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70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>
    <p:extLst>
      <p:ext uri="{19B8F6BF-5375-455C-9EA6-DF929625EA0E}">
        <p15:presenceInfo xmlns:p15="http://schemas.microsoft.com/office/powerpoint/2012/main" userId="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8496"/>
    <a:srgbClr val="93DDCA"/>
    <a:srgbClr val="CFF0E7"/>
    <a:srgbClr val="A9D18E"/>
    <a:srgbClr val="DEEBF7"/>
    <a:srgbClr val="45C3CF"/>
    <a:srgbClr val="FDF0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224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20T17:33:42.460" idx="1">
    <p:pos x="7676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EA70-174E-4942-A241-4ED6AC92857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9854-A6C8-48C4-8744-75F0BBA238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0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EA70-174E-4942-A241-4ED6AC92857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9854-A6C8-48C4-8744-75F0BBA238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383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EA70-174E-4942-A241-4ED6AC92857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9854-A6C8-48C4-8744-75F0BBA238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52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EA70-174E-4942-A241-4ED6AC92857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9854-A6C8-48C4-8744-75F0BBA238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21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EA70-174E-4942-A241-4ED6AC92857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9854-A6C8-48C4-8744-75F0BBA238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87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EA70-174E-4942-A241-4ED6AC92857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9854-A6C8-48C4-8744-75F0BBA238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34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EA70-174E-4942-A241-4ED6AC92857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9854-A6C8-48C4-8744-75F0BBA238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96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EA70-174E-4942-A241-4ED6AC92857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9854-A6C8-48C4-8744-75F0BBA238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93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EA70-174E-4942-A241-4ED6AC92857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9854-A6C8-48C4-8744-75F0BBA238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13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EA70-174E-4942-A241-4ED6AC92857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9854-A6C8-48C4-8744-75F0BBA238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91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EA70-174E-4942-A241-4ED6AC92857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9854-A6C8-48C4-8744-75F0BBA238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183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7EA70-174E-4942-A241-4ED6AC928578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D9854-A6C8-48C4-8744-75F0BBA2381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91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0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9612" y="2560871"/>
            <a:ext cx="7794702" cy="2387600"/>
          </a:xfrm>
        </p:spPr>
        <p:txBody>
          <a:bodyPr>
            <a:noAutofit/>
          </a:bodyPr>
          <a:lstStyle/>
          <a:p>
            <a:r>
              <a:rPr lang="uk-UA" sz="6600" dirty="0">
                <a:solidFill>
                  <a:srgbClr val="228496"/>
                </a:solidFill>
                <a:latin typeface="Comic Sans MS" panose="030F0702030302020204" pitchFamily="66" charset="0"/>
              </a:rPr>
              <a:t>Дихання. </a:t>
            </a:r>
            <a:br>
              <a:rPr lang="uk-UA" sz="6600" dirty="0">
                <a:solidFill>
                  <a:srgbClr val="228496"/>
                </a:solidFill>
                <a:latin typeface="Comic Sans MS" panose="030F0702030302020204" pitchFamily="66" charset="0"/>
              </a:rPr>
            </a:br>
            <a:r>
              <a:rPr lang="uk-UA" sz="6600" dirty="0">
                <a:solidFill>
                  <a:srgbClr val="228496"/>
                </a:solidFill>
                <a:latin typeface="Comic Sans MS" panose="030F0702030302020204" pitchFamily="66" charset="0"/>
              </a:rPr>
              <a:t>Будова та функції органів дихання людини</a:t>
            </a:r>
            <a:endParaRPr lang="ru-RU" sz="6600" dirty="0">
              <a:solidFill>
                <a:srgbClr val="22849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7" b="96099" l="2837" r="96099"/>
                    </a14:imgEffect>
                  </a14:imgLayer>
                </a14:imgProps>
              </a:ext>
            </a:extLst>
          </a:blip>
          <a:srcRect t="2758" b="2799"/>
          <a:stretch/>
        </p:blipFill>
        <p:spPr>
          <a:xfrm>
            <a:off x="238819" y="0"/>
            <a:ext cx="3630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9218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23" y="1423058"/>
            <a:ext cx="4308955" cy="538720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6358198" y="109841"/>
            <a:ext cx="5272820" cy="5297013"/>
            <a:chOff x="5207621" y="155934"/>
            <a:chExt cx="6488302" cy="649643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7621" y="155934"/>
              <a:ext cx="6488302" cy="6496433"/>
            </a:xfrm>
            <a:prstGeom prst="rect">
              <a:avLst/>
            </a:prstGeom>
          </p:spPr>
        </p:pic>
        <p:pic>
          <p:nvPicPr>
            <p:cNvPr id="6" name="Picture 2" descr="https://thumbor.kenhub.com/55Kc6oHCCerRaifGozSJNY_Jbsw=/fit-in/800x800/filters:fill(FFFFFF,true):format(jpeg)/images/anatomy_term/choana-2/lUpz19dPilR8KNni3vKRSg_Choanae_0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2" b="10038"/>
            <a:stretch/>
          </p:blipFill>
          <p:spPr bwMode="auto">
            <a:xfrm>
              <a:off x="5207621" y="1527717"/>
              <a:ext cx="6016738" cy="4828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454" y="97495"/>
            <a:ext cx="8082776" cy="1325563"/>
          </a:xfrm>
        </p:spPr>
        <p:txBody>
          <a:bodyPr>
            <a:normAutofit fontScale="90000"/>
          </a:bodyPr>
          <a:lstStyle/>
          <a:p>
            <a:r>
              <a:rPr lang="uk-UA" sz="3200" dirty="0">
                <a:solidFill>
                  <a:srgbClr val="228496"/>
                </a:solidFill>
                <a:latin typeface="Comic Sans MS" panose="030F0702030302020204" pitchFamily="66" charset="0"/>
              </a:rPr>
              <a:t>У порожнину носа </a:t>
            </a:r>
            <a:br>
              <a:rPr lang="uk-UA" sz="3200" dirty="0">
                <a:solidFill>
                  <a:srgbClr val="228496"/>
                </a:solidFill>
                <a:latin typeface="Comic Sans MS" panose="030F0702030302020204" pitchFamily="66" charset="0"/>
              </a:rPr>
            </a:br>
            <a:r>
              <a:rPr lang="uk-UA" sz="3200" dirty="0">
                <a:solidFill>
                  <a:srgbClr val="228496"/>
                </a:solidFill>
                <a:latin typeface="Comic Sans MS" panose="030F0702030302020204" pitchFamily="66" charset="0"/>
              </a:rPr>
              <a:t>відкриваються </a:t>
            </a:r>
            <a:br>
              <a:rPr lang="uk-UA" sz="3200" dirty="0">
                <a:solidFill>
                  <a:srgbClr val="228496"/>
                </a:solidFill>
                <a:latin typeface="Comic Sans MS" panose="030F0702030302020204" pitchFamily="66" charset="0"/>
              </a:rPr>
            </a:br>
            <a:r>
              <a:rPr lang="uk-UA" sz="3200" dirty="0" err="1">
                <a:solidFill>
                  <a:srgbClr val="228496"/>
                </a:solidFill>
                <a:latin typeface="Comic Sans MS" panose="030F0702030302020204" pitchFamily="66" charset="0"/>
              </a:rPr>
              <a:t>навколоносові</a:t>
            </a:r>
            <a:r>
              <a:rPr lang="uk-UA" sz="3200" dirty="0">
                <a:solidFill>
                  <a:srgbClr val="228496"/>
                </a:solidFill>
                <a:latin typeface="Comic Sans MS" panose="030F0702030302020204" pitchFamily="66" charset="0"/>
              </a:rPr>
              <a:t> пазухи</a:t>
            </a:r>
            <a:endParaRPr lang="ru-RU" sz="3200" dirty="0">
              <a:solidFill>
                <a:srgbClr val="22849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4298" y="1221566"/>
            <a:ext cx="1927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лобові пазухи </a:t>
            </a:r>
          </a:p>
          <a:p>
            <a:r>
              <a:rPr lang="uk-UA" dirty="0">
                <a:latin typeface="Comic Sans MS" panose="030F0702030302020204" pitchFamily="66" charset="0"/>
              </a:rPr>
              <a:t>у лобовій кістці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6970752" y="1380301"/>
            <a:ext cx="1053148" cy="161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101158" y="5282561"/>
            <a:ext cx="252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клиноподібна пазуха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9641828" y="2583643"/>
            <a:ext cx="701953" cy="2702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3959338" y="1867897"/>
            <a:ext cx="1494384" cy="15091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2243" y="5391720"/>
            <a:ext cx="1973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гайморові пазухи у верхній щелепі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1739590" y="4672361"/>
            <a:ext cx="1003610" cy="979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196760" y="5291937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решітчастий лабіринт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3758677" y="4237092"/>
            <a:ext cx="1911168" cy="10454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88702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140714" y="122480"/>
            <a:ext cx="6488302" cy="6496433"/>
            <a:chOff x="5207621" y="155934"/>
            <a:chExt cx="6488302" cy="649643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7621" y="155934"/>
              <a:ext cx="6488302" cy="6496433"/>
            </a:xfrm>
            <a:prstGeom prst="rect">
              <a:avLst/>
            </a:prstGeom>
          </p:spPr>
        </p:pic>
        <p:pic>
          <p:nvPicPr>
            <p:cNvPr id="2050" name="Picture 2" descr="https://thumbor.kenhub.com/55Kc6oHCCerRaifGozSJNY_Jbsw=/fit-in/800x800/filters:fill(FFFFFF,true):format(jpeg)/images/anatomy_term/choana-2/lUpz19dPilR8KNni3vKRSg_Choanae_0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2" b="10038"/>
            <a:stretch/>
          </p:blipFill>
          <p:spPr bwMode="auto">
            <a:xfrm>
              <a:off x="5207621" y="1527717"/>
              <a:ext cx="6016738" cy="4828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8495030" y="6072954"/>
            <a:ext cx="271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отвір євстахієвої труби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9333571" y="4728117"/>
            <a:ext cx="412595" cy="13269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5420" r="15283"/>
          <a:stretch/>
        </p:blipFill>
        <p:spPr>
          <a:xfrm>
            <a:off x="598086" y="1798248"/>
            <a:ext cx="3340555" cy="48206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2498" y="3639908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хоана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929771" y="2746080"/>
            <a:ext cx="1188851" cy="893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82498" y="175534"/>
            <a:ext cx="58060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28496"/>
                </a:solidFill>
                <a:latin typeface="Comic Sans MS" panose="030F0702030302020204" pitchFamily="66" charset="0"/>
              </a:rPr>
              <a:t>Носоглотка</a:t>
            </a:r>
            <a:r>
              <a:rPr lang="ru-RU" sz="2400" dirty="0">
                <a:latin typeface="Comic Sans MS" panose="030F0702030302020204" pitchFamily="66" charset="0"/>
              </a:rPr>
              <a:t>, </a:t>
            </a:r>
            <a:r>
              <a:rPr lang="ru-RU" sz="2400" dirty="0" err="1">
                <a:latin typeface="Comic Sans MS" panose="030F0702030302020204" pitchFamily="66" charset="0"/>
              </a:rPr>
              <a:t>носова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частина</a:t>
            </a:r>
            <a:r>
              <a:rPr lang="ru-RU" sz="2400" dirty="0">
                <a:latin typeface="Comic Sans MS" panose="030F0702030302020204" pitchFamily="66" charset="0"/>
              </a:rPr>
              <a:t> глотки - </a:t>
            </a:r>
            <a:r>
              <a:rPr lang="ru-RU" sz="2400" dirty="0" err="1">
                <a:latin typeface="Comic Sans MS" panose="030F0702030302020204" pitchFamily="66" charset="0"/>
              </a:rPr>
              <a:t>верхня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частина</a:t>
            </a:r>
            <a:r>
              <a:rPr lang="ru-RU" sz="2400" dirty="0">
                <a:latin typeface="Comic Sans MS" panose="030F0702030302020204" pitchFamily="66" charset="0"/>
              </a:rPr>
              <a:t> глотки, </a:t>
            </a:r>
            <a:r>
              <a:rPr lang="ru-RU" sz="2400" dirty="0" err="1">
                <a:latin typeface="Comic Sans MS" panose="030F0702030302020204" pitchFamily="66" charset="0"/>
              </a:rPr>
              <a:t>розташована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позаду</a:t>
            </a:r>
            <a:r>
              <a:rPr lang="ru-RU" sz="2400" dirty="0">
                <a:latin typeface="Comic Sans MS" panose="030F0702030302020204" pitchFamily="66" charset="0"/>
              </a:rPr>
              <a:t> </a:t>
            </a:r>
            <a:r>
              <a:rPr lang="ru-RU" sz="2400" dirty="0" err="1">
                <a:latin typeface="Comic Sans MS" panose="030F0702030302020204" pitchFamily="66" charset="0"/>
              </a:rPr>
              <a:t>порожнини</a:t>
            </a:r>
            <a:r>
              <a:rPr lang="ru-RU" sz="2400" dirty="0">
                <a:latin typeface="Comic Sans MS" panose="030F0702030302020204" pitchFamily="66" charset="0"/>
              </a:rPr>
              <a:t> носа</a:t>
            </a:r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3702205" y="2631688"/>
            <a:ext cx="200195" cy="95065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009722" y="293231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носоглотка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6088" y="495711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вхід у гортань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268363" y="4620372"/>
            <a:ext cx="1277725" cy="5203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474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2" grpId="0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t="17805" b="19561"/>
          <a:stretch/>
        </p:blipFill>
        <p:spPr>
          <a:xfrm>
            <a:off x="271222" y="2966651"/>
            <a:ext cx="5264080" cy="32971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9502" b="12903"/>
          <a:stretch/>
        </p:blipFill>
        <p:spPr>
          <a:xfrm>
            <a:off x="5309523" y="144966"/>
            <a:ext cx="6581174" cy="63338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078" y="245327"/>
            <a:ext cx="5551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228496"/>
                </a:solidFill>
                <a:latin typeface="Comic Sans MS" panose="030F0702030302020204" pitchFamily="66" charset="0"/>
              </a:rPr>
              <a:t>Гортань</a:t>
            </a:r>
            <a:r>
              <a:rPr lang="uk-UA" sz="2400" dirty="0">
                <a:latin typeface="Comic Sans MS" panose="030F0702030302020204" pitchFamily="66" charset="0"/>
              </a:rPr>
              <a:t> сполучає глотку із трахеєю і містить голосовий апарат.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Гортань знаходиться на рівні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IV-VII </a:t>
            </a:r>
            <a:r>
              <a:rPr lang="uk-UA" sz="2400" dirty="0">
                <a:latin typeface="Comic Sans MS" panose="030F0702030302020204" pitchFamily="66" charset="0"/>
              </a:rPr>
              <a:t>шийних хребців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000" y="2056921"/>
            <a:ext cx="5496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Каркас гортані утворений хрящами, що з</a:t>
            </a:r>
            <a:r>
              <a:rPr lang="en-US" dirty="0">
                <a:latin typeface="Comic Sans MS" panose="030F0702030302020204" pitchFamily="66" charset="0"/>
              </a:rPr>
              <a:t>’</a:t>
            </a:r>
            <a:r>
              <a:rPr lang="uk-UA" dirty="0" err="1">
                <a:latin typeface="Comic Sans MS" panose="030F0702030302020204" pitchFamily="66" charset="0"/>
              </a:rPr>
              <a:t>єднані</a:t>
            </a:r>
            <a:r>
              <a:rPr lang="uk-UA" dirty="0">
                <a:latin typeface="Comic Sans MS" panose="030F0702030302020204" pitchFamily="66" charset="0"/>
              </a:rPr>
              <a:t> зв</a:t>
            </a:r>
            <a:r>
              <a:rPr lang="en-US" dirty="0">
                <a:latin typeface="Comic Sans MS" panose="030F0702030302020204" pitchFamily="66" charset="0"/>
              </a:rPr>
              <a:t>’</a:t>
            </a:r>
            <a:r>
              <a:rPr lang="uk-UA" dirty="0" err="1">
                <a:latin typeface="Comic Sans MS" panose="030F0702030302020204" pitchFamily="66" charset="0"/>
              </a:rPr>
              <a:t>язками</a:t>
            </a:r>
            <a:r>
              <a:rPr lang="uk-UA" dirty="0">
                <a:latin typeface="Comic Sans MS" panose="030F0702030302020204" pitchFamily="66" charset="0"/>
              </a:rPr>
              <a:t>, мембранами і рухливими суглобами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2180621" y="5894431"/>
            <a:ext cx="258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Хрящі і м</a:t>
            </a:r>
            <a:r>
              <a:rPr lang="en-US" dirty="0">
                <a:latin typeface="Comic Sans MS" panose="030F0702030302020204" pitchFamily="66" charset="0"/>
              </a:rPr>
              <a:t>’</a:t>
            </a:r>
            <a:r>
              <a:rPr lang="uk-UA" dirty="0" err="1">
                <a:latin typeface="Comic Sans MS" panose="030F0702030302020204" pitchFamily="66" charset="0"/>
              </a:rPr>
              <a:t>язи</a:t>
            </a:r>
            <a:r>
              <a:rPr lang="uk-UA" dirty="0">
                <a:latin typeface="Comic Sans MS" panose="030F0702030302020204" pitchFamily="66" charset="0"/>
              </a:rPr>
              <a:t> гортані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41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478" y="4182096"/>
            <a:ext cx="2109399" cy="21093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"/>
          <a:stretch/>
        </p:blipFill>
        <p:spPr>
          <a:xfrm>
            <a:off x="232819" y="2945187"/>
            <a:ext cx="2741659" cy="38905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9502" b="12903"/>
          <a:stretch/>
        </p:blipFill>
        <p:spPr>
          <a:xfrm>
            <a:off x="5309523" y="144966"/>
            <a:ext cx="6581174" cy="63338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078" y="245327"/>
            <a:ext cx="5551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228496"/>
                </a:solidFill>
                <a:latin typeface="Comic Sans MS" panose="030F0702030302020204" pitchFamily="66" charset="0"/>
              </a:rPr>
              <a:t>Гортань</a:t>
            </a:r>
            <a:r>
              <a:rPr lang="uk-UA" sz="2400" dirty="0">
                <a:latin typeface="Comic Sans MS" panose="030F0702030302020204" pitchFamily="66" charset="0"/>
              </a:rPr>
              <a:t> сполучає глотку із трахеєю і містить голосовий апарат.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Гортань знаходиться на рівні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IV-VII </a:t>
            </a:r>
            <a:r>
              <a:rPr lang="uk-UA" sz="2400" dirty="0">
                <a:latin typeface="Comic Sans MS" panose="030F0702030302020204" pitchFamily="66" charset="0"/>
              </a:rPr>
              <a:t>шийних хребців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000" y="2056921"/>
            <a:ext cx="5496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Каркас гортані утворений хрящами, що з</a:t>
            </a:r>
            <a:r>
              <a:rPr lang="en-US" dirty="0">
                <a:latin typeface="Comic Sans MS" panose="030F0702030302020204" pitchFamily="66" charset="0"/>
              </a:rPr>
              <a:t>’</a:t>
            </a:r>
            <a:r>
              <a:rPr lang="uk-UA" dirty="0" err="1">
                <a:latin typeface="Comic Sans MS" panose="030F0702030302020204" pitchFamily="66" charset="0"/>
              </a:rPr>
              <a:t>єднані</a:t>
            </a:r>
            <a:r>
              <a:rPr lang="uk-UA" dirty="0">
                <a:latin typeface="Comic Sans MS" panose="030F0702030302020204" pitchFamily="66" charset="0"/>
              </a:rPr>
              <a:t> зв</a:t>
            </a:r>
            <a:r>
              <a:rPr lang="en-US" dirty="0">
                <a:latin typeface="Comic Sans MS" panose="030F0702030302020204" pitchFamily="66" charset="0"/>
              </a:rPr>
              <a:t>’</a:t>
            </a:r>
            <a:r>
              <a:rPr lang="uk-UA" dirty="0" err="1">
                <a:latin typeface="Comic Sans MS" panose="030F0702030302020204" pitchFamily="66" charset="0"/>
              </a:rPr>
              <a:t>язками</a:t>
            </a:r>
            <a:r>
              <a:rPr lang="uk-UA" dirty="0">
                <a:latin typeface="Comic Sans MS" panose="030F0702030302020204" pitchFamily="66" charset="0"/>
              </a:rPr>
              <a:t>, мембранами і рухливими суглобами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5005" y="3281602"/>
            <a:ext cx="3133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Щитоподібний хрящ складається із двох сполучених пластинок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985445" y="4101658"/>
            <a:ext cx="1887316" cy="336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2330605" y="4101658"/>
            <a:ext cx="914400" cy="526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00124" y="6109528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Вигляд зверху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4379669" y="4171728"/>
            <a:ext cx="223024" cy="657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494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9502" b="12903"/>
          <a:stretch/>
        </p:blipFill>
        <p:spPr>
          <a:xfrm>
            <a:off x="5309523" y="144966"/>
            <a:ext cx="6581174" cy="63338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078" y="245327"/>
            <a:ext cx="5551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228496"/>
                </a:solidFill>
                <a:latin typeface="Comic Sans MS" panose="030F0702030302020204" pitchFamily="66" charset="0"/>
              </a:rPr>
              <a:t>Гортань</a:t>
            </a:r>
            <a:r>
              <a:rPr lang="uk-UA" sz="2400" dirty="0">
                <a:latin typeface="Comic Sans MS" panose="030F0702030302020204" pitchFamily="66" charset="0"/>
              </a:rPr>
              <a:t> сполучає глотку із трахеєю і містить голосовий апарат.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Гортань знаходиться на рівні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IV-VII </a:t>
            </a:r>
            <a:r>
              <a:rPr lang="uk-UA" sz="2400" dirty="0">
                <a:latin typeface="Comic Sans MS" panose="030F0702030302020204" pitchFamily="66" charset="0"/>
              </a:rPr>
              <a:t>шийних хребців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000" y="2056921"/>
            <a:ext cx="5496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Каркас гортані утворений хрящами, що з</a:t>
            </a:r>
            <a:r>
              <a:rPr lang="en-US" dirty="0">
                <a:latin typeface="Comic Sans MS" panose="030F0702030302020204" pitchFamily="66" charset="0"/>
              </a:rPr>
              <a:t>’</a:t>
            </a:r>
            <a:r>
              <a:rPr lang="uk-UA" dirty="0" err="1">
                <a:latin typeface="Comic Sans MS" panose="030F0702030302020204" pitchFamily="66" charset="0"/>
              </a:rPr>
              <a:t>єднані</a:t>
            </a:r>
            <a:r>
              <a:rPr lang="uk-UA" dirty="0">
                <a:latin typeface="Comic Sans MS" panose="030F0702030302020204" pitchFamily="66" charset="0"/>
              </a:rPr>
              <a:t> зв</a:t>
            </a:r>
            <a:r>
              <a:rPr lang="en-US" dirty="0">
                <a:latin typeface="Comic Sans MS" panose="030F0702030302020204" pitchFamily="66" charset="0"/>
              </a:rPr>
              <a:t>’</a:t>
            </a:r>
            <a:r>
              <a:rPr lang="uk-UA" dirty="0" err="1">
                <a:latin typeface="Comic Sans MS" panose="030F0702030302020204" pitchFamily="66" charset="0"/>
              </a:rPr>
              <a:t>язками</a:t>
            </a:r>
            <a:r>
              <a:rPr lang="uk-UA" dirty="0">
                <a:latin typeface="Comic Sans MS" panose="030F0702030302020204" pitchFamily="66" charset="0"/>
              </a:rPr>
              <a:t>, мембранами і рухливими суглобами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5005" y="3893776"/>
            <a:ext cx="3133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Надгортанний хрящ закриває вхід до гортані під час проходження їжі через глотку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6155473" y="4059046"/>
            <a:ext cx="1873405" cy="4348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8" y="2945188"/>
            <a:ext cx="2775000" cy="3912813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2026623" y="3695080"/>
            <a:ext cx="1218382" cy="4928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0143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6079" y="245327"/>
            <a:ext cx="5062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228496"/>
                </a:solidFill>
                <a:latin typeface="Comic Sans MS" panose="030F0702030302020204" pitchFamily="66" charset="0"/>
              </a:rPr>
              <a:t>Гортань</a:t>
            </a:r>
            <a:r>
              <a:rPr lang="uk-UA" sz="2400" dirty="0">
                <a:latin typeface="Comic Sans MS" panose="030F0702030302020204" pitchFamily="66" charset="0"/>
              </a:rPr>
              <a:t> сполучає глотку із трахеєю і містить голосовий апарат, знаходиться на рівні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IV-VII </a:t>
            </a:r>
            <a:r>
              <a:rPr lang="uk-UA" sz="2400" dirty="0">
                <a:latin typeface="Comic Sans MS" panose="030F0702030302020204" pitchFamily="66" charset="0"/>
              </a:rPr>
              <a:t>шийних хребців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9502" b="12903"/>
          <a:stretch/>
        </p:blipFill>
        <p:spPr>
          <a:xfrm>
            <a:off x="5309523" y="144966"/>
            <a:ext cx="6581174" cy="6333894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H="1" flipV="1">
            <a:off x="8334714" y="4540657"/>
            <a:ext cx="2125130" cy="1763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720" y="2374613"/>
            <a:ext cx="2641630" cy="2641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86" y="2413647"/>
            <a:ext cx="2563563" cy="25635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10183155" y="4305645"/>
            <a:ext cx="1437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голосові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зв</a:t>
            </a:r>
            <a:r>
              <a:rPr lang="en-US" dirty="0">
                <a:latin typeface="Comic Sans MS" panose="030F0702030302020204" pitchFamily="66" charset="0"/>
              </a:rPr>
              <a:t>’</a:t>
            </a:r>
            <a:r>
              <a:rPr lang="uk-UA" dirty="0" err="1">
                <a:latin typeface="Comic Sans MS" panose="030F0702030302020204" pitchFamily="66" charset="0"/>
              </a:rPr>
              <a:t>язки</a:t>
            </a:r>
            <a:r>
              <a:rPr lang="uk-UA" dirty="0">
                <a:latin typeface="Comic Sans MS" panose="030F0702030302020204" pitchFamily="66" charset="0"/>
              </a:rPr>
              <a:t> 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5046" y="4754612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голосова щілина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654105" y="4102704"/>
            <a:ext cx="360390" cy="6996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41487" y="1943954"/>
            <a:ext cx="609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228496"/>
                </a:solidFill>
                <a:latin typeface="Comic Sans MS" panose="030F0702030302020204" pitchFamily="66" charset="0"/>
              </a:rPr>
              <a:t>Голосовий апарат </a:t>
            </a:r>
            <a:r>
              <a:rPr lang="uk-UA" dirty="0">
                <a:latin typeface="Comic Sans MS" panose="030F0702030302020204" pitchFamily="66" charset="0"/>
              </a:rPr>
              <a:t>- утвір, що забезпечує утворення звукової мови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7314" y="5077571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Людина мовчить 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59575" y="4925220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Людина говорить 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6079" y="5605332"/>
            <a:ext cx="4772722" cy="923330"/>
          </a:xfrm>
          <a:prstGeom prst="rect">
            <a:avLst/>
          </a:prstGeom>
          <a:solidFill>
            <a:srgbClr val="CFF0E7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Висота голосу залежить від довжини зв’язок: чим коротші голосові зв</a:t>
            </a:r>
            <a:r>
              <a:rPr lang="en-US" dirty="0">
                <a:latin typeface="Comic Sans MS" panose="030F0702030302020204" pitchFamily="66" charset="0"/>
              </a:rPr>
              <a:t>’</a:t>
            </a:r>
            <a:r>
              <a:rPr lang="uk-UA" dirty="0" err="1">
                <a:latin typeface="Comic Sans MS" panose="030F0702030302020204" pitchFamily="66" charset="0"/>
              </a:rPr>
              <a:t>язки</a:t>
            </a:r>
            <a:r>
              <a:rPr lang="uk-UA" dirty="0"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тим голос вищий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27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8" grpId="0"/>
      <p:bldP spid="19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84" r="16521" b="7805"/>
          <a:stretch/>
        </p:blipFill>
        <p:spPr>
          <a:xfrm>
            <a:off x="144966" y="0"/>
            <a:ext cx="3438028" cy="518822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9220869" y="1812581"/>
            <a:ext cx="2443307" cy="4119443"/>
            <a:chOff x="8408020" y="1657078"/>
            <a:chExt cx="2822448" cy="507175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8020" y="3613772"/>
              <a:ext cx="2822448" cy="3115056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/>
            <a:srcRect l="2847" r="7490"/>
            <a:stretch/>
          </p:blipFill>
          <p:spPr>
            <a:xfrm>
              <a:off x="8408020" y="1657078"/>
              <a:ext cx="2810107" cy="3015062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2743202" y="98062"/>
            <a:ext cx="8920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28496"/>
                </a:solidFill>
                <a:latin typeface="Comic Sans MS" panose="030F0702030302020204" pitchFamily="66" charset="0"/>
              </a:rPr>
              <a:t> Трахея 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- </a:t>
            </a:r>
            <a:r>
              <a:rPr lang="uk-UA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відділ дихальної системи у вигляді трубки довжиною 8-15 см, що проводить повітря до бронхів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починається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від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VI</a:t>
            </a:r>
            <a:r>
              <a:rPr lang="uk-UA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шийного</a:t>
            </a:r>
            <a:r>
              <a:rPr lang="en-US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і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йде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до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рівня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V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грудного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хребця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, де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поділяється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(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біфуркація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) на два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головні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бронхи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20869" y="5932024"/>
            <a:ext cx="2573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228496"/>
                </a:solidFill>
                <a:latin typeface="Comic Sans MS" panose="030F0702030302020204" pitchFamily="66" charset="0"/>
              </a:rPr>
              <a:t>Трахея розташована </a:t>
            </a:r>
          </a:p>
          <a:p>
            <a:r>
              <a:rPr lang="uk-UA" dirty="0">
                <a:solidFill>
                  <a:srgbClr val="228496"/>
                </a:solidFill>
                <a:latin typeface="Comic Sans MS" panose="030F0702030302020204" pitchFamily="66" charset="0"/>
              </a:rPr>
              <a:t>попереду стравоходу</a:t>
            </a:r>
            <a:endParaRPr lang="ru-RU" dirty="0">
              <a:solidFill>
                <a:srgbClr val="22849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5164" t="8455" r="15812" b="19512"/>
          <a:stretch/>
        </p:blipFill>
        <p:spPr>
          <a:xfrm>
            <a:off x="1548889" y="4900235"/>
            <a:ext cx="1774174" cy="13886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7" b="99043" l="0" r="98936"/>
                    </a14:imgEffect>
                  </a14:imgLayer>
                </a14:imgProps>
              </a:ext>
            </a:extLst>
          </a:blip>
          <a:srcRect l="23761" r="23871" b="42184"/>
          <a:stretch/>
        </p:blipFill>
        <p:spPr>
          <a:xfrm>
            <a:off x="4225646" y="2980390"/>
            <a:ext cx="2966224" cy="32747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9142" y="6288855"/>
            <a:ext cx="380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228496"/>
                </a:solidFill>
                <a:latin typeface="Comic Sans MS" panose="030F0702030302020204" pitchFamily="66" charset="0"/>
              </a:rPr>
              <a:t>Епітелій трахеї вкритий війками</a:t>
            </a:r>
            <a:endParaRPr lang="ru-RU" dirty="0">
              <a:solidFill>
                <a:srgbClr val="228496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35026" y="2989140"/>
            <a:ext cx="2478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хрящові </a:t>
            </a:r>
            <a:r>
              <a:rPr lang="uk-UA" dirty="0" err="1">
                <a:latin typeface="Comic Sans MS" panose="030F0702030302020204" pitchFamily="66" charset="0"/>
              </a:rPr>
              <a:t>напівкільця</a:t>
            </a:r>
            <a:r>
              <a:rPr lang="uk-UA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трахеї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9" name="Прямая соединительная линия 18"/>
          <p:cNvCxnSpPr>
            <a:stCxn id="17" idx="1"/>
          </p:cNvCxnSpPr>
          <p:nvPr/>
        </p:nvCxnSpPr>
        <p:spPr>
          <a:xfrm flipH="1">
            <a:off x="5921145" y="3312306"/>
            <a:ext cx="1113881" cy="7863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08728" y="4815336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стравохід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1" name="Прямая соединительная линия 20"/>
          <p:cNvCxnSpPr>
            <a:stCxn id="20" idx="1"/>
          </p:cNvCxnSpPr>
          <p:nvPr/>
        </p:nvCxnSpPr>
        <p:spPr>
          <a:xfrm flipH="1" flipV="1">
            <a:off x="6021652" y="4815904"/>
            <a:ext cx="1387076" cy="184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08728" y="3891776"/>
            <a:ext cx="129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сполучна </a:t>
            </a:r>
          </a:p>
          <a:p>
            <a:r>
              <a:rPr lang="uk-UA" dirty="0">
                <a:latin typeface="Comic Sans MS" panose="030F0702030302020204" pitchFamily="66" charset="0"/>
              </a:rPr>
              <a:t>тканина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6" name="Прямая соединительная линия 25"/>
          <p:cNvCxnSpPr>
            <a:stCxn id="25" idx="1"/>
          </p:cNvCxnSpPr>
          <p:nvPr/>
        </p:nvCxnSpPr>
        <p:spPr>
          <a:xfrm flipH="1">
            <a:off x="5837290" y="4214942"/>
            <a:ext cx="1571438" cy="3016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flipH="1">
            <a:off x="4583738" y="6289552"/>
            <a:ext cx="225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Вигляд шиї зверху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23063" y="1767325"/>
            <a:ext cx="5739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228496"/>
                </a:solidFill>
                <a:latin typeface="Comic Sans MS" panose="030F0702030302020204" pitchFamily="66" charset="0"/>
              </a:rPr>
              <a:t>Трахея</a:t>
            </a:r>
            <a:r>
              <a:rPr lang="uk-UA" dirty="0">
                <a:latin typeface="Comic Sans MS" panose="030F0702030302020204" pitchFamily="66" charset="0"/>
              </a:rPr>
              <a:t> складається з 16-20 </a:t>
            </a:r>
            <a:r>
              <a:rPr lang="uk-UA" dirty="0" err="1">
                <a:latin typeface="Comic Sans MS" panose="030F0702030302020204" pitchFamily="66" charset="0"/>
              </a:rPr>
              <a:t>напівкілець</a:t>
            </a:r>
            <a:r>
              <a:rPr lang="uk-UA" dirty="0">
                <a:latin typeface="Comic Sans MS" panose="030F0702030302020204" pitchFamily="66" charset="0"/>
              </a:rPr>
              <a:t>, </a:t>
            </a:r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з</a:t>
            </a:r>
            <a:r>
              <a:rPr lang="en-US" dirty="0">
                <a:latin typeface="Comic Sans MS" panose="030F0702030302020204" pitchFamily="66" charset="0"/>
              </a:rPr>
              <a:t>’</a:t>
            </a:r>
            <a:r>
              <a:rPr lang="uk-UA" dirty="0" err="1">
                <a:latin typeface="Comic Sans MS" panose="030F0702030302020204" pitchFamily="66" charset="0"/>
              </a:rPr>
              <a:t>єднаних</a:t>
            </a:r>
            <a:r>
              <a:rPr lang="uk-UA" dirty="0">
                <a:latin typeface="Comic Sans MS" panose="030F0702030302020204" pitchFamily="66" charset="0"/>
              </a:rPr>
              <a:t> кільцевими зв</a:t>
            </a:r>
            <a:r>
              <a:rPr lang="en-US" dirty="0">
                <a:latin typeface="Comic Sans MS" panose="030F0702030302020204" pitchFamily="66" charset="0"/>
              </a:rPr>
              <a:t>’</a:t>
            </a:r>
            <a:r>
              <a:rPr lang="uk-UA" dirty="0" err="1">
                <a:latin typeface="Comic Sans MS" panose="030F0702030302020204" pitchFamily="66" charset="0"/>
              </a:rPr>
              <a:t>язками</a:t>
            </a:r>
            <a:r>
              <a:rPr lang="uk-UA" dirty="0">
                <a:latin typeface="Comic Sans MS" panose="030F0702030302020204" pitchFamily="66" charset="0"/>
              </a:rPr>
              <a:t> і відкритих стороною, що прилягає до стравоходу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17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20" grpId="0"/>
      <p:bldP spid="25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8293" t="4733" b="6318"/>
          <a:stretch/>
        </p:blipFill>
        <p:spPr>
          <a:xfrm>
            <a:off x="8074979" y="0"/>
            <a:ext cx="3940098" cy="6777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2426" b="9510"/>
          <a:stretch/>
        </p:blipFill>
        <p:spPr>
          <a:xfrm>
            <a:off x="471420" y="1130840"/>
            <a:ext cx="3832949" cy="35546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263915" y="4824895"/>
            <a:ext cx="9136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Comic Sans MS" panose="030F0702030302020204" pitchFamily="66" charset="0"/>
              </a:rPr>
              <a:t>Із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розгалуженням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бронхів</a:t>
            </a:r>
            <a:endParaRPr lang="ru-RU" dirty="0">
              <a:latin typeface="Comic Sans MS" panose="030F0702030302020204" pitchFamily="66" charset="0"/>
            </a:endParaRPr>
          </a:p>
          <a:p>
            <a:pPr algn="ctr"/>
            <a:r>
              <a:rPr lang="ru-RU" dirty="0" err="1">
                <a:solidFill>
                  <a:srgbClr val="228496"/>
                </a:solidFill>
                <a:latin typeface="Comic Sans MS" panose="030F0702030302020204" pitchFamily="66" charset="0"/>
              </a:rPr>
              <a:t>кількість</a:t>
            </a:r>
            <a:r>
              <a:rPr lang="ru-RU" dirty="0">
                <a:solidFill>
                  <a:srgbClr val="228496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8496"/>
                </a:solidFill>
                <a:latin typeface="Comic Sans MS" panose="030F0702030302020204" pitchFamily="66" charset="0"/>
              </a:rPr>
              <a:t>гіалінового</a:t>
            </a:r>
            <a:r>
              <a:rPr lang="ru-RU" dirty="0">
                <a:solidFill>
                  <a:srgbClr val="228496"/>
                </a:solidFill>
                <a:latin typeface="Comic Sans MS" panose="030F0702030302020204" pitchFamily="66" charset="0"/>
              </a:rPr>
              <a:t> хряща в </a:t>
            </a:r>
            <a:r>
              <a:rPr lang="ru-RU" dirty="0" err="1">
                <a:solidFill>
                  <a:srgbClr val="228496"/>
                </a:solidFill>
                <a:latin typeface="Comic Sans MS" panose="030F0702030302020204" pitchFamily="66" charset="0"/>
              </a:rPr>
              <a:t>стінках</a:t>
            </a:r>
            <a:r>
              <a:rPr lang="ru-RU" dirty="0">
                <a:solidFill>
                  <a:srgbClr val="228496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8496"/>
                </a:solidFill>
                <a:latin typeface="Comic Sans MS" panose="030F0702030302020204" pitchFamily="66" charset="0"/>
              </a:rPr>
              <a:t>зменшується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поки</a:t>
            </a:r>
            <a:r>
              <a:rPr lang="ru-RU" dirty="0">
                <a:latin typeface="Comic Sans MS" panose="030F0702030302020204" pitchFamily="66" charset="0"/>
              </a:rPr>
              <a:t> не </a:t>
            </a:r>
            <a:r>
              <a:rPr lang="ru-RU" dirty="0" err="1">
                <a:latin typeface="Comic Sans MS" panose="030F0702030302020204" pitchFamily="66" charset="0"/>
              </a:rPr>
              <a:t>досягне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dirty="0" err="1">
                <a:latin typeface="Comic Sans MS" panose="030F0702030302020204" pitchFamily="66" charset="0"/>
              </a:rPr>
              <a:t>бронхіол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мають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безхрящову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стінку</a:t>
            </a:r>
            <a:r>
              <a:rPr lang="ru-RU" dirty="0">
                <a:latin typeface="Comic Sans MS" panose="030F0702030302020204" pitchFamily="66" charset="0"/>
              </a:rPr>
              <a:t>. </a:t>
            </a:r>
          </a:p>
          <a:p>
            <a:pPr algn="ctr"/>
            <a:r>
              <a:rPr lang="ru-RU" dirty="0" err="1">
                <a:solidFill>
                  <a:srgbClr val="228496"/>
                </a:solidFill>
                <a:latin typeface="Comic Sans MS" panose="030F0702030302020204" pitchFamily="66" charset="0"/>
              </a:rPr>
              <a:t>Кількість</a:t>
            </a:r>
            <a:r>
              <a:rPr lang="ru-RU" dirty="0">
                <a:solidFill>
                  <a:srgbClr val="228496"/>
                </a:solidFill>
                <a:latin typeface="Comic Sans MS" panose="030F0702030302020204" pitchFamily="66" charset="0"/>
              </a:rPr>
              <a:t> гладких </a:t>
            </a:r>
            <a:r>
              <a:rPr lang="ru-RU" dirty="0" err="1">
                <a:solidFill>
                  <a:srgbClr val="228496"/>
                </a:solidFill>
                <a:latin typeface="Comic Sans MS" panose="030F0702030302020204" pitchFamily="66" charset="0"/>
              </a:rPr>
              <a:t>м’язів</a:t>
            </a:r>
            <a:r>
              <a:rPr lang="ru-RU" dirty="0">
                <a:solidFill>
                  <a:srgbClr val="228496"/>
                </a:solidFill>
                <a:latin typeface="Comic Sans MS" panose="030F0702030302020204" pitchFamily="66" charset="0"/>
              </a:rPr>
              <a:t> </a:t>
            </a:r>
            <a:r>
              <a:rPr lang="ru-RU" dirty="0" err="1">
                <a:solidFill>
                  <a:srgbClr val="228496"/>
                </a:solidFill>
                <a:latin typeface="Comic Sans MS" panose="030F0702030302020204" pitchFamily="66" charset="0"/>
              </a:rPr>
              <a:t>збільшується</a:t>
            </a:r>
            <a:r>
              <a:rPr lang="ru-RU" dirty="0">
                <a:solidFill>
                  <a:srgbClr val="228496"/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в </a:t>
            </a:r>
            <a:r>
              <a:rPr lang="ru-RU" dirty="0" err="1">
                <a:latin typeface="Comic Sans MS" panose="030F0702030302020204" pitchFamily="66" charset="0"/>
              </a:rPr>
              <a:t>міру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зменшення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кількості</a:t>
            </a:r>
            <a:r>
              <a:rPr lang="ru-RU" dirty="0">
                <a:latin typeface="Comic Sans MS" panose="030F0702030302020204" pitchFamily="66" charset="0"/>
              </a:rPr>
              <a:t> хряща</a:t>
            </a:r>
            <a:r>
              <a:rPr lang="en-US" dirty="0">
                <a:latin typeface="Comic Sans MS" panose="030F0702030302020204" pitchFamily="66" charset="0"/>
              </a:rPr>
              <a:t>.</a:t>
            </a:r>
            <a:r>
              <a:rPr lang="ru-RU" dirty="0">
                <a:latin typeface="Comic Sans MS" panose="030F0702030302020204" pitchFamily="66" charset="0"/>
              </a:rPr>
              <a:t> 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C</a:t>
            </a:r>
            <a:r>
              <a:rPr lang="ru-RU" dirty="0" err="1">
                <a:latin typeface="Comic Sans MS" panose="030F0702030302020204" pitchFamily="66" charset="0"/>
              </a:rPr>
              <a:t>лизова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оболонка</a:t>
            </a:r>
            <a:r>
              <a:rPr lang="ru-RU" dirty="0">
                <a:latin typeface="Comic Sans MS" panose="030F0702030302020204" pitchFamily="66" charset="0"/>
              </a:rPr>
              <a:t> переход</a:t>
            </a:r>
            <a:r>
              <a:rPr lang="uk-UA" dirty="0" err="1">
                <a:latin typeface="Comic Sans MS" panose="030F0702030302020204" pitchFamily="66" charset="0"/>
              </a:rPr>
              <a:t>ить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</a:t>
            </a:r>
            <a:r>
              <a:rPr lang="ru-RU" dirty="0">
                <a:latin typeface="Comic Sans MS" panose="030F0702030302020204" pitchFamily="66" charset="0"/>
              </a:rPr>
              <a:t> </a:t>
            </a:r>
            <a:r>
              <a:rPr lang="ru-RU" dirty="0" err="1">
                <a:latin typeface="Comic Sans MS" panose="030F0702030302020204" pitchFamily="66" charset="0"/>
              </a:rPr>
              <a:t>миготливого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псевдошарового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dirty="0" err="1">
                <a:latin typeface="Comic Sans MS" panose="030F0702030302020204" pitchFamily="66" charset="0"/>
              </a:rPr>
              <a:t>стовпчастого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епітелію</a:t>
            </a:r>
            <a:r>
              <a:rPr lang="ru-RU" dirty="0">
                <a:latin typeface="Comic Sans MS" panose="030F0702030302020204" pitchFamily="66" charset="0"/>
              </a:rPr>
              <a:t> до простого плоского </a:t>
            </a:r>
            <a:r>
              <a:rPr lang="ru-RU" dirty="0" err="1">
                <a:latin typeface="Comic Sans MS" panose="030F0702030302020204" pitchFamily="66" charset="0"/>
              </a:rPr>
              <a:t>епітелію</a:t>
            </a:r>
            <a:r>
              <a:rPr lang="ru-RU" dirty="0">
                <a:latin typeface="Comic Sans MS" panose="030F0702030302020204" pitchFamily="66" charset="0"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1892" y="1306141"/>
            <a:ext cx="3546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Поперечний переріз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найтонших бронхів - бронхіол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620" y="80048"/>
            <a:ext cx="7585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228496"/>
                </a:solidFill>
                <a:latin typeface="Comic Sans MS" panose="030F0702030302020204" pitchFamily="66" charset="0"/>
              </a:rPr>
              <a:t>Бронхи</a:t>
            </a:r>
            <a:r>
              <a:rPr lang="uk-UA" sz="2400" dirty="0">
                <a:latin typeface="Comic Sans MS" panose="030F0702030302020204" pitchFamily="66" charset="0"/>
              </a:rPr>
              <a:t> - це парні трубки, які починаються із воріт легень, розгалужуються на бронхіальне дерево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1484" y="3573661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бронхіальне дерево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Левая фигурная скобка 10"/>
          <p:cNvSpPr/>
          <p:nvPr/>
        </p:nvSpPr>
        <p:spPr>
          <a:xfrm>
            <a:off x="8719505" y="2551187"/>
            <a:ext cx="483220" cy="241428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664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/>
          <a:srcRect t="6000" r="51969"/>
          <a:stretch/>
        </p:blipFill>
        <p:spPr>
          <a:xfrm>
            <a:off x="4795024" y="21804"/>
            <a:ext cx="3445728" cy="6743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7565" t="6000"/>
          <a:stretch/>
        </p:blipFill>
        <p:spPr>
          <a:xfrm>
            <a:off x="8207298" y="21804"/>
            <a:ext cx="3761676" cy="6743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97" y="1941879"/>
            <a:ext cx="3009262" cy="30092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3759" y="5187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solidFill>
                  <a:srgbClr val="228496"/>
                </a:solidFill>
                <a:latin typeface="Comic Sans MS" panose="030F0702030302020204" pitchFamily="66" charset="0"/>
              </a:rPr>
              <a:t>Легені</a:t>
            </a:r>
            <a:r>
              <a:rPr lang="ru-RU" sz="2400" dirty="0">
                <a:solidFill>
                  <a:srgbClr val="228496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–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це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парні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органи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, у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яких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відбувається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 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процес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обміну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кисню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і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вуглекислого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газу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між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кров'ю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та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атмосферним</a:t>
            </a:r>
            <a:r>
              <a:rPr lang="ru-RU" sz="24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повітрям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552" y="5011261"/>
            <a:ext cx="4525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Зовні легені вкриті плеврою,  що складається з двох листків, між якими є плевральна порожнина, заповнена невеликою кількістю рідини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01305" y="5795280"/>
            <a:ext cx="3367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228496"/>
                </a:solidFill>
                <a:latin typeface="Comic Sans MS" panose="030F0702030302020204" pitchFamily="66" charset="0"/>
              </a:rPr>
              <a:t>Права легеня складається з трьох часток, а ліва – з двох</a:t>
            </a:r>
            <a:endParaRPr lang="ru-RU" dirty="0">
              <a:solidFill>
                <a:srgbClr val="228496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2136" y="311691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Ацинус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 flipV="1">
            <a:off x="7422342" y="2872067"/>
            <a:ext cx="183997" cy="244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98161" y="10392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бронхіола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7214839" y="466028"/>
            <a:ext cx="734584" cy="188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26722" y="1941879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дихальна </a:t>
            </a:r>
          </a:p>
          <a:p>
            <a:r>
              <a:rPr lang="uk-UA" dirty="0">
                <a:latin typeface="Comic Sans MS" panose="030F0702030302020204" pitchFamily="66" charset="0"/>
              </a:rPr>
              <a:t>бронхіола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5196468" y="1695523"/>
            <a:ext cx="1449659" cy="5695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21145" y="2905079"/>
            <a:ext cx="205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альвеолярний мішечок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5476801" y="2442808"/>
            <a:ext cx="542148" cy="528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70600" y="3954562"/>
            <a:ext cx="2085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альвеоли –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легеневі пухирці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5006898" y="4600893"/>
            <a:ext cx="446048" cy="5942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5710444" y="4212794"/>
            <a:ext cx="797130" cy="12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63863" y="6377852"/>
            <a:ext cx="102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Альвеоли</a:t>
            </a:r>
            <a:r>
              <a:rPr lang="uk-UA" dirty="0">
                <a:latin typeface="Comic Sans MS" panose="030F0702030302020204" pitchFamily="66" charset="0"/>
              </a:rPr>
              <a:t> утворені одношаровим плоским епітелієм і вистелені зсередини </a:t>
            </a:r>
            <a:r>
              <a:rPr lang="uk-UA" dirty="0" err="1">
                <a:latin typeface="Comic Sans MS" panose="030F0702030302020204" pitchFamily="66" charset="0"/>
              </a:rPr>
              <a:t>сурфактантом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624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8" grpId="0"/>
      <p:bldP spid="23" grpId="0"/>
      <p:bldP spid="26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849" y="197857"/>
            <a:ext cx="5071946" cy="749997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228496"/>
                </a:solidFill>
                <a:latin typeface="Comic Sans MS" panose="030F0702030302020204" pitchFamily="66" charset="0"/>
              </a:rPr>
              <a:t>Підведемо підсумки!</a:t>
            </a:r>
            <a:endParaRPr lang="ru-RU" sz="3600" dirty="0">
              <a:solidFill>
                <a:srgbClr val="22849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8673" y="1237785"/>
            <a:ext cx="104040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Дихальна система забезпечує 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важливі функції</a:t>
            </a:r>
            <a:r>
              <a:rPr lang="uk-UA" sz="2400" dirty="0">
                <a:latin typeface="Comic Sans MS" panose="030F0702030302020204" pitchFamily="66" charset="0"/>
              </a:rPr>
              <a:t>: дихання, газообмін, виділення, терморегуляцію, утворення звуків, сприйняття запахів, зволоження вдихуваного повітря, механічний та імунний захист.</a:t>
            </a:r>
          </a:p>
          <a:p>
            <a:endParaRPr lang="uk-UA" sz="2400" dirty="0">
              <a:latin typeface="Comic Sans MS" panose="030F0702030302020204" pitchFamily="66" charset="0"/>
            </a:endParaRPr>
          </a:p>
          <a:p>
            <a:r>
              <a:rPr lang="uk-UA" sz="2400" dirty="0">
                <a:latin typeface="Comic Sans MS" panose="030F0702030302020204" pitchFamily="66" charset="0"/>
              </a:rPr>
              <a:t>Дихальна система складається з </a:t>
            </a:r>
            <a:r>
              <a:rPr lang="uk-UA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повітроносних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шляхів</a:t>
            </a:r>
            <a:r>
              <a:rPr lang="uk-UA" sz="2400" dirty="0">
                <a:latin typeface="Comic Sans MS" panose="030F0702030302020204" pitchFamily="66" charset="0"/>
              </a:rPr>
              <a:t>: носової порожнини, носоглотки, гортані, трахеї, бронхів та органів дихання – 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легень</a:t>
            </a:r>
            <a:r>
              <a:rPr lang="uk-UA" sz="2400" dirty="0">
                <a:latin typeface="Comic Sans MS" panose="030F0702030302020204" pitchFamily="66" charset="0"/>
              </a:rPr>
              <a:t>.</a:t>
            </a:r>
          </a:p>
          <a:p>
            <a:endParaRPr lang="uk-UA" sz="2400" dirty="0">
              <a:latin typeface="Comic Sans MS" panose="030F0702030302020204" pitchFamily="66" charset="0"/>
            </a:endParaRPr>
          </a:p>
          <a:p>
            <a:r>
              <a:rPr lang="uk-UA" sz="2400" dirty="0">
                <a:latin typeface="Comic Sans MS" panose="030F0702030302020204" pitchFamily="66" charset="0"/>
              </a:rPr>
              <a:t>Структурно- функціональною одиницею легень є </a:t>
            </a:r>
            <a:r>
              <a:rPr lang="uk-UA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ацинус</a:t>
            </a:r>
            <a:r>
              <a:rPr lang="uk-UA" sz="2400" dirty="0">
                <a:latin typeface="Comic Sans MS" panose="030F0702030302020204" pitchFamily="66" charset="0"/>
              </a:rPr>
              <a:t>. Газообмін здійснюють 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альвеолярні мішечки</a:t>
            </a:r>
            <a:r>
              <a:rPr lang="uk-UA" sz="2400" dirty="0">
                <a:latin typeface="Comic Sans MS" panose="030F0702030302020204" pitchFamily="66" charset="0"/>
              </a:rPr>
              <a:t>, що складаються з легеневих пухирців – 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альвеол</a:t>
            </a:r>
            <a:r>
              <a:rPr lang="uk-UA" sz="2400" dirty="0">
                <a:latin typeface="Comic Sans MS" panose="030F0702030302020204" pitchFamily="66" charset="0"/>
              </a:rPr>
              <a:t>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463" y="1286106"/>
            <a:ext cx="847493" cy="8474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462" y="2623547"/>
            <a:ext cx="847493" cy="8474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463" y="4233746"/>
            <a:ext cx="847493" cy="8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40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097" r="9567"/>
          <a:stretch/>
        </p:blipFill>
        <p:spPr>
          <a:xfrm>
            <a:off x="-41270" y="-1"/>
            <a:ext cx="12227171" cy="6858001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55756" y="356839"/>
            <a:ext cx="4605454" cy="2966223"/>
          </a:xfrm>
          <a:prstGeom prst="cloudCallout">
            <a:avLst>
              <a:gd name="adj1" fmla="val 111838"/>
              <a:gd name="adj2" fmla="val 6139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 flipH="1">
            <a:off x="646769" y="825852"/>
            <a:ext cx="3479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rgbClr val="228496"/>
                </a:solidFill>
                <a:latin typeface="Comic Sans MS" panose="030F0702030302020204" pitchFamily="66" charset="0"/>
              </a:rPr>
              <a:t>Для чого людині дихати?</a:t>
            </a:r>
            <a:endParaRPr lang="ru-RU" sz="4000" dirty="0">
              <a:solidFill>
                <a:srgbClr val="22849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08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0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9612" y="2036764"/>
            <a:ext cx="7794702" cy="2387600"/>
          </a:xfrm>
        </p:spPr>
        <p:txBody>
          <a:bodyPr>
            <a:noAutofit/>
          </a:bodyPr>
          <a:lstStyle/>
          <a:p>
            <a:r>
              <a:rPr lang="uk-UA" sz="9600" dirty="0">
                <a:solidFill>
                  <a:srgbClr val="228496"/>
                </a:solidFill>
                <a:latin typeface="Comic Sans MS" panose="030F0702030302020204" pitchFamily="66" charset="0"/>
              </a:rPr>
              <a:t>Дякую за увагу.</a:t>
            </a:r>
            <a:endParaRPr lang="ru-RU" sz="9600" dirty="0">
              <a:solidFill>
                <a:srgbClr val="22849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7" b="96099" l="2837" r="96099"/>
                    </a14:imgEffect>
                  </a14:imgLayer>
                </a14:imgProps>
              </a:ext>
            </a:extLst>
          </a:blip>
          <a:srcRect t="2758" b="2799"/>
          <a:stretch/>
        </p:blipFill>
        <p:spPr>
          <a:xfrm>
            <a:off x="238819" y="0"/>
            <a:ext cx="3630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43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41" y="896536"/>
            <a:ext cx="7473820" cy="5465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209" y="2601989"/>
            <a:ext cx="2335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228496"/>
                </a:solidFill>
                <a:latin typeface="Comic Sans MS" panose="030F0702030302020204" pitchFamily="66" charset="0"/>
              </a:rPr>
              <a:t>Поживні</a:t>
            </a:r>
            <a:r>
              <a:rPr lang="ru-RU" dirty="0">
                <a:solidFill>
                  <a:srgbClr val="228496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8496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dirty="0">
                <a:solidFill>
                  <a:srgbClr val="228496"/>
                </a:solidFill>
                <a:latin typeface="Comic Sans MS" panose="030F0702030302020204" pitchFamily="66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latin typeface="Comic Sans MS" panose="030F0702030302020204" pitchFamily="66" charset="0"/>
              </a:rPr>
              <a:t>білки</a:t>
            </a:r>
            <a:endParaRPr lang="ru-RU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uk-UA" dirty="0">
                <a:latin typeface="Comic Sans MS" panose="030F0702030302020204" pitchFamily="66" charset="0"/>
              </a:rPr>
              <a:t>жири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Comic Sans MS" panose="030F0702030302020204" pitchFamily="66" charset="0"/>
              </a:rPr>
              <a:t>вуглеводи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9614" y="2778429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окиснення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5921" y="1329780"/>
            <a:ext cx="169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вуглекислий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газ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9016" y="2173895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вода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7420" y="3679902"/>
            <a:ext cx="716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>
                <a:solidFill>
                  <a:srgbClr val="FF0000"/>
                </a:solidFill>
                <a:latin typeface="Comic Sans MS" panose="030F0702030302020204" pitchFamily="66" charset="0"/>
              </a:rPr>
              <a:t>енергія</a:t>
            </a:r>
            <a:endParaRPr lang="ru-RU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0704" y="4108257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тепло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3339" y="5233479"/>
            <a:ext cx="22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утворення </a:t>
            </a:r>
            <a:r>
              <a:rPr lang="uk-UA" dirty="0" err="1">
                <a:latin typeface="Comic Sans MS" panose="030F0702030302020204" pitchFamily="66" charset="0"/>
              </a:rPr>
              <a:t>сполук</a:t>
            </a:r>
            <a:endParaRPr lang="uk-UA" dirty="0">
              <a:latin typeface="Comic Sans MS" panose="030F0702030302020204" pitchFamily="66" charset="0"/>
            </a:endParaRPr>
          </a:p>
          <a:p>
            <a:r>
              <a:rPr lang="uk-UA" dirty="0">
                <a:latin typeface="Comic Sans MS" panose="030F0702030302020204" pitchFamily="66" charset="0"/>
              </a:rPr>
              <a:t>виконання роботи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48080" y="421884"/>
            <a:ext cx="1681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кисень</a:t>
            </a:r>
            <a:endParaRPr lang="ru-RU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15" b="97168" l="1270" r="956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93111" flipH="1">
            <a:off x="4770226" y="97715"/>
            <a:ext cx="753324" cy="15189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385746" y="3147761"/>
            <a:ext cx="4523756" cy="3170099"/>
          </a:xfrm>
          <a:prstGeom prst="rect">
            <a:avLst/>
          </a:prstGeom>
          <a:solidFill>
            <a:srgbClr val="93DD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rgbClr val="228496"/>
                </a:solidFill>
                <a:latin typeface="Comic Sans MS" panose="030F0702030302020204" pitchFamily="66" charset="0"/>
              </a:rPr>
              <a:t>Дихання</a:t>
            </a:r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– це сукупність процесів, які забезпечують надходження кисню,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його використання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при окисненні органічних речовин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і видалення з організму вуглекислого газу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160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792" y="186706"/>
            <a:ext cx="11030415" cy="1325563"/>
          </a:xfrm>
          <a:solidFill>
            <a:srgbClr val="93DDCA"/>
          </a:solidFill>
        </p:spPr>
        <p:txBody>
          <a:bodyPr>
            <a:noAutofit/>
          </a:bodyPr>
          <a:lstStyle/>
          <a:p>
            <a:pPr algn="ctr"/>
            <a:r>
              <a:rPr lang="uk-UA" sz="3200" dirty="0">
                <a:solidFill>
                  <a:srgbClr val="228496"/>
                </a:solidFill>
                <a:latin typeface="Comic Sans MS" panose="030F0702030302020204" pitchFamily="66" charset="0"/>
              </a:rPr>
              <a:t>Дихальна система </a:t>
            </a:r>
            <a: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– це сукупність органів, </a:t>
            </a:r>
            <a:b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що забезпечують газообмін між організмом </a:t>
            </a:r>
            <a:b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і навколишнім середовищем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612" r="19309"/>
          <a:stretch/>
        </p:blipFill>
        <p:spPr>
          <a:xfrm>
            <a:off x="7170234" y="1660260"/>
            <a:ext cx="4170556" cy="5058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459" y="2219092"/>
            <a:ext cx="62892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Функції дихальної системи: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 - дихання та газообмін;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 - виділення назовні продуктів обміну;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- терморегуляція;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- утворення звуків;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- забезпечення нюху;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- зволоження повітря, що вдихається;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- механічний та імунний захист від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  факторів середовища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104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612" r="19309"/>
          <a:stretch/>
        </p:blipFill>
        <p:spPr>
          <a:xfrm>
            <a:off x="7170234" y="1660260"/>
            <a:ext cx="4170556" cy="50583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792" y="186706"/>
            <a:ext cx="11030415" cy="1325563"/>
          </a:xfrm>
          <a:solidFill>
            <a:srgbClr val="93DDCA"/>
          </a:solidFill>
        </p:spPr>
        <p:txBody>
          <a:bodyPr>
            <a:noAutofit/>
          </a:bodyPr>
          <a:lstStyle/>
          <a:p>
            <a:pPr algn="ctr"/>
            <a:r>
              <a:rPr lang="uk-UA" sz="3200" dirty="0">
                <a:solidFill>
                  <a:srgbClr val="228496"/>
                </a:solidFill>
                <a:latin typeface="Comic Sans MS" panose="030F0702030302020204" pitchFamily="66" charset="0"/>
              </a:rPr>
              <a:t>Дихальна система </a:t>
            </a:r>
            <a: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– це сукупність органів, </a:t>
            </a:r>
            <a:b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що забезпечують газообмін між організмом </a:t>
            </a:r>
            <a:b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і навколишнім середовищем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7122" y="1828800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носова порожнина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1430" y="2198132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носоглотка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29437" y="2715455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гортань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8646" y="321851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трахея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62972" y="340317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бронхи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4060" y="426564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легені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18" y="1838680"/>
            <a:ext cx="44973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rgbClr val="228496"/>
                </a:solidFill>
                <a:latin typeface="Comic Sans MS" panose="030F0702030302020204" pitchFamily="66" charset="0"/>
              </a:rPr>
              <a:t>Система органів дихання складається з таких частин:</a:t>
            </a:r>
          </a:p>
          <a:p>
            <a:pPr>
              <a:lnSpc>
                <a:spcPct val="150000"/>
              </a:lnSpc>
            </a:pPr>
            <a:r>
              <a:rPr lang="uk-UA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повітроносні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шляхи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solidFill>
                  <a:srgbClr val="228496"/>
                </a:solidFill>
                <a:latin typeface="Comic Sans MS" panose="030F0702030302020204" pitchFamily="66" charset="0"/>
              </a:rPr>
              <a:t>        </a:t>
            </a:r>
            <a:r>
              <a:rPr lang="uk-UA" sz="2400" dirty="0">
                <a:latin typeface="Comic Sans MS" panose="030F0702030302020204" pitchFamily="66" charset="0"/>
              </a:rPr>
              <a:t>носова порожнина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Comic Sans MS" panose="030F0702030302020204" pitchFamily="66" charset="0"/>
              </a:rPr>
              <a:t>        носоглотка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Comic Sans MS" panose="030F0702030302020204" pitchFamily="66" charset="0"/>
              </a:rPr>
              <a:t>        гортань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Comic Sans MS" panose="030F0702030302020204" pitchFamily="66" charset="0"/>
              </a:rPr>
              <a:t>        трахея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Comic Sans MS" panose="030F0702030302020204" pitchFamily="66" charset="0"/>
              </a:rPr>
              <a:t>        бронхи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легені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solidFill>
                  <a:srgbClr val="228496"/>
                </a:solidFill>
                <a:latin typeface="Comic Sans MS" panose="030F0702030302020204" pitchFamily="66" charset="0"/>
              </a:rPr>
              <a:t>        </a:t>
            </a:r>
            <a:endParaRPr lang="ru-RU" sz="2400" dirty="0">
              <a:solidFill>
                <a:srgbClr val="22849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279" y="3174655"/>
            <a:ext cx="597853" cy="5978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8458" y="3703280"/>
            <a:ext cx="597853" cy="5978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911" y="4251729"/>
            <a:ext cx="597853" cy="5978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910" y="4828877"/>
            <a:ext cx="597853" cy="5978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909" y="5426730"/>
            <a:ext cx="597853" cy="597853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7746701" y="2132513"/>
            <a:ext cx="959005" cy="1846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124281" y="3473581"/>
            <a:ext cx="1128752" cy="167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9282173" y="2468373"/>
            <a:ext cx="770351" cy="99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9282173" y="2930038"/>
            <a:ext cx="959005" cy="1321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9607393" y="3659577"/>
            <a:ext cx="1404136" cy="1169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208646" y="4489173"/>
            <a:ext cx="1416822" cy="2752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авая фигурная скобка 30"/>
          <p:cNvSpPr/>
          <p:nvPr/>
        </p:nvSpPr>
        <p:spPr>
          <a:xfrm>
            <a:off x="4369955" y="3291478"/>
            <a:ext cx="356839" cy="89795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авая фигурная скобка 31"/>
          <p:cNvSpPr/>
          <p:nvPr/>
        </p:nvSpPr>
        <p:spPr>
          <a:xfrm>
            <a:off x="2810556" y="4384628"/>
            <a:ext cx="370318" cy="148635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798868" y="3518614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верхні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60688" y="494313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нижні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65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31" grpId="0" animBg="1"/>
      <p:bldP spid="32" grpId="0" animBg="1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610" y="60994"/>
            <a:ext cx="6458416" cy="6458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5367" y="1773044"/>
            <a:ext cx="3414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пластинка решітчастої кістки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9112" y="3013203"/>
            <a:ext cx="199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>
                <a:latin typeface="Comic Sans MS" panose="030F0702030302020204" pitchFamily="66" charset="0"/>
              </a:rPr>
              <a:t>гіаліновий</a:t>
            </a:r>
            <a:r>
              <a:rPr lang="uk-UA" dirty="0">
                <a:latin typeface="Comic Sans MS" panose="030F0702030302020204" pitchFamily="66" charset="0"/>
              </a:rPr>
              <a:t> хрящ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074018" y="2106730"/>
            <a:ext cx="1263484" cy="681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801079" y="3290202"/>
            <a:ext cx="959005" cy="1846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2518" y="4738833"/>
            <a:ext cx="4705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Повітря спочатку надходить через парні ніздрі, що розділяють носову порожнину на дві частини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8153" y="332244"/>
            <a:ext cx="5822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solidFill>
                  <a:srgbClr val="228496"/>
                </a:solidFill>
                <a:latin typeface="Comic Sans MS" panose="030F0702030302020204" pitchFamily="66" charset="0"/>
              </a:rPr>
              <a:t>Будова носової перегородки</a:t>
            </a:r>
            <a:endParaRPr lang="ru-RU" sz="3200" dirty="0">
              <a:solidFill>
                <a:srgbClr val="22849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7034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33" y="73212"/>
            <a:ext cx="6488302" cy="64964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8153" y="332244"/>
            <a:ext cx="2630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solidFill>
                  <a:srgbClr val="228496"/>
                </a:solidFill>
                <a:latin typeface="Comic Sans MS" panose="030F0702030302020204" pitchFamily="66" charset="0"/>
              </a:rPr>
              <a:t>Носові ходи</a:t>
            </a:r>
            <a:endParaRPr lang="ru-RU" sz="3200" dirty="0">
              <a:solidFill>
                <a:srgbClr val="228496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5141" y="3601843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нижній носовий хід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9001" y="2817540"/>
            <a:ext cx="25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середній носовий хід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3124" y="1786174"/>
            <a:ext cx="243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верхній носовий хід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023854" y="3872622"/>
            <a:ext cx="2270952" cy="2885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268597" y="3177134"/>
            <a:ext cx="2270952" cy="2885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490010" y="2074765"/>
            <a:ext cx="1616927" cy="9918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40610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140714" y="122480"/>
            <a:ext cx="6488302" cy="6496433"/>
            <a:chOff x="5207621" y="155934"/>
            <a:chExt cx="6488302" cy="649643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7621" y="155934"/>
              <a:ext cx="6488302" cy="6496433"/>
            </a:xfrm>
            <a:prstGeom prst="rect">
              <a:avLst/>
            </a:prstGeom>
          </p:spPr>
        </p:pic>
        <p:pic>
          <p:nvPicPr>
            <p:cNvPr id="2050" name="Picture 2" descr="https://thumbor.kenhub.com/55Kc6oHCCerRaifGozSJNY_Jbsw=/fit-in/800x800/filters:fill(FFFFFF,true):format(jpeg)/images/anatomy_term/choana-2/lUpz19dPilR8KNni3vKRSg_Choanae_0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2" b="10038"/>
            <a:stretch/>
          </p:blipFill>
          <p:spPr bwMode="auto">
            <a:xfrm>
              <a:off x="5207621" y="1527717"/>
              <a:ext cx="6016738" cy="4828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9010185" y="600426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хоана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110546" y="4516244"/>
            <a:ext cx="223025" cy="1538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5420" r="15283"/>
          <a:stretch/>
        </p:blipFill>
        <p:spPr>
          <a:xfrm>
            <a:off x="391217" y="1276363"/>
            <a:ext cx="3702203" cy="53425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3649" y="200538"/>
            <a:ext cx="6608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0" dirty="0" err="1">
                <a:solidFill>
                  <a:srgbClr val="228496"/>
                </a:solidFill>
                <a:effectLst/>
                <a:latin typeface="Comic Sans MS" panose="030F0702030302020204" pitchFamily="66" charset="0"/>
              </a:rPr>
              <a:t>Хоани</a:t>
            </a:r>
            <a:r>
              <a:rPr lang="ru-RU" sz="2400" b="1" i="0" dirty="0">
                <a:effectLst/>
                <a:latin typeface="Comic Sans MS" panose="030F0702030302020204" pitchFamily="66" charset="0"/>
              </a:rPr>
              <a:t> -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внутрішні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отвори </a:t>
            </a:r>
            <a:r>
              <a:rPr lang="ru-RU" sz="2400" b="0" i="0" u="none" strike="noStrike" dirty="0">
                <a:effectLst/>
                <a:latin typeface="Comic Sans MS" panose="030F0702030302020204" pitchFamily="66" charset="0"/>
              </a:rPr>
              <a:t>носа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,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що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dirty="0" err="1">
                <a:effectLst/>
                <a:latin typeface="Comic Sans MS" panose="030F0702030302020204" pitchFamily="66" charset="0"/>
              </a:rPr>
              <a:t>сполучають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 </a:t>
            </a:r>
            <a:r>
              <a:rPr lang="ru-RU" sz="2400" b="0" i="0" u="none" strike="noStrike" dirty="0" err="1">
                <a:effectLst/>
                <a:latin typeface="Comic Sans MS" panose="030F0702030302020204" pitchFamily="66" charset="0"/>
              </a:rPr>
              <a:t>носову</a:t>
            </a:r>
            <a:r>
              <a:rPr lang="ru-RU" sz="2400" b="0" i="0" u="none" strike="noStrike" dirty="0">
                <a:effectLst/>
                <a:latin typeface="Comic Sans MS" panose="030F0702030302020204" pitchFamily="66" charset="0"/>
              </a:rPr>
              <a:t> </a:t>
            </a:r>
            <a:r>
              <a:rPr lang="ru-RU" sz="2400" b="0" i="0" u="none" strike="noStrike" dirty="0" err="1">
                <a:effectLst/>
                <a:latin typeface="Comic Sans MS" panose="030F0702030302020204" pitchFamily="66" charset="0"/>
              </a:rPr>
              <a:t>порожнину</a:t>
            </a:r>
            <a:r>
              <a:rPr lang="ru-RU" sz="2400" b="0" i="0" dirty="0">
                <a:effectLst/>
                <a:latin typeface="Comic Sans MS" panose="030F0702030302020204" pitchFamily="66" charset="0"/>
              </a:rPr>
              <a:t> з </a:t>
            </a:r>
            <a:r>
              <a:rPr lang="ru-RU" sz="2400" b="0" i="0" u="none" strike="noStrike" dirty="0" err="1">
                <a:effectLst/>
                <a:latin typeface="Comic Sans MS" panose="030F0702030302020204" pitchFamily="66" charset="0"/>
              </a:rPr>
              <a:t>глоткою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7070" y="266330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хоана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2292037" y="2308303"/>
            <a:ext cx="1700100" cy="4795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6195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5140714" y="66724"/>
            <a:ext cx="6488302" cy="6496433"/>
            <a:chOff x="5207621" y="155934"/>
            <a:chExt cx="6488302" cy="6496433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7621" y="155934"/>
              <a:ext cx="6488302" cy="6496433"/>
            </a:xfrm>
            <a:prstGeom prst="rect">
              <a:avLst/>
            </a:prstGeom>
          </p:spPr>
        </p:pic>
        <p:pic>
          <p:nvPicPr>
            <p:cNvPr id="15" name="Picture 2" descr="https://thumbor.kenhub.com/55Kc6oHCCerRaifGozSJNY_Jbsw=/fit-in/800x800/filters:fill(FFFFFF,true):format(jpeg)/images/anatomy_term/choana-2/lUpz19dPilR8KNni3vKRSg_Choanae_0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2" b="10038"/>
            <a:stretch/>
          </p:blipFill>
          <p:spPr bwMode="auto">
            <a:xfrm>
              <a:off x="5207621" y="1527717"/>
              <a:ext cx="6016738" cy="4828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458153" y="254185"/>
            <a:ext cx="4804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solidFill>
                  <a:srgbClr val="228496"/>
                </a:solidFill>
                <a:latin typeface="Comic Sans MS" panose="030F0702030302020204" pitchFamily="66" charset="0"/>
              </a:rPr>
              <a:t>Стінки порожнини носа</a:t>
            </a:r>
            <a:endParaRPr lang="ru-RU" sz="3200" dirty="0">
              <a:solidFill>
                <a:srgbClr val="228496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865541" y="3221067"/>
            <a:ext cx="3166947" cy="1306328"/>
          </a:xfrm>
          <a:prstGeom prst="ellipse">
            <a:avLst/>
          </a:prstGeom>
          <a:solidFill>
            <a:srgbClr val="DEEBF7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58153" y="1070517"/>
            <a:ext cx="1122556" cy="509240"/>
          </a:xfrm>
          <a:prstGeom prst="ellipse">
            <a:avLst/>
          </a:prstGeom>
          <a:solidFill>
            <a:srgbClr val="DEEBF7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04291" y="1093142"/>
            <a:ext cx="4295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Дихальна область </a:t>
            </a:r>
            <a:r>
              <a:rPr lang="uk-UA" sz="2000" dirty="0">
                <a:latin typeface="Comic Sans MS" panose="030F0702030302020204" pitchFamily="66" charset="0"/>
              </a:rPr>
              <a:t>вкрита війчастим </a:t>
            </a:r>
            <a:r>
              <a:rPr lang="uk-UA" sz="2000" dirty="0" err="1">
                <a:latin typeface="Comic Sans MS" panose="030F0702030302020204" pitchFamily="66" charset="0"/>
              </a:rPr>
              <a:t>псевдобагатошаровим</a:t>
            </a:r>
            <a:r>
              <a:rPr lang="uk-UA" sz="2000" dirty="0">
                <a:latin typeface="Comic Sans MS" panose="030F0702030302020204" pitchFamily="66" charset="0"/>
              </a:rPr>
              <a:t> епітелієм з клітинами, що виділяють слиз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527" y="2416581"/>
            <a:ext cx="4560864" cy="1200329"/>
          </a:xfrm>
          <a:prstGeom prst="rect">
            <a:avLst/>
          </a:prstGeom>
          <a:solidFill>
            <a:srgbClr val="CFF0E7"/>
          </a:solidFill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Роль слизу:</a:t>
            </a:r>
          </a:p>
          <a:p>
            <a:r>
              <a:rPr lang="uk-UA" dirty="0">
                <a:latin typeface="Comic Sans MS" panose="030F0702030302020204" pitchFamily="66" charset="0"/>
              </a:rPr>
              <a:t> - виводить назовні чужорідні часточки;</a:t>
            </a:r>
          </a:p>
          <a:p>
            <a:r>
              <a:rPr lang="uk-UA" dirty="0">
                <a:latin typeface="Comic Sans MS" panose="030F0702030302020204" pitchFamily="66" charset="0"/>
              </a:rPr>
              <a:t> - зволожує повітря;</a:t>
            </a:r>
          </a:p>
          <a:p>
            <a:r>
              <a:rPr lang="uk-UA" dirty="0">
                <a:latin typeface="Comic Sans MS" panose="030F0702030302020204" pitchFamily="66" charset="0"/>
              </a:rPr>
              <a:t> - вирівнює температуру повітря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68106" y="3873326"/>
            <a:ext cx="868842" cy="459532"/>
          </a:xfrm>
          <a:prstGeom prst="ellipse">
            <a:avLst/>
          </a:prstGeom>
          <a:solidFill>
            <a:srgbClr val="92D05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79707" y="3949597"/>
            <a:ext cx="42950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Нюхова область </a:t>
            </a:r>
            <a:r>
              <a:rPr lang="uk-UA" sz="2000" dirty="0">
                <a:latin typeface="Comic Sans MS" panose="030F0702030302020204" pitchFamily="66" charset="0"/>
              </a:rPr>
              <a:t>вкрита війчастим </a:t>
            </a:r>
            <a:r>
              <a:rPr lang="uk-UA" sz="2000" dirty="0" err="1">
                <a:latin typeface="Comic Sans MS" panose="030F0702030302020204" pitchFamily="66" charset="0"/>
              </a:rPr>
              <a:t>псевдобагатошаровим</a:t>
            </a:r>
            <a:r>
              <a:rPr lang="uk-UA" sz="2000" dirty="0">
                <a:latin typeface="Comic Sans MS" panose="030F0702030302020204" pitchFamily="66" charset="0"/>
              </a:rPr>
              <a:t> епітелієм із спеціальними сприймаючими запах біполярними клітинами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80" b="38867" l="27651" r="62162">
                        <a14:foregroundMark x1="35759" y1="30273" x2="35135" y2="30273"/>
                        <a14:foregroundMark x1="32017" y1="31445" x2="31809" y2="32031"/>
                        <a14:foregroundMark x1="30769" y1="33203" x2="30769" y2="34375"/>
                        <a14:foregroundMark x1="31393" y1="34570" x2="32225" y2="34570"/>
                        <a14:foregroundMark x1="33888" y1="34766" x2="34304" y2="35352"/>
                        <a14:foregroundMark x1="34719" y1="35742" x2="35343" y2="36328"/>
                        <a14:foregroundMark x1="37006" y1="37305" x2="38877" y2="38086"/>
                        <a14:foregroundMark x1="40333" y1="38086" x2="42827" y2="39063"/>
                        <a14:foregroundMark x1="44906" y1="39453" x2="47817" y2="40234"/>
                        <a14:foregroundMark x1="50104" y1="40430" x2="51143" y2="41016"/>
                        <a14:foregroundMark x1="56549" y1="33203" x2="56549" y2="33203"/>
                        <a14:foregroundMark x1="58212" y1="32813" x2="58212" y2="32813"/>
                        <a14:foregroundMark x1="58836" y1="35156" x2="58836" y2="35156"/>
                        <a14:foregroundMark x1="56965" y1="37109" x2="55717" y2="37695"/>
                        <a14:foregroundMark x1="55094" y1="37695" x2="54262" y2="38086"/>
                        <a14:foregroundMark x1="52807" y1="38867" x2="52807" y2="38867"/>
                        <a14:foregroundMark x1="27859" y1="32227" x2="27859" y2="32227"/>
                        <a14:foregroundMark x1="31393" y1="29688" x2="31393" y2="29688"/>
                        <a14:foregroundMark x1="29938" y1="31250" x2="29938" y2="31250"/>
                        <a14:foregroundMark x1="29522" y1="32031" x2="29522" y2="32031"/>
                        <a14:foregroundMark x1="29106" y1="33398" x2="28898" y2="34180"/>
                        <a14:foregroundMark x1="29106" y1="36328" x2="29522" y2="36914"/>
                        <a14:foregroundMark x1="33888" y1="39648" x2="34719" y2="40430"/>
                        <a14:foregroundMark x1="54886" y1="40625" x2="54886" y2="40625"/>
                        <a14:foregroundMark x1="57588" y1="39648" x2="57588" y2="39648"/>
                        <a14:foregroundMark x1="58212" y1="38281" x2="58212" y2="38281"/>
                      </a14:backgroundRemoval>
                    </a14:imgEffect>
                  </a14:imgLayer>
                </a14:imgProps>
              </a:ext>
            </a:extLst>
          </a:blip>
          <a:srcRect l="23551" t="21532" r="35315" b="57660"/>
          <a:stretch/>
        </p:blipFill>
        <p:spPr>
          <a:xfrm>
            <a:off x="6929694" y="2006628"/>
            <a:ext cx="2003400" cy="1078755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6780039" y="2405159"/>
            <a:ext cx="1761893" cy="680224"/>
          </a:xfrm>
          <a:prstGeom prst="ellipse">
            <a:avLst/>
          </a:prstGeom>
          <a:solidFill>
            <a:srgbClr val="A9D18E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786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6" grpId="0" animBg="1"/>
      <p:bldP spid="4" grpId="0"/>
      <p:bldP spid="5" grpId="0" animBg="1"/>
      <p:bldP spid="18" grpId="0" animBg="1"/>
      <p:bldP spid="19" grpId="0"/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786</Words>
  <Application>Microsoft Office PowerPoint</Application>
  <PresentationFormat>Широкий екран</PresentationFormat>
  <Paragraphs>144</Paragraphs>
  <Slides>20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Тема Office</vt:lpstr>
      <vt:lpstr>Дихання.  Будова та функції органів дихання людини</vt:lpstr>
      <vt:lpstr>Презентація PowerPoint</vt:lpstr>
      <vt:lpstr>Презентація PowerPoint</vt:lpstr>
      <vt:lpstr>Дихальна система – це сукупність органів,  що забезпечують газообмін між організмом  і навколишнім середовищем</vt:lpstr>
      <vt:lpstr>Дихальна система – це сукупність органів,  що забезпечують газообмін між організмом  і навколишнім середовищем</vt:lpstr>
      <vt:lpstr>Презентація PowerPoint</vt:lpstr>
      <vt:lpstr>Презентація PowerPoint</vt:lpstr>
      <vt:lpstr>Презентація PowerPoint</vt:lpstr>
      <vt:lpstr>Презентація PowerPoint</vt:lpstr>
      <vt:lpstr>У порожнину носа  відкриваються  навколоносові пазухи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Підведемо підсумки!</vt:lpstr>
      <vt:lpstr>Дякую за увагу.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Максим Биляченко</cp:lastModifiedBy>
  <cp:revision>148</cp:revision>
  <dcterms:created xsi:type="dcterms:W3CDTF">2020-10-20T14:01:57Z</dcterms:created>
  <dcterms:modified xsi:type="dcterms:W3CDTF">2025-05-08T12:19:33Z</dcterms:modified>
</cp:coreProperties>
</file>