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59" r:id="rId8"/>
    <p:sldId id="265" r:id="rId9"/>
    <p:sldId id="260" r:id="rId10"/>
    <p:sldId id="266" r:id="rId11"/>
    <p:sldId id="261" r:id="rId12"/>
    <p:sldId id="267" r:id="rId13"/>
    <p:sldId id="268" r:id="rId1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99"/>
    <p:restoredTop sz="94531"/>
  </p:normalViewPr>
  <p:slideViewPr>
    <p:cSldViewPr>
      <p:cViewPr varScale="1">
        <p:scale>
          <a:sx n="104" d="100"/>
          <a:sy n="104" d="100"/>
        </p:scale>
        <p:origin x="1128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06.10.22</a:t>
            </a:fld>
            <a:endParaRPr lang="uk-UA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06.10.22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06.10.22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06.10.22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06.10.22</a:t>
            </a:fld>
            <a:endParaRPr lang="uk-UA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06.10.22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06.10.22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06.10.22</a:t>
            </a:fld>
            <a:endParaRPr lang="uk-UA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06.10.22</a:t>
            </a:fld>
            <a:endParaRPr lang="uk-UA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06.10.22</a:t>
            </a:fld>
            <a:endParaRPr lang="uk-UA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F8C5-D1A4-4967-863B-7E4E84034B7E}" type="datetimeFigureOut">
              <a:rPr lang="uk-UA" smtClean="0"/>
              <a:t>06.10.22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E0EF8C5-D1A4-4967-863B-7E4E84034B7E}" type="datetimeFigureOut">
              <a:rPr lang="uk-UA" smtClean="0"/>
              <a:t>06.10.22</a:t>
            </a:fld>
            <a:endParaRPr lang="uk-UA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3438F34-29B5-4247-9438-FA8B300E1F2E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uk-UA" dirty="0" err="1"/>
              <a:t>ПРаКТИЧНІ</a:t>
            </a:r>
            <a:r>
              <a:rPr lang="uk-UA" dirty="0"/>
              <a:t> ЗАНЯТТЯ 1-3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uk-UA" dirty="0"/>
              <a:t>ОРГАНІЗАЦІЯ ВИРОБНИЦТВА</a:t>
            </a:r>
          </a:p>
        </p:txBody>
      </p:sp>
    </p:spTree>
    <p:extLst>
      <p:ext uri="{BB962C8B-B14F-4D97-AF65-F5344CB8AC3E}">
        <p14:creationId xmlns:p14="http://schemas.microsoft.com/office/powerpoint/2010/main" val="2752027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C2CF47E-C28C-684A-8669-65104ED78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548680"/>
            <a:ext cx="8686800" cy="5531445"/>
          </a:xfrm>
        </p:spPr>
        <p:txBody>
          <a:bodyPr>
            <a:normAutofit/>
          </a:bodyPr>
          <a:lstStyle/>
          <a:p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Вп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= ((Плановий фонд роботи 1 обладнання*кількість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обл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)/трудомісткість виробу))*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Квн</a:t>
            </a:r>
            <a:endParaRPr lang="uk-UA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Плановий фонд роботи 1 обладнання = 4000 год.</a:t>
            </a:r>
          </a:p>
          <a:p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Вп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= ((4000Хкількість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вестратів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 / загальна нора часу на комплект )*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Квн</a:t>
            </a:r>
            <a:endParaRPr lang="uk-UA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12 = (4000*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*1,08)/170</a:t>
            </a:r>
          </a:p>
        </p:txBody>
      </p:sp>
    </p:spTree>
    <p:extLst>
      <p:ext uri="{BB962C8B-B14F-4D97-AF65-F5344CB8AC3E}">
        <p14:creationId xmlns:p14="http://schemas.microsoft.com/office/powerpoint/2010/main" val="3826437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04664"/>
            <a:ext cx="8686800" cy="5675461"/>
          </a:xfrm>
        </p:spPr>
        <p:txBody>
          <a:bodyPr>
            <a:normAutofit/>
          </a:bodyPr>
          <a:lstStyle/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На плановий період підприємством укладено договори на поставку металу в обсязі 8 тон, а середня вага виробу 0,85 кг. Коефіцієнт використання металу 0,72. 30% відходів металу можуть повторно використовуватися у виробництві. На плановий період підприємство має доставити споживачам 7500 шт. виробів.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Обґрунтувати виробничу програму підприємства з точки зору її забезпеченості металом.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Норма витрат металу на 1 виріб = 0,85/0,72 = 1,18 кг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Кількість деталей = 8000/1,18 = 6779 шт.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Кількість відходів, повторно використовуваних = 8000(1-0,72)*0,3 = 672 кг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Кількість деталей із відходів = 672/1,18 = 569 шт.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Всього з 8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+ відходів = 6779+569 = 7348 шт.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(7500-7348)*1,18 = 179,36 кг</a:t>
            </a:r>
          </a:p>
          <a:p>
            <a:pPr algn="just"/>
            <a:r>
              <a:rPr lang="uk-UA" sz="2000" dirty="0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Протягом року буде виготовлено 1000 виробів, собівартість кожного з яких 183 грн. Тривалість циклу виготовлення 9 днів, на його початку затрачається 405 грн.</a:t>
            </a:r>
          </a:p>
          <a:p>
            <a:pPr algn="just"/>
            <a:r>
              <a:rPr lang="uk-UA" sz="2000" dirty="0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Обчислити норматив оборотних засобів у незавершеному виробництві.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НОЗ у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нв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Сроб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Тц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нз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)/360</a:t>
            </a:r>
          </a:p>
          <a:p>
            <a:pPr algn="just"/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Кнз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= (Витрати на початку циклу+0,5*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)/(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Витрти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поч+Св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uk-UA" sz="1600" dirty="0" err="1">
                <a:latin typeface="Times New Roman" pitchFamily="18" charset="0"/>
                <a:cs typeface="Times New Roman" pitchFamily="18" charset="0"/>
              </a:rPr>
              <a:t>Кнз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 = (405+0,5*183)/(405+183) = 0,84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НОЗ = (1000*183*9*0,84)/360 = 3843 грн</a:t>
            </a:r>
          </a:p>
          <a:p>
            <a:pPr algn="just"/>
            <a:endParaRPr lang="uk-UA" sz="2000" dirty="0">
              <a:solidFill>
                <a:schemeClr val="accent2">
                  <a:lumMod val="20000"/>
                  <a:lumOff val="80000"/>
                </a:schemeClr>
              </a:solidFill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000" dirty="0">
              <a:highlight>
                <a:srgbClr val="FFFF00"/>
              </a:highligh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146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38C07EE-D6DF-6146-82A8-F2A8AB0A06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60648"/>
            <a:ext cx="8686800" cy="5819477"/>
          </a:xfrm>
        </p:spPr>
        <p:txBody>
          <a:bodyPr>
            <a:normAutofit lnSpcReduction="10000"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обробку деталей затрачалося 18 хв. Після перегляду норм часу на 1 деталь буда встановлена норма 15 хв. Обчислити, на скільки відсотків знизилась трудомісткості роботи і зросла продуктивність праці. Тривалість зміни 8 годин.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Трудомісткість ((18-15)/18)*100% = 16,7%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 (100*16,7)(100-16,7) = 20%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Фактична вага сировини, шо поступила у виробництво 840 т. Вага готової продукції 315 т. Коефіцієнт виходу готової продукції в попередньому році – 0,350,середній коефіцієнт виходу по галузі готової продукції – 0,380.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 коефіцієнт виходу готової продукції і виявити резерви росту випуску продукції за рахунок більш повного використання сировини.</a:t>
            </a:r>
          </a:p>
          <a:p>
            <a:r>
              <a:rPr lang="uk-UA" sz="20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Квих</a:t>
            </a:r>
            <a:r>
              <a:rPr lang="uk-UA" sz="200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315/840 = 0,375</a:t>
            </a:r>
          </a:p>
          <a:p>
            <a:r>
              <a:rPr lang="uk-UA" sz="200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0,375-0,350 = 0,025</a:t>
            </a:r>
          </a:p>
          <a:p>
            <a:r>
              <a:rPr lang="uk-UA" sz="200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 вир-ва додатково = 840 </a:t>
            </a:r>
            <a:r>
              <a:rPr lang="uk-UA" sz="20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uk-UA" sz="200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*0,025 = 21 </a:t>
            </a:r>
            <a:r>
              <a:rPr lang="uk-UA" sz="2000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uk-UA" sz="2000" dirty="0">
              <a:solidFill>
                <a:schemeClr val="accent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0,380-0,375 = 0,005</a:t>
            </a:r>
          </a:p>
          <a:p>
            <a:r>
              <a:rPr lang="uk-UA" sz="2000" dirty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840т *0,05 = 4,2 т.</a:t>
            </a:r>
          </a:p>
        </p:txBody>
      </p:sp>
    </p:spTree>
    <p:extLst>
      <p:ext uri="{BB962C8B-B14F-4D97-AF65-F5344CB8AC3E}">
        <p14:creationId xmlns:p14="http://schemas.microsoft.com/office/powerpoint/2010/main" val="3454510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03929CA-FCD8-4315-EE3D-FE8DD1FDA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60648"/>
            <a:ext cx="8740080" cy="6480720"/>
          </a:xfrm>
        </p:spPr>
        <p:txBody>
          <a:bodyPr>
            <a:normAutofit/>
          </a:bodyPr>
          <a:lstStyle/>
          <a:p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 виготовляє вироби з пластмаси шляхом лиття. Річний обсяг виробництва виробів – 900 тис.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т., а трудомісткість виробу – 0,35 н-год. Тривалість робочої зміни 8 год.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однозмінному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Внутрішньозмінні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з вини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1,5%, а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регламентовані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3%. Процент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105%.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чисельність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365 *8 (100% - 3% -1,5%) = 2788,6 год.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(900000*0,35)/(2788,6*1,05) = 315000/2928,03 = 108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Річна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500 тис. шт.,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зносу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19 год., норма машинного часу 1,85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год.На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заточці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24 шт.,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інструментально-роздатковій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кладовій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118 шт.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річну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цехового оборотного фонду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Цех обо фонд = І роб м+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заточці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Іірк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(1000*норма машинного часу)/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інструменту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257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620688"/>
            <a:ext cx="8686800" cy="5459437"/>
          </a:xfrm>
        </p:spPr>
        <p:txBody>
          <a:bodyPr>
            <a:norm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Підприємство виробляє 2 види продукції А та Б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Протягом місяці були нараховані амортизаційні відрахування: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Цеху – 2600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Офісу – 1800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Верстату, що виробляє виріб А – 900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Верстату, що виробляє виріб Б – 1500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Верстату, що виготовляє виріб А і Б – 1800 грн.</a:t>
            </a:r>
          </a:p>
          <a:p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Комп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ютеру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260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Автомобіль директора – 420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Протягом місяця було здійснено такі матеріальні витрати: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Сировина, для виготовлення продукції А -15000;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Сировина, для виготовлення продукції Б – 27000;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Сировина для виготовлення продукції А і Б - 34000;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Витрати на відрядження апарату управління – 27000;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089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76672"/>
            <a:ext cx="8686800" cy="5603453"/>
          </a:xfrm>
        </p:spPr>
        <p:txBody>
          <a:bodyPr>
            <a:normAutofit fontScale="92500"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Протягом місяця, була нарахована заробітна плата: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Директор – 30000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Головний бухгалтер – 20000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Робітник, що виготовляє виріб А -  14000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Робітник, що виготовляє виріб Б – 16000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Робітник, що виготовляє виріб А і Б – 15000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Прибиральниця цеху – 7000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Прибиральниця офісу – 7000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Водій – 10000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Залишки незавершеного виробництва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По продукції А на початок місяця 900 грн., на кінець місяця  - 820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Про продукції Б  - 1100 та 600 відповідно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Потягом місяця виготовлено продукції А – 500 шт., продукції Б – 900 шт. Витрати на збут продукції за місяць склади – 100000 грн.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Операційна рентабельність складає 26%.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Визначити ціну одиниці продукції А та одиниці продукції Б без ПДВ та з ПДВ</a:t>
            </a:r>
          </a:p>
        </p:txBody>
      </p:sp>
    </p:spTree>
    <p:extLst>
      <p:ext uri="{BB962C8B-B14F-4D97-AF65-F5344CB8AC3E}">
        <p14:creationId xmlns:p14="http://schemas.microsoft.com/office/powerpoint/2010/main" val="3337510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3BAAF1-75F6-C240-9CC4-8A1875EDA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548680"/>
            <a:ext cx="8686800" cy="6048672"/>
          </a:xfrm>
        </p:spPr>
        <p:txBody>
          <a:bodyPr>
            <a:normAutofit/>
          </a:bodyPr>
          <a:lstStyle/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Зведений кошторис витрат підприємства за місяць</a:t>
            </a: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Суму витрат А+Б = 32980 грн. + 48020 грн. = 81000 грн.</a:t>
            </a:r>
          </a:p>
          <a:p>
            <a:pPr marL="0" indent="0" algn="just">
              <a:buNone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%А = 32980/81000 = 41%</a:t>
            </a:r>
          </a:p>
          <a:p>
            <a:pPr marL="0" indent="0" algn="just">
              <a:buNone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%Б = 59%</a:t>
            </a:r>
          </a:p>
          <a:p>
            <a:pPr marL="0" indent="0" algn="just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7E5EA060-AC7E-5E4D-BF88-EAECB4D1F8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160834"/>
              </p:ext>
            </p:extLst>
          </p:nvPr>
        </p:nvGraphicFramePr>
        <p:xfrm>
          <a:off x="304800" y="1407160"/>
          <a:ext cx="8083625" cy="3847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2904">
                  <a:extLst>
                    <a:ext uri="{9D8B030D-6E8A-4147-A177-3AD203B41FA5}">
                      <a16:colId xmlns:a16="http://schemas.microsoft.com/office/drawing/2014/main" val="2051820244"/>
                    </a:ext>
                  </a:extLst>
                </a:gridCol>
                <a:gridCol w="1361958">
                  <a:extLst>
                    <a:ext uri="{9D8B030D-6E8A-4147-A177-3AD203B41FA5}">
                      <a16:colId xmlns:a16="http://schemas.microsoft.com/office/drawing/2014/main" val="4172054934"/>
                    </a:ext>
                  </a:extLst>
                </a:gridCol>
                <a:gridCol w="1352725">
                  <a:extLst>
                    <a:ext uri="{9D8B030D-6E8A-4147-A177-3AD203B41FA5}">
                      <a16:colId xmlns:a16="http://schemas.microsoft.com/office/drawing/2014/main" val="1222831836"/>
                    </a:ext>
                  </a:extLst>
                </a:gridCol>
                <a:gridCol w="1071496">
                  <a:extLst>
                    <a:ext uri="{9D8B030D-6E8A-4147-A177-3AD203B41FA5}">
                      <a16:colId xmlns:a16="http://schemas.microsoft.com/office/drawing/2014/main" val="3695576179"/>
                    </a:ext>
                  </a:extLst>
                </a:gridCol>
                <a:gridCol w="1347271">
                  <a:extLst>
                    <a:ext uri="{9D8B030D-6E8A-4147-A177-3AD203B41FA5}">
                      <a16:colId xmlns:a16="http://schemas.microsoft.com/office/drawing/2014/main" val="389754567"/>
                    </a:ext>
                  </a:extLst>
                </a:gridCol>
                <a:gridCol w="1347271">
                  <a:extLst>
                    <a:ext uri="{9D8B030D-6E8A-4147-A177-3AD203B41FA5}">
                      <a16:colId xmlns:a16="http://schemas.microsoft.com/office/drawing/2014/main" val="2704581106"/>
                    </a:ext>
                  </a:extLst>
                </a:gridCol>
              </a:tblGrid>
              <a:tr h="637458"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Елементи витрат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 </a:t>
                      </a:r>
                      <a:r>
                        <a:rPr lang="uk-UA" dirty="0" err="1"/>
                        <a:t>пр</a:t>
                      </a:r>
                      <a:r>
                        <a:rPr lang="uk-UA" dirty="0"/>
                        <a:t> 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err="1"/>
                        <a:t>Пр</a:t>
                      </a:r>
                      <a:r>
                        <a:rPr lang="uk-UA" dirty="0"/>
                        <a:t> 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 </a:t>
                      </a:r>
                      <a:r>
                        <a:rPr lang="uk-UA" dirty="0" err="1"/>
                        <a:t>АіБ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АВ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Разом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8985554"/>
                  </a:ext>
                </a:extLst>
              </a:tr>
              <a:tr h="369321">
                <a:tc>
                  <a:txBody>
                    <a:bodyPr/>
                    <a:lstStyle/>
                    <a:p>
                      <a:r>
                        <a:rPr lang="uk-UA" dirty="0"/>
                        <a:t>Амортизація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4400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2480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9280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771180"/>
                  </a:ext>
                </a:extLst>
              </a:tr>
              <a:tr h="637458">
                <a:tc>
                  <a:txBody>
                    <a:bodyPr/>
                    <a:lstStyle/>
                    <a:p>
                      <a:r>
                        <a:rPr lang="uk-UA" dirty="0"/>
                        <a:t>Матеріальні витрати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15000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27000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34000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27000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103000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079915"/>
                  </a:ext>
                </a:extLst>
              </a:tr>
              <a:tr h="637458">
                <a:tc>
                  <a:txBody>
                    <a:bodyPr/>
                    <a:lstStyle/>
                    <a:p>
                      <a:r>
                        <a:rPr lang="uk-UA" dirty="0"/>
                        <a:t>Витати на оплату праці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14000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16000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67000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119000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3719518"/>
                  </a:ext>
                </a:extLst>
              </a:tr>
              <a:tr h="1183850">
                <a:tc>
                  <a:txBody>
                    <a:bodyPr/>
                    <a:lstStyle/>
                    <a:p>
                      <a:r>
                        <a:rPr lang="uk-UA" dirty="0"/>
                        <a:t>Відрахування на </a:t>
                      </a:r>
                      <a:r>
                        <a:rPr lang="uk-UA" dirty="0" err="1"/>
                        <a:t>соц.заходи</a:t>
                      </a:r>
                      <a:r>
                        <a:rPr lang="uk-UA" dirty="0"/>
                        <a:t>, 22%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3080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3520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4840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14740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26180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223086"/>
                  </a:ext>
                </a:extLst>
              </a:tr>
              <a:tr h="369321">
                <a:tc>
                  <a:txBody>
                    <a:bodyPr/>
                    <a:lstStyle/>
                    <a:p>
                      <a:r>
                        <a:rPr lang="uk-UA" dirty="0"/>
                        <a:t>Разом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32980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48020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65240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111220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257460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762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2240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E26967-A25C-1D40-869A-8DE2FF1BB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548680"/>
            <a:ext cx="8686800" cy="5531445"/>
          </a:xfrm>
        </p:spPr>
        <p:txBody>
          <a:bodyPr>
            <a:normAutofit lnSpcReduction="10000"/>
          </a:bodyPr>
          <a:lstStyle/>
          <a:p>
            <a:endParaRPr lang="uk-UA" dirty="0"/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 =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65240 грн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%ЗВА = 65240 *0,41= 26748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%ЗВБ = 65240 -26748 = 38492 грн.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 А = 32980+26748 = 59728 грн.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 Б = 48020+38492 = 86512 грн.</a:t>
            </a:r>
          </a:p>
          <a:p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 А = 59728+900-820 =  59808        грн.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 Б = 86512 +1100-600 =    87012   грн.</a:t>
            </a:r>
          </a:p>
          <a:p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Сб1А = 59808 /500 = 120 грн.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Сб1Б = 87012 /900 = 97 грн.</a:t>
            </a:r>
          </a:p>
          <a:p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 = СБ+АВ+ВЗ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539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3EF29C-2D1A-E84E-AB69-D168B47A6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32656"/>
            <a:ext cx="7291536" cy="6120680"/>
          </a:xfrm>
        </p:spPr>
        <p:txBody>
          <a:bodyPr>
            <a:normAutofit fontScale="85000" lnSpcReduction="20000"/>
          </a:bodyPr>
          <a:lstStyle/>
          <a:p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 = 111220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41% і 59%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 А = 111220*0,41 = 45600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 Б = 111220 – 45600 = 65620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 = 100000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 А = 41000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 Б = 59000 грн.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 1А = 45600/500 =  91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АВ1Б = 65620/900 = 73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 1А = 41000/500 = 82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 1Б = 59000/ 900 = 66 грн</a:t>
            </a:r>
            <a:r>
              <a:rPr lang="uk-UA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 А = 120 + 91 +82 = 293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 Б = 97  +73 + 66 =  236 грн.</a:t>
            </a:r>
          </a:p>
          <a:p>
            <a:endParaRPr lang="uk-UA" sz="2000" dirty="0">
              <a:solidFill>
                <a:schemeClr val="bg2">
                  <a:lumMod val="9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Ціну 1А без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пдв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293 + 293*0,26 = 369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Ціна 1Б без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пдв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236*1,26 = 297 грн.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Ціна 1А 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пдв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369*1,2 =  443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Ціна 1Б з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пдв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297 + 297*0,2 =356  грн.</a:t>
            </a: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787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0"/>
            <a:ext cx="8812088" cy="6669360"/>
          </a:xfrm>
        </p:spPr>
        <p:txBody>
          <a:bodyPr>
            <a:normAutofit fontScale="70000" lnSpcReduction="20000"/>
          </a:bodyPr>
          <a:lstStyle/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Задача 1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Підприємство повинно відвантажити споживачам у плановому році 10 тис. виробів і спрямувати у роздрібну торгівлю ще 2 тис. виробів, створити 5-ти денний запас готової продукції  до кінця року. Неминучі втрати від браку   - 0,5%. Розрахувати план виробництва на рік, у тому числі у поквартальному розрізі, якщо у І кв. – 61 день, у ІІ кв. 60 днів, у ІІІ кв. – 67 днів, у І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кв. – 66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дн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 (254)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10000+2000 = 12000 шт.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12000/254 = 47 шт. *5 = 235 шт.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12000+235 = 12235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шт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(12235*(0,5)/100 = 61 шт.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12235+61 = 12296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шт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12296/254 = 48 шт.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1. 48*61 = 2928 шт.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2. 48* 60 = 2880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шт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3. 48*67=3216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шт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4. 12296- 2928-2880-3216 = 3272 шт.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Задача 2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Підприємство випускає столярну продукцію, яка характеризується наступними даними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Розрахувати план випуску продукції в умовних м2 віконних блоків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087092"/>
              </p:ext>
            </p:extLst>
          </p:nvPr>
        </p:nvGraphicFramePr>
        <p:xfrm>
          <a:off x="683568" y="4725144"/>
          <a:ext cx="7848873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6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6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4696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Найменування продукції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випуску у натуральному виразі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 трудомісткості,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люд./дні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704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Віконні блоки, м2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696">
                <a:tc>
                  <a:txBody>
                    <a:bodyPr/>
                    <a:lstStyle/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Дверні блоки, м2</a:t>
                      </a:r>
                    </a:p>
                    <a:p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Плінтуси</a:t>
                      </a:r>
                      <a:r>
                        <a:rPr lang="uk-UA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м</a:t>
                      </a:r>
                      <a:endParaRPr lang="uk-UA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850</a:t>
                      </a:r>
                    </a:p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0,27</a:t>
                      </a:r>
                    </a:p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6744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2B1301-7E04-B440-972F-FEE906A8F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692696"/>
            <a:ext cx="8686800" cy="5387429"/>
          </a:xfrm>
        </p:spPr>
        <p:txBody>
          <a:bodyPr>
            <a:normAutofit/>
          </a:bodyPr>
          <a:lstStyle/>
          <a:p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t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</a:p>
          <a:p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коефіцієнт перерахунку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норма трудомісткості для і-тої продукції;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– норма трудомісткості продукції, що прийнята за базову </a:t>
            </a:r>
          </a:p>
          <a:p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Квік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0,45/0,45 =1</a:t>
            </a:r>
          </a:p>
          <a:p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Кдб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0,27/0,45 = 0,6</a:t>
            </a:r>
          </a:p>
          <a:p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Кпл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0,06/ 0,45 = 0,133</a:t>
            </a:r>
          </a:p>
          <a:p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вік = 1*1500 = 1500 од.</a:t>
            </a:r>
          </a:p>
          <a:p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дб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0,6*850 = 510 од.</a:t>
            </a:r>
          </a:p>
          <a:p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0,133*40000 = 5333,33 од.</a:t>
            </a:r>
          </a:p>
          <a:p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1500+510+5333,33 = 7343,33 од.</a:t>
            </a:r>
          </a:p>
        </p:txBody>
      </p:sp>
    </p:spTree>
    <p:extLst>
      <p:ext uri="{BB962C8B-B14F-4D97-AF65-F5344CB8AC3E}">
        <p14:creationId xmlns:p14="http://schemas.microsoft.com/office/powerpoint/2010/main" val="1020868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04800" y="548680"/>
                <a:ext cx="8686800" cy="612068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k-UA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1400" dirty="0">
                    <a:latin typeface="Times New Roman" pitchFamily="18" charset="0"/>
                    <a:cs typeface="Times New Roman" pitchFamily="18" charset="0"/>
                  </a:rPr>
                  <a:t>Собівартість продукції складає 160 тис. грн., а вартість матеріалів – 120 тис. грн. Розрахувати коефіцієнт незавершеного виробництва</a:t>
                </a:r>
              </a:p>
              <a:p>
                <a:pPr algn="just"/>
                <a:r>
                  <a:rPr lang="uk-UA" sz="2000" dirty="0">
                    <a:highlight>
                      <a:srgbClr val="FFFF00"/>
                    </a:highlight>
                    <a:latin typeface="Times New Roman" pitchFamily="18" charset="0"/>
                    <a:cs typeface="Times New Roman" pitchFamily="18" charset="0"/>
                  </a:rPr>
                  <a:t>Корисна площа складальної дільниці становить 200 м2, виріб займає прощу 3,5 м2, робоча зона становить 30% його площі. Тривалість виробничого циклу складання виробу -12 змін. Підприємство працює в 2 зміни, дійсний фонд робочого часу 250 днів.</a:t>
                </a:r>
              </a:p>
              <a:p>
                <a:pPr algn="ctr"/>
                <a:r>
                  <a:rPr lang="uk-UA" sz="2000" dirty="0">
                    <a:highlight>
                      <a:srgbClr val="FFFF00"/>
                    </a:highlight>
                    <a:latin typeface="Times New Roman" pitchFamily="18" charset="0"/>
                    <a:cs typeface="Times New Roman" pitchFamily="18" charset="0"/>
                  </a:rPr>
                  <a:t>П вир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000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highlight>
                              <a:srgbClr val="FFFF00"/>
                            </a:highlight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uk-UA" sz="2000" b="0" i="1" smtClean="0">
                            <a:highlight>
                              <a:srgbClr val="FFFF00"/>
                            </a:highlight>
                            <a:latin typeface="Cambria Math"/>
                            <a:cs typeface="Times New Roman" pitchFamily="18" charset="0"/>
                          </a:rPr>
                          <m:t>кор </m:t>
                        </m:r>
                        <m:r>
                          <a:rPr lang="uk-UA" sz="2000" b="0" i="1" smtClean="0">
                            <a:highlight>
                              <a:srgbClr val="FFFF00"/>
                            </a:highlight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×Фдфрч</m:t>
                        </m:r>
                      </m:num>
                      <m:den>
                        <m:r>
                          <a:rPr lang="uk-UA" sz="2000" b="0" i="1" smtClean="0">
                            <a:highlight>
                              <a:srgbClr val="FFFF00"/>
                            </a:highlight>
                            <a:latin typeface="Cambria Math"/>
                            <a:cs typeface="Times New Roman" pitchFamily="18" charset="0"/>
                          </a:rPr>
                          <m:t>Тскл </m:t>
                        </m:r>
                        <m:r>
                          <a:rPr lang="uk-UA" sz="2000" b="0" i="1" smtClean="0">
                            <a:highlight>
                              <a:srgbClr val="FFFF00"/>
                            </a:highlight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×(</m:t>
                        </m:r>
                        <m:r>
                          <a:rPr lang="en-US" sz="2000" b="0" i="1" smtClean="0">
                            <a:highlight>
                              <a:srgbClr val="FFFF00"/>
                            </a:highlight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en-US" sz="2000" b="0" i="1" smtClean="0">
                            <a:highlight>
                              <a:srgbClr val="FFFF00"/>
                            </a:highlight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 вир+</m:t>
                        </m:r>
                        <m:r>
                          <a:rPr lang="en-US" sz="2000" b="0" i="1" smtClean="0">
                            <a:highlight>
                              <a:srgbClr val="FFFF00"/>
                            </a:highlight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en-US" sz="2000" b="0" i="1" smtClean="0">
                            <a:highlight>
                              <a:srgbClr val="FFFF00"/>
                            </a:highlight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 р.з)</m:t>
                        </m:r>
                      </m:den>
                    </m:f>
                  </m:oMath>
                </a14:m>
                <a:r>
                  <a:rPr lang="uk-UA" sz="2000" dirty="0">
                    <a:highlight>
                      <a:srgbClr val="FFFF00"/>
                    </a:highlight>
                    <a:latin typeface="Times New Roman" pitchFamily="18" charset="0"/>
                    <a:cs typeface="Times New Roman" pitchFamily="18" charset="0"/>
                  </a:rPr>
                  <a:t> = (200*500)/(12*(3,5+1,05)) = 1832 вироби</a:t>
                </a:r>
              </a:p>
              <a:p>
                <a:pPr algn="just"/>
                <a:r>
                  <a:rPr lang="uk-UA" sz="2000" dirty="0">
                    <a:highlight>
                      <a:srgbClr val="FFFF00"/>
                    </a:highlight>
                    <a:latin typeface="Times New Roman" pitchFamily="18" charset="0"/>
                    <a:cs typeface="Times New Roman" pitchFamily="18" charset="0"/>
                  </a:rPr>
                  <a:t>Визначити виробничу потужність складальної дільниці</a:t>
                </a:r>
              </a:p>
              <a:p>
                <a:pPr algn="just"/>
                <a:endParaRPr lang="uk-UA" sz="16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uk-UA" sz="1600" dirty="0">
                    <a:latin typeface="Times New Roman" pitchFamily="18" charset="0"/>
                    <a:cs typeface="Times New Roman" pitchFamily="18" charset="0"/>
                  </a:rPr>
                  <a:t>Визначити виробничу потужність механічної дільниці підприємства, що випускає комплекти деталей, за умови, що провідною групою обладнання є шліфувальна</a:t>
                </a:r>
              </a:p>
              <a:p>
                <a:r>
                  <a:rPr lang="uk-UA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Вп</a:t>
                </a:r>
                <a:r>
                  <a:rPr lang="uk-UA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((Плановий фонд роботи 1 обладнання*кількість </a:t>
                </a:r>
                <a:r>
                  <a:rPr lang="uk-UA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обл</a:t>
                </a:r>
                <a:r>
                  <a:rPr lang="uk-UA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)/трудомісткість виробу))*</a:t>
                </a:r>
                <a:r>
                  <a:rPr lang="uk-UA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Квн</a:t>
                </a:r>
                <a:endParaRPr lang="uk-UA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uk-UA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Плановий фонд роботи 1 обладнання = 4000 год.</a:t>
                </a:r>
              </a:p>
              <a:p>
                <a:pPr algn="just"/>
                <a:endParaRPr lang="uk-UA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endParaRPr lang="uk-UA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4800" y="548680"/>
                <a:ext cx="8686800" cy="6120680"/>
              </a:xfrm>
              <a:blipFill>
                <a:blip r:embed="rId2"/>
                <a:stretch>
                  <a:fillRect l="-292" r="-1608"/>
                </a:stretch>
              </a:blipFill>
            </p:spPr>
            <p:txBody>
              <a:bodyPr/>
              <a:lstStyle/>
              <a:p>
                <a:r>
                  <a:rPr lang="ru-U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735281"/>
              </p:ext>
            </p:extLst>
          </p:nvPr>
        </p:nvGraphicFramePr>
        <p:xfrm>
          <a:off x="683568" y="4850368"/>
          <a:ext cx="8208912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8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6824">
                <a:tc>
                  <a:txBody>
                    <a:bodyPr/>
                    <a:lstStyle/>
                    <a:p>
                      <a:r>
                        <a:rPr lang="uk-UA" dirty="0"/>
                        <a:t>Група</a:t>
                      </a:r>
                      <a:r>
                        <a:rPr lang="uk-UA" baseline="0" dirty="0"/>
                        <a:t> обладнання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Кількість верстатів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Норма часу на комплект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Коефіцієнт виконання норм,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Токарна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270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Револьверна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Шліфувальна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103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4636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1989</TotalTime>
  <Words>1595</Words>
  <Application>Microsoft Macintosh PowerPoint</Application>
  <PresentationFormat>Экран (4:3)</PresentationFormat>
  <Paragraphs>231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Cambria Math</vt:lpstr>
      <vt:lpstr>Franklin Gothic Book</vt:lpstr>
      <vt:lpstr>Franklin Gothic Medium</vt:lpstr>
      <vt:lpstr>Times New Roman</vt:lpstr>
      <vt:lpstr>Wingdings 2</vt:lpstr>
      <vt:lpstr>Трек</vt:lpstr>
      <vt:lpstr>ПРаКТИЧНІ ЗАНЯТТЯ 1-3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ПРаКТИЧНІ ЗАНЯТТЯ 1-3</dc:title>
  <dc:creator>Anonim from Hacapetovka</dc:creator>
  <cp:lastModifiedBy>Александр Ткачук</cp:lastModifiedBy>
  <cp:revision>51</cp:revision>
  <dcterms:created xsi:type="dcterms:W3CDTF">2021-09-07T08:43:25Z</dcterms:created>
  <dcterms:modified xsi:type="dcterms:W3CDTF">2022-10-06T06:36:57Z</dcterms:modified>
</cp:coreProperties>
</file>