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4" r:id="rId4"/>
    <p:sldId id="275" r:id="rId5"/>
    <p:sldId id="276" r:id="rId6"/>
    <p:sldId id="277" r:id="rId7"/>
    <p:sldId id="281" r:id="rId8"/>
  </p:sldIdLst>
  <p:sldSz cx="18288000" cy="10287000"/>
  <p:notesSz cx="6858000" cy="9144000"/>
  <p:embeddedFontLst>
    <p:embeddedFont>
      <p:font typeface="Vollkorn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2628900"/>
            <a:ext cx="16535400" cy="4216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3. ЯДЕРНЕ РОЗЗБРОЄННЯ ТА РЕЖИМ НЕРОЗПОВСЮДЖЕННЯ </a:t>
            </a:r>
            <a:endParaRPr lang="uk-UA" sz="40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algn="just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algn="ctr"/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  <a:endParaRPr lang="uk-UA" sz="26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indent="1080000" algn="just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Теорія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контролю над озброєнням, основні проблеми міжнародно-правового контролю над озброєнням.</a:t>
            </a:r>
          </a:p>
          <a:p>
            <a:pPr lvl="0" indent="1080000" algn="just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Основні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міжнародно-правові договори про контроль над ядерним озброєнням. Договір про нерозповсюдження ядерної зброї. Договір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Тлателолько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Переговори про обмеження стратегічних озброєнь (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SALT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indent="1080000" algn="just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Міжнародно-правовий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режим нерозповсюдження ядерної зброї та проблеми його дотримання на сучасному етапі.</a:t>
            </a:r>
            <a:endParaRPr lang="en-US" sz="26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2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647700"/>
            <a:ext cx="15934623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>
              <a:lnSpc>
                <a:spcPct val="120000"/>
              </a:lnSpc>
            </a:pPr>
            <a:endParaRPr lang="ru-RU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2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066800" y="670941"/>
            <a:ext cx="16230600" cy="7078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ТЕОРІЯ КОНТРОЛЮ НАД ОЗБРОЄННЯМ, ОСНОВНІ ПРОБЛЕМИ МІЖНАРОДНО-ПРАВОВОГО КОНТРОЛЮ НАД ОЗБРОЄННЯМ</a:t>
            </a:r>
          </a:p>
          <a:p>
            <a:pPr lvl="1"/>
            <a:endParaRPr lang="uk-UA" dirty="0" smtClean="0"/>
          </a:p>
          <a:p>
            <a:pPr lvl="1"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Контроль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над озброєнням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система заходів, спрямованих на обмеження чи ліквідацію збройних сил.</a:t>
            </a:r>
          </a:p>
          <a:p>
            <a:pPr lvl="1" indent="1080000" algn="just">
              <a:lnSpc>
                <a:spcPct val="13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методи контролю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міжнародні договори, санкції,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верифікаційні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механізми.</a:t>
            </a:r>
          </a:p>
          <a:p>
            <a:pPr lvl="1" indent="1080000" algn="just">
              <a:lnSpc>
                <a:spcPct val="13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Види контролю: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обмеження розробки, скорочення арсеналу, заборона випробувань.</a:t>
            </a:r>
          </a:p>
          <a:p>
            <a:pPr lvl="1"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проблеми:</a:t>
            </a:r>
          </a:p>
          <a:p>
            <a:pPr lvl="2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Політична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недовіра між державами.</a:t>
            </a:r>
          </a:p>
          <a:p>
            <a:pPr lvl="2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Відсутність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ефективних механізмів примусу.</a:t>
            </a:r>
          </a:p>
          <a:p>
            <a:pPr lvl="2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Порушення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угод (приховані програми).</a:t>
            </a:r>
          </a:p>
          <a:p>
            <a:pPr lvl="1" indent="1080000" algn="just">
              <a:lnSpc>
                <a:spcPct val="13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Вплив нових технологій: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розробка гіперзвукових ракет, кібератак.</a:t>
            </a:r>
          </a:p>
          <a:p>
            <a:pPr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Виклики для сучасної системи контролю над озброєнням.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4730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05000" y="3108325"/>
            <a:ext cx="153162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uk-UA" sz="28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90562" y="495300"/>
            <a:ext cx="16535400" cy="784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ОСНОВНІ МІЖНАРОДНО-ПРАВОВІ ДОГОВОРИ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ПРО КОНТРОЛЬ НАД ЯДЕРНИМ ОЗБРОЄННЯМ</a:t>
            </a:r>
          </a:p>
          <a:p>
            <a:pPr marL="0" lvl="1"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Договір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про нерозповсюдження ядерної зброї (</a:t>
            </a:r>
            <a:r>
              <a:rPr lang="en-US" sz="2600" b="1" dirty="0" err="1">
                <a:latin typeface="Vollkorn" panose="020B0604020202020204" charset="0"/>
                <a:ea typeface="Vollkorn" panose="020B0604020202020204" charset="0"/>
              </a:rPr>
              <a:t>NPT</a:t>
            </a:r>
            <a:r>
              <a:rPr lang="en-US" sz="2600" b="1" dirty="0">
                <a:latin typeface="Vollkorn" panose="020B0604020202020204" charset="0"/>
                <a:ea typeface="Vollkorn" panose="020B0604020202020204" charset="0"/>
              </a:rPr>
              <a:t>, 1968):</a:t>
            </a:r>
            <a:endParaRPr lang="en-US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lvl="2" indent="1080000" algn="just">
              <a:lnSpc>
                <a:spcPct val="130000"/>
              </a:lnSpc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Основні принципи: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нерозповсюдження, роззброєння, мирне використання атомної енергії.</a:t>
            </a:r>
          </a:p>
          <a:p>
            <a:pPr marL="0" lvl="2" indent="1080000" algn="just">
              <a:lnSpc>
                <a:spcPct val="130000"/>
              </a:lnSpc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Структура: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зобов’язання ядерних і неядерних держав.</a:t>
            </a:r>
          </a:p>
          <a:p>
            <a:pPr marL="0" lvl="2" indent="1080000" algn="just">
              <a:lnSpc>
                <a:spcPct val="130000"/>
              </a:lnSpc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Проблеми: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невиконання статті про роззброєння, вихід окремих країн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КНДР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marL="0" lvl="1"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Договір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Тлателолько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(1967) – зона, вільна від ядерної зброї в Латинській Америці.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en-US" sz="2600" b="1" dirty="0">
                <a:latin typeface="Vollkorn" panose="020B0604020202020204" charset="0"/>
                <a:ea typeface="Vollkorn" panose="020B0604020202020204" charset="0"/>
              </a:rPr>
              <a:t>SALT I (1972)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en-US" sz="2600" b="1" dirty="0">
                <a:latin typeface="Vollkorn" panose="020B0604020202020204" charset="0"/>
                <a:ea typeface="Vollkorn" panose="020B0604020202020204" charset="0"/>
              </a:rPr>
              <a:t>SALT II (1979):</a:t>
            </a:r>
            <a:endParaRPr lang="en-US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lvl="2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Обмеження кількості міжконтинентальних балістичних ракет.</a:t>
            </a:r>
          </a:p>
          <a:p>
            <a:pPr marL="0" lvl="2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Підготовка основ для майбутніх договорів.</a:t>
            </a:r>
          </a:p>
          <a:p>
            <a:pPr marL="0" lvl="1"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en-US" sz="2600" b="1" dirty="0" smtClean="0">
                <a:latin typeface="Vollkorn" panose="020B0604020202020204" charset="0"/>
                <a:ea typeface="Vollkorn" panose="020B0604020202020204" charset="0"/>
              </a:rPr>
              <a:t>START </a:t>
            </a:r>
            <a:r>
              <a:rPr lang="en-US" sz="2600" b="1" dirty="0">
                <a:latin typeface="Vollkorn" panose="020B0604020202020204" charset="0"/>
                <a:ea typeface="Vollkorn" panose="020B0604020202020204" charset="0"/>
              </a:rPr>
              <a:t>(1991) –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скорочення ядерних боєголовок між США та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СРСР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57200" y="23241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79418" y="723900"/>
            <a:ext cx="16875181" cy="721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ПЕРЕГОВОРИ ПРО ОБМЕЖЕННЯ СТРАТЕГІЧНИХ ОЗБРОЄНЬ (</a:t>
            </a:r>
            <a:r>
              <a:rPr kumimoji="0" lang="uk-UA" altLang="uk-UA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SALT</a:t>
            </a: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), ЇХ ЗНАЧЕННЯ ТА НЕДОЛІКИ</a:t>
            </a:r>
          </a:p>
          <a:p>
            <a:pPr marL="457200" marR="0" lvl="1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altLang="uk-UA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Основні досягнення:</a:t>
            </a:r>
          </a:p>
          <a:p>
            <a:pPr marL="914400" marR="0" lvl="2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Встановлення обмежень на кількість стратегічних ракет.</a:t>
            </a:r>
          </a:p>
          <a:p>
            <a:pPr marL="914400" marR="0" lvl="2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Запуск механізмів верифікації та інспекцій.</a:t>
            </a:r>
          </a:p>
          <a:p>
            <a:pPr marL="914400" marR="0" lvl="2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Зниження напруги в період Холодної війни.</a:t>
            </a:r>
          </a:p>
          <a:p>
            <a:pPr marL="457200" marR="0" lvl="1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altLang="uk-UA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Основні проблеми:</a:t>
            </a:r>
          </a:p>
          <a:p>
            <a:pPr marL="914400" marR="0" lvl="2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Відсутність механізмів покарання за порушення.</a:t>
            </a:r>
          </a:p>
          <a:p>
            <a:pPr marL="914400" marR="0" lvl="2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Розвиток нових типів озброєнь, які не підпадали під угоди.</a:t>
            </a:r>
          </a:p>
          <a:p>
            <a:pPr marL="914400" marR="0" lvl="2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Односторонній вихід США з Договору ПРО (2002) та його наслідки.</a:t>
            </a: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05577" y="30638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36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4400" y="723900"/>
            <a:ext cx="16459200" cy="7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МІЖНАРОДНО-ПРАВОВИЙ РЕЖИМ НЕРОЗПОВСЮДЖЕННЯ ЯДЕРНОЇ ЗБРОЇ</a:t>
            </a:r>
          </a:p>
          <a:p>
            <a:pPr lvl="1">
              <a:lnSpc>
                <a:spcPct val="13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1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міжнародні організації:</a:t>
            </a:r>
          </a:p>
          <a:p>
            <a:pPr lvl="2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МАГАТЕ – контроль за мирним використанням ядерної енергії.</a:t>
            </a:r>
          </a:p>
          <a:p>
            <a:pPr lvl="2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ООН – резолюції щодо ядерного роззброєння.</a:t>
            </a:r>
          </a:p>
          <a:p>
            <a:pPr lvl="1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Головні механізми: санкції, дипломатичний тиск, договори про зони, вільні від ядерної зброї.</a:t>
            </a:r>
          </a:p>
          <a:p>
            <a:pPr lvl="1">
              <a:lnSpc>
                <a:spcPct val="13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1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Приклади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країн:</a:t>
            </a:r>
          </a:p>
          <a:p>
            <a:pPr lvl="2">
              <a:lnSpc>
                <a:spcPct val="13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Україна: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добровільна відмова від ядерної зброї (1994, Будапештський меморандум).</a:t>
            </a:r>
          </a:p>
          <a:p>
            <a:pPr lvl="2">
              <a:lnSpc>
                <a:spcPct val="13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Іран: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суперечності щодо ядерної програми.</a:t>
            </a:r>
          </a:p>
          <a:p>
            <a:pPr lvl="2">
              <a:lnSpc>
                <a:spcPct val="130000"/>
              </a:lnSpc>
            </a:pP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КНДР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: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вихід із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NPT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випробування ядерних боєголовок.</a:t>
            </a:r>
          </a:p>
          <a:p>
            <a:pPr indent="1080000" algn="ctr">
              <a:lnSpc>
                <a:spcPct val="13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33400" y="24765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22" y="312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943100"/>
            <a:ext cx="16154400" cy="5232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ПРОБЛЕМИ ДОТРИМАННЯ РЕЖИМУ НЕРОЗПОВСЮДЖЕННЯ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У СУЧАСНОМУ СВІТІ</a:t>
            </a:r>
          </a:p>
          <a:p>
            <a:pPr lvl="1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1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Нові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виклики:</a:t>
            </a:r>
          </a:p>
          <a:p>
            <a:pPr lvl="2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Терористичні організації та ризик поширення ядерних технологій.</a:t>
            </a:r>
          </a:p>
          <a:p>
            <a:pPr lvl="2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Порушення договорів з боку окремих держав.</a:t>
            </a:r>
          </a:p>
          <a:p>
            <a:pPr lvl="2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Політичні конфлікти та використання ядерної зброї як засобу тиску.</a:t>
            </a:r>
          </a:p>
          <a:p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1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Перспективи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роззброєння:</a:t>
            </a:r>
          </a:p>
          <a:p>
            <a:pPr lvl="2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Необхідність нових міжнародних угод.</a:t>
            </a:r>
          </a:p>
          <a:p>
            <a:pPr lvl="2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Посилення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санкційних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механізмів.</a:t>
            </a:r>
          </a:p>
          <a:p>
            <a:pPr lvl="2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Глобальна співпраця у сфері нерозповсюдження.</a:t>
            </a: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282</Words>
  <Application>Microsoft Office PowerPoint</Application>
  <PresentationFormat>Довільний</PresentationFormat>
  <Paragraphs>67</Paragraphs>
  <Slides>7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Vollkorn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43</cp:revision>
  <dcterms:created xsi:type="dcterms:W3CDTF">2006-08-16T00:00:00Z</dcterms:created>
  <dcterms:modified xsi:type="dcterms:W3CDTF">2025-03-05T20:53:20Z</dcterms:modified>
  <dc:identifier>DAGCUslPLi8</dc:identifier>
</cp:coreProperties>
</file>