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Vollkorn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2628900"/>
            <a:ext cx="16535400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ТЕМА 3. ЯДЕРНЕ РОЗЗБРОЄННЯ ТА РЕЖИМ НЕРОЗПОВСЮДЖЕННЯ </a:t>
            </a:r>
            <a:endParaRPr lang="uk-UA" sz="40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algn="just"/>
            <a:endParaRPr lang="uk-UA" sz="2600" dirty="0" smtClean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algn="ctr"/>
            <a:r>
              <a:rPr lang="uk-UA" sz="26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План</a:t>
            </a:r>
            <a:endParaRPr lang="uk-UA" sz="2600" b="1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  <a:p>
            <a:pPr lvl="0" indent="1080000" algn="just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1. Теорія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контролю над озброєнням, основні проблеми міжнародно-правового контролю над озброєнням.</a:t>
            </a:r>
          </a:p>
          <a:p>
            <a:pPr lvl="0" indent="1080000" algn="just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2. Основні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міжнародно-правові договори про контроль над ядерним озброєнням. Договір про нерозповсюдження ядерної зброї. Договір 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Тлателолько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. Переговори про обмеження стратегічних озброєнь (</a:t>
            </a:r>
            <a:r>
              <a:rPr lang="uk-UA" sz="2600" dirty="0" err="1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SALT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indent="1080000" algn="just"/>
            <a:r>
              <a:rPr lang="uk-UA" sz="2600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3. Міжнародно-правовий </a:t>
            </a:r>
            <a:r>
              <a:rPr lang="uk-UA" sz="2600" dirty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режим нерозповсюдження ядерної зброї та проблеми його дотримання на сучасному етапі.</a:t>
            </a:r>
            <a:endParaRPr lang="en-US" sz="26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2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6800" y="647700"/>
            <a:ext cx="15934623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1080000" algn="just">
              <a:lnSpc>
                <a:spcPct val="120000"/>
              </a:lnSpc>
            </a:pPr>
            <a:endParaRPr lang="ru-RU" sz="2600" b="1" dirty="0">
              <a:latin typeface="Vollkorn" panose="020B0604020202020204" charset="0"/>
              <a:ea typeface="Vollkorn" panose="020B0604020202020204" charset="0"/>
            </a:endParaRPr>
          </a:p>
          <a:p>
            <a:pPr indent="1080000" algn="just">
              <a:lnSpc>
                <a:spcPct val="12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66800" y="670941"/>
            <a:ext cx="16230600" cy="707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ТЕОРІЯ КОНТРОЛЮ НАД ОЗБРОЄННЯМ, ОСНОВНІ ПРОБЛЕМИ МІЖНАРОДНО-ПРАВОВОГО КОНТРОЛЮ НАД ОЗБРОЄННЯМ</a:t>
            </a:r>
          </a:p>
          <a:p>
            <a:pPr lvl="1"/>
            <a:endParaRPr lang="uk-UA" dirty="0" smtClean="0"/>
          </a:p>
          <a:p>
            <a:pPr lvl="1"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Контроль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над озброєнням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– система заходів, спрямованих на обмеження чи ліквідацію збройних сил.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Основні методи контролю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: міжнародні договори, санкції,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верифікаційні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механізми.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Види контролю: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обмеження розробки, скорочення арсеналу, заборона випробувань.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проблеми:</a:t>
            </a:r>
          </a:p>
          <a:p>
            <a:pPr lvl="2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Політична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недовіра між державами.</a:t>
            </a:r>
          </a:p>
          <a:p>
            <a:pPr lvl="2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Відсутність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ефективних механізмів примусу.</a:t>
            </a:r>
          </a:p>
          <a:p>
            <a:pPr lvl="2" indent="1080000" algn="just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- Порушення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угод (приховані програми).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Вплив нових технологій: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розробка гіперзвукових ракет, кібератак.</a:t>
            </a:r>
          </a:p>
          <a:p>
            <a:pPr lvl="1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Виклики для сучасної системи контролю над озброєнням.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730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05000" y="3108325"/>
            <a:ext cx="15316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 </a:t>
            </a:r>
            <a:endParaRPr lang="uk-UA" sz="2800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90562" y="495300"/>
            <a:ext cx="16535400" cy="784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ОСНОВНІ МІЖНАРОДНО-ПРАВОВІ ДОГОВОРИ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ПРО КОНТРОЛЬ НАД ЯДЕРНИМ ОЗБРОЄННЯМ</a:t>
            </a:r>
          </a:p>
          <a:p>
            <a:pPr marL="0" lvl="1"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Договір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про нерозповсюдження ядерної зброї (</a:t>
            </a:r>
            <a:r>
              <a:rPr lang="en-US" sz="2600" b="1" dirty="0" err="1">
                <a:latin typeface="Vollkorn" panose="020B0604020202020204" charset="0"/>
                <a:ea typeface="Vollkorn" panose="020B0604020202020204" charset="0"/>
              </a:rPr>
              <a:t>NPT</a:t>
            </a:r>
            <a:r>
              <a:rPr lang="en-US" sz="2600" b="1" dirty="0">
                <a:latin typeface="Vollkorn" panose="020B0604020202020204" charset="0"/>
                <a:ea typeface="Vollkorn" panose="020B0604020202020204" charset="0"/>
              </a:rPr>
              <a:t>, 1968):</a:t>
            </a:r>
            <a:endParaRPr lang="en-US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2" indent="1080000" algn="just">
              <a:lnSpc>
                <a:spcPct val="130000"/>
              </a:lnSpc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Основні принципи: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нерозповсюдження, роззброєння, мирне використання атомної енергії.</a:t>
            </a:r>
          </a:p>
          <a:p>
            <a:pPr marL="0" lvl="2" indent="1080000" algn="just">
              <a:lnSpc>
                <a:spcPct val="130000"/>
              </a:lnSpc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Структура: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зобов’язання ядерних і неядерних держав.</a:t>
            </a:r>
          </a:p>
          <a:p>
            <a:pPr marL="0" lvl="2" indent="1080000" algn="just">
              <a:lnSpc>
                <a:spcPct val="130000"/>
              </a:lnSpc>
            </a:pP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Проблеми: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невиконання статті про роззброєння, вихід окремих країн (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КНДР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).</a:t>
            </a:r>
          </a:p>
          <a:p>
            <a:pPr marL="0" lvl="1"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uk-UA" sz="2600" b="1" dirty="0" smtClean="0">
                <a:latin typeface="Vollkorn" panose="020B0604020202020204" charset="0"/>
                <a:ea typeface="Vollkorn" panose="020B0604020202020204" charset="0"/>
              </a:rPr>
              <a:t>Договір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Тлателолько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 (1967) – зона, вільна від ядерної зброї в Латинській Америці.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en-US" sz="2600" b="1" dirty="0">
                <a:latin typeface="Vollkorn" panose="020B0604020202020204" charset="0"/>
                <a:ea typeface="Vollkorn" panose="020B0604020202020204" charset="0"/>
              </a:rPr>
              <a:t>SALT I (1972)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та </a:t>
            </a:r>
            <a:r>
              <a:rPr lang="en-US" sz="2600" b="1" dirty="0">
                <a:latin typeface="Vollkorn" panose="020B0604020202020204" charset="0"/>
                <a:ea typeface="Vollkorn" panose="020B0604020202020204" charset="0"/>
              </a:rPr>
              <a:t>SALT II (1979):</a:t>
            </a:r>
            <a:endParaRPr lang="en-US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lvl="2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Обмеження кількості міжконтинентальних балістичних ракет.</a:t>
            </a:r>
          </a:p>
          <a:p>
            <a:pPr marL="0" lvl="2" indent="1080000" algn="just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Підготовка основ для майбутніх договорів.</a:t>
            </a:r>
          </a:p>
          <a:p>
            <a:pPr marL="0" lvl="1" indent="1080000" algn="just">
              <a:lnSpc>
                <a:spcPct val="130000"/>
              </a:lnSpc>
            </a:pPr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marL="0" lvl="1" indent="1080000" algn="just">
              <a:lnSpc>
                <a:spcPct val="130000"/>
              </a:lnSpc>
            </a:pPr>
            <a:r>
              <a:rPr lang="en-US" sz="2600" b="1" dirty="0" smtClean="0">
                <a:latin typeface="Vollkorn" panose="020B0604020202020204" charset="0"/>
                <a:ea typeface="Vollkorn" panose="020B0604020202020204" charset="0"/>
              </a:rPr>
              <a:t>START </a:t>
            </a:r>
            <a:r>
              <a:rPr lang="en-US" sz="2600" b="1" dirty="0">
                <a:latin typeface="Vollkorn" panose="020B0604020202020204" charset="0"/>
                <a:ea typeface="Vollkorn" panose="020B0604020202020204" charset="0"/>
              </a:rPr>
              <a:t>(1991) – 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скорочення ядерних боєголовок між США та </a:t>
            </a: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СРСР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.</a:t>
            </a: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3241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79418" y="723900"/>
            <a:ext cx="16875181" cy="72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ПЕРЕГОВОРИ ПРО ОБМЕЖЕННЯ СТРАТЕГІЧНИХ ОЗБРОЄНЬ (</a:t>
            </a:r>
            <a:r>
              <a:rPr kumimoji="0" lang="uk-UA" altLang="uk-UA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SALT</a:t>
            </a:r>
            <a:r>
              <a:rPr kumimoji="0" lang="uk-UA" alt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), ЇХ ЗНАЧЕННЯ ТА НЕДОЛІКИ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Основні досягнення: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Встановлення обмежень на кількість стратегічних ракет.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Запуск механізмів верифікації та інспекцій.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Зниження напруги в період Холодної війни.</a:t>
            </a: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uk-UA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ollkorn" panose="020B0604020202020204" charset="0"/>
              <a:ea typeface="Vollkorn" panose="020B060402020202020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Основні проблеми: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Відсутність механізмів покарання за порушення.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Розвиток нових типів озброєнь, які не підпадали під угоди.</a:t>
            </a:r>
          </a:p>
          <a:p>
            <a:pPr marL="914400" marR="0" lvl="2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ollkorn" panose="020B0604020202020204" charset="0"/>
                <a:ea typeface="Vollkorn" panose="020B0604020202020204" charset="0"/>
              </a:rPr>
              <a:t>Односторонній вихід США з Договору ПРО (2002) та його наслідки.</a:t>
            </a: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05577" y="3063875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3364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723900"/>
            <a:ext cx="16459200" cy="7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МІЖНАРОДНО-ПРАВОВИЙ РЕЖИМ НЕРОЗПОВСЮДЖЕННЯ ЯДЕРНОЇ ЗБРОЇ</a:t>
            </a:r>
          </a:p>
          <a:p>
            <a:pPr lvl="1">
              <a:lnSpc>
                <a:spcPct val="13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Основні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міжнародні організації:</a:t>
            </a:r>
          </a:p>
          <a:p>
            <a:pPr lvl="2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МАГАТЕ – контроль за мирним використанням ядерної енергії.</a:t>
            </a:r>
          </a:p>
          <a:p>
            <a:pPr lvl="2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ООН – резолюції щодо ядерного роззброєння.</a:t>
            </a:r>
          </a:p>
          <a:p>
            <a:pPr lvl="1">
              <a:lnSpc>
                <a:spcPct val="130000"/>
              </a:lnSpc>
            </a:pP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Головні механізми: санкції, дипломатичний тиск, договори про зони, вільні від ядерної зброї.</a:t>
            </a:r>
          </a:p>
          <a:p>
            <a:pPr lvl="1">
              <a:lnSpc>
                <a:spcPct val="130000"/>
              </a:lnSpc>
            </a:pPr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1">
              <a:lnSpc>
                <a:spcPct val="130000"/>
              </a:lnSpc>
            </a:pPr>
            <a:r>
              <a:rPr lang="uk-UA" sz="2600" dirty="0" smtClean="0">
                <a:latin typeface="Vollkorn" panose="020B0604020202020204" charset="0"/>
                <a:ea typeface="Vollkorn" panose="020B0604020202020204" charset="0"/>
              </a:rPr>
              <a:t>Приклади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країн:</a:t>
            </a:r>
          </a:p>
          <a:p>
            <a:pPr lvl="2"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Україна: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добровільна відмова від ядерної зброї (1994, Будапештський меморандум).</a:t>
            </a:r>
          </a:p>
          <a:p>
            <a:pPr lvl="2">
              <a:lnSpc>
                <a:spcPct val="130000"/>
              </a:lnSpc>
            </a:pP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Іран: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суперечності щодо ядерної програми.</a:t>
            </a:r>
          </a:p>
          <a:p>
            <a:pPr lvl="2">
              <a:lnSpc>
                <a:spcPct val="130000"/>
              </a:lnSpc>
            </a:pPr>
            <a:r>
              <a:rPr lang="uk-UA" sz="2600" b="1" dirty="0" err="1">
                <a:latin typeface="Vollkorn" panose="020B0604020202020204" charset="0"/>
                <a:ea typeface="Vollkorn" panose="020B0604020202020204" charset="0"/>
              </a:rPr>
              <a:t>КНДР</a:t>
            </a:r>
            <a:r>
              <a:rPr lang="uk-UA" sz="2600" b="1" dirty="0">
                <a:latin typeface="Vollkorn" panose="020B0604020202020204" charset="0"/>
                <a:ea typeface="Vollkorn" panose="020B0604020202020204" charset="0"/>
              </a:rPr>
              <a:t>: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вихід із </a:t>
            </a:r>
            <a:r>
              <a:rPr lang="en-US" sz="2600" dirty="0" err="1">
                <a:latin typeface="Vollkorn" panose="020B0604020202020204" charset="0"/>
                <a:ea typeface="Vollkorn" panose="020B0604020202020204" charset="0"/>
              </a:rPr>
              <a:t>NPT</a:t>
            </a:r>
            <a:r>
              <a:rPr lang="en-US" sz="2600" dirty="0">
                <a:latin typeface="Vollkorn" panose="020B0604020202020204" charset="0"/>
                <a:ea typeface="Vollkorn" panose="020B0604020202020204" charset="0"/>
              </a:rPr>
              <a:t>, 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випробування ядерних боєголовок.</a:t>
            </a:r>
          </a:p>
          <a:p>
            <a:pPr indent="1080000" algn="ctr">
              <a:lnSpc>
                <a:spcPct val="130000"/>
              </a:lnSpc>
            </a:pPr>
            <a:endParaRPr lang="uk-UA" sz="2600" dirty="0">
              <a:latin typeface="Vollkorn" panose="020B0604020202020204" charset="0"/>
              <a:ea typeface="Vollkorn" panose="020B060402020202020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247650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922" y="3127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943100"/>
            <a:ext cx="161544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ПРОБЛЕМИ ДОТРИМАННЯ РЕЖИМУ НЕРОЗПОВСЮДЖЕННЯ </a:t>
            </a:r>
            <a:b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</a:br>
            <a:r>
              <a:rPr lang="uk-UA" sz="4000" b="1" dirty="0" smtClean="0">
                <a:latin typeface="Vollkorn" panose="020B0604020202020204" charset="0"/>
                <a:ea typeface="Vollkorn" panose="020B0604020202020204" charset="0"/>
              </a:rPr>
              <a:t>У СУЧАСНОМУ СВІТІ</a:t>
            </a:r>
          </a:p>
          <a:p>
            <a:pPr lvl="1"/>
            <a:endParaRPr lang="uk-UA" sz="2600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1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Нові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виклики: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Терористичні організації та ризик поширення ядерних технологій.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Порушення договорів з боку окремих держав.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Політичні конфлікти та використання ядерної зброї як засобу тиску.</a:t>
            </a:r>
          </a:p>
          <a:p>
            <a:endParaRPr lang="uk-UA" sz="2600" b="1" dirty="0" smtClean="0">
              <a:latin typeface="Vollkorn" panose="020B0604020202020204" charset="0"/>
              <a:ea typeface="Vollkorn" panose="020B0604020202020204" charset="0"/>
            </a:endParaRPr>
          </a:p>
          <a:p>
            <a:pPr lvl="1"/>
            <a:r>
              <a:rPr lang="uk-UA" sz="2600" i="1" dirty="0" smtClean="0">
                <a:latin typeface="Vollkorn" panose="020B0604020202020204" charset="0"/>
                <a:ea typeface="Vollkorn" panose="020B0604020202020204" charset="0"/>
              </a:rPr>
              <a:t>Перспективи </a:t>
            </a:r>
            <a:r>
              <a:rPr lang="uk-UA" sz="2600" i="1" dirty="0">
                <a:latin typeface="Vollkorn" panose="020B0604020202020204" charset="0"/>
                <a:ea typeface="Vollkorn" panose="020B0604020202020204" charset="0"/>
              </a:rPr>
              <a:t>роззброєння: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Необхідність нових міжнародних угод.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Посилення </a:t>
            </a:r>
            <a:r>
              <a:rPr lang="uk-UA" sz="2600" dirty="0" err="1">
                <a:latin typeface="Vollkorn" panose="020B0604020202020204" charset="0"/>
                <a:ea typeface="Vollkorn" panose="020B0604020202020204" charset="0"/>
              </a:rPr>
              <a:t>санкційних</a:t>
            </a:r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 механізмів.</a:t>
            </a:r>
          </a:p>
          <a:p>
            <a:pPr lvl="2"/>
            <a:r>
              <a:rPr lang="uk-UA" sz="2600" dirty="0">
                <a:latin typeface="Vollkorn" panose="020B0604020202020204" charset="0"/>
                <a:ea typeface="Vollkorn" panose="020B0604020202020204" charset="0"/>
              </a:rPr>
              <a:t>Глобальна співпраця у сфері нерозповсюдження.</a:t>
            </a: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282</Words>
  <Application>Microsoft Office PowerPoint</Application>
  <PresentationFormat>Довільний</PresentationFormat>
  <Paragraphs>67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Vollkorn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1</cp:lastModifiedBy>
  <cp:revision>43</cp:revision>
  <dcterms:created xsi:type="dcterms:W3CDTF">2006-08-16T00:00:00Z</dcterms:created>
  <dcterms:modified xsi:type="dcterms:W3CDTF">2025-03-05T20:53:20Z</dcterms:modified>
  <dc:identifier>DAGCUslPLi8</dc:identifier>
</cp:coreProperties>
</file>