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5"/>
  </p:notesMasterIdLst>
  <p:sldIdLst>
    <p:sldId id="291" r:id="rId2"/>
    <p:sldId id="257" r:id="rId3"/>
    <p:sldId id="258" r:id="rId4"/>
    <p:sldId id="259" r:id="rId5"/>
    <p:sldId id="260" r:id="rId6"/>
    <p:sldId id="261" r:id="rId7"/>
    <p:sldId id="292" r:id="rId8"/>
    <p:sldId id="262" r:id="rId9"/>
    <p:sldId id="263" r:id="rId10"/>
    <p:sldId id="294" r:id="rId11"/>
    <p:sldId id="293" r:id="rId12"/>
    <p:sldId id="264" r:id="rId13"/>
    <p:sldId id="295" r:id="rId14"/>
    <p:sldId id="296" r:id="rId15"/>
    <p:sldId id="266" r:id="rId16"/>
    <p:sldId id="297" r:id="rId17"/>
    <p:sldId id="298" r:id="rId18"/>
    <p:sldId id="267" r:id="rId19"/>
    <p:sldId id="299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300" r:id="rId29"/>
    <p:sldId id="290" r:id="rId30"/>
    <p:sldId id="277" r:id="rId31"/>
    <p:sldId id="278" r:id="rId32"/>
    <p:sldId id="280" r:id="rId33"/>
    <p:sldId id="305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76" r:id="rId43"/>
    <p:sldId id="289" r:id="rId4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Century" panose="02040604050505020304" pitchFamily="18" charset="0"/>
      <p:regular r:id="rId52"/>
    </p:embeddedFont>
    <p:embeddedFont>
      <p:font typeface="Helvetica Neue" panose="020B0604020202020204" charset="0"/>
      <p:regular r:id="rId53"/>
      <p:bold r:id="rId54"/>
      <p:italic r:id="rId55"/>
      <p:boldItalic r:id="rId56"/>
    </p:embeddedFont>
    <p:embeddedFont>
      <p:font typeface="Montserrat" panose="00000500000000000000" pitchFamily="2" charset="-52"/>
      <p:regular r:id="rId57"/>
      <p:bold r:id="rId58"/>
      <p:italic r:id="rId59"/>
      <p:boldItalic r:id="rId6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без заголовка" id="{13E2697A-6DBF-40F6-9B3C-BED881872CEF}">
          <p14:sldIdLst>
            <p14:sldId id="291"/>
            <p14:sldId id="257"/>
          </p14:sldIdLst>
        </p14:section>
        <p14:section name="Доброчесність" id="{20B322DF-15A3-453E-A12D-B88AD1CB061E}">
          <p14:sldIdLst>
            <p14:sldId id="258"/>
            <p14:sldId id="259"/>
            <p14:sldId id="260"/>
            <p14:sldId id="261"/>
            <p14:sldId id="292"/>
            <p14:sldId id="262"/>
            <p14:sldId id="263"/>
            <p14:sldId id="294"/>
            <p14:sldId id="293"/>
            <p14:sldId id="264"/>
            <p14:sldId id="295"/>
            <p14:sldId id="296"/>
            <p14:sldId id="266"/>
            <p14:sldId id="297"/>
            <p14:sldId id="298"/>
          </p14:sldIdLst>
        </p14:section>
        <p14:section name="Законодавче регулювання" id="{27A5AD10-B850-4954-98D3-9F5A161A65E8}">
          <p14:sldIdLst>
            <p14:sldId id="267"/>
            <p14:sldId id="299"/>
            <p14:sldId id="268"/>
            <p14:sldId id="269"/>
            <p14:sldId id="270"/>
          </p14:sldIdLst>
        </p14:section>
        <p14:section name="Форми, джерела, наслідки та запобігання" id="{B3E84354-B770-4D3F-A454-87A41ED3DC3D}">
          <p14:sldIdLst>
            <p14:sldId id="271"/>
            <p14:sldId id="272"/>
            <p14:sldId id="273"/>
            <p14:sldId id="274"/>
            <p14:sldId id="275"/>
            <p14:sldId id="300"/>
            <p14:sldId id="290"/>
          </p14:sldIdLst>
        </p14:section>
        <p14:section name="Мінімізація корупційних ризиків" id="{94719A3F-3EFF-40F1-9DDD-4C04F505D735}">
          <p14:sldIdLst>
            <p14:sldId id="277"/>
            <p14:sldId id="278"/>
            <p14:sldId id="280"/>
            <p14:sldId id="305"/>
            <p14:sldId id="281"/>
          </p14:sldIdLst>
        </p14:section>
        <p14:section name="Історії успіху" id="{82A65E41-7D1C-4517-914B-563CC267FCCC}">
          <p14:sldIdLst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  <p14:section name="Інтерактивні вправи" id="{C3F3447A-E1FE-433C-8D4F-2AD846B7BD44}">
          <p14:sldIdLst>
            <p14:sldId id="276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0" userDrawn="1">
          <p15:clr>
            <a:srgbClr val="A4A3A4"/>
          </p15:clr>
        </p15:guide>
        <p15:guide id="4" orient="horz" pos="2913" userDrawn="1">
          <p15:clr>
            <a:srgbClr val="747775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350"/>
        <p:guide orient="horz" pos="29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0e20c7464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0e20c7464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1a4e30ffa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1a4e30ffa1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236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28c4411e5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528c4411e5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1a4e30ffa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1a4e30ffa1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627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0f25383b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0f25383b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871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0f25383b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0f25383b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0f25383b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0f25383b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74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0f25383b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0f25383b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192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0e20c7464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0e20c7464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0e20c7464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0e20c7464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37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28c4411e5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528c4411e5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0e20c7464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0e20c7464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528c4411e5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528c4411e5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28c4411e5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528c4411e5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132c88ad62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132c88ad62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0f25383bf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0f25383bf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18d423687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18d423687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0f25383bf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0f25383bf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1a47aeaac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1a47aeaac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1a47aeaac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1a47aeaac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7260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1a47aeaac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1a47aeaac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883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1a47aeaac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1a47aeaac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0e20c7464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0e20c7464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132c88ad62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132c88ad62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1a47aeaac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1a47aeaac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1a47aeaac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1a47aeaac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24705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132c88ad62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132c88ad62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132c88ad62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132c88ad62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1a47aeaac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1a47aeaac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1a47aeaac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1a47aeaac4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1a47aeaac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1a47aeaac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1a47aeaac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1a47aeaac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1a47aeaac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1a47aeaac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e20c7464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0e20c7464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132c88ad62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132c88ad62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1a47aeaac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1a47aeaac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1a47aeaac4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1a47aeaac4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8b2abcc1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18b2abcc1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8b2abcc1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18b2abcc1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49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8b2abcc1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18b2abcc1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1a4e30ffa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1a4e30ffa1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1a4e30ffa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1a4e30ffa1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65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47745-162A-4112-8014-D13123B518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0" y="1986497"/>
            <a:ext cx="7551420" cy="529591"/>
          </a:xfrm>
        </p:spPr>
        <p:txBody>
          <a:bodyPr anchor="ctr"/>
          <a:lstStyle>
            <a:lvl1pPr algn="ctr">
              <a:defRPr sz="4500" b="1"/>
            </a:lvl1pPr>
          </a:lstStyle>
          <a:p>
            <a:r>
              <a:rPr lang="uk-UA" dirty="0"/>
              <a:t>НАЗВА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F60458-1D3F-47EE-B5BC-C316332A2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54" y="422910"/>
            <a:ext cx="847166" cy="80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654F388-E623-43EF-9D36-95D0C3C11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85" y="0"/>
            <a:ext cx="51681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58;p13">
            <a:extLst>
              <a:ext uri="{FF2B5EF4-FFF2-40B4-BE49-F238E27FC236}">
                <a16:creationId xmlns:a16="http://schemas.microsoft.com/office/drawing/2014/main" id="{B75EB6F6-3458-4CAA-912B-2EF5E7F4778D}"/>
              </a:ext>
            </a:extLst>
          </p:cNvPr>
          <p:cNvSpPr/>
          <p:nvPr/>
        </p:nvSpPr>
        <p:spPr>
          <a:xfrm>
            <a:off x="-16538" y="4576275"/>
            <a:ext cx="3498878" cy="567225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33603713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DEF0F-B5FC-453A-95B0-F7BAA567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411480"/>
            <a:ext cx="7566660" cy="541020"/>
          </a:xfrm>
        </p:spPr>
        <p:txBody>
          <a:bodyPr anchor="t">
            <a:noAutofit/>
          </a:bodyPr>
          <a:lstStyle>
            <a:lvl1pPr>
              <a:defRPr sz="225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268D5B53-CC9D-4DB4-A950-5B4627B31C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480" y="1234440"/>
            <a:ext cx="7566660" cy="3497580"/>
          </a:xfrm>
        </p:spPr>
        <p:txBody>
          <a:bodyPr>
            <a:normAutofit/>
          </a:bodyPr>
          <a:lstStyle>
            <a:lvl1pPr marL="257175" indent="-257175">
              <a:buClr>
                <a:srgbClr val="B9D6D5"/>
              </a:buClr>
              <a:buFont typeface="Wingdings" panose="05000000000000000000" pitchFamily="2" charset="2"/>
              <a:buChar char="l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 dirty="0"/>
              <a:t>текст</a:t>
            </a:r>
            <a:endParaRPr lang="ru-RU" dirty="0"/>
          </a:p>
        </p:txBody>
      </p:sp>
      <p:pic>
        <p:nvPicPr>
          <p:cNvPr id="4" name="Google Shape;148;p19">
            <a:extLst>
              <a:ext uri="{FF2B5EF4-FFF2-40B4-BE49-F238E27FC236}">
                <a16:creationId xmlns:a16="http://schemas.microsoft.com/office/drawing/2014/main" id="{589DCC1C-8FF8-414E-B130-28253559F7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40079"/>
            <a:ext cx="9144000" cy="692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3423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1A2CA-E0FA-4E9F-B502-B8A26CBB2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109" y="1490565"/>
            <a:ext cx="6978995" cy="737466"/>
          </a:xfrm>
        </p:spPr>
        <p:txBody>
          <a:bodyPr anchor="t">
            <a:normAutofit/>
          </a:bodyPr>
          <a:lstStyle>
            <a:lvl1pPr algn="l">
              <a:defRPr sz="3750" b="1"/>
            </a:lvl1pPr>
          </a:lstStyle>
          <a:p>
            <a:r>
              <a:rPr lang="uk-UA" dirty="0"/>
              <a:t>ЗАГОЛОВОК</a:t>
            </a:r>
            <a:endParaRPr lang="ru-RU" dirty="0"/>
          </a:p>
        </p:txBody>
      </p:sp>
      <p:pic>
        <p:nvPicPr>
          <p:cNvPr id="7" name="Google Shape;84;p15">
            <a:extLst>
              <a:ext uri="{FF2B5EF4-FFF2-40B4-BE49-F238E27FC236}">
                <a16:creationId xmlns:a16="http://schemas.microsoft.com/office/drawing/2014/main" id="{ADD5CADB-F56F-4F8C-BD2A-26D17329CDF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109" y="3897449"/>
            <a:ext cx="443063" cy="2791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3;p15">
            <a:extLst>
              <a:ext uri="{FF2B5EF4-FFF2-40B4-BE49-F238E27FC236}">
                <a16:creationId xmlns:a16="http://schemas.microsoft.com/office/drawing/2014/main" id="{C434E1A6-C329-4C51-8D02-804DB31A7DD2}"/>
              </a:ext>
            </a:extLst>
          </p:cNvPr>
          <p:cNvSpPr/>
          <p:nvPr/>
        </p:nvSpPr>
        <p:spPr>
          <a:xfrm>
            <a:off x="7787640" y="0"/>
            <a:ext cx="1356360" cy="514350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9" name="Google Shape;85;p15">
            <a:extLst>
              <a:ext uri="{FF2B5EF4-FFF2-40B4-BE49-F238E27FC236}">
                <a16:creationId xmlns:a16="http://schemas.microsoft.com/office/drawing/2014/main" id="{A959930E-1371-48DF-955D-0A8964C2898C}"/>
              </a:ext>
            </a:extLst>
          </p:cNvPr>
          <p:cNvSpPr/>
          <p:nvPr/>
        </p:nvSpPr>
        <p:spPr>
          <a:xfrm>
            <a:off x="0" y="4587240"/>
            <a:ext cx="3505200" cy="55626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3534077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E3612-4F38-4AFE-A043-59BB2E59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93" y="350018"/>
            <a:ext cx="7886700" cy="349779"/>
          </a:xfrm>
        </p:spPr>
        <p:txBody>
          <a:bodyPr anchor="t">
            <a:normAutofit/>
          </a:bodyPr>
          <a:lstStyle>
            <a:lvl1pPr>
              <a:defRPr sz="225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4AC0B3-FF31-4D66-AAD3-57A17E83EC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97767" y="964116"/>
            <a:ext cx="3717083" cy="321164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uk-UA" dirty="0"/>
              <a:t>текст</a:t>
            </a:r>
            <a:endParaRPr lang="ru-RU" dirty="0"/>
          </a:p>
        </p:txBody>
      </p:sp>
      <p:pic>
        <p:nvPicPr>
          <p:cNvPr id="8" name="Google Shape;148;p19">
            <a:extLst>
              <a:ext uri="{FF2B5EF4-FFF2-40B4-BE49-F238E27FC236}">
                <a16:creationId xmlns:a16="http://schemas.microsoft.com/office/drawing/2014/main" id="{41835A1A-480D-42F6-B6C7-B54E24FABFD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40079"/>
            <a:ext cx="9144000" cy="6921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Місце для діаграми 5">
            <a:extLst>
              <a:ext uri="{FF2B5EF4-FFF2-40B4-BE49-F238E27FC236}">
                <a16:creationId xmlns:a16="http://schemas.microsoft.com/office/drawing/2014/main" id="{DAE3875F-7F49-41C8-ABC0-7B147C64C58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0" y="964115"/>
            <a:ext cx="3774233" cy="3211644"/>
          </a:xfrm>
        </p:spPr>
        <p:txBody>
          <a:bodyPr/>
          <a:lstStyle/>
          <a:p>
            <a:r>
              <a:rPr lang="uk-UA"/>
              <a:t>Вставлення діаграми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75868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29DC7-6400-441F-8A54-9BCD69EC5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11312"/>
            <a:ext cx="7886700" cy="994172"/>
          </a:xfrm>
        </p:spPr>
        <p:txBody>
          <a:bodyPr>
            <a:normAutofit/>
          </a:bodyPr>
          <a:lstStyle>
            <a:lvl1pPr>
              <a:defRPr sz="225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pic>
        <p:nvPicPr>
          <p:cNvPr id="6" name="Google Shape;148;p19">
            <a:extLst>
              <a:ext uri="{FF2B5EF4-FFF2-40B4-BE49-F238E27FC236}">
                <a16:creationId xmlns:a16="http://schemas.microsoft.com/office/drawing/2014/main" id="{B709642C-4826-479D-B1DA-1CA6D2F3137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40079"/>
            <a:ext cx="9144000" cy="692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4885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29DC7-6400-441F-8A54-9BCD69EC5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11312"/>
            <a:ext cx="7636095" cy="994172"/>
          </a:xfrm>
        </p:spPr>
        <p:txBody>
          <a:bodyPr>
            <a:normAutofit/>
          </a:bodyPr>
          <a:lstStyle>
            <a:lvl1pPr>
              <a:defRPr sz="225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866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358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42D26B9-9594-4412-8326-9EAB3AB8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6B70DD-00A3-4F2F-88AF-1FEF1E480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ru-RU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EBB030-1642-467F-AD71-AC09AB6FC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B18DB3C-EDB9-479C-86A4-56F38AECDD14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6BB925-88C1-4A8F-A3BD-EAFCD621D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19E9F8-64A4-410C-B544-1741C5A35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1361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azk.gov.ua/wp-content/uploads/2022/06/TOP_25_koruptsiy-ni_ryzyky_u_vyshhiy-_osviti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ppd_kvd@ztu.edu.ua" TargetMode="Externa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cUh90IT_RA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360.articulate.com/review/content/7c72e614-abb5-4cdb-a524-dc878a812238/review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2891A-BDD8-3996-E15C-F0A021C7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8507"/>
            <a:ext cx="9209315" cy="1624983"/>
          </a:xfrm>
        </p:spPr>
        <p:txBody>
          <a:bodyPr>
            <a:normAutofit/>
          </a:bodyPr>
          <a:lstStyle/>
          <a:p>
            <a:r>
              <a:rPr lang="uk-UA" sz="3900" dirty="0"/>
              <a:t>Антикорупція та доброчесність</a:t>
            </a:r>
            <a:br>
              <a:rPr lang="uk-UA" dirty="0"/>
            </a:br>
            <a:r>
              <a:rPr lang="uk-UA" sz="1500" dirty="0"/>
              <a:t>у рамках Проекту «Прозорі університети» від НАЗК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9F26C30-9404-6602-8E95-9BB8AEDFA0B4}"/>
              </a:ext>
            </a:extLst>
          </p:cNvPr>
          <p:cNvSpPr txBox="1">
            <a:spLocks/>
          </p:cNvSpPr>
          <p:nvPr/>
        </p:nvSpPr>
        <p:spPr>
          <a:xfrm>
            <a:off x="1379765" y="2743491"/>
            <a:ext cx="7633607" cy="142029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1950" b="1" dirty="0">
                <a:solidFill>
                  <a:schemeClr val="tx1"/>
                </a:solidFill>
              </a:rPr>
              <a:t>Викладач: Сергієнко Лариса Василівна, </a:t>
            </a:r>
          </a:p>
          <a:p>
            <a:pPr algn="r"/>
            <a:r>
              <a:rPr lang="uk-UA" sz="1950" b="1" dirty="0">
                <a:solidFill>
                  <a:schemeClr val="tx1"/>
                </a:solidFill>
              </a:rPr>
              <a:t>доктор наук з державного управління, доцент</a:t>
            </a:r>
          </a:p>
          <a:p>
            <a:pPr algn="r"/>
            <a:r>
              <a:rPr lang="uk-UA" sz="1950" b="1" dirty="0" err="1">
                <a:solidFill>
                  <a:schemeClr val="tx1"/>
                </a:solidFill>
              </a:rPr>
              <a:t>Ауд</a:t>
            </a:r>
            <a:r>
              <a:rPr lang="uk-UA" sz="1950" b="1" dirty="0">
                <a:solidFill>
                  <a:schemeClr val="tx1"/>
                </a:solidFill>
              </a:rPr>
              <a:t>. 304</a:t>
            </a:r>
            <a:endParaRPr lang="en-US" sz="19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83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15;p20">
            <a:extLst>
              <a:ext uri="{FF2B5EF4-FFF2-40B4-BE49-F238E27FC236}">
                <a16:creationId xmlns:a16="http://schemas.microsoft.com/office/drawing/2014/main" id="{F100AC86-EE80-C190-BBA4-8C465E7A735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6899" y="1122859"/>
            <a:ext cx="3630751" cy="30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963584" y="249288"/>
            <a:ext cx="7417380" cy="803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8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Перетворення вищої освіти</a:t>
            </a:r>
            <a:br>
              <a:rPr lang="uk" sz="28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uk" sz="28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на доброчесне та   безпечне середовище</a:t>
            </a:r>
            <a:endParaRPr sz="2800" b="1" dirty="0">
              <a:solidFill>
                <a:schemeClr val="lt1"/>
              </a:solidFill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7005064" y="1634142"/>
            <a:ext cx="1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6496677" y="1431618"/>
            <a:ext cx="143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АКАДЕМІЧНА СВОБОДА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 rot="4298470">
            <a:off x="7041374" y="2249157"/>
            <a:ext cx="2499308" cy="46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ІНСТИТУЦІЙНА 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АВТОНОМІЯ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 rot="-2388865">
            <a:off x="4045079" y="3314333"/>
            <a:ext cx="2490228" cy="43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СОЦІАЛЬНА</a:t>
            </a:r>
            <a:endParaRPr sz="8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ВІДПОВІДАЛЬНІСТЬ</a:t>
            </a:r>
            <a:endParaRPr sz="8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 rot="2249186">
            <a:off x="5567443" y="3545964"/>
            <a:ext cx="1951613" cy="32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ВІЛЬНИЙ ДОСТУП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C0DE28-D015-C5FC-3777-02FF38FF345E}"/>
              </a:ext>
            </a:extLst>
          </p:cNvPr>
          <p:cNvSpPr txBox="1"/>
          <p:nvPr/>
        </p:nvSpPr>
        <p:spPr>
          <a:xfrm>
            <a:off x="786151" y="4475554"/>
            <a:ext cx="795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sz="900" dirty="0">
                <a:latin typeface="Century" panose="02040604050505020304" pitchFamily="18" charset="0"/>
              </a:rPr>
              <a:t>Організація «</a:t>
            </a:r>
            <a:r>
              <a:rPr lang="en-US" sz="900" dirty="0">
                <a:latin typeface="Century" panose="02040604050505020304" pitchFamily="18" charset="0"/>
              </a:rPr>
              <a:t>Scholars at Risk» </a:t>
            </a:r>
            <a:r>
              <a:rPr lang="uk-UA" sz="900" dirty="0">
                <a:latin typeface="Century" panose="02040604050505020304" pitchFamily="18" charset="0"/>
              </a:rPr>
              <a:t>визначає п’ять основних цінностей, які першочергово мають бути забезпечені у вищій освіті. Сукупно вони створюють ґрунт для подальшого розвитку студентів як відповідальних, чесних, вільних громадян.</a:t>
            </a:r>
          </a:p>
        </p:txBody>
      </p:sp>
      <p:sp>
        <p:nvSpPr>
          <p:cNvPr id="5" name="Google Shape;116;p20">
            <a:extLst>
              <a:ext uri="{FF2B5EF4-FFF2-40B4-BE49-F238E27FC236}">
                <a16:creationId xmlns:a16="http://schemas.microsoft.com/office/drawing/2014/main" id="{73FE88F1-AC5D-CFAB-6F2B-800482110D93}"/>
              </a:ext>
            </a:extLst>
          </p:cNvPr>
          <p:cNvSpPr txBox="1"/>
          <p:nvPr/>
        </p:nvSpPr>
        <p:spPr>
          <a:xfrm>
            <a:off x="4429527" y="1535849"/>
            <a:ext cx="1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7;p20">
            <a:extLst>
              <a:ext uri="{FF2B5EF4-FFF2-40B4-BE49-F238E27FC236}">
                <a16:creationId xmlns:a16="http://schemas.microsoft.com/office/drawing/2014/main" id="{F4CDF5D9-8EE5-997F-1D95-681CD017A8D0}"/>
              </a:ext>
            </a:extLst>
          </p:cNvPr>
          <p:cNvSpPr txBox="1"/>
          <p:nvPr/>
        </p:nvSpPr>
        <p:spPr>
          <a:xfrm>
            <a:off x="3921140" y="1333325"/>
            <a:ext cx="143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АКАДЕМІЧНА СВОБОДА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" name="Google Shape;118;p20">
            <a:extLst>
              <a:ext uri="{FF2B5EF4-FFF2-40B4-BE49-F238E27FC236}">
                <a16:creationId xmlns:a16="http://schemas.microsoft.com/office/drawing/2014/main" id="{CF60C0B6-9DEA-9FFD-0A26-9151EAA4CF97}"/>
              </a:ext>
            </a:extLst>
          </p:cNvPr>
          <p:cNvSpPr txBox="1"/>
          <p:nvPr/>
        </p:nvSpPr>
        <p:spPr>
          <a:xfrm rot="4298470">
            <a:off x="4465837" y="2150864"/>
            <a:ext cx="2499308" cy="46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ІНСТИТУЦІЙНА 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АВТОНОМІЯ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Google Shape;120;p20">
            <a:extLst>
              <a:ext uri="{FF2B5EF4-FFF2-40B4-BE49-F238E27FC236}">
                <a16:creationId xmlns:a16="http://schemas.microsoft.com/office/drawing/2014/main" id="{174E555F-1D09-779E-B914-45DCA7974B9D}"/>
              </a:ext>
            </a:extLst>
          </p:cNvPr>
          <p:cNvSpPr txBox="1"/>
          <p:nvPr/>
        </p:nvSpPr>
        <p:spPr>
          <a:xfrm rot="2249186">
            <a:off x="2991906" y="3447671"/>
            <a:ext cx="1951613" cy="32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ВІЛЬНИЙ ДОСТУП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Google Shape;121;p20">
            <a:extLst>
              <a:ext uri="{FF2B5EF4-FFF2-40B4-BE49-F238E27FC236}">
                <a16:creationId xmlns:a16="http://schemas.microsoft.com/office/drawing/2014/main" id="{C144659D-E290-039D-2681-D0CF07DCA306}"/>
              </a:ext>
            </a:extLst>
          </p:cNvPr>
          <p:cNvSpPr txBox="1"/>
          <p:nvPr/>
        </p:nvSpPr>
        <p:spPr>
          <a:xfrm rot="-3723351">
            <a:off x="2303072" y="2140085"/>
            <a:ext cx="2497383" cy="32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ПІДЗВІТНІСТЬ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5534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491542" y="-4220"/>
            <a:ext cx="5578341" cy="343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Перетворення вищої освіти на доброчесне та   безпечне середовище</a:t>
            </a:r>
            <a:endParaRPr sz="1200" b="1" dirty="0">
              <a:solidFill>
                <a:schemeClr val="lt1"/>
              </a:solidFill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92257" y="376749"/>
            <a:ext cx="5385294" cy="426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Цінності для розвитку студентів як відповідальних, чесних, вільних громадян: </a:t>
            </a:r>
          </a:p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uk" sz="1400" b="1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180000" lvl="0" indent="-17145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B9D6D5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sz="14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sz="14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Академічна свобода.</a:t>
            </a:r>
            <a:r>
              <a:rPr lang="uk" sz="14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 Свобода у викладанні, веденні дискусій та проведенні досліджень. Свобода вільно висловлювати свою думку про заклад освіти або систему загалом.</a:t>
            </a:r>
            <a:endParaRPr lang="en-US" sz="14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180000" lvl="0" indent="-17145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B9D6D5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sz="14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sz="14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Інституційна автономія. </a:t>
            </a:r>
            <a:r>
              <a:rPr lang="uk" sz="14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Ступінь самоврядування, необхідний для ефективного прийняття рішень закладами вищої освіти та їхніми керівниками щодо їхньої академічної роботи, стандартів, управління та пов'язаної з ними діяльності відповідно до принципів рівного доступу, академічної свободи, публічної підзвітності та соціальної відповідальності.</a:t>
            </a:r>
            <a:endParaRPr sz="11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550" y="1220376"/>
            <a:ext cx="3630751" cy="30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7005064" y="1634142"/>
            <a:ext cx="1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6496677" y="1431618"/>
            <a:ext cx="143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АКАДЕМІЧНА СВОБОДА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 rot="4298470">
            <a:off x="7041374" y="2249157"/>
            <a:ext cx="2499308" cy="46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ІНСТИТУЦІЙНА 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АВТОНОМІЯ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 rot="-2388865">
            <a:off x="6667272" y="3463584"/>
            <a:ext cx="2490228" cy="43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СОЦІАЛЬНА</a:t>
            </a:r>
            <a:endParaRPr sz="8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ВІДПОВІДАЛЬНІСТЬ</a:t>
            </a:r>
            <a:endParaRPr sz="8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 rot="2249186">
            <a:off x="5567443" y="3545964"/>
            <a:ext cx="1951613" cy="32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ВІЛЬНИЙ ДОСТУП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 rot="-3723351">
            <a:off x="4878609" y="2238378"/>
            <a:ext cx="2497383" cy="32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ПІДЗВІТНІСТЬ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0393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/>
        </p:nvSpPr>
        <p:spPr>
          <a:xfrm>
            <a:off x="3687965" y="559886"/>
            <a:ext cx="5439706" cy="443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00" b="1" dirty="0">
                <a:solidFill>
                  <a:schemeClr val="dk1"/>
                </a:solidFill>
                <a:latin typeface="Century" panose="02040604050505020304" pitchFamily="18" charset="0"/>
                <a:cs typeface="Arial" panose="020B0604020202020204" pitchFamily="34" charset="0"/>
                <a:sym typeface="Helvetica Neue"/>
              </a:rPr>
              <a:t>Цінності для розвитку студентів як відповідальних, чесних, вільних громадян: </a:t>
            </a:r>
          </a:p>
          <a:p>
            <a:pPr marL="360000" lvl="0" indent="-2984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100"/>
              <a:buFont typeface="Helvetica Neue"/>
              <a:buChar char="●"/>
            </a:pPr>
            <a:r>
              <a:rPr lang="uk" sz="1400" b="1" dirty="0">
                <a:solidFill>
                  <a:schemeClr val="dk1"/>
                </a:solidFill>
                <a:latin typeface="Century" panose="02040604050505020304" pitchFamily="18" charset="0"/>
                <a:cs typeface="Arial" panose="020B0604020202020204" pitchFamily="34" charset="0"/>
                <a:sym typeface="Helvetica Neue"/>
              </a:rPr>
              <a:t>Соціальна відповідальність. </a:t>
            </a:r>
            <a:r>
              <a:rPr lang="uk" sz="1400" dirty="0">
                <a:solidFill>
                  <a:schemeClr val="dk1"/>
                </a:solidFill>
                <a:latin typeface="Century" panose="02040604050505020304" pitchFamily="18" charset="0"/>
                <a:cs typeface="Arial" panose="020B0604020202020204" pitchFamily="34" charset="0"/>
                <a:sym typeface="Helvetica Neue"/>
              </a:rPr>
              <a:t>Повага до академічної свободи та інституційної автономії, реагування на сучасні проблеми і потреби всіх членів суспільства, обов'язок використовувати свободи і можливості, надані державою і суспільством. </a:t>
            </a:r>
          </a:p>
          <a:p>
            <a:pPr marL="360000" lvl="0" indent="-2984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100"/>
              <a:buFont typeface="Helvetica Neue"/>
              <a:buChar char="●"/>
            </a:pPr>
            <a:endParaRPr sz="1400" dirty="0">
              <a:solidFill>
                <a:schemeClr val="dk1"/>
              </a:solidFill>
              <a:latin typeface="Century" panose="02040604050505020304" pitchFamily="18" charset="0"/>
              <a:cs typeface="Arial" panose="020B0604020202020204" pitchFamily="34" charset="0"/>
              <a:sym typeface="Helvetica Neue"/>
            </a:endParaRPr>
          </a:p>
          <a:p>
            <a:pPr marL="360000" lvl="0" indent="-2984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100"/>
              <a:buFont typeface="Helvetica Neue"/>
              <a:buChar char="●"/>
            </a:pPr>
            <a:r>
              <a:rPr lang="uk" sz="1400" b="1" dirty="0">
                <a:solidFill>
                  <a:schemeClr val="dk1"/>
                </a:solidFill>
                <a:latin typeface="Century" panose="02040604050505020304" pitchFamily="18" charset="0"/>
                <a:cs typeface="Arial" panose="020B0604020202020204" pitchFamily="34" charset="0"/>
                <a:sym typeface="Helvetica Neue"/>
              </a:rPr>
              <a:t>Рівний доступ. </a:t>
            </a:r>
            <a:r>
              <a:rPr lang="uk" sz="1400" dirty="0">
                <a:solidFill>
                  <a:schemeClr val="dk1"/>
                </a:solidFill>
                <a:latin typeface="Century" panose="02040604050505020304" pitchFamily="18" charset="0"/>
                <a:cs typeface="Arial" panose="020B0604020202020204" pitchFamily="34" charset="0"/>
                <a:sym typeface="Helvetica Neue"/>
              </a:rPr>
              <a:t>Вступ, навчання та робота у ЗВО ґрунтується на заслугах і без дискримінації за різними ознаками.</a:t>
            </a:r>
          </a:p>
          <a:p>
            <a:pPr marL="360000" lvl="0" indent="-2984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100"/>
              <a:buFont typeface="Helvetica Neue"/>
              <a:buChar char="●"/>
            </a:pPr>
            <a:endParaRPr sz="1400" dirty="0">
              <a:solidFill>
                <a:schemeClr val="dk1"/>
              </a:solidFill>
              <a:latin typeface="Century" panose="02040604050505020304" pitchFamily="18" charset="0"/>
              <a:cs typeface="Arial" panose="020B0604020202020204" pitchFamily="34" charset="0"/>
              <a:sym typeface="Helvetica Neue"/>
            </a:endParaRPr>
          </a:p>
          <a:p>
            <a:pPr marL="360000" lvl="0" indent="-2984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100"/>
              <a:buFont typeface="Helvetica Neue"/>
              <a:buChar char="●"/>
            </a:pPr>
            <a:r>
              <a:rPr lang="uk" sz="1400" b="1" dirty="0">
                <a:solidFill>
                  <a:schemeClr val="dk1"/>
                </a:solidFill>
                <a:latin typeface="Century" panose="02040604050505020304" pitchFamily="18" charset="0"/>
                <a:cs typeface="Arial" panose="020B0604020202020204" pitchFamily="34" charset="0"/>
                <a:sym typeface="Helvetica Neue"/>
              </a:rPr>
              <a:t>Підзвітність.</a:t>
            </a:r>
            <a:r>
              <a:rPr lang="uk" sz="1400" dirty="0">
                <a:solidFill>
                  <a:schemeClr val="dk1"/>
                </a:solidFill>
                <a:latin typeface="Century" panose="02040604050505020304" pitchFamily="18" charset="0"/>
                <a:cs typeface="Arial" panose="020B0604020202020204" pitchFamily="34" charset="0"/>
                <a:sym typeface="Helvetica Neue"/>
              </a:rPr>
              <a:t> Чіткі і прозорі системи, структури або механізми для оцінки якості та ефективності  діяльності ЗВО.</a:t>
            </a:r>
            <a:endParaRPr sz="1400" dirty="0">
              <a:solidFill>
                <a:schemeClr val="dk1"/>
              </a:solidFill>
              <a:latin typeface="Century" panose="02040604050505020304" pitchFamily="18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16" y="1379766"/>
            <a:ext cx="3630751" cy="30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2144564" y="1772292"/>
            <a:ext cx="1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1463443" y="1591008"/>
            <a:ext cx="143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АКАДЕМІЧНА СВОБОДА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 rot="4298470">
            <a:off x="2008140" y="2408547"/>
            <a:ext cx="2499308" cy="46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ІНСТИТУЦІЙНА 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АВТОНОМІЯ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 rot="-2388865">
            <a:off x="1634038" y="3622974"/>
            <a:ext cx="2490228" cy="43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СОЦІАЛЬНА</a:t>
            </a:r>
            <a:endParaRPr sz="8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ВІДПОВІДАЛЬНІСТЬ</a:t>
            </a:r>
            <a:endParaRPr sz="8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 rot="2249186">
            <a:off x="534209" y="3705354"/>
            <a:ext cx="1951613" cy="32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ВІЛЬНИЙ ДОСТУП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 rot="-3723351">
            <a:off x="-154625" y="2397768"/>
            <a:ext cx="2497383" cy="32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ПІДЗВІТНІСТЬ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Google Shape;113;p20">
            <a:extLst>
              <a:ext uri="{FF2B5EF4-FFF2-40B4-BE49-F238E27FC236}">
                <a16:creationId xmlns:a16="http://schemas.microsoft.com/office/drawing/2014/main" id="{F8B263DF-7A62-D92A-E26F-0A155146A9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91542" y="-4220"/>
            <a:ext cx="5578341" cy="343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Перетворення вищої освіти на доброчесне та   безпечне середовище</a:t>
            </a:r>
            <a:endParaRPr sz="1200" b="1" dirty="0">
              <a:solidFill>
                <a:schemeClr val="lt1"/>
              </a:solidFill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966553" y="2010008"/>
            <a:ext cx="7417380" cy="803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8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Як просувати ці цінності?</a:t>
            </a:r>
            <a:endParaRPr sz="2800" b="1" dirty="0">
              <a:solidFill>
                <a:schemeClr val="lt1"/>
              </a:solidFill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5" name="Google Shape;116;p20">
            <a:extLst>
              <a:ext uri="{FF2B5EF4-FFF2-40B4-BE49-F238E27FC236}">
                <a16:creationId xmlns:a16="http://schemas.microsoft.com/office/drawing/2014/main" id="{73FE88F1-AC5D-CFAB-6F2B-800482110D93}"/>
              </a:ext>
            </a:extLst>
          </p:cNvPr>
          <p:cNvSpPr txBox="1"/>
          <p:nvPr/>
        </p:nvSpPr>
        <p:spPr>
          <a:xfrm>
            <a:off x="4429527" y="1535849"/>
            <a:ext cx="1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168;p24">
            <a:extLst>
              <a:ext uri="{FF2B5EF4-FFF2-40B4-BE49-F238E27FC236}">
                <a16:creationId xmlns:a16="http://schemas.microsoft.com/office/drawing/2014/main" id="{1EE24480-0390-B46F-42AE-3463CCA845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748" y="1117475"/>
            <a:ext cx="590750" cy="3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68;p24">
            <a:extLst>
              <a:ext uri="{FF2B5EF4-FFF2-40B4-BE49-F238E27FC236}">
                <a16:creationId xmlns:a16="http://schemas.microsoft.com/office/drawing/2014/main" id="{7F088D0E-28FE-1435-4FD6-7B7704E3BC7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3933" y="3423193"/>
            <a:ext cx="590750" cy="3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1;p23">
            <a:extLst>
              <a:ext uri="{FF2B5EF4-FFF2-40B4-BE49-F238E27FC236}">
                <a16:creationId xmlns:a16="http://schemas.microsoft.com/office/drawing/2014/main" id="{800ABAF6-546D-4800-71F8-EF9D735B56A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868" y="2938742"/>
            <a:ext cx="2201259" cy="1736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62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459191" y="71852"/>
            <a:ext cx="4684809" cy="488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Просування цінностей</a:t>
            </a:r>
            <a:endParaRPr sz="2000" b="1" dirty="0"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786919" y="703675"/>
            <a:ext cx="7302397" cy="195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900"/>
              <a:buChar char="●"/>
            </a:pPr>
            <a:r>
              <a:rPr lang="uk" sz="14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Кодекс цінностей.  </a:t>
            </a:r>
            <a:endParaRPr sz="1400" b="1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900"/>
              <a:buFont typeface="Helvetica Neue"/>
              <a:buChar char="●"/>
            </a:pPr>
            <a:r>
              <a:rPr lang="uk" sz="14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Традиція та культура комунікації про цінності. </a:t>
            </a:r>
            <a:endParaRPr sz="1400" b="1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900"/>
              <a:buChar char="●"/>
            </a:pPr>
            <a:r>
              <a:rPr lang="uk" sz="14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Розподіл відповідальності. </a:t>
            </a:r>
            <a:endParaRPr sz="1400" b="1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900"/>
              <a:buFont typeface="Times New Roman"/>
              <a:buChar char="●"/>
            </a:pPr>
            <a:r>
              <a:rPr lang="uk" sz="14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Готові, прозорі процеси. </a:t>
            </a:r>
            <a:endParaRPr sz="1400" b="1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800"/>
              <a:buFont typeface="Times New Roman"/>
              <a:buChar char="●"/>
            </a:pPr>
            <a:r>
              <a:rPr lang="uk" sz="14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Прозорий моніторинг та коригування. </a:t>
            </a:r>
            <a:endParaRPr sz="1400" b="1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6" name="Google Shape;156;p23"/>
          <p:cNvSpPr/>
          <p:nvPr/>
        </p:nvSpPr>
        <p:spPr>
          <a:xfrm rot="5400000" flipH="1">
            <a:off x="4419075" y="474750"/>
            <a:ext cx="306900" cy="914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01B83C9C-33C3-4A21-91F8-A6B45B37A66C}"/>
              </a:ext>
            </a:extLst>
          </p:cNvPr>
          <p:cNvGrpSpPr/>
          <p:nvPr/>
        </p:nvGrpSpPr>
        <p:grpSpPr>
          <a:xfrm>
            <a:off x="1173086" y="2911027"/>
            <a:ext cx="1237500" cy="1218600"/>
            <a:chOff x="6104850" y="589925"/>
            <a:chExt cx="1237500" cy="1218600"/>
          </a:xfrm>
        </p:grpSpPr>
        <p:sp>
          <p:nvSpPr>
            <p:cNvPr id="157" name="Google Shape;157;p23"/>
            <p:cNvSpPr/>
            <p:nvPr/>
          </p:nvSpPr>
          <p:spPr>
            <a:xfrm>
              <a:off x="6104850" y="589925"/>
              <a:ext cx="1237500" cy="1218600"/>
            </a:xfrm>
            <a:prstGeom prst="ellipse">
              <a:avLst/>
            </a:prstGeom>
            <a:solidFill>
              <a:srgbClr val="B9D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8" name="Google Shape;158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32087" y="807725"/>
              <a:ext cx="783000" cy="783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FCA160F6-E80E-471C-8731-77D45F0659C6}"/>
              </a:ext>
            </a:extLst>
          </p:cNvPr>
          <p:cNvGrpSpPr/>
          <p:nvPr/>
        </p:nvGrpSpPr>
        <p:grpSpPr>
          <a:xfrm>
            <a:off x="6367178" y="2922277"/>
            <a:ext cx="1237500" cy="1196100"/>
            <a:chOff x="6104850" y="3357475"/>
            <a:chExt cx="1237500" cy="1196100"/>
          </a:xfrm>
        </p:grpSpPr>
        <p:sp>
          <p:nvSpPr>
            <p:cNvPr id="160" name="Google Shape;160;p23"/>
            <p:cNvSpPr/>
            <p:nvPr/>
          </p:nvSpPr>
          <p:spPr>
            <a:xfrm>
              <a:off x="6104850" y="3357475"/>
              <a:ext cx="1237500" cy="1196100"/>
            </a:xfrm>
            <a:prstGeom prst="ellipse">
              <a:avLst/>
            </a:prstGeom>
            <a:solidFill>
              <a:srgbClr val="9B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1" name="Google Shape;161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32088" y="3575286"/>
              <a:ext cx="783000" cy="783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1E564CC1-F035-44E4-B029-51AFB2176CA9}"/>
              </a:ext>
            </a:extLst>
          </p:cNvPr>
          <p:cNvGrpSpPr/>
          <p:nvPr/>
        </p:nvGrpSpPr>
        <p:grpSpPr>
          <a:xfrm>
            <a:off x="3740151" y="2911027"/>
            <a:ext cx="1237500" cy="1218600"/>
            <a:chOff x="6104838" y="1973688"/>
            <a:chExt cx="1237500" cy="1218600"/>
          </a:xfrm>
        </p:grpSpPr>
        <p:sp>
          <p:nvSpPr>
            <p:cNvPr id="159" name="Google Shape;159;p23"/>
            <p:cNvSpPr/>
            <p:nvPr/>
          </p:nvSpPr>
          <p:spPr>
            <a:xfrm>
              <a:off x="6104838" y="1973688"/>
              <a:ext cx="1237500" cy="12186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2" name="Google Shape;162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61013" y="2216037"/>
              <a:ext cx="725125" cy="7232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34263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67C957-37CD-2541-130D-FCF97A016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61" t="24762" r="28214" b="31428"/>
          <a:stretch/>
        </p:blipFill>
        <p:spPr>
          <a:xfrm>
            <a:off x="506184" y="457200"/>
            <a:ext cx="7445829" cy="3781632"/>
          </a:xfrm>
          <a:prstGeom prst="rect">
            <a:avLst/>
          </a:prstGeom>
        </p:spPr>
      </p:pic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6090558" y="0"/>
            <a:ext cx="3053442" cy="6139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dirty="0">
                <a:solidFill>
                  <a:srgbClr val="002060"/>
                </a:solidFill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Просування цінностей: механізми та практики</a:t>
            </a:r>
            <a:endParaRPr sz="2000" b="1" dirty="0">
              <a:solidFill>
                <a:srgbClr val="002060"/>
              </a:solidFill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56" name="Google Shape;156;p23"/>
          <p:cNvSpPr/>
          <p:nvPr/>
        </p:nvSpPr>
        <p:spPr>
          <a:xfrm rot="5400000" flipH="1">
            <a:off x="4419075" y="474750"/>
            <a:ext cx="306900" cy="914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70137F-5F71-F87A-6431-10783A57F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61" t="20159" r="28036" b="37143"/>
          <a:stretch/>
        </p:blipFill>
        <p:spPr>
          <a:xfrm>
            <a:off x="514349" y="432706"/>
            <a:ext cx="7756071" cy="3856532"/>
          </a:xfrm>
          <a:prstGeom prst="rect">
            <a:avLst/>
          </a:prstGeom>
        </p:spPr>
      </p:pic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6090558" y="0"/>
            <a:ext cx="3053442" cy="6139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dirty="0">
                <a:solidFill>
                  <a:srgbClr val="002060"/>
                </a:solidFill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Просування цінностей: механізми та практики</a:t>
            </a:r>
            <a:endParaRPr sz="2000" b="1" dirty="0">
              <a:solidFill>
                <a:srgbClr val="002060"/>
              </a:solidFill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56" name="Google Shape;156;p23"/>
          <p:cNvSpPr/>
          <p:nvPr/>
        </p:nvSpPr>
        <p:spPr>
          <a:xfrm rot="5400000" flipH="1">
            <a:off x="4419075" y="474750"/>
            <a:ext cx="306900" cy="914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820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6090558" y="0"/>
            <a:ext cx="3053442" cy="6139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dirty="0">
                <a:solidFill>
                  <a:srgbClr val="002060"/>
                </a:solidFill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Просування цінностей: механізми та практики</a:t>
            </a:r>
            <a:endParaRPr sz="2000" b="1" dirty="0">
              <a:solidFill>
                <a:srgbClr val="002060"/>
              </a:solidFill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56" name="Google Shape;156;p23"/>
          <p:cNvSpPr/>
          <p:nvPr/>
        </p:nvSpPr>
        <p:spPr>
          <a:xfrm rot="5400000" flipH="1">
            <a:off x="4419075" y="474750"/>
            <a:ext cx="306900" cy="914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16A6B4-274F-F9EE-91CA-C3EF2D9832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8" t="27460" r="27886" b="60604"/>
          <a:stretch/>
        </p:blipFill>
        <p:spPr>
          <a:xfrm>
            <a:off x="330912" y="1021991"/>
            <a:ext cx="8270423" cy="11545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92A11B-347C-AA34-25D5-40D2D8171A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23" t="72221" r="28482" b="12382"/>
          <a:stretch/>
        </p:blipFill>
        <p:spPr>
          <a:xfrm>
            <a:off x="236764" y="2135805"/>
            <a:ext cx="8364571" cy="150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80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/>
        </p:nvSpPr>
        <p:spPr>
          <a:xfrm>
            <a:off x="2434475" y="2090700"/>
            <a:ext cx="514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68" name="Google Shape;16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748" y="1117475"/>
            <a:ext cx="590750" cy="3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1368365" y="1767450"/>
            <a:ext cx="76287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Як законодавство регулює доброчесність у вищій освіті?</a:t>
            </a:r>
            <a:endParaRPr sz="3000" b="1" dirty="0"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71" name="Google Shape;17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43414"/>
            <a:ext cx="9144000" cy="700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62;p23">
            <a:extLst>
              <a:ext uri="{FF2B5EF4-FFF2-40B4-BE49-F238E27FC236}">
                <a16:creationId xmlns:a16="http://schemas.microsoft.com/office/drawing/2014/main" id="{F7C4EF37-4885-AD94-D539-210754DD81D5}"/>
              </a:ext>
            </a:extLst>
          </p:cNvPr>
          <p:cNvPicPr preferRelativeResize="0"/>
          <p:nvPr/>
        </p:nvPicPr>
        <p:blipFill>
          <a:blip r:embed="rId5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6986" y="2759341"/>
            <a:ext cx="1895019" cy="162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/>
        </p:nvSpPr>
        <p:spPr>
          <a:xfrm>
            <a:off x="2434475" y="2090700"/>
            <a:ext cx="514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68" name="Google Shape;16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748" y="1117475"/>
            <a:ext cx="590750" cy="3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894836" y="301361"/>
            <a:ext cx="762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Законодавче регулювання</a:t>
            </a:r>
            <a:endParaRPr sz="3000" b="1" dirty="0"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929331" y="1367205"/>
            <a:ext cx="7285337" cy="294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Закон України «Про вищу освіту»:</a:t>
            </a:r>
            <a:endParaRPr sz="1400" b="1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00" b="1" dirty="0">
                <a:solidFill>
                  <a:schemeClr val="dk1"/>
                </a:solidFill>
                <a:highlight>
                  <a:srgbClr val="B9D6D5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Стаття 1: </a:t>
            </a:r>
            <a:endParaRPr sz="1400" b="1" dirty="0">
              <a:solidFill>
                <a:schemeClr val="dk1"/>
              </a:solidFill>
              <a:highlight>
                <a:srgbClr val="B9D6D5"/>
              </a:highlight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00" i="1" dirty="0">
                <a:solidFill>
                  <a:schemeClr val="dk1"/>
                </a:solidFill>
                <a:highlight>
                  <a:srgbClr val="FFFFFF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вища освіта - сукупність систематизованих знань, умінь і практичних навичок, </a:t>
            </a:r>
            <a:r>
              <a:rPr lang="uk" sz="1400" b="1" i="1" dirty="0">
                <a:solidFill>
                  <a:schemeClr val="dk1"/>
                </a:solidFill>
                <a:highlight>
                  <a:srgbClr val="FFFFFF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способів мислення, професійних, світоглядних і громадянських якостей, морально-етичних цінностей,</a:t>
            </a:r>
            <a:r>
              <a:rPr lang="uk" sz="1400" i="1" dirty="0">
                <a:solidFill>
                  <a:schemeClr val="dk1"/>
                </a:solidFill>
                <a:highlight>
                  <a:srgbClr val="FFFFFF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 інших компетентностей, здобутих у закладі вищої освіти (науковій установі) у відповідній галузі знань за певною кваліфікацією на рівнях вищої освіти, що за складністю є вищими, ніж рівень повної загальної середньої освіти. </a:t>
            </a:r>
            <a:endParaRPr sz="1400" i="1" dirty="0">
              <a:solidFill>
                <a:schemeClr val="dk1"/>
              </a:solidFill>
              <a:highlight>
                <a:srgbClr val="FFFFFF"/>
              </a:highlight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entury" panose="02040604050505020304" pitchFamily="18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171" name="Google Shape;17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43414"/>
            <a:ext cx="9144000" cy="700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864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451958" y="3194621"/>
            <a:ext cx="2470855" cy="1570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b="1" dirty="0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  <a:sym typeface="Roboto"/>
              </a:rPr>
              <a:t>Джефф Безос</a:t>
            </a:r>
            <a:endParaRPr sz="1400" b="1" dirty="0">
              <a:solidFill>
                <a:schemeClr val="dk1"/>
              </a:solidFill>
              <a:latin typeface="Century" panose="02040604050505020304" pitchFamily="18" charset="0"/>
              <a:ea typeface="Cascadia Code" panose="020B0609020000020004" pitchFamily="49" charset="0"/>
              <a:cs typeface="Cascadia Code" panose="020B0609020000020004" pitchFamily="49" charset="0"/>
              <a:sym typeface="Robo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 b="1" dirty="0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  <a:sym typeface="Roboto"/>
              </a:rPr>
              <a:t>засновник Амазону, один з найбагатших людей в світі. </a:t>
            </a:r>
            <a:endParaRPr sz="1100" b="1" dirty="0">
              <a:solidFill>
                <a:schemeClr val="dk1"/>
              </a:solidFill>
              <a:latin typeface="Century" panose="02040604050505020304" pitchFamily="18" charset="0"/>
              <a:ea typeface="Cascadia Code" panose="020B0609020000020004" pitchFamily="49" charset="0"/>
              <a:cs typeface="Cascadia Code" panose="020B0609020000020004" pitchFamily="49" charset="0"/>
              <a:sym typeface="Robo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uk" sz="1400" b="1" dirty="0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  <a:sym typeface="Roboto"/>
              </a:rPr>
            </a:br>
            <a:r>
              <a:rPr lang="uk" sz="1100" i="1" dirty="0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  <a:sym typeface="Roboto"/>
              </a:rPr>
              <a:t>У 2011 році виступав перед випускниками Прінстонського університету, де зачепив тему доброчесності</a:t>
            </a:r>
            <a:endParaRPr sz="1100" i="1" dirty="0">
              <a:solidFill>
                <a:schemeClr val="dk1"/>
              </a:solidFill>
              <a:latin typeface="Century" panose="02040604050505020304" pitchFamily="18" charset="0"/>
              <a:ea typeface="Cascadia Code" panose="020B0609020000020004" pitchFamily="49" charset="0"/>
              <a:cs typeface="Cascadia Code" panose="020B0609020000020004" pitchFamily="49" charset="0"/>
              <a:sym typeface="Roboto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6890657" y="4843906"/>
            <a:ext cx="2253343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Важливість доброчесності</a:t>
            </a:r>
            <a:endParaRPr sz="12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-154721" y="-76492"/>
            <a:ext cx="8637414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000"/>
              <a:buFont typeface="Helvetica Neue"/>
              <a:buChar char="●"/>
            </a:pPr>
            <a:r>
              <a:rPr lang="ru-RU" sz="1400" b="1" dirty="0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  <a:sym typeface="Helvetica Neue"/>
              </a:rPr>
              <a:t>«ОДНОГО РАЗУ ТИ ЗРОЗУМІЄШ, ЩО БУТИ ДОБРИМ ВАЖЧЕ, НІЖ РОЗУМНИМ</a:t>
            </a:r>
            <a:r>
              <a:rPr lang="ru-RU" sz="14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</a:t>
            </a: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026" y="1071907"/>
            <a:ext cx="1913752" cy="2014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 l="3462" r="40508"/>
          <a:stretch/>
        </p:blipFill>
        <p:spPr>
          <a:xfrm>
            <a:off x="107666" y="1017646"/>
            <a:ext cx="2228850" cy="212271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55C20C-40A7-36A6-3BD4-A47EC7E722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29" t="27936" r="28057" b="9682"/>
          <a:stretch/>
        </p:blipFill>
        <p:spPr>
          <a:xfrm>
            <a:off x="2922814" y="435469"/>
            <a:ext cx="6145690" cy="44913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/>
        </p:nvSpPr>
        <p:spPr>
          <a:xfrm>
            <a:off x="2434475" y="2090700"/>
            <a:ext cx="514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885761" y="281875"/>
            <a:ext cx="5457374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Законодавче регулювання</a:t>
            </a:r>
            <a:endParaRPr sz="3000" b="1" dirty="0"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885760" y="813045"/>
            <a:ext cx="7434455" cy="339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Закон України «Про вищу освіту»: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У </a:t>
            </a:r>
            <a:r>
              <a:rPr lang="uk" sz="1200" b="1" dirty="0">
                <a:solidFill>
                  <a:schemeClr val="dk1"/>
                </a:solidFill>
                <a:highlight>
                  <a:srgbClr val="B9D6D5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статті 26</a:t>
            </a: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 Закону прописані основні завдання для ЗВО, у цій темі доречно виділити наступні:</a:t>
            </a:r>
            <a:br>
              <a:rPr lang="en-US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</a:b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24000" lvl="0" indent="-304800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участь у забезпеченні суспільного та економічного розвитку держави через формування людського капіталу;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24000" lvl="0" indent="-304800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формування особистості шляхом патріотичного, правового, екологічного виховання, утвердження в учасників освітнього процесу моральних цінностей, соціальної активності, громадянської позиції та відповідальності, здорового способу життя, вміння вільно мислити та самоорганізовуватися в сучасних умовах;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24000" lvl="0" indent="-304800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забезпечення органічного поєднання в освітньому процесі освітньої, наукової та інноваційної діяльності;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24000" lvl="0" indent="-304800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створення необхідних умов для реалізації учасниками освітнього процесу їхніх здібностей і талантів;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24000" lvl="0" indent="-304800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збереження та примноження моральних, культурних, наукових цінностей і досягнень суспільства;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entury" panose="02040604050505020304" pitchFamily="18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180" name="Google Shape;18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43414"/>
            <a:ext cx="9144000" cy="700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/>
        </p:nvSpPr>
        <p:spPr>
          <a:xfrm>
            <a:off x="2434475" y="2090700"/>
            <a:ext cx="514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86" name="Google Shape;18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7975" y="727863"/>
            <a:ext cx="590750" cy="3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 txBox="1"/>
          <p:nvPr/>
        </p:nvSpPr>
        <p:spPr>
          <a:xfrm>
            <a:off x="891540" y="281875"/>
            <a:ext cx="762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Законодавче регулювання</a:t>
            </a:r>
            <a:endParaRPr sz="3000" b="1" dirty="0"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891540" y="846475"/>
            <a:ext cx="7299960" cy="3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3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Закон України «Про вищу освіту»:</a:t>
            </a:r>
            <a:endParaRPr sz="1300" b="1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" sz="1200" b="1" dirty="0">
                <a:solidFill>
                  <a:schemeClr val="dk1"/>
                </a:solidFill>
                <a:highlight>
                  <a:srgbClr val="B9D6D5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Стаття 32</a:t>
            </a: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 містить інструменти для забезпечення академічної доброчесності. Так ЗВО зобов'язані:</a:t>
            </a:r>
          </a:p>
          <a:p>
            <a:pPr marL="3240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вживати заходів, у тому числі шляхом запровадження відповідних новітніх технологій, щодо запобігання та виявлення академічного плагіату в наукових роботах наукових, науково-педагогічних, педагогічних, інших працівників і здобувачів вищої освіти та притягнення їх до дисциплінарної відповідальності; </a:t>
            </a:r>
          </a:p>
          <a:p>
            <a:pPr marL="19200" lvl="0" algn="just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B9D6D5"/>
              </a:buClr>
              <a:buSzPts val="1200"/>
            </a:pP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240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мати внутрішню систему забезпечення якості вищої освіти, у тому числі затверджену політику забезпечення дотримання учасниками освітнього процесу академічної доброчесності (кодекс академічної доброчесності);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entury" panose="02040604050505020304" pitchFamily="18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43414"/>
            <a:ext cx="9144000" cy="700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/>
        </p:nvSpPr>
        <p:spPr>
          <a:xfrm>
            <a:off x="2434475" y="2090700"/>
            <a:ext cx="514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95" name="Google Shape;19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7975" y="742287"/>
            <a:ext cx="590750" cy="3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7"/>
          <p:cNvSpPr txBox="1"/>
          <p:nvPr/>
        </p:nvSpPr>
        <p:spPr>
          <a:xfrm>
            <a:off x="868680" y="281874"/>
            <a:ext cx="7370508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Законодавче регулювання</a:t>
            </a:r>
            <a:endParaRPr sz="3000" b="1" dirty="0"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904812" y="742287"/>
            <a:ext cx="7263913" cy="338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3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Закон України «Про вищу освіту»:</a:t>
            </a:r>
            <a:endParaRPr sz="1300" b="1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b="1" dirty="0">
                <a:solidFill>
                  <a:schemeClr val="dk1"/>
                </a:solidFill>
                <a:highlight>
                  <a:srgbClr val="B9D6D5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Стаття 3</a:t>
            </a:r>
            <a:r>
              <a:rPr lang="uk" sz="12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містить шляхи </a:t>
            </a:r>
            <a:r>
              <a:rPr lang="uk" sz="1200" dirty="0">
                <a:solidFill>
                  <a:schemeClr val="dk1"/>
                </a:solidFill>
                <a:highlight>
                  <a:schemeClr val="lt1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формування і реалізації державної політики у сфері вищої освіти:</a:t>
            </a:r>
            <a:endParaRPr sz="1200" dirty="0">
              <a:solidFill>
                <a:schemeClr val="dk1"/>
              </a:solidFill>
              <a:highlight>
                <a:schemeClr val="lt1"/>
              </a:highlight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highlight>
                  <a:schemeClr val="lt1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збереження і розвитку системи вищої освіти та підвищення якості вищої освіти;</a:t>
            </a:r>
            <a:endParaRPr sz="1200" dirty="0">
              <a:solidFill>
                <a:schemeClr val="dk1"/>
              </a:solidFill>
              <a:highlight>
                <a:schemeClr val="lt1"/>
              </a:highlight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highlight>
                  <a:schemeClr val="lt1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розширення можливостей для здобуття вищої освіти та освіти протягом життя;</a:t>
            </a:r>
            <a:endParaRPr sz="1200" dirty="0">
              <a:solidFill>
                <a:schemeClr val="dk1"/>
              </a:solidFill>
              <a:highlight>
                <a:schemeClr val="lt1"/>
              </a:highlight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highlight>
                  <a:schemeClr val="lt1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створення та забезпечення рівних умов доступу до вищої освіти, у тому числі забезпечення додатковою підтримкою в освітньому процесі осіб з особливими освітніми потребами, зокрема психолого-педагогічним супроводом, створення для них вільного доступу до інфраструктури закладу вищої освіти;</a:t>
            </a:r>
            <a:endParaRPr sz="1200" dirty="0">
              <a:solidFill>
                <a:schemeClr val="dk1"/>
              </a:solidFill>
              <a:highlight>
                <a:schemeClr val="lt1"/>
              </a:highlight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highlight>
                  <a:schemeClr val="lt1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розвитку автономії закладів вищої освіти та академічної свободи учасників освітнього процесу. Автономія закладу вищої освіти зумовлює необхідність таких самоорганізації та саморегулювання, які є відкритими до критики, служать громадському інтересові, встановленню істини стосовно викликів, що постають перед державою і суспільством, здійснюються прозоро та публічно.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entury" panose="02040604050505020304" pitchFamily="18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198" name="Google Shape;19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43414"/>
            <a:ext cx="9144000" cy="700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872690" y="928433"/>
            <a:ext cx="6473616" cy="2331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4000" b="1" dirty="0">
                <a:solidFill>
                  <a:srgbClr val="1D1C1D"/>
                </a:solidFill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Форми, джерела, наслідки та запобігання корупційних ризиків</a:t>
            </a:r>
            <a:endParaRPr sz="4000" b="1" dirty="0">
              <a:solidFill>
                <a:srgbClr val="1D1C1D"/>
              </a:solidFill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/>
        </p:nvSpPr>
        <p:spPr>
          <a:xfrm>
            <a:off x="1062614" y="1169271"/>
            <a:ext cx="70316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b="1" dirty="0">
                <a:solidFill>
                  <a:srgbClr val="1D1C1D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Корупційний ризик – </a:t>
            </a:r>
            <a:r>
              <a:rPr lang="uk" sz="1200" dirty="0">
                <a:solidFill>
                  <a:srgbClr val="1D1C1D"/>
                </a:solidFill>
                <a:highlight>
                  <a:srgbClr val="FFFFFF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ймовірність виникнення та настання наслідків від корупційного вчинку, тобто корупційного правопорушення чи правопорушення, пов’язаного з корупцією</a:t>
            </a:r>
            <a:endParaRPr sz="1200" dirty="0"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13" name="Google Shape;21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1588" y="1332806"/>
            <a:ext cx="47625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06414" y="1089184"/>
            <a:ext cx="47625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/>
          <p:nvPr/>
        </p:nvSpPr>
        <p:spPr>
          <a:xfrm>
            <a:off x="710379" y="2472871"/>
            <a:ext cx="7438138" cy="219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0000" lvl="0" indent="-304800" algn="just" rtl="0">
              <a:lnSpc>
                <a:spcPct val="115000"/>
              </a:lnSpc>
              <a:spcBef>
                <a:spcPts val="300"/>
              </a:spcBef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корупція під час вступу на навчання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04800" algn="just" rtl="0">
              <a:lnSpc>
                <a:spcPct val="115000"/>
              </a:lnSpc>
              <a:spcBef>
                <a:spcPts val="300"/>
              </a:spcBef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«подяка» за поселення у гуртожитки чи отримання кращих кімнат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04800" algn="just" rtl="0">
              <a:lnSpc>
                <a:spcPct val="115000"/>
              </a:lnSpc>
              <a:spcBef>
                <a:spcPts val="300"/>
              </a:spcBef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примушування студентів до політичної/передвиборчої діяльності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04800" algn="just" rtl="0">
              <a:lnSpc>
                <a:spcPct val="115000"/>
              </a:lnSpc>
              <a:spcBef>
                <a:spcPts val="300"/>
              </a:spcBef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купівля підручників та методичок викладачів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04800" algn="just" rtl="0">
              <a:lnSpc>
                <a:spcPct val="115000"/>
              </a:lnSpc>
              <a:spcBef>
                <a:spcPts val="300"/>
              </a:spcBef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примушування студентів оплачувати благодійні внески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04800" algn="just" rtl="0">
              <a:lnSpc>
                <a:spcPct val="115000"/>
              </a:lnSpc>
              <a:spcBef>
                <a:spcPts val="300"/>
              </a:spcBef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«подяка» науковому керівникові за написання дипломної роботи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04800" algn="just" rtl="0">
              <a:lnSpc>
                <a:spcPct val="115000"/>
              </a:lnSpc>
              <a:spcBef>
                <a:spcPts val="300"/>
              </a:spcBef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оренда «своїм» – схеми для приватизації майна університету фізичними особам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04800" algn="just" rtl="0">
              <a:lnSpc>
                <a:spcPct val="115000"/>
              </a:lnSpc>
              <a:spcBef>
                <a:spcPts val="300"/>
              </a:spcBef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маніпуляції під час проведення закупівель</a:t>
            </a:r>
            <a:endParaRPr dirty="0">
              <a:solidFill>
                <a:schemeClr val="lt1"/>
              </a:solidFill>
              <a:latin typeface="Century" panose="02040604050505020304" pitchFamily="18" charset="0"/>
            </a:endParaRPr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799700" y="297150"/>
            <a:ext cx="71358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Корупційний ризик  та його форми</a:t>
            </a:r>
            <a:endParaRPr sz="3000" b="1" dirty="0"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1062615" y="1881294"/>
            <a:ext cx="6946006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Дослідження </a:t>
            </a:r>
            <a:r>
              <a:rPr lang="uk" sz="1200" u="sng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«Топ-25 корупційних ризиків у системі вищої освіти»</a:t>
            </a: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: найчастіше у закладі вищої освіти корупційні ризики проявляються у таких формах:</a:t>
            </a:r>
            <a:endParaRPr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/>
        </p:nvSpPr>
        <p:spPr>
          <a:xfrm>
            <a:off x="870202" y="279630"/>
            <a:ext cx="5420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Корупція в освіті</a:t>
            </a:r>
            <a:endParaRPr sz="3000" b="1" dirty="0"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25" name="Google Shape;225;p30"/>
          <p:cNvSpPr/>
          <p:nvPr/>
        </p:nvSpPr>
        <p:spPr>
          <a:xfrm>
            <a:off x="5419137" y="874890"/>
            <a:ext cx="2925231" cy="1674947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30" descr="Tanaka Hidetosh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764" y="768278"/>
            <a:ext cx="3045359" cy="162396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0"/>
          <p:cNvSpPr/>
          <p:nvPr/>
        </p:nvSpPr>
        <p:spPr>
          <a:xfrm>
            <a:off x="5419136" y="2837187"/>
            <a:ext cx="2925232" cy="1695985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30" descr="Corruption scandal rocks Japanese universit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1763" y="2743810"/>
            <a:ext cx="3018745" cy="162396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936877" y="1317625"/>
            <a:ext cx="3756791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dirty="0"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У центрі корупційного скандалу опинився голова японського Університету Ніхона – Танаку Хідетосі. У результаті обшуку в його будинку японська поліція знайшла еквівалент близько 880 000 доларів США готівкою. Прокуратура зробила висновок, що ці гроші – відкати від підрядників університету, пов’язані з проектом реконструкції університету.</a:t>
            </a:r>
            <a:endParaRPr sz="1200" dirty="0"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0" name="Google Shape;213;p29">
            <a:extLst>
              <a:ext uri="{FF2B5EF4-FFF2-40B4-BE49-F238E27FC236}">
                <a16:creationId xmlns:a16="http://schemas.microsoft.com/office/drawing/2014/main" id="{B34940EB-6231-4A07-BA11-D89B4FCFEBA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1402" y="2782697"/>
            <a:ext cx="47625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14;p29">
            <a:extLst>
              <a:ext uri="{FF2B5EF4-FFF2-40B4-BE49-F238E27FC236}">
                <a16:creationId xmlns:a16="http://schemas.microsoft.com/office/drawing/2014/main" id="{57E69458-4DD8-4557-A802-73520171010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798912" y="1155208"/>
            <a:ext cx="476250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/>
          <p:nvPr/>
        </p:nvSpPr>
        <p:spPr>
          <a:xfrm>
            <a:off x="749308" y="860270"/>
            <a:ext cx="7445970" cy="332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Низький рівень або відсутність антикорупційної культури в закладі вищої освіти.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Відсутність електронної системи навчання, до прикладу – електронний журнал або автоматизована здача екзамену.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 знання студентами змісту навчальних програм, критеріїв оцінювання дисципліни через їх відсутність у відкритому доступі або не знання де їх знайти. До прикладу на веб сайті чи інших навчальних платформах закладу вищої освіти. 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Індивідуальна недоброчесність викладачів та/чи студентів.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Страх розголосу про корупційні прояви та брак відповідного реагування на корупційні чи пов'язані із корупцією дії співробітників та студентів закладу освіти.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Толерування корупції в освітньому процесі з боку різних груп учасників освітнього процесу (викладачів, адміністраторів, студентів).</a:t>
            </a:r>
            <a:endParaRPr sz="14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38" name="Google Shape;238;p31"/>
          <p:cNvSpPr txBox="1">
            <a:spLocks noGrp="1"/>
          </p:cNvSpPr>
          <p:nvPr>
            <p:ph type="title"/>
          </p:nvPr>
        </p:nvSpPr>
        <p:spPr>
          <a:xfrm>
            <a:off x="883096" y="226548"/>
            <a:ext cx="75666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Джерела корупції  у вищий освіті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975" y="354700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2"/>
          <p:cNvSpPr txBox="1">
            <a:spLocks noGrp="1"/>
          </p:cNvSpPr>
          <p:nvPr>
            <p:ph type="title"/>
          </p:nvPr>
        </p:nvSpPr>
        <p:spPr>
          <a:xfrm>
            <a:off x="1147842" y="1875315"/>
            <a:ext cx="7587943" cy="7617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Які наслідки корупції  у вищий освіті?</a:t>
            </a:r>
            <a:endParaRPr sz="3000" b="1" dirty="0"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2" name="Google Shape;168;p24">
            <a:extLst>
              <a:ext uri="{FF2B5EF4-FFF2-40B4-BE49-F238E27FC236}">
                <a16:creationId xmlns:a16="http://schemas.microsoft.com/office/drawing/2014/main" id="{36F555F2-515D-20C6-C331-7B81E4C27A59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557092" y="1503140"/>
            <a:ext cx="590750" cy="3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62;p23">
            <a:extLst>
              <a:ext uri="{FF2B5EF4-FFF2-40B4-BE49-F238E27FC236}">
                <a16:creationId xmlns:a16="http://schemas.microsoft.com/office/drawing/2014/main" id="{E33BAE33-1334-A9C5-91F8-7251F96761C0}"/>
              </a:ext>
            </a:extLst>
          </p:cNvPr>
          <p:cNvPicPr preferRelativeResize="0"/>
          <p:nvPr/>
        </p:nvPicPr>
        <p:blipFill>
          <a:blip r:embed="rId5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88229" y="2637064"/>
            <a:ext cx="2115455" cy="174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68;p24">
            <a:extLst>
              <a:ext uri="{FF2B5EF4-FFF2-40B4-BE49-F238E27FC236}">
                <a16:creationId xmlns:a16="http://schemas.microsoft.com/office/drawing/2014/main" id="{703B5C8C-23F6-725D-36F9-2353C59397BC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8440410" y="2571750"/>
            <a:ext cx="590750" cy="3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/>
          <p:nvPr/>
        </p:nvSpPr>
        <p:spPr>
          <a:xfrm>
            <a:off x="1482810" y="1635315"/>
            <a:ext cx="5988909" cy="131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dirty="0">
                <a:solidFill>
                  <a:schemeClr val="dk1"/>
                </a:solidFill>
                <a:highlight>
                  <a:srgbClr val="FFFFFF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Перш за все – це порушення вашого право на якісну освіту, а також низький рівень професійних знань та відповідно не сприйняття вас по завершенню закладу освіти на ринку праці як професіонала.</a:t>
            </a:r>
            <a:endParaRPr sz="1600" dirty="0"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46" name="Google Shape;24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991779" y="1426751"/>
            <a:ext cx="408948" cy="41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975" y="354700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2"/>
          <p:cNvSpPr txBox="1">
            <a:spLocks noGrp="1"/>
          </p:cNvSpPr>
          <p:nvPr>
            <p:ph type="title"/>
          </p:nvPr>
        </p:nvSpPr>
        <p:spPr>
          <a:xfrm>
            <a:off x="844455" y="209801"/>
            <a:ext cx="72402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Наслідки корупції  у вищий освіті</a:t>
            </a:r>
            <a:endParaRPr sz="3000" b="1" dirty="0"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9" name="Google Shape;246;p32">
            <a:extLst>
              <a:ext uri="{FF2B5EF4-FFF2-40B4-BE49-F238E27FC236}">
                <a16:creationId xmlns:a16="http://schemas.microsoft.com/office/drawing/2014/main" id="{E828DA45-73AC-4676-9941-9CE7020007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4947" y="2807970"/>
            <a:ext cx="408948" cy="417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495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5520" y="1184171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2"/>
          <p:cNvSpPr txBox="1">
            <a:spLocks noGrp="1"/>
          </p:cNvSpPr>
          <p:nvPr>
            <p:ph type="title"/>
          </p:nvPr>
        </p:nvSpPr>
        <p:spPr>
          <a:xfrm>
            <a:off x="902311" y="209706"/>
            <a:ext cx="75666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Наслідки корупції  у вищий освіті</a:t>
            </a:r>
            <a:endParaRPr sz="3000" b="1" dirty="0"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49" name="Google Shape;249;p32"/>
          <p:cNvSpPr txBox="1"/>
          <p:nvPr/>
        </p:nvSpPr>
        <p:spPr>
          <a:xfrm>
            <a:off x="902311" y="830580"/>
            <a:ext cx="7234434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Проте наслідки можуть бути не лише стратегічними, але і юридичними.</a:t>
            </a:r>
            <a:br>
              <a:rPr lang="uk" sz="12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uk" sz="12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До прикладу: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8000" lvl="0" indent="-292100" rtl="0">
              <a:spcBef>
                <a:spcPts val="0"/>
              </a:spcBef>
              <a:spcAft>
                <a:spcPts val="300"/>
              </a:spcAft>
              <a:buClr>
                <a:srgbClr val="B9D6D5"/>
              </a:buClr>
              <a:buSzPts val="10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Шахрайство (ст. 190 ККУ).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8000" lvl="0" indent="-292100" rtl="0">
              <a:spcBef>
                <a:spcPts val="0"/>
              </a:spcBef>
              <a:spcAft>
                <a:spcPts val="300"/>
              </a:spcAft>
              <a:buClr>
                <a:srgbClr val="B9D6D5"/>
              </a:buClr>
              <a:buSzPts val="10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Підкуп працівника підприємства, установи чи організації (ст. 354 ККУ).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8000" lvl="0" indent="-292100" rtl="0">
              <a:spcBef>
                <a:spcPts val="0"/>
              </a:spcBef>
              <a:spcAft>
                <a:spcPts val="300"/>
              </a:spcAft>
              <a:buClr>
                <a:srgbClr val="B9D6D5"/>
              </a:buClr>
              <a:buSzPts val="10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Зловживання владою або службовим становищем (ст. 364 ККУ).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8000" lvl="0" indent="-292100" rtl="0">
              <a:spcBef>
                <a:spcPts val="0"/>
              </a:spcBef>
              <a:spcAft>
                <a:spcPts val="300"/>
              </a:spcAft>
              <a:buClr>
                <a:srgbClr val="B9D6D5"/>
              </a:buClr>
              <a:buSzPts val="10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Прийняття пропозиції, обіцянки або одержання неправомірної вигоди службовою особою</a:t>
            </a:r>
            <a:b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(ст. 368 ККУ).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8000" lvl="0" indent="-292100" rtl="0">
              <a:spcBef>
                <a:spcPts val="0"/>
              </a:spcBef>
              <a:spcAft>
                <a:spcPts val="300"/>
              </a:spcAft>
              <a:buClr>
                <a:srgbClr val="B9D6D5"/>
              </a:buClr>
              <a:buSzPts val="10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Підкуп службової особи юридичної особи приватного права незалежно від організаційно-правової форми (ст. 368-3 ККУ).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8000" lvl="0" indent="-292100" rtl="0">
              <a:spcBef>
                <a:spcPts val="0"/>
              </a:spcBef>
              <a:spcAft>
                <a:spcPts val="300"/>
              </a:spcAft>
              <a:buClr>
                <a:srgbClr val="B9D6D5"/>
              </a:buClr>
              <a:buSzPts val="10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Пропозиція, обіцянка або надання неправомірної вигоди службовій особі (ст. 369 ККУ). 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8000" lvl="0" indent="-292100" rtl="0">
              <a:spcBef>
                <a:spcPts val="0"/>
              </a:spcBef>
              <a:spcAft>
                <a:spcPts val="300"/>
              </a:spcAft>
              <a:buClr>
                <a:srgbClr val="B9D6D5"/>
              </a:buClr>
              <a:buSzPts val="10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Порушення вимог щодо запобігання та врегулювання конфлікту інтересів (ст. 172-7 КУпАП). 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8000" lvl="0" indent="-292100" rtl="0">
              <a:spcBef>
                <a:spcPts val="0"/>
              </a:spcBef>
              <a:spcAft>
                <a:spcPts val="300"/>
              </a:spcAft>
              <a:buClr>
                <a:srgbClr val="B9D6D5"/>
              </a:buClr>
              <a:buSzPts val="10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Дисциплінарна відповідальність, в тому числі звільнення особи із займаної посади.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uk" sz="1200" b="1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За вчинення корупційного чи пов'язаного з корупцією правопорушення відомості про особу вносяться до Реєстру корупціонерів (ст. 59 Закону України «Про запобігання корупції»).</a:t>
            </a:r>
            <a:endParaRPr dirty="0">
              <a:solidFill>
                <a:schemeClr val="lt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8605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207200" y="271908"/>
            <a:ext cx="7793800" cy="740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600" dirty="0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  <a:sym typeface="Roboto"/>
              </a:rPr>
              <a:t>Доброчесність у вищій освіті</a:t>
            </a:r>
            <a:endParaRPr sz="3600" dirty="0">
              <a:solidFill>
                <a:schemeClr val="dk1"/>
              </a:solidFill>
              <a:latin typeface="Century" panose="02040604050505020304" pitchFamily="18" charset="0"/>
              <a:ea typeface="Cascadia Code" panose="020B0609020000020004" pitchFamily="49" charset="0"/>
              <a:cs typeface="Cascadia Code" panose="020B0609020000020004" pitchFamily="49" charset="0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1F6093-A1DA-739F-EA37-1629FAD7C0F3}"/>
              </a:ext>
            </a:extLst>
          </p:cNvPr>
          <p:cNvSpPr txBox="1"/>
          <p:nvPr/>
        </p:nvSpPr>
        <p:spPr>
          <a:xfrm>
            <a:off x="533771" y="1402552"/>
            <a:ext cx="68875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err="1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Доброчесність</a:t>
            </a:r>
            <a:r>
              <a:rPr lang="ru-RU" sz="2400" dirty="0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 у </a:t>
            </a:r>
            <a:r>
              <a:rPr lang="ru-RU" sz="2400" dirty="0" err="1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вищий</a:t>
            </a:r>
            <a:r>
              <a:rPr lang="ru-RU" sz="2400" dirty="0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освіті</a:t>
            </a:r>
            <a:r>
              <a:rPr lang="ru-RU" sz="2400" dirty="0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: </a:t>
            </a:r>
            <a:r>
              <a:rPr lang="ru-RU" sz="2400" dirty="0" err="1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її</a:t>
            </a:r>
            <a:r>
              <a:rPr lang="ru-RU" sz="2400" dirty="0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 суть та роль ЗВО в </a:t>
            </a:r>
            <a:r>
              <a:rPr lang="ru-RU" sz="2400" dirty="0" err="1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її</a:t>
            </a:r>
            <a:r>
              <a:rPr lang="ru-RU" sz="2400" dirty="0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розвитку</a:t>
            </a:r>
            <a:endParaRPr lang="ru-RU" sz="2400" dirty="0">
              <a:solidFill>
                <a:schemeClr val="dk1"/>
              </a:solidFill>
              <a:latin typeface="Century" panose="02040604050505020304" pitchFamily="18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endParaRPr lang="ru-RU" sz="2400" dirty="0">
              <a:solidFill>
                <a:schemeClr val="dk1"/>
              </a:solidFill>
              <a:latin typeface="Century" panose="02040604050505020304" pitchFamily="18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ru-RU" sz="2400" dirty="0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2. Шляхи </a:t>
            </a:r>
            <a:r>
              <a:rPr lang="ru-RU" sz="2400" dirty="0" err="1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розбудови</a:t>
            </a:r>
            <a:r>
              <a:rPr lang="ru-RU" sz="2400" dirty="0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доброчесності</a:t>
            </a:r>
            <a:r>
              <a:rPr lang="ru-RU" sz="2400" dirty="0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 в ЗВО </a:t>
            </a:r>
          </a:p>
          <a:p>
            <a:endParaRPr lang="ru-RU" sz="2400" dirty="0">
              <a:solidFill>
                <a:schemeClr val="dk1"/>
              </a:solidFill>
              <a:latin typeface="Century" panose="02040604050505020304" pitchFamily="18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ru-RU" sz="2400" dirty="0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3. </a:t>
            </a:r>
            <a:r>
              <a:rPr lang="ru-RU" sz="2400" dirty="0" err="1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Корупція</a:t>
            </a:r>
            <a:r>
              <a:rPr lang="ru-RU" sz="2400" dirty="0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 як </a:t>
            </a:r>
            <a:r>
              <a:rPr lang="ru-RU" sz="2400" dirty="0" err="1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загроза</a:t>
            </a:r>
            <a:r>
              <a:rPr lang="ru-RU" sz="2400" dirty="0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доброчесності</a:t>
            </a:r>
            <a:r>
              <a:rPr lang="ru-RU" sz="2400" dirty="0">
                <a:solidFill>
                  <a:schemeClr val="dk1"/>
                </a:solidFill>
                <a:latin typeface="Century" panose="0204060405050502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 в ЗВО</a:t>
            </a:r>
            <a:endParaRPr lang="uk-UA" sz="2400" dirty="0">
              <a:solidFill>
                <a:schemeClr val="dk1"/>
              </a:solidFill>
              <a:latin typeface="Century" panose="02040604050505020304" pitchFamily="18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>
            <a:spLocks noGrp="1"/>
          </p:cNvSpPr>
          <p:nvPr>
            <p:ph type="title"/>
          </p:nvPr>
        </p:nvSpPr>
        <p:spPr>
          <a:xfrm>
            <a:off x="804109" y="813374"/>
            <a:ext cx="6821334" cy="737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5000" b="1" dirty="0">
                <a:solidFill>
                  <a:srgbClr val="1D1C1D"/>
                </a:solidFill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Мінімізація </a:t>
            </a:r>
            <a:endParaRPr sz="5000" b="1" dirty="0">
              <a:solidFill>
                <a:srgbClr val="1D1C1D"/>
              </a:solidFill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5000" b="1" dirty="0">
                <a:solidFill>
                  <a:srgbClr val="1D1C1D"/>
                </a:solidFill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корупційних ризиків</a:t>
            </a:r>
            <a:endParaRPr sz="5000" b="1" dirty="0"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903" y="542106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5"/>
          <p:cNvSpPr txBox="1">
            <a:spLocks noGrp="1"/>
          </p:cNvSpPr>
          <p:nvPr>
            <p:ph type="title"/>
          </p:nvPr>
        </p:nvSpPr>
        <p:spPr>
          <a:xfrm>
            <a:off x="869430" y="199684"/>
            <a:ext cx="75666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Що можна зробити?</a:t>
            </a:r>
            <a:endParaRPr sz="3000" b="1" dirty="0"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72" name="Google Shape;272;p35"/>
          <p:cNvSpPr txBox="1"/>
          <p:nvPr/>
        </p:nvSpPr>
        <p:spPr>
          <a:xfrm>
            <a:off x="4156770" y="1119188"/>
            <a:ext cx="4117800" cy="335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Що може зробити студент?</a:t>
            </a:r>
            <a:endParaRPr sz="1000" b="1" dirty="0">
              <a:solidFill>
                <a:schemeClr val="dk1"/>
              </a:solidFill>
              <a:latin typeface="Century" panose="02040604050505020304" pitchFamily="18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Century" panose="02040604050505020304" pitchFamily="18" charset="0"/>
            </a:endParaRPr>
          </a:p>
          <a:p>
            <a:pPr marL="3960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rgbClr val="1D1C1D"/>
                </a:solidFill>
                <a:highlight>
                  <a:srgbClr val="FFFFFF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чітко виконувати графік освітнього процесу (ходити на пари, вчасно здавати індивідуальні та інші види робіт);</a:t>
            </a:r>
            <a:endParaRPr sz="1200" dirty="0">
              <a:solidFill>
                <a:srgbClr val="1D1C1D"/>
              </a:solidFill>
              <a:highlight>
                <a:srgbClr val="FFFFFF"/>
              </a:highlight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960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rgbClr val="1D1C1D"/>
                </a:solidFill>
                <a:highlight>
                  <a:srgbClr val="FFFFFF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з'ясувати у викладача критерії оцінювання вашої роботи протягом семестру  з самого початку вивчення дисципліни;</a:t>
            </a:r>
            <a:endParaRPr sz="1200" dirty="0">
              <a:solidFill>
                <a:srgbClr val="1D1C1D"/>
              </a:solidFill>
              <a:highlight>
                <a:srgbClr val="FFFFFF"/>
              </a:highlight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960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rgbClr val="1D1C1D"/>
                </a:solidFill>
                <a:highlight>
                  <a:srgbClr val="FFFFFF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повідомляти про порушення викладачем регламенту роботи протягом семестру органам студентського самоврядування (викладач не проводить заняття, викладач необ’єктивно оцінює або не виставляє поточні оцінки).</a:t>
            </a:r>
            <a:endParaRPr sz="1200" dirty="0">
              <a:solidFill>
                <a:srgbClr val="1D1C1D"/>
              </a:solidFill>
              <a:highlight>
                <a:srgbClr val="FFFFFF"/>
              </a:highlight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" panose="02040604050505020304" pitchFamily="18" charset="0"/>
            </a:endParaRPr>
          </a:p>
        </p:txBody>
      </p:sp>
      <p:sp>
        <p:nvSpPr>
          <p:cNvPr id="273" name="Google Shape;273;p35"/>
          <p:cNvSpPr txBox="1"/>
          <p:nvPr/>
        </p:nvSpPr>
        <p:spPr>
          <a:xfrm>
            <a:off x="869430" y="1138256"/>
            <a:ext cx="3297337" cy="248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Що може зробити ЗВО?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048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rgbClr val="1D1C1D"/>
                </a:solidFill>
                <a:highlight>
                  <a:srgbClr val="FFFFFF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запровадити електронний журнал;</a:t>
            </a:r>
            <a:endParaRPr sz="1200" dirty="0">
              <a:solidFill>
                <a:srgbClr val="1D1C1D"/>
              </a:solidFill>
              <a:highlight>
                <a:srgbClr val="FFFFFF"/>
              </a:highlight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rgbClr val="1D1C1D"/>
                </a:solidFill>
                <a:highlight>
                  <a:srgbClr val="FFFFFF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автоматизувати процес складання іспиту;</a:t>
            </a:r>
            <a:endParaRPr sz="1200" dirty="0">
              <a:solidFill>
                <a:srgbClr val="1D1C1D"/>
              </a:solidFill>
              <a:highlight>
                <a:srgbClr val="FFFFFF"/>
              </a:highlight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rgbClr val="1D1C1D"/>
                </a:solidFill>
                <a:highlight>
                  <a:srgbClr val="FFFFFF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проводити анонімні опитування студентів до та після вивчення дисципліни.</a:t>
            </a:r>
            <a:endParaRPr sz="1200" dirty="0">
              <a:solidFill>
                <a:srgbClr val="1D1C1D"/>
              </a:solidFill>
              <a:highlight>
                <a:srgbClr val="FFFFFF"/>
              </a:highlight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1D1C1D"/>
              </a:solidFill>
              <a:highlight>
                <a:srgbClr val="FFFFFF"/>
              </a:highlight>
              <a:latin typeface="Century" panose="02040604050505020304" pitchFamily="18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74" name="Google Shape;274;p35"/>
          <p:cNvSpPr/>
          <p:nvPr/>
        </p:nvSpPr>
        <p:spPr>
          <a:xfrm rot="5400000" flipH="1">
            <a:off x="4419075" y="474750"/>
            <a:ext cx="306900" cy="914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/>
          <p:nvPr/>
        </p:nvSpPr>
        <p:spPr>
          <a:xfrm>
            <a:off x="1009950" y="944788"/>
            <a:ext cx="71358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Антикорупційний уповноважений інтегрує та впроваджує інструменти запобігання корупції в усі процеси ЗВО, як це визначають національні та міжнародні антикорупційні стандарти.</a:t>
            </a:r>
            <a:endParaRPr dirty="0"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89" name="Google Shape;28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7624" y="1174700"/>
            <a:ext cx="47625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78119" y="890274"/>
            <a:ext cx="396349" cy="40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7"/>
          <p:cNvSpPr txBox="1">
            <a:spLocks noGrp="1"/>
          </p:cNvSpPr>
          <p:nvPr>
            <p:ph type="title"/>
          </p:nvPr>
        </p:nvSpPr>
        <p:spPr>
          <a:xfrm>
            <a:off x="601985" y="231688"/>
            <a:ext cx="7989055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Антикорупційний уповноважений в ЗВО</a:t>
            </a:r>
            <a:endParaRPr sz="3000" b="1" dirty="0"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93" name="Google Shape;293;p37"/>
          <p:cNvSpPr txBox="1"/>
          <p:nvPr/>
        </p:nvSpPr>
        <p:spPr>
          <a:xfrm>
            <a:off x="1009950" y="1414378"/>
            <a:ext cx="7135800" cy="306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Завдання уповноваженого:</a:t>
            </a:r>
            <a:endParaRPr lang="uk" sz="800" b="1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" sz="800" b="1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8000" lvl="0" indent="-304800" algn="just" rtl="0">
              <a:spcBef>
                <a:spcPts val="300"/>
              </a:spcBef>
              <a:spcAft>
                <a:spcPts val="300"/>
              </a:spcAft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Оцінка корупційних ризиків та розробка заходів їх мінімізації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8000" lvl="0" indent="-304800" algn="l" rtl="0">
              <a:spcBef>
                <a:spcPts val="300"/>
              </a:spcBef>
              <a:spcAft>
                <a:spcPts val="300"/>
              </a:spcAft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Проведення внутрішніх перевірок повідомлень викривачів та захист викривачів корупції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8000" lvl="0" indent="-304800" algn="l" rtl="0">
              <a:spcBef>
                <a:spcPts val="300"/>
              </a:spcBef>
              <a:spcAft>
                <a:spcPts val="300"/>
              </a:spcAft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Консультаційно-методична допомога щодо дотримання антикорупційного законодавства (навчання/роз'яснення)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8000" lvl="0" indent="-304800" algn="l" rtl="0">
              <a:spcBef>
                <a:spcPts val="300"/>
              </a:spcBef>
              <a:spcAft>
                <a:spcPts val="300"/>
              </a:spcAft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Виявлення, запобігання та врегулювання конфлікту інтересів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8000" lvl="0" indent="-304800" algn="l" rtl="0">
              <a:spcBef>
                <a:spcPts val="300"/>
              </a:spcBef>
              <a:spcAft>
                <a:spcPts val="300"/>
              </a:spcAft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Візування/антикорупційна експертиза проєктів актів (наказів/розпоряджень)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8000" lvl="0" indent="-304800" algn="l" rtl="0">
              <a:spcBef>
                <a:spcPts val="300"/>
              </a:spcBef>
              <a:spcAft>
                <a:spcPts val="300"/>
              </a:spcAft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Здійснення контролю та координації підвідомчих юридичних осіб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8000" lvl="0" indent="-304800" algn="l" rtl="0">
              <a:spcBef>
                <a:spcPts val="300"/>
              </a:spcBef>
              <a:spcAft>
                <a:spcPts val="300"/>
              </a:spcAft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Інформування керівника університету, НАЗК або інших спеціально уповноважених суб'єктів</a:t>
            </a:r>
            <a:b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у сфері протидії корупції про факти порушення антикорупційного законодавства</a:t>
            </a:r>
            <a:endParaRPr dirty="0">
              <a:solidFill>
                <a:schemeClr val="lt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/>
          <p:nvPr/>
        </p:nvSpPr>
        <p:spPr>
          <a:xfrm>
            <a:off x="3219696" y="1713023"/>
            <a:ext cx="6070077" cy="1281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 i="0" cap="all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КАРПУНЕЦЬ</a:t>
            </a:r>
            <a:r>
              <a:rPr lang="uk-UA" sz="2200" b="1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 Володимир Дмитрович</a:t>
            </a:r>
          </a:p>
          <a:p>
            <a:pPr algn="just">
              <a:lnSpc>
                <a:spcPct val="115000"/>
              </a:lnSpc>
            </a:pPr>
            <a:r>
              <a:rPr lang="ru-RU" sz="1200" b="1" i="0" dirty="0" err="1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Асистент</a:t>
            </a:r>
            <a:r>
              <a:rPr lang="ru-RU" sz="1200" b="1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ru-RU" sz="1200" b="1" i="0" dirty="0" err="1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кафедри</a:t>
            </a:r>
            <a:r>
              <a:rPr lang="ru-RU" sz="1200" b="1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 права та </a:t>
            </a:r>
            <a:r>
              <a:rPr lang="ru-RU" sz="1200" b="1" i="0" dirty="0" err="1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правоохоронної</a:t>
            </a:r>
            <a:r>
              <a:rPr lang="ru-RU" sz="1200" b="1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ru-RU" sz="1200" b="1" i="0" dirty="0" err="1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діяльності</a:t>
            </a:r>
            <a:endParaRPr lang="ru-RU" sz="1200" b="1" i="0" dirty="0">
              <a:solidFill>
                <a:srgbClr val="000000"/>
              </a:solidFill>
              <a:effectLst/>
              <a:latin typeface="Century" panose="020406040505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000" b="1" dirty="0">
              <a:solidFill>
                <a:srgbClr val="000000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algn="just">
              <a:lnSpc>
                <a:spcPct val="115000"/>
              </a:lnSpc>
            </a:pPr>
            <a:endParaRPr dirty="0"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89" name="Google Shape;28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5030" y="931812"/>
            <a:ext cx="47625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05636" y="230303"/>
            <a:ext cx="396349" cy="40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7"/>
          <p:cNvSpPr txBox="1">
            <a:spLocks noGrp="1"/>
          </p:cNvSpPr>
          <p:nvPr>
            <p:ph type="title"/>
          </p:nvPr>
        </p:nvSpPr>
        <p:spPr>
          <a:xfrm>
            <a:off x="601985" y="231688"/>
            <a:ext cx="7989055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Антикорупційний уповноважений в Житомирській політехніці</a:t>
            </a:r>
            <a:endParaRPr sz="3000" b="1" dirty="0"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532B94-43B1-A6FA-F46C-1C3B2B295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" t="3479" r="5749" b="30306"/>
          <a:stretch/>
        </p:blipFill>
        <p:spPr bwMode="auto">
          <a:xfrm>
            <a:off x="483704" y="1466247"/>
            <a:ext cx="2543835" cy="266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D22B79-C142-70C3-6D12-5B7179042168}"/>
              </a:ext>
            </a:extLst>
          </p:cNvPr>
          <p:cNvSpPr txBox="1"/>
          <p:nvPr/>
        </p:nvSpPr>
        <p:spPr>
          <a:xfrm>
            <a:off x="3611217" y="247729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Email:</a:t>
            </a:r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  <a:hlinkClick r:id="rId5"/>
              </a:rPr>
              <a:t>kppd_kvd@ztu.edu.ua</a:t>
            </a:r>
            <a:endParaRPr lang="en-US" b="0" i="0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  <a:p>
            <a:pPr algn="l"/>
            <a:r>
              <a:rPr lang="uk-UA" b="1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Кабінет:</a:t>
            </a: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 231</a:t>
            </a:r>
          </a:p>
        </p:txBody>
      </p:sp>
    </p:spTree>
    <p:extLst>
      <p:ext uri="{BB962C8B-B14F-4D97-AF65-F5344CB8AC3E}">
        <p14:creationId xmlns:p14="http://schemas.microsoft.com/office/powerpoint/2010/main" val="3544904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/>
        </p:nvSpPr>
        <p:spPr>
          <a:xfrm>
            <a:off x="868680" y="1269895"/>
            <a:ext cx="7109460" cy="276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Дуже ефективною  є синергія студентства з уповноваженим.</a:t>
            </a:r>
            <a:endParaRPr lang="en-US" sz="14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" b="1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Роль студента може проявлятись у таких напрямках: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Студенти можуть виявляти та запобігати корупції у своєму ЗВО. 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У співпраці зі студентами можна розробляти антикорупційні політики ЗВО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Студенти можуть повідомляти про корупційні правопорушення та правопорушення пов'язані з корупцією у ЗВО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Студенти можуть поширювати принципи доброчесності серед інших студентів.</a:t>
            </a:r>
            <a:endParaRPr sz="1200" b="1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99" name="Google Shape;299;p38"/>
          <p:cNvSpPr/>
          <p:nvPr/>
        </p:nvSpPr>
        <p:spPr>
          <a:xfrm rot="5400000" flipH="1">
            <a:off x="4419075" y="474750"/>
            <a:ext cx="306900" cy="9144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8"/>
          <p:cNvSpPr txBox="1">
            <a:spLocks noGrp="1"/>
          </p:cNvSpPr>
          <p:nvPr>
            <p:ph type="title"/>
          </p:nvPr>
        </p:nvSpPr>
        <p:spPr>
          <a:xfrm>
            <a:off x="883920" y="220950"/>
            <a:ext cx="7983529" cy="57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Комунікація студентів з уповноваженим</a:t>
            </a:r>
            <a:endParaRPr sz="4000" b="1" dirty="0">
              <a:solidFill>
                <a:schemeClr val="lt1"/>
              </a:solidFill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>
            <a:spLocks noGrp="1"/>
          </p:cNvSpPr>
          <p:nvPr>
            <p:ph type="title"/>
          </p:nvPr>
        </p:nvSpPr>
        <p:spPr>
          <a:xfrm>
            <a:off x="579425" y="194123"/>
            <a:ext cx="75666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Історії успіху:</a:t>
            </a:r>
            <a:r>
              <a:rPr lang="uk" sz="26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uk" sz="2600" b="1" dirty="0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Велика Британія </a:t>
            </a:r>
            <a:r>
              <a:rPr lang="uk" sz="26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endParaRPr sz="26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06" name="Google Shape;306;p39"/>
          <p:cNvSpPr txBox="1"/>
          <p:nvPr/>
        </p:nvSpPr>
        <p:spPr>
          <a:xfrm>
            <a:off x="3912432" y="1207050"/>
            <a:ext cx="4445993" cy="2893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2011 році очільнику Лондонської школи економіки та політичної науки Говардові Девісу довелося піти у відставку після оприлюднення інформації про благодійну допомогу, яка протягом кількох років надходила до університету від фонду родини Каддафі. Завдяки подібним пожертвам тодішня влада Лівії будувала собі позитивний імідж у світі. Університет був змушений відмовитись від подальших пожертв. </a:t>
            </a:r>
            <a:endParaRPr sz="11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Звіт комісії на чолі з головним суддею Англії та Уельса Гаррі Вульфом виявив, що Школа не має жодних механізмів оцінки ризиків для прийняття рішення щодо благодійної допомоги. </a:t>
            </a:r>
            <a:endParaRPr sz="11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Наступного року університет після широкого обговорення затвердив свій етичний кодекс, який окреслює процедури перевірки потенційних пожертв та грантів, аби надалі уникнути спроб відбілити реноме за рахунок імені Школи.</a:t>
            </a:r>
            <a:endParaRPr sz="11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07" name="Google Shape;307;p39"/>
          <p:cNvSpPr/>
          <p:nvPr/>
        </p:nvSpPr>
        <p:spPr>
          <a:xfrm rot="-5400000">
            <a:off x="1250264" y="910797"/>
            <a:ext cx="1846200" cy="28431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8" name="Google Shape;308;p39"/>
          <p:cNvPicPr preferRelativeResize="0"/>
          <p:nvPr/>
        </p:nvPicPr>
        <p:blipFill rotWithShape="1">
          <a:blip r:embed="rId3">
            <a:alphaModFix/>
          </a:blip>
          <a:srcRect l="-1370" t="-4270" r="1370" b="4270"/>
          <a:stretch/>
        </p:blipFill>
        <p:spPr>
          <a:xfrm>
            <a:off x="620615" y="1263275"/>
            <a:ext cx="2866750" cy="1845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 txBox="1">
            <a:spLocks noGrp="1"/>
          </p:cNvSpPr>
          <p:nvPr>
            <p:ph type="title"/>
          </p:nvPr>
        </p:nvSpPr>
        <p:spPr>
          <a:xfrm>
            <a:off x="580322" y="237953"/>
            <a:ext cx="75666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Історії успіху:</a:t>
            </a:r>
            <a:r>
              <a:rPr lang="uk" sz="26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uk" sz="2600" b="1" dirty="0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США</a:t>
            </a:r>
            <a:endParaRPr sz="2600" b="1" dirty="0">
              <a:highlight>
                <a:srgbClr val="B9D6D5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16" name="Google Shape;316;p40"/>
          <p:cNvSpPr txBox="1"/>
          <p:nvPr/>
        </p:nvSpPr>
        <p:spPr>
          <a:xfrm>
            <a:off x="4518651" y="817438"/>
            <a:ext cx="374093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2009 році два студенти Університету Вандербільта запустили сайт 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Прозорість правничих шкіл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який акумулює детальні дані про працевлаштування випускників та результати вступної кампанії.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Він допомагає зробити більш зважений вибір вступникам, які бажають вчитись на юристів. Сайт використовує дані зі звітів правничих шкіл для American Bar Association, які університети надають команді сайту.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 речі, ABA - одна з небагатьох акредитаційних організацій, що вимагає досить детальну звітність щодо показника працевлаштування задля акредитації.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17" name="Google Shape;317;p40"/>
          <p:cNvSpPr/>
          <p:nvPr/>
        </p:nvSpPr>
        <p:spPr>
          <a:xfrm rot="5400000">
            <a:off x="1515903" y="574376"/>
            <a:ext cx="1843500" cy="3342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8" name="Google Shape;318;p40"/>
          <p:cNvPicPr preferRelativeResize="0"/>
          <p:nvPr/>
        </p:nvPicPr>
        <p:blipFill rotWithShape="1">
          <a:blip r:embed="rId3">
            <a:alphaModFix/>
          </a:blip>
          <a:srcRect l="2020" t="-3230" r="-2020" b="3229"/>
          <a:stretch/>
        </p:blipFill>
        <p:spPr>
          <a:xfrm>
            <a:off x="647700" y="1077753"/>
            <a:ext cx="3359700" cy="192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"/>
          <p:cNvSpPr txBox="1">
            <a:spLocks noGrp="1"/>
          </p:cNvSpPr>
          <p:nvPr>
            <p:ph type="title"/>
          </p:nvPr>
        </p:nvSpPr>
        <p:spPr>
          <a:xfrm>
            <a:off x="544525" y="199913"/>
            <a:ext cx="6257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Історії успіху: </a:t>
            </a:r>
            <a:r>
              <a:rPr lang="uk" sz="2600" b="1" dirty="0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Австралія</a:t>
            </a:r>
            <a:endParaRPr sz="2600" b="1" dirty="0">
              <a:highlight>
                <a:srgbClr val="B9D6D5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326" name="Google Shape;32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12739"/>
            <a:ext cx="9144000" cy="70008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1"/>
          <p:cNvSpPr txBox="1"/>
          <p:nvPr/>
        </p:nvSpPr>
        <p:spPr>
          <a:xfrm>
            <a:off x="4118920" y="1103350"/>
            <a:ext cx="4425906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2015 році в ефірі національного телебачення Австралії було показано сюжет про зловживання на ринку міжнародних студентів. Йшлося про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діяльність рекрутингових компаній, які університети наймають для пошуку іноземних абітурієнтів. Рекрутери пропонували послуги з підробки документів та способи оминути перевірку знання англійської.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 епіцентрі скандалу опинився один з найбільших австралійських вишів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–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Університет Західного Сіднею. Його колишня викладачка повідомила про те, як міжнародні студенти медичних програм безперешкодно проходили екзамени, не володіючи достатніми знаннями. Після виходу передачі в ефір Університет надав інформацію про проведене раніше внутрішнє розслідування та нові правила відбору міжнародних студентів.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28" name="Google Shape;328;p41"/>
          <p:cNvSpPr/>
          <p:nvPr/>
        </p:nvSpPr>
        <p:spPr>
          <a:xfrm rot="-5400000">
            <a:off x="1222075" y="902393"/>
            <a:ext cx="2027700" cy="2910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9" name="Google Shape;329;p41"/>
          <p:cNvPicPr preferRelativeResize="0"/>
          <p:nvPr/>
        </p:nvPicPr>
        <p:blipFill rotWithShape="1">
          <a:blip r:embed="rId4">
            <a:alphaModFix/>
          </a:blip>
          <a:srcRect l="25722"/>
          <a:stretch/>
        </p:blipFill>
        <p:spPr>
          <a:xfrm>
            <a:off x="647700" y="1190614"/>
            <a:ext cx="2887524" cy="202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2"/>
          <p:cNvSpPr txBox="1">
            <a:spLocks noGrp="1"/>
          </p:cNvSpPr>
          <p:nvPr>
            <p:ph type="title"/>
          </p:nvPr>
        </p:nvSpPr>
        <p:spPr>
          <a:xfrm>
            <a:off x="881906" y="233850"/>
            <a:ext cx="75666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Історії успіху: </a:t>
            </a:r>
            <a:r>
              <a:rPr lang="uk" sz="2600" b="1" dirty="0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Румунія</a:t>
            </a:r>
            <a:endParaRPr sz="2600" b="1" dirty="0">
              <a:highlight>
                <a:srgbClr val="B9D6D5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37" name="Google Shape;337;p42"/>
          <p:cNvSpPr txBox="1"/>
          <p:nvPr/>
        </p:nvSpPr>
        <p:spPr>
          <a:xfrm>
            <a:off x="4274819" y="1019023"/>
            <a:ext cx="3991447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Румунії група активістів розпочала кампанію проти корупції під час поселення у гуртожитки.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Вони запустили спеціальний сайт та гарячу лінію для збору повідомлень про випадки хабарництва в університетах. Зібрана інформація передавалась до адміністрації університетів, паралельно активісти забезпечували належне висвітлення кампанії в медіа. Реакція місцевих університетів не забарилась.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Найбільш прогресивні почали публікувати на сайті списки мешканців гуртожитків та тих, хто чекає в черзі на поселення, з відповідними балами за успішність, а також соціальні пільги, які були визначальними під час отримання місця в гуртожитку. У 2009 році 15 студентських організацій почали поширювати цей досвід по всій країні.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38" name="Google Shape;338;p42"/>
          <p:cNvSpPr/>
          <p:nvPr/>
        </p:nvSpPr>
        <p:spPr>
          <a:xfrm rot="-5400000">
            <a:off x="1545595" y="750700"/>
            <a:ext cx="1831800" cy="27729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9" name="Google Shape;339;p42"/>
          <p:cNvPicPr preferRelativeResize="0"/>
          <p:nvPr/>
        </p:nvPicPr>
        <p:blipFill rotWithShape="1">
          <a:blip r:embed="rId3">
            <a:alphaModFix/>
          </a:blip>
          <a:srcRect t="4620" b="-4619"/>
          <a:stretch/>
        </p:blipFill>
        <p:spPr>
          <a:xfrm>
            <a:off x="981746" y="1152483"/>
            <a:ext cx="2740974" cy="18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3"/>
          <p:cNvSpPr/>
          <p:nvPr/>
        </p:nvSpPr>
        <p:spPr>
          <a:xfrm rot="-5400000">
            <a:off x="1657365" y="763079"/>
            <a:ext cx="1846200" cy="28431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6" name="Google Shape;34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314" y="1149144"/>
            <a:ext cx="2893851" cy="173631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3"/>
          <p:cNvSpPr txBox="1">
            <a:spLocks noGrp="1"/>
          </p:cNvSpPr>
          <p:nvPr>
            <p:ph type="title"/>
          </p:nvPr>
        </p:nvSpPr>
        <p:spPr>
          <a:xfrm>
            <a:off x="880791" y="207128"/>
            <a:ext cx="4292571" cy="692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Історії успіху:</a:t>
            </a:r>
            <a:r>
              <a:rPr lang="uk" sz="26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uk" sz="2600" b="1" dirty="0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Польща</a:t>
            </a:r>
            <a:endParaRPr sz="2600" b="1" dirty="0">
              <a:highlight>
                <a:srgbClr val="B9D6D5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48" name="Google Shape;348;p43"/>
          <p:cNvSpPr txBox="1"/>
          <p:nvPr/>
        </p:nvSpPr>
        <p:spPr>
          <a:xfrm>
            <a:off x="4572000" y="1003497"/>
            <a:ext cx="3702572" cy="332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Довгий час інформація про проведення конкурсів на заміщення вакантних посад у польських університетах залишалась закритою, що ускладнювало забезпечення якісного відбору викладацького складу та відкривало шлях для зловживань.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 2013 року після змін до законодавства університети зобов'язані публікувати інформацію про вакансії менеджерів та викладачів на своїх сайтах, сайті міністра вищої освіти та науки, а також на порталі Єврокомісії Euraxess, який присвячений мобільності науковців.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Нововведення допомогли збільшити доступ до інформації про вакансії та покращити умови для мобільності викладачів.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349" name="Google Shape;34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12739"/>
            <a:ext cx="9144000" cy="700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675" y="1128850"/>
            <a:ext cx="6108125" cy="345535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544525" y="220600"/>
            <a:ext cx="67481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0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Поняття доброчесності в ЗВО</a:t>
            </a:r>
            <a:endParaRPr sz="3000" b="1" dirty="0"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6494275" y="4169438"/>
            <a:ext cx="2649725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Доброчесність у вищий освіті</a:t>
            </a:r>
            <a:endParaRPr sz="1200" dirty="0">
              <a:latin typeface="Century" panose="02040604050505020304" pitchFamily="18" charset="0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000" y="405450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778781" y="1337150"/>
            <a:ext cx="7285219" cy="274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b="1" dirty="0">
                <a:highlight>
                  <a:srgbClr val="B9D6D5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Доброчесність у вищій освіті </a:t>
            </a:r>
            <a:r>
              <a:rPr lang="uk" sz="1200" b="1" dirty="0">
                <a:solidFill>
                  <a:schemeClr val="dk1"/>
                </a:solidFill>
                <a:highlight>
                  <a:srgbClr val="FFFFFF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  </a:t>
            </a:r>
            <a:r>
              <a:rPr lang="uk" sz="1200" dirty="0">
                <a:solidFill>
                  <a:schemeClr val="dk1"/>
                </a:solidFill>
                <a:highlight>
                  <a:srgbClr val="FFFFFF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– частина загальної доброчесності, яка полягає у </a:t>
            </a: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цілісному розвитку студентів та вихованні доброчесності, яка потім вийде за межі університетського життя і буде проявлятися у формі особистої та соціальної відповідальності впродовж життя. 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uk" sz="12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Цінності доброчесності у </a:t>
            </a:r>
            <a:r>
              <a:rPr lang="uk" sz="1200" b="1" dirty="0"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вищій </a:t>
            </a:r>
            <a:r>
              <a:rPr lang="uk" sz="12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освіті</a:t>
            </a:r>
            <a:br>
              <a:rPr lang="uk" sz="12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uk" sz="12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є невичерпними та різноманітними, але можна виділити такі:</a:t>
            </a:r>
            <a:endParaRPr sz="1200" b="1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свідомо діяти правильно та чесно, 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мати свободу для вираження думки та поважати думки інших,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бути відповідальним за свої дії стосовно себе та інших учасників академічного процесу,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бути компетентним</a:t>
            </a:r>
            <a:endParaRPr sz="12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покращувати свої знання.</a:t>
            </a:r>
            <a:endParaRPr dirty="0"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4"/>
          <p:cNvSpPr txBox="1">
            <a:spLocks noGrp="1"/>
          </p:cNvSpPr>
          <p:nvPr>
            <p:ph type="title"/>
          </p:nvPr>
        </p:nvSpPr>
        <p:spPr>
          <a:xfrm>
            <a:off x="871328" y="212158"/>
            <a:ext cx="6257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Історії успіху:</a:t>
            </a:r>
            <a:r>
              <a:rPr lang="uk" sz="3000" b="1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uk" sz="3000" b="1" dirty="0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Німеччина</a:t>
            </a:r>
            <a:endParaRPr sz="3000" b="1" dirty="0">
              <a:highlight>
                <a:srgbClr val="B9D6D5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356" name="Google Shape;35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12739"/>
            <a:ext cx="9144000" cy="70008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4"/>
          <p:cNvSpPr txBox="1"/>
          <p:nvPr/>
        </p:nvSpPr>
        <p:spPr>
          <a:xfrm>
            <a:off x="4572000" y="1186063"/>
            <a:ext cx="3758475" cy="258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Після того, як у дисертації німецького міністра оборони Карла-Теодора Гуттенберга був виявлений плагіат, німецькі активісти запустили проект VroniPlag, який протягом кількох років виявив факти неналежного цитування у дисертаціях понад 140 відомих політиків, акторів та громадських діячів.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більшості випадків плагіатори були позбавленні ступеня через суд, але в деяких випадках університети не погодились із висновками VroniPlag.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58" name="Google Shape;358;p44"/>
          <p:cNvSpPr/>
          <p:nvPr/>
        </p:nvSpPr>
        <p:spPr>
          <a:xfrm rot="-5400000">
            <a:off x="1599825" y="945592"/>
            <a:ext cx="1916100" cy="2895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9" name="Google Shape;35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0477" y="1285042"/>
            <a:ext cx="2893851" cy="1929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5"/>
          <p:cNvSpPr txBox="1"/>
          <p:nvPr/>
        </p:nvSpPr>
        <p:spPr>
          <a:xfrm>
            <a:off x="852316" y="111727"/>
            <a:ext cx="6470379" cy="774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" sz="3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Пропонуємо переглянути відео:</a:t>
            </a:r>
            <a:endParaRPr dirty="0"/>
          </a:p>
        </p:txBody>
      </p:sp>
      <p:pic>
        <p:nvPicPr>
          <p:cNvPr id="367" name="Google Shape;367;p45"/>
          <p:cNvPicPr preferRelativeResize="0"/>
          <p:nvPr/>
        </p:nvPicPr>
        <p:blipFill rotWithShape="1">
          <a:blip r:embed="rId3">
            <a:alphaModFix/>
          </a:blip>
          <a:srcRect r="3565" b="4260"/>
          <a:stretch/>
        </p:blipFill>
        <p:spPr>
          <a:xfrm>
            <a:off x="2827153" y="1023806"/>
            <a:ext cx="3063107" cy="27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5"/>
          <p:cNvSpPr txBox="1"/>
          <p:nvPr/>
        </p:nvSpPr>
        <p:spPr>
          <a:xfrm>
            <a:off x="1209450" y="3736880"/>
            <a:ext cx="6725100" cy="620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000" u="sng" dirty="0">
                <a:solidFill>
                  <a:schemeClr val="accent5"/>
                </a:solidFill>
                <a:highlight>
                  <a:schemeClr val="lt1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Антикорупція у вишах: розпізнай, реагуй, впливай</a:t>
            </a: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>
            <a:spLocks noGrp="1"/>
          </p:cNvSpPr>
          <p:nvPr>
            <p:ph type="title"/>
          </p:nvPr>
        </p:nvSpPr>
        <p:spPr>
          <a:xfrm>
            <a:off x="866620" y="285115"/>
            <a:ext cx="75666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Інтерактивна вправа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54" name="Google Shape;254;p33"/>
          <p:cNvSpPr txBox="1">
            <a:spLocks noGrp="1"/>
          </p:cNvSpPr>
          <p:nvPr>
            <p:ph type="body" sz="quarter" idx="13"/>
          </p:nvPr>
        </p:nvSpPr>
        <p:spPr>
          <a:xfrm>
            <a:off x="890509" y="1041262"/>
            <a:ext cx="7297077" cy="2406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Студенти поділяються на три групи («викладачі», «адміністрація ЗВО» та «студенти»).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Кожна з груп, спираючись на знання з вже пройдених раніше тем, має шляхом брейншторму скласти перелік рекомендацій до запобігання корупції.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 b="1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результаті має бути напрацьовано та презентовано:</a:t>
            </a:r>
            <a:endParaRPr sz="1300" b="1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24000" lvl="0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300"/>
              <a:buFont typeface="Helvetica Neue"/>
              <a:buChar char="●"/>
            </a:pPr>
            <a:r>
              <a:rPr lang="uk" sz="13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 має зробити адміністрація ЗВО, щоб мінімізувати корупцію в університеті?</a:t>
            </a: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24000" lvl="0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300"/>
              <a:buFont typeface="Helvetica Neue"/>
              <a:buChar char="●"/>
            </a:pPr>
            <a:r>
              <a:rPr lang="uk" sz="13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 мають зробити викладачі, щоб мінімізувати корупцію в університеті?</a:t>
            </a: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24000" lvl="0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300"/>
              <a:buFont typeface="Helvetica Neue"/>
              <a:buChar char="●"/>
            </a:pPr>
            <a:r>
              <a:rPr lang="uk" sz="13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 мають зробити студенти, щоб мінімізувати корупцію в університеті?</a:t>
            </a:r>
            <a:endParaRPr sz="13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6"/>
          <p:cNvSpPr txBox="1">
            <a:spLocks noGrp="1"/>
          </p:cNvSpPr>
          <p:nvPr>
            <p:ph type="title"/>
          </p:nvPr>
        </p:nvSpPr>
        <p:spPr>
          <a:xfrm>
            <a:off x="858383" y="285115"/>
            <a:ext cx="75666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Інтерактивні вправи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74" name="Google Shape;374;p46"/>
          <p:cNvSpPr txBox="1">
            <a:spLocks noGrp="1"/>
          </p:cNvSpPr>
          <p:nvPr>
            <p:ph type="body" sz="quarter" idx="13"/>
          </p:nvPr>
        </p:nvSpPr>
        <p:spPr>
          <a:xfrm>
            <a:off x="716692" y="1397034"/>
            <a:ext cx="7455243" cy="23494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Студенти можуть переглянути короткі мультиплікаційні відео про найбільш поширені корупційні ризики у ЗВО, а також пройти </a:t>
            </a:r>
            <a:r>
              <a:rPr lang="uk" sz="1400" u="sng" dirty="0">
                <a:solidFill>
                  <a:schemeClr val="hlink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hlinkClick r:id="rId3"/>
              </a:rPr>
              <a:t>інтерактивний квест</a:t>
            </a: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перевірку засвоєних знань.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Студенти мають поділитися на групи та за 5-10 хвилин скласти список цінностей, якими важливо керуватися та/або навчитися в університеті 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Студенти мають поділитися на групи та, спираючись на 5 кроків, що були виділені в лекції, розробити свій план щодо впровадження цінностей доброчесності у вашому ЗВО.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377" name="Google Shape;37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6110" y="393390"/>
            <a:ext cx="775825" cy="73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/>
        </p:nvSpPr>
        <p:spPr>
          <a:xfrm>
            <a:off x="913102" y="1192463"/>
            <a:ext cx="3302700" cy="1791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 b="1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В ЗВО мають бути забезпечені:</a:t>
            </a:r>
            <a:endParaRPr sz="1500" b="1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2385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B9D6D5"/>
              </a:buClr>
              <a:buSzPts val="15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академічна свобода, </a:t>
            </a:r>
            <a:endParaRPr sz="14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5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інституційна автономія, </a:t>
            </a:r>
            <a:endParaRPr sz="14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5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соціальна відповідальність, </a:t>
            </a:r>
            <a:endParaRPr sz="14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Times New Roman"/>
              <a:buChar char="●"/>
            </a:pPr>
            <a:r>
              <a:rPr lang="uk" sz="14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рівний доступ до освіти та підзвітність.</a:t>
            </a:r>
            <a:r>
              <a:rPr lang="uk" sz="1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endParaRPr sz="1400" b="1" dirty="0"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4797654" y="1192463"/>
            <a:ext cx="3396539" cy="2039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 b="1" dirty="0">
                <a:solidFill>
                  <a:schemeClr val="dk1"/>
                </a:solidFill>
                <a:latin typeface="Century" panose="02040604050505020304" pitchFamily="18" charset="0"/>
                <a:cs typeface="Arial" panose="020B0604020202020204" pitchFamily="34" charset="0"/>
                <a:sym typeface="Helvetica Neue"/>
              </a:rPr>
              <a:t>Студенти можуть залучатися до: </a:t>
            </a:r>
            <a:endParaRPr sz="1500" b="1" dirty="0">
              <a:solidFill>
                <a:schemeClr val="dk1"/>
              </a:solidFill>
              <a:latin typeface="Century" panose="02040604050505020304" pitchFamily="18" charset="0"/>
              <a:cs typeface="Arial" panose="020B0604020202020204" pitchFamily="34" charset="0"/>
              <a:sym typeface="Helvetica Neue"/>
            </a:endParaRPr>
          </a:p>
          <a:p>
            <a:pPr marL="360000" lvl="0" indent="-3175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створення кодексу цінностей</a:t>
            </a:r>
            <a:endParaRPr sz="14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комунікація про цінності</a:t>
            </a:r>
            <a:endParaRPr sz="14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взяття на себе відповідальності за ці цінності</a:t>
            </a:r>
            <a:endParaRPr sz="14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прозорість</a:t>
            </a:r>
            <a:endParaRPr sz="14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моніторинг</a:t>
            </a:r>
            <a:endParaRPr sz="1400" b="1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913102" y="216500"/>
            <a:ext cx="7018652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Забезпечення доброчесності в </a:t>
            </a:r>
            <a:r>
              <a:rPr lang="uk" sz="3000" b="1" dirty="0">
                <a:solidFill>
                  <a:schemeClr val="dk1"/>
                </a:solidFill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ЗВО</a:t>
            </a:r>
            <a:r>
              <a:rPr lang="uk" sz="3000" b="1" dirty="0">
                <a:solidFill>
                  <a:schemeClr val="lt1"/>
                </a:solidFill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  </a:t>
            </a:r>
            <a:endParaRPr sz="3000" b="1" dirty="0">
              <a:solidFill>
                <a:schemeClr val="lt1"/>
              </a:solidFill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736716" y="822896"/>
            <a:ext cx="8064384" cy="276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500"/>
              <a:buFont typeface="Helvetica Neue"/>
              <a:buChar char="●"/>
            </a:pPr>
            <a:r>
              <a:rPr lang="uk" sz="15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прагнення до пошуку істини</a:t>
            </a:r>
            <a:endParaRPr sz="15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500"/>
              <a:buFont typeface="Helvetica Neue"/>
              <a:buChar char="●"/>
            </a:pPr>
            <a:r>
              <a:rPr lang="uk" sz="15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відповідальність за обмін знаннями</a:t>
            </a:r>
            <a:endParaRPr sz="15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500"/>
              <a:buFont typeface="Helvetica Neue"/>
              <a:buChar char="●"/>
            </a:pPr>
            <a:r>
              <a:rPr lang="uk" sz="15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свобода думки і вираження поглядів</a:t>
            </a:r>
            <a:endParaRPr sz="15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500"/>
              <a:buFont typeface="Helvetica Neue"/>
              <a:buChar char="●"/>
            </a:pPr>
            <a:r>
              <a:rPr lang="uk" sz="15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ретельно аналізувати докази та аргументацію для досягнення висновку</a:t>
            </a:r>
            <a:endParaRPr sz="15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500"/>
              <a:buFont typeface="Helvetica Neue"/>
              <a:buChar char="●"/>
            </a:pPr>
            <a:r>
              <a:rPr lang="uk" sz="15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готовність вислуховувати альтернативні точки зору та оцінювати їх по суті</a:t>
            </a:r>
            <a:endParaRPr sz="15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500"/>
              <a:buFont typeface="Helvetica Neue"/>
              <a:buChar char="●"/>
            </a:pPr>
            <a:r>
              <a:rPr lang="uk" sz="15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враховувати те, як ваші власні аргументи будуть срийнять іншими</a:t>
            </a:r>
            <a:endParaRPr sz="15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5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зобов'язання розглядати етичні наслідки різних висновків або практик</a:t>
            </a:r>
            <a:r>
              <a:rPr lang="uk" sz="13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endParaRPr sz="1500" b="1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861934" y="176396"/>
            <a:ext cx="7658066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solidFill>
                  <a:schemeClr val="dk1"/>
                </a:solidFill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Фундаментальні </a:t>
            </a:r>
            <a:r>
              <a:rPr lang="uk" sz="30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цінності вищої освіти</a:t>
            </a:r>
            <a:endParaRPr sz="3000" b="1" dirty="0"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BE9B03-1810-7D51-0361-CE13EEBD7F18}"/>
              </a:ext>
            </a:extLst>
          </p:cNvPr>
          <p:cNvSpPr txBox="1"/>
          <p:nvPr/>
        </p:nvSpPr>
        <p:spPr>
          <a:xfrm>
            <a:off x="2204357" y="3877828"/>
            <a:ext cx="68008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000" i="1" dirty="0">
                <a:latin typeface="Century" panose="02040604050505020304" pitchFamily="18" charset="0"/>
              </a:rPr>
              <a:t>У звіті Національного комітету з розслідування у сфері вищої освіти (1997) Великої Британії викладено фундаментальні цінності, які мають відображатися у вищій освіті. Ці цінності описані як такі, «які поділяються у вищій освіті й без яких вища освіта, як ми її розуміємо, не могла б існувати».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/>
        </p:nvSpPr>
        <p:spPr>
          <a:xfrm>
            <a:off x="2225369" y="15977"/>
            <a:ext cx="7658066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err="1">
                <a:latin typeface="Century" panose="02040604050505020304" pitchFamily="18" charset="0"/>
              </a:rPr>
              <a:t>Виміри</a:t>
            </a:r>
            <a:r>
              <a:rPr lang="ru-RU" sz="3200" b="1" dirty="0"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latin typeface="Century" panose="02040604050505020304" pitchFamily="18" charset="0"/>
              </a:rPr>
              <a:t>доброчесності</a:t>
            </a:r>
            <a:r>
              <a:rPr lang="ru-RU" sz="3200" b="1" dirty="0">
                <a:latin typeface="Century" panose="02040604050505020304" pitchFamily="18" charset="0"/>
              </a:rPr>
              <a:t>*:</a:t>
            </a:r>
            <a:endParaRPr sz="3200" b="1" dirty="0"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1CCE20-420B-8398-30F9-5831104D93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61" t="39365" r="28125" b="12540"/>
          <a:stretch/>
        </p:blipFill>
        <p:spPr>
          <a:xfrm>
            <a:off x="159804" y="591880"/>
            <a:ext cx="6931478" cy="38893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90CA31-8238-23E3-17F8-6A336FE4ECC3}"/>
              </a:ext>
            </a:extLst>
          </p:cNvPr>
          <p:cNvSpPr txBox="1"/>
          <p:nvPr/>
        </p:nvSpPr>
        <p:spPr>
          <a:xfrm>
            <a:off x="6671388" y="4219597"/>
            <a:ext cx="3249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Century" panose="02040604050505020304" pitchFamily="18" charset="0"/>
              </a:rPr>
              <a:t>*Асоціація </a:t>
            </a:r>
            <a:r>
              <a:rPr lang="ru-RU" sz="1400" b="1" dirty="0" err="1">
                <a:latin typeface="Century" panose="02040604050505020304" pitchFamily="18" charset="0"/>
              </a:rPr>
              <a:t>американських</a:t>
            </a:r>
            <a:r>
              <a:rPr lang="ru-RU" sz="1400" b="1" dirty="0">
                <a:latin typeface="Century" panose="02040604050505020304" pitchFamily="18" charset="0"/>
              </a:rPr>
              <a:t> </a:t>
            </a:r>
            <a:r>
              <a:rPr lang="ru-RU" sz="1400" b="1" dirty="0" err="1">
                <a:latin typeface="Century" panose="02040604050505020304" pitchFamily="18" charset="0"/>
              </a:rPr>
              <a:t>коледжів</a:t>
            </a:r>
            <a:r>
              <a:rPr lang="ru-RU" sz="1400" b="1" dirty="0">
                <a:latin typeface="Century" panose="02040604050505020304" pitchFamily="18" charset="0"/>
              </a:rPr>
              <a:t> та </a:t>
            </a:r>
            <a:r>
              <a:rPr lang="ru-RU" sz="1400" b="1" dirty="0" err="1">
                <a:latin typeface="Century" panose="02040604050505020304" pitchFamily="18" charset="0"/>
              </a:rPr>
              <a:t>університетів</a:t>
            </a:r>
            <a:r>
              <a:rPr lang="ru-RU" sz="1400" b="1" dirty="0">
                <a:latin typeface="Century" panose="02040604050505020304" pitchFamily="18" charset="0"/>
              </a:rPr>
              <a:t> 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3544799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/>
        </p:nvSpPr>
        <p:spPr>
          <a:xfrm>
            <a:off x="724929" y="878775"/>
            <a:ext cx="7429719" cy="248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Вища освіта відіграє життєву важливу роль у формуванні громадян, даючи не тільки академічні знання, а й </a:t>
            </a:r>
            <a:r>
              <a:rPr lang="uk" sz="1400" dirty="0">
                <a:solidFill>
                  <a:schemeClr val="dk1"/>
                </a:solidFill>
                <a:highlight>
                  <a:srgbClr val="B9D6D5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важливі життєві навички та якості</a:t>
            </a:r>
            <a:r>
              <a:rPr lang="uk" sz="14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endParaRPr sz="14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highlight>
                  <a:srgbClr val="B9D6D5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Розвиток особистої та соціальної відповідальності</a:t>
            </a:r>
            <a:r>
              <a:rPr lang="uk" sz="14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 має бути одним з ключових результатів вищої освіти. </a:t>
            </a:r>
            <a:endParaRPr sz="14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Вища освіта створює сприятливий грунт для </a:t>
            </a:r>
            <a:r>
              <a:rPr lang="uk" sz="1400" dirty="0">
                <a:solidFill>
                  <a:schemeClr val="dk1"/>
                </a:solidFill>
                <a:highlight>
                  <a:srgbClr val="B9D6D5"/>
                </a:highlight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просування етичних і моральних цінностей</a:t>
            </a:r>
            <a:r>
              <a:rPr lang="uk" sz="1400" dirty="0">
                <a:solidFill>
                  <a:schemeClr val="dk1"/>
                </a:solidFill>
                <a:latin typeface="Century" panose="02040604050505020304" pitchFamily="18" charset="0"/>
                <a:ea typeface="Helvetica Neue"/>
                <a:cs typeface="Arial" panose="020B0604020202020204" pitchFamily="34" charset="0"/>
                <a:sym typeface="Helvetica Neue"/>
              </a:rPr>
              <a:t>, які в кінцевому підсумку будуть аналогічно застосовуватися студентами і професійному житті.</a:t>
            </a:r>
            <a:endParaRPr sz="1400" dirty="0">
              <a:solidFill>
                <a:schemeClr val="dk1"/>
              </a:solidFill>
              <a:latin typeface="Century" panose="02040604050505020304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914399" y="232475"/>
            <a:ext cx="7240249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Роль ЗВО в розвитку доброчесності</a:t>
            </a:r>
            <a:endParaRPr sz="3000" b="1" dirty="0"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1056361" y="888981"/>
            <a:ext cx="7417380" cy="803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8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Як перетворити вищу освіту</a:t>
            </a:r>
            <a:br>
              <a:rPr lang="uk" sz="28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uk" sz="28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у доброчесне та   безпечне середовище???</a:t>
            </a:r>
            <a:endParaRPr sz="2800" b="1" dirty="0">
              <a:solidFill>
                <a:schemeClr val="lt1"/>
              </a:solidFill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5" name="Google Shape;116;p20">
            <a:extLst>
              <a:ext uri="{FF2B5EF4-FFF2-40B4-BE49-F238E27FC236}">
                <a16:creationId xmlns:a16="http://schemas.microsoft.com/office/drawing/2014/main" id="{73FE88F1-AC5D-CFAB-6F2B-800482110D93}"/>
              </a:ext>
            </a:extLst>
          </p:cNvPr>
          <p:cNvSpPr txBox="1"/>
          <p:nvPr/>
        </p:nvSpPr>
        <p:spPr>
          <a:xfrm>
            <a:off x="4429527" y="1535849"/>
            <a:ext cx="1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3;p20">
            <a:extLst>
              <a:ext uri="{FF2B5EF4-FFF2-40B4-BE49-F238E27FC236}">
                <a16:creationId xmlns:a16="http://schemas.microsoft.com/office/drawing/2014/main" id="{7F3E8D01-83CF-1BDB-64E3-B813670B5B65}"/>
              </a:ext>
            </a:extLst>
          </p:cNvPr>
          <p:cNvSpPr txBox="1">
            <a:spLocks/>
          </p:cNvSpPr>
          <p:nvPr/>
        </p:nvSpPr>
        <p:spPr>
          <a:xfrm>
            <a:off x="1200879" y="3180760"/>
            <a:ext cx="7417380" cy="80322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>
              <a:lnSpc>
                <a:spcPct val="100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b="1" dirty="0" err="1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Які</a:t>
            </a:r>
            <a:r>
              <a:rPr lang="ru-RU" sz="28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цінності</a:t>
            </a:r>
            <a:r>
              <a:rPr lang="ru-RU" sz="28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мають</a:t>
            </a:r>
            <a:r>
              <a:rPr lang="ru-RU" sz="28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 бути, </a:t>
            </a:r>
            <a:r>
              <a:rPr lang="ru-RU" sz="2800" b="1" dirty="0" err="1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щоб</a:t>
            </a:r>
            <a:r>
              <a:rPr lang="ru-RU" sz="28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 у </a:t>
            </a:r>
            <a:r>
              <a:rPr lang="ru-RU" sz="2800" b="1" dirty="0" err="1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вищій</a:t>
            </a:r>
            <a:r>
              <a:rPr lang="ru-RU" sz="28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освіті</a:t>
            </a:r>
            <a:r>
              <a:rPr lang="ru-RU" sz="28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ru-RU" sz="2800" b="1" dirty="0" err="1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доброчесність</a:t>
            </a:r>
            <a:r>
              <a:rPr lang="ru-RU" sz="2800" b="1" dirty="0">
                <a:latin typeface="Century" panose="02040604050505020304" pitchFamily="18" charset="0"/>
                <a:ea typeface="Roboto"/>
                <a:cs typeface="Arial" panose="020B0604020202020204" pitchFamily="34" charset="0"/>
                <a:sym typeface="Roboto"/>
              </a:rPr>
              <a:t>???</a:t>
            </a:r>
            <a:endParaRPr lang="ru-RU" sz="2800" b="1" dirty="0">
              <a:solidFill>
                <a:schemeClr val="lt1"/>
              </a:solidFill>
              <a:latin typeface="Century" panose="02040604050505020304" pitchFamily="18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1" name="Google Shape;168;p24">
            <a:extLst>
              <a:ext uri="{FF2B5EF4-FFF2-40B4-BE49-F238E27FC236}">
                <a16:creationId xmlns:a16="http://schemas.microsoft.com/office/drawing/2014/main" id="{26E662AD-3B5C-FDB1-ACF6-A455871D6A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300" y="702893"/>
            <a:ext cx="590750" cy="3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68;p24">
            <a:extLst>
              <a:ext uri="{FF2B5EF4-FFF2-40B4-BE49-F238E27FC236}">
                <a16:creationId xmlns:a16="http://schemas.microsoft.com/office/drawing/2014/main" id="{5703BA41-08C2-B72D-9DF9-33EC71F610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2884" y="4145282"/>
            <a:ext cx="590750" cy="3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8;p23">
            <a:extLst>
              <a:ext uri="{FF2B5EF4-FFF2-40B4-BE49-F238E27FC236}">
                <a16:creationId xmlns:a16="http://schemas.microsoft.com/office/drawing/2014/main" id="{9E598650-2C5A-D374-72A5-37D0FC8B396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47" y="3835985"/>
            <a:ext cx="1168732" cy="120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ія1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.potx" id="{96D6AD7B-74D1-40D1-A768-61DEC996FD49}" vid="{E166343F-E5C6-42A2-AAFA-3AF86A18548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Презентація1</Template>
  <TotalTime>186</TotalTime>
  <Words>2705</Words>
  <Application>Microsoft Office PowerPoint</Application>
  <PresentationFormat>Екран (16:9)</PresentationFormat>
  <Paragraphs>254</Paragraphs>
  <Slides>43</Slides>
  <Notes>42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43</vt:i4>
      </vt:variant>
    </vt:vector>
  </HeadingPairs>
  <TitlesOfParts>
    <vt:vector size="52" baseType="lpstr">
      <vt:lpstr>Arial</vt:lpstr>
      <vt:lpstr>Montserrat</vt:lpstr>
      <vt:lpstr>Calibri</vt:lpstr>
      <vt:lpstr>Helvetica Neue</vt:lpstr>
      <vt:lpstr>Wingdings</vt:lpstr>
      <vt:lpstr>Calibri Light</vt:lpstr>
      <vt:lpstr>Times New Roman</vt:lpstr>
      <vt:lpstr>Century</vt:lpstr>
      <vt:lpstr>Презентація1</vt:lpstr>
      <vt:lpstr>Антикорупція та доброчесність у рамках Проекту «Прозорі університети» від НАЗК</vt:lpstr>
      <vt:lpstr>Джефф Безос засновник Амазону, один з найбагатших людей в світі.   У 2011 році виступав перед випускниками Прінстонського університету, де зачепив тему доброчесності</vt:lpstr>
      <vt:lpstr>Доброчесність у вищій освіті</vt:lpstr>
      <vt:lpstr>Поняття доброчесності в ЗВО</vt:lpstr>
      <vt:lpstr>Презентація PowerPoint</vt:lpstr>
      <vt:lpstr>Презентація PowerPoint</vt:lpstr>
      <vt:lpstr>Презентація PowerPoint</vt:lpstr>
      <vt:lpstr>Презентація PowerPoint</vt:lpstr>
      <vt:lpstr>Як перетворити вищу освіту у доброчесне та   безпечне середовище???</vt:lpstr>
      <vt:lpstr>Перетворення вищої освіти на доброчесне та   безпечне середовище</vt:lpstr>
      <vt:lpstr>Перетворення вищої освіти на доброчесне та   безпечне середовище</vt:lpstr>
      <vt:lpstr>Перетворення вищої освіти на доброчесне та   безпечне середовище</vt:lpstr>
      <vt:lpstr>Як просувати ці цінності?</vt:lpstr>
      <vt:lpstr>Просування цінностей</vt:lpstr>
      <vt:lpstr>Просування цінностей: механізми та практики</vt:lpstr>
      <vt:lpstr>Просування цінностей: механізми та практики</vt:lpstr>
      <vt:lpstr>Просування цінностей: механізми та практики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Форми, джерела, наслідки та запобігання корупційних ризиків </vt:lpstr>
      <vt:lpstr>Корупційний ризик  та його форми</vt:lpstr>
      <vt:lpstr>Презентація PowerPoint</vt:lpstr>
      <vt:lpstr>Джерела корупції  у вищий освіті</vt:lpstr>
      <vt:lpstr>Які наслідки корупції  у вищий освіті?</vt:lpstr>
      <vt:lpstr>Наслідки корупції  у вищий освіті</vt:lpstr>
      <vt:lpstr>Наслідки корупції  у вищий освіті</vt:lpstr>
      <vt:lpstr>Мінімізація  корупційних ризиків</vt:lpstr>
      <vt:lpstr>Що можна зробити?</vt:lpstr>
      <vt:lpstr>Антикорупційний уповноважений в ЗВО</vt:lpstr>
      <vt:lpstr>Антикорупційний уповноважений в Житомирській політехніці</vt:lpstr>
      <vt:lpstr>Комунікація студентів з уповноваженим</vt:lpstr>
      <vt:lpstr>Історії успіху: Велика Британія  </vt:lpstr>
      <vt:lpstr>Історії успіху: США</vt:lpstr>
      <vt:lpstr>Історії успіху: Австралія</vt:lpstr>
      <vt:lpstr>Історії успіху: Румунія</vt:lpstr>
      <vt:lpstr>Історії успіху: Польща</vt:lpstr>
      <vt:lpstr>Історії успіху: Німеччина</vt:lpstr>
      <vt:lpstr>Презентація PowerPoint</vt:lpstr>
      <vt:lpstr>Інтерактивна вправа</vt:lpstr>
      <vt:lpstr>Інтерактивні вправи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11</dc:title>
  <cp:lastModifiedBy>Larysa Sergiienko</cp:lastModifiedBy>
  <cp:revision>21</cp:revision>
  <dcterms:modified xsi:type="dcterms:W3CDTF">2023-11-20T15:45:29Z</dcterms:modified>
</cp:coreProperties>
</file>