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24"/>
  </p:notesMasterIdLst>
  <p:sldIdLst>
    <p:sldId id="259" r:id="rId2"/>
    <p:sldId id="321" r:id="rId3"/>
    <p:sldId id="306" r:id="rId4"/>
    <p:sldId id="307" r:id="rId5"/>
    <p:sldId id="300" r:id="rId6"/>
    <p:sldId id="318" r:id="rId7"/>
    <p:sldId id="308" r:id="rId8"/>
    <p:sldId id="319" r:id="rId9"/>
    <p:sldId id="320" r:id="rId10"/>
    <p:sldId id="309" r:id="rId11"/>
    <p:sldId id="263" r:id="rId12"/>
    <p:sldId id="264" r:id="rId13"/>
    <p:sldId id="265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22" r:id="rId2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F563A4-0842-4BD0-B00B-6A46712841AD}" type="datetimeFigureOut">
              <a:rPr lang="uk-UA" smtClean="0"/>
              <a:pPr/>
              <a:t>25.02.2023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66D8B-23BE-4978-893B-3D872D3455AE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4</a:t>
            </a:fld>
            <a:endParaRPr lang="uk-UA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5</a:t>
            </a:fld>
            <a:endParaRPr lang="uk-UA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ВД-</a:t>
            </a:r>
            <a:r>
              <a:rPr lang="uk-UA" baseline="0" dirty="0" smtClean="0"/>
              <a:t> валовий дохід;</a:t>
            </a:r>
          </a:p>
          <a:p>
            <a:r>
              <a:rPr lang="uk-UA" baseline="0" dirty="0" err="1" smtClean="0"/>
              <a:t>МГВ</a:t>
            </a:r>
            <a:r>
              <a:rPr lang="uk-UA" baseline="0" dirty="0" smtClean="0"/>
              <a:t> – матеріально-грошові витрати;</a:t>
            </a:r>
          </a:p>
          <a:p>
            <a:r>
              <a:rPr lang="uk-UA" baseline="0" dirty="0" err="1" smtClean="0"/>
              <a:t>ФОП</a:t>
            </a:r>
            <a:r>
              <a:rPr lang="uk-UA" baseline="0" dirty="0" smtClean="0"/>
              <a:t> – фонд оплати праці; </a:t>
            </a:r>
          </a:p>
          <a:p>
            <a:r>
              <a:rPr lang="uk-UA" baseline="0" dirty="0" smtClean="0"/>
              <a:t>ЧД – чистий дохід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10</a:t>
            </a:fld>
            <a:endParaRPr lang="uk-UA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11</a:t>
            </a:fld>
            <a:endParaRPr lang="uk-UA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12</a:t>
            </a:fld>
            <a:endParaRPr lang="uk-UA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Рис. 4. Методи планування виручки</a:t>
            </a:r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66D8B-23BE-4978-893B-3D872D3455AE}" type="slidenum">
              <a:rPr lang="uk-UA" smtClean="0"/>
              <a:pPr/>
              <a:t>13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25.02.2023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00430" y="1428736"/>
            <a:ext cx="5105400" cy="2868168"/>
          </a:xfrm>
        </p:spPr>
        <p:txBody>
          <a:bodyPr/>
          <a:lstStyle/>
          <a:p>
            <a:pPr algn="ctr"/>
            <a:r>
              <a:rPr lang="uk-UA" sz="3600" dirty="0" smtClean="0"/>
              <a:t>Лекція 7</a:t>
            </a:r>
            <a:endParaRPr lang="uk-UA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7" name="Rectangle 1"/>
          <p:cNvSpPr>
            <a:spLocks noChangeArrowheads="1"/>
          </p:cNvSpPr>
          <p:nvPr/>
        </p:nvSpPr>
        <p:spPr bwMode="auto">
          <a:xfrm>
            <a:off x="642910" y="285728"/>
            <a:ext cx="7000924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571480"/>
            <a:ext cx="750099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Метод прямого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окремими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видами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виробляються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реалізуються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необхідні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вихідні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Перелік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відповідної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номенклатури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асортименту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одиниці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виробника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Приклад 1.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планує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реалізувати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Ціна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одного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3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(15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- 12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1200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(400*3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6000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(400*15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реалізованих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4800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(400*12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1200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(6000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- 4800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596" y="214289"/>
            <a:ext cx="71438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підставі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показника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Передбачається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даних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виробничі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попередній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очікувану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прогнозується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наступному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Приклад 2.</a:t>
            </a: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звітному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- 82 коп. (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діленням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оптових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витрат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реалізована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на 2 коп.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Обсяг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оптових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цінах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- 1100 тис.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1-й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реалізованої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- 80 коп. (82 коп. - 2 коп.).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Собівартість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реалізовано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- 880 тис.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(1100 тис.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.*0,80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- 220 тис.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(1100 тис.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- 880 тис.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.).</a:t>
            </a:r>
          </a:p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2-й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варіант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Витрати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плануються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реалізованої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- 80 коп. (82 коп. - 2 коп.).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 1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буде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реалізовано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- 20 коп. (100 коп. - 80 коп.).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220 тис.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(1100 тис.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* 0,20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грн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71472" y="571480"/>
            <a:ext cx="728667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Економічний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аналітичний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) метод. </a:t>
            </a:r>
          </a:p>
          <a:p>
            <a:pPr algn="just"/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використовуватися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відрізняється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уже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розглянутих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методів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дає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змогу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визначити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загальну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суму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зміни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чинників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обсягу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виробництва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собівартості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оптових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цін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асортименту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якості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цим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методом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окремо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порівнянною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непорівнянною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продукцією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Порівнянна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вироблялася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попередньому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Непорівнянна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вироблялася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підприємстві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попередньому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357167"/>
            <a:ext cx="707236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Розрахунок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порівнянною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продукцією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очікуваний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базовий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базова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рентабельність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порівнянна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продукція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планового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визначається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собівартістю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періоду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передував плановому;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виходячи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рівня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базової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порівнянною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продукцією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плановому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вплив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окремих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чинників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зміну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періоді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планується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57224" y="714357"/>
            <a:ext cx="664373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випуску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непорівнянної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розрахований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методом прямого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відповідні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вихідні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дані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За браком таких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розраховується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всієї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непорівнянної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використанням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показника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середньої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рентабельності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57224" y="642919"/>
            <a:ext cx="6858048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Принципи розподілу прибутку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1) прибуток, отриманий підприємством в результаті здійснення виробничо-господарської та фінансової діяльності, розподіляється між державою і підприємством як господарюючим суб’єктом;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2) прибуток для держави надходить у відповідні бюджети у вигляді податків, обов’язкових платежів, ставки яких не можуть бути довільно змінені.;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3) величина прибутку підприємства, що залишилася в його розпорядженні після сплати податків, не повинна знижувати його зацікавленості в зростанні обсягів виробництва та покращення результатів виробничо-господарської і фінансової діяльності;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sz="2200" dirty="0" smtClean="0">
                <a:latin typeface="Times New Roman" pitchFamily="18" charset="0"/>
                <a:cs typeface="Times New Roman" pitchFamily="18" charset="0"/>
              </a:rPr>
              <a:t>4) прибуток, що залишається в розпорядженні підприємства, в першу чергу, направляється на заощадження, забезпечення його подальшого розвитку, і тільки в іншій частині – на потреби споживання.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68961" name="Object 1"/>
          <p:cNvGraphicFramePr>
            <a:graphicFrameLocks noChangeAspect="1"/>
          </p:cNvGraphicFramePr>
          <p:nvPr/>
        </p:nvGraphicFramePr>
        <p:xfrm>
          <a:off x="0" y="457200"/>
          <a:ext cx="7643834" cy="5114940"/>
        </p:xfrm>
        <a:graphic>
          <a:graphicData uri="http://schemas.openxmlformats.org/presentationml/2006/ole">
            <p:oleObj spid="_x0000_s168961" name="Picture" r:id="rId3" imgW="2848356" imgH="300990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2035" name="Rectangle 3"/>
          <p:cNvSpPr>
            <a:spLocks noChangeArrowheads="1"/>
          </p:cNvSpPr>
          <p:nvPr/>
        </p:nvSpPr>
        <p:spPr bwMode="auto">
          <a:xfrm>
            <a:off x="1357290" y="5214950"/>
            <a:ext cx="607223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Рис. 3. 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Схема розподілу чистого прибутк</a:t>
            </a:r>
            <a:r>
              <a:rPr kumimoji="0" lang="uk-UA" sz="13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2037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72036" name="Object 4"/>
          <p:cNvGraphicFramePr>
            <a:graphicFrameLocks noChangeAspect="1"/>
          </p:cNvGraphicFramePr>
          <p:nvPr/>
        </p:nvGraphicFramePr>
        <p:xfrm>
          <a:off x="642910" y="1357298"/>
          <a:ext cx="6643734" cy="3500462"/>
        </p:xfrm>
        <a:graphic>
          <a:graphicData uri="http://schemas.openxmlformats.org/presentationml/2006/ole">
            <p:oleObj spid="_x0000_s172036" name="Picture" r:id="rId3" imgW="5410200" imgH="232410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642919"/>
            <a:ext cx="7286676" cy="498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b="1" dirty="0" smtClean="0">
                <a:latin typeface="Times New Roman" pitchFamily="18" charset="0"/>
                <a:cs typeface="Times New Roman" pitchFamily="18" charset="0"/>
              </a:rPr>
              <a:t>Кошти на розвиток і вдосконалення виробництва 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витрачаються на задоволення потреб, які пов’язані із зростанням обсягів виробництва, технічним переозброєнням, вдосконаленням технології виробництва та інших потреб, що забезпечують зростання і вдосконалення матеріально-технічної бази підприємства.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dirty="0" smtClean="0">
                <a:latin typeface="Times New Roman" pitchFamily="18" charset="0"/>
                <a:cs typeface="Times New Roman" pitchFamily="18" charset="0"/>
              </a:rPr>
              <a:t>Конкретно ці витрати представляють собою капітальні вкладення в будівництво нових виробничих площ, реконструкцію підприємств, придбання і монтаж нового устаткування, інші витрати капітального характеру, включаючи природоохоронні і такі, що спрямовані на поліпшення умов праці і техніки безпеки. Це також витрати на проведення науково-дослідницьких і дослідно-конструкторських робіт, підготовку та освоєння нових прогресивних технологій та видів продукції</a:t>
            </a:r>
            <a:r>
              <a:rPr lang="uk-UA" dirty="0" smtClean="0"/>
              <a:t>.</a:t>
            </a:r>
            <a:endParaRPr lang="ru-RU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249" name="Rectangle 1"/>
          <p:cNvSpPr>
            <a:spLocks noChangeArrowheads="1"/>
          </p:cNvSpPr>
          <p:nvPr/>
        </p:nvSpPr>
        <p:spPr bwMode="auto">
          <a:xfrm>
            <a:off x="500034" y="428604"/>
            <a:ext cx="7429552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kumimoji="0" lang="uk-UA" sz="2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Кошти, що спрямовуються на соціальні потреби, </a:t>
            </a: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використовується</a:t>
            </a:r>
            <a:r>
              <a:rPr kumimoji="0" lang="en-US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такі витрати, які сприяють соціальному розвитку колективу підприємства: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будівництво, реконструкцію і капітальний ремонт житлових будинків і об’єктів соціально-культурної сфери;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утримання закладів, об’єктів соціально-культурної сфери (дитячих дошкільних, лікарень, будинків і баз відпочинку, клубів і палаців культури тощо);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проведення оздоровчих, культурно-масових заходів, в тому числі придбання путівок на відпочинок і лікування;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30238" algn="l"/>
              </a:tabLst>
            </a:pP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інші подібні витрати (наприклад, здешевлення харчування робітників і службовців у заводських їдальнях, оснащення клубів, кімнат відпочинку, гуртожитків </a:t>
            </a:r>
            <a:r>
              <a:rPr kumimoji="0" lang="uk-UA" sz="22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теле-</a:t>
            </a:r>
            <a:r>
              <a:rPr kumimoji="0" lang="uk-UA" sz="2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радіоапаратурою, іншим обладнанням, придбання подарунків для ветеранів тощо).</a:t>
            </a:r>
            <a:endParaRPr kumimoji="0" lang="uk-UA" sz="2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 smtClean="0"/>
              <a:t>2.3. Фінансові результати діяльності підприємств, їх розрахунок та розподіл</a:t>
            </a:r>
            <a:endParaRPr lang="ru-RU" dirty="0" smtClean="0"/>
          </a:p>
          <a:p>
            <a:r>
              <a:rPr lang="uk-UA" b="1" dirty="0" smtClean="0"/>
              <a:t>2.3.1 Формування балансового прибутку. Чистий прибуток, порядок його розрахунку та розподілу. Використання чистого прибутку.</a:t>
            </a:r>
            <a:endParaRPr lang="ru-RU" dirty="0" smtClean="0"/>
          </a:p>
          <a:p>
            <a:r>
              <a:rPr lang="uk-UA" b="1" dirty="0" smtClean="0"/>
              <a:t>2.3.2 Особливості вибору типу дивідендної політики корпорацій в контексті поведінкової теорії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7" name="Rectangle 1"/>
          <p:cNvSpPr>
            <a:spLocks noChangeArrowheads="1"/>
          </p:cNvSpPr>
          <p:nvPr/>
        </p:nvSpPr>
        <p:spPr bwMode="auto">
          <a:xfrm>
            <a:off x="714348" y="428604"/>
            <a:ext cx="71438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Кошти матеріального заохочення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використовується для стимулювання зацікавленості працівників підприємства в досягненні високих результатів праці. В даному напрямку прибуток використовується на виплату винагороди за загальні результати роботи за підсумком року, на одноразове преміювання окремих працівників за виконання особливо важливих виробничих завдань, виплату премій за інші досягнення в роботі, а також надання одноразової матеріальної допомоги працівникам.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1" name="Rectangle 1"/>
          <p:cNvSpPr>
            <a:spLocks noChangeArrowheads="1"/>
          </p:cNvSpPr>
          <p:nvPr/>
        </p:nvSpPr>
        <p:spPr bwMode="auto">
          <a:xfrm>
            <a:off x="500034" y="642918"/>
            <a:ext cx="7215238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Резервні (страхові) фонди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можуть створюватися за рахунок прибутку підприємствами всіх форм власності для використання на випадок різкого погіршення фінансового становища в результаті тимчасової зміни ринкової кон’юнктури, стихійних лих тощо. </a:t>
            </a: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акціонерних товариств,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товариств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 обмеженою відповідальністю та інших господарських товариств, створення ними резервних (страхових) фондів за рахунок прибутку є обов’язковим у порядку і розмірах, що визначається установчими документами.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Прибуток як кінцевий фінансовий результат діяльності підприємства представляє собою різницю між загальною сумою доходів і витратами на виробництво і реалізацію продукції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формування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абсолютної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впливають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результати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тобто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ефективність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фінансово-господарської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сфера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галузь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господарства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установлені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законодавством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умови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обліку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Балансовий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сума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усіх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видів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звітний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період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отримана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як на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території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так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межами</a:t>
            </a: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sz="2400" b="1" i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642918"/>
            <a:ext cx="70009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	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Отримання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балансового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прибутку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було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пов'язане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кількома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напрямками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діяльності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По-перше,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основна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результатом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продукції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товарів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робіт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По-друге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основною для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даного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підприємства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але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пов'язана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реалізацією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матеріальних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нематеріальних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цінностей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деяких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послуг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визначали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як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іншої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реалізації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По-третє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пов'язана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зі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здійсненням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інвестицій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По-четверте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фінансова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діяльність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пов'язана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отриманням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відсотків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за кредит,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одержанням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фінансових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облігацій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0313" name="Rectangle 25"/>
          <p:cNvSpPr>
            <a:spLocks noChangeArrowheads="1"/>
          </p:cNvSpPr>
          <p:nvPr/>
        </p:nvSpPr>
        <p:spPr bwMode="auto">
          <a:xfrm>
            <a:off x="4667250" y="587375"/>
            <a:ext cx="2316163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prstShdw prst="shdw13" dist="53882" dir="13500000">
              <a:srgbClr val="808080"/>
            </a:prst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Прибуток підприємства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12" name="Rectangle 24"/>
          <p:cNvSpPr>
            <a:spLocks noChangeArrowheads="1"/>
          </p:cNvSpPr>
          <p:nvPr/>
        </p:nvSpPr>
        <p:spPr bwMode="auto">
          <a:xfrm>
            <a:off x="2603500" y="1203325"/>
            <a:ext cx="1954213" cy="361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dist="107763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Прибуток (збиток) від звичайної діяльності</a:t>
            </a:r>
            <a:endParaRPr kumimoji="0" lang="uk-UA" sz="1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11" name="AutoShape 23"/>
          <p:cNvSpPr>
            <a:spLocks noChangeArrowheads="1"/>
          </p:cNvSpPr>
          <p:nvPr/>
        </p:nvSpPr>
        <p:spPr bwMode="auto">
          <a:xfrm>
            <a:off x="5572132" y="1714488"/>
            <a:ext cx="1565275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Іншої звичайної діяльності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10" name="AutoShape 22"/>
          <p:cNvSpPr>
            <a:spLocks noChangeArrowheads="1"/>
          </p:cNvSpPr>
          <p:nvPr/>
        </p:nvSpPr>
        <p:spPr bwMode="auto">
          <a:xfrm>
            <a:off x="2965450" y="1746250"/>
            <a:ext cx="1565275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Фінансових операцій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9" name="AutoShape 21"/>
          <p:cNvSpPr>
            <a:spLocks noChangeArrowheads="1"/>
          </p:cNvSpPr>
          <p:nvPr/>
        </p:nvSpPr>
        <p:spPr bwMode="auto">
          <a:xfrm>
            <a:off x="939800" y="1746250"/>
            <a:ext cx="1555750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Операційної діяльності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8" name="Rectangle 20"/>
          <p:cNvSpPr>
            <a:spLocks noChangeArrowheads="1"/>
          </p:cNvSpPr>
          <p:nvPr/>
        </p:nvSpPr>
        <p:spPr bwMode="auto">
          <a:xfrm>
            <a:off x="5715008" y="2285992"/>
            <a:ext cx="1555750" cy="36925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фінансових інвестицій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основних засобів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нематеріальних активів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інших необоротних активів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Ліквідації необоротних активів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Дохід (витрати) від не операційних курсових різниць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від безоплатно отриманих оборотних активів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Уцінка необоротних активів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Інші доходи (витрати) від звичайної діяльності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7" name="Rectangle 19"/>
          <p:cNvSpPr>
            <a:spLocks noChangeArrowheads="1"/>
          </p:cNvSpPr>
          <p:nvPr/>
        </p:nvSpPr>
        <p:spPr bwMode="auto">
          <a:xfrm>
            <a:off x="2965450" y="2252663"/>
            <a:ext cx="1555750" cy="20637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(втрати) від інвестицій в асоційовані дочірні підприємства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(втрати) від спільної діяльності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Дивіденди одержані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Відсотки, одержані за облігаціями та іншими цінними паперами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Інші доходи від фінансових операцій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6" name="AutoShape 18"/>
          <p:cNvSpPr>
            <a:spLocks noChangeArrowheads="1"/>
          </p:cNvSpPr>
          <p:nvPr/>
        </p:nvSpPr>
        <p:spPr bwMode="auto">
          <a:xfrm>
            <a:off x="-1588" y="2289175"/>
            <a:ext cx="1230313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основної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діяльності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5" name="AutoShape 17"/>
          <p:cNvSpPr>
            <a:spLocks noChangeArrowheads="1"/>
          </p:cNvSpPr>
          <p:nvPr/>
        </p:nvSpPr>
        <p:spPr bwMode="auto">
          <a:xfrm>
            <a:off x="1517650" y="2289175"/>
            <a:ext cx="1230313" cy="398463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іншої операційної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4" name="Rectangle 16"/>
          <p:cNvSpPr>
            <a:spLocks noChangeArrowheads="1"/>
          </p:cNvSpPr>
          <p:nvPr/>
        </p:nvSpPr>
        <p:spPr bwMode="auto">
          <a:xfrm>
            <a:off x="1336675" y="2832100"/>
            <a:ext cx="1555750" cy="38369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оборотних активів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Реалізації іноземної валюти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Доходи від операційної оренди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(втрати) від операційних курсових різниць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Одержані (сплачені) пені, штрафи, неустойки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Доход від списання кредиторської заборгованості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Відшкодування раніше списаних активів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Одержані гранти, субсидії</a:t>
            </a:r>
            <a:endParaRPr kumimoji="0" lang="uk-UA" sz="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180975" algn="l"/>
              </a:tabLst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Інші доходи (втрати) від операційної діяльності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3" name="Rectangle 15"/>
          <p:cNvSpPr>
            <a:spLocks noChangeArrowheads="1"/>
          </p:cNvSpPr>
          <p:nvPr/>
        </p:nvSpPr>
        <p:spPr bwMode="auto">
          <a:xfrm>
            <a:off x="-1588" y="2832100"/>
            <a:ext cx="1193801" cy="5429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Реалізація продукції, товарів, робіт, послуг</a:t>
            </a:r>
            <a:endParaRPr kumimoji="0" lang="uk-UA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0302" name="Line 14"/>
          <p:cNvSpPr>
            <a:spLocks noChangeShapeType="1"/>
          </p:cNvSpPr>
          <p:nvPr/>
        </p:nvSpPr>
        <p:spPr bwMode="auto">
          <a:xfrm flipH="1">
            <a:off x="3617913" y="877888"/>
            <a:ext cx="1049337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301" name="Line 13"/>
          <p:cNvSpPr>
            <a:spLocks noChangeShapeType="1"/>
          </p:cNvSpPr>
          <p:nvPr/>
        </p:nvSpPr>
        <p:spPr bwMode="auto">
          <a:xfrm>
            <a:off x="3617913" y="877888"/>
            <a:ext cx="0" cy="32543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300" name="Line 12"/>
          <p:cNvSpPr>
            <a:spLocks noChangeShapeType="1"/>
          </p:cNvSpPr>
          <p:nvPr/>
        </p:nvSpPr>
        <p:spPr bwMode="auto">
          <a:xfrm flipH="1">
            <a:off x="1771650" y="1565275"/>
            <a:ext cx="83185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9" name="Line 11"/>
          <p:cNvSpPr>
            <a:spLocks noChangeShapeType="1"/>
          </p:cNvSpPr>
          <p:nvPr/>
        </p:nvSpPr>
        <p:spPr bwMode="auto">
          <a:xfrm>
            <a:off x="3581400" y="1565275"/>
            <a:ext cx="0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8" name="Line 10"/>
          <p:cNvSpPr>
            <a:spLocks noChangeShapeType="1"/>
          </p:cNvSpPr>
          <p:nvPr/>
        </p:nvSpPr>
        <p:spPr bwMode="auto">
          <a:xfrm>
            <a:off x="4559300" y="1565275"/>
            <a:ext cx="976313" cy="18097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7" name="Line 9"/>
          <p:cNvSpPr>
            <a:spLocks noChangeShapeType="1"/>
          </p:cNvSpPr>
          <p:nvPr/>
        </p:nvSpPr>
        <p:spPr bwMode="auto">
          <a:xfrm flipH="1">
            <a:off x="1047750" y="2144713"/>
            <a:ext cx="325438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6" name="Line 8"/>
          <p:cNvSpPr>
            <a:spLocks noChangeShapeType="1"/>
          </p:cNvSpPr>
          <p:nvPr/>
        </p:nvSpPr>
        <p:spPr bwMode="auto">
          <a:xfrm>
            <a:off x="1373188" y="2144713"/>
            <a:ext cx="325437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5" name="Line 7"/>
          <p:cNvSpPr>
            <a:spLocks noChangeShapeType="1"/>
          </p:cNvSpPr>
          <p:nvPr/>
        </p:nvSpPr>
        <p:spPr bwMode="auto">
          <a:xfrm>
            <a:off x="577850" y="268763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4" name="Line 6"/>
          <p:cNvSpPr>
            <a:spLocks noChangeShapeType="1"/>
          </p:cNvSpPr>
          <p:nvPr/>
        </p:nvSpPr>
        <p:spPr bwMode="auto">
          <a:xfrm>
            <a:off x="2133600" y="2687638"/>
            <a:ext cx="0" cy="1444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3" name="Line 5"/>
          <p:cNvSpPr>
            <a:spLocks noChangeShapeType="1"/>
          </p:cNvSpPr>
          <p:nvPr/>
        </p:nvSpPr>
        <p:spPr bwMode="auto">
          <a:xfrm>
            <a:off x="3725863" y="2144713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292" name="Line 4"/>
          <p:cNvSpPr>
            <a:spLocks noChangeShapeType="1"/>
          </p:cNvSpPr>
          <p:nvPr/>
        </p:nvSpPr>
        <p:spPr bwMode="auto">
          <a:xfrm>
            <a:off x="5572125" y="2144713"/>
            <a:ext cx="0" cy="10795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0314" name="Rectangle 2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0326" name="Rectangle 38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7239000" cy="581281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Поняття фінансових результатів діяльності трактується в П(С)БО 3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“Звіт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про фінансові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результати”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Збитки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– 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перевищення суми витрат над сумою доходів, для отримання яких здійснені ці витрати.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 – сума, на яку доходи перевищують пов’язані з ними витрати.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Чистий прибуток (збиток)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формується поступово протягом фінансово-господарського року від усіх видів звичайної та надзвичайної діяльності та включає: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чистий доход (виручку) від реалізації продукції (товарів, послуг);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валовий прибуток (збиток);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фінансовий результат від операційної діяльності;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прибуток (збиток) від звичайної діяльності до оподаткування;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прибуток (збиток) від звичайної діяльності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878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571472" y="5500702"/>
            <a:ext cx="700092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 2. </a:t>
            </a: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Фактори впливу на розмір прибутку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24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8243" name="Object 3"/>
          <p:cNvGraphicFramePr>
            <a:graphicFrameLocks noChangeAspect="1"/>
          </p:cNvGraphicFramePr>
          <p:nvPr/>
        </p:nvGraphicFramePr>
        <p:xfrm>
          <a:off x="500034" y="357166"/>
          <a:ext cx="7072362" cy="4357718"/>
        </p:xfrm>
        <a:graphic>
          <a:graphicData uri="http://schemas.openxmlformats.org/presentationml/2006/ole">
            <p:oleObj spid="_x0000_s138243" name="Picture" r:id="rId3" imgW="5867400" imgH="2077212" progId="Word.Picture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7239000" cy="5741380"/>
          </a:xfrm>
        </p:spPr>
        <p:txBody>
          <a:bodyPr>
            <a:normAutofit lnSpcReduction="10000"/>
          </a:bodyPr>
          <a:lstStyle/>
          <a:p>
            <a:pPr algn="just"/>
            <a:r>
              <a:rPr lang="uk-UA" b="1" dirty="0" smtClean="0"/>
              <a:t>До зовнішніх факторів </a:t>
            </a:r>
            <a:r>
              <a:rPr lang="uk-UA" dirty="0" smtClean="0"/>
              <a:t>відносяться природні умови, державне регулювання цін, тарифів, відсотків, податкових ставок і пільг, штрафних санкцій та інше. Ці фактори не залежать від діяльності підприємств, але можуть спричиняти значний вплив на величину прибутку.</a:t>
            </a:r>
            <a:endParaRPr lang="en-US" dirty="0" smtClean="0"/>
          </a:p>
          <a:p>
            <a:pPr algn="just"/>
            <a:r>
              <a:rPr lang="uk-UA" b="1" dirty="0" smtClean="0"/>
              <a:t>Внутрішні фактори </a:t>
            </a:r>
            <a:r>
              <a:rPr lang="uk-UA" dirty="0" smtClean="0"/>
              <a:t>поділяються на виробничі і </a:t>
            </a:r>
            <a:r>
              <a:rPr lang="uk-UA" dirty="0" err="1" smtClean="0"/>
              <a:t>позавиробничі</a:t>
            </a:r>
            <a:r>
              <a:rPr lang="uk-UA" dirty="0" smtClean="0"/>
              <a:t>. </a:t>
            </a:r>
            <a:r>
              <a:rPr lang="uk-UA" b="1" dirty="0" smtClean="0"/>
              <a:t>Виробничі</a:t>
            </a:r>
            <a:r>
              <a:rPr lang="uk-UA" dirty="0" smtClean="0"/>
              <a:t> фактори характеризують наявність і використання засобів і предметів праці, трудових і фінансових ресурсів і, в свою чергу, поділяються на екстенсивні та інтенсивні. </a:t>
            </a:r>
            <a:endParaRPr lang="ru-RU" dirty="0" smtClean="0"/>
          </a:p>
          <a:p>
            <a:r>
              <a:rPr lang="uk-UA" dirty="0" smtClean="0"/>
              <a:t> 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7239000" cy="5598504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/>
              <a:t>		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Екстенсивні фактори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впливають на процес одержання прибутку через кількісні зміни: обсягу засобів і предметів праці, фінансових ресурсів, часу роботи обладнання, чисельності персоналу, фонду робочого часу тощо. </a:t>
            </a: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Інтенсивні фактори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впливають на процес отримання прибутку через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“якісні”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зміни: підвищення продуктивності обладнання і його якості, застосування прогресивних видів матеріалів і удосконалення технології їх обробки, прискорення обертання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оборотн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их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асобів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	До 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позавиробничих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 факторів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належать, наприклад, постачальницько-збутова і природоохоронна діяльність, соціальні умови праці і побуту тощо.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674</TotalTime>
  <Words>1236</Words>
  <PresentationFormat>Экран (4:3)</PresentationFormat>
  <Paragraphs>131</Paragraphs>
  <Slides>22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Изящная</vt:lpstr>
      <vt:lpstr>Picture</vt:lpstr>
      <vt:lpstr>Лекція 7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ОСНОВИ ФІНАНСОВОЇ САНАЦІЇ ПІДПРИЄМСТВА</dc:title>
  <dc:creator>andrew</dc:creator>
  <cp:lastModifiedBy>User</cp:lastModifiedBy>
  <cp:revision>154</cp:revision>
  <dcterms:created xsi:type="dcterms:W3CDTF">2013-11-10T19:44:41Z</dcterms:created>
  <dcterms:modified xsi:type="dcterms:W3CDTF">2023-02-25T21:53:54Z</dcterms:modified>
</cp:coreProperties>
</file>