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77" r:id="rId11"/>
    <p:sldId id="278" r:id="rId12"/>
    <p:sldId id="266" r:id="rId13"/>
    <p:sldId id="267" r:id="rId14"/>
    <p:sldId id="279" r:id="rId15"/>
    <p:sldId id="270" r:id="rId16"/>
    <p:sldId id="280" r:id="rId17"/>
    <p:sldId id="281" r:id="rId18"/>
    <p:sldId id="282" r:id="rId19"/>
    <p:sldId id="283" r:id="rId20"/>
    <p:sldId id="271" r:id="rId21"/>
    <p:sldId id="284" r:id="rId22"/>
    <p:sldId id="285" r:id="rId23"/>
    <p:sldId id="286" r:id="rId24"/>
    <p:sldId id="272" r:id="rId25"/>
    <p:sldId id="273" r:id="rId26"/>
    <p:sldId id="274" r:id="rId27"/>
    <p:sldId id="287" r:id="rId28"/>
    <p:sldId id="275" r:id="rId29"/>
    <p:sldId id="264" r:id="rId30"/>
    <p:sldId id="27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70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C786F-9E33-40AC-AB47-D0CAD42671AD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406BC-DB89-41C8-ABD3-60C4387271D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536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4848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857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7360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528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333157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00580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92050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2338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34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8342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272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BBA8F90-6D0E-4F8E-AF52-7723AD662C8A}" type="datetimeFigureOut">
              <a:rPr lang="uk-UA" smtClean="0"/>
              <a:t>26.11.2021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2949C5C-2ACE-45DC-B50A-9D430B1E9354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96764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DF8095-5BA9-4122-A12D-0DFF5414A6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Підприємництво у сфері надання послуг зв’язку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8E2C591-F679-4651-B65A-28DD865D01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Лекція з навчальної дисципліни </a:t>
            </a:r>
          </a:p>
          <a:p>
            <a:r>
              <a:rPr lang="uk-UA" dirty="0"/>
              <a:t>«Підприємництво у сфері послуг»</a:t>
            </a:r>
          </a:p>
        </p:txBody>
      </p:sp>
    </p:spTree>
    <p:extLst>
      <p:ext uri="{BB962C8B-B14F-4D97-AF65-F5344CB8AC3E}">
        <p14:creationId xmlns:p14="http://schemas.microsoft.com/office/powerpoint/2010/main" val="2728155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9DAF57A-A527-48FA-B48E-D0CE6CCECF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282" y="160366"/>
            <a:ext cx="4468306" cy="663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297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4A83BDE-F3E0-4690-9413-B48F1A1895A0}"/>
              </a:ext>
            </a:extLst>
          </p:cNvPr>
          <p:cNvSpPr/>
          <p:nvPr/>
        </p:nvSpPr>
        <p:spPr>
          <a:xfrm>
            <a:off x="1621411" y="1762812"/>
            <a:ext cx="93985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Поточне управління послугою (моніторинг та прийняття рішень за його результатами). Цей етап притаманний процесу управління послугами, які вже надаються споживачам, так і послугам, з якими оператор тільки вийшов на тинок. Він включає такі основні процедури:</a:t>
            </a:r>
          </a:p>
          <a:p>
            <a:r>
              <a:rPr lang="uk-UA" dirty="0"/>
              <a:t>- відстеження інформації щодо обсягів продажу, витрат та доходів;</a:t>
            </a:r>
          </a:p>
          <a:p>
            <a:r>
              <a:rPr lang="uk-UA" dirty="0"/>
              <a:t>- постійний аналіз ринку, відповідності послуги вимогам ринку та її позицій на ньому;</a:t>
            </a:r>
          </a:p>
          <a:p>
            <a:r>
              <a:rPr lang="uk-UA" dirty="0"/>
              <a:t>- поточне корегування та регулювання – як реакція зворотного зв'язку на оцінку позицій послуги на ринку (корегування цін та тарифів,</a:t>
            </a:r>
          </a:p>
          <a:p>
            <a:r>
              <a:rPr lang="uk-UA" dirty="0"/>
              <a:t>функціональних властивостей послуги, зміна стратегії просування послуги на ринку тощо).</a:t>
            </a:r>
          </a:p>
        </p:txBody>
      </p:sp>
    </p:spTree>
    <p:extLst>
      <p:ext uri="{BB962C8B-B14F-4D97-AF65-F5344CB8AC3E}">
        <p14:creationId xmlns:p14="http://schemas.microsoft.com/office/powerpoint/2010/main" val="508484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29C5EDD-EA15-45EB-9061-3DF2864220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867" y="170852"/>
            <a:ext cx="4440025" cy="6516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173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8F9D86-F83B-40E3-A5EC-B13EFB4EBDFD}"/>
              </a:ext>
            </a:extLst>
          </p:cNvPr>
          <p:cNvSpPr txBox="1"/>
          <p:nvPr/>
        </p:nvSpPr>
        <p:spPr>
          <a:xfrm>
            <a:off x="1138336" y="1042309"/>
            <a:ext cx="1009841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3. ЯКІСТЬ ПОСЛУГ ЗВ'ЯЗКУ ЇЇ СУТНІСТЬ ТА ВЛАСТИВОСТІ</a:t>
            </a:r>
          </a:p>
          <a:p>
            <a:endParaRPr lang="ru-RU" dirty="0"/>
          </a:p>
          <a:p>
            <a:r>
              <a:rPr lang="ru-RU" dirty="0" err="1"/>
              <a:t>Спонукальним</a:t>
            </a:r>
            <a:r>
              <a:rPr lang="ru-RU" dirty="0"/>
              <a:t> мотивом для </a:t>
            </a:r>
            <a:r>
              <a:rPr lang="ru-RU" dirty="0" err="1"/>
              <a:t>розробки</a:t>
            </a:r>
            <a:r>
              <a:rPr lang="ru-RU" dirty="0"/>
              <a:t> та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незадоволені</a:t>
            </a:r>
            <a:r>
              <a:rPr lang="ru-RU" dirty="0"/>
              <a:t> </a:t>
            </a:r>
            <a:r>
              <a:rPr lang="ru-RU" dirty="0" err="1"/>
              <a:t>запити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у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незадоволеність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існуючими</a:t>
            </a:r>
            <a:r>
              <a:rPr lang="ru-RU" dirty="0"/>
              <a:t> </a:t>
            </a:r>
            <a:r>
              <a:rPr lang="ru-RU" dirty="0" err="1"/>
              <a:t>послугами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. Тому,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яке </a:t>
            </a:r>
            <a:r>
              <a:rPr lang="ru-RU" dirty="0" err="1"/>
              <a:t>вирішується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сервісної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та </a:t>
            </a:r>
            <a:r>
              <a:rPr lang="ru-RU" dirty="0" err="1"/>
              <a:t>описання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є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–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обумовлюють</a:t>
            </a:r>
            <a:r>
              <a:rPr lang="ru-RU" dirty="0"/>
              <a:t> </a:t>
            </a:r>
            <a:r>
              <a:rPr lang="ru-RU" dirty="0" err="1"/>
              <a:t>придатність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задовольняти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потреби у </a:t>
            </a:r>
            <a:r>
              <a:rPr lang="ru-RU" dirty="0" err="1"/>
              <a:t>відповідності</a:t>
            </a:r>
            <a:r>
              <a:rPr lang="ru-RU" dirty="0"/>
              <a:t> до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8128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F6F1777-2EE7-46B9-8B40-DD12079DC3C5}"/>
              </a:ext>
            </a:extLst>
          </p:cNvPr>
          <p:cNvSpPr/>
          <p:nvPr/>
        </p:nvSpPr>
        <p:spPr>
          <a:xfrm>
            <a:off x="1461155" y="1443841"/>
            <a:ext cx="979444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Перелік зобов’язань операторів зв'язку перед усіма споживачами послуг зв'язку, який сформулювала Європейська споживча комісія:</a:t>
            </a:r>
          </a:p>
          <a:p>
            <a:endParaRPr lang="uk-UA" dirty="0"/>
          </a:p>
          <a:p>
            <a:r>
              <a:rPr lang="uk-UA" dirty="0"/>
              <a:t>- забезпечення небезпечності та надійності послуг;</a:t>
            </a:r>
          </a:p>
          <a:p>
            <a:r>
              <a:rPr lang="uk-UA" dirty="0"/>
              <a:t>- встановлення розумного рівня цін;</a:t>
            </a:r>
          </a:p>
          <a:p>
            <a:r>
              <a:rPr lang="uk-UA" dirty="0"/>
              <a:t>- розподіл функцій регулятора й операторів щодо організаційних та економічних питань;</a:t>
            </a:r>
          </a:p>
          <a:p>
            <a:r>
              <a:rPr lang="uk-UA" dirty="0"/>
              <a:t>- забезпечення простоти (прозорості) взаєморозрахунків і тарифів на послуги;</a:t>
            </a:r>
          </a:p>
          <a:p>
            <a:r>
              <a:rPr lang="uk-UA" dirty="0"/>
              <a:t>- використання єдиних показників якості послуг зв'язку;</a:t>
            </a:r>
          </a:p>
          <a:p>
            <a:r>
              <a:rPr lang="uk-UA" dirty="0"/>
              <a:t>- наявність переліку арбітражних ситуацій;</a:t>
            </a:r>
          </a:p>
          <a:p>
            <a:r>
              <a:rPr lang="uk-UA" dirty="0"/>
              <a:t>- надання спеціальних прав для людей з обмеженими можливостями;</a:t>
            </a:r>
          </a:p>
          <a:p>
            <a:r>
              <a:rPr lang="uk-UA" dirty="0"/>
              <a:t>- забезпечення мінімального рівня обслуговування для людей з низькими доходами;</a:t>
            </a:r>
          </a:p>
          <a:p>
            <a:r>
              <a:rPr lang="uk-UA" dirty="0"/>
              <a:t>- відхід від перехресного субсидування послуг з метою виключення недобросовісної конкуренції;</a:t>
            </a:r>
          </a:p>
          <a:p>
            <a:r>
              <a:rPr lang="uk-UA" dirty="0"/>
              <a:t>- регулювання якості послуг операторів зв'язку, які займають на ринку частку більш ніж 25%.</a:t>
            </a:r>
          </a:p>
        </p:txBody>
      </p:sp>
    </p:spTree>
    <p:extLst>
      <p:ext uri="{BB962C8B-B14F-4D97-AF65-F5344CB8AC3E}">
        <p14:creationId xmlns:p14="http://schemas.microsoft.com/office/powerpoint/2010/main" val="2186278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F0E994E-E4BA-4FFE-9037-48823E36122D}"/>
              </a:ext>
            </a:extLst>
          </p:cNvPr>
          <p:cNvSpPr/>
          <p:nvPr/>
        </p:nvSpPr>
        <p:spPr>
          <a:xfrm>
            <a:off x="3048000" y="185934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uk-UA" dirty="0"/>
            </a:br>
            <a:endParaRPr lang="uk-UA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8449D84-7397-4B57-9B4F-FA31A5E63B7E}"/>
              </a:ext>
            </a:extLst>
          </p:cNvPr>
          <p:cNvSpPr/>
          <p:nvPr/>
        </p:nvSpPr>
        <p:spPr>
          <a:xfrm>
            <a:off x="2609654" y="1659119"/>
            <a:ext cx="7486454" cy="2064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Властивості послуг зв'язку, які визначають якість послуг зв'язку, та їх</a:t>
            </a:r>
          </a:p>
          <a:p>
            <a:r>
              <a:rPr lang="uk-UA" dirty="0"/>
              <a:t>склад формуються під впливом низки особливостей зв’язку, як галузі</a:t>
            </a:r>
          </a:p>
          <a:p>
            <a:r>
              <a:rPr lang="uk-UA" dirty="0"/>
              <a:t>виробництва. Тому розглянемо деякі з цих особливостей.</a:t>
            </a:r>
          </a:p>
          <a:p>
            <a:endParaRPr lang="uk-UA" dirty="0"/>
          </a:p>
          <a:p>
            <a:r>
              <a:rPr lang="uk-UA" dirty="0"/>
              <a:t>Перша – визначається специфікою створюваного продукту, що являє</a:t>
            </a:r>
          </a:p>
          <a:p>
            <a:r>
              <a:rPr lang="uk-UA" dirty="0"/>
              <a:t>собою кінцевий корисний ефект (результат виробничої діяльності) процесу передачі інформації від відправника до одержувача.</a:t>
            </a:r>
          </a:p>
        </p:txBody>
      </p:sp>
    </p:spTree>
    <p:extLst>
      <p:ext uri="{BB962C8B-B14F-4D97-AF65-F5344CB8AC3E}">
        <p14:creationId xmlns:p14="http://schemas.microsoft.com/office/powerpoint/2010/main" val="510541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2B891F3-DE2C-4D56-91C8-0C3968A5D5D7}"/>
              </a:ext>
            </a:extLst>
          </p:cNvPr>
          <p:cNvSpPr/>
          <p:nvPr/>
        </p:nvSpPr>
        <p:spPr>
          <a:xfrm>
            <a:off x="1608841" y="1509855"/>
            <a:ext cx="910629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Друга – тісно пов’язана з першою й характеризується невід’ємністю в часі процесу споживання послуг зв’язку від процесу їхнього виробництва. Особливо яскраво ця особливість проявляється в телефонному зв’язку, де сам процес передачі телефонного повідомлення - процес виробництва - відбувається за участю абонентів, тобто збігається із процесом споживання. Збіг у часі процесів створення й використання споживчої вартості унеможливлює вилучення й заміну послуг з порушенням якісних параметрів. Весь брак у роботі зв’язку доходить до споживачів. Із цієї особливості випливає також, що процес передачі інформації завжди є двостороннім, тобто відбувається між відправником й одержувачем інформації. Звідси випливає вимога максимального наближення</a:t>
            </a:r>
          </a:p>
          <a:p>
            <a:r>
              <a:rPr lang="uk-UA" dirty="0"/>
              <a:t>пунктів зв’язку до споживачів за рахунок розвитку й підвищення щільності підприємств, розширення мережі покриття й пунктів зв’язку колективного (відділень зв’язку, переговірних пунктів і </a:t>
            </a:r>
            <a:r>
              <a:rPr lang="uk-UA" dirty="0" err="1"/>
              <a:t>т.д</a:t>
            </a:r>
            <a:r>
              <a:rPr lang="uk-UA" dirty="0"/>
              <a:t>.) і індивідуального (абонентських пунктів і терміналів) користування.</a:t>
            </a:r>
          </a:p>
        </p:txBody>
      </p:sp>
    </p:spTree>
    <p:extLst>
      <p:ext uri="{BB962C8B-B14F-4D97-AF65-F5344CB8AC3E}">
        <p14:creationId xmlns:p14="http://schemas.microsoft.com/office/powerpoint/2010/main" val="1494548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CB477AC-61A4-4E3B-9766-BA86428311D5}"/>
              </a:ext>
            </a:extLst>
          </p:cNvPr>
          <p:cNvSpPr/>
          <p:nvPr/>
        </p:nvSpPr>
        <p:spPr>
          <a:xfrm>
            <a:off x="1806804" y="1885360"/>
            <a:ext cx="857839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Третя – полягає в тому, що у виробничому процесі зв’язку інформація як предмет праці повинна піддаватися тільки просторовому переміщенню тобто зміні її місця розташування. Усяка інша зміна означає її спотворення, втрату споживчих властивостей і споживчої цінності й завдає шкоди користувачеві. Ці особливості процесу виробництва й споживання телекомунікаційних послуг висувають також підвищені вимоги до збереження інформації, забезпеченню її достовірності й незмінності первісної форми.</a:t>
            </a:r>
          </a:p>
        </p:txBody>
      </p:sp>
    </p:spTree>
    <p:extLst>
      <p:ext uri="{BB962C8B-B14F-4D97-AF65-F5344CB8AC3E}">
        <p14:creationId xmlns:p14="http://schemas.microsoft.com/office/powerpoint/2010/main" val="42394193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36C5799-E767-45D0-8F41-550DC60F33E1}"/>
              </a:ext>
            </a:extLst>
          </p:cNvPr>
          <p:cNvSpPr/>
          <p:nvPr/>
        </p:nvSpPr>
        <p:spPr>
          <a:xfrm>
            <a:off x="1839798" y="1602557"/>
            <a:ext cx="887847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Важливими вимогами до якості телекомунікаційних послуг є їх доступність, тобто можливість користувачів передавати інформацію в потрібний час й у потрібнім місці.</a:t>
            </a:r>
          </a:p>
          <a:p>
            <a:r>
              <a:rPr lang="uk-UA" dirty="0"/>
              <a:t>Крім цього, загальною вимогою для всіх видів продукції та послуг будь-якої галузі є безпечність користування.</a:t>
            </a:r>
          </a:p>
          <a:p>
            <a:r>
              <a:rPr lang="uk-UA" dirty="0"/>
              <a:t>Звідси витікають наступні загальні вимоги, яким повинна відповідати виробнича діяльність в галузі зв'язку: швидкість передавання інформації; точність передавання й відтворення (достовірність) інформації; надійність і стабільність дії систем зв’язку; безпека користування; доступність послуг; зручність користування; культура обслуговування. У подальшому, кожна з цих вимог може бути поділена на значну кількість окремих показників якості, склад яких залежить від виду телекомунікаційної послуги.</a:t>
            </a:r>
          </a:p>
        </p:txBody>
      </p:sp>
    </p:spTree>
    <p:extLst>
      <p:ext uri="{BB962C8B-B14F-4D97-AF65-F5344CB8AC3E}">
        <p14:creationId xmlns:p14="http://schemas.microsoft.com/office/powerpoint/2010/main" val="1048229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4E0A4BB-F5FE-4BFE-98C3-4930152DE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058" y="467976"/>
            <a:ext cx="10256363" cy="564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921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66F8BD-3F4D-459E-9E5C-1F842E16E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18627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F302B6A-09FF-46E0-B1E0-7ACD5E2BC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94319"/>
            <a:ext cx="10178322" cy="4685274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1. Послуги зв’язку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, склад та характеристика</a:t>
            </a:r>
          </a:p>
          <a:p>
            <a:pPr marL="0" indent="0">
              <a:buNone/>
            </a:pPr>
            <a:r>
              <a:rPr lang="uk-UA" dirty="0"/>
              <a:t>2.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/>
              <a:t>регулювання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 та </a:t>
            </a:r>
            <a:r>
              <a:rPr lang="ru-RU" dirty="0" err="1"/>
              <a:t>властивості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Ціноутворення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82972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0FF909-95ED-4965-966A-76B9F783AC01}"/>
              </a:ext>
            </a:extLst>
          </p:cNvPr>
          <p:cNvSpPr txBox="1"/>
          <p:nvPr/>
        </p:nvSpPr>
        <p:spPr>
          <a:xfrm>
            <a:off x="1175658" y="751344"/>
            <a:ext cx="1046894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</a:t>
            </a:r>
            <a:r>
              <a:rPr lang="uk-UA" b="1" dirty="0"/>
              <a:t>Система управління якістю послуг зв'язку </a:t>
            </a:r>
            <a:r>
              <a:rPr lang="uk-UA" dirty="0"/>
              <a:t>– це сукупність організаційної структури, </a:t>
            </a:r>
            <a:r>
              <a:rPr lang="uk-UA" dirty="0" err="1"/>
              <a:t>методик</a:t>
            </a:r>
            <a:r>
              <a:rPr lang="uk-UA" dirty="0"/>
              <a:t>, процесів та ресурсів, необхідних для встановлення, підтримки, а в необхідних випадках підвищення якості послуг зв’язку. Її метою є досягнення максимальне задоволення споживачів послугою для підвищення попиту на неї. З технологічної точки зору вона уявляє собою систему заходів та технічних рішень, спрямованих на підтримку відповідності якості послуг вимогам, що встановлені.</a:t>
            </a:r>
          </a:p>
          <a:p>
            <a:endParaRPr lang="uk-UA" dirty="0"/>
          </a:p>
          <a:p>
            <a:r>
              <a:rPr lang="uk-UA" dirty="0"/>
              <a:t>	В системі управління якістю послуг </a:t>
            </a:r>
            <a:r>
              <a:rPr lang="uk-UA" b="1" dirty="0"/>
              <a:t>об’єктом управління </a:t>
            </a:r>
            <a:r>
              <a:rPr lang="uk-UA" dirty="0"/>
              <a:t>є сукупність властивостей послуги зв'язку, якась частина цих властивостей, або окрема властивість. </a:t>
            </a:r>
            <a:r>
              <a:rPr lang="uk-UA" b="1" dirty="0"/>
              <a:t>Суб’єктом управління </a:t>
            </a:r>
            <a:r>
              <a:rPr lang="uk-UA" dirty="0"/>
              <a:t>є органи управління підприємства всіх рівнів та особи, до обов’язків яких входить досягнення та підтримка встановленого рівня якості послуги.</a:t>
            </a:r>
          </a:p>
          <a:p>
            <a:endParaRPr lang="uk-UA" dirty="0"/>
          </a:p>
          <a:p>
            <a:r>
              <a:rPr lang="ru-RU" dirty="0"/>
              <a:t>	</a:t>
            </a:r>
          </a:p>
          <a:p>
            <a:r>
              <a:rPr lang="uk-UA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03446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C3B939-3548-4269-A501-3FC78DB52478}"/>
              </a:ext>
            </a:extLst>
          </p:cNvPr>
          <p:cNvSpPr/>
          <p:nvPr/>
        </p:nvSpPr>
        <p:spPr>
          <a:xfrm>
            <a:off x="1661474" y="1443841"/>
            <a:ext cx="88690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складається</a:t>
            </a:r>
            <a:r>
              <a:rPr lang="ru-RU" dirty="0"/>
              <a:t> з таких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: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методик,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  <a:p>
            <a:r>
              <a:rPr lang="uk-UA" dirty="0"/>
              <a:t>1. </a:t>
            </a:r>
            <a:r>
              <a:rPr lang="uk-UA" i="1" dirty="0"/>
              <a:t>Організаційної структури </a:t>
            </a:r>
            <a:r>
              <a:rPr lang="uk-UA" dirty="0"/>
              <a:t>– складу підрозділів, що приймають участь у встановленні та забезпеченні якості послуг зв'язку, їх повноваження, зобов’язання та взаємовідносини.</a:t>
            </a:r>
            <a:br>
              <a:rPr lang="uk-UA" dirty="0"/>
            </a:br>
            <a:r>
              <a:rPr lang="uk-UA" dirty="0"/>
              <a:t>2. </a:t>
            </a:r>
            <a:r>
              <a:rPr lang="uk-UA" i="1" dirty="0" err="1"/>
              <a:t>Методик</a:t>
            </a:r>
            <a:r>
              <a:rPr lang="uk-UA" i="1" dirty="0"/>
              <a:t> </a:t>
            </a:r>
            <a:r>
              <a:rPr lang="uk-UA" dirty="0"/>
              <a:t>– способів здійснення діяльності з встановлення та підтримки якості послуг зв'язку у відповідності до нормативів, що встановлені. Обов’язковою вимогою до </a:t>
            </a:r>
            <a:r>
              <a:rPr lang="uk-UA" dirty="0" err="1"/>
              <a:t>методик</a:t>
            </a:r>
            <a:r>
              <a:rPr lang="uk-UA" dirty="0"/>
              <a:t> є їх документування, яке повинно містити: цілі й область діяльності; що, ким, де, коли і як має бути зроблено; які прилади та устаткування мають бути використані; як здійснюється контроль та реєстрація діяльності з встановлення та підтримки якості послуг зв'язку.</a:t>
            </a:r>
            <a:br>
              <a:rPr lang="uk-UA" dirty="0"/>
            </a:br>
            <a:r>
              <a:rPr lang="uk-UA" dirty="0"/>
              <a:t>3. </a:t>
            </a:r>
            <a:r>
              <a:rPr lang="uk-UA" i="1" dirty="0"/>
              <a:t>Процесів </a:t>
            </a:r>
            <a:r>
              <a:rPr lang="uk-UA" dirty="0"/>
              <a:t>– сукупності взаємозалежних ресурсів та діяльності, що перетворюють вхідні елементи на вихідні (послуги).</a:t>
            </a:r>
            <a:br>
              <a:rPr lang="uk-UA" dirty="0"/>
            </a:br>
            <a:r>
              <a:rPr lang="uk-UA" dirty="0"/>
              <a:t>4. </a:t>
            </a:r>
            <a:r>
              <a:rPr lang="uk-UA" i="1" dirty="0"/>
              <a:t>Ресурсів </a:t>
            </a:r>
            <a:r>
              <a:rPr lang="uk-UA" dirty="0"/>
              <a:t>– персонал, засоби обслуговування, обладнання, технологія та методологія.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1442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C3FB8E-A4B7-45E9-9E34-D917B44E4117}"/>
              </a:ext>
            </a:extLst>
          </p:cNvPr>
          <p:cNvSpPr/>
          <p:nvPr/>
        </p:nvSpPr>
        <p:spPr>
          <a:xfrm>
            <a:off x="1726677" y="2149310"/>
            <a:ext cx="87386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Діяльність з управління якістю послуг зв'язку може бути поділена на такі основні складові:</a:t>
            </a:r>
          </a:p>
          <a:p>
            <a:r>
              <a:rPr lang="uk-UA" dirty="0"/>
              <a:t>- встановлення переліку показників та відповідних їм нормативів якості послуг зв'язку;</a:t>
            </a:r>
          </a:p>
          <a:p>
            <a:r>
              <a:rPr lang="uk-UA" dirty="0"/>
              <a:t>- оцінка відповідності якості послуг зв'язку цим нормативам;</a:t>
            </a:r>
          </a:p>
          <a:p>
            <a:r>
              <a:rPr lang="uk-UA" dirty="0"/>
              <a:t>- прийняття заходів, у разі виходу показників якості послуг зв'язку за межі встановлених нормативів;</a:t>
            </a:r>
          </a:p>
          <a:p>
            <a:r>
              <a:rPr lang="uk-UA" dirty="0"/>
              <a:t>- корегування нормативів у бік їх покращення з точки зору споживача.</a:t>
            </a:r>
          </a:p>
        </p:txBody>
      </p:sp>
    </p:spTree>
    <p:extLst>
      <p:ext uri="{BB962C8B-B14F-4D97-AF65-F5344CB8AC3E}">
        <p14:creationId xmlns:p14="http://schemas.microsoft.com/office/powerpoint/2010/main" val="42607849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4A00EBA-0040-4EAF-B334-06F1F689C804}"/>
              </a:ext>
            </a:extLst>
          </p:cNvPr>
          <p:cNvSpPr/>
          <p:nvPr/>
        </p:nvSpPr>
        <p:spPr>
          <a:xfrm>
            <a:off x="3048000" y="1443841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Система управління якістю послуг повинна забезпечувати:</a:t>
            </a:r>
          </a:p>
          <a:p>
            <a:r>
              <a:rPr lang="uk-UA" dirty="0"/>
              <a:t>- відповідальність осіб, які забезпечують управління;</a:t>
            </a:r>
          </a:p>
          <a:p>
            <a:r>
              <a:rPr lang="uk-UA" dirty="0"/>
              <a:t>- системний підхід до управління якістю послуг;</a:t>
            </a:r>
          </a:p>
          <a:p>
            <a:r>
              <a:rPr lang="uk-UA" dirty="0"/>
              <a:t>- обґрунтування параметрів якості послуг;</a:t>
            </a:r>
          </a:p>
          <a:p>
            <a:r>
              <a:rPr lang="uk-UA" dirty="0"/>
              <a:t>- оцінювання змісту договорів із споживачами;</a:t>
            </a:r>
          </a:p>
          <a:p>
            <a:r>
              <a:rPr lang="uk-UA" dirty="0"/>
              <a:t>- управління закупівлею та постачанням послуг;</a:t>
            </a:r>
          </a:p>
          <a:p>
            <a:r>
              <a:rPr lang="uk-UA" dirty="0"/>
              <a:t>- описання видів послуг, що надаються;</a:t>
            </a:r>
          </a:p>
          <a:p>
            <a:r>
              <a:rPr lang="uk-UA" dirty="0"/>
              <a:t>- відстеження просування послуг на ринку;</a:t>
            </a:r>
          </a:p>
          <a:p>
            <a:r>
              <a:rPr lang="uk-UA" dirty="0"/>
              <a:t>- контроль якості послуг;</a:t>
            </a:r>
          </a:p>
          <a:p>
            <a:r>
              <a:rPr lang="uk-UA" dirty="0"/>
              <a:t>- вимірювання параметрів якості послуг;</a:t>
            </a:r>
          </a:p>
          <a:p>
            <a:r>
              <a:rPr lang="uk-UA" dirty="0"/>
              <a:t>- оцінювання ролі контролю якості послуг;</a:t>
            </a:r>
          </a:p>
          <a:p>
            <a:r>
              <a:rPr lang="uk-UA" dirty="0"/>
              <a:t>- внутрішній аудит якості;</a:t>
            </a:r>
          </a:p>
          <a:p>
            <a:r>
              <a:rPr lang="uk-UA" dirty="0"/>
              <a:t>- підвищення кваліфікації персоналу;</a:t>
            </a:r>
          </a:p>
          <a:p>
            <a:r>
              <a:rPr lang="uk-UA" dirty="0"/>
              <a:t>- виконання вимог клієнтів до якості послуг.</a:t>
            </a:r>
          </a:p>
        </p:txBody>
      </p:sp>
    </p:spTree>
    <p:extLst>
      <p:ext uri="{BB962C8B-B14F-4D97-AF65-F5344CB8AC3E}">
        <p14:creationId xmlns:p14="http://schemas.microsoft.com/office/powerpoint/2010/main" val="26576733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15B75F-7993-4534-A198-14BB7CC3AEFC}"/>
              </a:ext>
            </a:extLst>
          </p:cNvPr>
          <p:cNvSpPr txBox="1"/>
          <p:nvPr/>
        </p:nvSpPr>
        <p:spPr>
          <a:xfrm>
            <a:off x="1122784" y="1166842"/>
            <a:ext cx="994643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Система управління якістю може вважатися ефективною, якщо виконуються такі умови:</a:t>
            </a:r>
          </a:p>
          <a:p>
            <a:r>
              <a:rPr lang="uk-UA" dirty="0"/>
              <a:t>- підвищується задоволеність споживачів;</a:t>
            </a:r>
          </a:p>
          <a:p>
            <a:r>
              <a:rPr lang="uk-UA" dirty="0"/>
              <a:t>- знижуються витрати оператора зв'язку на забезпечення якості;</a:t>
            </a:r>
          </a:p>
          <a:p>
            <a:pPr marL="285750" indent="-285750">
              <a:buFontTx/>
              <a:buChar char="-"/>
            </a:pPr>
            <a:r>
              <a:rPr lang="uk-UA" dirty="0"/>
              <a:t>збільшується рівень використання ресурсів, що впливають на якість послуг.</a:t>
            </a:r>
          </a:p>
          <a:p>
            <a:pPr marL="285750" indent="-285750">
              <a:buFontTx/>
              <a:buChar char="-"/>
            </a:pPr>
            <a:endParaRPr lang="uk-UA" dirty="0"/>
          </a:p>
          <a:p>
            <a:r>
              <a:rPr lang="ru-RU" dirty="0"/>
              <a:t>	У </a:t>
            </a:r>
            <a:r>
              <a:rPr lang="ru-RU" dirty="0" err="1"/>
              <a:t>відповідності</a:t>
            </a:r>
            <a:r>
              <a:rPr lang="ru-RU" dirty="0"/>
              <a:t> до </a:t>
            </a:r>
            <a:r>
              <a:rPr lang="ru-RU" dirty="0" err="1"/>
              <a:t>рекомендацій</a:t>
            </a:r>
            <a:r>
              <a:rPr lang="ru-RU" dirty="0"/>
              <a:t> </a:t>
            </a:r>
            <a:r>
              <a:rPr lang="ru-RU" dirty="0" err="1"/>
              <a:t>Європейського</a:t>
            </a:r>
            <a:r>
              <a:rPr lang="ru-RU" dirty="0"/>
              <a:t> </a:t>
            </a:r>
            <a:r>
              <a:rPr lang="ru-RU" dirty="0" err="1"/>
              <a:t>інституту</a:t>
            </a:r>
            <a:r>
              <a:rPr lang="ru-RU" dirty="0"/>
              <a:t> </a:t>
            </a:r>
            <a:r>
              <a:rPr lang="ru-RU" dirty="0" err="1"/>
              <a:t>стандартизації</a:t>
            </a:r>
            <a:r>
              <a:rPr lang="ru-RU" dirty="0"/>
              <a:t> </a:t>
            </a:r>
            <a:r>
              <a:rPr lang="ru-RU" dirty="0" err="1"/>
              <a:t>електрозв’язку</a:t>
            </a:r>
            <a:r>
              <a:rPr lang="ru-RU" dirty="0"/>
              <a:t> для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стандартні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:</a:t>
            </a:r>
          </a:p>
          <a:p>
            <a:r>
              <a:rPr lang="ru-RU" dirty="0"/>
              <a:t>-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скарг</a:t>
            </a:r>
            <a:r>
              <a:rPr lang="ru-RU" dirty="0"/>
              <a:t> (на </a:t>
            </a:r>
            <a:r>
              <a:rPr lang="ru-RU" dirty="0" err="1"/>
              <a:t>лінію</a:t>
            </a:r>
            <a:r>
              <a:rPr lang="ru-RU" dirty="0"/>
              <a:t> доступу за </a:t>
            </a:r>
            <a:r>
              <a:rPr lang="ru-RU" dirty="0" err="1"/>
              <a:t>рік</a:t>
            </a:r>
            <a:r>
              <a:rPr lang="ru-RU" dirty="0"/>
              <a:t>);</a:t>
            </a:r>
          </a:p>
          <a:p>
            <a:r>
              <a:rPr lang="ru-RU" dirty="0"/>
              <a:t>-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неуспішних</a:t>
            </a:r>
            <a:r>
              <a:rPr lang="ru-RU" dirty="0"/>
              <a:t> </a:t>
            </a:r>
            <a:r>
              <a:rPr lang="ru-RU" dirty="0" err="1"/>
              <a:t>викликів</a:t>
            </a:r>
            <a:r>
              <a:rPr lang="ru-RU" dirty="0"/>
              <a:t>;</a:t>
            </a:r>
          </a:p>
          <a:p>
            <a:r>
              <a:rPr lang="ru-RU" dirty="0"/>
              <a:t>- час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з’єднання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 на </a:t>
            </a:r>
            <a:r>
              <a:rPr lang="ru-RU" dirty="0" err="1"/>
              <a:t>встановлення</a:t>
            </a:r>
            <a:r>
              <a:rPr lang="ru-RU" dirty="0"/>
              <a:t> телефону (</a:t>
            </a:r>
            <a:r>
              <a:rPr lang="ru-RU" dirty="0" err="1"/>
              <a:t>інсталяція</a:t>
            </a:r>
            <a:r>
              <a:rPr lang="ru-RU" dirty="0"/>
              <a:t>);</a:t>
            </a:r>
          </a:p>
          <a:p>
            <a:r>
              <a:rPr lang="ru-RU" dirty="0"/>
              <a:t>-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замовлень</a:t>
            </a:r>
            <a:r>
              <a:rPr lang="ru-RU" dirty="0"/>
              <a:t>, </a:t>
            </a:r>
            <a:r>
              <a:rPr lang="ru-RU" dirty="0" err="1"/>
              <a:t>виконаних</a:t>
            </a:r>
            <a:r>
              <a:rPr lang="ru-RU" dirty="0"/>
              <a:t> у </a:t>
            </a:r>
            <a:r>
              <a:rPr lang="ru-RU" dirty="0" err="1"/>
              <a:t>встановлений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;</a:t>
            </a:r>
          </a:p>
          <a:p>
            <a:r>
              <a:rPr lang="ru-RU" dirty="0"/>
              <a:t>- час </a:t>
            </a:r>
            <a:r>
              <a:rPr lang="ru-RU" dirty="0" err="1"/>
              <a:t>відповіді</a:t>
            </a:r>
            <a:r>
              <a:rPr lang="ru-RU" dirty="0"/>
              <a:t> </a:t>
            </a:r>
            <a:r>
              <a:rPr lang="ru-RU" dirty="0" err="1"/>
              <a:t>операторських</a:t>
            </a:r>
            <a:r>
              <a:rPr lang="ru-RU" dirty="0"/>
              <a:t> служб;</a:t>
            </a:r>
          </a:p>
          <a:p>
            <a:r>
              <a:rPr lang="ru-RU" dirty="0"/>
              <a:t>- </a:t>
            </a:r>
            <a:r>
              <a:rPr lang="ru-RU" dirty="0" err="1"/>
              <a:t>частка</a:t>
            </a:r>
            <a:r>
              <a:rPr lang="ru-RU" dirty="0"/>
              <a:t> не </a:t>
            </a:r>
            <a:r>
              <a:rPr lang="ru-RU" dirty="0" err="1"/>
              <a:t>зіпсованих</a:t>
            </a:r>
            <a:r>
              <a:rPr lang="ru-RU" dirty="0"/>
              <a:t> </a:t>
            </a:r>
            <a:r>
              <a:rPr lang="ru-RU" dirty="0" err="1"/>
              <a:t>таксофонів</a:t>
            </a:r>
            <a:r>
              <a:rPr lang="ru-RU" dirty="0"/>
              <a:t>;</a:t>
            </a:r>
          </a:p>
          <a:p>
            <a:r>
              <a:rPr lang="ru-RU" dirty="0"/>
              <a:t>- час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несправностей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несправностей</a:t>
            </a:r>
            <a:r>
              <a:rPr lang="ru-RU" dirty="0"/>
              <a:t>, яка </a:t>
            </a:r>
            <a:r>
              <a:rPr lang="ru-RU" dirty="0" err="1"/>
              <a:t>усунена</a:t>
            </a:r>
            <a:r>
              <a:rPr lang="ru-RU" dirty="0"/>
              <a:t> у </a:t>
            </a:r>
            <a:r>
              <a:rPr lang="ru-RU" dirty="0" err="1"/>
              <a:t>встановлений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73356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CE134C8-99A1-419F-AD01-F43F00CAC1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5051" y="103894"/>
            <a:ext cx="5033913" cy="676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4385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20DD41-5CFF-4AC4-ADB7-BDDBB1A36474}"/>
              </a:ext>
            </a:extLst>
          </p:cNvPr>
          <p:cNvSpPr txBox="1"/>
          <p:nvPr/>
        </p:nvSpPr>
        <p:spPr>
          <a:xfrm>
            <a:off x="942392" y="379837"/>
            <a:ext cx="10842171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4. </a:t>
            </a:r>
            <a:r>
              <a:rPr lang="ru-RU" dirty="0" err="1"/>
              <a:t>Ринкові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тарифів</a:t>
            </a:r>
            <a:r>
              <a:rPr lang="ru-RU" dirty="0"/>
              <a:t> на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endParaRPr lang="ru-RU" dirty="0"/>
          </a:p>
          <a:p>
            <a:endParaRPr lang="ru-RU" dirty="0"/>
          </a:p>
          <a:p>
            <a:r>
              <a:rPr lang="ru-RU" b="1" dirty="0" err="1"/>
              <a:t>Тарифи</a:t>
            </a:r>
            <a:r>
              <a:rPr lang="ru-RU" b="1" dirty="0"/>
              <a:t> на </a:t>
            </a:r>
            <a:r>
              <a:rPr lang="ru-RU" b="1" dirty="0" err="1"/>
              <a:t>послуги</a:t>
            </a:r>
            <a:r>
              <a:rPr lang="ru-RU" b="1" dirty="0"/>
              <a:t> </a:t>
            </a:r>
            <a:r>
              <a:rPr lang="ru-RU" b="1" dirty="0" err="1"/>
              <a:t>зв'язку</a:t>
            </a:r>
            <a:r>
              <a:rPr lang="ru-RU" b="1" dirty="0"/>
              <a:t> </a:t>
            </a:r>
            <a:r>
              <a:rPr lang="ru-RU" dirty="0"/>
              <a:t>для </a:t>
            </a:r>
            <a:r>
              <a:rPr lang="ru-RU" dirty="0" err="1"/>
              <a:t>кінцевих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система </a:t>
            </a:r>
            <a:r>
              <a:rPr lang="ru-RU" dirty="0" err="1"/>
              <a:t>цін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платні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реалізуються</a:t>
            </a:r>
            <a:r>
              <a:rPr lang="ru-RU" dirty="0"/>
              <a:t> </a:t>
            </a:r>
            <a:r>
              <a:rPr lang="ru-RU" dirty="0" err="1"/>
              <a:t>споживачам</a:t>
            </a:r>
            <a:r>
              <a:rPr lang="ru-RU" dirty="0"/>
              <a:t>, та є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чисельною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, яка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сотні</a:t>
            </a:r>
            <a:r>
              <a:rPr lang="ru-RU" dirty="0"/>
              <a:t> </a:t>
            </a:r>
            <a:r>
              <a:rPr lang="ru-RU" dirty="0" err="1"/>
              <a:t>найменувань</a:t>
            </a:r>
            <a:r>
              <a:rPr lang="ru-RU" dirty="0"/>
              <a:t>. До </a:t>
            </a:r>
            <a:r>
              <a:rPr lang="ru-RU" dirty="0" err="1"/>
              <a:t>її</a:t>
            </a:r>
            <a:r>
              <a:rPr lang="ru-RU" dirty="0"/>
              <a:t> складу </a:t>
            </a:r>
            <a:r>
              <a:rPr lang="ru-RU" dirty="0" err="1"/>
              <a:t>включаються</a:t>
            </a:r>
            <a:r>
              <a:rPr lang="ru-RU" dirty="0"/>
              <a:t> </a:t>
            </a:r>
            <a:r>
              <a:rPr lang="ru-RU" dirty="0" err="1"/>
              <a:t>тарифи</a:t>
            </a:r>
            <a:r>
              <a:rPr lang="ru-RU" dirty="0"/>
              <a:t> на </a:t>
            </a:r>
            <a:r>
              <a:rPr lang="ru-RU" dirty="0" err="1"/>
              <a:t>основні</a:t>
            </a:r>
            <a:r>
              <a:rPr lang="ru-RU" dirty="0"/>
              <a:t> та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 err="1"/>
              <a:t>Загальні</a:t>
            </a:r>
            <a:r>
              <a:rPr lang="ru-RU" b="1" dirty="0"/>
              <a:t> </a:t>
            </a:r>
            <a:r>
              <a:rPr lang="ru-RU" b="1" dirty="0" err="1"/>
              <a:t>тарифи</a:t>
            </a:r>
            <a:r>
              <a:rPr lang="ru-RU" b="1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на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рівню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 err="1"/>
              <a:t>Термінові</a:t>
            </a:r>
            <a:r>
              <a:rPr lang="ru-RU" b="1" dirty="0"/>
              <a:t> </a:t>
            </a:r>
            <a:r>
              <a:rPr lang="ru-RU" b="1" dirty="0" err="1"/>
              <a:t>тарифи</a:t>
            </a:r>
            <a:r>
              <a:rPr lang="ru-RU" b="1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коли </a:t>
            </a:r>
            <a:r>
              <a:rPr lang="ru-RU" dirty="0" err="1"/>
              <a:t>споживачі</a:t>
            </a:r>
            <a:r>
              <a:rPr lang="ru-RU" dirty="0"/>
              <a:t> </a:t>
            </a:r>
            <a:r>
              <a:rPr lang="ru-RU" dirty="0" err="1"/>
              <a:t>пред’являють</a:t>
            </a:r>
            <a:r>
              <a:rPr lang="ru-RU" dirty="0"/>
              <a:t> </a:t>
            </a:r>
            <a:r>
              <a:rPr lang="ru-RU" dirty="0" err="1"/>
              <a:t>підвищені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передавання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термінове</a:t>
            </a:r>
            <a:r>
              <a:rPr lang="ru-RU" dirty="0"/>
              <a:t> </a:t>
            </a:r>
            <a:r>
              <a:rPr lang="ru-RU" dirty="0" err="1"/>
              <a:t>пересилання</a:t>
            </a:r>
            <a:r>
              <a:rPr lang="ru-RU" dirty="0"/>
              <a:t> </a:t>
            </a:r>
            <a:r>
              <a:rPr lang="ru-RU" dirty="0" err="1"/>
              <a:t>телеграм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 err="1"/>
              <a:t>Пільгові</a:t>
            </a:r>
            <a:r>
              <a:rPr lang="ru-RU" b="1" dirty="0"/>
              <a:t> </a:t>
            </a:r>
            <a:r>
              <a:rPr lang="ru-RU" b="1" dirty="0" err="1"/>
              <a:t>тарифи</a:t>
            </a:r>
            <a:r>
              <a:rPr lang="ru-RU" b="1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на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у </a:t>
            </a:r>
            <a:r>
              <a:rPr lang="ru-RU" dirty="0" err="1"/>
              <a:t>пониженому</a:t>
            </a:r>
            <a:r>
              <a:rPr lang="ru-RU" dirty="0"/>
              <a:t>, в </a:t>
            </a:r>
            <a:r>
              <a:rPr lang="ru-RU" dirty="0" err="1"/>
              <a:t>порівнянні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загальними</a:t>
            </a:r>
            <a:r>
              <a:rPr lang="ru-RU" dirty="0"/>
              <a:t> тарифами </a:t>
            </a:r>
            <a:r>
              <a:rPr lang="ru-RU" dirty="0" err="1"/>
              <a:t>розмірі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Безкоштовними</a:t>
            </a:r>
            <a:r>
              <a:rPr lang="ru-RU" dirty="0"/>
              <a:t>, є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 dirty="0" err="1"/>
              <a:t>тарифи</a:t>
            </a:r>
            <a:r>
              <a:rPr lang="ru-RU" dirty="0"/>
              <a:t>. </a:t>
            </a:r>
            <a:r>
              <a:rPr lang="ru-RU" dirty="0" err="1"/>
              <a:t>Перелік</a:t>
            </a:r>
            <a:r>
              <a:rPr lang="ru-RU" dirty="0"/>
              <a:t> таких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правилами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затверджується</a:t>
            </a:r>
            <a:r>
              <a:rPr lang="ru-RU" dirty="0"/>
              <a:t> </a:t>
            </a:r>
            <a:r>
              <a:rPr lang="ru-RU" dirty="0" err="1"/>
              <a:t>уповноваженими</a:t>
            </a:r>
            <a:r>
              <a:rPr lang="ru-RU" dirty="0"/>
              <a:t> органами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 err="1"/>
              <a:t>Ціни</a:t>
            </a:r>
            <a:r>
              <a:rPr lang="ru-RU" b="1" dirty="0"/>
              <a:t> на </a:t>
            </a:r>
            <a:r>
              <a:rPr lang="ru-RU" b="1" dirty="0" err="1"/>
              <a:t>послуги</a:t>
            </a:r>
            <a:r>
              <a:rPr lang="ru-RU" b="1" dirty="0"/>
              <a:t> </a:t>
            </a:r>
            <a:r>
              <a:rPr lang="ru-RU" b="1" dirty="0" err="1"/>
              <a:t>взаємоз’єднання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, яку повинен </a:t>
            </a:r>
            <a:r>
              <a:rPr lang="ru-RU" dirty="0" err="1"/>
              <a:t>сплачувати</a:t>
            </a:r>
            <a:r>
              <a:rPr lang="ru-RU" dirty="0"/>
              <a:t> один оператор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оператору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, з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взаємоз’єднаний</a:t>
            </a:r>
            <a:r>
              <a:rPr lang="ru-RU" dirty="0"/>
              <a:t>, коли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послуга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06520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2F7B18E-EEB1-4C0B-B274-E8353563FF82}"/>
              </a:ext>
            </a:extLst>
          </p:cNvPr>
          <p:cNvSpPr/>
          <p:nvPr/>
        </p:nvSpPr>
        <p:spPr>
          <a:xfrm>
            <a:off x="1386672" y="916134"/>
            <a:ext cx="921433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/>
              <a:t>Взаємоз’єднання</a:t>
            </a:r>
            <a:r>
              <a:rPr lang="uk-UA" dirty="0"/>
              <a:t> є ключовим елементом конкурентного ринку, який дозволяє новим його учасникам отримати доступ до кінцевих споживачів, що маються, на умовах, які будуть сприяти зростанню інвестицій та збільшенню обсягу ринку послуг зв'язку. </a:t>
            </a:r>
          </a:p>
          <a:p>
            <a:r>
              <a:rPr lang="uk-UA" dirty="0"/>
              <a:t>При встановленні таких тарифів, які є предметом взаємних переговорів,</a:t>
            </a:r>
            <a:br>
              <a:rPr lang="uk-UA" dirty="0"/>
            </a:br>
            <a:r>
              <a:rPr lang="uk-UA" dirty="0"/>
              <a:t>слід дотримуватися таких принципів:</a:t>
            </a:r>
            <a:br>
              <a:rPr lang="uk-UA" dirty="0"/>
            </a:br>
            <a:r>
              <a:rPr lang="uk-UA" dirty="0"/>
              <a:t>- ціни на </a:t>
            </a:r>
            <a:r>
              <a:rPr lang="uk-UA" dirty="0" err="1"/>
              <a:t>взаємоз’єднання</a:t>
            </a:r>
            <a:r>
              <a:rPr lang="uk-UA" dirty="0"/>
              <a:t> повинні визначатися на основі об’єктивних оцінок експлуатаційних витрат;</a:t>
            </a:r>
            <a:br>
              <a:rPr lang="uk-UA" dirty="0"/>
            </a:br>
            <a:r>
              <a:rPr lang="uk-UA" dirty="0"/>
              <a:t>- при розрахунку ціни на </a:t>
            </a:r>
            <a:r>
              <a:rPr lang="uk-UA" dirty="0" err="1"/>
              <a:t>взаємоз’єднання</a:t>
            </a:r>
            <a:r>
              <a:rPr lang="uk-UA" dirty="0"/>
              <a:t>, як правило, повинні використовуватися витрати, які зростають;</a:t>
            </a:r>
            <a:br>
              <a:rPr lang="uk-UA" dirty="0"/>
            </a:br>
            <a:r>
              <a:rPr lang="uk-UA" dirty="0"/>
              <a:t>- ціна на </a:t>
            </a:r>
            <a:r>
              <a:rPr lang="uk-UA" dirty="0" err="1"/>
              <a:t>взаємоз’єднання</a:t>
            </a:r>
            <a:r>
              <a:rPr lang="uk-UA" dirty="0"/>
              <a:t> повинна включати розумний прибуток;</a:t>
            </a:r>
            <a:br>
              <a:rPr lang="uk-UA" dirty="0"/>
            </a:br>
            <a:r>
              <a:rPr lang="uk-UA" dirty="0"/>
              <a:t>- ціни на </a:t>
            </a:r>
            <a:r>
              <a:rPr lang="uk-UA" dirty="0" err="1"/>
              <a:t>взаємоз’єднання</a:t>
            </a:r>
            <a:r>
              <a:rPr lang="uk-UA" dirty="0"/>
              <a:t> не повинні бути дискримінаційними по відношенню до одного з операторів. Якщо два оператори </a:t>
            </a:r>
            <a:r>
              <a:rPr lang="uk-UA" dirty="0" err="1"/>
              <a:t>взаємоз’єднані</a:t>
            </a:r>
            <a:r>
              <a:rPr lang="uk-UA" dirty="0"/>
              <a:t> з мережею третього оператора, перші два повинні сплачувати порівняні ціни третьому;</a:t>
            </a:r>
            <a:br>
              <a:rPr lang="uk-UA" dirty="0"/>
            </a:br>
            <a:r>
              <a:rPr lang="uk-UA" dirty="0"/>
              <a:t>- для спрощення контрактних відношень бажано, щоб з боку регулюючого органу було розроблено єдину методику встановлення цін на </a:t>
            </a:r>
            <a:r>
              <a:rPr lang="uk-UA" dirty="0" err="1"/>
              <a:t>взаємоз’єднання</a:t>
            </a:r>
            <a:r>
              <a:rPr lang="uk-UA" dirty="0"/>
              <a:t>;</a:t>
            </a:r>
            <a:br>
              <a:rPr lang="uk-UA" dirty="0"/>
            </a:br>
            <a:r>
              <a:rPr lang="uk-UA" dirty="0"/>
              <a:t>- за аналогією із тарифами на послуги зв'язку, бажано публікувати ціни на </a:t>
            </a:r>
            <a:r>
              <a:rPr lang="uk-UA" dirty="0" err="1"/>
              <a:t>взаємоз’єднання</a:t>
            </a:r>
            <a:r>
              <a:rPr lang="uk-UA" dirty="0"/>
              <a:t> (окрім даних, які складають комерційну таємницю). </a:t>
            </a:r>
          </a:p>
        </p:txBody>
      </p:sp>
    </p:spTree>
    <p:extLst>
      <p:ext uri="{BB962C8B-B14F-4D97-AF65-F5344CB8AC3E}">
        <p14:creationId xmlns:p14="http://schemas.microsoft.com/office/powerpoint/2010/main" val="6772186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34184E-90EE-4CD6-956B-ED3BC9F0C99A}"/>
              </a:ext>
            </a:extLst>
          </p:cNvPr>
          <p:cNvSpPr txBox="1"/>
          <p:nvPr/>
        </p:nvSpPr>
        <p:spPr>
          <a:xfrm>
            <a:off x="1138334" y="525062"/>
            <a:ext cx="1057158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Процес ринкового ціноутворення перебуває під впливом внутрішніх і зовнішніх чинників і складається із таких послідовних етапів:</a:t>
            </a:r>
          </a:p>
          <a:p>
            <a:endParaRPr lang="uk-UA" dirty="0"/>
          </a:p>
          <a:p>
            <a:r>
              <a:rPr lang="uk-UA" dirty="0"/>
              <a:t>- визначення цілей ціноутворення;</a:t>
            </a:r>
          </a:p>
          <a:p>
            <a:r>
              <a:rPr lang="uk-UA" dirty="0"/>
              <a:t>- аналіз попиту на послугу;</a:t>
            </a:r>
          </a:p>
          <a:p>
            <a:r>
              <a:rPr lang="uk-UA" dirty="0"/>
              <a:t>- визначення витрат;</a:t>
            </a:r>
          </a:p>
          <a:p>
            <a:r>
              <a:rPr lang="uk-UA" dirty="0"/>
              <a:t>- аналіз цін конкурентів;</a:t>
            </a:r>
          </a:p>
          <a:p>
            <a:r>
              <a:rPr lang="uk-UA" dirty="0"/>
              <a:t>- вибір цінової стратегії;</a:t>
            </a:r>
          </a:p>
          <a:p>
            <a:r>
              <a:rPr lang="uk-UA" dirty="0"/>
              <a:t>- вибір методу ціноутворення та встановлення тарифу на послугу.</a:t>
            </a:r>
          </a:p>
        </p:txBody>
      </p:sp>
    </p:spTree>
    <p:extLst>
      <p:ext uri="{BB962C8B-B14F-4D97-AF65-F5344CB8AC3E}">
        <p14:creationId xmlns:p14="http://schemas.microsoft.com/office/powerpoint/2010/main" val="5882661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D55435-58CA-4109-8BD4-72160A5AD043}"/>
              </a:ext>
            </a:extLst>
          </p:cNvPr>
          <p:cNvSpPr txBox="1"/>
          <p:nvPr/>
        </p:nvSpPr>
        <p:spPr>
          <a:xfrm>
            <a:off x="922175" y="344862"/>
            <a:ext cx="10797073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dirty="0"/>
              <a:t>ПИТАННЯ ДЛЯ ОБГОВОРЕННЯ</a:t>
            </a:r>
          </a:p>
          <a:p>
            <a:r>
              <a:rPr lang="uk-UA" dirty="0"/>
              <a:t>1. Наведіть визначення поняття “послуга зв'язку”.</a:t>
            </a:r>
          </a:p>
          <a:p>
            <a:r>
              <a:rPr lang="uk-UA" dirty="0"/>
              <a:t>2. Назвіть особливості галузі зв'язку, які впливають на організацію економічної діяльності підприємств зв'язку та визначають властивості послуг зв'язку.</a:t>
            </a:r>
          </a:p>
          <a:p>
            <a:r>
              <a:rPr lang="uk-UA" dirty="0"/>
              <a:t>3. Перелічіть та коротко охарактеризуйте основні властивості послуг зв'язку.</a:t>
            </a:r>
          </a:p>
          <a:p>
            <a:r>
              <a:rPr lang="uk-UA" dirty="0"/>
              <a:t>4. Які основні функції та повноваження незалежного органу регулювання в галузі зв'язку – Національної комісії, що здійснює державне регулювання  </a:t>
            </a:r>
            <a:r>
              <a:rPr lang="ru-RU" dirty="0"/>
              <a:t>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та </a:t>
            </a:r>
            <a:r>
              <a:rPr lang="ru-RU" dirty="0" err="1"/>
              <a:t>інформатизації</a:t>
            </a:r>
            <a:r>
              <a:rPr lang="uk-UA" dirty="0"/>
              <a:t>?</a:t>
            </a:r>
          </a:p>
          <a:p>
            <a:r>
              <a:rPr lang="uk-UA" dirty="0"/>
              <a:t>4. Наведіть визначення поняття “управління послугами зв'язку”.</a:t>
            </a:r>
          </a:p>
          <a:p>
            <a:r>
              <a:rPr lang="uk-UA" dirty="0"/>
              <a:t>5. Розкрийте зміст та взаємозв’язок основних етапів процесу розробки, виробництва та впровадження послуг зв'язку.</a:t>
            </a:r>
          </a:p>
          <a:p>
            <a:r>
              <a:rPr lang="uk-UA" dirty="0"/>
              <a:t>6. Які процедури включає процес поточного управління послугою?</a:t>
            </a:r>
          </a:p>
          <a:p>
            <a:r>
              <a:rPr lang="uk-UA" dirty="0"/>
              <a:t>7. Перелік зобов’язань операторів зв’язку перед споживачами, сформульований Європейською споживчою комісією.</a:t>
            </a:r>
          </a:p>
          <a:p>
            <a:r>
              <a:rPr lang="uk-UA" dirty="0"/>
              <a:t>8. Які чинники впливають на якість послуг зв’язку?</a:t>
            </a:r>
          </a:p>
          <a:p>
            <a:r>
              <a:rPr lang="uk-UA" dirty="0"/>
              <a:t>9. Система управління якістю послуг зв’язку та її складові.</a:t>
            </a:r>
          </a:p>
          <a:p>
            <a:r>
              <a:rPr lang="uk-UA" dirty="0"/>
              <a:t>10. За яких умов система управління якістю послуг зв’язку є ефективною?</a:t>
            </a:r>
          </a:p>
          <a:p>
            <a:r>
              <a:rPr lang="uk-UA" dirty="0"/>
              <a:t>11. Якими показниками оцінюється якість зв’язку?</a:t>
            </a:r>
          </a:p>
          <a:p>
            <a:r>
              <a:rPr lang="uk-UA" dirty="0"/>
              <a:t>12. Які види тарифів на послуги зв’язку ви знаєте?</a:t>
            </a:r>
          </a:p>
          <a:p>
            <a:r>
              <a:rPr lang="uk-UA" dirty="0"/>
              <a:t>13. Що таке ціни на послуги </a:t>
            </a:r>
            <a:r>
              <a:rPr lang="uk-UA" dirty="0" err="1"/>
              <a:t>взаємоз’єднання</a:t>
            </a:r>
            <a:r>
              <a:rPr lang="uk-UA" dirty="0"/>
              <a:t>.</a:t>
            </a:r>
          </a:p>
          <a:p>
            <a:r>
              <a:rPr lang="uk-UA" dirty="0"/>
              <a:t>14. Етапи процесу ринкового ціноутворення.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614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19BA944-16BF-439A-8048-BE3AC5702107}"/>
              </a:ext>
            </a:extLst>
          </p:cNvPr>
          <p:cNvSpPr txBox="1"/>
          <p:nvPr/>
        </p:nvSpPr>
        <p:spPr>
          <a:xfrm>
            <a:off x="1278293" y="1323689"/>
            <a:ext cx="1025434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dirty="0"/>
              <a:t>ПОСЛУГИ ЗВ’ЯЗКУ, ЇХ ВЛАСТИВОСТІ, СКЛАД ТА ХАРАКТЕРИСТИКА</a:t>
            </a:r>
          </a:p>
          <a:p>
            <a:pPr marL="342900" indent="-342900" algn="just">
              <a:buAutoNum type="arabicPeriod"/>
            </a:pPr>
            <a:endParaRPr lang="ru-RU" dirty="0"/>
          </a:p>
          <a:p>
            <a:pPr algn="just"/>
            <a:r>
              <a:rPr lang="uk-UA" dirty="0"/>
              <a:t>	У Законі України “Про телекомунікації” термін </a:t>
            </a:r>
            <a:r>
              <a:rPr lang="uk-UA" b="1" dirty="0"/>
              <a:t>послуга зв'язку </a:t>
            </a:r>
            <a:r>
              <a:rPr lang="uk-UA" dirty="0"/>
              <a:t>вживається в такому значенні: послуга зв'язку – продукт (результат) діяльності оператора та/або провайдера зв'язку, спрямований на задоволення потреб споживачів галузі зв'язку. Тобто, підприємства зв'язку, які надають послуги споживачам іменуються оператором, або провайдером зв'язку.</a:t>
            </a:r>
          </a:p>
          <a:p>
            <a:pPr algn="just"/>
            <a:r>
              <a:rPr lang="uk-UA" dirty="0"/>
              <a:t>	</a:t>
            </a:r>
            <a:r>
              <a:rPr lang="uk-UA" b="1" dirty="0"/>
              <a:t>Оператором зв'язку </a:t>
            </a:r>
            <a:r>
              <a:rPr lang="uk-UA" dirty="0"/>
              <a:t>є суб’єкт господарювання, який має право на здійснення діяльності у сфері зв'язку із правом на технічне обслуговування та експлуатацію мереж зв'язку.</a:t>
            </a:r>
          </a:p>
          <a:p>
            <a:pPr algn="just"/>
            <a:r>
              <a:rPr lang="uk-UA" dirty="0"/>
              <a:t>	</a:t>
            </a:r>
            <a:r>
              <a:rPr lang="uk-UA" b="1" dirty="0"/>
              <a:t>Провайдером зв'язку </a:t>
            </a:r>
            <a:r>
              <a:rPr lang="uk-UA" dirty="0"/>
              <a:t>є суб’єкт господарювання, який має право на здійснення діяльності у сфері зв'язку без права на технічне обслуговування та експлуатацію мереж зв'язку і надання в користування каналів зв'язку.</a:t>
            </a:r>
          </a:p>
          <a:p>
            <a:pPr algn="just"/>
            <a:r>
              <a:rPr lang="uk-UA" dirty="0"/>
              <a:t>	</a:t>
            </a:r>
            <a:r>
              <a:rPr lang="uk-UA" b="1" dirty="0"/>
              <a:t>Споживачами послуг зв'язку </a:t>
            </a:r>
            <a:r>
              <a:rPr lang="uk-UA" dirty="0"/>
              <a:t>є юридичні або фізичні особи, які потребують, замовляють та/або отримують послуги зв'язку для власних потреб.</a:t>
            </a:r>
          </a:p>
        </p:txBody>
      </p:sp>
    </p:spTree>
    <p:extLst>
      <p:ext uri="{BB962C8B-B14F-4D97-AF65-F5344CB8AC3E}">
        <p14:creationId xmlns:p14="http://schemas.microsoft.com/office/powerpoint/2010/main" val="40744212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2E70BC6-A2E6-4FA1-BE66-E6317D325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429209"/>
            <a:ext cx="10178322" cy="5450384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Теми рефератів</a:t>
            </a:r>
          </a:p>
          <a:p>
            <a:pPr marL="0" indent="0" algn="just">
              <a:buNone/>
            </a:pPr>
            <a:r>
              <a:rPr lang="uk-UA" dirty="0"/>
              <a:t>1. Виникнення, розвиток та сутність поштових послуг.</a:t>
            </a:r>
          </a:p>
          <a:p>
            <a:pPr marL="0" indent="0" algn="just">
              <a:buNone/>
            </a:pPr>
            <a:r>
              <a:rPr lang="uk-UA" dirty="0"/>
              <a:t>2. Ринок мобільного зв’язку в Україні.</a:t>
            </a:r>
          </a:p>
          <a:p>
            <a:pPr marL="0" indent="0" algn="just">
              <a:buNone/>
            </a:pPr>
            <a:r>
              <a:rPr lang="uk-UA" dirty="0"/>
              <a:t>3. Розвиток ринку Інтернет-провайдерів в Україні.</a:t>
            </a:r>
          </a:p>
          <a:p>
            <a:pPr marL="0" indent="0" algn="just">
              <a:buNone/>
            </a:pPr>
            <a:r>
              <a:rPr lang="uk-UA" dirty="0"/>
              <a:t>4. Діяльність </a:t>
            </a:r>
            <a:r>
              <a:rPr lang="uk-UA"/>
              <a:t>Національної комісії, </a:t>
            </a:r>
            <a:r>
              <a:rPr lang="ru-RU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та </a:t>
            </a:r>
            <a:r>
              <a:rPr lang="ru-RU" dirty="0" err="1"/>
              <a:t>інформатизації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3432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E64A76-5A20-4ECD-9182-EA138A789673}"/>
              </a:ext>
            </a:extLst>
          </p:cNvPr>
          <p:cNvSpPr txBox="1"/>
          <p:nvPr/>
        </p:nvSpPr>
        <p:spPr>
          <a:xfrm>
            <a:off x="989045" y="967093"/>
            <a:ext cx="1076752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У КВЕД галузі зв'язку виділено розділ </a:t>
            </a:r>
            <a:r>
              <a:rPr lang="uk-UA" b="1" dirty="0"/>
              <a:t>64 “Діяльність пошти та зв'язку”</a:t>
            </a:r>
            <a:r>
              <a:rPr lang="uk-UA" dirty="0"/>
              <a:t>, який поділено на дві групи: </a:t>
            </a:r>
            <a:r>
              <a:rPr lang="uk-UA" b="1" dirty="0"/>
              <a:t>“Поштова та кур’єрська діяльність ”</a:t>
            </a:r>
            <a:r>
              <a:rPr lang="uk-UA" dirty="0"/>
              <a:t> та </a:t>
            </a:r>
            <a:r>
              <a:rPr lang="uk-UA" b="1" dirty="0"/>
              <a:t>“Діяльність зв’язку”</a:t>
            </a:r>
            <a:r>
              <a:rPr lang="uk-UA" dirty="0"/>
              <a:t>, які, у свою чергу, поділено на підкласи.</a:t>
            </a:r>
          </a:p>
          <a:p>
            <a:endParaRPr lang="uk-UA" dirty="0"/>
          </a:p>
          <a:p>
            <a:r>
              <a:rPr lang="uk-UA" dirty="0"/>
              <a:t>Група </a:t>
            </a:r>
            <a:r>
              <a:rPr lang="uk-UA" b="1" dirty="0"/>
              <a:t>“Поштова та кур’єрська діяльність ”</a:t>
            </a:r>
            <a:r>
              <a:rPr lang="uk-UA" dirty="0"/>
              <a:t> складається з двох підкласів:</a:t>
            </a:r>
          </a:p>
          <a:p>
            <a:r>
              <a:rPr lang="uk-UA" dirty="0"/>
              <a:t>-    діяльність національної пошти;</a:t>
            </a:r>
          </a:p>
          <a:p>
            <a:pPr marL="285750" indent="-285750">
              <a:buFontTx/>
              <a:buChar char="-"/>
            </a:pPr>
            <a:r>
              <a:rPr lang="uk-UA" dirty="0"/>
              <a:t>кур’єрська діяльність.</a:t>
            </a:r>
          </a:p>
          <a:p>
            <a:pPr marL="285750" indent="-285750">
              <a:buFontTx/>
              <a:buChar char="-"/>
            </a:pPr>
            <a:endParaRPr lang="uk-UA" dirty="0"/>
          </a:p>
          <a:p>
            <a:r>
              <a:rPr lang="uk-UA" dirty="0"/>
              <a:t>Підклас </a:t>
            </a:r>
            <a:r>
              <a:rPr lang="uk-UA" b="1" dirty="0"/>
              <a:t>“Діяльність національної пошти” </a:t>
            </a:r>
            <a:r>
              <a:rPr lang="uk-UA" dirty="0"/>
              <a:t>включає такі види економічної діяльності:</a:t>
            </a:r>
          </a:p>
          <a:p>
            <a:r>
              <a:rPr lang="uk-UA" dirty="0"/>
              <a:t>- виймання, сортування, перевезення і доставку внутрішньої та міжнародної пошти, включаючи посилки та бандеролі;</a:t>
            </a:r>
          </a:p>
          <a:p>
            <a:r>
              <a:rPr lang="uk-UA" dirty="0"/>
              <a:t>- кур'єрську діяльність національної пошти;</a:t>
            </a:r>
          </a:p>
          <a:p>
            <a:r>
              <a:rPr lang="uk-UA" dirty="0"/>
              <a:t>- надання послуг з оренди поштових скриньок, обробку кореспонденції "до запитання" тощо.</a:t>
            </a:r>
          </a:p>
          <a:p>
            <a:endParaRPr lang="uk-UA" dirty="0"/>
          </a:p>
          <a:p>
            <a:r>
              <a:rPr lang="uk-UA" dirty="0"/>
              <a:t>Підклас </a:t>
            </a:r>
            <a:r>
              <a:rPr lang="uk-UA" b="1" dirty="0"/>
              <a:t>“Кур’єрська діяльність” </a:t>
            </a:r>
            <a:r>
              <a:rPr lang="uk-UA" dirty="0"/>
              <a:t>включає такі види економічної діяльності:</a:t>
            </a:r>
          </a:p>
          <a:p>
            <a:r>
              <a:rPr lang="uk-UA" dirty="0"/>
              <a:t>- виймання, перевезення і доставку листів, бандеролей та посилок, що здійснюється недержавними підприємствами. При цьому перевезення може </a:t>
            </a:r>
            <a:r>
              <a:rPr lang="uk-UA" dirty="0" err="1"/>
              <a:t>здійснюватись</a:t>
            </a:r>
            <a:r>
              <a:rPr lang="uk-UA" dirty="0"/>
              <a:t> одним або кількома видами транспорту,</a:t>
            </a:r>
          </a:p>
          <a:p>
            <a:r>
              <a:rPr lang="uk-UA" dirty="0"/>
              <a:t>особистим чи громадським;</a:t>
            </a:r>
          </a:p>
          <a:p>
            <a:r>
              <a:rPr lang="uk-UA" dirty="0"/>
              <a:t>- міські послуги розсильних і вантажних таксі.</a:t>
            </a:r>
          </a:p>
        </p:txBody>
      </p:sp>
    </p:spTree>
    <p:extLst>
      <p:ext uri="{BB962C8B-B14F-4D97-AF65-F5344CB8AC3E}">
        <p14:creationId xmlns:p14="http://schemas.microsoft.com/office/powerpoint/2010/main" val="4007933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2D7F3E-764C-4A8E-BFBA-9449AD558DE8}"/>
              </a:ext>
            </a:extLst>
          </p:cNvPr>
          <p:cNvSpPr txBox="1"/>
          <p:nvPr/>
        </p:nvSpPr>
        <p:spPr>
          <a:xfrm>
            <a:off x="1119671" y="1397675"/>
            <a:ext cx="1048761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Група </a:t>
            </a:r>
            <a:r>
              <a:rPr lang="uk-UA" b="1" dirty="0"/>
              <a:t>“Діяльність зв’язку” </a:t>
            </a:r>
            <a:r>
              <a:rPr lang="uk-UA" dirty="0"/>
              <a:t>включає:</a:t>
            </a:r>
          </a:p>
          <a:p>
            <a:endParaRPr lang="uk-UA" dirty="0"/>
          </a:p>
          <a:p>
            <a:r>
              <a:rPr lang="uk-UA" dirty="0"/>
              <a:t>- передавання (приймання) звуку, зображення, даних та іншої інформації системами радіозв'язку, кабельного, радіорелейного та супутникового зв'язку: телефонного, включаючи мобільний, телеграфного зв'язку, у тому числі телекс; трансляцію радіо- та телевізійних програм;</a:t>
            </a:r>
          </a:p>
          <a:p>
            <a:r>
              <a:rPr lang="uk-UA" dirty="0"/>
              <a:t>- технічне обслуговування мережі електрозв'язку;</a:t>
            </a:r>
          </a:p>
          <a:p>
            <a:r>
              <a:rPr lang="uk-UA" dirty="0"/>
              <a:t>- надання доступу до мережі Інтернет.</a:t>
            </a:r>
          </a:p>
        </p:txBody>
      </p:sp>
    </p:spTree>
    <p:extLst>
      <p:ext uri="{BB962C8B-B14F-4D97-AF65-F5344CB8AC3E}">
        <p14:creationId xmlns:p14="http://schemas.microsoft.com/office/powerpoint/2010/main" val="375086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7D284A-13EC-425D-9393-DD39EB938A58}"/>
              </a:ext>
            </a:extLst>
          </p:cNvPr>
          <p:cNvSpPr txBox="1"/>
          <p:nvPr/>
        </p:nvSpPr>
        <p:spPr>
          <a:xfrm>
            <a:off x="1184988" y="1394013"/>
            <a:ext cx="1040363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Однією з особливостей галузі зв'язку, яка впливає на організацію економічної діяльності підприємств зв'язку та експлуатацію засобів та систем зв'язку, є не речовинний характер її продукції (послуг), як кінцевого результату діяльності. Споживчою вартістю кінцевого результату діяльності є</a:t>
            </a:r>
          </a:p>
          <a:p>
            <a:r>
              <a:rPr lang="uk-UA" dirty="0"/>
              <a:t>корисний ефект, який отримується у процесі передавання інформації.</a:t>
            </a:r>
          </a:p>
          <a:p>
            <a:endParaRPr lang="uk-UA" dirty="0"/>
          </a:p>
          <a:p>
            <a:r>
              <a:rPr lang="uk-UA" dirty="0"/>
              <a:t>	Наслідком цієї особливості є:</a:t>
            </a:r>
          </a:p>
          <a:p>
            <a:r>
              <a:rPr lang="uk-UA" dirty="0"/>
              <a:t>- не відокремленість процесу виробництва від процесу споживання;</a:t>
            </a:r>
          </a:p>
          <a:p>
            <a:r>
              <a:rPr lang="uk-UA" dirty="0"/>
              <a:t>- участь споживача у виробничому процесі;</a:t>
            </a:r>
          </a:p>
          <a:p>
            <a:r>
              <a:rPr lang="uk-UA" dirty="0"/>
              <a:t>- незначна частка матеріальних витрат у загальній сумі виробничих витрат (3-5%), внаслідок практичної відсутності витрат на сировину та матеріали, а також відсутності потреби у великих складських приміщеннях для зберігання сировини та готової продукції;</a:t>
            </a:r>
          </a:p>
          <a:p>
            <a:r>
              <a:rPr lang="uk-UA" dirty="0"/>
              <a:t>- специфічні вимоги до якості послуг;</a:t>
            </a:r>
          </a:p>
          <a:p>
            <a:r>
              <a:rPr lang="uk-UA" dirty="0"/>
              <a:t>- нерівномірність надходження навантаження (вимог на надання послуг зв'язку) з боку населення та підприємств на протязі року, місяця, тижня, доби;</a:t>
            </a:r>
          </a:p>
          <a:p>
            <a:r>
              <a:rPr lang="uk-UA" dirty="0"/>
              <a:t>- одночасне виконання підприємствами зв'язку функцій виробництва та реалізації послуг.</a:t>
            </a:r>
          </a:p>
        </p:txBody>
      </p:sp>
    </p:spTree>
    <p:extLst>
      <p:ext uri="{BB962C8B-B14F-4D97-AF65-F5344CB8AC3E}">
        <p14:creationId xmlns:p14="http://schemas.microsoft.com/office/powerpoint/2010/main" val="363321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3FF8B3-7C0D-4691-B959-3EDDACE05533}"/>
              </a:ext>
            </a:extLst>
          </p:cNvPr>
          <p:cNvSpPr txBox="1"/>
          <p:nvPr/>
        </p:nvSpPr>
        <p:spPr>
          <a:xfrm>
            <a:off x="1231641" y="1354600"/>
            <a:ext cx="1016103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	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взагалі</a:t>
            </a:r>
            <a:r>
              <a:rPr lang="ru-RU" dirty="0"/>
              <a:t>, та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ru-RU" dirty="0"/>
              <a:t>- </a:t>
            </a:r>
            <a:r>
              <a:rPr lang="ru-RU" dirty="0" err="1"/>
              <a:t>невідчутність</a:t>
            </a:r>
            <a:r>
              <a:rPr lang="ru-RU" dirty="0"/>
              <a:t> – </a:t>
            </a:r>
            <a:r>
              <a:rPr lang="ru-RU" dirty="0" err="1"/>
              <a:t>послугу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побачити</a:t>
            </a:r>
            <a:r>
              <a:rPr lang="ru-RU" dirty="0"/>
              <a:t>, </a:t>
            </a:r>
            <a:r>
              <a:rPr lang="ru-RU" dirty="0" err="1"/>
              <a:t>спробувати</a:t>
            </a:r>
            <a:r>
              <a:rPr lang="ru-RU" dirty="0"/>
              <a:t>, </a:t>
            </a:r>
            <a:r>
              <a:rPr lang="ru-RU" dirty="0" err="1"/>
              <a:t>почути</a:t>
            </a:r>
            <a:r>
              <a:rPr lang="ru-RU" dirty="0"/>
              <a:t> до часу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;</a:t>
            </a:r>
          </a:p>
          <a:p>
            <a:r>
              <a:rPr lang="ru-RU" dirty="0"/>
              <a:t>- не </a:t>
            </a:r>
            <a:r>
              <a:rPr lang="ru-RU" dirty="0" err="1"/>
              <a:t>відокремленість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– </a:t>
            </a:r>
            <a:r>
              <a:rPr lang="ru-RU" dirty="0" err="1"/>
              <a:t>послуга</a:t>
            </a:r>
            <a:r>
              <a:rPr lang="ru-RU" dirty="0"/>
              <a:t> </a:t>
            </a:r>
            <a:r>
              <a:rPr lang="ru-RU" dirty="0" err="1"/>
              <a:t>невідокремлена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то </a:t>
            </a:r>
            <a:r>
              <a:rPr lang="ru-RU" dirty="0" err="1"/>
              <a:t>людина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машина, в той час як товар у </a:t>
            </a:r>
            <a:r>
              <a:rPr lang="ru-RU" dirty="0" err="1"/>
              <a:t>матеріальному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;</a:t>
            </a:r>
          </a:p>
          <a:p>
            <a:r>
              <a:rPr lang="ru-RU" dirty="0"/>
              <a:t>- не </a:t>
            </a:r>
            <a:r>
              <a:rPr lang="ru-RU" dirty="0" err="1"/>
              <a:t>схоронність</a:t>
            </a:r>
            <a:r>
              <a:rPr lang="ru-RU" dirty="0"/>
              <a:t> – </a:t>
            </a:r>
            <a:r>
              <a:rPr lang="ru-RU" dirty="0" err="1"/>
              <a:t>послугу</a:t>
            </a:r>
            <a:r>
              <a:rPr lang="ru-RU" dirty="0"/>
              <a:t> не </a:t>
            </a:r>
            <a:r>
              <a:rPr lang="ru-RU" dirty="0" err="1"/>
              <a:t>можливо</a:t>
            </a:r>
            <a:r>
              <a:rPr lang="ru-RU" dirty="0"/>
              <a:t> </a:t>
            </a:r>
            <a:r>
              <a:rPr lang="ru-RU" dirty="0" err="1"/>
              <a:t>зберігати</a:t>
            </a:r>
            <a:r>
              <a:rPr lang="ru-RU" dirty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err="1"/>
              <a:t>мінливість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–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коливається</a:t>
            </a:r>
            <a:r>
              <a:rPr lang="ru-RU" dirty="0"/>
              <a:t> у великих межах.</a:t>
            </a:r>
          </a:p>
        </p:txBody>
      </p:sp>
    </p:spTree>
    <p:extLst>
      <p:ext uri="{BB962C8B-B14F-4D97-AF65-F5344CB8AC3E}">
        <p14:creationId xmlns:p14="http://schemas.microsoft.com/office/powerpoint/2010/main" val="3053611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CC481E-D214-4C68-B901-8A76A7DEDCF4}"/>
              </a:ext>
            </a:extLst>
          </p:cNvPr>
          <p:cNvSpPr txBox="1"/>
          <p:nvPr/>
        </p:nvSpPr>
        <p:spPr>
          <a:xfrm>
            <a:off x="858418" y="335845"/>
            <a:ext cx="1111275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2. ОРГАНІЗАЦІЯ РЕГУЛЮВАННЯ ТА УПРАВЛІННЯ В ГАЛУЗІ ЗВ'ЯЗКУ</a:t>
            </a:r>
          </a:p>
          <a:p>
            <a:endParaRPr lang="ru-RU" dirty="0"/>
          </a:p>
          <a:p>
            <a:r>
              <a:rPr lang="ru-RU" dirty="0"/>
              <a:t>	Метою державного </a:t>
            </a:r>
            <a:r>
              <a:rPr lang="ru-RU" dirty="0" err="1"/>
              <a:t>регулювання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є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повсюдного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достатнього</a:t>
            </a:r>
            <a:r>
              <a:rPr lang="ru-RU" dirty="0"/>
              <a:t> </a:t>
            </a:r>
            <a:r>
              <a:rPr lang="ru-RU" dirty="0" err="1"/>
              <a:t>асортименту</a:t>
            </a:r>
            <a:r>
              <a:rPr lang="ru-RU" dirty="0"/>
              <a:t>, </a:t>
            </a:r>
            <a:r>
              <a:rPr lang="ru-RU" dirty="0" err="1"/>
              <a:t>обсягу</a:t>
            </a:r>
            <a:r>
              <a:rPr lang="ru-RU" dirty="0"/>
              <a:t> та </a:t>
            </a:r>
            <a:r>
              <a:rPr lang="ru-RU" dirty="0" err="1"/>
              <a:t>якості</a:t>
            </a:r>
            <a:r>
              <a:rPr lang="ru-RU" dirty="0"/>
              <a:t> шляхом </a:t>
            </a:r>
            <a:r>
              <a:rPr lang="ru-RU" dirty="0" err="1"/>
              <a:t>обмеженого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та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відкритій</a:t>
            </a:r>
            <a:r>
              <a:rPr lang="ru-RU" dirty="0"/>
              <a:t> та </a:t>
            </a:r>
            <a:r>
              <a:rPr lang="ru-RU" dirty="0" err="1"/>
              <a:t>справедливій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 на ринку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збалансування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операторів</a:t>
            </a:r>
            <a:r>
              <a:rPr lang="ru-RU" dirty="0"/>
              <a:t> та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r>
              <a:rPr lang="ru-RU" dirty="0"/>
              <a:t>	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та </a:t>
            </a:r>
            <a:r>
              <a:rPr lang="ru-RU" dirty="0" err="1"/>
              <a:t>інформатизації</a:t>
            </a:r>
            <a:r>
              <a:rPr lang="ru-RU" dirty="0"/>
              <a:t>, в першу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стосуються</a:t>
            </a:r>
            <a:r>
              <a:rPr lang="ru-RU" dirty="0"/>
              <a:t>:</a:t>
            </a:r>
          </a:p>
          <a:p>
            <a:r>
              <a:rPr lang="ru-RU" dirty="0"/>
              <a:t>- участь у </a:t>
            </a:r>
            <a:r>
              <a:rPr lang="ru-RU" dirty="0" err="1"/>
              <a:t>формуванні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ліцензування</a:t>
            </a:r>
            <a:r>
              <a:rPr lang="ru-RU" dirty="0"/>
              <a:t> та </a:t>
            </a:r>
            <a:r>
              <a:rPr lang="ru-RU" dirty="0" err="1"/>
              <a:t>реєстрації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, </a:t>
            </a:r>
            <a:r>
              <a:rPr lang="ru-RU" dirty="0" err="1"/>
              <a:t>присвоєння</a:t>
            </a:r>
            <a:r>
              <a:rPr lang="ru-RU" dirty="0"/>
              <a:t>, </a:t>
            </a:r>
            <a:r>
              <a:rPr lang="ru-RU" dirty="0" err="1"/>
              <a:t>облік</a:t>
            </a:r>
            <a:r>
              <a:rPr lang="ru-RU" dirty="0"/>
              <a:t> номерного ресурсу, </a:t>
            </a:r>
            <a:r>
              <a:rPr lang="ru-RU" dirty="0" err="1"/>
              <a:t>видача</a:t>
            </a:r>
            <a:r>
              <a:rPr lang="ru-RU" dirty="0"/>
              <a:t> та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дозволів</a:t>
            </a:r>
            <a:r>
              <a:rPr lang="ru-RU" dirty="0"/>
              <a:t>, </a:t>
            </a:r>
            <a:r>
              <a:rPr lang="ru-RU" dirty="0" err="1"/>
              <a:t>нагляд</a:t>
            </a:r>
            <a:r>
              <a:rPr lang="ru-RU" dirty="0"/>
              <a:t> за </a:t>
            </a:r>
            <a:r>
              <a:rPr lang="ru-RU" dirty="0" err="1"/>
              <a:t>використанням</a:t>
            </a:r>
            <a:r>
              <a:rPr lang="ru-RU" dirty="0"/>
              <a:t> номерного ресурсу;</a:t>
            </a:r>
          </a:p>
          <a:p>
            <a:r>
              <a:rPr lang="ru-RU" dirty="0"/>
              <a:t>- </a:t>
            </a:r>
            <a:r>
              <a:rPr lang="ru-RU" dirty="0" err="1"/>
              <a:t>здійснення</a:t>
            </a:r>
            <a:r>
              <a:rPr lang="ru-RU" dirty="0"/>
              <a:t> контролю за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та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здійснення</a:t>
            </a:r>
            <a:r>
              <a:rPr lang="ru-RU" dirty="0"/>
              <a:t> тарифного </a:t>
            </a:r>
            <a:r>
              <a:rPr lang="ru-RU" dirty="0" err="1"/>
              <a:t>регулювання</a:t>
            </a:r>
            <a:r>
              <a:rPr lang="ru-RU" dirty="0"/>
              <a:t> та </a:t>
            </a:r>
            <a:r>
              <a:rPr lang="ru-RU" dirty="0" err="1"/>
              <a:t>встановлення</a:t>
            </a:r>
            <a:r>
              <a:rPr lang="ru-RU" dirty="0"/>
              <a:t> порядку </a:t>
            </a:r>
            <a:r>
              <a:rPr lang="ru-RU" dirty="0" err="1"/>
              <a:t>взаєморозрахунків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операторами </a:t>
            </a:r>
            <a:r>
              <a:rPr lang="ru-RU" dirty="0" err="1"/>
              <a:t>зв'язку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організаційно</a:t>
            </a:r>
            <a:r>
              <a:rPr lang="ru-RU" dirty="0"/>
              <a:t>-правового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загальнодоступних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операторів</a:t>
            </a:r>
            <a:r>
              <a:rPr lang="ru-RU" dirty="0"/>
              <a:t> при </a:t>
            </a:r>
            <a:r>
              <a:rPr lang="ru-RU" dirty="0" err="1"/>
              <a:t>взаємоз’єднанні</a:t>
            </a:r>
            <a:r>
              <a:rPr lang="ru-RU" dirty="0"/>
              <a:t> мереж </a:t>
            </a:r>
            <a:r>
              <a:rPr lang="ru-RU" dirty="0" err="1"/>
              <a:t>зв’язку</a:t>
            </a:r>
            <a:r>
              <a:rPr lang="ru-RU" dirty="0"/>
              <a:t>, </a:t>
            </a:r>
            <a:r>
              <a:rPr lang="ru-RU" dirty="0" err="1"/>
              <a:t>досудовий</a:t>
            </a:r>
            <a:r>
              <a:rPr lang="ru-RU" dirty="0"/>
              <a:t> </a:t>
            </a:r>
            <a:r>
              <a:rPr lang="ru-RU" dirty="0" err="1"/>
              <a:t>розгляд</a:t>
            </a:r>
            <a:r>
              <a:rPr lang="ru-RU" dirty="0"/>
              <a:t> </a:t>
            </a:r>
            <a:r>
              <a:rPr lang="ru-RU" dirty="0" err="1"/>
              <a:t>спорів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приєднання</a:t>
            </a:r>
            <a:r>
              <a:rPr lang="ru-RU" dirty="0"/>
              <a:t> мереж;</a:t>
            </a:r>
          </a:p>
          <a:p>
            <a:r>
              <a:rPr lang="ru-RU" dirty="0"/>
              <a:t>-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рівних</a:t>
            </a:r>
            <a:r>
              <a:rPr lang="ru-RU" dirty="0"/>
              <a:t> умов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операторів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координації</a:t>
            </a:r>
            <a:r>
              <a:rPr lang="ru-RU" dirty="0"/>
              <a:t> та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частотних</a:t>
            </a:r>
            <a:r>
              <a:rPr lang="ru-RU" dirty="0"/>
              <a:t> </a:t>
            </a:r>
            <a:r>
              <a:rPr lang="ru-RU" dirty="0" err="1"/>
              <a:t>присвоєнь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- участь у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союзу </a:t>
            </a:r>
            <a:r>
              <a:rPr lang="ru-RU" dirty="0" err="1"/>
              <a:t>електрозв’язку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належать до </a:t>
            </a:r>
            <a:r>
              <a:rPr lang="ru-RU" dirty="0" err="1"/>
              <a:t>компетенції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6519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2DD5F6-9D94-4F9E-BF43-161D5058EEA8}"/>
              </a:ext>
            </a:extLst>
          </p:cNvPr>
          <p:cNvSpPr txBox="1"/>
          <p:nvPr/>
        </p:nvSpPr>
        <p:spPr>
          <a:xfrm>
            <a:off x="970385" y="515731"/>
            <a:ext cx="1077685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Під управлінням послугами зв'язку розуміється цілеспрямована діяльність, орієнтована на підтримку, а, в необхідних випадках підвищення, рівня продажу існуючих послуг, а також планування, розробку та просунення на ринок нових послуг зв'язку заради досягнення визначених завдань підприємства (одержання прибутку, зростання обсягів збуту, збільшення частки ринку тощо. 	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10D7278-4B9D-4DDB-9BB6-026661AEC59A}"/>
              </a:ext>
            </a:extLst>
          </p:cNvPr>
          <p:cNvSpPr/>
          <p:nvPr/>
        </p:nvSpPr>
        <p:spPr>
          <a:xfrm>
            <a:off x="970386" y="1716060"/>
            <a:ext cx="94085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	Процес планування, розробки та запуску телекомунікаційної послуги включає, як правило, такі основні етапи:</a:t>
            </a:r>
          </a:p>
          <a:p>
            <a:r>
              <a:rPr lang="uk-UA" dirty="0"/>
              <a:t>- вивчення (розуміння) потреб ринку;</a:t>
            </a:r>
          </a:p>
          <a:p>
            <a:r>
              <a:rPr lang="uk-UA" dirty="0"/>
              <a:t>- визначення бізнес- та фінансових цілей;</a:t>
            </a:r>
          </a:p>
          <a:p>
            <a:r>
              <a:rPr lang="uk-UA" dirty="0"/>
              <a:t>- формування сервісної пропозиції та описання послуги;</a:t>
            </a:r>
          </a:p>
          <a:p>
            <a:r>
              <a:rPr lang="uk-UA" dirty="0"/>
              <a:t>- визначення структури цін та тарифів;</a:t>
            </a:r>
          </a:p>
          <a:p>
            <a:r>
              <a:rPr lang="uk-UA" dirty="0"/>
              <a:t>- розробка первинного бізнес-плану;</a:t>
            </a:r>
          </a:p>
          <a:p>
            <a:r>
              <a:rPr lang="uk-UA" dirty="0"/>
              <a:t>- розгортання системи сервісної підтримки та допоміжних служб;</a:t>
            </a:r>
          </a:p>
          <a:p>
            <a:r>
              <a:rPr lang="uk-UA" dirty="0"/>
              <a:t>- підготовка та навчання персоналу;</a:t>
            </a:r>
          </a:p>
          <a:p>
            <a:r>
              <a:rPr lang="uk-UA" dirty="0"/>
              <a:t>- запуск послуги;</a:t>
            </a:r>
          </a:p>
          <a:p>
            <a:r>
              <a:rPr lang="uk-UA" dirty="0"/>
              <a:t>- поточне управління послугою (моніторинг та прийняття рішень за його результатами).</a:t>
            </a:r>
          </a:p>
        </p:txBody>
      </p:sp>
    </p:spTree>
    <p:extLst>
      <p:ext uri="{BB962C8B-B14F-4D97-AF65-F5344CB8AC3E}">
        <p14:creationId xmlns:p14="http://schemas.microsoft.com/office/powerpoint/2010/main" val="1748701083"/>
      </p:ext>
    </p:extLst>
  </p:cSld>
  <p:clrMapOvr>
    <a:masterClrMapping/>
  </p:clrMapOvr>
</p:sld>
</file>

<file path=ppt/theme/theme1.xml><?xml version="1.0" encoding="utf-8"?>
<a:theme xmlns:a="http://schemas.openxmlformats.org/drawingml/2006/main" name="Значок">
  <a:themeElements>
    <a:clrScheme name="Значок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Значок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начок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TM10001106[[fn=Значок]]</Template>
  <TotalTime>609</TotalTime>
  <Words>2903</Words>
  <Application>Microsoft Office PowerPoint</Application>
  <PresentationFormat>Широкоэкранный</PresentationFormat>
  <Paragraphs>195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Calibri</vt:lpstr>
      <vt:lpstr>Corbel</vt:lpstr>
      <vt:lpstr>Gill Sans MT</vt:lpstr>
      <vt:lpstr>Impact</vt:lpstr>
      <vt:lpstr>Значок</vt:lpstr>
      <vt:lpstr>Підприємництво у сфері надання послуг зв’язку</vt:lpstr>
      <vt:lpstr>План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Підприємництво у сфері надання послуг зв’язку</dc:title>
  <dc:creator>Катерина Бужимська</dc:creator>
  <cp:lastModifiedBy>Катерина Бужимська</cp:lastModifiedBy>
  <cp:revision>24</cp:revision>
  <dcterms:created xsi:type="dcterms:W3CDTF">2020-11-12T11:57:39Z</dcterms:created>
  <dcterms:modified xsi:type="dcterms:W3CDTF">2021-11-26T12:51:53Z</dcterms:modified>
</cp:coreProperties>
</file>