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5"/>
  </p:normalViewPr>
  <p:slideViewPr>
    <p:cSldViewPr snapToGrid="0" showGuides="1">
      <p:cViewPr varScale="1">
        <p:scale>
          <a:sx n="66" d="100"/>
          <a:sy n="66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DD0256-DF3A-E7EC-A254-0192138D1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9DD2E51-06A9-5FEA-D274-362B216FB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8F678C-13C9-95BA-7B3D-1CA55548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F062-A5CB-0947-835F-07BEDEF61B59}" type="datetimeFigureOut">
              <a:rPr lang="aa-ET" smtClean="0"/>
              <a:t>08/09/2024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3EED16-0D8B-534C-7B52-1F2E93AA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23FA00-736A-4FCF-0BBD-2A9B68FE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65F7-8FB0-E541-9F82-DB81C15BBC8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1543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5FC5CA-B4C0-438B-7130-7EDBE928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76D293-F628-4599-5F16-108698501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B8DA06-0167-8D46-3C7B-F9892AEF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F062-A5CB-0947-835F-07BEDEF61B59}" type="datetimeFigureOut">
              <a:rPr lang="aa-ET" smtClean="0"/>
              <a:t>08/09/2024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44CF76-3FE4-A68E-BA3C-6C5D6CB6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BDF549-638C-6316-2330-A1366951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65F7-8FB0-E541-9F82-DB81C15BBC8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3386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533D710-3FC3-7969-7C96-85C41E8A6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9D20B83-E95B-BF8B-7467-81DD480B0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92630D-79D5-9685-AAE9-10F89E5C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F062-A5CB-0947-835F-07BEDEF61B59}" type="datetimeFigureOut">
              <a:rPr lang="aa-ET" smtClean="0"/>
              <a:t>08/09/2024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7C10CE-66CF-5180-FB4B-D7D9B37C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7876EC-5CB5-B5A7-B9CF-771F5D64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65F7-8FB0-E541-9F82-DB81C15BBC8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4908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FC6E9F-6978-01C2-5276-C6D2542F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E2D562-0CFC-3310-5C5B-31490D2E0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FDD172-3075-47DB-18E7-C2F0248A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F062-A5CB-0947-835F-07BEDEF61B59}" type="datetimeFigureOut">
              <a:rPr lang="aa-ET" smtClean="0"/>
              <a:t>08/09/2024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3F18E4-F9AA-BD4D-DA76-9F4ABB5C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16F9D3-6ADF-D994-BDA0-C31B3D10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65F7-8FB0-E541-9F82-DB81C15BBC8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3090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A82FC4-15BA-7F6E-9C3B-2D9C6F89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C23D28-E895-72A3-0CE3-5B5F8F23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116A6E-C279-8BB4-60BE-2FF47900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F062-A5CB-0947-835F-07BEDEF61B59}" type="datetimeFigureOut">
              <a:rPr lang="aa-ET" smtClean="0"/>
              <a:t>08/09/2024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E11CF3-9800-335A-634D-98BEDF74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88AA9C-D405-5160-7D18-38679D95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65F7-8FB0-E541-9F82-DB81C15BBC8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3321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BA813-E4AF-4F1C-1027-CDF6763F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F3B0C5-3978-7A58-542D-7496DCFCF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5A5775F-2D35-F520-8859-568627E0D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389244-F349-137E-61C9-A20775A3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F062-A5CB-0947-835F-07BEDEF61B59}" type="datetimeFigureOut">
              <a:rPr lang="aa-ET" smtClean="0"/>
              <a:t>08/09/2024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D596A0-8032-8D71-CC23-C707AAB4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7F53B0-1C4F-2C93-2477-C7A04B8F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65F7-8FB0-E541-9F82-DB81C15BBC8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3350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FFF9FB-BD11-DAE2-5F2A-289244D4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0DBF08-9D9A-50A9-83FA-A58C9757B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B14876-555D-6FD2-5066-5BADADCCF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E16355F-8C5B-0C09-C330-25FE5D3A8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B7379AE-7CC4-320D-C7AD-D75528176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64FE7E6-D1BC-47FE-D130-CD1B74D3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F062-A5CB-0947-835F-07BEDEF61B59}" type="datetimeFigureOut">
              <a:rPr lang="aa-ET" smtClean="0"/>
              <a:t>08/09/2024</a:t>
            </a:fld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86643CB-C736-CB3B-381C-725E98A3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A0FECC5-390D-E725-8D62-D591EB84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65F7-8FB0-E541-9F82-DB81C15BBC8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5363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FD2229-9BFD-F52B-F650-368B62BC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345704-664F-8673-4BED-4EB23E3F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F062-A5CB-0947-835F-07BEDEF61B59}" type="datetimeFigureOut">
              <a:rPr lang="aa-ET" smtClean="0"/>
              <a:t>08/09/2024</a:t>
            </a:fld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413ADA6-61F4-9E1F-6B67-625D3CE8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E693619-C851-3858-8561-72350652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65F7-8FB0-E541-9F82-DB81C15BBC8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1485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D0AD75-191A-23F9-5839-AC04124D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F062-A5CB-0947-835F-07BEDEF61B59}" type="datetimeFigureOut">
              <a:rPr lang="aa-ET" smtClean="0"/>
              <a:t>08/09/2024</a:t>
            </a:fld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5B0FFB-46C3-FE5E-3A53-575E94E3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A4AB1C4-D3C9-9469-B9FD-C39F8874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65F7-8FB0-E541-9F82-DB81C15BBC8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5698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03A07-5E21-CF55-F064-18185B48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34325C-E251-B451-30B4-F3C14A720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CE6A9D-D16A-6F7B-B779-3ACDFE7F8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7E7685-D608-1B98-0507-49232974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F062-A5CB-0947-835F-07BEDEF61B59}" type="datetimeFigureOut">
              <a:rPr lang="aa-ET" smtClean="0"/>
              <a:t>08/09/2024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72877D-8279-71FE-F217-C1A715A5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648A93-7ECF-43EF-7463-F25AFAF5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65F7-8FB0-E541-9F82-DB81C15BBC8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1196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B1A0AF-19A1-6716-B35E-72D32FAA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3EBFDE-6179-E96B-7DC3-4AB0E3B28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C30A9D-860B-0500-0517-1725414BC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12761F-5E53-0480-047F-668EED42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F062-A5CB-0947-835F-07BEDEF61B59}" type="datetimeFigureOut">
              <a:rPr lang="aa-ET" smtClean="0"/>
              <a:t>08/09/2024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3A843E-D091-C052-DF5A-D0A958FB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8739D3-4125-ADDF-7C16-C6CFC3D9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65F7-8FB0-E541-9F82-DB81C15BBC8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3693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CE1ABA-09CF-30D2-721A-534A0313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3E2882-D710-67DA-EAEC-DE85B3D82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E2973E-B73F-A014-FF27-35E480A5F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1F062-A5CB-0947-835F-07BEDEF61B59}" type="datetimeFigureOut">
              <a:rPr lang="aa-ET" smtClean="0"/>
              <a:t>08/09/2024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2562D3-7DC3-1084-B474-2F6C9A278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B73749-E175-0E70-0A6D-9C6F62BFD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465F7-8FB0-E541-9F82-DB81C15BBC8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5436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FA34AF-90B5-814C-8475-F4A52ADE306B}"/>
              </a:ext>
            </a:extLst>
          </p:cNvPr>
          <p:cNvSpPr txBox="1"/>
          <p:nvPr/>
        </p:nvSpPr>
        <p:spPr>
          <a:xfrm>
            <a:off x="2496065" y="612845"/>
            <a:ext cx="934170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a-ET" sz="200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Слово «lobby» вперше зафіксоване у словнику англійської мови р., ним </a:t>
            </a:r>
            <a:r>
              <a:rPr lang="aa-ET" sz="2000" b="1">
                <a:solidFill>
                  <a:srgbClr val="00206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позначали прохідні коридори, переважно у монастиря</a:t>
            </a:r>
            <a:r>
              <a:rPr lang="aa-ET" sz="2000" b="1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aa-ET" sz="200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, які ставали місцем зустрічей зацікавлених осіб із «зовнішнього» для монастиря світу та його мешканців, що мали на той час чималу владу, у тому числі й за межами релігійної споруди. </a:t>
            </a:r>
          </a:p>
          <a:p>
            <a:pPr algn="just"/>
            <a:endParaRPr lang="aa-ET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a-ET" sz="200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  словом «lobby» почали називатися </a:t>
            </a:r>
            <a:r>
              <a:rPr lang="aa-ET" sz="2000" b="1">
                <a:solidFill>
                  <a:srgbClr val="00206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приміщення навколо залів засідань у будинку Палати громад</a:t>
            </a:r>
            <a:r>
              <a:rPr lang="aa-ET" sz="200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англійського парламенту. </a:t>
            </a:r>
          </a:p>
          <a:p>
            <a:pPr algn="just"/>
            <a:endParaRPr lang="aa-ET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a-ET" sz="200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aa-ET" sz="200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ермін «lobby» було зафіксовано у стенограмі дебатів Конгресу США, ним було позначено за меж </a:t>
            </a:r>
            <a:r>
              <a:rPr lang="aa-ET" sz="2000" b="1">
                <a:solidFill>
                  <a:srgbClr val="002060"/>
                </a:solidFill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групу осіб, які намагалися будь-якими способами вплинути на законодавці </a:t>
            </a:r>
            <a:r>
              <a:rPr lang="aa-ET" sz="2000">
                <a:latin typeface="TimesNewRomanPSMT"/>
                <a:cs typeface="Times New Roman" panose="02020603050405020304" pitchFamily="18" charset="0"/>
              </a:rPr>
              <a:t>вами п</a:t>
            </a:r>
            <a:r>
              <a:rPr lang="aa-ET" sz="200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алат американського парламенту. </a:t>
            </a:r>
          </a:p>
          <a:p>
            <a:pPr algn="just"/>
            <a:endParaRPr lang="aa-ET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a-ET" sz="200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aa-ET" sz="200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осліджуваний термін почав вживатися у формі «лобі-агент». </a:t>
            </a:r>
            <a:r>
              <a:rPr lang="uk-UA" sz="2000" dirty="0" err="1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aa-ET" sz="200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ей термін було вжито для позначення </a:t>
            </a:r>
            <a:r>
              <a:rPr lang="aa-ET" sz="2000" b="1">
                <a:solidFill>
                  <a:srgbClr val="00206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постійних відвідувачів коридорів урядових приміщень, які активно шукали зустрічей із посадовими особами</a:t>
            </a:r>
            <a:r>
              <a:rPr lang="aa-ET" sz="2000">
                <a:solidFill>
                  <a:srgbClr val="00206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200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органів державного управління, сподіваючись, що останні приймуть певне нормативне рішення управлінського змісту в інтересах «лобі-агентів» і їх замовників. </a:t>
            </a:r>
            <a:endParaRPr lang="aa-ET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9ADF3A-D021-0E81-B454-BFC55671CCFC}"/>
              </a:ext>
            </a:extLst>
          </p:cNvPr>
          <p:cNvSpPr txBox="1"/>
          <p:nvPr/>
        </p:nvSpPr>
        <p:spPr>
          <a:xfrm>
            <a:off x="997808" y="711198"/>
            <a:ext cx="10287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aa-ET" sz="2400" b="1">
                <a:solidFill>
                  <a:schemeClr val="bg1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1553</a:t>
            </a:r>
            <a:endParaRPr lang="aa-ET" sz="2400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44144F-547D-4CAE-3B4D-FFAE237A63BD}"/>
              </a:ext>
            </a:extLst>
          </p:cNvPr>
          <p:cNvSpPr txBox="1"/>
          <p:nvPr/>
        </p:nvSpPr>
        <p:spPr>
          <a:xfrm>
            <a:off x="997808" y="2095155"/>
            <a:ext cx="10287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aa-ET" sz="2400" b="1">
                <a:solidFill>
                  <a:schemeClr val="bg1"/>
                </a:solidFill>
                <a:latin typeface="TimesNewRomanPSMT"/>
                <a:cs typeface="Times New Roman" panose="02020603050405020304" pitchFamily="18" charset="0"/>
              </a:rPr>
              <a:t>1640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E02CC4-98AD-C4D4-AF5C-0B3A87A447EC}"/>
              </a:ext>
            </a:extLst>
          </p:cNvPr>
          <p:cNvSpPr txBox="1"/>
          <p:nvPr/>
        </p:nvSpPr>
        <p:spPr>
          <a:xfrm>
            <a:off x="997808" y="3059668"/>
            <a:ext cx="10287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aa-ET"/>
            </a:defPPr>
            <a:lvl1pPr>
              <a:defRPr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aa-ET" sz="2400" b="1">
                <a:solidFill>
                  <a:schemeClr val="bg1"/>
                </a:solidFill>
                <a:ea typeface="+mn-ea"/>
              </a:rPr>
              <a:t>1808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BF98EE-DA6A-8395-AA28-98B9617A6145}"/>
              </a:ext>
            </a:extLst>
          </p:cNvPr>
          <p:cNvSpPr txBox="1"/>
          <p:nvPr/>
        </p:nvSpPr>
        <p:spPr>
          <a:xfrm>
            <a:off x="830991" y="4400720"/>
            <a:ext cx="1362333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aa-ET" sz="2400" b="1">
                <a:solidFill>
                  <a:schemeClr val="bg1"/>
                </a:solidFill>
                <a:latin typeface="TimesNewRomanPSMT"/>
                <a:cs typeface="Times New Roman" panose="02020603050405020304" pitchFamily="18" charset="0"/>
              </a:rPr>
              <a:t>20-х pp. </a:t>
            </a:r>
          </a:p>
          <a:p>
            <a:pPr algn="ctr"/>
            <a:r>
              <a:rPr lang="aa-ET" sz="2400" b="1">
                <a:solidFill>
                  <a:schemeClr val="bg1"/>
                </a:solidFill>
                <a:latin typeface="TimesNewRomanPSMT"/>
                <a:cs typeface="Times New Roman" panose="02020603050405020304" pitchFamily="18" charset="0"/>
              </a:rPr>
              <a:t>XIX ст. </a:t>
            </a:r>
          </a:p>
        </p:txBody>
      </p:sp>
    </p:spTree>
    <p:extLst>
      <p:ext uri="{BB962C8B-B14F-4D97-AF65-F5344CB8AC3E}">
        <p14:creationId xmlns:p14="http://schemas.microsoft.com/office/powerpoint/2010/main" val="82719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DA00CF-7EA0-A617-EF9D-C281E7570DCA}"/>
              </a:ext>
            </a:extLst>
          </p:cNvPr>
          <p:cNvSpPr txBox="1"/>
          <p:nvPr/>
        </p:nvSpPr>
        <p:spPr>
          <a:xfrm>
            <a:off x="1033334" y="1524171"/>
            <a:ext cx="2993424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aa-ET" sz="200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aa-ET" sz="200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озвиток партій та зростанням повноважень представницьких органів влади</a:t>
            </a:r>
            <a:endParaRPr lang="aa-ET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3E54E5-9ECD-2303-A9CF-1A44A44AC4F2}"/>
              </a:ext>
            </a:extLst>
          </p:cNvPr>
          <p:cNvSpPr txBox="1"/>
          <p:nvPr/>
        </p:nvSpPr>
        <p:spPr>
          <a:xfrm>
            <a:off x="1033334" y="594839"/>
            <a:ext cx="1362333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aa-ET" sz="2400" b="1">
                <a:solidFill>
                  <a:schemeClr val="bg1"/>
                </a:solidFill>
                <a:latin typeface="TimesNewRomanPSMT"/>
                <a:cs typeface="Times New Roman" panose="02020603050405020304" pitchFamily="18" charset="0"/>
              </a:rPr>
              <a:t>Початок </a:t>
            </a:r>
          </a:p>
          <a:p>
            <a:pPr algn="ctr"/>
            <a:r>
              <a:rPr lang="aa-ET" sz="2400" b="1">
                <a:solidFill>
                  <a:schemeClr val="bg1"/>
                </a:solidFill>
                <a:latin typeface="TimesNewRomanPSMT"/>
                <a:cs typeface="Times New Roman" panose="02020603050405020304" pitchFamily="18" charset="0"/>
              </a:rPr>
              <a:t>XX ст. 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xmlns="" id="{18AE9646-8209-C632-F789-4A6B808BE0F6}"/>
              </a:ext>
            </a:extLst>
          </p:cNvPr>
          <p:cNvSpPr/>
          <p:nvPr/>
        </p:nvSpPr>
        <p:spPr>
          <a:xfrm>
            <a:off x="4423719" y="1668163"/>
            <a:ext cx="1828800" cy="85261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154CB5-9C8D-FD6F-07AD-2F13BF7D380E}"/>
              </a:ext>
            </a:extLst>
          </p:cNvPr>
          <p:cNvSpPr txBox="1"/>
          <p:nvPr/>
        </p:nvSpPr>
        <p:spPr>
          <a:xfrm>
            <a:off x="6870355" y="1425836"/>
            <a:ext cx="4541107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aa-ET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aa-ET" sz="180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ормувається новий тип відносин між владою, підприємцями. Ці відносини відзначалися </a:t>
            </a:r>
            <a:r>
              <a:rPr lang="aa-ET" sz="1800" b="1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прямим лобіюванням інтересів на рівні індивідуальних контактів</a:t>
            </a:r>
            <a:r>
              <a:rPr lang="aa-ET" sz="180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a-E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D32C48-6372-99F0-D1DC-F4D5300C0045}"/>
              </a:ext>
            </a:extLst>
          </p:cNvPr>
          <p:cNvSpPr txBox="1"/>
          <p:nvPr/>
        </p:nvSpPr>
        <p:spPr>
          <a:xfrm>
            <a:off x="1033333" y="3816346"/>
            <a:ext cx="9408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a-ET" sz="2000">
                <a:latin typeface="TimesNewRomanPSMT"/>
                <a:cs typeface="Times New Roman" panose="02020603050405020304" pitchFamily="18" charset="0"/>
              </a:rPr>
              <a:t>У С</a:t>
            </a:r>
            <a:r>
              <a:rPr lang="uk-UA" sz="2000" err="1">
                <a:latin typeface="TimesNewRomanPSMT"/>
                <a:cs typeface="Times New Roman" panose="02020603050405020304" pitchFamily="18" charset="0"/>
              </a:rPr>
              <a:t>Ш</a:t>
            </a:r>
            <a:r>
              <a:rPr lang="aa-ET" sz="2000">
                <a:latin typeface="TimesNewRomanPSMT"/>
                <a:cs typeface="Times New Roman" panose="02020603050405020304" pitchFamily="18" charset="0"/>
              </a:rPr>
              <a:t>А цей феномен набув правового статусу, що зробило теорію більш відкритою.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1FF0B7-5A65-B45B-016C-CE32F8A2B868}"/>
              </a:ext>
            </a:extLst>
          </p:cNvPr>
          <p:cNvSpPr txBox="1"/>
          <p:nvPr/>
        </p:nvSpPr>
        <p:spPr>
          <a:xfrm>
            <a:off x="1033334" y="3198167"/>
            <a:ext cx="977728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aa-ET" sz="2400" b="1">
                <a:solidFill>
                  <a:schemeClr val="bg1"/>
                </a:solidFill>
                <a:latin typeface="TimesNewRomanPSMT"/>
                <a:cs typeface="Times New Roman" panose="02020603050405020304" pitchFamily="18" charset="0"/>
              </a:rPr>
              <a:t>1946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2F000C2-E1B1-A71E-A962-909F065210AB}"/>
              </a:ext>
            </a:extLst>
          </p:cNvPr>
          <p:cNvSpPr txBox="1"/>
          <p:nvPr/>
        </p:nvSpPr>
        <p:spPr>
          <a:xfrm>
            <a:off x="1033333" y="4958542"/>
            <a:ext cx="10378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a-ET" sz="2000">
                <a:latin typeface="TimesNewRomanPSMT"/>
                <a:cs typeface="Times New Roman" panose="02020603050405020304" pitchFamily="18" charset="0"/>
              </a:rPr>
              <a:t>На Заході існування професійних і громадських лобістських організацій </a:t>
            </a:r>
            <a:r>
              <a:rPr lang="uk-UA" sz="2000">
                <a:latin typeface="TimesNewRomanPSMT"/>
                <a:cs typeface="Times New Roman" panose="02020603050405020304" pitchFamily="18" charset="0"/>
              </a:rPr>
              <a:t>стало</a:t>
            </a:r>
            <a:r>
              <a:rPr lang="aa-ET" sz="2000">
                <a:latin typeface="TimesNewRomanPSMT"/>
                <a:cs typeface="Times New Roman" panose="02020603050405020304" pitchFamily="18" charset="0"/>
              </a:rPr>
              <a:t> </a:t>
            </a:r>
            <a:r>
              <a:rPr lang="aa-ET" sz="2000" b="1">
                <a:solidFill>
                  <a:srgbClr val="002060"/>
                </a:solidFill>
                <a:latin typeface="TimesNewRomanPSMT"/>
                <a:cs typeface="Times New Roman" panose="02020603050405020304" pitchFamily="18" charset="0"/>
              </a:rPr>
              <a:t>коректними методами впливу на законодавчу і виконавчу владу</a:t>
            </a:r>
            <a:r>
              <a:rPr lang="aa-ET" sz="2000">
                <a:latin typeface="TimesNewRomanPSMT"/>
                <a:cs typeface="Times New Roman" panose="02020603050405020304" pitchFamily="18" charset="0"/>
              </a:rPr>
              <a:t>, і ставлення до них у суспільства і населення цілком лояльне.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3F50FF-305B-77D9-2775-04F979E044D9}"/>
              </a:ext>
            </a:extLst>
          </p:cNvPr>
          <p:cNvSpPr txBox="1"/>
          <p:nvPr/>
        </p:nvSpPr>
        <p:spPr>
          <a:xfrm>
            <a:off x="1033334" y="4372970"/>
            <a:ext cx="1487444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aa-ET" sz="2400" b="1">
                <a:solidFill>
                  <a:schemeClr val="bg1"/>
                </a:solidFill>
                <a:latin typeface="TimesNewRomanPSMT"/>
                <a:cs typeface="Times New Roman" panose="02020603050405020304" pitchFamily="18" charset="0"/>
              </a:rPr>
              <a:t>Резюме </a:t>
            </a:r>
          </a:p>
        </p:txBody>
      </p:sp>
    </p:spTree>
    <p:extLst>
      <p:ext uri="{BB962C8B-B14F-4D97-AF65-F5344CB8AC3E}">
        <p14:creationId xmlns:p14="http://schemas.microsoft.com/office/powerpoint/2010/main" val="11726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771A2D-6C0C-C768-B028-C276336DDBE8}"/>
              </a:ext>
            </a:extLst>
          </p:cNvPr>
          <p:cNvSpPr txBox="1"/>
          <p:nvPr/>
        </p:nvSpPr>
        <p:spPr>
          <a:xfrm>
            <a:off x="1109018" y="824466"/>
            <a:ext cx="911001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Групами</a:t>
            </a:r>
            <a:r>
              <a:rPr lang="ru-RU" sz="22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інтересів</a:t>
            </a:r>
            <a:r>
              <a:rPr lang="ru-RU" sz="22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прийнято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називати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добровільні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об'єднання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формуються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метою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вираження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відстоювання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своїх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політично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значущих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інтересів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відносинах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державою та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іншими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політичними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інститутами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aa-ET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FEA071-969F-AEAB-4F1C-7386E31DB9D3}"/>
              </a:ext>
            </a:extLst>
          </p:cNvPr>
          <p:cNvSpPr txBox="1"/>
          <p:nvPr/>
        </p:nvSpPr>
        <p:spPr>
          <a:xfrm>
            <a:off x="1109018" y="2448588"/>
            <a:ext cx="9973964" cy="326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sz="2200">
                <a:latin typeface="Times New Roman" panose="02020603050405020304" pitchFamily="18" charset="0"/>
              </a:rPr>
              <a:t>Вони </a:t>
            </a:r>
            <a:r>
              <a:rPr lang="ru-RU" sz="2200" err="1">
                <a:latin typeface="Times New Roman" panose="02020603050405020304" pitchFamily="18" charset="0"/>
              </a:rPr>
              <a:t>представляють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інтереси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соціальних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національних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конфесійних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регіональних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інших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людських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спільнот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служать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 формою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їхньої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колективної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дії</a:t>
            </a:r>
            <a:r>
              <a:rPr lang="ru-RU" sz="2200">
                <a:latin typeface="Times New Roman" panose="02020603050405020304" pitchFamily="18" charset="0"/>
              </a:rPr>
              <a:t>.</a:t>
            </a:r>
            <a:endParaRPr lang="aa-ET" sz="2200">
              <a:latin typeface="Times New Roman" panose="02020603050405020304" pitchFamily="18" charset="0"/>
            </a:endParaRPr>
          </a:p>
          <a:p>
            <a:pPr algn="just"/>
            <a:r>
              <a:rPr lang="ru-RU" sz="2200">
                <a:latin typeface="Times New Roman" panose="02020603050405020304" pitchFamily="18" charset="0"/>
              </a:rPr>
              <a:t> </a:t>
            </a:r>
            <a:endParaRPr lang="aa-ET" sz="2200">
              <a:latin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sz="2200" err="1">
                <a:latin typeface="Times New Roman" panose="02020603050405020304" pitchFamily="18" charset="0"/>
              </a:rPr>
              <a:t>Відстоювання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інтересів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групи</a:t>
            </a:r>
            <a:r>
              <a:rPr lang="ru-RU" sz="2200">
                <a:latin typeface="Times New Roman" panose="02020603050405020304" pitchFamily="18" charset="0"/>
              </a:rPr>
              <a:t> у </a:t>
            </a:r>
            <a:r>
              <a:rPr lang="ru-RU" sz="2200" err="1">
                <a:latin typeface="Times New Roman" panose="02020603050405020304" pitchFamily="18" charset="0"/>
              </a:rPr>
              <a:t>її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відносинах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із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владою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надає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групі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інтересів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функції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тиску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200" b="1" err="1">
                <a:solidFill>
                  <a:srgbClr val="002060"/>
                </a:solidFill>
                <a:latin typeface="Times New Roman" panose="02020603050405020304" pitchFamily="18" charset="0"/>
              </a:rPr>
              <a:t>владу</a:t>
            </a:r>
            <a:r>
              <a:rPr lang="ru-RU" sz="2200">
                <a:latin typeface="Times New Roman" panose="02020603050405020304" pitchFamily="18" charset="0"/>
              </a:rPr>
              <a:t>. </a:t>
            </a:r>
            <a:r>
              <a:rPr lang="ru-RU" sz="2200" err="1">
                <a:latin typeface="Times New Roman" panose="02020603050405020304" pitchFamily="18" charset="0"/>
              </a:rPr>
              <a:t>Акцентуючи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увагу</a:t>
            </a:r>
            <a:r>
              <a:rPr lang="ru-RU" sz="2200">
                <a:latin typeface="Times New Roman" panose="02020603050405020304" pitchFamily="18" charset="0"/>
              </a:rPr>
              <a:t> до </a:t>
            </a:r>
            <a:r>
              <a:rPr lang="ru-RU" sz="2200" err="1">
                <a:latin typeface="Times New Roman" panose="02020603050405020304" pitchFamily="18" charset="0"/>
              </a:rPr>
              <a:t>цієї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функції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груп</a:t>
            </a:r>
            <a:r>
              <a:rPr lang="ru-RU" sz="2200">
                <a:latin typeface="Times New Roman" panose="02020603050405020304" pitchFamily="18" charset="0"/>
              </a:rPr>
              <a:t>, </a:t>
            </a:r>
            <a:r>
              <a:rPr lang="ru-RU" sz="2200" err="1">
                <a:latin typeface="Times New Roman" panose="02020603050405020304" pitchFamily="18" charset="0"/>
              </a:rPr>
              <a:t>аналітики</a:t>
            </a:r>
            <a:r>
              <a:rPr lang="ru-RU" sz="2200">
                <a:latin typeface="Times New Roman" panose="02020603050405020304" pitchFamily="18" charset="0"/>
              </a:rPr>
              <a:t> часто </a:t>
            </a:r>
            <a:r>
              <a:rPr lang="ru-RU" sz="2200" u="sng" err="1">
                <a:latin typeface="Times New Roman" panose="02020603050405020304" pitchFamily="18" charset="0"/>
              </a:rPr>
              <a:t>використовують</a:t>
            </a:r>
            <a:r>
              <a:rPr lang="ru-RU" sz="2200" u="sng">
                <a:latin typeface="Times New Roman" panose="02020603050405020304" pitchFamily="18" charset="0"/>
              </a:rPr>
              <a:t> </a:t>
            </a:r>
            <a:r>
              <a:rPr lang="ru-RU" sz="2200" u="sng" err="1">
                <a:latin typeface="Times New Roman" panose="02020603050405020304" pitchFamily="18" charset="0"/>
              </a:rPr>
              <a:t>поняття</a:t>
            </a:r>
            <a:r>
              <a:rPr lang="ru-RU" sz="2200" u="sng">
                <a:latin typeface="Times New Roman" panose="02020603050405020304" pitchFamily="18" charset="0"/>
              </a:rPr>
              <a:t> </a:t>
            </a:r>
            <a:r>
              <a:rPr lang="ru-RU" sz="2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«</a:t>
            </a:r>
            <a:r>
              <a:rPr lang="ru-RU" sz="2200" b="1" u="sng" err="1">
                <a:solidFill>
                  <a:srgbClr val="002060"/>
                </a:solidFill>
                <a:latin typeface="Times New Roman" panose="02020603050405020304" pitchFamily="18" charset="0"/>
              </a:rPr>
              <a:t>група</a:t>
            </a:r>
            <a:r>
              <a:rPr lang="ru-RU" sz="2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u="sng" err="1">
                <a:solidFill>
                  <a:srgbClr val="002060"/>
                </a:solidFill>
                <a:latin typeface="Times New Roman" panose="02020603050405020304" pitchFamily="18" charset="0"/>
              </a:rPr>
              <a:t>тиску</a:t>
            </a:r>
            <a:r>
              <a:rPr lang="ru-RU" sz="2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r>
              <a:rPr lang="ru-RU" sz="2200">
                <a:latin typeface="Times New Roman" panose="02020603050405020304" pitchFamily="18" charset="0"/>
              </a:rPr>
              <a:t>. </a:t>
            </a:r>
            <a:r>
              <a:rPr lang="ru-RU" sz="2200" err="1">
                <a:latin typeface="Times New Roman" panose="02020603050405020304" pitchFamily="18" charset="0"/>
              </a:rPr>
              <a:t>Маються</a:t>
            </a:r>
            <a:r>
              <a:rPr lang="ru-RU" sz="2200">
                <a:latin typeface="Times New Roman" panose="02020603050405020304" pitchFamily="18" charset="0"/>
              </a:rPr>
              <a:t> на </a:t>
            </a:r>
            <a:r>
              <a:rPr lang="ru-RU" sz="2200" err="1">
                <a:latin typeface="Times New Roman" panose="02020603050405020304" pitchFamily="18" charset="0"/>
              </a:rPr>
              <a:t>увазі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такі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групи</a:t>
            </a:r>
            <a:r>
              <a:rPr lang="ru-RU" sz="2200">
                <a:latin typeface="Times New Roman" panose="02020603050405020304" pitchFamily="18" charset="0"/>
              </a:rPr>
              <a:t>, </a:t>
            </a:r>
            <a:r>
              <a:rPr lang="ru-RU" sz="2200" err="1">
                <a:latin typeface="Times New Roman" panose="02020603050405020304" pitchFamily="18" charset="0"/>
              </a:rPr>
              <a:t>які</a:t>
            </a:r>
            <a:r>
              <a:rPr lang="ru-RU" sz="2200">
                <a:latin typeface="Times New Roman" panose="02020603050405020304" pitchFamily="18" charset="0"/>
              </a:rPr>
              <a:t> не </a:t>
            </a:r>
            <a:r>
              <a:rPr lang="ru-RU" sz="2200" err="1">
                <a:latin typeface="Times New Roman" panose="02020603050405020304" pitchFamily="18" charset="0"/>
              </a:rPr>
              <a:t>прагнуть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оволодіння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владою</a:t>
            </a:r>
            <a:r>
              <a:rPr lang="ru-RU" sz="2200">
                <a:latin typeface="Times New Roman" panose="02020603050405020304" pitchFamily="18" charset="0"/>
              </a:rPr>
              <a:t>, але </a:t>
            </a:r>
            <a:r>
              <a:rPr lang="ru-RU" sz="2200" err="1">
                <a:latin typeface="Times New Roman" panose="02020603050405020304" pitchFamily="18" charset="0"/>
              </a:rPr>
              <a:t>надають</a:t>
            </a:r>
            <a:r>
              <a:rPr lang="ru-RU" sz="2200">
                <a:latin typeface="Times New Roman" panose="02020603050405020304" pitchFamily="18" charset="0"/>
              </a:rPr>
              <a:t> на </a:t>
            </a:r>
            <a:r>
              <a:rPr lang="ru-RU" sz="2200" err="1">
                <a:latin typeface="Times New Roman" panose="02020603050405020304" pitchFamily="18" charset="0"/>
              </a:rPr>
              <a:t>неї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вплив</a:t>
            </a:r>
            <a:r>
              <a:rPr lang="ru-RU" sz="2200">
                <a:latin typeface="Times New Roman" panose="02020603050405020304" pitchFamily="18" charset="0"/>
              </a:rPr>
              <a:t> з метою </a:t>
            </a:r>
            <a:r>
              <a:rPr lang="ru-RU" sz="2200" err="1">
                <a:latin typeface="Times New Roman" panose="02020603050405020304" pitchFamily="18" charset="0"/>
              </a:rPr>
              <a:t>реалізації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певних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групових</a:t>
            </a:r>
            <a:r>
              <a:rPr lang="ru-RU" sz="2200">
                <a:latin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</a:rPr>
              <a:t>інтересів</a:t>
            </a:r>
            <a:r>
              <a:rPr lang="ru-RU" sz="2200">
                <a:latin typeface="Times New Roman" panose="02020603050405020304" pitchFamily="18" charset="0"/>
              </a:rPr>
              <a:t>.</a:t>
            </a:r>
            <a:endParaRPr lang="aa-ET" sz="2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1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2C8871-FD12-284D-4809-2D90EE49B538}"/>
              </a:ext>
            </a:extLst>
          </p:cNvPr>
          <p:cNvSpPr txBox="1"/>
          <p:nvPr/>
        </p:nvSpPr>
        <p:spPr>
          <a:xfrm>
            <a:off x="4263081" y="328285"/>
            <a:ext cx="73388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aa-ET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політичній науці розвиток теорії груп починається з публікації у 1908 р. праці </a:t>
            </a:r>
            <a:r>
              <a:rPr lang="aa-ET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Артура Ф. Бентлі "Процес управління"</a:t>
            </a:r>
            <a:r>
              <a:rPr lang="aa-ET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Основи цієї теорії заклали англійські філософи XIX і початку XX ст., </a:t>
            </a:r>
            <a:r>
              <a:rPr lang="uk-UA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</a:t>
            </a:r>
            <a:r>
              <a:rPr lang="aa-ET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розробляли проблему плюралізму. Вони висунули ідею у тому, що саме група є базової одиницею суспільства. Ця думка лягла в основу дослідження А. Бентлі, який поглянув на політичне суспільство як на сукупність різних "груп інтересів".</a:t>
            </a:r>
            <a:r>
              <a:rPr lang="aa-ET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a-E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34E31C-7C4B-7426-2C7D-A108FB7B8C4C}"/>
              </a:ext>
            </a:extLst>
          </p:cNvPr>
          <p:cNvSpPr txBox="1"/>
          <p:nvPr/>
        </p:nvSpPr>
        <p:spPr>
          <a:xfrm>
            <a:off x="590035" y="366491"/>
            <a:ext cx="3376483" cy="14465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uk-UA" sz="2200" b="1" u="sng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 Теорія Артура </a:t>
            </a:r>
            <a:r>
              <a:rPr lang="uk-UA" sz="2200" b="1" u="sng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Бентлі</a:t>
            </a:r>
            <a:r>
              <a:rPr lang="uk-UA" sz="2200" b="1" u="sng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200" b="1" u="sng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Політичний</a:t>
            </a:r>
            <a:r>
              <a:rPr lang="ru-RU" sz="22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u="sng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</a:t>
            </a:r>
            <a:r>
              <a:rPr lang="ru-RU" sz="22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 результат </a:t>
            </a:r>
            <a:r>
              <a:rPr lang="ru-RU" sz="2200" b="1" u="sng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2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u="sng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endParaRPr lang="aa-ET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CDA6EE-E809-7743-0750-9D832ED35D25}"/>
              </a:ext>
            </a:extLst>
          </p:cNvPr>
          <p:cNvSpPr txBox="1"/>
          <p:nvPr/>
        </p:nvSpPr>
        <p:spPr>
          <a:xfrm>
            <a:off x="4263081" y="2413337"/>
            <a:ext cx="73388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Важливою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віхою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концепції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інтересів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стали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Девіда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Трумена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виклав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книзі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Управлінський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інтереси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громадська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думка"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виданої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1951 р.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Трумен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теж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виходив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того,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відправною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точкою при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аналізі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політичного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бути не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сукупність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індивідів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цим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вчений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спробував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співвіднести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численні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характеристики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поведінки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політичним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процесом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використовуючи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системний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підхід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aa-E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C0978F-E0FE-0926-E717-9CAADEFAA836}"/>
              </a:ext>
            </a:extLst>
          </p:cNvPr>
          <p:cNvSpPr txBox="1"/>
          <p:nvPr/>
        </p:nvSpPr>
        <p:spPr>
          <a:xfrm>
            <a:off x="590034" y="2490415"/>
            <a:ext cx="3376483" cy="10618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uk-UA" sz="2100" b="1" u="sng">
                <a:solidFill>
                  <a:srgbClr val="0070C0"/>
                </a:solidFill>
                <a:latin typeface="Times New Roman" panose="02020603050405020304" pitchFamily="18" charset="0"/>
              </a:rPr>
              <a:t>Б. Теорія Девіда </a:t>
            </a:r>
            <a:r>
              <a:rPr lang="ru-RU" sz="2100" b="1" u="sng" err="1">
                <a:solidFill>
                  <a:srgbClr val="0070C0"/>
                </a:solidFill>
                <a:latin typeface="Times New Roman" panose="02020603050405020304" pitchFamily="18" charset="0"/>
              </a:rPr>
              <a:t>Трумен</a:t>
            </a:r>
            <a:r>
              <a:rPr lang="uk-UA" sz="2100" b="1" u="sng">
                <a:solidFill>
                  <a:srgbClr val="0070C0"/>
                </a:solidFill>
                <a:latin typeface="Times New Roman" panose="02020603050405020304" pitchFamily="18" charset="0"/>
              </a:rPr>
              <a:t>а:</a:t>
            </a:r>
            <a:r>
              <a:rPr lang="ru-RU" sz="2100" b="1" u="sng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2100" b="1" u="sng" err="1">
                <a:latin typeface="Times New Roman" panose="02020603050405020304" pitchFamily="18" charset="0"/>
              </a:rPr>
              <a:t>Групи</a:t>
            </a:r>
            <a:r>
              <a:rPr lang="ru-RU" sz="2100" b="1" u="sng">
                <a:latin typeface="Times New Roman" panose="02020603050405020304" pitchFamily="18" charset="0"/>
              </a:rPr>
              <a:t> </a:t>
            </a:r>
            <a:r>
              <a:rPr lang="ru-RU" sz="2100" b="1" u="sng" err="1">
                <a:latin typeface="Times New Roman" panose="02020603050405020304" pitchFamily="18" charset="0"/>
              </a:rPr>
              <a:t>інтересів</a:t>
            </a:r>
            <a:r>
              <a:rPr lang="ru-RU" sz="2100" b="1" u="sng">
                <a:latin typeface="Times New Roman" panose="02020603050405020304" pitchFamily="18" charset="0"/>
              </a:rPr>
              <a:t> та </a:t>
            </a:r>
            <a:r>
              <a:rPr lang="ru-RU" sz="2100" b="1" u="sng" err="1">
                <a:latin typeface="Times New Roman" panose="02020603050405020304" pitchFamily="18" charset="0"/>
              </a:rPr>
              <a:t>групи</a:t>
            </a:r>
            <a:r>
              <a:rPr lang="ru-RU" sz="2100" b="1" u="sng">
                <a:latin typeface="Times New Roman" panose="02020603050405020304" pitchFamily="18" charset="0"/>
              </a:rPr>
              <a:t> </a:t>
            </a:r>
            <a:r>
              <a:rPr lang="ru-RU" sz="2100" b="1" u="sng" err="1">
                <a:latin typeface="Times New Roman" panose="02020603050405020304" pitchFamily="18" charset="0"/>
              </a:rPr>
              <a:t>тиску</a:t>
            </a:r>
            <a:r>
              <a:rPr lang="ru-RU" sz="2100" b="1" u="sng">
                <a:latin typeface="Times New Roman" panose="02020603050405020304" pitchFamily="18" charset="0"/>
              </a:rPr>
              <a:t> </a:t>
            </a:r>
            <a:endParaRPr lang="aa-ET" sz="2100" b="1" u="sng"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6F6EAA-1CC6-F695-3708-521C1194DE4D}"/>
              </a:ext>
            </a:extLst>
          </p:cNvPr>
          <p:cNvSpPr txBox="1"/>
          <p:nvPr/>
        </p:nvSpPr>
        <p:spPr>
          <a:xfrm>
            <a:off x="4263081" y="4823459"/>
            <a:ext cx="7338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Довгий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фахівці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вважали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нові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інтересів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виникають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розвитком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суспільства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Однак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 Роберта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Солсбері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проблем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інтересів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вийшла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1969 р.,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змусила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нетрадиційно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поглянути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b="1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цю</a:t>
            </a:r>
            <a:r>
              <a:rPr lang="ru-RU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проблему</a:t>
            </a: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aa-E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1E7BFF-5E1E-7D77-9347-B8C4952E3771}"/>
              </a:ext>
            </a:extLst>
          </p:cNvPr>
          <p:cNvSpPr txBox="1"/>
          <p:nvPr/>
        </p:nvSpPr>
        <p:spPr>
          <a:xfrm>
            <a:off x="491181" y="5054087"/>
            <a:ext cx="3475336" cy="10618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uk-UA" sz="2100" b="1" u="sng">
                <a:solidFill>
                  <a:srgbClr val="0070C0"/>
                </a:solidFill>
                <a:latin typeface="Times New Roman" panose="02020603050405020304" pitchFamily="18" charset="0"/>
              </a:rPr>
              <a:t>В. Теорія Роберта Солсбері: </a:t>
            </a:r>
            <a:r>
              <a:rPr lang="ru-RU" sz="2100" b="1" u="sng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2100" b="1" u="sng">
                <a:latin typeface="Times New Roman" panose="02020603050405020304" pitchFamily="18" charset="0"/>
              </a:rPr>
              <a:t>Генезис </a:t>
            </a:r>
            <a:r>
              <a:rPr lang="ru-RU" sz="2100" b="1" u="sng" err="1">
                <a:latin typeface="Times New Roman" panose="02020603050405020304" pitchFamily="18" charset="0"/>
              </a:rPr>
              <a:t>груп</a:t>
            </a:r>
            <a:r>
              <a:rPr lang="ru-RU" sz="2100" b="1" u="sng">
                <a:latin typeface="Times New Roman" panose="02020603050405020304" pitchFamily="18" charset="0"/>
              </a:rPr>
              <a:t> та </a:t>
            </a:r>
            <a:r>
              <a:rPr lang="ru-RU" sz="2100" b="1" u="sng" err="1">
                <a:latin typeface="Times New Roman" panose="02020603050405020304" pitchFamily="18" charset="0"/>
              </a:rPr>
              <a:t>політичні</a:t>
            </a:r>
            <a:r>
              <a:rPr lang="ru-RU" sz="2100" b="1" u="sng">
                <a:latin typeface="Times New Roman" panose="02020603050405020304" pitchFamily="18" charset="0"/>
              </a:rPr>
              <a:t> </a:t>
            </a:r>
            <a:r>
              <a:rPr lang="ru-RU" sz="2100" b="1" u="sng" err="1">
                <a:latin typeface="Times New Roman" panose="02020603050405020304" pitchFamily="18" charset="0"/>
              </a:rPr>
              <a:t>підприємці</a:t>
            </a:r>
            <a:endParaRPr lang="aa-ET" sz="2100" b="1" u="sng"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D5BE9C-6CE9-DE44-B1D4-C102FC5A4895}"/>
              </a:ext>
            </a:extLst>
          </p:cNvPr>
          <p:cNvSpPr txBox="1"/>
          <p:nvPr/>
        </p:nvSpPr>
        <p:spPr>
          <a:xfrm>
            <a:off x="4263081" y="6023788"/>
            <a:ext cx="7338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a-ET">
                <a:latin typeface="Times New Roman" panose="02020603050405020304" pitchFamily="18" charset="0"/>
              </a:rPr>
              <a:t>Солсбері виділяє як </a:t>
            </a:r>
            <a:r>
              <a:rPr lang="aa-ET" b="1" i="1">
                <a:latin typeface="Times New Roman" panose="02020603050405020304" pitchFamily="18" charset="0"/>
              </a:rPr>
              <a:t>ключову роль "політичного підприємця"</a:t>
            </a:r>
            <a:r>
              <a:rPr lang="aa-ET">
                <a:latin typeface="Times New Roman" panose="02020603050405020304" pitchFamily="18" charset="0"/>
              </a:rPr>
              <a:t> - організатора групи. </a:t>
            </a:r>
          </a:p>
        </p:txBody>
      </p:sp>
    </p:spTree>
    <p:extLst>
      <p:ext uri="{BB962C8B-B14F-4D97-AF65-F5344CB8AC3E}">
        <p14:creationId xmlns:p14="http://schemas.microsoft.com/office/powerpoint/2010/main" val="170839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0EC829-ABA7-3543-D9DA-A3D4136A30C9}"/>
              </a:ext>
            </a:extLst>
          </p:cNvPr>
          <p:cNvSpPr txBox="1"/>
          <p:nvPr/>
        </p:nvSpPr>
        <p:spPr>
          <a:xfrm>
            <a:off x="1992012" y="580784"/>
            <a:ext cx="8207976" cy="569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uk-UA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Суттєвим доповненням щодо розуміння </a:t>
            </a:r>
            <a:r>
              <a:rPr lang="uk-UA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лоббістських</a:t>
            </a:r>
            <a:r>
              <a:rPr lang="uk-UA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процесів стали: </a:t>
            </a:r>
            <a:endParaRPr lang="aa-ET" sz="24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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 груп.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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 плюралізму, зокрема теорія плюралістичного представництва інтересів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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корпоративізму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корпоративістського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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еліт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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мереж.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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нового державного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лобізм.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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клієнтелізму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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Неомарксистська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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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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бюрократії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4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3AC9EF-B036-EACA-1D37-A5536F07473E}"/>
              </a:ext>
            </a:extLst>
          </p:cNvPr>
          <p:cNvSpPr txBox="1"/>
          <p:nvPr/>
        </p:nvSpPr>
        <p:spPr>
          <a:xfrm>
            <a:off x="565322" y="426993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aa-ET" sz="2400" b="1">
                <a:solidFill>
                  <a:srgbClr val="002060"/>
                </a:solidFill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 лобізму в органах публічної влади</a:t>
            </a:r>
            <a:r>
              <a:rPr lang="aa-ET" sz="2400">
                <a:solidFill>
                  <a:srgbClr val="002060"/>
                </a:solidFill>
                <a:effectLst/>
              </a:rPr>
              <a:t> </a:t>
            </a:r>
            <a:endParaRPr lang="aa-ET" sz="240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093876-15A6-B39E-D1F4-6EF683BF4BB5}"/>
              </a:ext>
            </a:extLst>
          </p:cNvPr>
          <p:cNvSpPr txBox="1"/>
          <p:nvPr/>
        </p:nvSpPr>
        <p:spPr>
          <a:xfrm>
            <a:off x="3496961" y="970856"/>
            <a:ext cx="73275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представляє лобізм як обмін ресурсами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владним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ресурсом) та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мають фінансовий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ресурс).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Лобісти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професійними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посередниками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взаєминах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a-E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47CCA3-C084-455D-689F-E588090ACD96}"/>
              </a:ext>
            </a:extLst>
          </p:cNvPr>
          <p:cNvSpPr txBox="1"/>
          <p:nvPr/>
        </p:nvSpPr>
        <p:spPr>
          <a:xfrm>
            <a:off x="509716" y="1155523"/>
            <a:ext cx="2752467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«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Корупційна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модель»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a-ET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762B3C-1C12-9F0C-048E-BE032C42CC02}"/>
              </a:ext>
            </a:extLst>
          </p:cNvPr>
          <p:cNvSpPr txBox="1"/>
          <p:nvPr/>
        </p:nvSpPr>
        <p:spPr>
          <a:xfrm>
            <a:off x="3614351" y="2868937"/>
            <a:ext cx="72101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лобістів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стейкхолдерами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71BD02-ECBB-F45F-60D3-98A8BD6C0161}"/>
              </a:ext>
            </a:extLst>
          </p:cNvPr>
          <p:cNvSpPr txBox="1"/>
          <p:nvPr/>
        </p:nvSpPr>
        <p:spPr>
          <a:xfrm>
            <a:off x="509717" y="2868937"/>
            <a:ext cx="2752468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«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модель»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FB0A0D-A1F2-4949-7307-EB40F547F8AF}"/>
              </a:ext>
            </a:extLst>
          </p:cNvPr>
          <p:cNvSpPr txBox="1"/>
          <p:nvPr/>
        </p:nvSpPr>
        <p:spPr>
          <a:xfrm>
            <a:off x="3614351" y="4107706"/>
            <a:ext cx="72101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a-ET"/>
            </a:defPPr>
            <a:lvl1pPr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algn="just"/>
            <a:r>
              <a:rPr lang="ru-RU" sz="2000" dirty="0" err="1">
                <a:ea typeface="+mn-ea"/>
                <a:cs typeface="Times New Roman" panose="02020603050405020304" pitchFamily="18" charset="0"/>
              </a:rPr>
              <a:t>розроблена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+mn-ea"/>
                <a:cs typeface="Times New Roman" panose="02020603050405020304" pitchFamily="18" charset="0"/>
              </a:rPr>
              <a:t>американським</a:t>
            </a:r>
            <a:r>
              <a:rPr lang="ru-RU" sz="2000" b="1" dirty="0"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+mn-ea"/>
                <a:cs typeface="Times New Roman" panose="02020603050405020304" pitchFamily="18" charset="0"/>
              </a:rPr>
              <a:t>політологом</a:t>
            </a:r>
            <a:r>
              <a:rPr lang="ru-RU" sz="2000" b="1" dirty="0">
                <a:ea typeface="+mn-ea"/>
                <a:cs typeface="Times New Roman" panose="02020603050405020304" pitchFamily="18" charset="0"/>
              </a:rPr>
              <a:t> Р. Холлом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підхід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розглядає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лобізм як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свого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роду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субсидію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підприємливість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законодавця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. У рамках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теорії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субсидування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лобіст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спочатку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відбирає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законодавця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позицію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вірування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подібні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ea typeface="+mn-ea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ea typeface="+mn-ea"/>
                <a:cs typeface="Times New Roman" panose="02020603050405020304" pitchFamily="18" charset="0"/>
              </a:rPr>
              <a:t> ж. </a:t>
            </a:r>
            <a:endParaRPr lang="uk-UA" sz="20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66FC40-B51C-7BF9-BFCB-A816622DC923}"/>
              </a:ext>
            </a:extLst>
          </p:cNvPr>
          <p:cNvSpPr txBox="1"/>
          <p:nvPr/>
        </p:nvSpPr>
        <p:spPr>
          <a:xfrm>
            <a:off x="509715" y="4213019"/>
            <a:ext cx="2752467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«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Субсидіарна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модель» 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8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575859-EBE8-0D66-8732-91FA8BE307F0}"/>
              </a:ext>
            </a:extLst>
          </p:cNvPr>
          <p:cNvSpPr txBox="1"/>
          <p:nvPr/>
        </p:nvSpPr>
        <p:spPr>
          <a:xfrm>
            <a:off x="4766619" y="808553"/>
            <a:ext cx="68858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a-ET" sz="2400" b="1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Лобізм - одна з найпоширеніших форм впливу добровільних суспільно-політичних об’єднань людей (груп інтересів) на органи влади в сучасних демократичних суспільствах.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obbying' is Not a Dirty Word – Library Strategies">
            <a:extLst>
              <a:ext uri="{FF2B5EF4-FFF2-40B4-BE49-F238E27FC236}">
                <a16:creationId xmlns:a16="http://schemas.microsoft.com/office/drawing/2014/main" xmlns="" id="{93F3D8FB-50D3-40B0-E0ED-A3102041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1" y="97797"/>
            <a:ext cx="4053017" cy="228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E3FA3E-FED4-6B63-719A-F669B1880321}"/>
              </a:ext>
            </a:extLst>
          </p:cNvPr>
          <p:cNvSpPr txBox="1"/>
          <p:nvPr/>
        </p:nvSpPr>
        <p:spPr>
          <a:xfrm>
            <a:off x="902043" y="2494629"/>
            <a:ext cx="1088630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a-ET" sz="1800" b="1" i="1" dirty="0">
                <a:effectLst/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лобізму: </a:t>
            </a:r>
            <a:endParaRPr lang="aa-E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a-ET" sz="1800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По-перше, </a:t>
            </a:r>
            <a:r>
              <a:rPr lang="aa-ET" sz="1800" b="1" i="1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лобіювання пов’язане лише з прийняттям публічних рішень</a:t>
            </a:r>
            <a:r>
              <a:rPr lang="aa-ET" sz="1800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; рішення, що прийняті фізичними та юридичними особами можуть також бути піддані впливу інтересів різних груп тиску, однак такий вплив не прийнято називати лобізмом. </a:t>
            </a:r>
            <a:endParaRPr lang="aa-E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a-ET" sz="1800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По-друге, </a:t>
            </a:r>
            <a:r>
              <a:rPr lang="aa-ET" sz="1800" b="1" i="1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всі види лобізму мотивовані бажанням вплинути</a:t>
            </a:r>
            <a:r>
              <a:rPr lang="aa-ET" sz="1800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; багато дій або події можуть виявитися причинами прийняття адміністративних рішень, але якщо вони не викликані бажанням впливу - це не лобізм. </a:t>
            </a:r>
            <a:endParaRPr lang="aa-E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a-ET" sz="1800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По-третє, </a:t>
            </a:r>
            <a:r>
              <a:rPr lang="aa-ET" sz="1800" b="1" i="1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лобіювання передбачає наявність посередника чи представника</a:t>
            </a:r>
            <a:r>
              <a:rPr lang="aa-ET" sz="1800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- сполучної ланки між групою тиску й офіційними особами. </a:t>
            </a:r>
            <a:endParaRPr lang="aa-E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a-ET" sz="1800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По-четверте, </a:t>
            </a:r>
            <a:r>
              <a:rPr lang="aa-ET" sz="1800" b="1" i="1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лобіювання незмінно пов’язане зі встановленням контактів для передачі повідомлень</a:t>
            </a:r>
            <a:r>
              <a:rPr lang="aa-ET" sz="1800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, оскільки це єдиний шлях, яким можна здійснювати вплив. </a:t>
            </a:r>
            <a:endParaRPr lang="aa-E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a-ET" sz="1800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aa-E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a-ET" sz="1800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Отже, </a:t>
            </a:r>
            <a:r>
              <a:rPr lang="aa-ET" sz="1800" b="1" dirty="0"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лобізм представляє собою систему цілеспрямованого впливу певних соціальних груп на органи державної влади з метою задоволення своїх інтересів за допомогою впливу на їхні рішення. </a:t>
            </a:r>
            <a:endParaRPr lang="aa-E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7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bbying. by Kyiana Williams | by Congressional Communities | Medium">
            <a:extLst>
              <a:ext uri="{FF2B5EF4-FFF2-40B4-BE49-F238E27FC236}">
                <a16:creationId xmlns:a16="http://schemas.microsoft.com/office/drawing/2014/main" xmlns="" id="{CE9F0BD2-5719-B6D4-6965-462A677C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0" y="506627"/>
            <a:ext cx="3896497" cy="292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 Lobbying Good or Bad? | RepresentUs">
            <a:extLst>
              <a:ext uri="{FF2B5EF4-FFF2-40B4-BE49-F238E27FC236}">
                <a16:creationId xmlns:a16="http://schemas.microsoft.com/office/drawing/2014/main" xmlns="" id="{DEC35A99-5B6D-E0F0-0D85-64C9158E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71" y="506627"/>
            <a:ext cx="5376562" cy="23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54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885</Words>
  <Application>Microsoft Office PowerPoint</Application>
  <PresentationFormat>Широкоэкранный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TimesNewRomanPS</vt:lpstr>
      <vt:lpstr>TimesNewRomanPSMT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Учетная запись Майкрософт</cp:lastModifiedBy>
  <cp:revision>4</cp:revision>
  <dcterms:created xsi:type="dcterms:W3CDTF">2024-09-04T09:26:08Z</dcterms:created>
  <dcterms:modified xsi:type="dcterms:W3CDTF">2024-09-08T08:23:53Z</dcterms:modified>
</cp:coreProperties>
</file>