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92" r:id="rId5"/>
    <p:sldId id="271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4" r:id="rId17"/>
    <p:sldId id="269" r:id="rId18"/>
    <p:sldId id="267" r:id="rId19"/>
    <p:sldId id="268" r:id="rId20"/>
    <p:sldId id="287" r:id="rId21"/>
    <p:sldId id="270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5" r:id="rId30"/>
    <p:sldId id="283" r:id="rId31"/>
    <p:sldId id="277" r:id="rId32"/>
    <p:sldId id="288" r:id="rId33"/>
    <p:sldId id="286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3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4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9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8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923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8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5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2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1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6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0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647C08-A887-D944-9DC3-5B3EC9750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ПРОГНОЗУВАННЯ: теоретико-методологічні засади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1A230E-9837-1E4C-AE7C-3458F34E7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aa-E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5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5BCF56-1086-1347-B965-2002C61481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8998" y="557214"/>
            <a:ext cx="6297266" cy="5957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Існує 3 форми передбачення: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результат наукової теорії, який будується на основі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виявлених науковими методами закономірностей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природи, суспільства, мислення (прогноз погоди, розвитку країни …)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Ненаукове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базується на </a:t>
            </a:r>
            <a:r>
              <a:rPr lang="uk-UA" sz="20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нереальних, фантастичних взаємозв'язках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(гадання, ясновидіння, пророцтва Нострадамуса …); маніпулювання свідомістю і поведінкою людини; пророцтва за своєю сутністю є винятковими, з претензіями на абсолютність, незмінну достовірність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Емпіричне передбачення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базується на повсякденному досвіді людей (народні прикмети …)</a:t>
            </a:r>
          </a:p>
        </p:txBody>
      </p:sp>
      <p:pic>
        <p:nvPicPr>
          <p:cNvPr id="3074" name="Picture 2" descr="Блог технократа — Футурология, будущее Украины, прогнозы, устойчивое  развитие, зеленое строительство, возобновляемая энергетика">
            <a:extLst>
              <a:ext uri="{FF2B5EF4-FFF2-40B4-BE49-F238E27FC236}">
                <a16:creationId xmlns:a16="http://schemas.microsoft.com/office/drawing/2014/main" xmlns="" id="{8D894BB2-F028-DE4E-970D-3EA02A5A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9" y="0"/>
            <a:ext cx="4935399" cy="252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узнать настоящая гадалка или нет">
            <a:extLst>
              <a:ext uri="{FF2B5EF4-FFF2-40B4-BE49-F238E27FC236}">
                <a16:creationId xmlns:a16="http://schemas.microsoft.com/office/drawing/2014/main" xmlns="" id="{95282460-31AB-214E-BC78-082E237C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39" y="2183675"/>
            <a:ext cx="4222750" cy="27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адалка (Альфреда Бриклин (Френсис)) | Иронические стихи — Литературный  салон">
            <a:extLst>
              <a:ext uri="{FF2B5EF4-FFF2-40B4-BE49-F238E27FC236}">
                <a16:creationId xmlns:a16="http://schemas.microsoft.com/office/drawing/2014/main" xmlns="" id="{1506F7BB-1CD6-F547-8226-06C7FF4B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6" y="4335464"/>
            <a:ext cx="4222749" cy="2533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5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6B8200-E944-F844-8D52-40C2D2555F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0638" y="428625"/>
            <a:ext cx="7091362" cy="64293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НАУКОВЕ ПЕРЕДБАЧЕННЯ МАЄ 3 ФОРМИ: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ГІПОТЕЗА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</a:t>
            </a:r>
            <a:r>
              <a:rPr lang="uk-UA" b="1" dirty="0">
                <a:solidFill>
                  <a:srgbClr val="FF0000"/>
                </a:solidFill>
              </a:rPr>
              <a:t>наукове припущення</a:t>
            </a:r>
            <a:r>
              <a:rPr lang="uk-UA" b="1" dirty="0"/>
              <a:t>, яке висувається для пояснення якогось явища і яке </a:t>
            </a:r>
            <a:r>
              <a:rPr lang="uk-UA" b="1" dirty="0">
                <a:solidFill>
                  <a:srgbClr val="FF0000"/>
                </a:solidFill>
              </a:rPr>
              <a:t>вимагає підтвердження </a:t>
            </a:r>
            <a:r>
              <a:rPr lang="uk-UA" b="1" dirty="0"/>
              <a:t>(оцінки) на досвіді і теоретичного обґрунтування для того, щоб стати достовірною науковою теорією; припущення про </a:t>
            </a:r>
            <a:r>
              <a:rPr lang="uk-UA" b="1" dirty="0">
                <a:solidFill>
                  <a:srgbClr val="FF0000"/>
                </a:solidFill>
              </a:rPr>
              <a:t>те, що щось може відбутися, а може й не відбутися</a:t>
            </a:r>
            <a:r>
              <a:rPr lang="uk-UA" b="1" dirty="0"/>
              <a:t>. На рівні гіпотези, як правило, надаються </a:t>
            </a:r>
            <a:r>
              <a:rPr lang="uk-UA" b="1" i="1" u="sng" dirty="0">
                <a:solidFill>
                  <a:srgbClr val="FF0000"/>
                </a:solidFill>
              </a:rPr>
              <a:t>якісні характеристики </a:t>
            </a:r>
            <a:r>
              <a:rPr lang="uk-UA" b="1" dirty="0">
                <a:solidFill>
                  <a:srgbClr val="FF0000"/>
                </a:solidFill>
              </a:rPr>
              <a:t>про розвиток досліджуваного об</a:t>
            </a:r>
            <a:r>
              <a:rPr lang="ru-RU" b="1" dirty="0">
                <a:solidFill>
                  <a:srgbClr val="FF0000"/>
                </a:solidFill>
              </a:rPr>
              <a:t>’</a:t>
            </a:r>
            <a:r>
              <a:rPr lang="uk-UA" b="1" dirty="0">
                <a:solidFill>
                  <a:srgbClr val="FF0000"/>
                </a:solidFill>
              </a:rPr>
              <a:t>єкта, загальні його закономірності та риси</a:t>
            </a:r>
          </a:p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ПРОГНОЗ</a:t>
            </a:r>
            <a:r>
              <a:rPr lang="uk-UA" b="1" dirty="0"/>
              <a:t> - науково обґрунтоване судження про </a:t>
            </a:r>
            <a:r>
              <a:rPr lang="uk-UA" b="1" dirty="0">
                <a:solidFill>
                  <a:srgbClr val="FF0000"/>
                </a:solidFill>
              </a:rPr>
              <a:t>можливий стан об’єкта в майбутньому та/або про ймовірні альтернативні шляхи і терміни їх реалізації</a:t>
            </a:r>
            <a:r>
              <a:rPr lang="uk-UA" b="1" dirty="0"/>
              <a:t>; порівняно з гіпотезою має більшу визначеність, містить </a:t>
            </a:r>
            <a:r>
              <a:rPr lang="uk-UA" b="1" i="1" u="sng" dirty="0">
                <a:solidFill>
                  <a:srgbClr val="FF0000"/>
                </a:solidFill>
              </a:rPr>
              <a:t>не тільки якісні, але вже і кількісні характеристики</a:t>
            </a:r>
            <a:r>
              <a:rPr lang="uk-UA" b="1" dirty="0">
                <a:solidFill>
                  <a:srgbClr val="FF0000"/>
                </a:solidFill>
              </a:rPr>
              <a:t>; вислів про раніше невідоме становище речей, яке отримуємо в рамках наукової теорії як підсумок на основі висновку з вже відомих або обґрунтованих припущень</a:t>
            </a:r>
            <a:endParaRPr lang="aa-ET" b="1" dirty="0"/>
          </a:p>
          <a:p>
            <a:r>
              <a:rPr lang="aa-ET" b="1" dirty="0">
                <a:solidFill>
                  <a:schemeClr val="accent6">
                    <a:lumMod val="50000"/>
                  </a:schemeClr>
                </a:solidFill>
              </a:rPr>
              <a:t>ПЛАН</a:t>
            </a:r>
            <a:r>
              <a:rPr lang="aa-ET" b="1" dirty="0"/>
              <a:t> – постановка </a:t>
            </a:r>
            <a:r>
              <a:rPr lang="aa-ET" b="1" dirty="0">
                <a:solidFill>
                  <a:srgbClr val="FF0000"/>
                </a:solidFill>
              </a:rPr>
              <a:t>чітко визначеної мети і передбачення конкретних детальних подій</a:t>
            </a:r>
            <a:r>
              <a:rPr lang="aa-ET" b="1" dirty="0"/>
              <a:t> досліджуваного явища або </a:t>
            </a:r>
            <a:r>
              <a:rPr lang="uk-UA" b="1" dirty="0"/>
              <a:t>об'єкта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dirty="0"/>
          </a:p>
        </p:txBody>
      </p:sp>
      <p:pic>
        <p:nvPicPr>
          <p:cNvPr id="5122" name="Picture 2" descr="футурология">
            <a:extLst>
              <a:ext uri="{FF2B5EF4-FFF2-40B4-BE49-F238E27FC236}">
                <a16:creationId xmlns:a16="http://schemas.microsoft.com/office/drawing/2014/main" xmlns="" id="{9A7662CF-673F-0647-B455-CFBB8BA0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0"/>
            <a:ext cx="4933175" cy="2886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утурология - Tемы - DELFI">
            <a:extLst>
              <a:ext uri="{FF2B5EF4-FFF2-40B4-BE49-F238E27FC236}">
                <a16:creationId xmlns:a16="http://schemas.microsoft.com/office/drawing/2014/main" xmlns="" id="{36D84D01-95C9-D548-9BE7-597443DD6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9860" r="10043" b="7426"/>
          <a:stretch/>
        </p:blipFill>
        <p:spPr bwMode="auto">
          <a:xfrm>
            <a:off x="1019173" y="2100234"/>
            <a:ext cx="3986213" cy="24568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знавательная футурология КазаниВовремя.Ру">
            <a:extLst>
              <a:ext uri="{FF2B5EF4-FFF2-40B4-BE49-F238E27FC236}">
                <a16:creationId xmlns:a16="http://schemas.microsoft.com/office/drawing/2014/main" xmlns="" id="{DB9712A9-4975-B14C-9D88-8EAE59CC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" y="4139890"/>
            <a:ext cx="5123678" cy="262889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5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5C122E-68DD-0845-969B-B5C6E0A19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2075" y="0"/>
            <a:ext cx="7019925" cy="6858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РІВНІ КОНКРЕТИЗАЦІЇ СОЦІАЛЬНОГО НАУКОВОГО ПЕРЕДБАЧЕННЯ: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ПЕРЕДЧУТТЯ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як психофізичне / біологічне явище, притаманне усім живим вищим організмам і як соціальне явище, яке знаходить відображення і втілення в житті багатьох людей та пов'язано з очікуванням ймовірних подій; часто на рівні інтуїції та підсвідомості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ЗДОГАД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притаманне тільки людині – як різновид інтелектуальної діяльності, як роздуми про майбутнє на основі особистого досвіду, уявлення про свою майбутню професію тощо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КОНКРЕТНЕ НАУКОВЕ ПЕРЕДБАЧЕННЯ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як логічний висновок про перспективи розвитку певного явища, що виводиться із його закономірностей, коли відомі причини його виникнення і функціонування і хід розвитку представлений як певний алгоритм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Вища форма наукового соціального передбачення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КОМПЛЕКСНЕ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визначення сукупності майбутніх змін, які очікуються в межах всього суспільства, людства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КВАЗІПЕРЕДБАЧЕННЯ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реконструкція минулого за певними фрагментами, артефактами</a:t>
            </a:r>
          </a:p>
        </p:txBody>
      </p:sp>
      <p:pic>
        <p:nvPicPr>
          <p:cNvPr id="6148" name="Picture 4" descr="Правда или ложь? Чувствуют ли животные приближающееся землетрясение? -  onedio.ru">
            <a:extLst>
              <a:ext uri="{FF2B5EF4-FFF2-40B4-BE49-F238E27FC236}">
                <a16:creationId xmlns:a16="http://schemas.microsoft.com/office/drawing/2014/main" xmlns="" id="{093F7EAB-FF84-5741-916F-D133BD5D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03" y="0"/>
            <a:ext cx="3836591" cy="253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Шестое чувство - Кот и кошка">
            <a:extLst>
              <a:ext uri="{FF2B5EF4-FFF2-40B4-BE49-F238E27FC236}">
                <a16:creationId xmlns:a16="http://schemas.microsoft.com/office/drawing/2014/main" xmlns="" id="{022D5C8B-86C5-CB4A-B1E4-BEE7EF4D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735"/>
            <a:ext cx="3175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ует мое сердце, что мы накануне грандиозного шухера - ХВИЛЯ">
            <a:extLst>
              <a:ext uri="{FF2B5EF4-FFF2-40B4-BE49-F238E27FC236}">
                <a16:creationId xmlns:a16="http://schemas.microsoft.com/office/drawing/2014/main" xmlns="" id="{333B5CB4-6B47-164D-9FC0-29D5216AB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6840" r="6184"/>
          <a:stretch/>
        </p:blipFill>
        <p:spPr bwMode="auto">
          <a:xfrm>
            <a:off x="1245008" y="3678290"/>
            <a:ext cx="3853206" cy="317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E9BD70-1789-A243-88F7-34148A2087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2050" y="378619"/>
            <a:ext cx="7086600" cy="6100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РЕТРОПРОГНОЗУВАННЯ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альтернативна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контрфактична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історія,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кліометрика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експериментальна історія, 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ретроальтернативістика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Один із засновників –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Арнольд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Тойнбі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(1889 -1975)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поставив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мисленевий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експеримент для уточнення ролі особистості Олександра Македонського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Сучасний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ретропрогнозист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Нобелівський лауреат премії з економіки (1993), автор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т.зв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b="1">
                <a:solidFill>
                  <a:srgbClr val="002060"/>
                </a:solidFill>
                <a:latin typeface="Bookman Old Style" panose="02050604050505020204" pitchFamily="18" charset="0"/>
              </a:rPr>
              <a:t>Нової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економічної історії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Роберт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Фогель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(1926 – 2013)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найбільш відомі його дослідження моделі економіки США ХІХ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(про збереження економіки рабства на Півдні та про відсутність залізничного будівництва на Півночі)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Альтернативна історія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історія, що розглядається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результат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оптимізуючого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вибору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вона аналізує поведінку людей, які обирають найкращий варіант з доступних їм альтернатив;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моделюються ті варіанти розвитку, що не здійснилися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; вибір шляху розвитку визначається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тільки свідомими діями людей, а й суто випадковими обставинами </a:t>
            </a:r>
          </a:p>
        </p:txBody>
      </p:sp>
      <p:pic>
        <p:nvPicPr>
          <p:cNvPr id="7170" name="Picture 2" descr="Автор: Тойнби Арнольд Джозеф - 9 книг - Читать, Скачать - ЛитМир">
            <a:extLst>
              <a:ext uri="{FF2B5EF4-FFF2-40B4-BE49-F238E27FC236}">
                <a16:creationId xmlns:a16="http://schemas.microsoft.com/office/drawing/2014/main" xmlns="" id="{DBABA9E9-1EBD-F443-BC43-F61342D5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1749"/>
            <a:ext cx="3371225" cy="405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мер автор «новой экономической истории» Роберт Фогель">
            <a:extLst>
              <a:ext uri="{FF2B5EF4-FFF2-40B4-BE49-F238E27FC236}">
                <a16:creationId xmlns:a16="http://schemas.microsoft.com/office/drawing/2014/main" xmlns="" id="{942E41F9-A111-494A-B7F9-0D206ED5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" y="3717926"/>
            <a:ext cx="4801711" cy="3088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A4C4E-78DC-D944-9BDA-30772F168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0544" y="494461"/>
            <a:ext cx="6854478" cy="5869077"/>
          </a:xfrm>
          <a:effectLst>
            <a:softEdge rad="63500"/>
          </a:effectLst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давати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прогнози альтернативних варіантів розвитку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тих або інших історичних подій та оцінювати ймовірність різних їх результатів (включаючи й той варіант, що не здійснився)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 ДОСЛІДЖЕННЯ РЕТРОПРОГНОСТИКИ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біфуркаційні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точки історії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ті моменти, в яких відбувається вибір якісно різних альтернатив, зміна історичного потоку з довготривалими наслідками (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/ф «11.22.63»)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Погляд на історію як на ланцюг ймовірнісних подій, де перехід від однієї ланки до іншої відбувається внаслідок свідомого або випадкового вибору, має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велике евристичне значення -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отримується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нове знання про співвідношення випадкового та закономірного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різних видах історичної динаміки (політичної, культурної,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.-економічної …)</a:t>
            </a:r>
          </a:p>
        </p:txBody>
      </p:sp>
      <p:pic>
        <p:nvPicPr>
          <p:cNvPr id="1026" name="Picture 2" descr="11.22.63">
            <a:extLst>
              <a:ext uri="{FF2B5EF4-FFF2-40B4-BE49-F238E27FC236}">
                <a16:creationId xmlns:a16="http://schemas.microsoft.com/office/drawing/2014/main" xmlns="" id="{7C17E542-4E3C-6744-B173-F41FC5DE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4" y="133815"/>
            <a:ext cx="2665777" cy="4101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11.22.63 кадры из фильма">
            <a:extLst>
              <a:ext uri="{FF2B5EF4-FFF2-40B4-BE49-F238E27FC236}">
                <a16:creationId xmlns:a16="http://schemas.microsoft.com/office/drawing/2014/main" xmlns="" id="{48E432FD-0C28-CB44-BE16-6298675B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8" y="2534114"/>
            <a:ext cx="2696737" cy="4045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884851-4521-E840-8019-6560B284B5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8447" y="803186"/>
            <a:ext cx="6897341" cy="5248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 МАЄ ЗАДОВОЛЬНЯТИ ТАКИМ ВИМОГАМ: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неможливо однозначно визначити його істинність або хибність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оскільки прогноз стосується явища, яке не спостерігається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Має містити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вказівку на просторовий та часовий інтервал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 межах якого відбудеться прогнозована подія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момент висловлювання необхідно мати в арсеналі методи, за допомогою яких можна оцінити точність та надійність прогнозу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(методи верифікації)</a:t>
            </a:r>
          </a:p>
        </p:txBody>
      </p:sp>
      <p:pic>
        <p:nvPicPr>
          <p:cNvPr id="10242" name="Picture 2" descr="Архитектурная фантастика и футурология Артура Скижали-Вейса» в Культурном  центре ЗИЛ">
            <a:extLst>
              <a:ext uri="{FF2B5EF4-FFF2-40B4-BE49-F238E27FC236}">
                <a16:creationId xmlns:a16="http://schemas.microsoft.com/office/drawing/2014/main" xmlns="" id="{7C73C3A0-863D-1842-B84C-3EC85CE30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5118" r="3822" b="5513"/>
          <a:stretch/>
        </p:blipFill>
        <p:spPr bwMode="auto">
          <a:xfrm>
            <a:off x="81543" y="0"/>
            <a:ext cx="4746973" cy="324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еньги, инвестиции и будущее. Рынок и футурология, часть 4: dmitry_drozdov  — LiveJournal">
            <a:extLst>
              <a:ext uri="{FF2B5EF4-FFF2-40B4-BE49-F238E27FC236}">
                <a16:creationId xmlns:a16="http://schemas.microsoft.com/office/drawing/2014/main" xmlns="" id="{E6916B45-A0DC-FD44-B816-567AF8AE3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2179636"/>
            <a:ext cx="3140075" cy="314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утурология — Википедия">
            <a:extLst>
              <a:ext uri="{FF2B5EF4-FFF2-40B4-BE49-F238E27FC236}">
                <a16:creationId xmlns:a16="http://schemas.microsoft.com/office/drawing/2014/main" xmlns="" id="{8D1F2D6A-C9A4-F346-BA75-A049B8D6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504134"/>
            <a:ext cx="3646834" cy="2353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CFE3B2-49DD-814B-BC69-4AAE068056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35880" y="182880"/>
            <a:ext cx="6813081" cy="649376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Політичний прогноз завжди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покликаний вирішувати проблеми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постають як перешкоди для політичного розвитку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Базується на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критичному аналізі конкретних ситуацій сьогодення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тому може виступати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рекомендація щодо виправлення напрямків політичного розвитку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через побудову моделей майбутнього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Прогноз –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програма дій і не точне відображення майбутнього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у ньому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може бути опису чітких вимірів майбутнього!!!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Політичні прогнози мають стратегічний і рекомендаційний характер, виступаючи одним із засобів свободи вибору діяльності в рамках багатоваріантної складної системи політичного життя!!!</a:t>
            </a:r>
          </a:p>
        </p:txBody>
      </p:sp>
      <p:pic>
        <p:nvPicPr>
          <p:cNvPr id="1026" name="Picture 2" descr="Walking Into The Future – distinguishedlives">
            <a:extLst>
              <a:ext uri="{FF2B5EF4-FFF2-40B4-BE49-F238E27FC236}">
                <a16:creationId xmlns:a16="http://schemas.microsoft.com/office/drawing/2014/main" xmlns="" id="{8A858FB8-A0BE-EC48-B704-C97C55E7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77"/>
            <a:ext cx="5344510" cy="551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056E2C-8741-364F-ABBF-CD94BE8721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120" y="350520"/>
            <a:ext cx="6751320" cy="623316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Планування/план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проекція людської діяльності в майбутнє задля досягнення поставленої мети, перетворення інформації про майбутнє в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конкретні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директиви для цілеспрямованої діяльності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Програмування/програма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-  встановлення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заходів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для реалізації планів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Проектування/проект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створення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образів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майбутнього,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конкретних деталей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розроблених програм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Стратегування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спосіб </a:t>
            </a:r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багатовимірного управління розвитком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, заснований на баченні та осмисленні довгострокової перспективи, місії, цінностей, ресурсів, ризиків тощо</a:t>
            </a:r>
          </a:p>
        </p:txBody>
      </p:sp>
      <p:pic>
        <p:nvPicPr>
          <p:cNvPr id="2050" name="Picture 2" descr="Тренинг &quot;Прогнозирование и оптимизация в Microsoft Excel&quot; (1 день)">
            <a:extLst>
              <a:ext uri="{FF2B5EF4-FFF2-40B4-BE49-F238E27FC236}">
                <a16:creationId xmlns:a16="http://schemas.microsoft.com/office/drawing/2014/main" xmlns="" id="{E04DA274-AF34-A640-BDA4-B42056409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83252"/>
            <a:ext cx="3550920" cy="3550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тратегическое прогнозирование — необходимое условие эффективного  планирования внешней и оборонной политики | Центр военно-политических  исследований">
            <a:extLst>
              <a:ext uri="{FF2B5EF4-FFF2-40B4-BE49-F238E27FC236}">
                <a16:creationId xmlns:a16="http://schemas.microsoft.com/office/drawing/2014/main" xmlns="" id="{5951E2A9-1CA1-C44A-8154-ADA6391C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4095844"/>
            <a:ext cx="3906520" cy="2487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роительство » Администрация МО &quot;Судогодский район&quot;">
            <a:extLst>
              <a:ext uri="{FF2B5EF4-FFF2-40B4-BE49-F238E27FC236}">
                <a16:creationId xmlns:a16="http://schemas.microsoft.com/office/drawing/2014/main" xmlns="" id="{4B0441AA-5CD3-CA4B-9298-1B44BAAF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279744"/>
            <a:ext cx="2425700" cy="1816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AA15F5-0170-A248-8B83-FC008274D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054" y="388848"/>
            <a:ext cx="5514628" cy="6469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vs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ПЛАН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Загальне: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1) соціальна функція, розроблюються для кращого задоволення потреб населення з метою покращення умов життя людей; 2) це продукт духовної діяльності людей, результат передбачення; 3) методологічна спільність – часто розроблюються однаковими методами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Відмінності: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план носить директивний характер, прогноз – рекомендований; 2) в розробці плану передує прогноз; 3) прогноз багатоваріантний, а план – ні.</a:t>
            </a:r>
          </a:p>
        </p:txBody>
      </p:sp>
      <p:pic>
        <p:nvPicPr>
          <p:cNvPr id="1030" name="Picture 6" descr="Risk Prediction Models - The What, Why, How and It's Benefits">
            <a:extLst>
              <a:ext uri="{FF2B5EF4-FFF2-40B4-BE49-F238E27FC236}">
                <a16:creationId xmlns:a16="http://schemas.microsoft.com/office/drawing/2014/main" xmlns="" id="{1AA426AB-9A86-9A4E-8F68-01518094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7" y="1652028"/>
            <a:ext cx="6308777" cy="355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>
            <a:extLst>
              <a:ext uri="{FF2B5EF4-FFF2-40B4-BE49-F238E27FC236}">
                <a16:creationId xmlns:a16="http://schemas.microsoft.com/office/drawing/2014/main" xmlns="" id="{5BE4E3B2-190E-7849-B898-086D0E7058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7950" y="0"/>
            <a:ext cx="5734050" cy="685799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ПОЛІТИЧНИЙ ПРОГНОЗ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науково обґрунтовані судження про можливі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стани політичної системи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(або окремих її об’єктів/суб’єктів) в майбутньому та/або про ймовірні альтернативні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шляхи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терміни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їх реалізації, що тісно пов’язано з можливістю оперативної реакції на них у вигляді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політичних рішень. 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ПОЛІТИЧНЕ ПРОГНОЗУВАННЯ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процес розробки прогнозів; спеціальне наукові дослідження конкретних явищ і процесів, станів, подій, у підсумку яких з одних, вже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відомих даних про минуле і теперішнє, отримують нове знання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 можливі стани об'єкту в майбутньому</a:t>
            </a:r>
            <a:endParaRPr lang="aa-ET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8196" name="Picture 4" descr="Все предсказания Симпсонов">
            <a:extLst>
              <a:ext uri="{FF2B5EF4-FFF2-40B4-BE49-F238E27FC236}">
                <a16:creationId xmlns:a16="http://schemas.microsoft.com/office/drawing/2014/main" xmlns="" id="{9DE393A7-CDA8-1E45-8FB1-AABD34FC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58"/>
            <a:ext cx="6673374" cy="6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6">
                <a:lumMod val="20000"/>
                <a:lumOff val="8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C0D52-0E80-4844-88F3-03F87D23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0" y="114300"/>
            <a:ext cx="2058747" cy="648704"/>
          </a:xfrm>
        </p:spPr>
        <p:txBody>
          <a:bodyPr>
            <a:normAutofit/>
          </a:bodyPr>
          <a:lstStyle/>
          <a:p>
            <a:r>
              <a:rPr lang="aa-E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F7E961-1BFA-AF43-ADAF-3804E6354F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6388" y="1028700"/>
            <a:ext cx="6557962" cy="5715000"/>
          </a:xfrm>
        </p:spPr>
        <p:txBody>
          <a:bodyPr>
            <a:normAutofit fontScale="92500" lnSpcReduction="20000"/>
          </a:bodyPr>
          <a:lstStyle/>
          <a:p>
            <a:r>
              <a:rPr lang="aa-E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Прогнозування: практична необхідність та сучасний стан.</a:t>
            </a:r>
          </a:p>
          <a:p>
            <a:r>
              <a:rPr lang="aa-E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Що таке «прогноз» і «прогнозування»? Аналіз категорій.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</a:t>
            </a:r>
            <a:r>
              <a:rPr lang="aa-E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орми конкретизації наукового передбачення.</a:t>
            </a:r>
          </a:p>
          <a:p>
            <a:r>
              <a:rPr lang="aa-E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Відмінності прогнозування, передбачення та планування.</a:t>
            </a:r>
          </a:p>
          <a:p>
            <a:r>
              <a:rPr lang="aa-E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Функції прогнозу та принципи прогнозування.</a:t>
            </a:r>
          </a:p>
          <a:p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uture HEDIS: A Can't-Miss Vision for What's Ahead">
            <a:extLst>
              <a:ext uri="{FF2B5EF4-FFF2-40B4-BE49-F238E27FC236}">
                <a16:creationId xmlns:a16="http://schemas.microsoft.com/office/drawing/2014/main" xmlns="" id="{6E5A2073-1058-9C46-BF70-0C94C9893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158240"/>
            <a:ext cx="5443954" cy="4175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chemeClr val="accent6">
                <a:lumMod val="40000"/>
                <a:lumOff val="60000"/>
              </a:schemeClr>
            </a:gs>
            <a:gs pos="43000">
              <a:schemeClr val="accent6">
                <a:lumMod val="20000"/>
                <a:lumOff val="80000"/>
              </a:schemeClr>
            </a:gs>
            <a:gs pos="70000">
              <a:schemeClr val="accent4">
                <a:lumMod val="40000"/>
                <a:lumOff val="60000"/>
              </a:schemeClr>
            </a:gs>
            <a:gs pos="9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Хитрожелтые предсказания: «Симпсоны» о коронавирусе, Нотр-Даме и Трампе">
            <a:extLst>
              <a:ext uri="{FF2B5EF4-FFF2-40B4-BE49-F238E27FC236}">
                <a16:creationId xmlns:a16="http://schemas.microsoft.com/office/drawing/2014/main" xmlns="" id="{D24F40C2-82BC-664A-BB68-F7012323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3" y="101421"/>
            <a:ext cx="3600239" cy="21800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8 РАЗ, когда СИМПСОНЫ предсказали БУДУЩЕЕ | Последние новости Украины">
            <a:extLst>
              <a:ext uri="{FF2B5EF4-FFF2-40B4-BE49-F238E27FC236}">
                <a16:creationId xmlns:a16="http://schemas.microsoft.com/office/drawing/2014/main" xmlns="" id="{6E1691C0-98B3-0342-ABA1-A66922F5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1" y="1959913"/>
            <a:ext cx="3936042" cy="2184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импсоны снова всё предсказали | Пикабу">
            <a:extLst>
              <a:ext uri="{FF2B5EF4-FFF2-40B4-BE49-F238E27FC236}">
                <a16:creationId xmlns:a16="http://schemas.microsoft.com/office/drawing/2014/main" xmlns="" id="{07247647-8399-274E-AB38-A44F3B0B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64" y="101421"/>
            <a:ext cx="3674026" cy="6400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редсказание Симпсонов – СССР восстановится в 2024 году - Альтернативная  История">
            <a:extLst>
              <a:ext uri="{FF2B5EF4-FFF2-40B4-BE49-F238E27FC236}">
                <a16:creationId xmlns:a16="http://schemas.microsoft.com/office/drawing/2014/main" xmlns="" id="{A3E21E9E-F7ED-2F4D-8FA3-9A9284381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8099"/>
          <a:stretch/>
        </p:blipFill>
        <p:spPr bwMode="auto">
          <a:xfrm>
            <a:off x="4237686" y="-135923"/>
            <a:ext cx="3534903" cy="24476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1FBB6B0C-8569-934A-BECA-8798B092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" y="3972714"/>
            <a:ext cx="3803383" cy="2783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импсоны сделали предсказание минимум 16 раз | Lойер">
            <a:extLst>
              <a:ext uri="{FF2B5EF4-FFF2-40B4-BE49-F238E27FC236}">
                <a16:creationId xmlns:a16="http://schemas.microsoft.com/office/drawing/2014/main" xmlns="" id="{141E6286-BA10-DC43-B838-8862A070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02" y="3737240"/>
            <a:ext cx="6109491" cy="32124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Господа президенты: 44 вымышленных кинолидера США — Статьи на КиноПоиске">
            <a:extLst>
              <a:ext uri="{FF2B5EF4-FFF2-40B4-BE49-F238E27FC236}">
                <a16:creationId xmlns:a16="http://schemas.microsoft.com/office/drawing/2014/main" xmlns="" id="{FB220858-0F9E-5244-BB08-40B01392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49" y="1904682"/>
            <a:ext cx="3129492" cy="22396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8E7A51-7335-B844-9B51-82771BE059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7800" y="68580"/>
            <a:ext cx="6934200" cy="6720840"/>
          </a:xfrm>
        </p:spPr>
        <p:txBody>
          <a:bodyPr>
            <a:normAutofit lnSpcReduction="10000"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СУБ'ЄКТИ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спеціалізовані органи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управління, політичні партії, громадські об'єднання, наукові установи, аналітичні центри тощо, окремі особи, що здійснюють розробку прогнозів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ОБ'ЄКТИ ПОЛІТИЧНОГО ПРОГНОЗУВАННЯ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в межах окремої держави політична система і всі її компоненти (політичні інститути, політичний процес з акцентом на майбутніх подіях, політичні відносини, політичні курси), а в межах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мегарівня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політики – світова система політичних відносин та процесів, - тобто загалом усе,  на що спрямована пізнавальна та практична діяльність суб'єкта прогнозування</a:t>
            </a:r>
          </a:p>
          <a:p>
            <a:endParaRPr lang="uk-UA" dirty="0"/>
          </a:p>
        </p:txBody>
      </p:sp>
      <p:pic>
        <p:nvPicPr>
          <p:cNvPr id="9218" name="Picture 2" descr="Кабмін схвалив прогноз економічного розвитку України до 2023 року">
            <a:extLst>
              <a:ext uri="{FF2B5EF4-FFF2-40B4-BE49-F238E27FC236}">
                <a16:creationId xmlns:a16="http://schemas.microsoft.com/office/drawing/2014/main" xmlns="" id="{2269544D-2A27-EF4B-BAE9-9F00AEFE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137160"/>
            <a:ext cx="5280660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огноз курса 10-14 августа 2020: каким будет доллар, гривна">
            <a:extLst>
              <a:ext uri="{FF2B5EF4-FFF2-40B4-BE49-F238E27FC236}">
                <a16:creationId xmlns:a16="http://schemas.microsoft.com/office/drawing/2014/main" xmlns="" id="{1F5117E0-9CAF-3742-9C99-57B545D5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4" y="3463290"/>
            <a:ext cx="5388429" cy="30175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0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8B257C-E5FD-C14E-B2B2-B640605D17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23126" y="112959"/>
            <a:ext cx="704088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ФУНКЦІЇ ПРОГНОЗУ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ІНФОРМАЦІЙНО-ЕВРИСТИЧНА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містить інформацію про об'єкти прогнозування, пояснює причини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осн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тенденцій їх розвитку, стимулює пошук нових рішень, прагнення досліджувати нові варіанти моделей політ дій, коректувати їх </a:t>
            </a:r>
          </a:p>
          <a:p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ІНТЕГРАТИВНА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– у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 поєднується субстанціональний зв’язок 3х часових вимірів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сусп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. політ буття: минулого, сучасного і майбутнього (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Августин: «Неточно висловлюються про три часи, коли кажуть: минуле, сучасне і майбутнє, а було б точніше, здається, говорити так: сучасне минулого, сучасне майбутнього», У. </a:t>
            </a:r>
            <a:r>
              <a:rPr lang="uk-UA" sz="20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Черчиль</a:t>
            </a:r>
            <a:r>
              <a:rPr lang="uk-UA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«Якщо сучасне намагається судити минуле, то воно втрачає майбутнє»)</a:t>
            </a:r>
          </a:p>
        </p:txBody>
      </p:sp>
      <p:pic>
        <p:nvPicPr>
          <p:cNvPr id="7172" name="Picture 4" descr="Услуги по прогнозированию | Услуги | /">
            <a:extLst>
              <a:ext uri="{FF2B5EF4-FFF2-40B4-BE49-F238E27FC236}">
                <a16:creationId xmlns:a16="http://schemas.microsoft.com/office/drawing/2014/main" xmlns="" id="{63732C8D-6892-A54B-8944-37413EB3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0" y="6918"/>
            <a:ext cx="4025900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ким будет курс доллара в Украине на ближайшей неделе: прогноз аналитиков  | Новости Харькова и Украины - АТН">
            <a:extLst>
              <a:ext uri="{FF2B5EF4-FFF2-40B4-BE49-F238E27FC236}">
                <a16:creationId xmlns:a16="http://schemas.microsoft.com/office/drawing/2014/main" xmlns="" id="{00B16974-41B0-6E4C-B0CF-8BD23419A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0" y="2286000"/>
            <a:ext cx="3111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6" name="Picture 8" descr="Прогноз вирусолога: пандемия коронавируса начнет стихать в июне">
            <a:extLst>
              <a:ext uri="{FF2B5EF4-FFF2-40B4-BE49-F238E27FC236}">
                <a16:creationId xmlns:a16="http://schemas.microsoft.com/office/drawing/2014/main" xmlns="" id="{978915A7-D88A-A443-A925-6BD7F40C6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" y="2432528"/>
            <a:ext cx="4213151" cy="28605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Рост курса доллара и ставок по депозитам: экономический прогноз на первый  квартал 2019 года | СЕГОДНЯ">
            <a:extLst>
              <a:ext uri="{FF2B5EF4-FFF2-40B4-BE49-F238E27FC236}">
                <a16:creationId xmlns:a16="http://schemas.microsoft.com/office/drawing/2014/main" xmlns="" id="{1FF3BFDB-30FC-9545-BB48-6C1C9772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1" y="4410639"/>
            <a:ext cx="4025900" cy="256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246B03-DD68-7F4F-9A5D-C6C9EFF30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6103" y="0"/>
            <a:ext cx="6675119" cy="6857999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СИСТЕМНО-АНАЛІТИЧНА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на основі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розкриваються системні зв'язки і взаємодія політ інститутів, передбачаються процеси організації та самоорганізації у розвитку об'єктів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УПРАВЛІНСЬКА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основою для управлінських рішень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ПСИХОЛОГІЧНА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є засобом підготовки свідомості людей до появи чогось нового, до майбутнього, щоб з максимальним ефектом використовувати його досягнення</a:t>
            </a:r>
          </a:p>
          <a:p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ФУНКЦІЯ ПІДВИЩЕННЯ ПОЛІТИЧНОЇ АКТИВНОСТІ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особи,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груп, націй тощо – політ прогнози розкривають суб'єктам політ процесу перспективи реалізації їхніх інтересів, задоволення потреб, що слугує стимулом до політ активності (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К. </a:t>
            </a:r>
            <a:r>
              <a:rPr lang="uk-UA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Ясперс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«Прогноз ніколи не буває нейтральним. Вірний чи невірний, прогнозуючий аналіз неминуче спонукає до дії.  Те, що людина вважає можливим, визначає її внутрішнє ставлення та поведінку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»)</a:t>
            </a:r>
          </a:p>
        </p:txBody>
      </p:sp>
      <p:sp>
        <p:nvSpPr>
          <p:cNvPr id="4" name="AutoShape 2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xmlns="" id="{C20AA990-99E5-644B-926F-0A3894AF2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1590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онсенсус-прогноз падения ВВП Украины в 2020г ухудшился до 6% с улучшением  отскока в 2021г до 3,2% - Минэкономики">
            <a:extLst>
              <a:ext uri="{FF2B5EF4-FFF2-40B4-BE49-F238E27FC236}">
                <a16:creationId xmlns:a16="http://schemas.microsoft.com/office/drawing/2014/main" xmlns="" id="{BAC14144-6831-A947-BF20-8E4D7EAE8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2463800"/>
            <a:ext cx="3048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66" y="194119"/>
            <a:ext cx="5266754" cy="64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D11477-0E97-3E43-89DF-D8308C7075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8447" y="0"/>
            <a:ext cx="6875433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ПРИНЦИПИ ПОЛІТИЧНОГО ПРОГНОЗУВАННЯ</a:t>
            </a:r>
          </a:p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1. АЛЬТЕРНАТИВНОСТІ </a:t>
            </a:r>
            <a:endParaRPr lang="uk-UA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пов’язаний з з можливістю розвитку політичного життя і його окремих ланок за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різними траєкторіями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умови різних взаємозв'язків і структурних відносин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 не можна плутати з ймовірністю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uk-UA" sz="2000" b="1" i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Ймовірність</a:t>
            </a:r>
            <a:r>
              <a:rPr lang="uk-UA" sz="2000" b="1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міра підтвердження прогнозу, який заснований на достовірному знанні законів, а також початкових і кінцевих умов.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Альтернативність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же виходить з передбачення можливих якісно різних варіантів розвитку політичних подій (як мінімум 3 варіанти: оптимістичний, песимістичний, реалістичний)</a:t>
            </a:r>
          </a:p>
          <a:p>
            <a:pPr>
              <a:buFontTx/>
              <a:buChar char="-"/>
            </a:pP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головне завдання реалізації даного принципу  -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відокремити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ті варіанти, які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можливо здійснити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від тих, які за цих умов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не можуть бути реалізовані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(утопічні)</a:t>
            </a:r>
          </a:p>
        </p:txBody>
      </p:sp>
      <p:pic>
        <p:nvPicPr>
          <p:cNvPr id="1026" name="Picture 2" descr="Эксперты ухудшили прогноз роста мировой экономики - : деловой новостной  сайт Дело Украина">
            <a:extLst>
              <a:ext uri="{FF2B5EF4-FFF2-40B4-BE49-F238E27FC236}">
                <a16:creationId xmlns:a16="http://schemas.microsoft.com/office/drawing/2014/main" xmlns="" id="{4307E020-9083-BB4F-B448-D846D2AF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06880"/>
            <a:ext cx="4972298" cy="3326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ими будут осень и зима 2020 в Украине: метеоролог дала прогноз » ХЕРСОН  Онлайн общественно политическое интернет издание">
            <a:extLst>
              <a:ext uri="{FF2B5EF4-FFF2-40B4-BE49-F238E27FC236}">
                <a16:creationId xmlns:a16="http://schemas.microsoft.com/office/drawing/2014/main" xmlns="" id="{C3853250-60C3-8541-B5A9-B1F57CBC2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2235" r="10333" b="-2235"/>
          <a:stretch/>
        </p:blipFill>
        <p:spPr bwMode="auto">
          <a:xfrm>
            <a:off x="198120" y="3867467"/>
            <a:ext cx="4997936" cy="29905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9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D34C41-EE7D-CE4A-A0EB-E733915F29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120" y="289560"/>
            <a:ext cx="6659880" cy="6166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2. СИСТЕМНОСТІ 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політика розглядається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єдиний об'єкт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водночас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сукупність відносно самостійних напрямів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дає змогу: 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отримати цілісну модель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досліджуваного об'єкта в усій сукупності його прямих і зворотних, ієрархічних та координаційних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зв'язків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2) визначити і виокремити його основні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системні ознаки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(елементний склад, структур, мету, зміст, функціонування, способи реалізації</a:t>
            </a:r>
          </a:p>
          <a:p>
            <a:r>
              <a:rPr lang="uk-UA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важливі вимоги: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) вихід за межі старої системи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долання стереотипів 2)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одночасне врахування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історичного досвіду і традицій конкретного суспільства та врахування загального цивілізаційного досвіду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611A5BE-C17E-8D4E-843A-4001DCBB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789"/>
            <a:ext cx="5715000" cy="4739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E564A0-D010-BF4B-8DD6-6A35FC6B7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8400" y="49919"/>
            <a:ext cx="5943600" cy="6758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3. БЕЗПЕРЕРВНОСТІ ПРОГНОЗУ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безперервне коректування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прогнозних розробок у міру надходження нової інформації</a:t>
            </a:r>
          </a:p>
          <a:p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контроль за домінуванням певних тенденцій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розвитку політичної ситуацій та політичних подій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цей принцип дозволяє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з більшою точністю передбачати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настання політичної події і </a:t>
            </a:r>
            <a:r>
              <a:rPr lang="uk-UA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т.п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саме через постійне надходження нової / додаткової інформації</a:t>
            </a:r>
          </a:p>
          <a:p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принцип передбачає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гнучке реагування та процедуру проміжного огляду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дозволяє модернізувати прогноз, здійснюючи перевірку джерел </a:t>
            </a:r>
          </a:p>
        </p:txBody>
      </p:sp>
      <p:pic>
        <p:nvPicPr>
          <p:cNvPr id="6" name="Picture 2" descr="Американская суперстратегия против путинских многоходовочек">
            <a:extLst>
              <a:ext uri="{FF2B5EF4-FFF2-40B4-BE49-F238E27FC236}">
                <a16:creationId xmlns:a16="http://schemas.microsoft.com/office/drawing/2014/main" xmlns="" id="{788DC6FA-57E6-BF47-B03D-9B4CBB96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996010"/>
            <a:ext cx="6126480" cy="44256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49FE01-5DFB-CF44-A25B-B8A032C1A6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0" y="0"/>
            <a:ext cx="6951548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4. ВЕРИФІКАЦІЇ ПРОГНОЗУ</a:t>
            </a:r>
          </a:p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спрямований на визначення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достовірності, точності та обґрунтованост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і виробленого прогнозу</a:t>
            </a:r>
          </a:p>
          <a:p>
            <a:r>
              <a:rPr lang="uk-UA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основні способи верифікації: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перевірка отриманих результатів повторними або паралельними дослідженнями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зіставлення вихідних положень з реальною політ ситуацією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паралельне розроблення прогнозу методом, відмінним від первісного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виявлення і врахування джерел можливих помилок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опитування експертів з тієї галузі, що стосується прогнозу</a:t>
            </a:r>
          </a:p>
          <a:p>
            <a:pPr>
              <a:buFontTx/>
              <a:buChar char="-"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опосередкована верифікація прогнозу шляхом його зіставлення з прогнозами, отриманими з інших джерел інформації </a:t>
            </a:r>
          </a:p>
        </p:txBody>
      </p:sp>
      <p:pic>
        <p:nvPicPr>
          <p:cNvPr id="5124" name="Picture 4" descr="Бурятские шаманы будут чествовать кузнечных божеств в Улан-Удэ">
            <a:extLst>
              <a:ext uri="{FF2B5EF4-FFF2-40B4-BE49-F238E27FC236}">
                <a16:creationId xmlns:a16="http://schemas.microsoft.com/office/drawing/2014/main" xmlns="" id="{DB4D2446-7A4A-8C4D-B80E-840A2028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" y="14828"/>
            <a:ext cx="4989677" cy="36118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Шахматы как логическая игра и как спорт » Шахматный портал 2ls.ru">
            <a:extLst>
              <a:ext uri="{FF2B5EF4-FFF2-40B4-BE49-F238E27FC236}">
                <a16:creationId xmlns:a16="http://schemas.microsoft.com/office/drawing/2014/main" xmlns="" id="{0BFD1BA2-112E-7341-8602-D4FB3AE4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6708"/>
            <a:ext cx="4989676" cy="3231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5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B8AB5A-0183-9F44-AE67-D8E73FCA73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8760" y="152400"/>
            <a:ext cx="6873240" cy="6705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2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5. СИНЕРГЕТИЧНИЙ ПРИНЦИП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синергетика</a:t>
            </a:r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(спільний, узгоджено діючий) – галузь наукового знання, в якій засобом міждисциплінарних досліджень виявляються закономірності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самоорганізації, становлення стійких структур у відкритих системах</a:t>
            </a:r>
          </a:p>
          <a:p>
            <a:r>
              <a:rPr lang="uk-UA" sz="2200" b="1" u="sng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соціосинергетика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стосовно суспільства; в основі – філософія нестабільності</a:t>
            </a:r>
          </a:p>
          <a:p>
            <a:r>
              <a:rPr lang="uk-UA" sz="22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дає змогу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1) зрозуміти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ілюзорність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поглядів на суспільство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як на цілковито підконтрольне владі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що існує виключно в плані однозначних управлінських впливів 2)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подолати стійкі стереотипи</a:t>
            </a:r>
            <a:r>
              <a:rPr lang="uk-UA" sz="2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сформовані минулим досвідом і перенесені в сучасне (замість лінійного мислення – нелінійне сприйняття системи) 3) врахування 2х необхідних протилежних підвалин суспільства – 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позитивно-творчої та </a:t>
            </a:r>
            <a:r>
              <a:rPr lang="uk-UA" sz="2200" b="1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ентропійної</a:t>
            </a:r>
            <a:r>
              <a:rPr lang="uk-UA" sz="22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(розсіювальної) з деструктивним впливом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 descr="Le Mouvement Zeitgeist">
            <a:extLst>
              <a:ext uri="{FF2B5EF4-FFF2-40B4-BE49-F238E27FC236}">
                <a16:creationId xmlns:a16="http://schemas.microsoft.com/office/drawing/2014/main" xmlns="" id="{F93D4D65-5B83-EF4E-B714-079BBCD5E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4499"/>
          <a:stretch/>
        </p:blipFill>
        <p:spPr bwMode="auto">
          <a:xfrm>
            <a:off x="0" y="0"/>
            <a:ext cx="4267200" cy="41504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Эффект бабочки">
            <a:extLst>
              <a:ext uri="{FF2B5EF4-FFF2-40B4-BE49-F238E27FC236}">
                <a16:creationId xmlns:a16="http://schemas.microsoft.com/office/drawing/2014/main" xmlns="" id="{6484F8F3-6639-904F-9910-CA5076E7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3429000"/>
            <a:ext cx="4267200" cy="33917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AFFA67-7D5C-0945-A949-6ECFE6DD09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7840" y="198120"/>
            <a:ext cx="6614160" cy="66598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9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6. КОМПЛЕКСНІСТЬ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політичні прогнози мають комплексний характер, оскільки для їх розробки потрібно застосовувати інформацію з інших сфер суспільного розвитку 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прогноз розробляється в межах певної групи прогнозів, яка називається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цільовою групою прогнозів </a:t>
            </a:r>
          </a:p>
          <a:p>
            <a:r>
              <a:rPr lang="uk-UA" sz="19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міра достовірності прогнозу завжди прямо пропорційна мірі повноти використовуваного матеріалу  з інших галузей, тобто мірі повноти цільової групи прогнозів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провідний напрямок цільової групи становить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профіль прогнозу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(є предметом дослідження)</a:t>
            </a:r>
          </a:p>
          <a:p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допоміжні напрямки утворюють </a:t>
            </a:r>
            <a:r>
              <a:rPr lang="uk-UA" sz="19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прогнозне тло </a:t>
            </a:r>
            <a:r>
              <a:rPr lang="uk-UA" sz="19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 сукупність зовнішніх стосовно об'єкта прогнозування умов, що мають суттєве значення для вирішення завдань прогнозу (науково-технічний, демографічний, економічний, соціологічний, соціокультурний, організаційно-політичний, міжнародний)</a:t>
            </a:r>
          </a:p>
          <a:p>
            <a:endParaRPr lang="uk-UA" dirty="0"/>
          </a:p>
        </p:txBody>
      </p:sp>
      <p:pic>
        <p:nvPicPr>
          <p:cNvPr id="3074" name="Picture 2" descr="Города будущего построят роботы: новые технологии строительства представят  на 100+ Forum Russia » Вcероссийский отраслевой интернет-журнал  «Строительство.RU»">
            <a:extLst>
              <a:ext uri="{FF2B5EF4-FFF2-40B4-BE49-F238E27FC236}">
                <a16:creationId xmlns:a16="http://schemas.microsoft.com/office/drawing/2014/main" xmlns="" id="{DA084947-DD74-9641-AC35-B648C5F6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05"/>
            <a:ext cx="5628983" cy="37503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38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6">
                <a:lumMod val="20000"/>
                <a:lumOff val="80000"/>
              </a:schemeClr>
            </a:gs>
            <a:gs pos="35000">
              <a:schemeClr val="accent5">
                <a:lumMod val="20000"/>
                <a:lumOff val="80000"/>
              </a:schemeClr>
            </a:gs>
            <a:gs pos="63000">
              <a:schemeClr val="bg1">
                <a:lumMod val="95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72AD7B-133E-0C40-BF3A-2DA74FB2F4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442913"/>
            <a:ext cx="6929438" cy="6415086"/>
          </a:xfrm>
        </p:spPr>
        <p:txBody>
          <a:bodyPr>
            <a:normAutofit fontScale="77500" lnSpcReduction="2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aa-ET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лобалістика </a:t>
            </a:r>
            <a:r>
              <a:rPr lang="aa-E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галузь наукових знань, яка займається дослідженням глобальних проблем сучасності</a:t>
            </a:r>
          </a:p>
          <a:p>
            <a:r>
              <a:rPr lang="aa-ET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Альтернативістика</a:t>
            </a:r>
            <a:r>
              <a:rPr lang="aa-E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дослідження майбутнього, що охоплює можливі шляхи переходу від існуючої до альтернативної світової цивілізації, здатної подолати глобальні проблеми сучасності на основі «чистої» енергії (енергія Сонця та її похідні), сталого розвитку в сенсі відновлення порушених </a:t>
            </a:r>
            <a:r>
              <a:rPr lang="uk-UA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геобалансів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демілітаризації, екологізації та гуманізації суспільства; метод прогнозування, який заснований на побудові кількох можливих (альтернативних) сценаріїв розвитку подій у майбутньому.</a:t>
            </a:r>
          </a:p>
          <a:p>
            <a:pPr algn="just"/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Прогностика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наукова дисципліна про закони прогнозування теорію і методику розробки прогнозів</a:t>
            </a:r>
            <a:r>
              <a:rPr lang="aa-E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aa-ET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утурологія </a:t>
            </a:r>
            <a:r>
              <a:rPr lang="aa-ET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наукових знань, що досліджує перспективи розвитку людства.</a:t>
            </a:r>
            <a:endParaRPr lang="aa-ET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aa-E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еобычные профессии. Футуролог">
            <a:extLst>
              <a:ext uri="{FF2B5EF4-FFF2-40B4-BE49-F238E27FC236}">
                <a16:creationId xmlns:a16="http://schemas.microsoft.com/office/drawing/2014/main" xmlns="" id="{6AC030D2-1DA4-D546-A879-803E5017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13" y="989647"/>
            <a:ext cx="5284286" cy="4574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C577D6-CEB3-894B-93CD-BDC2064B90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2600" y="243840"/>
            <a:ext cx="6629400" cy="643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7. АДЕКВАТНІСТЬ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максимальне наближення прогнозної моделі до реальної дійсності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8. РЕНТАБЕЛЬНІСТЬ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ефект від розробленого прогнозу має перевищувати витрати на його розробку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9. УЗГОДЖЕНІСТЬ ПРОГНОЗУ </a:t>
            </a:r>
            <a:r>
              <a:rPr lang="uk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– прогноз має бути взаємопов'язаним із суміжними прогнозами, поєднувати нормативні і пошукові прогнози та різні періоди випередження</a:t>
            </a:r>
          </a:p>
        </p:txBody>
      </p:sp>
      <p:pic>
        <p:nvPicPr>
          <p:cNvPr id="2050" name="Picture 2" descr="Силуэт смотрит в будущее | Бесплатно Фото">
            <a:extLst>
              <a:ext uri="{FF2B5EF4-FFF2-40B4-BE49-F238E27FC236}">
                <a16:creationId xmlns:a16="http://schemas.microsoft.com/office/drawing/2014/main" xmlns="" id="{0E320F65-CC77-BE42-8D7B-26C846C3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520"/>
            <a:ext cx="5599457" cy="37299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110927-1E58-B446-9546-627FCFE6C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4039" y="0"/>
            <a:ext cx="6355081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У французькій армії у вересні 2018 р. створили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"червону команду"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її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мета - посилити оборонну здатність країни.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До неї увійшли </a:t>
            </a:r>
            <a:r>
              <a:rPr lang="uk-UA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письменники-фантасти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Їх завдання -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прогнозувати загрози,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які можуть виникнути в майбутньому, розроблювати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більш креативні підходи до прогнозування майбутнього,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ніж це традиційно роблять військові фахівці,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пропонувати сценарії розвитку подій, про які військові стратеги часто навіть не замислюються. 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Робота "червоної групи" засекречена. В "червоній команді" працює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4 - 5 письменників-фантастів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Група моделює, як терористичні організації або іноземні держави можуть застосувати сучасні технології проти Франції. При цьому вони використовують рольові ігри та інші техніки моделювання ситуацій. Міністр оборони Франції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Флоренс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Парлі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заявила, що у країни "є всі козирі на руках" для того, щоб бути успішною в гонці інновацій».</a:t>
            </a:r>
          </a:p>
        </p:txBody>
      </p:sp>
      <p:pic>
        <p:nvPicPr>
          <p:cNvPr id="10242" name="Picture 2" descr="В армии Франции создадут подразделение писателей-фантастов - Фото">
            <a:extLst>
              <a:ext uri="{FF2B5EF4-FFF2-40B4-BE49-F238E27FC236}">
                <a16:creationId xmlns:a16="http://schemas.microsoft.com/office/drawing/2014/main" xmlns="" id="{F1747061-9FB5-6647-ADB6-D6229CFC6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r="7027"/>
          <a:stretch/>
        </p:blipFill>
        <p:spPr bwMode="auto">
          <a:xfrm>
            <a:off x="0" y="1584960"/>
            <a:ext cx="551688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8000">
              <a:schemeClr val="accent1">
                <a:lumMod val="5000"/>
                <a:lumOff val="95000"/>
              </a:schemeClr>
            </a:gs>
            <a:gs pos="44000">
              <a:schemeClr val="accent2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DA9DA0-6B2A-1740-8B6C-9D87544F9F70}"/>
              </a:ext>
            </a:extLst>
          </p:cNvPr>
          <p:cNvSpPr/>
          <p:nvPr/>
        </p:nvSpPr>
        <p:spPr>
          <a:xfrm>
            <a:off x="7508133" y="1690823"/>
            <a:ext cx="4683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Якщо держава не займається своїм майбутнім сама, то їй доведеться жити у майбутньому, створеному кимось іншим згідно з його власними інтересами і цілями, і в цьому світі їй дістанеться не найкраще місце</a:t>
            </a:r>
          </a:p>
        </p:txBody>
      </p:sp>
      <p:pic>
        <p:nvPicPr>
          <p:cNvPr id="3074" name="Picture 2" descr="Посольство РФ погрожує судом газеті, яка опублікувала мем про Путіна-клоуна">
            <a:extLst>
              <a:ext uri="{FF2B5EF4-FFF2-40B4-BE49-F238E27FC236}">
                <a16:creationId xmlns:a16="http://schemas.microsoft.com/office/drawing/2014/main" xmlns="" id="{D051F481-1269-964E-BC4B-D364745C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" y="1081667"/>
            <a:ext cx="7493620" cy="42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58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F277EC9-A88A-9849-9C91-DEFB52BCC689}"/>
              </a:ext>
            </a:extLst>
          </p:cNvPr>
          <p:cNvSpPr/>
          <p:nvPr/>
        </p:nvSpPr>
        <p:spPr>
          <a:xfrm>
            <a:off x="189571" y="5687060"/>
            <a:ext cx="12002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Музей майбутнього в Дубаї (вартість робіт 200 млрд. </a:t>
            </a:r>
            <a:r>
              <a:rPr lang="uk-UA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дол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.) "стане іконою майбутнього науки, технологій та інновацій" та "зміцнить позиції Дубаю у найближчі кілька років як глобального центру майбутнього та нових технологій».</a:t>
            </a:r>
          </a:p>
          <a:p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https://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metinvestholding.com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ua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/media/article/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muzej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buduschego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dubae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poeziya</a:t>
            </a:r>
            <a:r>
              <a:rPr lang="en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-v-</a:t>
            </a:r>
            <a:r>
              <a:rPr lang="en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stali</a:t>
            </a:r>
            <a:endParaRPr lang="uk-UA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EC884342-C262-3F49-9ECA-CE333F70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67" y="0"/>
            <a:ext cx="10221676" cy="56870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40000"/>
                <a:lumOff val="60000"/>
              </a:schemeClr>
            </a:gs>
            <a:gs pos="65000">
              <a:schemeClr val="accent1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766BF-0617-6940-ADD8-D0CFF52E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510" y="2200779"/>
            <a:ext cx="3498979" cy="2456442"/>
          </a:xfrm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66257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5">
                <a:lumMod val="20000"/>
                <a:lumOff val="80000"/>
              </a:schemeClr>
            </a:gs>
            <a:gs pos="76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A574EF-4035-1549-9368-36081F453D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894" y="426720"/>
            <a:ext cx="6281873" cy="61752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Є ФУТУРОЛОГІЯ НАУКОЮ?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«Футурологія той вундеркінд, який ще у дитячому візочку намагається говорити, і одразу мудро і достойно… У футурології немає ані власних наукових парадигм, ані теорій,  однак вона намагається передбачити майбутнє, і передбачення майбутнє її єдине заняття»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Станіслав Лем</a:t>
            </a:r>
          </a:p>
        </p:txBody>
      </p:sp>
      <p:pic>
        <p:nvPicPr>
          <p:cNvPr id="4" name="Picture 2" descr="Презентация на тему: &quot;Наука. Футурология. Фантастика. Футурология сценарии  будущего.&quot;. Скачать бесплатно и без регистрации.">
            <a:extLst>
              <a:ext uri="{FF2B5EF4-FFF2-40B4-BE49-F238E27FC236}">
                <a16:creationId xmlns:a16="http://schemas.microsoft.com/office/drawing/2014/main" xmlns="" id="{5030B07A-A072-5449-B495-322422585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2" t="30117" r="1219" b="16148"/>
          <a:stretch/>
        </p:blipFill>
        <p:spPr bwMode="auto">
          <a:xfrm>
            <a:off x="6530359" y="544614"/>
            <a:ext cx="5313314" cy="57687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bg1">
                <a:lumMod val="95000"/>
              </a:schemeClr>
            </a:gs>
            <a:gs pos="65000">
              <a:schemeClr val="accent6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0EC68-CA3C-8B4D-91E8-2FFB241F39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5127" y="420436"/>
            <a:ext cx="6966873" cy="588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ФУТУРОЛОГІЯ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futurum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майбутнє,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logos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вчення, знання) – наука про майбутнє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введено у 1943 р. німецьким соціологом 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Йосипом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Флехтгеймом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термін для позначення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«філософії майбутнього», що протистоїть усім соціальним вченням минулого і теперішнього, 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допоміжної науки воєнної стратегії, яка розглядалась як наука,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 від будь-яких ідеологічних і </a:t>
            </a:r>
            <a:r>
              <a:rPr lang="uk-U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утопічних доктрин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щество будущего: основные философские концепты презентация, доклад">
            <a:extLst>
              <a:ext uri="{FF2B5EF4-FFF2-40B4-BE49-F238E27FC236}">
                <a16:creationId xmlns:a16="http://schemas.microsoft.com/office/drawing/2014/main" xmlns="" id="{144A9D7B-5D63-C44B-8885-F3AF7283A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1" t="-1" r="-11" b="26641"/>
          <a:stretch/>
        </p:blipFill>
        <p:spPr bwMode="auto">
          <a:xfrm>
            <a:off x="563879" y="360518"/>
            <a:ext cx="4082381" cy="61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8B1B95-978B-E643-A722-B1CE456041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0640" y="213360"/>
            <a:ext cx="6918960" cy="6644640"/>
          </a:xfrm>
        </p:spPr>
        <p:txBody>
          <a:bodyPr>
            <a:normAutofit fontScale="925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60-ті ХХ ст. термін поширився у значенні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«історії майбутнього»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«науки про майбутнє»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сучасних умовах категорія «футурологія» використовується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синонім комплексу соціального прогнозування та прогностики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«футурологія політики» як синонім «політичної прогностики»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ФУТУРОЛОГІЯ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найширше інтегруюче поняття, яке об'єднує теоретичні і прикладні дослідження майбутнього соціального і політичного розвитку держав і народів</a:t>
            </a:r>
          </a:p>
          <a:p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В XXI веке нельзя достичь успеха ведением войн», — Юваль Ной Харари |  Громадское телевидение">
            <a:extLst>
              <a:ext uri="{FF2B5EF4-FFF2-40B4-BE49-F238E27FC236}">
                <a16:creationId xmlns:a16="http://schemas.microsoft.com/office/drawing/2014/main" xmlns="" id="{EA552347-2734-1C4F-B807-524ED1258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373" r="14474"/>
          <a:stretch/>
        </p:blipFill>
        <p:spPr bwMode="auto">
          <a:xfrm>
            <a:off x="180229" y="944880"/>
            <a:ext cx="4940411" cy="4328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A7A089-853E-DE49-ABE2-E64D5ECE76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02994" y="158029"/>
            <a:ext cx="8095687" cy="6699971"/>
          </a:xfrm>
        </p:spPr>
        <p:txBody>
          <a:bodyPr>
            <a:noAutofit/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думаємо про наступні десятиліття та запитуємо себе: з якими викликами зіткнеться людство? Думаю, нам загрожують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найбільші проблеми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велика ядерна війна, кліматичні зміни та екологічний колапс загалом, загроза некерованих технологій, таких як біотехнології та штучний інтелект. З усіх цих загроз остання найскладніша.</a:t>
            </a:r>
          </a:p>
          <a:p>
            <a:pPr algn="just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якщо якась одна держава скаже: штучний інтелект — нісенітниця, це не зупинить прогрес. Тому що уряд цієї країни не зможе контролювати те, що роблять уряди інших країн. А інші країни продовжуватимуть свої дослідження, і тій країні доведеться відхилити власну пропозицію —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 не захоче залишатися позаду.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8" y="278892"/>
            <a:ext cx="3781806" cy="5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20000"/>
                <a:lumOff val="80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65000">
              <a:schemeClr val="accent4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F28B4F-3D2F-7641-8ED2-DBCFA67974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559" y="458743"/>
            <a:ext cx="6382991" cy="5940514"/>
          </a:xfrm>
        </p:spPr>
        <p:txBody>
          <a:bodyPr>
            <a:normAutofit fontScale="85000" lnSpcReduction="10000"/>
          </a:bodyPr>
          <a:lstStyle/>
          <a:p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 основі прогнозування – 3 взаємодоповнюючі 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джерела інформації про майбутнє:</a:t>
            </a:r>
          </a:p>
          <a:p>
            <a:pPr>
              <a:buFont typeface="Wingdings" pitchFamily="2" charset="2"/>
              <a:buChar char="v"/>
            </a:pP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оцінка перспектив 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розвитку майбутнього стану прогнозованого явища 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 основі досвіду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частіше всього 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допомогою аналогії 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 достатньо добре відомими схожими явищами і процесами</a:t>
            </a:r>
          </a:p>
          <a:p>
            <a:pPr>
              <a:buFont typeface="Wingdings" pitchFamily="2" charset="2"/>
              <a:buChar char="v"/>
            </a:pP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умовне продовження у майбутнє тенденцій, 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закономірності розвитку яких у минулому і теперішньому достатньо добре відомі (екстраполяція)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одель стану у майбутньому 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того чи іншого явища, процесу, побудована 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відповідно очікуваним або 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бажаним</a:t>
            </a:r>
            <a:r>
              <a:rPr lang="aa-ET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змінам ряду умов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uk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перспективи</a:t>
            </a:r>
            <a:r>
              <a:rPr lang="aa-ET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розвитку яких достатньо відомі</a:t>
            </a:r>
          </a:p>
          <a:p>
            <a:pPr>
              <a:buFontTx/>
              <a:buChar char="-"/>
            </a:pPr>
            <a:endParaRPr lang="aa-ET" dirty="0"/>
          </a:p>
        </p:txBody>
      </p:sp>
      <p:pic>
        <p:nvPicPr>
          <p:cNvPr id="2050" name="Picture 2" descr="Всё будет хорошо: 10 позитивных прогнозов футурологов на ближайшее будущее">
            <a:extLst>
              <a:ext uri="{FF2B5EF4-FFF2-40B4-BE49-F238E27FC236}">
                <a16:creationId xmlns:a16="http://schemas.microsoft.com/office/drawing/2014/main" xmlns="" id="{A3B552A5-AC49-944A-BCBF-4F631B1C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54835"/>
            <a:ext cx="4946650" cy="3033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удущее в фокусе&quot;: 6 футурологов прогнозируют, каким будет мир через 50 лет  - Informburo.kz">
            <a:extLst>
              <a:ext uri="{FF2B5EF4-FFF2-40B4-BE49-F238E27FC236}">
                <a16:creationId xmlns:a16="http://schemas.microsoft.com/office/drawing/2014/main" xmlns="" id="{4E6D2169-43CE-C94F-98EC-263D080C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411573"/>
            <a:ext cx="4805608" cy="27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утурология">
            <a:extLst>
              <a:ext uri="{FF2B5EF4-FFF2-40B4-BE49-F238E27FC236}">
                <a16:creationId xmlns:a16="http://schemas.microsoft.com/office/drawing/2014/main" xmlns="" id="{2D1A1EAA-B214-BC44-B544-82B34018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98" y="4682521"/>
            <a:ext cx="3776662" cy="216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6008">
              <a:srgbClr val="E5F7FD"/>
            </a:gs>
            <a:gs pos="3000">
              <a:schemeClr val="accent5">
                <a:lumMod val="40000"/>
                <a:lumOff val="60000"/>
              </a:schemeClr>
            </a:gs>
            <a:gs pos="37000">
              <a:schemeClr val="accent5">
                <a:lumMod val="20000"/>
                <a:lumOff val="80000"/>
              </a:schemeClr>
            </a:gs>
            <a:gs pos="65000">
              <a:schemeClr val="accent5">
                <a:lumMod val="20000"/>
                <a:lumOff val="80000"/>
              </a:schemeClr>
            </a:gs>
            <a:gs pos="85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510A39-BE05-F44B-91E4-AAC34B127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5898" y="214313"/>
            <a:ext cx="6572250" cy="6643687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Прогноз</a:t>
            </a:r>
            <a:r>
              <a:rPr lang="uk-UA" sz="2000" b="1" dirty="0">
                <a:latin typeface="Bookman Old Style" panose="02050604050505020204" pitchFamily="18" charset="0"/>
              </a:rPr>
              <a:t> = «про» + «</a:t>
            </a:r>
            <a:r>
              <a:rPr lang="uk-UA" sz="2000" b="1" dirty="0" err="1">
                <a:latin typeface="Bookman Old Style" panose="02050604050505020204" pitchFamily="18" charset="0"/>
              </a:rPr>
              <a:t>гнозис</a:t>
            </a:r>
            <a:r>
              <a:rPr lang="uk-UA" sz="2000" b="1" dirty="0">
                <a:latin typeface="Bookman Old Style" panose="02050604050505020204" pitchFamily="18" charset="0"/>
              </a:rPr>
              <a:t>» – передбачення, </a:t>
            </a:r>
            <a:r>
              <a:rPr lang="uk-UA" sz="2000" b="1" dirty="0" err="1"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latin typeface="Bookman Old Style" panose="02050604050505020204" pitchFamily="18" charset="0"/>
              </a:rPr>
              <a:t> (</a:t>
            </a:r>
            <a:r>
              <a:rPr lang="uk-UA" sz="2000" b="1" dirty="0" err="1">
                <a:latin typeface="Bookman Old Style" panose="02050604050505020204" pitchFamily="18" charset="0"/>
              </a:rPr>
              <a:t>предсказание</a:t>
            </a:r>
            <a:r>
              <a:rPr lang="uk-UA" sz="2000" b="1" dirty="0">
                <a:latin typeface="Bookman Old Style" panose="02050604050505020204" pitchFamily="18" charset="0"/>
              </a:rPr>
              <a:t>, </a:t>
            </a:r>
            <a:r>
              <a:rPr lang="uk-UA" sz="2000" b="1" dirty="0" err="1">
                <a:latin typeface="Bookman Old Style" panose="02050604050505020204" pitchFamily="18" charset="0"/>
              </a:rPr>
              <a:t>предвидение</a:t>
            </a:r>
            <a:r>
              <a:rPr lang="uk-UA" sz="2000" b="1" dirty="0">
                <a:latin typeface="Bookman Old Style" panose="02050604050505020204" pitchFamily="18" charset="0"/>
              </a:rPr>
              <a:t>), завбачення (</a:t>
            </a:r>
            <a:r>
              <a:rPr lang="uk-UA" sz="2000" b="1" dirty="0" err="1">
                <a:latin typeface="Bookman Old Style" panose="02050604050505020204" pitchFamily="18" charset="0"/>
              </a:rPr>
              <a:t>провидение</a:t>
            </a:r>
            <a:r>
              <a:rPr lang="uk-UA" sz="2000" b="1" dirty="0">
                <a:latin typeface="Bookman Old Style" panose="02050604050505020204" pitchFamily="18" charset="0"/>
              </a:rPr>
              <a:t>)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</a:t>
            </a:r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Провісництво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» (передречення)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в майбутньому, яке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базується на логічних умовиводах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«Передбачення» </a:t>
            </a:r>
            <a:r>
              <a:rPr lang="uk-UA" sz="2000" b="1" dirty="0">
                <a:latin typeface="Bookman Old Style" panose="02050604050505020204" pitchFamily="18" charset="0"/>
              </a:rPr>
              <a:t>– судження про стан суб'єкта або об'єкта  в майбутньому, яке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базується на пізнанні закономірностей їх розвитку </a:t>
            </a:r>
          </a:p>
          <a:p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Антиципація</a:t>
            </a:r>
            <a:r>
              <a:rPr lang="uk-UA" sz="2000" b="1" dirty="0">
                <a:latin typeface="Bookman Old Style" panose="02050604050505020204" pitchFamily="18" charset="0"/>
              </a:rPr>
              <a:t> – здатність системи в тій або іншій формі передбачувати розвиток подій, явищ, результатів дій; </a:t>
            </a:r>
            <a:r>
              <a:rPr lang="uk-UA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здатність людської свідомості до випереджального відображення дійсності</a:t>
            </a:r>
            <a:r>
              <a:rPr lang="uk-UA" sz="2000" b="1" dirty="0">
                <a:latin typeface="Bookman Old Style" panose="02050604050505020204" pitchFamily="18" charset="0"/>
              </a:rPr>
              <a:t>, коли свідомість досліджує у формі ідеальної моделі ситуації, яких ще не існує або які ще не доступні досвіду та перевірці</a:t>
            </a:r>
            <a:endParaRPr lang="aa-ET" sz="2000" b="1" dirty="0"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4098" name="Picture 2" descr="Футурология. Искусственный интеллект ближайшего будущего - Игорь Край - МИР  ФАНТАСТИКИ И ФЭНТЕЗИ">
            <a:extLst>
              <a:ext uri="{FF2B5EF4-FFF2-40B4-BE49-F238E27FC236}">
                <a16:creationId xmlns:a16="http://schemas.microsoft.com/office/drawing/2014/main" xmlns="" id="{1719D044-C75E-8C45-855D-E07E5106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5360" cy="2657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делают футурологи?. Ответы на редко задаваемые вопросы о… | by Danila  Medvedev | Medium">
            <a:extLst>
              <a:ext uri="{FF2B5EF4-FFF2-40B4-BE49-F238E27FC236}">
                <a16:creationId xmlns:a16="http://schemas.microsoft.com/office/drawing/2014/main" xmlns="" id="{73A69E87-DC46-BD40-9F7B-95A95816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1" y="2143501"/>
            <a:ext cx="3757613" cy="257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утурология. А нужна ли она? Что готовит нам будущее? | Speed Time">
            <a:extLst>
              <a:ext uri="{FF2B5EF4-FFF2-40B4-BE49-F238E27FC236}">
                <a16:creationId xmlns:a16="http://schemas.microsoft.com/office/drawing/2014/main" xmlns="" id="{2433B491-45A5-E143-83BF-CC412B4E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882108"/>
            <a:ext cx="4609148" cy="283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25735</TotalTime>
  <Words>2733</Words>
  <Application>Microsoft Office PowerPoint</Application>
  <PresentationFormat>Широкоэкранный</PresentationFormat>
  <Paragraphs>116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Bookman Old Style</vt:lpstr>
      <vt:lpstr>Times New Roman</vt:lpstr>
      <vt:lpstr>Tw Cen MT</vt:lpstr>
      <vt:lpstr>Wingdings</vt:lpstr>
      <vt:lpstr>Капля</vt:lpstr>
      <vt:lpstr>ПРОГНОЗУВАННЯ: теоретико-методологічні засади 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ПРОГНОЗУВАННЯ: теоретико-методологічні засади</dc:title>
  <dc:creator>Microsoft Office User</dc:creator>
  <cp:lastModifiedBy>Учетная запись Майкрософт</cp:lastModifiedBy>
  <cp:revision>80</cp:revision>
  <dcterms:created xsi:type="dcterms:W3CDTF">2020-09-21T20:23:26Z</dcterms:created>
  <dcterms:modified xsi:type="dcterms:W3CDTF">2024-03-05T09:41:29Z</dcterms:modified>
</cp:coreProperties>
</file>