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1"/>
  </p:handoutMasterIdLst>
  <p:sldIdLst>
    <p:sldId id="259" r:id="rId2"/>
    <p:sldId id="293" r:id="rId3"/>
    <p:sldId id="317" r:id="rId4"/>
    <p:sldId id="306" r:id="rId5"/>
    <p:sldId id="307" r:id="rId6"/>
    <p:sldId id="309" r:id="rId7"/>
    <p:sldId id="295" r:id="rId8"/>
    <p:sldId id="311" r:id="rId9"/>
    <p:sldId id="310" r:id="rId10"/>
    <p:sldId id="308" r:id="rId11"/>
    <p:sldId id="313" r:id="rId12"/>
    <p:sldId id="314" r:id="rId13"/>
    <p:sldId id="315" r:id="rId14"/>
    <p:sldId id="316" r:id="rId15"/>
    <p:sldId id="335" r:id="rId16"/>
    <p:sldId id="312" r:id="rId17"/>
    <p:sldId id="333" r:id="rId18"/>
    <p:sldId id="297" r:id="rId19"/>
    <p:sldId id="296" r:id="rId20"/>
    <p:sldId id="301" r:id="rId21"/>
    <p:sldId id="300" r:id="rId22"/>
    <p:sldId id="303" r:id="rId23"/>
    <p:sldId id="299" r:id="rId24"/>
    <p:sldId id="302" r:id="rId25"/>
    <p:sldId id="298" r:id="rId26"/>
    <p:sldId id="304" r:id="rId27"/>
    <p:sldId id="318" r:id="rId28"/>
    <p:sldId id="305" r:id="rId29"/>
    <p:sldId id="336" r:id="rId30"/>
    <p:sldId id="319" r:id="rId31"/>
    <p:sldId id="320" r:id="rId32"/>
    <p:sldId id="321" r:id="rId33"/>
    <p:sldId id="324" r:id="rId34"/>
    <p:sldId id="325" r:id="rId35"/>
    <p:sldId id="323" r:id="rId36"/>
    <p:sldId id="334" r:id="rId37"/>
    <p:sldId id="331" r:id="rId38"/>
    <p:sldId id="322" r:id="rId39"/>
    <p:sldId id="330" r:id="rId40"/>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6D9"/>
    <a:srgbClr val="009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49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onstantia" pitchFamily="18" charset="0"/>
              </a:defRPr>
            </a:lvl1pPr>
          </a:lstStyle>
          <a:p>
            <a:pPr>
              <a:defRPr/>
            </a:pPr>
            <a:endParaRPr lang="ru-RU"/>
          </a:p>
        </p:txBody>
      </p:sp>
      <p:sp>
        <p:nvSpPr>
          <p:cNvPr id="245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onstantia" pitchFamily="18" charset="0"/>
              </a:defRPr>
            </a:lvl1pPr>
          </a:lstStyle>
          <a:p>
            <a:pPr>
              <a:defRPr/>
            </a:pPr>
            <a:fld id="{0160D85E-D15A-411E-A5F2-5B8CAF3DB243}" type="datetimeFigureOut">
              <a:rPr lang="ru-RU"/>
              <a:pPr>
                <a:defRPr/>
              </a:pPr>
              <a:t>20.09.2024</a:t>
            </a:fld>
            <a:endParaRPr lang="ru-RU"/>
          </a:p>
        </p:txBody>
      </p:sp>
      <p:sp>
        <p:nvSpPr>
          <p:cNvPr id="245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onstantia" pitchFamily="18" charset="0"/>
              </a:defRPr>
            </a:lvl1pPr>
          </a:lstStyle>
          <a:p>
            <a:pPr>
              <a:defRPr/>
            </a:pPr>
            <a:endParaRPr lang="ru-RU"/>
          </a:p>
        </p:txBody>
      </p:sp>
      <p:sp>
        <p:nvSpPr>
          <p:cNvPr id="245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onstantia" panose="02030602050306030303" pitchFamily="18" charset="0"/>
              </a:defRPr>
            </a:lvl1pPr>
          </a:lstStyle>
          <a:p>
            <a:pPr>
              <a:defRPr/>
            </a:pPr>
            <a:fld id="{D2BAC661-7E70-4754-8092-8EA34813331E}" type="slidenum">
              <a:rPr lang="ru-RU" altLang="uk-UA"/>
              <a:pPr>
                <a:defRPr/>
              </a:pPr>
              <a:t>‹#›</a:t>
            </a:fld>
            <a:endParaRPr lang="ru-RU" altLang="uk-UA"/>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gradFill rotWithShape="1">
          <a:gsLst>
            <a:gs pos="0">
              <a:srgbClr val="B5EDFD"/>
            </a:gs>
            <a:gs pos="17999">
              <a:srgbClr val="83BFF6"/>
            </a:gs>
            <a:gs pos="36000">
              <a:srgbClr val="83BFF6"/>
            </a:gs>
            <a:gs pos="100000">
              <a:srgbClr val="FFFF00"/>
            </a:gs>
          </a:gsLst>
          <a:lin ang="5400000" scaled="1"/>
        </a:gradFill>
        <a:effectLst/>
      </p:bgPr>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53A74227-4FE8-4C23-812A-AD93A85FACE4}" type="datetimeFigureOut">
              <a:rPr lang="ru-RU"/>
              <a:pPr>
                <a:defRPr/>
              </a:pPr>
              <a:t>20.09.2024</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solidFill>
                  <a:srgbClr val="D1EAEE"/>
                </a:solidFill>
              </a:defRPr>
            </a:lvl1pPr>
          </a:lstStyle>
          <a:p>
            <a:pPr>
              <a:defRPr/>
            </a:pPr>
            <a:fld id="{2A7C1D4F-1BD2-441D-83B0-33C843D62609}" type="slidenum">
              <a:rPr lang="ru-RU" altLang="uk-UA"/>
              <a:pPr>
                <a:defRPr/>
              </a:pPr>
              <a:t>‹#›</a:t>
            </a:fld>
            <a:endParaRPr lang="ru-RU" altLang="uk-UA"/>
          </a:p>
        </p:txBody>
      </p:sp>
    </p:spTree>
    <p:extLst>
      <p:ext uri="{BB962C8B-B14F-4D97-AF65-F5344CB8AC3E}">
        <p14:creationId xmlns:p14="http://schemas.microsoft.com/office/powerpoint/2010/main" val="78470554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0C0F793C-1F32-449A-9C6D-DE2A5D00B18C}" type="datetimeFigureOut">
              <a:rPr lang="ru-RU"/>
              <a:pPr>
                <a:defRPr/>
              </a:pPr>
              <a:t>20.09.2024</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F086B911-24C1-4E80-98DC-6B27AC594624}" type="slidenum">
              <a:rPr lang="ru-RU" altLang="uk-UA"/>
              <a:pPr>
                <a:defRPr/>
              </a:pPr>
              <a:t>‹#›</a:t>
            </a:fld>
            <a:endParaRPr lang="ru-RU" altLang="uk-UA"/>
          </a:p>
        </p:txBody>
      </p:sp>
    </p:spTree>
    <p:extLst>
      <p:ext uri="{BB962C8B-B14F-4D97-AF65-F5344CB8AC3E}">
        <p14:creationId xmlns:p14="http://schemas.microsoft.com/office/powerpoint/2010/main" val="2153040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404FFC4C-9E9A-4380-9F3F-45A311BDA0CB}" type="datetimeFigureOut">
              <a:rPr lang="ru-RU"/>
              <a:pPr>
                <a:defRPr/>
              </a:pPr>
              <a:t>20.09.2024</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B810E12-7E2C-4248-BF7A-7BF9C3EA63A8}" type="slidenum">
              <a:rPr lang="ru-RU" altLang="uk-UA"/>
              <a:pPr>
                <a:defRPr/>
              </a:pPr>
              <a:t>‹#›</a:t>
            </a:fld>
            <a:endParaRPr lang="ru-RU" altLang="uk-UA"/>
          </a:p>
        </p:txBody>
      </p:sp>
    </p:spTree>
    <p:extLst>
      <p:ext uri="{BB962C8B-B14F-4D97-AF65-F5344CB8AC3E}">
        <p14:creationId xmlns:p14="http://schemas.microsoft.com/office/powerpoint/2010/main" val="3963708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BAF01A9-5784-4460-89C6-6EF1A9E075C9}" type="datetimeFigureOut">
              <a:rPr lang="ru-RU"/>
              <a:pPr>
                <a:defRPr/>
              </a:pPr>
              <a:t>20.09.2024</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1073B215-67F0-49B1-A66D-DBCBD8D135AE}" type="slidenum">
              <a:rPr lang="ru-RU" altLang="uk-UA"/>
              <a:pPr>
                <a:defRPr/>
              </a:pPr>
              <a:t>‹#›</a:t>
            </a:fld>
            <a:endParaRPr lang="ru-RU" altLang="uk-UA"/>
          </a:p>
        </p:txBody>
      </p:sp>
    </p:spTree>
    <p:extLst>
      <p:ext uri="{BB962C8B-B14F-4D97-AF65-F5344CB8AC3E}">
        <p14:creationId xmlns:p14="http://schemas.microsoft.com/office/powerpoint/2010/main" val="100945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gradFill rotWithShape="1">
          <a:gsLst>
            <a:gs pos="0">
              <a:srgbClr val="B5EDFD"/>
            </a:gs>
            <a:gs pos="17999">
              <a:srgbClr val="83BFF6"/>
            </a:gs>
            <a:gs pos="36000">
              <a:srgbClr val="83BFF6"/>
            </a:gs>
            <a:gs pos="100000">
              <a:srgbClr val="FFFF00"/>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ADA29FF-18CE-4BCD-9DD2-F5DDCC913F36}" type="datetimeFigureOut">
              <a:rPr lang="ru-RU"/>
              <a:pPr>
                <a:defRPr/>
              </a:pPr>
              <a:t>20.09.2024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solidFill>
                  <a:srgbClr val="D1EAEE"/>
                </a:solidFill>
              </a:defRPr>
            </a:lvl1pPr>
          </a:lstStyle>
          <a:p>
            <a:pPr>
              <a:defRPr/>
            </a:pPr>
            <a:fld id="{45F3009E-CC32-40DA-869C-2E85A163DFF8}" type="slidenum">
              <a:rPr lang="ru-RU" altLang="uk-UA"/>
              <a:pPr>
                <a:defRPr/>
              </a:pPr>
              <a:t>‹#›</a:t>
            </a:fld>
            <a:endParaRPr lang="ru-RU" altLang="uk-UA"/>
          </a:p>
        </p:txBody>
      </p:sp>
    </p:spTree>
    <p:extLst>
      <p:ext uri="{BB962C8B-B14F-4D97-AF65-F5344CB8AC3E}">
        <p14:creationId xmlns:p14="http://schemas.microsoft.com/office/powerpoint/2010/main" val="361847458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B90C88B0-B833-4260-B0A5-87D291FAD612}" type="datetimeFigureOut">
              <a:rPr lang="ru-RU"/>
              <a:pPr>
                <a:defRPr/>
              </a:pPr>
              <a:t>20.09.2024</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03520A66-DE49-4FCB-A880-29C24B7BDB4A}" type="slidenum">
              <a:rPr lang="ru-RU" altLang="uk-UA"/>
              <a:pPr>
                <a:defRPr/>
              </a:pPr>
              <a:t>‹#›</a:t>
            </a:fld>
            <a:endParaRPr lang="ru-RU" altLang="uk-UA"/>
          </a:p>
        </p:txBody>
      </p:sp>
    </p:spTree>
    <p:extLst>
      <p:ext uri="{BB962C8B-B14F-4D97-AF65-F5344CB8AC3E}">
        <p14:creationId xmlns:p14="http://schemas.microsoft.com/office/powerpoint/2010/main" val="21871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C23A9D2F-2065-4A3A-9DD9-D5E642757E84}" type="datetimeFigureOut">
              <a:rPr lang="ru-RU"/>
              <a:pPr>
                <a:defRPr/>
              </a:pPr>
              <a:t>20.09.2024</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62274433-D425-494A-A4AC-9313842CC915}" type="slidenum">
              <a:rPr lang="ru-RU" altLang="uk-UA"/>
              <a:pPr>
                <a:defRPr/>
              </a:pPr>
              <a:t>‹#›</a:t>
            </a:fld>
            <a:endParaRPr lang="ru-RU" altLang="uk-UA"/>
          </a:p>
        </p:txBody>
      </p:sp>
    </p:spTree>
    <p:extLst>
      <p:ext uri="{BB962C8B-B14F-4D97-AF65-F5344CB8AC3E}">
        <p14:creationId xmlns:p14="http://schemas.microsoft.com/office/powerpoint/2010/main" val="2885812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E6F8258C-B72B-4D02-90A5-20F94952ECE4}" type="datetimeFigureOut">
              <a:rPr lang="ru-RU"/>
              <a:pPr>
                <a:defRPr/>
              </a:pPr>
              <a:t>20.09.2024</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65007170-F914-48E4-8D5D-1F6C91954CB1}" type="slidenum">
              <a:rPr lang="ru-RU" altLang="uk-UA"/>
              <a:pPr>
                <a:defRPr/>
              </a:pPr>
              <a:t>‹#›</a:t>
            </a:fld>
            <a:endParaRPr lang="ru-RU" altLang="uk-UA"/>
          </a:p>
        </p:txBody>
      </p:sp>
    </p:spTree>
    <p:extLst>
      <p:ext uri="{BB962C8B-B14F-4D97-AF65-F5344CB8AC3E}">
        <p14:creationId xmlns:p14="http://schemas.microsoft.com/office/powerpoint/2010/main" val="370601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D2792E91-2296-42B2-8385-3CCD54DB7EEB}" type="datetimeFigureOut">
              <a:rPr lang="ru-RU"/>
              <a:pPr>
                <a:defRPr/>
              </a:pPr>
              <a:t>20.09.2024</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D8262568-8C27-4DC8-8437-5254E51206F8}" type="slidenum">
              <a:rPr lang="ru-RU" altLang="uk-UA"/>
              <a:pPr>
                <a:defRPr/>
              </a:pPr>
              <a:t>‹#›</a:t>
            </a:fld>
            <a:endParaRPr lang="ru-RU" altLang="uk-UA"/>
          </a:p>
        </p:txBody>
      </p:sp>
    </p:spTree>
    <p:extLst>
      <p:ext uri="{BB962C8B-B14F-4D97-AF65-F5344CB8AC3E}">
        <p14:creationId xmlns:p14="http://schemas.microsoft.com/office/powerpoint/2010/main" val="1959030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DD0A686F-02C4-4A33-B8A4-5CFDED16B1EF}" type="datetimeFigureOut">
              <a:rPr lang="ru-RU"/>
              <a:pPr>
                <a:defRPr/>
              </a:pPr>
              <a:t>20.09.2024</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8D50613F-EAAF-4605-ACBE-76E1A90B0CEC}" type="slidenum">
              <a:rPr lang="ru-RU" altLang="uk-UA"/>
              <a:pPr>
                <a:defRPr/>
              </a:pPr>
              <a:t>‹#›</a:t>
            </a:fld>
            <a:endParaRPr lang="ru-RU" altLang="uk-UA"/>
          </a:p>
        </p:txBody>
      </p:sp>
    </p:spTree>
    <p:extLst>
      <p:ext uri="{BB962C8B-B14F-4D97-AF65-F5344CB8AC3E}">
        <p14:creationId xmlns:p14="http://schemas.microsoft.com/office/powerpoint/2010/main" val="372447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A278AF23-D129-4829-AC39-45C73ADB297A}" type="datetimeFigureOut">
              <a:rPr lang="ru-RU"/>
              <a:pPr>
                <a:defRPr/>
              </a:pPr>
              <a:t>20.09.2024</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7F875F4F-544A-4529-AA0F-B44E0887511E}" type="slidenum">
              <a:rPr lang="ru-RU" altLang="uk-UA"/>
              <a:pPr>
                <a:defRPr/>
              </a:pPr>
              <a:t>‹#›</a:t>
            </a:fld>
            <a:endParaRPr lang="ru-RU" altLang="uk-UA"/>
          </a:p>
        </p:txBody>
      </p:sp>
    </p:spTree>
    <p:extLst>
      <p:ext uri="{BB962C8B-B14F-4D97-AF65-F5344CB8AC3E}">
        <p14:creationId xmlns:p14="http://schemas.microsoft.com/office/powerpoint/2010/main" val="2147246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8FDFE"/>
            </a:gs>
            <a:gs pos="17999">
              <a:srgbClr val="83BFF6"/>
            </a:gs>
            <a:gs pos="36000">
              <a:srgbClr val="83BFF6"/>
            </a:gs>
            <a:gs pos="100000">
              <a:srgbClr val="FFFF00"/>
            </a:gs>
          </a:gsLst>
          <a:lin ang="5400000" scaled="1"/>
        </a:gra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uk-UA" smtClean="0"/>
              <a:t>Образец заголовка</a:t>
            </a:r>
            <a:endParaRPr lang="en-US" altLang="uk-UA" smtClean="0"/>
          </a:p>
        </p:txBody>
      </p:sp>
      <p:sp>
        <p:nvSpPr>
          <p:cNvPr id="1029" name="Текст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endParaRPr lang="en-US" altLang="uk-UA"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8C0BFA30-E0F6-454B-B26D-41075AF0923F}" type="datetimeFigureOut">
              <a:rPr lang="ru-RU"/>
              <a:pPr>
                <a:defRPr/>
              </a:pPr>
              <a:t>20.09.2024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anose="02030602050306030303" pitchFamily="18" charset="0"/>
              </a:defRPr>
            </a:lvl1pPr>
          </a:lstStyle>
          <a:p>
            <a:pPr>
              <a:defRPr/>
            </a:pPr>
            <a:fld id="{4FCADA36-0573-4942-88B5-45BC92D53BED}" type="slidenum">
              <a:rPr lang="ru-RU" altLang="uk-UA"/>
              <a:pPr>
                <a:defRPr/>
              </a:pPr>
              <a:t>‹#›</a:t>
            </a:fld>
            <a:endParaRPr lang="ru-RU" altLang="uk-UA"/>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935" r:id="rId1"/>
    <p:sldLayoutId id="2147483927" r:id="rId2"/>
    <p:sldLayoutId id="2147483936" r:id="rId3"/>
    <p:sldLayoutId id="2147483928" r:id="rId4"/>
    <p:sldLayoutId id="2147483929" r:id="rId5"/>
    <p:sldLayoutId id="2147483930" r:id="rId6"/>
    <p:sldLayoutId id="2147483931" r:id="rId7"/>
    <p:sldLayoutId id="2147483932" r:id="rId8"/>
    <p:sldLayoutId id="2147483937" r:id="rId9"/>
    <p:sldLayoutId id="2147483933" r:id="rId10"/>
    <p:sldLayoutId id="214748393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p:cNvSpPr>
          <p:nvPr>
            <p:ph type="subTitle" idx="4294967295"/>
          </p:nvPr>
        </p:nvSpPr>
        <p:spPr>
          <a:xfrm>
            <a:off x="2667000" y="2132856"/>
            <a:ext cx="5001344" cy="1296144"/>
          </a:xfrm>
        </p:spPr>
        <p:txBody>
          <a:bodyPr/>
          <a:lstStyle/>
          <a:p>
            <a:pPr marL="0" indent="0" algn="ctr" eaLnBrk="1" hangingPunct="1">
              <a:lnSpc>
                <a:spcPct val="90000"/>
              </a:lnSpc>
              <a:buFont typeface="Wingdings 2" panose="05020102010507070707" pitchFamily="18" charset="2"/>
              <a:buNone/>
              <a:defRPr/>
            </a:pPr>
            <a:endParaRPr lang="uk-UA" sz="2200" b="1" dirty="0" smtClean="0">
              <a:solidFill>
                <a:srgbClr val="996600"/>
              </a:solidFill>
              <a:effectLst>
                <a:outerShdw blurRad="38100" dist="38100" dir="2700000" algn="tl">
                  <a:srgbClr val="FFFFFF"/>
                </a:outerShdw>
              </a:effectLst>
              <a:latin typeface="Arial" charset="0"/>
            </a:endParaRPr>
          </a:p>
          <a:p>
            <a:pPr marL="0" indent="0" algn="just">
              <a:buFont typeface="Wingdings 2" panose="05020102010507070707" pitchFamily="18" charset="2"/>
              <a:buNone/>
              <a:defRPr/>
            </a:pPr>
            <a:r>
              <a:rPr lang="uk-UA" sz="24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Лекція. </a:t>
            </a:r>
            <a:r>
              <a:rPr lang="uk-UA" sz="3000" b="1" dirty="0" smtClean="0">
                <a:solidFill>
                  <a:srgbClr val="FF0000"/>
                </a:solidFill>
                <a:latin typeface="Times New Roman" panose="02020603050405020304" pitchFamily="18" charset="0"/>
                <a:cs typeface="Times New Roman" panose="02020603050405020304" pitchFamily="18" charset="0"/>
              </a:rPr>
              <a:t>ВІДЕОКАМЕРИ</a:t>
            </a:r>
            <a:endParaRPr lang="uk-UA" sz="3000" dirty="0">
              <a:solidFill>
                <a:srgbClr val="FF0000"/>
              </a:solidFill>
              <a:latin typeface="Times New Roman" panose="02020603050405020304" pitchFamily="18" charset="0"/>
              <a:cs typeface="Times New Roman" panose="02020603050405020304" pitchFamily="18" charset="0"/>
            </a:endParaRPr>
          </a:p>
          <a:p>
            <a:pPr algn="just">
              <a:defRPr/>
            </a:pPr>
            <a:endParaRPr lang="uk-UA"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Font typeface="Wingdings 2" panose="05020102010507070707" pitchFamily="18" charset="2"/>
              <a:buNone/>
              <a:defRPr/>
            </a:pPr>
            <a:endParaRPr lang="uk-UA"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defRPr/>
            </a:pPr>
            <a:endParaRPr lang="uk-UA"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defRPr/>
            </a:pPr>
            <a:endParaRPr lang="uk-UA"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eaLnBrk="1" hangingPunct="1">
              <a:lnSpc>
                <a:spcPct val="90000"/>
              </a:lnSpc>
              <a:buFont typeface="Wingdings 2" panose="05020102010507070707" pitchFamily="18" charset="2"/>
              <a:buNone/>
              <a:defRPr/>
            </a:pPr>
            <a:endParaRPr lang="ru-RU" sz="18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3559" name="Rectangle 7"/>
          <p:cNvSpPr>
            <a:spLocks noChangeArrowheads="1"/>
          </p:cNvSpPr>
          <p:nvPr/>
        </p:nvSpPr>
        <p:spPr bwMode="auto">
          <a:xfrm>
            <a:off x="2667000" y="6092825"/>
            <a:ext cx="4191000" cy="369888"/>
          </a:xfrm>
          <a:prstGeom prst="rect">
            <a:avLst/>
          </a:prstGeom>
          <a:noFill/>
          <a:ln w="9525">
            <a:noFill/>
            <a:miter lim="800000"/>
            <a:headEnd/>
            <a:tailEnd/>
          </a:ln>
          <a:effectLst/>
        </p:spPr>
        <p:txBody>
          <a:bodyPr lIns="92075" tIns="46038" rIns="92075" bIns="46038">
            <a:spAutoFit/>
          </a:bodyPr>
          <a:lstStyle/>
          <a:p>
            <a:pPr algn="ctr" defTabSz="762000">
              <a:spcBef>
                <a:spcPct val="50000"/>
              </a:spcBef>
              <a:defRPr/>
            </a:pPr>
            <a:r>
              <a:rPr lang="ru-RU" b="1" dirty="0">
                <a:solidFill>
                  <a:srgbClr val="002060"/>
                </a:solidFill>
                <a:effectLst>
                  <a:outerShdw blurRad="38100" dist="38100" dir="2700000" algn="tl">
                    <a:srgbClr val="04617B"/>
                  </a:outerShdw>
                </a:effectLst>
                <a:latin typeface="Times New Roman" panose="02020603050405020304" pitchFamily="18" charset="0"/>
                <a:cs typeface="Times New Roman" panose="02020603050405020304" pitchFamily="18" charset="0"/>
              </a:rPr>
              <a:t>20</a:t>
            </a:r>
            <a:r>
              <a:rPr lang="en-US" b="1" dirty="0">
                <a:solidFill>
                  <a:srgbClr val="002060"/>
                </a:solidFill>
                <a:effectLst>
                  <a:outerShdw blurRad="38100" dist="38100" dir="2700000" algn="tl">
                    <a:srgbClr val="04617B"/>
                  </a:outerShdw>
                </a:effectLst>
                <a:latin typeface="Times New Roman" panose="02020603050405020304" pitchFamily="18" charset="0"/>
                <a:cs typeface="Times New Roman" panose="02020603050405020304" pitchFamily="18" charset="0"/>
              </a:rPr>
              <a:t>2</a:t>
            </a:r>
            <a:r>
              <a:rPr lang="uk-UA" b="1" dirty="0">
                <a:solidFill>
                  <a:srgbClr val="002060"/>
                </a:solidFill>
                <a:effectLst>
                  <a:outerShdw blurRad="38100" dist="38100" dir="2700000" algn="tl">
                    <a:srgbClr val="04617B"/>
                  </a:outerShdw>
                </a:effectLst>
                <a:latin typeface="Times New Roman" panose="02020603050405020304" pitchFamily="18" charset="0"/>
                <a:cs typeface="Times New Roman" panose="02020603050405020304" pitchFamily="18" charset="0"/>
              </a:rPr>
              <a:t>4</a:t>
            </a:r>
            <a:r>
              <a:rPr lang="ru-RU" b="1" dirty="0">
                <a:solidFill>
                  <a:srgbClr val="002060"/>
                </a:solidFill>
                <a:effectLst>
                  <a:outerShdw blurRad="38100" dist="38100" dir="2700000" algn="tl">
                    <a:srgbClr val="04617B"/>
                  </a:outerShdw>
                </a:effectLst>
                <a:latin typeface="Times New Roman" panose="02020603050405020304" pitchFamily="18" charset="0"/>
                <a:cs typeface="Times New Roman" panose="02020603050405020304" pitchFamily="18" charset="0"/>
              </a:rPr>
              <a:t> року</a:t>
            </a:r>
          </a:p>
        </p:txBody>
      </p:sp>
      <p:sp>
        <p:nvSpPr>
          <p:cNvPr id="6148" name="Text Box 5"/>
          <p:cNvSpPr>
            <a:spLocks noChangeArrowheads="1"/>
          </p:cNvSpPr>
          <p:nvPr>
            <p:ph type="ctrTitle" idx="4294967295"/>
          </p:nvPr>
        </p:nvSpPr>
        <p:spPr>
          <a:xfrm>
            <a:off x="1090613" y="620713"/>
            <a:ext cx="7343775" cy="863600"/>
          </a:xfrm>
          <a:noFill/>
        </p:spPr>
        <p:txBody>
          <a:bodyPr/>
          <a:lstStyle/>
          <a:p>
            <a:pPr algn="ctr" defTabSz="762000"/>
            <a:r>
              <a:rPr lang="uk-UA" altLang="uk-UA" sz="2400" b="1" smtClean="0">
                <a:solidFill>
                  <a:srgbClr val="002060"/>
                </a:solidFill>
                <a:latin typeface="Times New Roman" panose="02020603050405020304" pitchFamily="18" charset="0"/>
              </a:rPr>
              <a:t>Державний університет «Житомирська політехніка»</a:t>
            </a:r>
            <a:br>
              <a:rPr lang="uk-UA" altLang="uk-UA" sz="2400" b="1" smtClean="0">
                <a:solidFill>
                  <a:srgbClr val="002060"/>
                </a:solidFill>
                <a:latin typeface="Times New Roman" panose="02020603050405020304" pitchFamily="18" charset="0"/>
              </a:rPr>
            </a:br>
            <a:r>
              <a:rPr lang="uk-UA" altLang="uk-UA" sz="2200" b="1" smtClean="0">
                <a:solidFill>
                  <a:srgbClr val="002060"/>
                </a:solidFill>
                <a:latin typeface="Times New Roman" panose="02020603050405020304" pitchFamily="18" charset="0"/>
              </a:rPr>
              <a:t>Кафедра комп’ютерних технологій у медицині та телекомунікаціях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Питання1. Призначення, с</a:t>
            </a:r>
            <a:r>
              <a:rPr lang="uk-UA" altLang="uk-UA" sz="2000" dirty="0" smtClean="0">
                <a:solidFill>
                  <a:schemeClr val="bg1"/>
                </a:solidFill>
                <a:latin typeface="Times New Roman" panose="02020603050405020304" pitchFamily="18" charset="0"/>
                <a:cs typeface="Times New Roman" panose="02020603050405020304" pitchFamily="18" charset="0"/>
              </a:rPr>
              <a:t>клад, принцип дії 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5658" y="692696"/>
            <a:ext cx="9144000" cy="3970318"/>
          </a:xfrm>
          <a:prstGeom prst="rect">
            <a:avLst/>
          </a:prstGeom>
        </p:spPr>
        <p:txBody>
          <a:bodyPr wrap="square">
            <a:spAutoFit/>
          </a:bodyPr>
          <a:lstStyle/>
          <a:p>
            <a:pPr indent="457200" algn="ctr"/>
            <a:r>
              <a:rPr lang="uk-UA" b="1" dirty="0" smtClean="0">
                <a:solidFill>
                  <a:srgbClr val="FF0000"/>
                </a:solidFill>
                <a:latin typeface="Times New Roman" panose="02020603050405020304" pitchFamily="18" charset="0"/>
                <a:cs typeface="Times New Roman" panose="02020603050405020304" pitchFamily="18" charset="0"/>
              </a:rPr>
              <a:t>Механізми передачі даних, мережа та протоколи</a:t>
            </a:r>
          </a:p>
          <a:p>
            <a:pPr indent="457200" algn="just"/>
            <a:endParaRPr lang="en-US" dirty="0" smtClean="0">
              <a:solidFill>
                <a:schemeClr val="bg1"/>
              </a:solidFill>
              <a:latin typeface="Times New Roman" panose="02020603050405020304" pitchFamily="18" charset="0"/>
              <a:cs typeface="Times New Roman" panose="02020603050405020304" pitchFamily="18" charset="0"/>
            </a:endParaRPr>
          </a:p>
          <a:p>
            <a:pPr indent="457200" algn="just"/>
            <a:r>
              <a:rPr lang="en-US" dirty="0" smtClean="0">
                <a:solidFill>
                  <a:schemeClr val="bg1"/>
                </a:solidFill>
                <a:latin typeface="Times New Roman" panose="02020603050405020304" pitchFamily="18" charset="0"/>
                <a:cs typeface="Times New Roman" panose="02020603050405020304" pitchFamily="18" charset="0"/>
              </a:rPr>
              <a:t>IP-</a:t>
            </a:r>
            <a:r>
              <a:rPr lang="uk-UA" dirty="0" smtClean="0">
                <a:solidFill>
                  <a:schemeClr val="bg1"/>
                </a:solidFill>
                <a:latin typeface="Times New Roman" panose="02020603050405020304" pitchFamily="18" charset="0"/>
                <a:cs typeface="Times New Roman" panose="02020603050405020304" pitchFamily="18" charset="0"/>
              </a:rPr>
              <a:t>камери працюють за </a:t>
            </a:r>
            <a:r>
              <a:rPr lang="uk-UA" dirty="0" err="1" smtClean="0">
                <a:solidFill>
                  <a:schemeClr val="bg1"/>
                </a:solidFill>
                <a:latin typeface="Times New Roman" panose="02020603050405020304" pitchFamily="18" charset="0"/>
                <a:cs typeface="Times New Roman" panose="02020603050405020304" pitchFamily="18" charset="0"/>
              </a:rPr>
              <a:t>стеком</a:t>
            </a:r>
            <a:r>
              <a:rPr lang="uk-UA" dirty="0" smtClean="0">
                <a:solidFill>
                  <a:schemeClr val="bg1"/>
                </a:solidFill>
                <a:latin typeface="Times New Roman" panose="02020603050405020304" pitchFamily="18" charset="0"/>
                <a:cs typeface="Times New Roman" panose="02020603050405020304" pitchFamily="18" charset="0"/>
              </a:rPr>
              <a:t> протоколів </a:t>
            </a:r>
            <a:r>
              <a:rPr lang="en-US" dirty="0" smtClean="0">
                <a:solidFill>
                  <a:schemeClr val="bg1"/>
                </a:solidFill>
                <a:latin typeface="Times New Roman" panose="02020603050405020304" pitchFamily="18" charset="0"/>
                <a:cs typeface="Times New Roman" panose="02020603050405020304" pitchFamily="18" charset="0"/>
              </a:rPr>
              <a:t>TCP/IP. TCP/IP — </a:t>
            </a:r>
            <a:r>
              <a:rPr lang="uk-UA" dirty="0" smtClean="0">
                <a:solidFill>
                  <a:schemeClr val="bg1"/>
                </a:solidFill>
                <a:latin typeface="Times New Roman" panose="02020603050405020304" pitchFamily="18" charset="0"/>
                <a:cs typeface="Times New Roman" panose="02020603050405020304" pitchFamily="18" charset="0"/>
              </a:rPr>
              <a:t>мережна модель із чотирма рівнями проходження даних: прикладним, транспортним, мережним, мережного доступу.</a:t>
            </a:r>
          </a:p>
          <a:p>
            <a:pPr indent="457200" algn="just"/>
            <a:r>
              <a:rPr lang="uk-UA" b="1" dirty="0" smtClean="0">
                <a:solidFill>
                  <a:schemeClr val="bg1"/>
                </a:solidFill>
                <a:latin typeface="Times New Roman" panose="02020603050405020304" pitchFamily="18" charset="0"/>
                <a:cs typeface="Times New Roman" panose="02020603050405020304" pitchFamily="18" charset="0"/>
              </a:rPr>
              <a:t>Розподіл протоколів за рівнями:</a:t>
            </a:r>
          </a:p>
          <a:p>
            <a:pPr indent="457200" algn="just"/>
            <a:r>
              <a:rPr lang="uk-UA" dirty="0" smtClean="0">
                <a:solidFill>
                  <a:schemeClr val="bg1"/>
                </a:solidFill>
                <a:latin typeface="Times New Roman" panose="02020603050405020304" pitchFamily="18" charset="0"/>
                <a:cs typeface="Times New Roman" panose="02020603050405020304" pitchFamily="18" charset="0"/>
              </a:rPr>
              <a:t>1. Прикладний - </a:t>
            </a:r>
            <a:r>
              <a:rPr lang="en-US" dirty="0" smtClean="0">
                <a:solidFill>
                  <a:schemeClr val="bg1"/>
                </a:solidFill>
                <a:latin typeface="Times New Roman" panose="02020603050405020304" pitchFamily="18" charset="0"/>
                <a:cs typeface="Times New Roman" panose="02020603050405020304" pitchFamily="18" charset="0"/>
              </a:rPr>
              <a:t>HTTP, RTSP, FTP, DNS </a:t>
            </a:r>
            <a:r>
              <a:rPr lang="uk-UA" dirty="0" smtClean="0">
                <a:solidFill>
                  <a:schemeClr val="bg1"/>
                </a:solidFill>
                <a:latin typeface="Times New Roman" panose="02020603050405020304" pitchFamily="18" charset="0"/>
                <a:cs typeface="Times New Roman" panose="02020603050405020304" pitchFamily="18" charset="0"/>
              </a:rPr>
              <a:t>та ін.</a:t>
            </a:r>
          </a:p>
          <a:p>
            <a:pPr indent="457200" algn="just"/>
            <a:r>
              <a:rPr lang="uk-UA" dirty="0" smtClean="0">
                <a:solidFill>
                  <a:schemeClr val="bg1"/>
                </a:solidFill>
                <a:latin typeface="Times New Roman" panose="02020603050405020304" pitchFamily="18" charset="0"/>
                <a:cs typeface="Times New Roman" panose="02020603050405020304" pitchFamily="18" charset="0"/>
              </a:rPr>
              <a:t>2. Транспортний - </a:t>
            </a:r>
            <a:r>
              <a:rPr lang="en-US" dirty="0" smtClean="0">
                <a:solidFill>
                  <a:schemeClr val="bg1"/>
                </a:solidFill>
                <a:latin typeface="Times New Roman" panose="02020603050405020304" pitchFamily="18" charset="0"/>
                <a:cs typeface="Times New Roman" panose="02020603050405020304" pitchFamily="18" charset="0"/>
              </a:rPr>
              <a:t>TCP, UDP, SCTP, DCCP </a:t>
            </a:r>
            <a:r>
              <a:rPr lang="uk-UA" dirty="0" smtClean="0">
                <a:solidFill>
                  <a:schemeClr val="bg1"/>
                </a:solidFill>
                <a:latin typeface="Times New Roman" panose="02020603050405020304" pitchFamily="18" charset="0"/>
                <a:cs typeface="Times New Roman" panose="02020603050405020304" pitchFamily="18" charset="0"/>
              </a:rPr>
              <a:t>та ін. (</a:t>
            </a:r>
            <a:r>
              <a:rPr lang="en-US" dirty="0" smtClean="0">
                <a:solidFill>
                  <a:schemeClr val="bg1"/>
                </a:solidFill>
                <a:latin typeface="Times New Roman" panose="02020603050405020304" pitchFamily="18" charset="0"/>
                <a:cs typeface="Times New Roman" panose="02020603050405020304" pitchFamily="18" charset="0"/>
              </a:rPr>
              <a:t>RIP, </a:t>
            </a:r>
            <a:r>
              <a:rPr lang="uk-UA" dirty="0" smtClean="0">
                <a:solidFill>
                  <a:schemeClr val="bg1"/>
                </a:solidFill>
                <a:latin typeface="Times New Roman" panose="02020603050405020304" pitchFamily="18" charset="0"/>
                <a:cs typeface="Times New Roman" panose="02020603050405020304" pitchFamily="18" charset="0"/>
              </a:rPr>
              <a:t>протоколи маршрутизації типу </a:t>
            </a:r>
            <a:r>
              <a:rPr lang="en-US" dirty="0" smtClean="0">
                <a:solidFill>
                  <a:schemeClr val="bg1"/>
                </a:solidFill>
                <a:latin typeface="Times New Roman" panose="02020603050405020304" pitchFamily="18" charset="0"/>
                <a:cs typeface="Times New Roman" panose="02020603050405020304" pitchFamily="18" charset="0"/>
              </a:rPr>
              <a:t>OSPF, </a:t>
            </a:r>
            <a:r>
              <a:rPr lang="uk-UA" dirty="0" smtClean="0">
                <a:solidFill>
                  <a:schemeClr val="bg1"/>
                </a:solidFill>
                <a:latin typeface="Times New Roman" panose="02020603050405020304" pitchFamily="18" charset="0"/>
                <a:cs typeface="Times New Roman" panose="02020603050405020304" pitchFamily="18" charset="0"/>
              </a:rPr>
              <a:t>що працюють поверх </a:t>
            </a:r>
            <a:r>
              <a:rPr lang="en-US" dirty="0" smtClean="0">
                <a:solidFill>
                  <a:schemeClr val="bg1"/>
                </a:solidFill>
                <a:latin typeface="Times New Roman" panose="02020603050405020304" pitchFamily="18" charset="0"/>
                <a:cs typeface="Times New Roman" panose="02020603050405020304" pitchFamily="18" charset="0"/>
              </a:rPr>
              <a:t>IP, - </a:t>
            </a:r>
            <a:r>
              <a:rPr lang="uk-UA" dirty="0" smtClean="0">
                <a:solidFill>
                  <a:schemeClr val="bg1"/>
                </a:solidFill>
                <a:latin typeface="Times New Roman" panose="02020603050405020304" pitchFamily="18" charset="0"/>
                <a:cs typeface="Times New Roman" panose="02020603050405020304" pitchFamily="18" charset="0"/>
              </a:rPr>
              <a:t>частина мережного рівня).</a:t>
            </a:r>
          </a:p>
          <a:p>
            <a:pPr indent="457200" algn="just"/>
            <a:r>
              <a:rPr lang="uk-UA" dirty="0" smtClean="0">
                <a:solidFill>
                  <a:schemeClr val="bg1"/>
                </a:solidFill>
                <a:latin typeface="Times New Roman" panose="02020603050405020304" pitchFamily="18" charset="0"/>
                <a:cs typeface="Times New Roman" panose="02020603050405020304" pitchFamily="18" charset="0"/>
              </a:rPr>
              <a:t>3. Мережевий - </a:t>
            </a:r>
            <a:r>
              <a:rPr lang="en-US" dirty="0" smtClean="0">
                <a:solidFill>
                  <a:schemeClr val="bg1"/>
                </a:solidFill>
                <a:latin typeface="Times New Roman" panose="02020603050405020304" pitchFamily="18" charset="0"/>
                <a:cs typeface="Times New Roman" panose="02020603050405020304" pitchFamily="18" charset="0"/>
              </a:rPr>
              <a:t>IP (</a:t>
            </a:r>
            <a:r>
              <a:rPr lang="uk-UA" dirty="0" smtClean="0">
                <a:solidFill>
                  <a:schemeClr val="bg1"/>
                </a:solidFill>
                <a:latin typeface="Times New Roman" panose="02020603050405020304" pitchFamily="18" charset="0"/>
                <a:cs typeface="Times New Roman" panose="02020603050405020304" pitchFamily="18" charset="0"/>
              </a:rPr>
              <a:t>допоміжні протоколи, наприклад </a:t>
            </a:r>
            <a:r>
              <a:rPr lang="en-US" dirty="0" smtClean="0">
                <a:solidFill>
                  <a:schemeClr val="bg1"/>
                </a:solidFill>
                <a:latin typeface="Times New Roman" panose="02020603050405020304" pitchFamily="18" charset="0"/>
                <a:cs typeface="Times New Roman" panose="02020603050405020304" pitchFamily="18" charset="0"/>
              </a:rPr>
              <a:t>ICMP </a:t>
            </a:r>
            <a:r>
              <a:rPr lang="uk-UA" dirty="0" smtClean="0">
                <a:solidFill>
                  <a:schemeClr val="bg1"/>
                </a:solidFill>
                <a:latin typeface="Times New Roman" panose="02020603050405020304" pitchFamily="18" charset="0"/>
                <a:cs typeface="Times New Roman" panose="02020603050405020304" pitchFamily="18" charset="0"/>
              </a:rPr>
              <a:t>і </a:t>
            </a:r>
            <a:r>
              <a:rPr lang="en-US" dirty="0" smtClean="0">
                <a:solidFill>
                  <a:schemeClr val="bg1"/>
                </a:solidFill>
                <a:latin typeface="Times New Roman" panose="02020603050405020304" pitchFamily="18" charset="0"/>
                <a:cs typeface="Times New Roman" panose="02020603050405020304" pitchFamily="18" charset="0"/>
              </a:rPr>
              <a:t>IGMP, </a:t>
            </a:r>
            <a:r>
              <a:rPr lang="uk-UA" dirty="0" smtClean="0">
                <a:solidFill>
                  <a:schemeClr val="bg1"/>
                </a:solidFill>
                <a:latin typeface="Times New Roman" panose="02020603050405020304" pitchFamily="18" charset="0"/>
                <a:cs typeface="Times New Roman" panose="02020603050405020304" pitchFamily="18" charset="0"/>
              </a:rPr>
              <a:t>працюють поверх мережного протоколу, але відносяться до мережного рівня, а </a:t>
            </a:r>
            <a:r>
              <a:rPr lang="en-US" dirty="0" smtClean="0">
                <a:solidFill>
                  <a:schemeClr val="bg1"/>
                </a:solidFill>
                <a:latin typeface="Times New Roman" panose="02020603050405020304" pitchFamily="18" charset="0"/>
                <a:cs typeface="Times New Roman" panose="02020603050405020304" pitchFamily="18" charset="0"/>
              </a:rPr>
              <a:t>ARP - </a:t>
            </a:r>
            <a:r>
              <a:rPr lang="uk-UA" dirty="0" smtClean="0">
                <a:solidFill>
                  <a:schemeClr val="bg1"/>
                </a:solidFill>
                <a:latin typeface="Times New Roman" panose="02020603050405020304" pitchFamily="18" charset="0"/>
                <a:cs typeface="Times New Roman" panose="02020603050405020304" pitchFamily="18" charset="0"/>
              </a:rPr>
              <a:t>самостійний допоміжний протокол, що працює поверх канального рівня).</a:t>
            </a:r>
          </a:p>
          <a:p>
            <a:pPr indent="457200" algn="just"/>
            <a:r>
              <a:rPr lang="uk-UA" dirty="0" smtClean="0">
                <a:solidFill>
                  <a:schemeClr val="bg1"/>
                </a:solidFill>
                <a:latin typeface="Times New Roman" panose="02020603050405020304" pitchFamily="18" charset="0"/>
                <a:cs typeface="Times New Roman" panose="02020603050405020304" pitchFamily="18" charset="0"/>
              </a:rPr>
              <a:t>4. Рівень мережного доступу - </a:t>
            </a:r>
            <a:r>
              <a:rPr lang="en-US" dirty="0" smtClean="0">
                <a:solidFill>
                  <a:schemeClr val="bg1"/>
                </a:solidFill>
                <a:latin typeface="Times New Roman" panose="02020603050405020304" pitchFamily="18" charset="0"/>
                <a:cs typeface="Times New Roman" panose="02020603050405020304" pitchFamily="18" charset="0"/>
              </a:rPr>
              <a:t>Ethernet, IEEE 802.11 WLAN, SLIP, Token Ring, ATM </a:t>
            </a:r>
            <a:r>
              <a:rPr lang="uk-UA" dirty="0" smtClean="0">
                <a:solidFill>
                  <a:schemeClr val="bg1"/>
                </a:solidFill>
                <a:latin typeface="Times New Roman" panose="02020603050405020304" pitchFamily="18" charset="0"/>
                <a:cs typeface="Times New Roman" panose="02020603050405020304" pitchFamily="18" charset="0"/>
              </a:rPr>
              <a:t>та </a:t>
            </a:r>
            <a:r>
              <a:rPr lang="en-US" dirty="0" smtClean="0">
                <a:solidFill>
                  <a:schemeClr val="bg1"/>
                </a:solidFill>
                <a:latin typeface="Times New Roman" panose="02020603050405020304" pitchFamily="18" charset="0"/>
                <a:cs typeface="Times New Roman" panose="02020603050405020304" pitchFamily="18" charset="0"/>
              </a:rPr>
              <a:t>MPLS, </a:t>
            </a:r>
            <a:r>
              <a:rPr lang="uk-UA" dirty="0" smtClean="0">
                <a:solidFill>
                  <a:schemeClr val="bg1"/>
                </a:solidFill>
                <a:latin typeface="Times New Roman" panose="02020603050405020304" pitchFamily="18" charset="0"/>
                <a:cs typeface="Times New Roman" panose="02020603050405020304" pitchFamily="18" charset="0"/>
              </a:rPr>
              <a:t>фізичне середовище та принципи кодування інформації, </a:t>
            </a:r>
            <a:r>
              <a:rPr lang="en-US" dirty="0" smtClean="0">
                <a:solidFill>
                  <a:schemeClr val="bg1"/>
                </a:solidFill>
                <a:latin typeface="Times New Roman" panose="02020603050405020304" pitchFamily="18" charset="0"/>
                <a:cs typeface="Times New Roman" panose="02020603050405020304" pitchFamily="18" charset="0"/>
              </a:rPr>
              <a:t>T1, E1.</a:t>
            </a:r>
            <a:endParaRPr lang="uk-UA"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9791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Питання1. Призначення, с</a:t>
            </a:r>
            <a:r>
              <a:rPr lang="uk-UA" altLang="uk-UA" sz="2000" dirty="0" smtClean="0">
                <a:solidFill>
                  <a:schemeClr val="bg1"/>
                </a:solidFill>
                <a:latin typeface="Times New Roman" panose="02020603050405020304" pitchFamily="18" charset="0"/>
                <a:cs typeface="Times New Roman" panose="02020603050405020304" pitchFamily="18" charset="0"/>
              </a:rPr>
              <a:t>клад, принцип дії 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5658" y="692696"/>
            <a:ext cx="9144000" cy="4247317"/>
          </a:xfrm>
          <a:prstGeom prst="rect">
            <a:avLst/>
          </a:prstGeom>
        </p:spPr>
        <p:txBody>
          <a:bodyPr wrap="square">
            <a:spAutoFit/>
          </a:bodyPr>
          <a:lstStyle/>
          <a:p>
            <a:pPr indent="457200" algn="ctr"/>
            <a:r>
              <a:rPr lang="uk-UA" b="1" dirty="0" smtClean="0">
                <a:solidFill>
                  <a:srgbClr val="FF0000"/>
                </a:solidFill>
                <a:latin typeface="Times New Roman" panose="02020603050405020304" pitchFamily="18" charset="0"/>
                <a:cs typeface="Times New Roman" panose="02020603050405020304" pitchFamily="18" charset="0"/>
              </a:rPr>
              <a:t>Транспортні протоколи</a:t>
            </a:r>
            <a:endParaRPr lang="en-US" b="1" dirty="0" smtClean="0">
              <a:solidFill>
                <a:srgbClr val="FF0000"/>
              </a:solidFill>
              <a:latin typeface="Times New Roman" panose="02020603050405020304" pitchFamily="18" charset="0"/>
              <a:cs typeface="Times New Roman" panose="02020603050405020304" pitchFamily="18" charset="0"/>
            </a:endParaRPr>
          </a:p>
          <a:p>
            <a:pPr indent="457200" algn="ctr"/>
            <a:endParaRPr lang="uk-UA" dirty="0" smtClean="0">
              <a:solidFill>
                <a:srgbClr val="FF0000"/>
              </a:solidFill>
              <a:latin typeface="Times New Roman" panose="02020603050405020304" pitchFamily="18" charset="0"/>
              <a:cs typeface="Times New Roman" panose="02020603050405020304" pitchFamily="18" charset="0"/>
            </a:endParaRPr>
          </a:p>
          <a:p>
            <a:pPr indent="457200" algn="just"/>
            <a:r>
              <a:rPr lang="en-US" dirty="0" smtClean="0">
                <a:solidFill>
                  <a:schemeClr val="bg1"/>
                </a:solidFill>
                <a:latin typeface="Times New Roman" panose="02020603050405020304" pitchFamily="18" charset="0"/>
                <a:cs typeface="Times New Roman" panose="02020603050405020304" pitchFamily="18" charset="0"/>
              </a:rPr>
              <a:t>TCP - </a:t>
            </a:r>
            <a:r>
              <a:rPr lang="uk-UA" dirty="0" smtClean="0">
                <a:solidFill>
                  <a:schemeClr val="bg1"/>
                </a:solidFill>
                <a:latin typeface="Times New Roman" panose="02020603050405020304" pitchFamily="18" charset="0"/>
                <a:cs typeface="Times New Roman" panose="02020603050405020304" pitchFamily="18" charset="0"/>
              </a:rPr>
              <a:t>гарантований протокол (на перших випробуваннях пакет пройшов 150 000 км, не втративши жодного біта інформації), за допомогою команд попередньо встановлює з'єднання, після чого починає передачу даних; стежить за збереженням даних та їх послідовністю, регулює швидкість трансляції, щоб дані не передавалися інтенсивніше, ніж можна прийняти. Виправляє помилки — відсилає дубль, якщо пакет втрачено, і виправляє помилку, якщо надійшло два однакових пакети за однією </a:t>
            </a:r>
            <a:r>
              <a:rPr lang="uk-UA" dirty="0" err="1" smtClean="0">
                <a:solidFill>
                  <a:schemeClr val="bg1"/>
                </a:solidFill>
                <a:latin typeface="Times New Roman" panose="02020603050405020304" pitchFamily="18" charset="0"/>
                <a:cs typeface="Times New Roman" panose="02020603050405020304" pitchFamily="18" charset="0"/>
              </a:rPr>
              <a:t>адресою</a:t>
            </a:r>
            <a:r>
              <a:rPr lang="uk-UA" dirty="0" smtClean="0">
                <a:solidFill>
                  <a:schemeClr val="bg1"/>
                </a:solidFill>
                <a:latin typeface="Times New Roman" panose="02020603050405020304" pitchFamily="18" charset="0"/>
                <a:cs typeface="Times New Roman" panose="02020603050405020304" pitchFamily="18" charset="0"/>
              </a:rPr>
              <a:t>.</a:t>
            </a:r>
          </a:p>
          <a:p>
            <a:pPr indent="457200" algn="just"/>
            <a:r>
              <a:rPr lang="en-US" dirty="0" smtClean="0">
                <a:solidFill>
                  <a:schemeClr val="bg1"/>
                </a:solidFill>
                <a:latin typeface="Times New Roman" panose="02020603050405020304" pitchFamily="18" charset="0"/>
                <a:cs typeface="Times New Roman" panose="02020603050405020304" pitchFamily="18" charset="0"/>
              </a:rPr>
              <a:t>RTP – </a:t>
            </a:r>
            <a:r>
              <a:rPr lang="uk-UA" dirty="0" smtClean="0">
                <a:solidFill>
                  <a:schemeClr val="bg1"/>
                </a:solidFill>
                <a:latin typeface="Times New Roman" panose="02020603050405020304" pitchFamily="18" charset="0"/>
                <a:cs typeface="Times New Roman" panose="02020603050405020304" pitchFamily="18" charset="0"/>
              </a:rPr>
              <a:t>протокол передачі трафіку у реальному часі. Передбачає синхронізацію даних та корекцію послідовності доставки пакетів.</a:t>
            </a:r>
          </a:p>
          <a:p>
            <a:pPr indent="457200" algn="just"/>
            <a:r>
              <a:rPr lang="en-US" dirty="0" smtClean="0">
                <a:solidFill>
                  <a:schemeClr val="bg1"/>
                </a:solidFill>
                <a:latin typeface="Times New Roman" panose="02020603050405020304" pitchFamily="18" charset="0"/>
                <a:cs typeface="Times New Roman" panose="02020603050405020304" pitchFamily="18" charset="0"/>
              </a:rPr>
              <a:t>UDP - </a:t>
            </a:r>
            <a:r>
              <a:rPr lang="uk-UA" dirty="0" smtClean="0">
                <a:solidFill>
                  <a:schemeClr val="bg1"/>
                </a:solidFill>
                <a:latin typeface="Times New Roman" panose="02020603050405020304" pitchFamily="18" charset="0"/>
                <a:cs typeface="Times New Roman" panose="02020603050405020304" pitchFamily="18" charset="0"/>
              </a:rPr>
              <a:t>альтернатива </a:t>
            </a:r>
            <a:r>
              <a:rPr lang="en-US" dirty="0" smtClean="0">
                <a:solidFill>
                  <a:schemeClr val="bg1"/>
                </a:solidFill>
                <a:latin typeface="Times New Roman" panose="02020603050405020304" pitchFamily="18" charset="0"/>
                <a:cs typeface="Times New Roman" panose="02020603050405020304" pitchFamily="18" charset="0"/>
              </a:rPr>
              <a:t>TCP, </a:t>
            </a:r>
            <a:r>
              <a:rPr lang="uk-UA" dirty="0" smtClean="0">
                <a:solidFill>
                  <a:schemeClr val="bg1"/>
                </a:solidFill>
                <a:latin typeface="Times New Roman" panose="02020603050405020304" pitchFamily="18" charset="0"/>
                <a:cs typeface="Times New Roman" panose="02020603050405020304" pitchFamily="18" charset="0"/>
              </a:rPr>
              <a:t>але не встановлює попереднє з'єднання, а відразу починає трансляцію. Не слідкує за отриманням даних та не дублює на випадок відновлення втраченого пакету. Менш надійний, але швидший.</a:t>
            </a:r>
          </a:p>
          <a:p>
            <a:pPr indent="457200" algn="just"/>
            <a:r>
              <a:rPr lang="uk-UA" dirty="0" smtClean="0">
                <a:solidFill>
                  <a:schemeClr val="bg1"/>
                </a:solidFill>
                <a:latin typeface="Times New Roman" panose="02020603050405020304" pitchFamily="18" charset="0"/>
                <a:cs typeface="Times New Roman" panose="02020603050405020304" pitchFamily="18" charset="0"/>
              </a:rPr>
              <a:t>З точки зору швидкості та передачі </a:t>
            </a:r>
            <a:r>
              <a:rPr lang="uk-UA" dirty="0" err="1" smtClean="0">
                <a:solidFill>
                  <a:schemeClr val="bg1"/>
                </a:solidFill>
                <a:latin typeface="Times New Roman" panose="02020603050405020304" pitchFamily="18" charset="0"/>
                <a:cs typeface="Times New Roman" panose="02020603050405020304" pitchFamily="18" charset="0"/>
              </a:rPr>
              <a:t>реалтайм</a:t>
            </a:r>
            <a:r>
              <a:rPr lang="uk-UA" dirty="0" smtClean="0">
                <a:solidFill>
                  <a:schemeClr val="bg1"/>
                </a:solidFill>
                <a:latin typeface="Times New Roman" panose="02020603050405020304" pitchFamily="18" charset="0"/>
                <a:cs typeface="Times New Roman" panose="02020603050405020304" pitchFamily="18" charset="0"/>
              </a:rPr>
              <a:t>-трафіку краще </a:t>
            </a:r>
            <a:r>
              <a:rPr lang="en-US" dirty="0" smtClean="0">
                <a:solidFill>
                  <a:schemeClr val="bg1"/>
                </a:solidFill>
                <a:latin typeface="Times New Roman" panose="02020603050405020304" pitchFamily="18" charset="0"/>
                <a:cs typeface="Times New Roman" panose="02020603050405020304" pitchFamily="18" charset="0"/>
              </a:rPr>
              <a:t>RTP </a:t>
            </a:r>
            <a:r>
              <a:rPr lang="uk-UA" dirty="0" smtClean="0">
                <a:solidFill>
                  <a:schemeClr val="bg1"/>
                </a:solidFill>
                <a:latin typeface="Times New Roman" panose="02020603050405020304" pitchFamily="18" charset="0"/>
                <a:cs typeface="Times New Roman" panose="02020603050405020304" pitchFamily="18" charset="0"/>
              </a:rPr>
              <a:t>або </a:t>
            </a:r>
            <a:r>
              <a:rPr lang="en-US" dirty="0" smtClean="0">
                <a:solidFill>
                  <a:schemeClr val="bg1"/>
                </a:solidFill>
                <a:latin typeface="Times New Roman" panose="02020603050405020304" pitchFamily="18" charset="0"/>
                <a:cs typeface="Times New Roman" panose="02020603050405020304" pitchFamily="18" charset="0"/>
              </a:rPr>
              <a:t>UDP, </a:t>
            </a:r>
            <a:r>
              <a:rPr lang="uk-UA" dirty="0" smtClean="0">
                <a:solidFill>
                  <a:schemeClr val="bg1"/>
                </a:solidFill>
                <a:latin typeface="Times New Roman" panose="02020603050405020304" pitchFamily="18" charset="0"/>
                <a:cs typeface="Times New Roman" panose="02020603050405020304" pitchFamily="18" charset="0"/>
              </a:rPr>
              <a:t>але в проблемних мережах незамінний </a:t>
            </a:r>
            <a:r>
              <a:rPr lang="en-US" dirty="0" smtClean="0">
                <a:solidFill>
                  <a:schemeClr val="bg1"/>
                </a:solidFill>
                <a:latin typeface="Times New Roman" panose="02020603050405020304" pitchFamily="18" charset="0"/>
                <a:cs typeface="Times New Roman" panose="02020603050405020304" pitchFamily="18" charset="0"/>
              </a:rPr>
              <a:t>TCP, </a:t>
            </a:r>
            <a:r>
              <a:rPr lang="uk-UA" dirty="0" smtClean="0">
                <a:solidFill>
                  <a:schemeClr val="bg1"/>
                </a:solidFill>
                <a:latin typeface="Times New Roman" panose="02020603050405020304" pitchFamily="18" charset="0"/>
                <a:cs typeface="Times New Roman" panose="02020603050405020304" pitchFamily="18" charset="0"/>
              </a:rPr>
              <a:t>так як виправляє помилки і коригує </a:t>
            </a:r>
            <a:r>
              <a:rPr lang="uk-UA" dirty="0" err="1" smtClean="0">
                <a:solidFill>
                  <a:schemeClr val="bg1"/>
                </a:solidFill>
                <a:latin typeface="Times New Roman" panose="02020603050405020304" pitchFamily="18" charset="0"/>
                <a:cs typeface="Times New Roman" panose="02020603050405020304" pitchFamily="18" charset="0"/>
              </a:rPr>
              <a:t>збої</a:t>
            </a:r>
            <a:r>
              <a:rPr lang="uk-UA" dirty="0" smtClean="0">
                <a:solidFill>
                  <a:schemeClr val="bg1"/>
                </a:solidFill>
                <a:latin typeface="Times New Roman" panose="02020603050405020304" pitchFamily="18" charset="0"/>
                <a:cs typeface="Times New Roman" panose="02020603050405020304" pitchFamily="18" charset="0"/>
              </a:rPr>
              <a:t>.</a:t>
            </a:r>
            <a:endParaRPr lang="uk-UA"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1616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Питання1. Призначення, с</a:t>
            </a:r>
            <a:r>
              <a:rPr lang="uk-UA" altLang="uk-UA" sz="2000" dirty="0" smtClean="0">
                <a:solidFill>
                  <a:schemeClr val="bg1"/>
                </a:solidFill>
                <a:latin typeface="Times New Roman" panose="02020603050405020304" pitchFamily="18" charset="0"/>
                <a:cs typeface="Times New Roman" panose="02020603050405020304" pitchFamily="18" charset="0"/>
              </a:rPr>
              <a:t>клад, принцип дії 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5658" y="692696"/>
            <a:ext cx="9144000" cy="3693319"/>
          </a:xfrm>
          <a:prstGeom prst="rect">
            <a:avLst/>
          </a:prstGeom>
        </p:spPr>
        <p:txBody>
          <a:bodyPr wrap="square">
            <a:spAutoFit/>
          </a:bodyPr>
          <a:lstStyle/>
          <a:p>
            <a:pPr algn="ctr"/>
            <a:r>
              <a:rPr lang="uk-UA" b="1" dirty="0" smtClean="0">
                <a:solidFill>
                  <a:srgbClr val="FF0000"/>
                </a:solidFill>
                <a:latin typeface="Times New Roman" panose="02020603050405020304" pitchFamily="18" charset="0"/>
                <a:cs typeface="Times New Roman" panose="02020603050405020304" pitchFamily="18" charset="0"/>
              </a:rPr>
              <a:t>Способи передачі сигналу </a:t>
            </a:r>
            <a:r>
              <a:rPr lang="en-US" b="1" dirty="0" smtClean="0">
                <a:solidFill>
                  <a:srgbClr val="FF0000"/>
                </a:solidFill>
                <a:latin typeface="Times New Roman" panose="02020603050405020304" pitchFamily="18" charset="0"/>
                <a:cs typeface="Times New Roman" panose="02020603050405020304" pitchFamily="18" charset="0"/>
              </a:rPr>
              <a:t>IP-</a:t>
            </a:r>
            <a:r>
              <a:rPr lang="uk-UA" b="1" dirty="0" smtClean="0">
                <a:solidFill>
                  <a:srgbClr val="FF0000"/>
                </a:solidFill>
                <a:latin typeface="Times New Roman" panose="02020603050405020304" pitchFamily="18" charset="0"/>
                <a:cs typeface="Times New Roman" panose="02020603050405020304" pitchFamily="18" charset="0"/>
              </a:rPr>
              <a:t>камерою</a:t>
            </a:r>
            <a:endParaRPr lang="en-US" b="1" dirty="0" smtClean="0">
              <a:solidFill>
                <a:srgbClr val="FF0000"/>
              </a:solidFill>
              <a:latin typeface="Times New Roman" panose="02020603050405020304" pitchFamily="18" charset="0"/>
              <a:cs typeface="Times New Roman" panose="02020603050405020304" pitchFamily="18" charset="0"/>
            </a:endParaRPr>
          </a:p>
          <a:p>
            <a:pPr algn="ctr"/>
            <a:endParaRPr lang="uk-UA" b="1" dirty="0" smtClean="0">
              <a:solidFill>
                <a:srgbClr val="FF0000"/>
              </a:solidFill>
              <a:latin typeface="Times New Roman" panose="02020603050405020304" pitchFamily="18" charset="0"/>
              <a:cs typeface="Times New Roman" panose="02020603050405020304" pitchFamily="18" charset="0"/>
            </a:endParaRPr>
          </a:p>
          <a:p>
            <a:pPr indent="457200" algn="just"/>
            <a:r>
              <a:rPr lang="uk-UA" dirty="0" smtClean="0">
                <a:solidFill>
                  <a:schemeClr val="bg1"/>
                </a:solidFill>
                <a:latin typeface="Times New Roman" panose="02020603050405020304" pitchFamily="18" charset="0"/>
                <a:cs typeface="Times New Roman" panose="02020603050405020304" pitchFamily="18" charset="0"/>
              </a:rPr>
              <a:t>Є три способи: дротовий, бездротовий та гібридний (два способи: дротовий та бездротовий).</a:t>
            </a:r>
          </a:p>
          <a:p>
            <a:pPr indent="457200" algn="just"/>
            <a:r>
              <a:rPr lang="uk-UA" dirty="0" smtClean="0">
                <a:solidFill>
                  <a:srgbClr val="FF0000"/>
                </a:solidFill>
                <a:latin typeface="Times New Roman" panose="02020603050405020304" pitchFamily="18" charset="0"/>
                <a:cs typeface="Times New Roman" panose="02020603050405020304" pitchFamily="18" charset="0"/>
              </a:rPr>
              <a:t>Дротове </a:t>
            </a:r>
            <a:r>
              <a:rPr lang="uk-UA" dirty="0" smtClean="0">
                <a:solidFill>
                  <a:schemeClr val="bg1"/>
                </a:solidFill>
                <a:latin typeface="Times New Roman" panose="02020603050405020304" pitchFamily="18" charset="0"/>
                <a:cs typeface="Times New Roman" panose="02020603050405020304" pitchFamily="18" charset="0"/>
              </a:rPr>
              <a:t>з'єднання забезпечує стабільну і високошвидкісну трансляцію, але вимагає прокладання мереж, обмежених за довжиною типом кабелю: 100 м - для витої пари, 500 м - для </a:t>
            </a:r>
            <a:r>
              <a:rPr lang="uk-UA" dirty="0" err="1" smtClean="0">
                <a:solidFill>
                  <a:schemeClr val="bg1"/>
                </a:solidFill>
                <a:latin typeface="Times New Roman" panose="02020603050405020304" pitchFamily="18" charset="0"/>
                <a:cs typeface="Times New Roman" panose="02020603050405020304" pitchFamily="18" charset="0"/>
              </a:rPr>
              <a:t>коаксіалу</a:t>
            </a:r>
            <a:r>
              <a:rPr lang="uk-UA" dirty="0" smtClean="0">
                <a:solidFill>
                  <a:schemeClr val="bg1"/>
                </a:solidFill>
                <a:latin typeface="Times New Roman" panose="02020603050405020304" pitchFamily="18" charset="0"/>
                <a:cs typeface="Times New Roman" panose="02020603050405020304" pitchFamily="18" charset="0"/>
              </a:rPr>
              <a:t>, 100 км - для </a:t>
            </a:r>
            <a:r>
              <a:rPr lang="uk-UA" dirty="0" err="1" smtClean="0">
                <a:solidFill>
                  <a:schemeClr val="bg1"/>
                </a:solidFill>
                <a:latin typeface="Times New Roman" panose="02020603050405020304" pitchFamily="18" charset="0"/>
                <a:cs typeface="Times New Roman" panose="02020603050405020304" pitchFamily="18" charset="0"/>
              </a:rPr>
              <a:t>оптоволокна</a:t>
            </a:r>
            <a:r>
              <a:rPr lang="uk-UA" dirty="0" smtClean="0">
                <a:solidFill>
                  <a:schemeClr val="bg1"/>
                </a:solidFill>
                <a:latin typeface="Times New Roman" panose="02020603050405020304" pitchFamily="18" charset="0"/>
                <a:cs typeface="Times New Roman" panose="02020603050405020304" pitchFamily="18" charset="0"/>
              </a:rPr>
              <a:t> (без урахування повторювачів або комутаторів).</a:t>
            </a:r>
          </a:p>
          <a:p>
            <a:pPr indent="457200" algn="just"/>
            <a:r>
              <a:rPr lang="uk-UA" dirty="0" smtClean="0">
                <a:solidFill>
                  <a:srgbClr val="FF0000"/>
                </a:solidFill>
                <a:latin typeface="Times New Roman" panose="02020603050405020304" pitchFamily="18" charset="0"/>
                <a:cs typeface="Times New Roman" panose="02020603050405020304" pitchFamily="18" charset="0"/>
              </a:rPr>
              <a:t>Для бездротової </a:t>
            </a:r>
            <a:r>
              <a:rPr lang="uk-UA" dirty="0" smtClean="0">
                <a:solidFill>
                  <a:schemeClr val="bg1"/>
                </a:solidFill>
                <a:latin typeface="Times New Roman" panose="02020603050405020304" pitchFamily="18" charset="0"/>
                <a:cs typeface="Times New Roman" panose="02020603050405020304" pitchFamily="18" charset="0"/>
              </a:rPr>
              <a:t>трансляції в </a:t>
            </a:r>
            <a:r>
              <a:rPr lang="en-US" dirty="0" smtClean="0">
                <a:solidFill>
                  <a:schemeClr val="bg1"/>
                </a:solidFill>
                <a:latin typeface="Times New Roman" panose="02020603050405020304" pitchFamily="18" charset="0"/>
                <a:cs typeface="Times New Roman" panose="02020603050405020304" pitchFamily="18" charset="0"/>
              </a:rPr>
              <a:t>IP-</a:t>
            </a:r>
            <a:r>
              <a:rPr lang="uk-UA" dirty="0" smtClean="0">
                <a:solidFill>
                  <a:schemeClr val="bg1"/>
                </a:solidFill>
                <a:latin typeface="Times New Roman" panose="02020603050405020304" pitchFamily="18" charset="0"/>
                <a:cs typeface="Times New Roman" panose="02020603050405020304" pitchFamily="18" charset="0"/>
              </a:rPr>
              <a:t>камеру вбудовують </a:t>
            </a:r>
            <a:r>
              <a:rPr lang="en-US" dirty="0" smtClean="0">
                <a:solidFill>
                  <a:schemeClr val="bg1"/>
                </a:solidFill>
                <a:latin typeface="Times New Roman" panose="02020603050405020304" pitchFamily="18" charset="0"/>
                <a:cs typeface="Times New Roman" panose="02020603050405020304" pitchFamily="18" charset="0"/>
              </a:rPr>
              <a:t>Wi-Fi-</a:t>
            </a:r>
            <a:r>
              <a:rPr lang="uk-UA" dirty="0" smtClean="0">
                <a:solidFill>
                  <a:schemeClr val="bg1"/>
                </a:solidFill>
                <a:latin typeface="Times New Roman" panose="02020603050405020304" pitchFamily="18" charset="0"/>
                <a:cs typeface="Times New Roman" panose="02020603050405020304" pitchFamily="18" charset="0"/>
              </a:rPr>
              <a:t>модуль (найчастіше) або 3</a:t>
            </a:r>
            <a:r>
              <a:rPr lang="en-US" dirty="0" smtClean="0">
                <a:solidFill>
                  <a:schemeClr val="bg1"/>
                </a:solidFill>
                <a:latin typeface="Times New Roman" panose="02020603050405020304" pitchFamily="18" charset="0"/>
                <a:cs typeface="Times New Roman" panose="02020603050405020304" pitchFamily="18" charset="0"/>
              </a:rPr>
              <a:t>G/4G-</a:t>
            </a:r>
            <a:r>
              <a:rPr lang="uk-UA" dirty="0" smtClean="0">
                <a:solidFill>
                  <a:schemeClr val="bg1"/>
                </a:solidFill>
                <a:latin typeface="Times New Roman" panose="02020603050405020304" pitchFamily="18" charset="0"/>
                <a:cs typeface="Times New Roman" panose="02020603050405020304" pitchFamily="18" charset="0"/>
              </a:rPr>
              <a:t>модуль. Дальність передачі обмежена і знижується через фізичні перешкоди у напрямку </a:t>
            </a:r>
            <a:r>
              <a:rPr lang="uk-UA" dirty="0" err="1" smtClean="0">
                <a:solidFill>
                  <a:schemeClr val="bg1"/>
                </a:solidFill>
                <a:latin typeface="Times New Roman" panose="02020603050405020304" pitchFamily="18" charset="0"/>
                <a:cs typeface="Times New Roman" panose="02020603050405020304" pitchFamily="18" charset="0"/>
              </a:rPr>
              <a:t>роутера</a:t>
            </a:r>
            <a:r>
              <a:rPr lang="uk-UA" dirty="0" smtClean="0">
                <a:solidFill>
                  <a:schemeClr val="bg1"/>
                </a:solidFill>
                <a:latin typeface="Times New Roman" panose="02020603050405020304" pitchFamily="18" charset="0"/>
                <a:cs typeface="Times New Roman" panose="02020603050405020304" pitchFamily="18" charset="0"/>
              </a:rPr>
              <a:t> та електромагнітних перешкод.</a:t>
            </a:r>
          </a:p>
          <a:p>
            <a:pPr indent="457200" algn="just"/>
            <a:r>
              <a:rPr lang="en-US" dirty="0" smtClean="0">
                <a:solidFill>
                  <a:schemeClr val="bg1"/>
                </a:solidFill>
                <a:latin typeface="Times New Roman" panose="02020603050405020304" pitchFamily="18" charset="0"/>
                <a:cs typeface="Times New Roman" panose="02020603050405020304" pitchFamily="18" charset="0"/>
              </a:rPr>
              <a:t>IP-</a:t>
            </a:r>
            <a:r>
              <a:rPr lang="uk-UA" dirty="0" smtClean="0">
                <a:solidFill>
                  <a:schemeClr val="bg1"/>
                </a:solidFill>
                <a:latin typeface="Times New Roman" panose="02020603050405020304" pitchFamily="18" charset="0"/>
                <a:cs typeface="Times New Roman" panose="02020603050405020304" pitchFamily="18" charset="0"/>
              </a:rPr>
              <a:t>камери з </a:t>
            </a:r>
            <a:r>
              <a:rPr lang="uk-UA" dirty="0" smtClean="0">
                <a:solidFill>
                  <a:srgbClr val="FF0000"/>
                </a:solidFill>
                <a:latin typeface="Times New Roman" panose="02020603050405020304" pitchFamily="18" charset="0"/>
                <a:cs typeface="Times New Roman" panose="02020603050405020304" pitchFamily="18" charset="0"/>
              </a:rPr>
              <a:t>гібридною передачею </a:t>
            </a:r>
            <a:r>
              <a:rPr lang="uk-UA" dirty="0" smtClean="0">
                <a:solidFill>
                  <a:schemeClr val="bg1"/>
                </a:solidFill>
                <a:latin typeface="Times New Roman" panose="02020603050405020304" pitchFamily="18" charset="0"/>
                <a:cs typeface="Times New Roman" panose="02020603050405020304" pitchFamily="18" charset="0"/>
              </a:rPr>
              <a:t>даних використовують дротовий та бездротовий зв'язок, забезпечуючи підвищену надійність локальної мережі.</a:t>
            </a:r>
            <a:r>
              <a:rPr lang="uk-UA" dirty="0">
                <a:solidFill>
                  <a:schemeClr val="bg1"/>
                </a:solidFill>
                <a:latin typeface="Times New Roman" panose="02020603050405020304" pitchFamily="18" charset="0"/>
                <a:cs typeface="Times New Roman" panose="02020603050405020304" pitchFamily="18" charset="0"/>
              </a:rPr>
              <a:t/>
            </a:r>
            <a:br>
              <a:rPr lang="uk-UA" dirty="0">
                <a:solidFill>
                  <a:schemeClr val="bg1"/>
                </a:solidFill>
                <a:latin typeface="Times New Roman" panose="02020603050405020304" pitchFamily="18" charset="0"/>
                <a:cs typeface="Times New Roman" panose="02020603050405020304" pitchFamily="18" charset="0"/>
              </a:rPr>
            </a:br>
            <a:endParaRPr lang="uk-UA"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1954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Питання1. Призначення, с</a:t>
            </a:r>
            <a:r>
              <a:rPr lang="uk-UA" altLang="uk-UA" sz="2000" dirty="0" smtClean="0">
                <a:solidFill>
                  <a:schemeClr val="bg1"/>
                </a:solidFill>
                <a:latin typeface="Times New Roman" panose="02020603050405020304" pitchFamily="18" charset="0"/>
                <a:cs typeface="Times New Roman" panose="02020603050405020304" pitchFamily="18" charset="0"/>
              </a:rPr>
              <a:t>клад, принцип дії 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5658" y="692696"/>
            <a:ext cx="9144000" cy="6186309"/>
          </a:xfrm>
          <a:prstGeom prst="rect">
            <a:avLst/>
          </a:prstGeom>
        </p:spPr>
        <p:txBody>
          <a:bodyPr wrap="square">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Ethernet: </a:t>
            </a:r>
            <a:r>
              <a:rPr lang="uk-UA" b="1" dirty="0" smtClean="0">
                <a:solidFill>
                  <a:srgbClr val="FF0000"/>
                </a:solidFill>
                <a:latin typeface="Times New Roman" panose="02020603050405020304" pitchFamily="18" charset="0"/>
                <a:cs typeface="Times New Roman" panose="02020603050405020304" pitchFamily="18" charset="0"/>
              </a:rPr>
              <a:t>середовище передачі даних </a:t>
            </a:r>
            <a:r>
              <a:rPr lang="en-US" b="1" dirty="0" smtClean="0">
                <a:solidFill>
                  <a:srgbClr val="FF0000"/>
                </a:solidFill>
                <a:latin typeface="Times New Roman" panose="02020603050405020304" pitchFamily="18" charset="0"/>
                <a:cs typeface="Times New Roman" panose="02020603050405020304" pitchFamily="18" charset="0"/>
              </a:rPr>
              <a:t>IP-</a:t>
            </a:r>
            <a:r>
              <a:rPr lang="uk-UA" b="1" dirty="0" smtClean="0">
                <a:solidFill>
                  <a:srgbClr val="FF0000"/>
                </a:solidFill>
                <a:latin typeface="Times New Roman" panose="02020603050405020304" pitchFamily="18" charset="0"/>
                <a:cs typeface="Times New Roman" panose="02020603050405020304" pitchFamily="18" charset="0"/>
              </a:rPr>
              <a:t>камер</a:t>
            </a:r>
            <a:endParaRPr lang="en-US" b="1" dirty="0" smtClean="0">
              <a:solidFill>
                <a:srgbClr val="FF0000"/>
              </a:solidFill>
              <a:latin typeface="Times New Roman" panose="02020603050405020304" pitchFamily="18" charset="0"/>
              <a:cs typeface="Times New Roman" panose="02020603050405020304" pitchFamily="18" charset="0"/>
            </a:endParaRPr>
          </a:p>
          <a:p>
            <a:pPr algn="ctr"/>
            <a:endParaRPr lang="uk-UA" b="1" dirty="0" smtClean="0">
              <a:solidFill>
                <a:srgbClr val="FF0000"/>
              </a:solidFill>
              <a:latin typeface="Times New Roman" panose="02020603050405020304" pitchFamily="18" charset="0"/>
              <a:cs typeface="Times New Roman" panose="02020603050405020304" pitchFamily="18" charset="0"/>
            </a:endParaRPr>
          </a:p>
          <a:p>
            <a:pPr indent="457200" algn="just"/>
            <a:r>
              <a:rPr lang="en-US" dirty="0" smtClean="0">
                <a:solidFill>
                  <a:schemeClr val="bg1"/>
                </a:solidFill>
                <a:latin typeface="Times New Roman" panose="02020603050405020304" pitchFamily="18" charset="0"/>
                <a:cs typeface="Times New Roman" panose="02020603050405020304" pitchFamily="18" charset="0"/>
              </a:rPr>
              <a:t>IP-</a:t>
            </a:r>
            <a:r>
              <a:rPr lang="uk-UA" dirty="0" smtClean="0">
                <a:solidFill>
                  <a:schemeClr val="bg1"/>
                </a:solidFill>
                <a:latin typeface="Times New Roman" panose="02020603050405020304" pitchFamily="18" charset="0"/>
                <a:cs typeface="Times New Roman" panose="02020603050405020304" pitchFamily="18" charset="0"/>
              </a:rPr>
              <a:t>камера працює в мережі </a:t>
            </a:r>
            <a:r>
              <a:rPr lang="en-US" dirty="0" smtClean="0">
                <a:solidFill>
                  <a:schemeClr val="bg1"/>
                </a:solidFill>
                <a:latin typeface="Times New Roman" panose="02020603050405020304" pitchFamily="18" charset="0"/>
                <a:cs typeface="Times New Roman" panose="02020603050405020304" pitchFamily="18" charset="0"/>
              </a:rPr>
              <a:t>Ethernet – </a:t>
            </a:r>
            <a:r>
              <a:rPr lang="uk-UA" dirty="0" smtClean="0">
                <a:solidFill>
                  <a:schemeClr val="bg1"/>
                </a:solidFill>
                <a:latin typeface="Times New Roman" panose="02020603050405020304" pitchFamily="18" charset="0"/>
                <a:cs typeface="Times New Roman" panose="02020603050405020304" pitchFamily="18" charset="0"/>
              </a:rPr>
              <a:t>технології, що об'єднує пристрої в локальну мережу (</a:t>
            </a:r>
            <a:r>
              <a:rPr lang="en-US" dirty="0" smtClean="0">
                <a:solidFill>
                  <a:schemeClr val="bg1"/>
                </a:solidFill>
                <a:latin typeface="Times New Roman" panose="02020603050405020304" pitchFamily="18" charset="0"/>
                <a:cs typeface="Times New Roman" panose="02020603050405020304" pitchFamily="18" charset="0"/>
              </a:rPr>
              <a:t>LAN) </a:t>
            </a:r>
            <a:r>
              <a:rPr lang="uk-UA" dirty="0" smtClean="0">
                <a:solidFill>
                  <a:schemeClr val="bg1"/>
                </a:solidFill>
                <a:latin typeface="Times New Roman" panose="02020603050405020304" pitchFamily="18" charset="0"/>
                <a:cs typeface="Times New Roman" panose="02020603050405020304" pitchFamily="18" charset="0"/>
              </a:rPr>
              <a:t>для пакетної передачі даних. Системі відеоспостереження, побудованої на базі </a:t>
            </a:r>
            <a:r>
              <a:rPr lang="en-US" dirty="0" smtClean="0">
                <a:solidFill>
                  <a:schemeClr val="bg1"/>
                </a:solidFill>
                <a:latin typeface="Times New Roman" panose="02020603050405020304" pitchFamily="18" charset="0"/>
                <a:cs typeface="Times New Roman" panose="02020603050405020304" pitchFamily="18" charset="0"/>
              </a:rPr>
              <a:t>IP-</a:t>
            </a:r>
            <a:r>
              <a:rPr lang="uk-UA" dirty="0" smtClean="0">
                <a:solidFill>
                  <a:schemeClr val="bg1"/>
                </a:solidFill>
                <a:latin typeface="Times New Roman" panose="02020603050405020304" pitchFamily="18" charset="0"/>
                <a:cs typeface="Times New Roman" panose="02020603050405020304" pitchFamily="18" charset="0"/>
              </a:rPr>
              <a:t>камер, є достатньо звичайною локальною мережею офісу, що звично з'єднує комп'ютери.</a:t>
            </a:r>
          </a:p>
          <a:p>
            <a:pPr indent="457200" algn="just"/>
            <a:r>
              <a:rPr lang="en-US" dirty="0" smtClean="0">
                <a:solidFill>
                  <a:schemeClr val="bg1"/>
                </a:solidFill>
                <a:latin typeface="Times New Roman" panose="02020603050405020304" pitchFamily="18" charset="0"/>
                <a:cs typeface="Times New Roman" panose="02020603050405020304" pitchFamily="18" charset="0"/>
              </a:rPr>
              <a:t>Ethernet </a:t>
            </a:r>
            <a:r>
              <a:rPr lang="uk-UA" dirty="0" smtClean="0">
                <a:solidFill>
                  <a:schemeClr val="bg1"/>
                </a:solidFill>
                <a:latin typeface="Times New Roman" panose="02020603050405020304" pitchFamily="18" charset="0"/>
                <a:cs typeface="Times New Roman" panose="02020603050405020304" pitchFamily="18" charset="0"/>
              </a:rPr>
              <a:t>описана стандартами групи </a:t>
            </a:r>
            <a:r>
              <a:rPr lang="en-US" dirty="0" smtClean="0">
                <a:solidFill>
                  <a:schemeClr val="bg1"/>
                </a:solidFill>
                <a:latin typeface="Times New Roman" panose="02020603050405020304" pitchFamily="18" charset="0"/>
                <a:cs typeface="Times New Roman" panose="02020603050405020304" pitchFamily="18" charset="0"/>
              </a:rPr>
              <a:t>IEEE 802.3. </a:t>
            </a:r>
            <a:r>
              <a:rPr lang="uk-UA" dirty="0" smtClean="0">
                <a:solidFill>
                  <a:schemeClr val="bg1"/>
                </a:solidFill>
                <a:latin typeface="Times New Roman" panose="02020603050405020304" pitchFamily="18" charset="0"/>
                <a:cs typeface="Times New Roman" panose="02020603050405020304" pitchFamily="18" charset="0"/>
              </a:rPr>
              <a:t>Стандарти визначають формат кадрів та протоколи управління доступом до середовища на канальному рівні моделі взаємодії пристроїв один з одним.</a:t>
            </a:r>
          </a:p>
          <a:p>
            <a:pPr indent="457200" algn="just"/>
            <a:r>
              <a:rPr lang="uk-UA" dirty="0" smtClean="0">
                <a:solidFill>
                  <a:schemeClr val="bg1"/>
                </a:solidFill>
                <a:latin typeface="Times New Roman" panose="02020603050405020304" pitchFamily="18" charset="0"/>
                <a:cs typeface="Times New Roman" panose="02020603050405020304" pitchFamily="18" charset="0"/>
              </a:rPr>
              <a:t>Короткий перелік мережевих модифікацій стандартів (вказано максимальну довжину сегмента)</a:t>
            </a:r>
          </a:p>
          <a:p>
            <a:pPr indent="457200" algn="just"/>
            <a:r>
              <a:rPr lang="uk-UA" dirty="0" smtClean="0">
                <a:solidFill>
                  <a:schemeClr val="bg1"/>
                </a:solidFill>
                <a:latin typeface="Times New Roman" panose="02020603050405020304" pitchFamily="18" charset="0"/>
                <a:cs typeface="Times New Roman" panose="02020603050405020304" pitchFamily="18" charset="0"/>
              </a:rPr>
              <a:t>1. По кручений парі:</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Ethernet, 10 </a:t>
            </a:r>
            <a:r>
              <a:rPr lang="uk-UA" dirty="0" smtClean="0">
                <a:solidFill>
                  <a:schemeClr val="bg1"/>
                </a:solidFill>
                <a:latin typeface="Times New Roman" panose="02020603050405020304" pitchFamily="18" charset="0"/>
                <a:cs typeface="Times New Roman" panose="02020603050405020304" pitchFamily="18" charset="0"/>
              </a:rPr>
              <a:t>Мбіт/с: 10</a:t>
            </a:r>
            <a:r>
              <a:rPr lang="en-US" dirty="0" smtClean="0">
                <a:solidFill>
                  <a:schemeClr val="bg1"/>
                </a:solidFill>
                <a:latin typeface="Times New Roman" panose="02020603050405020304" pitchFamily="18" charset="0"/>
                <a:cs typeface="Times New Roman" panose="02020603050405020304" pitchFamily="18" charset="0"/>
              </a:rPr>
              <a:t>BASE-T - Cat. 3 </a:t>
            </a:r>
            <a:r>
              <a:rPr lang="uk-UA" dirty="0" smtClean="0">
                <a:solidFill>
                  <a:schemeClr val="bg1"/>
                </a:solidFill>
                <a:latin typeface="Times New Roman" panose="02020603050405020304" pitchFamily="18" charset="0"/>
                <a:cs typeface="Times New Roman" panose="02020603050405020304" pitchFamily="18" charset="0"/>
              </a:rPr>
              <a:t>і вище, 10</a:t>
            </a:r>
            <a:r>
              <a:rPr lang="en-US" dirty="0" smtClean="0">
                <a:solidFill>
                  <a:schemeClr val="bg1"/>
                </a:solidFill>
                <a:latin typeface="Times New Roman" panose="02020603050405020304" pitchFamily="18" charset="0"/>
                <a:cs typeface="Times New Roman" panose="02020603050405020304" pitchFamily="18" charset="0"/>
              </a:rPr>
              <a:t>BASE-T - </a:t>
            </a:r>
            <a:r>
              <a:rPr lang="uk-UA" dirty="0" smtClean="0">
                <a:solidFill>
                  <a:schemeClr val="bg1"/>
                </a:solidFill>
                <a:latin typeface="Times New Roman" panose="02020603050405020304" pitchFamily="18" charset="0"/>
                <a:cs typeface="Times New Roman" panose="02020603050405020304" pitchFamily="18" charset="0"/>
              </a:rPr>
              <a:t>дві скручені кручені пари </a:t>
            </a:r>
            <a:r>
              <a:rPr lang="en-US" dirty="0" smtClean="0">
                <a:solidFill>
                  <a:schemeClr val="bg1"/>
                </a:solidFill>
                <a:latin typeface="Times New Roman" panose="02020603050405020304" pitchFamily="18" charset="0"/>
                <a:cs typeface="Times New Roman" panose="02020603050405020304" pitchFamily="18" charset="0"/>
              </a:rPr>
              <a:t>Cat. 3 </a:t>
            </a:r>
            <a:r>
              <a:rPr lang="uk-UA" dirty="0" smtClean="0">
                <a:solidFill>
                  <a:schemeClr val="bg1"/>
                </a:solidFill>
                <a:latin typeface="Times New Roman" panose="02020603050405020304" pitchFamily="18" charset="0"/>
                <a:cs typeface="Times New Roman" panose="02020603050405020304" pitchFamily="18" charset="0"/>
              </a:rPr>
              <a:t>або </a:t>
            </a:r>
            <a:r>
              <a:rPr lang="en-US" dirty="0" smtClean="0">
                <a:solidFill>
                  <a:schemeClr val="bg1"/>
                </a:solidFill>
                <a:latin typeface="Times New Roman" panose="02020603050405020304" pitchFamily="18" charset="0"/>
                <a:cs typeface="Times New Roman" panose="02020603050405020304" pitchFamily="18" charset="0"/>
              </a:rPr>
              <a:t>Cat. 5 (100 </a:t>
            </a:r>
            <a:r>
              <a:rPr lang="uk-UA" dirty="0" smtClean="0">
                <a:solidFill>
                  <a:schemeClr val="bg1"/>
                </a:solidFill>
                <a:latin typeface="Times New Roman" panose="02020603050405020304" pitchFamily="18" charset="0"/>
                <a:cs typeface="Times New Roman" panose="02020603050405020304" pitchFamily="18" charset="0"/>
              </a:rPr>
              <a:t>м).</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Fast Ethernet, 100 </a:t>
            </a:r>
            <a:r>
              <a:rPr lang="uk-UA" dirty="0" smtClean="0">
                <a:solidFill>
                  <a:schemeClr val="bg1"/>
                </a:solidFill>
                <a:latin typeface="Times New Roman" panose="02020603050405020304" pitchFamily="18" charset="0"/>
                <a:cs typeface="Times New Roman" panose="02020603050405020304" pitchFamily="18" charset="0"/>
              </a:rPr>
              <a:t>Мбіт/с: 100</a:t>
            </a:r>
            <a:r>
              <a:rPr lang="en-US" dirty="0" smtClean="0">
                <a:solidFill>
                  <a:schemeClr val="bg1"/>
                </a:solidFill>
                <a:latin typeface="Times New Roman" panose="02020603050405020304" pitchFamily="18" charset="0"/>
                <a:cs typeface="Times New Roman" panose="02020603050405020304" pitchFamily="18" charset="0"/>
              </a:rPr>
              <a:t>BASE-T - Cat. 3 </a:t>
            </a:r>
            <a:r>
              <a:rPr lang="uk-UA" dirty="0" smtClean="0">
                <a:solidFill>
                  <a:schemeClr val="bg1"/>
                </a:solidFill>
                <a:latin typeface="Times New Roman" panose="02020603050405020304" pitchFamily="18" charset="0"/>
                <a:cs typeface="Times New Roman" panose="02020603050405020304" pitchFamily="18" charset="0"/>
              </a:rPr>
              <a:t>та </a:t>
            </a:r>
            <a:r>
              <a:rPr lang="en-US" dirty="0" smtClean="0">
                <a:solidFill>
                  <a:schemeClr val="bg1"/>
                </a:solidFill>
                <a:latin typeface="Times New Roman" panose="02020603050405020304" pitchFamily="18" charset="0"/>
                <a:cs typeface="Times New Roman" panose="02020603050405020304" pitchFamily="18" charset="0"/>
              </a:rPr>
              <a:t>Cat. 5 (100 </a:t>
            </a:r>
            <a:r>
              <a:rPr lang="uk-UA" dirty="0" smtClean="0">
                <a:solidFill>
                  <a:schemeClr val="bg1"/>
                </a:solidFill>
                <a:latin typeface="Times New Roman" panose="02020603050405020304" pitchFamily="18" charset="0"/>
                <a:cs typeface="Times New Roman" panose="02020603050405020304" pitchFamily="18" charset="0"/>
              </a:rPr>
              <a:t>м).</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Gigabit Ethernet, 1000 </a:t>
            </a:r>
            <a:r>
              <a:rPr lang="uk-UA" dirty="0" smtClean="0">
                <a:solidFill>
                  <a:schemeClr val="bg1"/>
                </a:solidFill>
                <a:latin typeface="Times New Roman" panose="02020603050405020304" pitchFamily="18" charset="0"/>
                <a:cs typeface="Times New Roman" panose="02020603050405020304" pitchFamily="18" charset="0"/>
              </a:rPr>
              <a:t>Мбіт/с: 1000</a:t>
            </a:r>
            <a:r>
              <a:rPr lang="en-US" dirty="0" smtClean="0">
                <a:solidFill>
                  <a:schemeClr val="bg1"/>
                </a:solidFill>
                <a:latin typeface="Times New Roman" panose="02020603050405020304" pitchFamily="18" charset="0"/>
                <a:cs typeface="Times New Roman" panose="02020603050405020304" pitchFamily="18" charset="0"/>
              </a:rPr>
              <a:t>BASE-T - Cat. 5e (100 </a:t>
            </a:r>
            <a:r>
              <a:rPr lang="uk-UA" dirty="0" smtClean="0">
                <a:solidFill>
                  <a:schemeClr val="bg1"/>
                </a:solidFill>
                <a:latin typeface="Times New Roman" panose="02020603050405020304" pitchFamily="18" charset="0"/>
                <a:cs typeface="Times New Roman" panose="02020603050405020304" pitchFamily="18" charset="0"/>
              </a:rPr>
              <a:t>м).</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Проміжні стандарти </a:t>
            </a:r>
            <a:r>
              <a:rPr lang="en-US" dirty="0" smtClean="0">
                <a:solidFill>
                  <a:schemeClr val="bg1"/>
                </a:solidFill>
                <a:latin typeface="Times New Roman" panose="02020603050405020304" pitchFamily="18" charset="0"/>
                <a:cs typeface="Times New Roman" panose="02020603050405020304" pitchFamily="18" charset="0"/>
              </a:rPr>
              <a:t>Ethernet, 2.5 </a:t>
            </a:r>
            <a:r>
              <a:rPr lang="uk-UA" dirty="0" err="1" smtClean="0">
                <a:solidFill>
                  <a:schemeClr val="bg1"/>
                </a:solidFill>
                <a:latin typeface="Times New Roman" panose="02020603050405020304" pitchFamily="18" charset="0"/>
                <a:cs typeface="Times New Roman" panose="02020603050405020304" pitchFamily="18" charset="0"/>
              </a:rPr>
              <a:t>Гбіт</a:t>
            </a:r>
            <a:r>
              <a:rPr lang="uk-UA" dirty="0" smtClean="0">
                <a:solidFill>
                  <a:schemeClr val="bg1"/>
                </a:solidFill>
                <a:latin typeface="Times New Roman" panose="02020603050405020304" pitchFamily="18" charset="0"/>
                <a:cs typeface="Times New Roman" panose="02020603050405020304" pitchFamily="18" charset="0"/>
              </a:rPr>
              <a:t>/с та 5 </a:t>
            </a:r>
            <a:r>
              <a:rPr lang="uk-UA" dirty="0" err="1" smtClean="0">
                <a:solidFill>
                  <a:schemeClr val="bg1"/>
                </a:solidFill>
                <a:latin typeface="Times New Roman" panose="02020603050405020304" pitchFamily="18" charset="0"/>
                <a:cs typeface="Times New Roman" panose="02020603050405020304" pitchFamily="18" charset="0"/>
              </a:rPr>
              <a:t>Гбіт</a:t>
            </a:r>
            <a:r>
              <a:rPr lang="uk-UA" dirty="0" smtClean="0">
                <a:solidFill>
                  <a:schemeClr val="bg1"/>
                </a:solidFill>
                <a:latin typeface="Times New Roman" panose="02020603050405020304" pitchFamily="18" charset="0"/>
                <a:cs typeface="Times New Roman" panose="02020603050405020304" pitchFamily="18" charset="0"/>
              </a:rPr>
              <a:t>/с відповідно: 2.5 </a:t>
            </a:r>
            <a:r>
              <a:rPr lang="en-US" dirty="0" smtClean="0">
                <a:solidFill>
                  <a:schemeClr val="bg1"/>
                </a:solidFill>
                <a:latin typeface="Times New Roman" panose="02020603050405020304" pitchFamily="18" charset="0"/>
                <a:cs typeface="Times New Roman" panose="02020603050405020304" pitchFamily="18" charset="0"/>
              </a:rPr>
              <a:t>GBASE-</a:t>
            </a:r>
            <a:r>
              <a:rPr lang="uk-UA" dirty="0" smtClean="0">
                <a:solidFill>
                  <a:schemeClr val="bg1"/>
                </a:solidFill>
                <a:latin typeface="Times New Roman" panose="02020603050405020304" pitchFamily="18" charset="0"/>
                <a:cs typeface="Times New Roman" panose="02020603050405020304" pitchFamily="18" charset="0"/>
              </a:rPr>
              <a:t>Т та 5</a:t>
            </a:r>
            <a:r>
              <a:rPr lang="en-US" dirty="0" smtClean="0">
                <a:solidFill>
                  <a:schemeClr val="bg1"/>
                </a:solidFill>
                <a:latin typeface="Times New Roman" panose="02020603050405020304" pitchFamily="18" charset="0"/>
                <a:cs typeface="Times New Roman" panose="02020603050405020304" pitchFamily="18" charset="0"/>
              </a:rPr>
              <a:t>GBASE-</a:t>
            </a:r>
            <a:r>
              <a:rPr lang="uk-UA" dirty="0" smtClean="0">
                <a:solidFill>
                  <a:schemeClr val="bg1"/>
                </a:solidFill>
                <a:latin typeface="Times New Roman" panose="02020603050405020304" pitchFamily="18" charset="0"/>
                <a:cs typeface="Times New Roman" panose="02020603050405020304" pitchFamily="18" charset="0"/>
              </a:rPr>
              <a:t>Т — </a:t>
            </a:r>
            <a:r>
              <a:rPr lang="en-US" dirty="0" smtClean="0">
                <a:solidFill>
                  <a:schemeClr val="bg1"/>
                </a:solidFill>
                <a:latin typeface="Times New Roman" panose="02020603050405020304" pitchFamily="18" charset="0"/>
                <a:cs typeface="Times New Roman" panose="02020603050405020304" pitchFamily="18" charset="0"/>
              </a:rPr>
              <a:t>Cat 5e </a:t>
            </a:r>
            <a:r>
              <a:rPr lang="uk-UA" dirty="0" smtClean="0">
                <a:solidFill>
                  <a:schemeClr val="bg1"/>
                </a:solidFill>
                <a:latin typeface="Times New Roman" panose="02020603050405020304" pitchFamily="18" charset="0"/>
                <a:cs typeface="Times New Roman" panose="02020603050405020304" pitchFamily="18" charset="0"/>
              </a:rPr>
              <a:t>та </a:t>
            </a:r>
            <a:r>
              <a:rPr lang="en-US" dirty="0" smtClean="0">
                <a:solidFill>
                  <a:schemeClr val="bg1"/>
                </a:solidFill>
                <a:latin typeface="Times New Roman" panose="02020603050405020304" pitchFamily="18" charset="0"/>
                <a:cs typeface="Times New Roman" panose="02020603050405020304" pitchFamily="18" charset="0"/>
              </a:rPr>
              <a:t>Cat 6 (100 </a:t>
            </a:r>
            <a:r>
              <a:rPr lang="uk-UA" dirty="0" smtClean="0">
                <a:solidFill>
                  <a:schemeClr val="bg1"/>
                </a:solidFill>
                <a:latin typeface="Times New Roman" panose="02020603050405020304" pitchFamily="18" charset="0"/>
                <a:cs typeface="Times New Roman" panose="02020603050405020304" pitchFamily="18" charset="0"/>
              </a:rPr>
              <a:t>м).</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10 </a:t>
            </a:r>
            <a:r>
              <a:rPr lang="en-US" dirty="0" smtClean="0">
                <a:solidFill>
                  <a:schemeClr val="bg1"/>
                </a:solidFill>
                <a:latin typeface="Times New Roman" panose="02020603050405020304" pitchFamily="18" charset="0"/>
                <a:cs typeface="Times New Roman" panose="02020603050405020304" pitchFamily="18" charset="0"/>
              </a:rPr>
              <a:t>Gigabit Ethernet, 10 </a:t>
            </a:r>
            <a:r>
              <a:rPr lang="uk-UA" dirty="0" err="1" smtClean="0">
                <a:solidFill>
                  <a:schemeClr val="bg1"/>
                </a:solidFill>
                <a:latin typeface="Times New Roman" panose="02020603050405020304" pitchFamily="18" charset="0"/>
                <a:cs typeface="Times New Roman" panose="02020603050405020304" pitchFamily="18" charset="0"/>
              </a:rPr>
              <a:t>Гбіт</a:t>
            </a:r>
            <a:r>
              <a:rPr lang="uk-UA" dirty="0" smtClean="0">
                <a:solidFill>
                  <a:schemeClr val="bg1"/>
                </a:solidFill>
                <a:latin typeface="Times New Roman" panose="02020603050405020304" pitchFamily="18" charset="0"/>
                <a:cs typeface="Times New Roman" panose="02020603050405020304" pitchFamily="18" charset="0"/>
              </a:rPr>
              <a:t>/с: 10</a:t>
            </a:r>
            <a:r>
              <a:rPr lang="en-US" dirty="0" smtClean="0">
                <a:solidFill>
                  <a:schemeClr val="bg1"/>
                </a:solidFill>
                <a:latin typeface="Times New Roman" panose="02020603050405020304" pitchFamily="18" charset="0"/>
                <a:cs typeface="Times New Roman" panose="02020603050405020304" pitchFamily="18" charset="0"/>
              </a:rPr>
              <a:t>GBASE-T - cat. 6 (55 </a:t>
            </a:r>
            <a:r>
              <a:rPr lang="uk-UA" dirty="0" smtClean="0">
                <a:solidFill>
                  <a:schemeClr val="bg1"/>
                </a:solidFill>
                <a:latin typeface="Times New Roman" panose="02020603050405020304" pitchFamily="18" charset="0"/>
                <a:cs typeface="Times New Roman" panose="02020603050405020304" pitchFamily="18" charset="0"/>
              </a:rPr>
              <a:t>м) та 6а (100 м).</a:t>
            </a:r>
          </a:p>
          <a:p>
            <a:pPr indent="457200" algn="just"/>
            <a:r>
              <a:rPr lang="uk-UA" dirty="0" smtClean="0">
                <a:solidFill>
                  <a:schemeClr val="bg1"/>
                </a:solidFill>
                <a:latin typeface="Times New Roman" panose="02020603050405020304" pitchFamily="18" charset="0"/>
                <a:cs typeface="Times New Roman" panose="02020603050405020304" pitchFamily="18" charset="0"/>
              </a:rPr>
              <a:t>Мережевий роз'єм </a:t>
            </a:r>
            <a:r>
              <a:rPr lang="en-US" dirty="0" smtClean="0">
                <a:solidFill>
                  <a:schemeClr val="bg1"/>
                </a:solidFill>
                <a:latin typeface="Times New Roman" panose="02020603050405020304" pitchFamily="18" charset="0"/>
                <a:cs typeface="Times New Roman" panose="02020603050405020304" pitchFamily="18" charset="0"/>
              </a:rPr>
              <a:t>IP-</a:t>
            </a:r>
            <a:r>
              <a:rPr lang="uk-UA" dirty="0" smtClean="0">
                <a:solidFill>
                  <a:schemeClr val="bg1"/>
                </a:solidFill>
                <a:latin typeface="Times New Roman" panose="02020603050405020304" pitchFamily="18" charset="0"/>
                <a:cs typeface="Times New Roman" panose="02020603050405020304" pitchFamily="18" charset="0"/>
              </a:rPr>
              <a:t>камери</a:t>
            </a:r>
          </a:p>
          <a:p>
            <a:pPr indent="457200" algn="just"/>
            <a:r>
              <a:rPr lang="uk-UA" dirty="0" smtClean="0">
                <a:solidFill>
                  <a:schemeClr val="bg1"/>
                </a:solidFill>
                <a:latin typeface="Times New Roman" panose="02020603050405020304" pitchFamily="18" charset="0"/>
                <a:cs typeface="Times New Roman" panose="02020603050405020304" pitchFamily="18" charset="0"/>
              </a:rPr>
              <a:t>2. По коаксіальному кабелю зі швидкістю 10 Мбіт/с: 10</a:t>
            </a:r>
            <a:r>
              <a:rPr lang="en-US" dirty="0" smtClean="0">
                <a:solidFill>
                  <a:schemeClr val="bg1"/>
                </a:solidFill>
                <a:latin typeface="Times New Roman" panose="02020603050405020304" pitchFamily="18" charset="0"/>
                <a:cs typeface="Times New Roman" panose="02020603050405020304" pitchFamily="18" charset="0"/>
              </a:rPr>
              <a:t>BASE5 - RG-58 (</a:t>
            </a:r>
            <a:r>
              <a:rPr lang="uk-UA" dirty="0" smtClean="0">
                <a:solidFill>
                  <a:schemeClr val="bg1"/>
                </a:solidFill>
                <a:latin typeface="Times New Roman" panose="02020603050405020304" pitchFamily="18" charset="0"/>
                <a:cs typeface="Times New Roman" panose="02020603050405020304" pitchFamily="18" charset="0"/>
              </a:rPr>
              <a:t>до 185 м), 10</a:t>
            </a:r>
            <a:r>
              <a:rPr lang="en-US" dirty="0" smtClean="0">
                <a:solidFill>
                  <a:schemeClr val="bg1"/>
                </a:solidFill>
                <a:latin typeface="Times New Roman" panose="02020603050405020304" pitchFamily="18" charset="0"/>
                <a:cs typeface="Times New Roman" panose="02020603050405020304" pitchFamily="18" charset="0"/>
              </a:rPr>
              <a:t>BASE2 - RG-8 (500 </a:t>
            </a:r>
            <a:r>
              <a:rPr lang="uk-UA" dirty="0" smtClean="0">
                <a:solidFill>
                  <a:schemeClr val="bg1"/>
                </a:solidFill>
                <a:latin typeface="Times New Roman" panose="02020603050405020304" pitchFamily="18" charset="0"/>
                <a:cs typeface="Times New Roman" panose="02020603050405020304" pitchFamily="18" charset="0"/>
              </a:rPr>
              <a:t>м).</a:t>
            </a:r>
            <a:endParaRPr lang="uk-UA"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9669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Питання1. Призначення, с</a:t>
            </a:r>
            <a:r>
              <a:rPr lang="uk-UA" altLang="uk-UA" sz="2000" dirty="0" smtClean="0">
                <a:solidFill>
                  <a:schemeClr val="bg1"/>
                </a:solidFill>
                <a:latin typeface="Times New Roman" panose="02020603050405020304" pitchFamily="18" charset="0"/>
                <a:cs typeface="Times New Roman" panose="02020603050405020304" pitchFamily="18" charset="0"/>
              </a:rPr>
              <a:t>клад, принцип дії 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5658" y="692696"/>
            <a:ext cx="9144000" cy="5632311"/>
          </a:xfrm>
          <a:prstGeom prst="rect">
            <a:avLst/>
          </a:prstGeom>
        </p:spPr>
        <p:txBody>
          <a:bodyPr wrap="square">
            <a:spAutoFit/>
          </a:bodyPr>
          <a:lstStyle/>
          <a:p>
            <a:pPr indent="457200" algn="just"/>
            <a:r>
              <a:rPr lang="uk-UA" dirty="0" smtClean="0">
                <a:solidFill>
                  <a:schemeClr val="bg1"/>
                </a:solidFill>
                <a:latin typeface="Times New Roman" panose="02020603050405020304" pitchFamily="18" charset="0"/>
                <a:cs typeface="Times New Roman" panose="02020603050405020304" pitchFamily="18" charset="0"/>
              </a:rPr>
              <a:t>3. По оптичному кабелю (</a:t>
            </a:r>
            <a:r>
              <a:rPr lang="uk-UA" dirty="0" err="1" smtClean="0">
                <a:solidFill>
                  <a:schemeClr val="bg1"/>
                </a:solidFill>
                <a:latin typeface="Times New Roman" panose="02020603050405020304" pitchFamily="18" charset="0"/>
                <a:cs typeface="Times New Roman" panose="02020603050405020304" pitchFamily="18" charset="0"/>
              </a:rPr>
              <a:t>одномодове</a:t>
            </a:r>
            <a:r>
              <a:rPr lang="uk-UA" dirty="0" smtClean="0">
                <a:solidFill>
                  <a:schemeClr val="bg1"/>
                </a:solidFill>
                <a:latin typeface="Times New Roman" panose="02020603050405020304" pitchFamily="18" charset="0"/>
                <a:cs typeface="Times New Roman" panose="02020603050405020304" pitchFamily="18" charset="0"/>
              </a:rPr>
              <a:t> - волокно з основним діаметром серцевини в 7 ~ 10 разів більше довжини хвилі, що проходить по ньому світла, </a:t>
            </a:r>
            <a:r>
              <a:rPr lang="uk-UA" dirty="0" err="1" smtClean="0">
                <a:solidFill>
                  <a:schemeClr val="bg1"/>
                </a:solidFill>
                <a:latin typeface="Times New Roman" panose="02020603050405020304" pitchFamily="18" charset="0"/>
                <a:cs typeface="Times New Roman" panose="02020603050405020304" pitchFamily="18" charset="0"/>
              </a:rPr>
              <a:t>багатомодове</a:t>
            </a:r>
            <a:r>
              <a:rPr lang="uk-UA" dirty="0" smtClean="0">
                <a:solidFill>
                  <a:schemeClr val="bg1"/>
                </a:solidFill>
                <a:latin typeface="Times New Roman" panose="02020603050405020304" pitchFamily="18" charset="0"/>
                <a:cs typeface="Times New Roman" panose="02020603050405020304" pitchFamily="18" charset="0"/>
              </a:rPr>
              <a:t> - волокно з великим діаметром серцевини, що проводить промені світла за рахунок повного внутрішнього відбиття):</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Ethernet, 10 </a:t>
            </a:r>
            <a:r>
              <a:rPr lang="uk-UA" dirty="0" smtClean="0">
                <a:solidFill>
                  <a:schemeClr val="bg1"/>
                </a:solidFill>
                <a:latin typeface="Times New Roman" panose="02020603050405020304" pitchFamily="18" charset="0"/>
                <a:cs typeface="Times New Roman" panose="02020603050405020304" pitchFamily="18" charset="0"/>
              </a:rPr>
              <a:t>Мбіт/с: </a:t>
            </a:r>
            <a:r>
              <a:rPr lang="en-US" dirty="0" smtClean="0">
                <a:solidFill>
                  <a:schemeClr val="bg1"/>
                </a:solidFill>
                <a:latin typeface="Times New Roman" panose="02020603050405020304" pitchFamily="18" charset="0"/>
                <a:cs typeface="Times New Roman" panose="02020603050405020304" pitchFamily="18" charset="0"/>
              </a:rPr>
              <a:t>FOIRL – </a:t>
            </a:r>
            <a:r>
              <a:rPr lang="uk-UA" dirty="0" smtClean="0">
                <a:solidFill>
                  <a:schemeClr val="bg1"/>
                </a:solidFill>
                <a:latin typeface="Times New Roman" panose="02020603050405020304" pitchFamily="18" charset="0"/>
                <a:cs typeface="Times New Roman" panose="02020603050405020304" pitchFamily="18" charset="0"/>
              </a:rPr>
              <a:t>до 1 км, 10</a:t>
            </a:r>
            <a:r>
              <a:rPr lang="en-US" dirty="0" smtClean="0">
                <a:solidFill>
                  <a:schemeClr val="bg1"/>
                </a:solidFill>
                <a:latin typeface="Times New Roman" panose="02020603050405020304" pitchFamily="18" charset="0"/>
                <a:cs typeface="Times New Roman" panose="02020603050405020304" pitchFamily="18" charset="0"/>
              </a:rPr>
              <a:t>BASE-FL – </a:t>
            </a:r>
            <a:r>
              <a:rPr lang="uk-UA" dirty="0" smtClean="0">
                <a:solidFill>
                  <a:schemeClr val="bg1"/>
                </a:solidFill>
                <a:latin typeface="Times New Roman" panose="02020603050405020304" pitchFamily="18" charset="0"/>
                <a:cs typeface="Times New Roman" panose="02020603050405020304" pitchFamily="18" charset="0"/>
              </a:rPr>
              <a:t>до 2 км.• </a:t>
            </a:r>
            <a:r>
              <a:rPr lang="en-US" dirty="0" smtClean="0">
                <a:solidFill>
                  <a:schemeClr val="bg1"/>
                </a:solidFill>
                <a:latin typeface="Times New Roman" panose="02020603050405020304" pitchFamily="18" charset="0"/>
                <a:cs typeface="Times New Roman" panose="02020603050405020304" pitchFamily="18" charset="0"/>
              </a:rPr>
              <a:t>Fast Ethernet, 100 </a:t>
            </a:r>
            <a:r>
              <a:rPr lang="uk-UA" dirty="0" smtClean="0">
                <a:solidFill>
                  <a:schemeClr val="bg1"/>
                </a:solidFill>
                <a:latin typeface="Times New Roman" panose="02020603050405020304" pitchFamily="18" charset="0"/>
                <a:cs typeface="Times New Roman" panose="02020603050405020304" pitchFamily="18" charset="0"/>
              </a:rPr>
              <a:t>Мбіт/с: 100</a:t>
            </a:r>
            <a:r>
              <a:rPr lang="en-US" dirty="0" smtClean="0">
                <a:solidFill>
                  <a:schemeClr val="bg1"/>
                </a:solidFill>
                <a:latin typeface="Times New Roman" panose="02020603050405020304" pitchFamily="18" charset="0"/>
                <a:cs typeface="Times New Roman" panose="02020603050405020304" pitchFamily="18" charset="0"/>
              </a:rPr>
              <a:t>BASE-FX — </a:t>
            </a:r>
            <a:r>
              <a:rPr lang="uk-UA" dirty="0" err="1" smtClean="0">
                <a:solidFill>
                  <a:schemeClr val="bg1"/>
                </a:solidFill>
                <a:latin typeface="Times New Roman" panose="02020603050405020304" pitchFamily="18" charset="0"/>
                <a:cs typeface="Times New Roman" panose="02020603050405020304" pitchFamily="18" charset="0"/>
              </a:rPr>
              <a:t>багатомодове</a:t>
            </a:r>
            <a:r>
              <a:rPr lang="uk-UA" dirty="0" smtClean="0">
                <a:solidFill>
                  <a:schemeClr val="bg1"/>
                </a:solidFill>
                <a:latin typeface="Times New Roman" panose="02020603050405020304" pitchFamily="18" charset="0"/>
                <a:cs typeface="Times New Roman" panose="02020603050405020304" pitchFamily="18" charset="0"/>
              </a:rPr>
              <a:t> волокно, 400 м/2 км (</a:t>
            </a:r>
            <a:r>
              <a:rPr lang="uk-UA" dirty="0" err="1" smtClean="0">
                <a:solidFill>
                  <a:schemeClr val="bg1"/>
                </a:solidFill>
                <a:latin typeface="Times New Roman" panose="02020603050405020304" pitchFamily="18" charset="0"/>
                <a:cs typeface="Times New Roman" panose="02020603050405020304" pitchFamily="18" charset="0"/>
              </a:rPr>
              <a:t>напівдуплекс</a:t>
            </a:r>
            <a:r>
              <a:rPr lang="uk-UA" dirty="0" smtClean="0">
                <a:solidFill>
                  <a:schemeClr val="bg1"/>
                </a:solidFill>
                <a:latin typeface="Times New Roman" panose="02020603050405020304" pitchFamily="18" charset="0"/>
                <a:cs typeface="Times New Roman" panose="02020603050405020304" pitchFamily="18" charset="0"/>
              </a:rPr>
              <a:t>/дуплекс*), 100</a:t>
            </a:r>
            <a:r>
              <a:rPr lang="en-US" dirty="0" smtClean="0">
                <a:solidFill>
                  <a:schemeClr val="bg1"/>
                </a:solidFill>
                <a:latin typeface="Times New Roman" panose="02020603050405020304" pitchFamily="18" charset="0"/>
                <a:cs typeface="Times New Roman" panose="02020603050405020304" pitchFamily="18" charset="0"/>
              </a:rPr>
              <a:t>BASE-SX — </a:t>
            </a:r>
            <a:r>
              <a:rPr lang="uk-UA" dirty="0" err="1" smtClean="0">
                <a:solidFill>
                  <a:schemeClr val="bg1"/>
                </a:solidFill>
                <a:latin typeface="Times New Roman" panose="02020603050405020304" pitchFamily="18" charset="0"/>
                <a:cs typeface="Times New Roman" panose="02020603050405020304" pitchFamily="18" charset="0"/>
              </a:rPr>
              <a:t>багатомодове</a:t>
            </a:r>
            <a:r>
              <a:rPr lang="uk-UA" dirty="0" smtClean="0">
                <a:solidFill>
                  <a:schemeClr val="bg1"/>
                </a:solidFill>
                <a:latin typeface="Times New Roman" panose="02020603050405020304" pitchFamily="18" charset="0"/>
                <a:cs typeface="Times New Roman" panose="02020603050405020304" pitchFamily="18" charset="0"/>
              </a:rPr>
              <a:t> волокно, 2 км/10 км (</a:t>
            </a:r>
            <a:r>
              <a:rPr lang="uk-UA" dirty="0" err="1" smtClean="0">
                <a:solidFill>
                  <a:schemeClr val="bg1"/>
                </a:solidFill>
                <a:latin typeface="Times New Roman" panose="02020603050405020304" pitchFamily="18" charset="0"/>
                <a:cs typeface="Times New Roman" panose="02020603050405020304" pitchFamily="18" charset="0"/>
              </a:rPr>
              <a:t>напівдуплекс</a:t>
            </a:r>
            <a:r>
              <a:rPr lang="uk-UA" dirty="0" smtClean="0">
                <a:solidFill>
                  <a:schemeClr val="bg1"/>
                </a:solidFill>
                <a:latin typeface="Times New Roman" panose="02020603050405020304" pitchFamily="18" charset="0"/>
                <a:cs typeface="Times New Roman" panose="02020603050405020304" pitchFamily="18" charset="0"/>
              </a:rPr>
              <a:t>/дуплекс), 100</a:t>
            </a:r>
            <a:r>
              <a:rPr lang="en-US" dirty="0" smtClean="0">
                <a:solidFill>
                  <a:schemeClr val="bg1"/>
                </a:solidFill>
                <a:latin typeface="Times New Roman" panose="02020603050405020304" pitchFamily="18" charset="0"/>
                <a:cs typeface="Times New Roman" panose="02020603050405020304" pitchFamily="18" charset="0"/>
              </a:rPr>
              <a:t>BA - </a:t>
            </a:r>
            <a:r>
              <a:rPr lang="uk-UA" dirty="0" err="1" smtClean="0">
                <a:solidFill>
                  <a:schemeClr val="bg1"/>
                </a:solidFill>
                <a:latin typeface="Times New Roman" panose="02020603050405020304" pitchFamily="18" charset="0"/>
                <a:cs typeface="Times New Roman" panose="02020603050405020304" pitchFamily="18" charset="0"/>
              </a:rPr>
              <a:t>Одномодове</a:t>
            </a:r>
            <a:r>
              <a:rPr lang="uk-UA" dirty="0" smtClean="0">
                <a:solidFill>
                  <a:schemeClr val="bg1"/>
                </a:solidFill>
                <a:latin typeface="Times New Roman" panose="02020603050405020304" pitchFamily="18" charset="0"/>
                <a:cs typeface="Times New Roman" panose="02020603050405020304" pitchFamily="18" charset="0"/>
              </a:rPr>
              <a:t> волокно (переважне використання - </a:t>
            </a:r>
            <a:r>
              <a:rPr lang="uk-UA" dirty="0" err="1" smtClean="0">
                <a:solidFill>
                  <a:schemeClr val="bg1"/>
                </a:solidFill>
                <a:latin typeface="Times New Roman" panose="02020603050405020304" pitchFamily="18" charset="0"/>
                <a:cs typeface="Times New Roman" panose="02020603050405020304" pitchFamily="18" charset="0"/>
              </a:rPr>
              <a:t>прийомопередавачі</a:t>
            </a:r>
            <a:r>
              <a:rPr lang="uk-UA" dirty="0" smtClean="0">
                <a:solidFill>
                  <a:schemeClr val="bg1"/>
                </a:solidFill>
                <a:latin typeface="Times New Roman" panose="02020603050405020304" pitchFamily="18" charset="0"/>
                <a:cs typeface="Times New Roman" panose="02020603050405020304" pitchFamily="18" charset="0"/>
              </a:rPr>
              <a:t>).</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Gigabit Ethernet, 1000 </a:t>
            </a:r>
            <a:r>
              <a:rPr lang="uk-UA" dirty="0" smtClean="0">
                <a:solidFill>
                  <a:schemeClr val="bg1"/>
                </a:solidFill>
                <a:latin typeface="Times New Roman" panose="02020603050405020304" pitchFamily="18" charset="0"/>
                <a:cs typeface="Times New Roman" panose="02020603050405020304" pitchFamily="18" charset="0"/>
              </a:rPr>
              <a:t>Мбіт/с: 1000</a:t>
            </a:r>
            <a:r>
              <a:rPr lang="en-US" dirty="0" smtClean="0">
                <a:solidFill>
                  <a:schemeClr val="bg1"/>
                </a:solidFill>
                <a:latin typeface="Times New Roman" panose="02020603050405020304" pitchFamily="18" charset="0"/>
                <a:cs typeface="Times New Roman" panose="02020603050405020304" pitchFamily="18" charset="0"/>
              </a:rPr>
              <a:t>BASE-SX – </a:t>
            </a:r>
            <a:r>
              <a:rPr lang="uk-UA" dirty="0" err="1" smtClean="0">
                <a:solidFill>
                  <a:schemeClr val="bg1"/>
                </a:solidFill>
                <a:latin typeface="Times New Roman" panose="02020603050405020304" pitchFamily="18" charset="0"/>
                <a:cs typeface="Times New Roman" panose="02020603050405020304" pitchFamily="18" charset="0"/>
              </a:rPr>
              <a:t>багатомодове</a:t>
            </a:r>
            <a:r>
              <a:rPr lang="uk-UA" dirty="0" smtClean="0">
                <a:solidFill>
                  <a:schemeClr val="bg1"/>
                </a:solidFill>
                <a:latin typeface="Times New Roman" panose="02020603050405020304" pitchFamily="18" charset="0"/>
                <a:cs typeface="Times New Roman" panose="02020603050405020304" pitchFamily="18" charset="0"/>
              </a:rPr>
              <a:t> волокно (500 м), 1000</a:t>
            </a:r>
            <a:r>
              <a:rPr lang="en-US" dirty="0" smtClean="0">
                <a:solidFill>
                  <a:schemeClr val="bg1"/>
                </a:solidFill>
                <a:latin typeface="Times New Roman" panose="02020603050405020304" pitchFamily="18" charset="0"/>
                <a:cs typeface="Times New Roman" panose="02020603050405020304" pitchFamily="18" charset="0"/>
              </a:rPr>
              <a:t>BASE-LX – </a:t>
            </a:r>
            <a:r>
              <a:rPr lang="uk-UA" dirty="0" err="1" smtClean="0">
                <a:solidFill>
                  <a:schemeClr val="bg1"/>
                </a:solidFill>
                <a:latin typeface="Times New Roman" panose="02020603050405020304" pitchFamily="18" charset="0"/>
                <a:cs typeface="Times New Roman" panose="02020603050405020304" pitchFamily="18" charset="0"/>
              </a:rPr>
              <a:t>багатомодове</a:t>
            </a:r>
            <a:r>
              <a:rPr lang="uk-UA" dirty="0" smtClean="0">
                <a:solidFill>
                  <a:schemeClr val="bg1"/>
                </a:solidFill>
                <a:latin typeface="Times New Roman" panose="02020603050405020304" pitchFamily="18" charset="0"/>
                <a:cs typeface="Times New Roman" panose="02020603050405020304" pitchFamily="18" charset="0"/>
              </a:rPr>
              <a:t> волокно (550 м), </a:t>
            </a:r>
            <a:r>
              <a:rPr lang="uk-UA" dirty="0" err="1" smtClean="0">
                <a:solidFill>
                  <a:schemeClr val="bg1"/>
                </a:solidFill>
                <a:latin typeface="Times New Roman" panose="02020603050405020304" pitchFamily="18" charset="0"/>
                <a:cs typeface="Times New Roman" panose="02020603050405020304" pitchFamily="18" charset="0"/>
              </a:rPr>
              <a:t>одномодове</a:t>
            </a:r>
            <a:r>
              <a:rPr lang="uk-UA" dirty="0" smtClean="0">
                <a:solidFill>
                  <a:schemeClr val="bg1"/>
                </a:solidFill>
                <a:latin typeface="Times New Roman" panose="02020603050405020304" pitchFamily="18" charset="0"/>
                <a:cs typeface="Times New Roman" panose="02020603050405020304" pitchFamily="18" charset="0"/>
              </a:rPr>
              <a:t> волокно (5 км), 1000</a:t>
            </a:r>
            <a:r>
              <a:rPr lang="en-US" dirty="0" smtClean="0">
                <a:solidFill>
                  <a:schemeClr val="bg1"/>
                </a:solidFill>
                <a:latin typeface="Times New Roman" panose="02020603050405020304" pitchFamily="18" charset="0"/>
                <a:cs typeface="Times New Roman" panose="02020603050405020304" pitchFamily="18" charset="0"/>
              </a:rPr>
              <a:t>BASE-LH – </a:t>
            </a:r>
            <a:r>
              <a:rPr lang="uk-UA" dirty="0" err="1" smtClean="0">
                <a:solidFill>
                  <a:schemeClr val="bg1"/>
                </a:solidFill>
                <a:latin typeface="Times New Roman" panose="02020603050405020304" pitchFamily="18" charset="0"/>
                <a:cs typeface="Times New Roman" panose="02020603050405020304" pitchFamily="18" charset="0"/>
              </a:rPr>
              <a:t>одномодове</a:t>
            </a:r>
            <a:r>
              <a:rPr lang="uk-UA" dirty="0" smtClean="0">
                <a:solidFill>
                  <a:schemeClr val="bg1"/>
                </a:solidFill>
                <a:latin typeface="Times New Roman" panose="02020603050405020304" pitchFamily="18" charset="0"/>
                <a:cs typeface="Times New Roman" panose="02020603050405020304" pitchFamily="18" charset="0"/>
              </a:rPr>
              <a:t> волокно (1000</a:t>
            </a:r>
            <a:r>
              <a:rPr lang="en-US" dirty="0" smtClean="0">
                <a:solidFill>
                  <a:schemeClr val="bg1"/>
                </a:solidFill>
                <a:latin typeface="Times New Roman" panose="02020603050405020304" pitchFamily="18" charset="0"/>
                <a:cs typeface="Times New Roman" panose="02020603050405020304" pitchFamily="18" charset="0"/>
              </a:rPr>
              <a:t>BASE-LH).</a:t>
            </a:r>
          </a:p>
          <a:p>
            <a:pPr indent="457200" algn="just"/>
            <a:r>
              <a:rPr lang="en-US" dirty="0" smtClean="0">
                <a:solidFill>
                  <a:schemeClr val="bg1"/>
                </a:solidFill>
                <a:latin typeface="Times New Roman" panose="02020603050405020304" pitchFamily="18" charset="0"/>
                <a:cs typeface="Times New Roman" panose="02020603050405020304" pitchFamily="18" charset="0"/>
              </a:rPr>
              <a:t>• 10 Gigabit Ethernet, 10 </a:t>
            </a:r>
            <a:r>
              <a:rPr lang="uk-UA" dirty="0" err="1" smtClean="0">
                <a:solidFill>
                  <a:schemeClr val="bg1"/>
                </a:solidFill>
                <a:latin typeface="Times New Roman" panose="02020603050405020304" pitchFamily="18" charset="0"/>
                <a:cs typeface="Times New Roman" panose="02020603050405020304" pitchFamily="18" charset="0"/>
              </a:rPr>
              <a:t>Гбіт</a:t>
            </a:r>
            <a:r>
              <a:rPr lang="uk-UA" dirty="0" smtClean="0">
                <a:solidFill>
                  <a:schemeClr val="bg1"/>
                </a:solidFill>
                <a:latin typeface="Times New Roman" panose="02020603050405020304" pitchFamily="18" charset="0"/>
                <a:cs typeface="Times New Roman" panose="02020603050405020304" pitchFamily="18" charset="0"/>
              </a:rPr>
              <a:t>/с: кілька стандартів від 26 м до 40 км.</a:t>
            </a:r>
          </a:p>
          <a:p>
            <a:pPr indent="457200" algn="just"/>
            <a:r>
              <a:rPr lang="uk-UA" dirty="0" smtClean="0">
                <a:solidFill>
                  <a:schemeClr val="bg1"/>
                </a:solidFill>
                <a:latin typeface="Times New Roman" panose="02020603050405020304" pitchFamily="18" charset="0"/>
                <a:cs typeface="Times New Roman" panose="02020603050405020304" pitchFamily="18" charset="0"/>
              </a:rPr>
              <a:t>Більш швидкісний </a:t>
            </a:r>
            <a:r>
              <a:rPr lang="en-US" dirty="0" smtClean="0">
                <a:solidFill>
                  <a:schemeClr val="bg1"/>
                </a:solidFill>
                <a:latin typeface="Times New Roman" panose="02020603050405020304" pitchFamily="18" charset="0"/>
                <a:cs typeface="Times New Roman" panose="02020603050405020304" pitchFamily="18" charset="0"/>
              </a:rPr>
              <a:t>Ethernet </a:t>
            </a:r>
            <a:r>
              <a:rPr lang="uk-UA" dirty="0" smtClean="0">
                <a:solidFill>
                  <a:schemeClr val="bg1"/>
                </a:solidFill>
                <a:latin typeface="Times New Roman" panose="02020603050405020304" pitchFamily="18" charset="0"/>
                <a:cs typeface="Times New Roman" panose="02020603050405020304" pitchFamily="18" charset="0"/>
              </a:rPr>
              <a:t>у системах відеоспостереження поки що не використовують.</a:t>
            </a:r>
          </a:p>
          <a:p>
            <a:pPr indent="457200" algn="just"/>
            <a:r>
              <a:rPr lang="uk-UA" dirty="0" smtClean="0">
                <a:solidFill>
                  <a:schemeClr val="bg1"/>
                </a:solidFill>
                <a:latin typeface="Times New Roman" panose="02020603050405020304" pitchFamily="18" charset="0"/>
                <a:cs typeface="Times New Roman" panose="02020603050405020304" pitchFamily="18" charset="0"/>
              </a:rPr>
              <a:t>*Дуплексний спосіб обміну даними - відправка та прийом одночасно по двох каналах зв'язку, </a:t>
            </a:r>
            <a:r>
              <a:rPr lang="uk-UA" dirty="0" err="1" smtClean="0">
                <a:solidFill>
                  <a:schemeClr val="bg1"/>
                </a:solidFill>
                <a:latin typeface="Times New Roman" panose="02020603050405020304" pitchFamily="18" charset="0"/>
                <a:cs typeface="Times New Roman" panose="02020603050405020304" pitchFamily="18" charset="0"/>
              </a:rPr>
              <a:t>напівдуплексний</a:t>
            </a:r>
            <a:r>
              <a:rPr lang="uk-UA" dirty="0" smtClean="0">
                <a:solidFill>
                  <a:schemeClr val="bg1"/>
                </a:solidFill>
                <a:latin typeface="Times New Roman" panose="02020603050405020304" pitchFamily="18" charset="0"/>
                <a:cs typeface="Times New Roman" panose="02020603050405020304" pitchFamily="18" charset="0"/>
              </a:rPr>
              <a:t> - по черзі по одному каналу.</a:t>
            </a:r>
          </a:p>
          <a:p>
            <a:pPr indent="457200" algn="just"/>
            <a:r>
              <a:rPr lang="uk-UA" dirty="0" smtClean="0">
                <a:solidFill>
                  <a:schemeClr val="bg1"/>
                </a:solidFill>
                <a:latin typeface="Times New Roman" panose="02020603050405020304" pitchFamily="18" charset="0"/>
                <a:cs typeface="Times New Roman" panose="02020603050405020304" pitchFamily="18" charset="0"/>
              </a:rPr>
              <a:t>Для трансляції по коаксіальному та оптоволоконному кабелю необхідні подовжувач сигналу для коаксіального кабелю та </a:t>
            </a:r>
            <a:r>
              <a:rPr lang="en-US" dirty="0" smtClean="0">
                <a:solidFill>
                  <a:schemeClr val="bg1"/>
                </a:solidFill>
                <a:latin typeface="Times New Roman" panose="02020603050405020304" pitchFamily="18" charset="0"/>
                <a:cs typeface="Times New Roman" panose="02020603050405020304" pitchFamily="18" charset="0"/>
              </a:rPr>
              <a:t>SFP-</a:t>
            </a:r>
            <a:r>
              <a:rPr lang="uk-UA" dirty="0" smtClean="0">
                <a:solidFill>
                  <a:schemeClr val="bg1"/>
                </a:solidFill>
                <a:latin typeface="Times New Roman" panose="02020603050405020304" pitchFamily="18" charset="0"/>
                <a:cs typeface="Times New Roman" panose="02020603050405020304" pitchFamily="18" charset="0"/>
              </a:rPr>
              <a:t>модуль для оптоволоконного. Іноді оптоволоконний порт вбудований в </a:t>
            </a:r>
            <a:r>
              <a:rPr lang="en-US" dirty="0" smtClean="0">
                <a:solidFill>
                  <a:schemeClr val="bg1"/>
                </a:solidFill>
                <a:latin typeface="Times New Roman" panose="02020603050405020304" pitchFamily="18" charset="0"/>
                <a:cs typeface="Times New Roman" panose="02020603050405020304" pitchFamily="18" charset="0"/>
              </a:rPr>
              <a:t>IP-</a:t>
            </a:r>
            <a:r>
              <a:rPr lang="uk-UA" dirty="0" smtClean="0">
                <a:solidFill>
                  <a:schemeClr val="bg1"/>
                </a:solidFill>
                <a:latin typeface="Times New Roman" panose="02020603050405020304" pitchFamily="18" charset="0"/>
                <a:cs typeface="Times New Roman" panose="02020603050405020304" pitchFamily="18" charset="0"/>
              </a:rPr>
              <a:t>камеру, але в більшості випадків мережу прокладають на рівні комутаторів із </a:t>
            </a:r>
            <a:r>
              <a:rPr lang="en-US" dirty="0" smtClean="0">
                <a:solidFill>
                  <a:schemeClr val="bg1"/>
                </a:solidFill>
                <a:latin typeface="Times New Roman" panose="02020603050405020304" pitchFamily="18" charset="0"/>
                <a:cs typeface="Times New Roman" panose="02020603050405020304" pitchFamily="18" charset="0"/>
              </a:rPr>
              <a:t>SFP-</a:t>
            </a:r>
            <a:r>
              <a:rPr lang="uk-UA" dirty="0" smtClean="0">
                <a:solidFill>
                  <a:schemeClr val="bg1"/>
                </a:solidFill>
                <a:latin typeface="Times New Roman" panose="02020603050405020304" pitchFamily="18" charset="0"/>
                <a:cs typeface="Times New Roman" panose="02020603050405020304" pitchFamily="18" charset="0"/>
              </a:rPr>
              <a:t>портами.</a:t>
            </a:r>
            <a:endParaRPr lang="uk-UA"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9041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Питання1. Призначення, с</a:t>
            </a:r>
            <a:r>
              <a:rPr lang="uk-UA" altLang="uk-UA" sz="2000" dirty="0" smtClean="0">
                <a:solidFill>
                  <a:schemeClr val="bg1"/>
                </a:solidFill>
                <a:latin typeface="Times New Roman" panose="02020603050405020304" pitchFamily="18" charset="0"/>
                <a:cs typeface="Times New Roman" panose="02020603050405020304" pitchFamily="18" charset="0"/>
              </a:rPr>
              <a:t>клад, принцип дії 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pic>
        <p:nvPicPr>
          <p:cNvPr id="98306" name="Picture 2" descr="Подключенные модули SF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75" y="1196752"/>
            <a:ext cx="5688632" cy="3792422"/>
          </a:xfrm>
          <a:prstGeom prst="rect">
            <a:avLst/>
          </a:prstGeom>
          <a:noFill/>
          <a:extLst>
            <a:ext uri="{909E8E84-426E-40DD-AFC4-6F175D3DCCD1}">
              <a14:hiddenFill xmlns:a14="http://schemas.microsoft.com/office/drawing/2010/main">
                <a:solidFill>
                  <a:srgbClr val="FFFFFF"/>
                </a:solidFill>
              </a14:hiddenFill>
            </a:ext>
          </a:extLst>
        </p:spPr>
      </p:pic>
      <p:pic>
        <p:nvPicPr>
          <p:cNvPr id="98308" name="Picture 4" descr="Различные виды модулей SF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8290" y="3376699"/>
            <a:ext cx="5565710" cy="347856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123728" y="475265"/>
            <a:ext cx="5472608" cy="461665"/>
          </a:xfrm>
          <a:prstGeom prst="rect">
            <a:avLst/>
          </a:prstGeom>
        </p:spPr>
        <p:txBody>
          <a:bodyPr wrap="square">
            <a:spAutoFit/>
          </a:bodyPr>
          <a:lstStyle/>
          <a:p>
            <a:r>
              <a:rPr lang="en-US" sz="2400" b="1" i="0" dirty="0" smtClean="0">
                <a:solidFill>
                  <a:srgbClr val="FF0000"/>
                </a:solidFill>
                <a:effectLst/>
                <a:latin typeface="Times New Roman" panose="02020603050405020304" pitchFamily="18" charset="0"/>
                <a:cs typeface="Times New Roman" panose="02020603050405020304" pitchFamily="18" charset="0"/>
              </a:rPr>
              <a:t>SFP </a:t>
            </a:r>
            <a:r>
              <a:rPr lang="uk-UA" sz="2400" b="1" i="0" dirty="0" smtClean="0">
                <a:solidFill>
                  <a:srgbClr val="FF0000"/>
                </a:solidFill>
                <a:effectLst/>
                <a:latin typeface="Times New Roman" panose="02020603050405020304" pitchFamily="18" charset="0"/>
                <a:cs typeface="Times New Roman" panose="02020603050405020304" pitchFamily="18" charset="0"/>
              </a:rPr>
              <a:t>- </a:t>
            </a:r>
            <a:r>
              <a:rPr lang="en-US" sz="2400" b="1" i="0" dirty="0" smtClean="0">
                <a:solidFill>
                  <a:srgbClr val="FF0000"/>
                </a:solidFill>
                <a:effectLst/>
                <a:latin typeface="Times New Roman" panose="02020603050405020304" pitchFamily="18" charset="0"/>
                <a:cs typeface="Times New Roman" panose="02020603050405020304" pitchFamily="18" charset="0"/>
              </a:rPr>
              <a:t>Small Form-factor Pluggable</a:t>
            </a:r>
            <a:endParaRPr lang="uk-UA"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5419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Питання1. Призначення, с</a:t>
            </a:r>
            <a:r>
              <a:rPr lang="uk-UA" altLang="uk-UA" sz="2000" dirty="0" smtClean="0">
                <a:solidFill>
                  <a:schemeClr val="bg1"/>
                </a:solidFill>
                <a:latin typeface="Times New Roman" panose="02020603050405020304" pitchFamily="18" charset="0"/>
                <a:cs typeface="Times New Roman" panose="02020603050405020304" pitchFamily="18" charset="0"/>
              </a:rPr>
              <a:t>клад, принцип дії 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5658" y="692696"/>
            <a:ext cx="9144000" cy="5909310"/>
          </a:xfrm>
          <a:prstGeom prst="rect">
            <a:avLst/>
          </a:prstGeom>
        </p:spPr>
        <p:txBody>
          <a:bodyPr wrap="square">
            <a:spAutoFit/>
          </a:bodyPr>
          <a:lstStyle/>
          <a:p>
            <a:pPr indent="457200" algn="just"/>
            <a:r>
              <a:rPr lang="uk-UA" dirty="0">
                <a:solidFill>
                  <a:srgbClr val="FF0000"/>
                </a:solidFill>
                <a:latin typeface="Times New Roman" panose="02020603050405020304" pitchFamily="18" charset="0"/>
                <a:cs typeface="Times New Roman" panose="02020603050405020304" pitchFamily="18" charset="0"/>
              </a:rPr>
              <a:t>Аналогові відеокамери </a:t>
            </a:r>
            <a:r>
              <a:rPr lang="uk-UA" dirty="0">
                <a:solidFill>
                  <a:schemeClr val="bg1"/>
                </a:solidFill>
                <a:latin typeface="Times New Roman" panose="02020603050405020304" pitchFamily="18" charset="0"/>
                <a:cs typeface="Times New Roman" panose="02020603050405020304" pitchFamily="18" charset="0"/>
              </a:rPr>
              <a:t>для відеоспостереження - пристрої, що перетворюють оптичний сигнал в аналоговий. Перетворення в сучасних моделях відбувається за допомогою ПЗС-матриць. Об'єктив вловлює потік світла, подаючи його на ПЗС-матрицю. Він перетворюється в електричний сигнал і по кабелю передається на пристрій.</a:t>
            </a:r>
          </a:p>
          <a:p>
            <a:pPr indent="457200" algn="just"/>
            <a:r>
              <a:rPr lang="uk-UA" dirty="0">
                <a:solidFill>
                  <a:schemeClr val="bg1"/>
                </a:solidFill>
                <a:latin typeface="Times New Roman" panose="02020603050405020304" pitchFamily="18" charset="0"/>
                <a:cs typeface="Times New Roman" panose="02020603050405020304" pitchFamily="18" charset="0"/>
              </a:rPr>
              <a:t>Зняте зображення передається на аналогові реєстратори, які з'єднуються один з одним коаксіальним кабелем. Він повинен мати спеціальні роз'єми. Енергопостачання відеокамер забезпечується кількома блоками харчування.</a:t>
            </a:r>
          </a:p>
          <a:p>
            <a:pPr indent="457200" algn="just"/>
            <a:r>
              <a:rPr lang="uk-UA" dirty="0">
                <a:solidFill>
                  <a:schemeClr val="bg1"/>
                </a:solidFill>
                <a:latin typeface="Times New Roman" panose="02020603050405020304" pitchFamily="18" charset="0"/>
                <a:cs typeface="Times New Roman" panose="02020603050405020304" pitchFamily="18" charset="0"/>
              </a:rPr>
              <a:t>Передавати зображення камери відеоспостереження аналогові можуть в будь-яку точку земної кулі, транслюючи його в різні точки, при необхідності. Для цього відеосигнал розгалужується </a:t>
            </a:r>
            <a:r>
              <a:rPr lang="uk-UA" dirty="0" err="1">
                <a:solidFill>
                  <a:schemeClr val="bg1"/>
                </a:solidFill>
                <a:latin typeface="Times New Roman" panose="02020603050405020304" pitchFamily="18" charset="0"/>
                <a:cs typeface="Times New Roman" panose="02020603050405020304" pitchFamily="18" charset="0"/>
              </a:rPr>
              <a:t>мультиплексором</a:t>
            </a:r>
            <a:r>
              <a:rPr lang="uk-UA" dirty="0" smtClean="0">
                <a:solidFill>
                  <a:schemeClr val="bg1"/>
                </a:solidFill>
                <a:latin typeface="Times New Roman" panose="02020603050405020304" pitchFamily="18" charset="0"/>
                <a:cs typeface="Times New Roman" panose="02020603050405020304" pitchFamily="18" charset="0"/>
              </a:rPr>
              <a:t>.</a:t>
            </a:r>
          </a:p>
          <a:p>
            <a:pPr indent="457200" algn="just"/>
            <a:endParaRPr lang="uk-UA" dirty="0">
              <a:solidFill>
                <a:schemeClr val="bg1"/>
              </a:solidFill>
              <a:latin typeface="Times New Roman" panose="02020603050405020304" pitchFamily="18" charset="0"/>
              <a:cs typeface="Times New Roman" panose="02020603050405020304" pitchFamily="18" charset="0"/>
            </a:endParaRPr>
          </a:p>
          <a:p>
            <a:pPr indent="457200" algn="just"/>
            <a:r>
              <a:rPr lang="uk-UA" b="1" dirty="0">
                <a:solidFill>
                  <a:schemeClr val="bg1"/>
                </a:solidFill>
                <a:latin typeface="Times New Roman" panose="02020603050405020304" pitchFamily="18" charset="0"/>
                <a:cs typeface="Times New Roman" panose="02020603050405020304" pitchFamily="18" charset="0"/>
              </a:rPr>
              <a:t>Характеристики аналогових камер відеоспостереження</a:t>
            </a:r>
          </a:p>
          <a:p>
            <a:pPr lvl="0" indent="457200" algn="just"/>
            <a:r>
              <a:rPr lang="uk-UA" b="1" dirty="0" smtClean="0">
                <a:solidFill>
                  <a:schemeClr val="bg1"/>
                </a:solidFill>
                <a:latin typeface="Times New Roman" panose="02020603050405020304" pitchFamily="18" charset="0"/>
                <a:cs typeface="Times New Roman" panose="02020603050405020304" pitchFamily="18" charset="0"/>
              </a:rPr>
              <a:t>Розрізнення.</a:t>
            </a:r>
            <a:r>
              <a:rPr lang="uk-UA" dirty="0" smtClean="0">
                <a:solidFill>
                  <a:schemeClr val="bg1"/>
                </a:solidFill>
                <a:latin typeface="Times New Roman" panose="02020603050405020304" pitchFamily="18" charset="0"/>
                <a:cs typeface="Times New Roman" panose="02020603050405020304" pitchFamily="18" charset="0"/>
              </a:rPr>
              <a:t> </a:t>
            </a:r>
            <a:r>
              <a:rPr lang="uk-UA" dirty="0">
                <a:solidFill>
                  <a:schemeClr val="bg1"/>
                </a:solidFill>
                <a:latin typeface="Times New Roman" panose="02020603050405020304" pitchFamily="18" charset="0"/>
                <a:cs typeface="Times New Roman" panose="02020603050405020304" pitchFamily="18" charset="0"/>
              </a:rPr>
              <a:t>Воно ділиться на три види: низька (480 ТВЛ), середнє (480-540 ТВЛ), а також високу (до 700 ТВЛ і більше). Висока роздільна здатність дозволяє отримувати чітке деталізоване зображення, зняте на значній відстані від місця, де встановлена ​​камера.</a:t>
            </a:r>
          </a:p>
          <a:p>
            <a:pPr lvl="0" indent="457200" algn="just"/>
            <a:r>
              <a:rPr lang="uk-UA" b="1" dirty="0">
                <a:solidFill>
                  <a:schemeClr val="bg1"/>
                </a:solidFill>
                <a:latin typeface="Times New Roman" panose="02020603050405020304" pitchFamily="18" charset="0"/>
                <a:cs typeface="Times New Roman" panose="02020603050405020304" pitchFamily="18" charset="0"/>
              </a:rPr>
              <a:t>Світлочутливість.</a:t>
            </a:r>
            <a:r>
              <a:rPr lang="uk-UA" dirty="0">
                <a:solidFill>
                  <a:schemeClr val="bg1"/>
                </a:solidFill>
                <a:latin typeface="Times New Roman" panose="02020603050405020304" pitchFamily="18" charset="0"/>
                <a:cs typeface="Times New Roman" panose="02020603050405020304" pitchFamily="18" charset="0"/>
              </a:rPr>
              <a:t> Аналогова камера може мати низьку (1.5 </a:t>
            </a:r>
            <a:r>
              <a:rPr lang="uk-UA" dirty="0" err="1">
                <a:solidFill>
                  <a:schemeClr val="bg1"/>
                </a:solidFill>
                <a:latin typeface="Times New Roman" panose="02020603050405020304" pitchFamily="18" charset="0"/>
                <a:cs typeface="Times New Roman" panose="02020603050405020304" pitchFamily="18" charset="0"/>
              </a:rPr>
              <a:t>лк</a:t>
            </a:r>
            <a:r>
              <a:rPr lang="uk-UA" dirty="0">
                <a:solidFill>
                  <a:schemeClr val="bg1"/>
                </a:solidFill>
                <a:latin typeface="Times New Roman" panose="02020603050405020304" pitchFamily="18" charset="0"/>
                <a:cs typeface="Times New Roman" panose="02020603050405020304" pitchFamily="18" charset="0"/>
              </a:rPr>
              <a:t>) і високу (0.001 </a:t>
            </a:r>
            <a:r>
              <a:rPr lang="uk-UA" dirty="0" err="1">
                <a:solidFill>
                  <a:schemeClr val="bg1"/>
                </a:solidFill>
                <a:latin typeface="Times New Roman" panose="02020603050405020304" pitchFamily="18" charset="0"/>
                <a:cs typeface="Times New Roman" panose="02020603050405020304" pitchFamily="18" charset="0"/>
              </a:rPr>
              <a:t>лк</a:t>
            </a:r>
            <a:r>
              <a:rPr lang="uk-UA" dirty="0">
                <a:solidFill>
                  <a:schemeClr val="bg1"/>
                </a:solidFill>
                <a:latin typeface="Times New Roman" panose="02020603050405020304" pitchFamily="18" charset="0"/>
                <a:cs typeface="Times New Roman" panose="02020603050405020304" pitchFamily="18" charset="0"/>
              </a:rPr>
              <a:t>) світлочутливість. Це параметр відповідає за якість зйомки в залежності від освітлення.</a:t>
            </a:r>
          </a:p>
          <a:p>
            <a:pPr lvl="0" indent="457200" algn="just"/>
            <a:r>
              <a:rPr lang="uk-UA" b="1" dirty="0">
                <a:solidFill>
                  <a:schemeClr val="bg1"/>
                </a:solidFill>
                <a:latin typeface="Times New Roman" panose="02020603050405020304" pitchFamily="18" charset="0"/>
                <a:cs typeface="Times New Roman" panose="02020603050405020304" pitchFamily="18" charset="0"/>
              </a:rPr>
              <a:t>Кут огляду.</a:t>
            </a:r>
          </a:p>
          <a:p>
            <a:pPr lvl="0" indent="457200" algn="just"/>
            <a:r>
              <a:rPr lang="uk-UA" b="1" dirty="0">
                <a:solidFill>
                  <a:schemeClr val="bg1"/>
                </a:solidFill>
                <a:latin typeface="Times New Roman" panose="02020603050405020304" pitchFamily="18" charset="0"/>
                <a:cs typeface="Times New Roman" panose="02020603050405020304" pitchFamily="18" charset="0"/>
              </a:rPr>
              <a:t>Динамічний діапазон </a:t>
            </a:r>
            <a:r>
              <a:rPr lang="uk-UA" dirty="0">
                <a:solidFill>
                  <a:schemeClr val="bg1"/>
                </a:solidFill>
                <a:latin typeface="Times New Roman" panose="02020603050405020304" pitchFamily="18" charset="0"/>
                <a:cs typeface="Times New Roman" panose="02020603050405020304" pitchFamily="18" charset="0"/>
              </a:rPr>
              <a:t>(діапазон </a:t>
            </a:r>
            <a:r>
              <a:rPr lang="uk-UA" dirty="0" err="1">
                <a:solidFill>
                  <a:schemeClr val="bg1"/>
                </a:solidFill>
                <a:latin typeface="Times New Roman" panose="02020603050405020304" pitchFamily="18" charset="0"/>
                <a:cs typeface="Times New Roman" panose="02020603050405020304" pitchFamily="18" charset="0"/>
              </a:rPr>
              <a:t>яркостей</a:t>
            </a:r>
            <a:r>
              <a:rPr lang="uk-UA" dirty="0">
                <a:solidFill>
                  <a:schemeClr val="bg1"/>
                </a:solidFill>
                <a:latin typeface="Times New Roman" panose="02020603050405020304" pitchFamily="18" charset="0"/>
                <a:cs typeface="Times New Roman" panose="02020603050405020304" pitchFamily="18" charset="0"/>
              </a:rPr>
              <a:t>, сприймаються камерою одночасно).</a:t>
            </a:r>
          </a:p>
          <a:p>
            <a:pPr lvl="0" indent="457200" algn="just"/>
            <a:r>
              <a:rPr lang="uk-UA" b="1" dirty="0">
                <a:solidFill>
                  <a:schemeClr val="bg1"/>
                </a:solidFill>
                <a:latin typeface="Times New Roman" panose="02020603050405020304" pitchFamily="18" charset="0"/>
                <a:cs typeface="Times New Roman" panose="02020603050405020304" pitchFamily="18" charset="0"/>
              </a:rPr>
              <a:t>Конструктивні особливості корпусу</a:t>
            </a:r>
            <a:r>
              <a:rPr lang="uk-UA" dirty="0">
                <a:solidFill>
                  <a:schemeClr val="bg1"/>
                </a:solidFill>
                <a:latin typeface="Times New Roman" panose="02020603050405020304" pitchFamily="18" charset="0"/>
                <a:cs typeface="Times New Roman" panose="02020603050405020304" pitchFamily="18" charset="0"/>
              </a:rPr>
              <a:t> ( вуличні, моделі для монтажу в будівлях).</a:t>
            </a:r>
          </a:p>
          <a:p>
            <a:pPr lvl="0" indent="457200" algn="just"/>
            <a:r>
              <a:rPr lang="uk-UA" dirty="0">
                <a:solidFill>
                  <a:schemeClr val="bg1"/>
                </a:solidFill>
                <a:latin typeface="Times New Roman" panose="02020603050405020304" pitchFamily="18" charset="0"/>
                <a:cs typeface="Times New Roman" panose="02020603050405020304" pitchFamily="18" charset="0"/>
              </a:rPr>
              <a:t>потужність приладу</a:t>
            </a:r>
            <a:r>
              <a:rPr lang="uk-UA" dirty="0" smtClean="0">
                <a:solidFill>
                  <a:schemeClr val="bg1"/>
                </a:solidFill>
                <a:latin typeface="Times New Roman" panose="02020603050405020304" pitchFamily="18" charset="0"/>
                <a:cs typeface="Times New Roman" panose="02020603050405020304" pitchFamily="18" charset="0"/>
              </a:rPr>
              <a:t>.</a:t>
            </a:r>
            <a:endParaRPr lang="uk-UA"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5673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19456"/>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Питання1. Призначення, с</a:t>
            </a:r>
            <a:r>
              <a:rPr lang="uk-UA" altLang="uk-UA" sz="2000" dirty="0" smtClean="0">
                <a:solidFill>
                  <a:schemeClr val="bg1"/>
                </a:solidFill>
                <a:latin typeface="Times New Roman" panose="02020603050405020304" pitchFamily="18" charset="0"/>
                <a:cs typeface="Times New Roman" panose="02020603050405020304" pitchFamily="18" charset="0"/>
              </a:rPr>
              <a:t>клад, принцип дії 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1510" y="1052736"/>
            <a:ext cx="9144000" cy="4093428"/>
          </a:xfrm>
          <a:prstGeom prst="rect">
            <a:avLst/>
          </a:prstGeom>
        </p:spPr>
        <p:txBody>
          <a:bodyPr wrap="square">
            <a:spAutoFit/>
          </a:bodyPr>
          <a:lstStyle/>
          <a:p>
            <a:pPr indent="457200" algn="ctr"/>
            <a:r>
              <a:rPr lang="uk-UA" sz="2000" dirty="0" smtClean="0">
                <a:solidFill>
                  <a:srgbClr val="FF0000"/>
                </a:solidFill>
                <a:latin typeface="Times New Roman" panose="02020603050405020304" pitchFamily="18" charset="0"/>
                <a:cs typeface="Times New Roman" panose="02020603050405020304" pitchFamily="18" charset="0"/>
              </a:rPr>
              <a:t>Аналогові формати даних</a:t>
            </a:r>
          </a:p>
          <a:p>
            <a:pPr indent="457200" algn="just"/>
            <a:endParaRPr lang="uk-UA" sz="2000" dirty="0">
              <a:solidFill>
                <a:schemeClr val="bg1"/>
              </a:solidFill>
              <a:latin typeface="Times New Roman" panose="02020603050405020304" pitchFamily="18" charset="0"/>
              <a:cs typeface="Times New Roman" panose="02020603050405020304" pitchFamily="18" charset="0"/>
            </a:endParaRPr>
          </a:p>
          <a:p>
            <a:pPr indent="457200" algn="just"/>
            <a:r>
              <a:rPr lang="uk-UA" sz="2000" dirty="0" smtClean="0">
                <a:solidFill>
                  <a:schemeClr val="bg1"/>
                </a:solidFill>
                <a:latin typeface="Times New Roman" panose="02020603050405020304" pitchFamily="18" charset="0"/>
                <a:cs typeface="Times New Roman" panose="02020603050405020304" pitchFamily="18" charset="0"/>
              </a:rPr>
              <a:t>Сьогодні є кілька аналогових </a:t>
            </a:r>
            <a:r>
              <a:rPr lang="en-US" sz="2000" dirty="0" smtClean="0">
                <a:solidFill>
                  <a:schemeClr val="bg1"/>
                </a:solidFill>
                <a:latin typeface="Times New Roman" panose="02020603050405020304" pitchFamily="18" charset="0"/>
                <a:cs typeface="Times New Roman" panose="02020603050405020304" pitchFamily="18" charset="0"/>
              </a:rPr>
              <a:t>AHD, HDTVI, HDCVI </a:t>
            </a:r>
            <a:r>
              <a:rPr lang="uk-UA" sz="2000" dirty="0" smtClean="0">
                <a:solidFill>
                  <a:schemeClr val="bg1"/>
                </a:solidFill>
                <a:latin typeface="Times New Roman" panose="02020603050405020304" pitchFamily="18" charset="0"/>
                <a:cs typeface="Times New Roman" panose="02020603050405020304" pitchFamily="18" charset="0"/>
              </a:rPr>
              <a:t>форматів, що дозволяють отримати картинку з камер відеоспостереження високої роздільної здатності.</a:t>
            </a:r>
          </a:p>
          <a:p>
            <a:pPr indent="457200" algn="just"/>
            <a:endParaRPr lang="uk-UA" sz="2000" dirty="0" smtClean="0">
              <a:solidFill>
                <a:schemeClr val="bg1"/>
              </a:solidFill>
              <a:latin typeface="Times New Roman" panose="02020603050405020304" pitchFamily="18" charset="0"/>
              <a:cs typeface="Times New Roman" panose="02020603050405020304" pitchFamily="18" charset="0"/>
            </a:endParaRPr>
          </a:p>
          <a:p>
            <a:pPr indent="457200" algn="just"/>
            <a:r>
              <a:rPr lang="en-US" sz="2000" b="1" dirty="0" smtClean="0">
                <a:solidFill>
                  <a:schemeClr val="bg1"/>
                </a:solidFill>
                <a:latin typeface="Times New Roman" panose="02020603050405020304" pitchFamily="18" charset="0"/>
                <a:cs typeface="Times New Roman" panose="02020603050405020304" pitchFamily="18" charset="0"/>
              </a:rPr>
              <a:t>HDTVI </a:t>
            </a:r>
            <a:r>
              <a:rPr lang="uk-UA" sz="2000" dirty="0" smtClean="0">
                <a:solidFill>
                  <a:schemeClr val="bg1"/>
                </a:solidFill>
                <a:latin typeface="Times New Roman" panose="02020603050405020304" pitchFamily="18" charset="0"/>
                <a:cs typeface="Times New Roman" panose="02020603050405020304" pitchFamily="18" charset="0"/>
              </a:rPr>
              <a:t>та </a:t>
            </a:r>
            <a:r>
              <a:rPr lang="en-US" sz="2000" b="1" dirty="0" smtClean="0">
                <a:solidFill>
                  <a:schemeClr val="bg1"/>
                </a:solidFill>
                <a:latin typeface="Times New Roman" panose="02020603050405020304" pitchFamily="18" charset="0"/>
                <a:cs typeface="Times New Roman" panose="02020603050405020304" pitchFamily="18" charset="0"/>
              </a:rPr>
              <a:t>HDCVI</a:t>
            </a:r>
            <a:r>
              <a:rPr lang="en-US" sz="2000" dirty="0" smtClean="0">
                <a:solidFill>
                  <a:schemeClr val="bg1"/>
                </a:solidFill>
                <a:latin typeface="Times New Roman" panose="02020603050405020304" pitchFamily="18" charset="0"/>
                <a:cs typeface="Times New Roman" panose="02020603050405020304" pitchFamily="18" charset="0"/>
              </a:rPr>
              <a:t> — </a:t>
            </a:r>
            <a:r>
              <a:rPr lang="uk-UA" sz="2000" dirty="0" smtClean="0">
                <a:solidFill>
                  <a:schemeClr val="bg1"/>
                </a:solidFill>
                <a:latin typeface="Times New Roman" panose="02020603050405020304" pitchFamily="18" charset="0"/>
                <a:cs typeface="Times New Roman" panose="02020603050405020304" pitchFamily="18" charset="0"/>
              </a:rPr>
              <a:t>аналогові формати, які працюють з роздільною здатністю 720</a:t>
            </a:r>
            <a:r>
              <a:rPr lang="en-US" sz="2000" dirty="0" smtClean="0">
                <a:solidFill>
                  <a:schemeClr val="bg1"/>
                </a:solidFill>
                <a:latin typeface="Times New Roman" panose="02020603050405020304" pitchFamily="18" charset="0"/>
                <a:cs typeface="Times New Roman" panose="02020603050405020304" pitchFamily="18" charset="0"/>
              </a:rPr>
              <a:t>P </a:t>
            </a:r>
            <a:r>
              <a:rPr lang="uk-UA" sz="2000" dirty="0" smtClean="0">
                <a:solidFill>
                  <a:schemeClr val="bg1"/>
                </a:solidFill>
                <a:latin typeface="Times New Roman" panose="02020603050405020304" pitchFamily="18" charset="0"/>
                <a:cs typeface="Times New Roman" panose="02020603050405020304" pitchFamily="18" charset="0"/>
              </a:rPr>
              <a:t>та 1080</a:t>
            </a:r>
            <a:r>
              <a:rPr lang="en-US" sz="2000" dirty="0" smtClean="0">
                <a:solidFill>
                  <a:schemeClr val="bg1"/>
                </a:solidFill>
                <a:latin typeface="Times New Roman" panose="02020603050405020304" pitchFamily="18" charset="0"/>
                <a:cs typeface="Times New Roman" panose="02020603050405020304" pitchFamily="18" charset="0"/>
              </a:rPr>
              <a:t>P. </a:t>
            </a:r>
            <a:r>
              <a:rPr lang="uk-UA" sz="2000" dirty="0" smtClean="0">
                <a:solidFill>
                  <a:schemeClr val="bg1"/>
                </a:solidFill>
                <a:latin typeface="Times New Roman" panose="02020603050405020304" pitchFamily="18" charset="0"/>
                <a:cs typeface="Times New Roman" panose="02020603050405020304" pitchFamily="18" charset="0"/>
              </a:rPr>
              <a:t>Більша роздільна здатність ніж 1080</a:t>
            </a:r>
            <a:r>
              <a:rPr lang="en-US" sz="2000" dirty="0" smtClean="0">
                <a:solidFill>
                  <a:schemeClr val="bg1"/>
                </a:solidFill>
                <a:latin typeface="Times New Roman" panose="02020603050405020304" pitchFamily="18" charset="0"/>
                <a:cs typeface="Times New Roman" panose="02020603050405020304" pitchFamily="18" charset="0"/>
              </a:rPr>
              <a:t>P </a:t>
            </a:r>
            <a:r>
              <a:rPr lang="uk-UA" sz="2000" dirty="0" smtClean="0">
                <a:solidFill>
                  <a:schemeClr val="bg1"/>
                </a:solidFill>
                <a:latin typeface="Times New Roman" panose="02020603050405020304" pitchFamily="18" charset="0"/>
                <a:cs typeface="Times New Roman" panose="02020603050405020304" pitchFamily="18" charset="0"/>
              </a:rPr>
              <a:t>не підтримуються. У такому форматі зображення з камер передається без затримок, але більшість реєстраторів пише архів зі зменшеною частотою кадрів вдвічі. Дані формати відносяться до середнього технічного та цінового рівня.</a:t>
            </a:r>
          </a:p>
          <a:p>
            <a:pPr indent="457200" algn="just"/>
            <a:r>
              <a:rPr lang="en-US" sz="2000" b="1" dirty="0" smtClean="0">
                <a:solidFill>
                  <a:schemeClr val="bg1"/>
                </a:solidFill>
                <a:latin typeface="Times New Roman" panose="02020603050405020304" pitchFamily="18" charset="0"/>
                <a:cs typeface="Times New Roman" panose="02020603050405020304" pitchFamily="18" charset="0"/>
              </a:rPr>
              <a:t>AHD</a:t>
            </a:r>
            <a:r>
              <a:rPr lang="en-US" sz="2000" dirty="0" smtClean="0">
                <a:solidFill>
                  <a:schemeClr val="bg1"/>
                </a:solidFill>
                <a:latin typeface="Times New Roman" panose="02020603050405020304" pitchFamily="18" charset="0"/>
                <a:cs typeface="Times New Roman" panose="02020603050405020304" pitchFamily="18" charset="0"/>
              </a:rPr>
              <a:t> — </a:t>
            </a:r>
            <a:r>
              <a:rPr lang="uk-UA" sz="2000" dirty="0" smtClean="0">
                <a:solidFill>
                  <a:schemeClr val="bg1"/>
                </a:solidFill>
                <a:latin typeface="Times New Roman" panose="02020603050405020304" pitchFamily="18" charset="0"/>
                <a:cs typeface="Times New Roman" panose="02020603050405020304" pitchFamily="18" charset="0"/>
              </a:rPr>
              <a:t>ще один аналоговий формат, який працює з роздільною здатністю 720</a:t>
            </a:r>
            <a:r>
              <a:rPr lang="en-US" sz="2000" dirty="0" smtClean="0">
                <a:solidFill>
                  <a:schemeClr val="bg1"/>
                </a:solidFill>
                <a:latin typeface="Times New Roman" panose="02020603050405020304" pitchFamily="18" charset="0"/>
                <a:cs typeface="Times New Roman" panose="02020603050405020304" pitchFamily="18" charset="0"/>
              </a:rPr>
              <a:t>P </a:t>
            </a:r>
            <a:r>
              <a:rPr lang="uk-UA" sz="2000" dirty="0" smtClean="0">
                <a:solidFill>
                  <a:schemeClr val="bg1"/>
                </a:solidFill>
                <a:latin typeface="Times New Roman" panose="02020603050405020304" pitchFamily="18" charset="0"/>
                <a:cs typeface="Times New Roman" panose="02020603050405020304" pitchFamily="18" charset="0"/>
              </a:rPr>
              <a:t>та 960</a:t>
            </a:r>
            <a:r>
              <a:rPr lang="en-US" sz="2000" dirty="0" smtClean="0">
                <a:solidFill>
                  <a:schemeClr val="bg1"/>
                </a:solidFill>
                <a:latin typeface="Times New Roman" panose="02020603050405020304" pitchFamily="18" charset="0"/>
                <a:cs typeface="Times New Roman" panose="02020603050405020304" pitchFamily="18" charset="0"/>
              </a:rPr>
              <a:t>P. </a:t>
            </a:r>
            <a:r>
              <a:rPr lang="uk-UA" sz="2000" dirty="0" smtClean="0">
                <a:solidFill>
                  <a:schemeClr val="bg1"/>
                </a:solidFill>
                <a:latin typeface="Times New Roman" panose="02020603050405020304" pitchFamily="18" charset="0"/>
                <a:cs typeface="Times New Roman" panose="02020603050405020304" pitchFamily="18" charset="0"/>
              </a:rPr>
              <a:t>Надалі заявлено розвиток до 1080</a:t>
            </a:r>
            <a:r>
              <a:rPr lang="en-US" sz="2000" dirty="0" smtClean="0">
                <a:solidFill>
                  <a:schemeClr val="bg1"/>
                </a:solidFill>
                <a:latin typeface="Times New Roman" panose="02020603050405020304" pitchFamily="18" charset="0"/>
                <a:cs typeface="Times New Roman" panose="02020603050405020304" pitchFamily="18" charset="0"/>
              </a:rPr>
              <a:t>P. </a:t>
            </a:r>
            <a:r>
              <a:rPr lang="uk-UA" sz="2000" dirty="0" smtClean="0">
                <a:solidFill>
                  <a:schemeClr val="bg1"/>
                </a:solidFill>
                <a:latin typeface="Times New Roman" panose="02020603050405020304" pitchFamily="18" charset="0"/>
                <a:cs typeface="Times New Roman" panose="02020603050405020304" pitchFamily="18" charset="0"/>
              </a:rPr>
              <a:t>Даний формат відноситься до недорогого та бюджетного класу.</a:t>
            </a:r>
            <a:endParaRPr lang="uk-UA" sz="1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7379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Питання1. Призначення, с</a:t>
            </a:r>
            <a:r>
              <a:rPr lang="uk-UA" altLang="uk-UA" sz="2000" dirty="0" smtClean="0">
                <a:solidFill>
                  <a:schemeClr val="bg1"/>
                </a:solidFill>
                <a:latin typeface="Times New Roman" panose="02020603050405020304" pitchFamily="18" charset="0"/>
                <a:cs typeface="Times New Roman" panose="02020603050405020304" pitchFamily="18" charset="0"/>
              </a:rPr>
              <a:t>клад, принцип дії 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pic>
        <p:nvPicPr>
          <p:cNvPr id="3" name="Рисунок 2"/>
          <p:cNvPicPr/>
          <p:nvPr/>
        </p:nvPicPr>
        <p:blipFill>
          <a:blip r:embed="rId2"/>
          <a:stretch>
            <a:fillRect/>
          </a:stretch>
        </p:blipFill>
        <p:spPr>
          <a:xfrm>
            <a:off x="683568" y="548680"/>
            <a:ext cx="7488831" cy="5976664"/>
          </a:xfrm>
          <a:prstGeom prst="rect">
            <a:avLst/>
          </a:prstGeom>
        </p:spPr>
      </p:pic>
    </p:spTree>
    <p:extLst>
      <p:ext uri="{BB962C8B-B14F-4D97-AF65-F5344CB8AC3E}">
        <p14:creationId xmlns:p14="http://schemas.microsoft.com/office/powerpoint/2010/main" val="3845765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Питання1. Призначення, с</a:t>
            </a:r>
            <a:r>
              <a:rPr lang="uk-UA" altLang="uk-UA" sz="2000" dirty="0" smtClean="0">
                <a:solidFill>
                  <a:schemeClr val="bg1"/>
                </a:solidFill>
                <a:latin typeface="Times New Roman" panose="02020603050405020304" pitchFamily="18" charset="0"/>
                <a:cs typeface="Times New Roman" panose="02020603050405020304" pitchFamily="18" charset="0"/>
              </a:rPr>
              <a:t>клад, принцип дії 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pic>
        <p:nvPicPr>
          <p:cNvPr id="3" name="Рисунок 2"/>
          <p:cNvPicPr/>
          <p:nvPr/>
        </p:nvPicPr>
        <p:blipFill>
          <a:blip r:embed="rId2"/>
          <a:stretch>
            <a:fillRect/>
          </a:stretch>
        </p:blipFill>
        <p:spPr>
          <a:xfrm>
            <a:off x="539552" y="548681"/>
            <a:ext cx="7704855" cy="6192688"/>
          </a:xfrm>
          <a:prstGeom prst="rect">
            <a:avLst/>
          </a:prstGeom>
        </p:spPr>
      </p:pic>
    </p:spTree>
    <p:extLst>
      <p:ext uri="{BB962C8B-B14F-4D97-AF65-F5344CB8AC3E}">
        <p14:creationId xmlns:p14="http://schemas.microsoft.com/office/powerpoint/2010/main" val="2749346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одзаголовок 2"/>
          <p:cNvSpPr>
            <a:spLocks noGrp="1"/>
          </p:cNvSpPr>
          <p:nvPr>
            <p:ph type="subTitle" idx="1"/>
          </p:nvPr>
        </p:nvSpPr>
        <p:spPr>
          <a:xfrm>
            <a:off x="431800" y="0"/>
            <a:ext cx="8712200" cy="7100888"/>
          </a:xfrm>
        </p:spPr>
        <p:txBody>
          <a:bodyPr/>
          <a:lstStyle/>
          <a:p>
            <a:pPr marL="539750" marR="0" indent="-539750" algn="ctr" defTabSz="179388" eaLnBrk="1" hangingPunct="1"/>
            <a:endParaRPr lang="uk-UA" altLang="uk-UA" sz="3500" b="1" i="1" dirty="0" smtClean="0">
              <a:solidFill>
                <a:srgbClr val="FF0000"/>
              </a:solidFill>
              <a:latin typeface="Times New Roman" panose="02020603050405020304" pitchFamily="18" charset="0"/>
              <a:cs typeface="Times New Roman" panose="02020603050405020304" pitchFamily="18" charset="0"/>
            </a:endParaRPr>
          </a:p>
          <a:p>
            <a:pPr marL="539750" marR="0" indent="-539750" algn="ctr" defTabSz="179388" eaLnBrk="1" hangingPunct="1"/>
            <a:r>
              <a:rPr lang="uk-UA" altLang="uk-UA" sz="3500" b="1" i="1" dirty="0" smtClean="0">
                <a:solidFill>
                  <a:srgbClr val="FF0000"/>
                </a:solidFill>
                <a:latin typeface="Times New Roman" panose="02020603050405020304" pitchFamily="18" charset="0"/>
                <a:cs typeface="Times New Roman" panose="02020603050405020304" pitchFamily="18" charset="0"/>
              </a:rPr>
              <a:t>ПИТАННЯ:</a:t>
            </a:r>
            <a:endParaRPr lang="uk-UA" altLang="uk-UA" sz="2400" b="1" i="1" dirty="0" smtClean="0">
              <a:solidFill>
                <a:srgbClr val="0D0D0D"/>
              </a:solidFill>
              <a:latin typeface="Times New Roman" panose="02020603050405020304" pitchFamily="18" charset="0"/>
              <a:cs typeface="Times New Roman" panose="02020603050405020304" pitchFamily="18" charset="0"/>
            </a:endParaRPr>
          </a:p>
          <a:p>
            <a:pPr marL="539750" marR="0" indent="-539750" algn="just" defTabSz="179388" eaLnBrk="1" hangingPunct="1"/>
            <a:endParaRPr lang="uk-UA" altLang="uk-UA" sz="2400" dirty="0" smtClean="0">
              <a:solidFill>
                <a:schemeClr val="bg1"/>
              </a:solidFill>
              <a:latin typeface="Times New Roman" panose="02020603050405020304" pitchFamily="18" charset="0"/>
              <a:cs typeface="Times New Roman" panose="02020603050405020304" pitchFamily="18" charset="0"/>
            </a:endParaRPr>
          </a:p>
          <a:p>
            <a:pPr marL="539750" marR="0" indent="-539750" algn="just" defTabSz="179388">
              <a:buAutoNum type="arabicPeriod"/>
            </a:pPr>
            <a:r>
              <a:rPr lang="uk-UA" altLang="uk-UA" sz="2400" dirty="0" smtClean="0">
                <a:solidFill>
                  <a:schemeClr val="bg1"/>
                </a:solidFill>
                <a:latin typeface="Times New Roman" panose="02020603050405020304" pitchFamily="18" charset="0"/>
                <a:cs typeface="Times New Roman" panose="02020603050405020304" pitchFamily="18" charset="0"/>
              </a:rPr>
              <a:t>1. Призначення, склад, принцип дії відеокамери.</a:t>
            </a:r>
          </a:p>
          <a:p>
            <a:pPr marL="539750" marR="0" indent="-539750" algn="just" defTabSz="179388">
              <a:buAutoNum type="arabicPeriod"/>
            </a:pPr>
            <a:r>
              <a:rPr lang="uk-UA" altLang="uk-UA" sz="2400" dirty="0" smtClean="0">
                <a:solidFill>
                  <a:schemeClr val="bg1"/>
                </a:solidFill>
                <a:latin typeface="Times New Roman" panose="02020603050405020304" pitchFamily="18" charset="0"/>
                <a:cs typeface="Times New Roman" panose="02020603050405020304" pitchFamily="18" charset="0"/>
              </a:rPr>
              <a:t> </a:t>
            </a:r>
            <a:r>
              <a:rPr lang="en-US" altLang="uk-UA" sz="2400" dirty="0" smtClean="0">
                <a:solidFill>
                  <a:schemeClr val="bg1"/>
                </a:solidFill>
                <a:latin typeface="Times New Roman" panose="02020603050405020304" pitchFamily="18" charset="0"/>
                <a:cs typeface="Times New Roman" panose="02020603050405020304" pitchFamily="18" charset="0"/>
              </a:rPr>
              <a:t>2</a:t>
            </a:r>
            <a:r>
              <a:rPr lang="uk-UA" altLang="uk-UA" sz="2400" dirty="0" smtClean="0">
                <a:solidFill>
                  <a:schemeClr val="bg1"/>
                </a:solidFill>
                <a:latin typeface="Times New Roman" panose="02020603050405020304" pitchFamily="18" charset="0"/>
                <a:cs typeface="Times New Roman" panose="02020603050405020304" pitchFamily="18" charset="0"/>
              </a:rPr>
              <a:t>. Можливості </a:t>
            </a:r>
            <a:r>
              <a:rPr lang="en-US" altLang="uk-UA" sz="2400" dirty="0" smtClean="0">
                <a:solidFill>
                  <a:schemeClr val="bg1"/>
                </a:solidFill>
                <a:latin typeface="Times New Roman" panose="02020603050405020304" pitchFamily="18" charset="0"/>
                <a:cs typeface="Times New Roman" panose="02020603050405020304" pitchFamily="18" charset="0"/>
              </a:rPr>
              <a:t>IP-</a:t>
            </a:r>
            <a:r>
              <a:rPr lang="uk-UA" altLang="uk-UA" sz="2400" dirty="0">
                <a:solidFill>
                  <a:schemeClr val="bg1"/>
                </a:solidFill>
                <a:latin typeface="Times New Roman" panose="02020603050405020304" pitchFamily="18" charset="0"/>
                <a:cs typeface="Times New Roman" panose="02020603050405020304" pitchFamily="18" charset="0"/>
              </a:rPr>
              <a:t>відеокамери</a:t>
            </a:r>
            <a:r>
              <a:rPr lang="uk-UA" altLang="uk-UA" sz="2400" dirty="0" smtClean="0">
                <a:solidFill>
                  <a:schemeClr val="bg1"/>
                </a:solidFill>
                <a:latin typeface="Times New Roman" panose="02020603050405020304" pitchFamily="18" charset="0"/>
                <a:cs typeface="Times New Roman" panose="02020603050405020304" pitchFamily="18" charset="0"/>
              </a:rPr>
              <a:t>.</a:t>
            </a:r>
            <a:endParaRPr lang="uk-UA" altLang="uk-UA" sz="2400" dirty="0" smtClean="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Питання1. Призначення, с</a:t>
            </a:r>
            <a:r>
              <a:rPr lang="uk-UA" altLang="uk-UA" sz="2000" dirty="0" smtClean="0">
                <a:solidFill>
                  <a:schemeClr val="bg1"/>
                </a:solidFill>
                <a:latin typeface="Times New Roman" panose="02020603050405020304" pitchFamily="18" charset="0"/>
                <a:cs typeface="Times New Roman" panose="02020603050405020304" pitchFamily="18" charset="0"/>
              </a:rPr>
              <a:t>клад, принцип дії 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pic>
        <p:nvPicPr>
          <p:cNvPr id="3" name="Рисунок 2"/>
          <p:cNvPicPr/>
          <p:nvPr/>
        </p:nvPicPr>
        <p:blipFill>
          <a:blip r:embed="rId2"/>
          <a:stretch>
            <a:fillRect/>
          </a:stretch>
        </p:blipFill>
        <p:spPr>
          <a:xfrm>
            <a:off x="467544" y="548680"/>
            <a:ext cx="8208911" cy="6048672"/>
          </a:xfrm>
          <a:prstGeom prst="rect">
            <a:avLst/>
          </a:prstGeom>
        </p:spPr>
      </p:pic>
    </p:spTree>
    <p:extLst>
      <p:ext uri="{BB962C8B-B14F-4D97-AF65-F5344CB8AC3E}">
        <p14:creationId xmlns:p14="http://schemas.microsoft.com/office/powerpoint/2010/main" val="934299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Питання1. Призначення, с</a:t>
            </a:r>
            <a:r>
              <a:rPr lang="uk-UA" altLang="uk-UA" sz="2000" dirty="0" smtClean="0">
                <a:solidFill>
                  <a:schemeClr val="bg1"/>
                </a:solidFill>
                <a:latin typeface="Times New Roman" panose="02020603050405020304" pitchFamily="18" charset="0"/>
                <a:cs typeface="Times New Roman" panose="02020603050405020304" pitchFamily="18" charset="0"/>
              </a:rPr>
              <a:t>клад, принцип дії 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pic>
        <p:nvPicPr>
          <p:cNvPr id="3" name="Рисунок 2"/>
          <p:cNvPicPr/>
          <p:nvPr/>
        </p:nvPicPr>
        <p:blipFill>
          <a:blip r:embed="rId2"/>
          <a:stretch>
            <a:fillRect/>
          </a:stretch>
        </p:blipFill>
        <p:spPr>
          <a:xfrm>
            <a:off x="899592" y="476672"/>
            <a:ext cx="7704856" cy="6120680"/>
          </a:xfrm>
          <a:prstGeom prst="rect">
            <a:avLst/>
          </a:prstGeom>
        </p:spPr>
      </p:pic>
    </p:spTree>
    <p:extLst>
      <p:ext uri="{BB962C8B-B14F-4D97-AF65-F5344CB8AC3E}">
        <p14:creationId xmlns:p14="http://schemas.microsoft.com/office/powerpoint/2010/main" val="1145808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Питання1. Призначення, с</a:t>
            </a:r>
            <a:r>
              <a:rPr lang="uk-UA" altLang="uk-UA" sz="2000" dirty="0" smtClean="0">
                <a:solidFill>
                  <a:schemeClr val="bg1"/>
                </a:solidFill>
                <a:latin typeface="Times New Roman" panose="02020603050405020304" pitchFamily="18" charset="0"/>
                <a:cs typeface="Times New Roman" panose="02020603050405020304" pitchFamily="18" charset="0"/>
              </a:rPr>
              <a:t>клад, принцип дії 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pic>
        <p:nvPicPr>
          <p:cNvPr id="3" name="Рисунок 2"/>
          <p:cNvPicPr/>
          <p:nvPr/>
        </p:nvPicPr>
        <p:blipFill>
          <a:blip r:embed="rId2"/>
          <a:stretch>
            <a:fillRect/>
          </a:stretch>
        </p:blipFill>
        <p:spPr>
          <a:xfrm>
            <a:off x="575556" y="548680"/>
            <a:ext cx="7992887" cy="5904656"/>
          </a:xfrm>
          <a:prstGeom prst="rect">
            <a:avLst/>
          </a:prstGeom>
        </p:spPr>
      </p:pic>
    </p:spTree>
    <p:extLst>
      <p:ext uri="{BB962C8B-B14F-4D97-AF65-F5344CB8AC3E}">
        <p14:creationId xmlns:p14="http://schemas.microsoft.com/office/powerpoint/2010/main" val="4193982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Питання1. Призначення, с</a:t>
            </a:r>
            <a:r>
              <a:rPr lang="uk-UA" altLang="uk-UA" sz="2000" dirty="0" smtClean="0">
                <a:solidFill>
                  <a:schemeClr val="bg1"/>
                </a:solidFill>
                <a:latin typeface="Times New Roman" panose="02020603050405020304" pitchFamily="18" charset="0"/>
                <a:cs typeface="Times New Roman" panose="02020603050405020304" pitchFamily="18" charset="0"/>
              </a:rPr>
              <a:t>клад, принцип дії 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7504" y="493644"/>
            <a:ext cx="8604448" cy="5909310"/>
          </a:xfrm>
          <a:prstGeom prst="rect">
            <a:avLst/>
          </a:prstGeom>
        </p:spPr>
        <p:txBody>
          <a:bodyPr wrap="square">
            <a:spAutoFit/>
          </a:bodyPr>
          <a:lstStyle/>
          <a:p>
            <a:pPr indent="457200" algn="just">
              <a:spcBef>
                <a:spcPts val="0"/>
              </a:spcBef>
              <a:spcAft>
                <a:spcPts val="0"/>
              </a:spcAft>
            </a:pP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Купольні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відеокамери спостереження</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0"/>
              </a:spcBef>
              <a:spcAft>
                <a:spcPts val="0"/>
              </a:spcAft>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Мабуть, це самий популярний форм-фактор. Купольні камери часто мають затемнену оболонку, так що важко побачити куди саме спрямований об'єктив. Купольні камери можуть бути або аналоговими, або IP; використовувати інфрачервону </a:t>
            </a:r>
            <a:r>
              <a:rPr lang="uk-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підсвітку</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чи ні (інфрачервоні купольні камери, як правило, не мають затемнених куполів); бути </a:t>
            </a:r>
            <a:r>
              <a:rPr lang="uk-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антивандальними</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і всепогодними, а також мати механічний привід (</a:t>
            </a:r>
            <a:r>
              <a:rPr lang="uk-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Pan-Tilt-Zoom</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про який ми розповімо трохи пізніше.</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0"/>
              </a:spcBef>
              <a:spcAft>
                <a:spcPts val="0"/>
              </a:spcAft>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Використовуйте відеокамери купольного форм-</a:t>
            </a:r>
            <a:r>
              <a:rPr lang="uk-UA"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фактора</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якщо не хочете щоб було видно куди саме спрямований об'єктив пристрою, і не хочете щоб вони займали багато місця</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indent="457200" algn="just">
              <a:spcBef>
                <a:spcPts val="0"/>
              </a:spcBef>
              <a:spcAft>
                <a:spcPts val="0"/>
              </a:spcAft>
            </a:pPr>
            <a:endParaRPr lang="uk-UA"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0"/>
              </a:spcBef>
              <a:spcAft>
                <a:spcPts val="0"/>
              </a:spcAft>
            </a:pP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0"/>
              </a:spcBef>
              <a:spcAft>
                <a:spcPts val="0"/>
              </a:spcAft>
            </a:pP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Циліндричні відеокамери спостереження</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0"/>
              </a:spcBef>
              <a:spcAft>
                <a:spcPts val="0"/>
              </a:spcAft>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Циліндричні відеокамери встановлюються за допомогою монтажного кронштейна і налаштовуються в певному напрямку, так що чітко видно куди камера дивиться. Як правило, цей тип камери має кращу функцію нічного бачення, ніж купольні камери з ІЧ-підсвічуванням. У такій корпус виробник може поставити більше потужних інфрачервоних світлодіодів. Вони, як правило, займають більше місця ніж купольні відеокамери або камери "риб'яче око", так як помітно виступають зі стіни / стелі. Циліндричні відеокамери спостереження, так само як і купольні, бувають внутрішні або вуличні, IP або аналогові, з ІЧ-підсвічуванням або без</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485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Питання1. Призначення, с</a:t>
            </a:r>
            <a:r>
              <a:rPr lang="uk-UA" altLang="uk-UA" sz="2000" dirty="0" smtClean="0">
                <a:solidFill>
                  <a:schemeClr val="bg1"/>
                </a:solidFill>
                <a:latin typeface="Times New Roman" panose="02020603050405020304" pitchFamily="18" charset="0"/>
                <a:cs typeface="Times New Roman" panose="02020603050405020304" pitchFamily="18" charset="0"/>
              </a:rPr>
              <a:t>клад, принцип дії 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1082" y="1052736"/>
            <a:ext cx="9144000" cy="4247317"/>
          </a:xfrm>
          <a:prstGeom prst="rect">
            <a:avLst/>
          </a:prstGeom>
        </p:spPr>
        <p:txBody>
          <a:bodyPr wrap="square">
            <a:spAutoFit/>
          </a:bodyPr>
          <a:lstStyle/>
          <a:p>
            <a:pPr indent="457200" algn="just">
              <a:spcBef>
                <a:spcPts val="0"/>
              </a:spcBef>
              <a:spcAft>
                <a:spcPts val="0"/>
              </a:spcAft>
            </a:pP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PTZ</a:t>
            </a:r>
          </a:p>
          <a:p>
            <a:pPr indent="457200" algn="just">
              <a:spcBef>
                <a:spcPts val="0"/>
              </a:spcBef>
              <a:spcAft>
                <a:spcPts val="0"/>
              </a:spcAft>
            </a:pP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0"/>
              </a:spcBef>
              <a:spcAft>
                <a:spcPts val="0"/>
              </a:spcAft>
            </a:pP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Відеокамери спостереження </a:t>
            </a:r>
            <a:r>
              <a:rPr lang="uk-UA"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Pan-Tilt-Zoom</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зазвичай виробляються у вигляді купола і дозволяють використовувати програмне забезпечення та </a:t>
            </a:r>
            <a:r>
              <a:rPr lang="uk-UA"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сервоприводи</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щоб повертати, нахиляти і наближати об'єктив, фокусуючи його на будь-якій точці в полі зору відеокамери спостереження.</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0"/>
              </a:spcBef>
              <a:spcAft>
                <a:spcPts val="0"/>
              </a:spcAft>
            </a:pP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Ідея полягає в тому, що одна камера PTZ може бути використана для покриття більшої площі за рахунок автоматичного сканування зліва направо або зверху вниз, замість фіксації на одній точці. Служба безпеки також може використовувати функціональність PTZ для того, щоб в режимі реального часу уважно вивчити певну область. Крім того, деякі програмні рішення дозволяють відстежувати ціль і слідувати за нею, поки вона не вийде з поля зору.</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0"/>
              </a:spcBef>
              <a:spcAft>
                <a:spcPts val="0"/>
              </a:spcAft>
            </a:pP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Камери відеоспостереження PTZ дуже функціональні, але вони можуть бути дуже дорогими, тому необхідно ретельно розглянути їх характеристики і особливості, перш ніж зробити їх покупку.</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8227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Питання1. Призначення, с</a:t>
            </a:r>
            <a:r>
              <a:rPr lang="uk-UA" altLang="uk-UA" sz="2000" dirty="0" smtClean="0">
                <a:solidFill>
                  <a:schemeClr val="bg1"/>
                </a:solidFill>
                <a:latin typeface="Times New Roman" panose="02020603050405020304" pitchFamily="18" charset="0"/>
                <a:cs typeface="Times New Roman" panose="02020603050405020304" pitchFamily="18" charset="0"/>
              </a:rPr>
              <a:t>клад, принцип дії 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7556" y="416600"/>
            <a:ext cx="9144000" cy="6463308"/>
          </a:xfrm>
          <a:prstGeom prst="rect">
            <a:avLst/>
          </a:prstGeom>
        </p:spPr>
        <p:txBody>
          <a:bodyPr wrap="square">
            <a:spAutoFit/>
          </a:bodyPr>
          <a:lstStyle/>
          <a:p>
            <a:pPr indent="457200" algn="just">
              <a:spcBef>
                <a:spcPts val="0"/>
              </a:spcBef>
              <a:spcAft>
                <a:spcPts val="0"/>
              </a:spcAft>
            </a:pP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 інфрачервоним підсвічуванням</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0"/>
              </a:spcBef>
              <a:spcAft>
                <a:spcPts val="0"/>
              </a:spcAft>
            </a:pP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Якщо потрібно записувати відео в нічний час, необхідно придбати відеокамеру з інфрачервоним підсвічуванням. Якщо вам просто потрібно записувати відео в умовах низької освітленості, ви могли б розглянути таку функцію як WDR (широкий динамічний діапазон) або функцію надзвичайно низької освітленості (</a:t>
            </a:r>
            <a:r>
              <a:rPr lang="uk-UA"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Low</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Lux</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0"/>
              </a:spcBef>
              <a:spcAft>
                <a:spcPts val="0"/>
              </a:spcAft>
            </a:pP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Єдине, слід бути обережними в тому, щоб отримати саме ту якість на яку розраховуєте. Якщо ви купуєте найдешевшу інфрачервону камеру, варто очікувати що ви отримаєте ту якість відео і відстань видимості в нічний час, за яку платите. Поставтеся до інфрачервоного підсвічування камери з усією уважністю і розгляньте можливість покупки пристрою з якістю і ціною, які будуть на один щабель вище, тоді ви отримаєте результат якого насправді шукаєте.</a:t>
            </a:r>
          </a:p>
          <a:p>
            <a:pPr indent="457200" algn="just">
              <a:spcBef>
                <a:spcPts val="0"/>
              </a:spcBef>
              <a:spcAft>
                <a:spcPts val="0"/>
              </a:spcAft>
            </a:pP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0"/>
              </a:spcBef>
              <a:spcAft>
                <a:spcPts val="0"/>
              </a:spcAft>
            </a:pPr>
            <a:r>
              <a:rPr lang="uk-UA"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Вандалозахищені</a:t>
            </a: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всепогодні</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0"/>
              </a:spcBef>
              <a:spcAft>
                <a:spcPts val="0"/>
              </a:spcAft>
            </a:pP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Ці два типи камер - не завжди одне і те ж, але здебільшого, якщо у вас є </a:t>
            </a:r>
            <a:r>
              <a:rPr lang="uk-UA"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антивандальна</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відеокамера, то вона підходить для вуличної установки. Швидше за все, це буде купольна камера, хоча на ринку є багато і </a:t>
            </a:r>
            <a:r>
              <a:rPr lang="uk-UA"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антивандальних</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зовнішніх циліндричних камер.</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0"/>
              </a:spcBef>
              <a:spcAft>
                <a:spcPts val="0"/>
              </a:spcAft>
            </a:pP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Якщо ви розміщуєте камеру зовні будівлі, або всередині споруди де існує велика прохідність і потенційна небезпека актів вандалізму, ви </a:t>
            </a:r>
            <a:r>
              <a:rPr lang="uk-UA"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захочете</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щоб відеокамера була </a:t>
            </a:r>
            <a:r>
              <a:rPr lang="uk-UA"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антивандальною</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і всепогодною, так вона зможе протистояти складним погодним умовам і потенційному вандалізму.</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0"/>
              </a:spcBef>
              <a:spcAft>
                <a:spcPts val="0"/>
              </a:spcAft>
            </a:pP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Такі камери роблять IP або аналоговими, </a:t>
            </a:r>
            <a:r>
              <a:rPr lang="uk-UA"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вандалостійкими</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і вуличними, а багато моделей забезпечують ІЧ-підсвічуванням. </a:t>
            </a:r>
            <a:endParaRPr lang="uk-UA"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39394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Питання1. Призначення, с</a:t>
            </a:r>
            <a:r>
              <a:rPr lang="uk-UA" altLang="uk-UA" sz="2000" dirty="0" smtClean="0">
                <a:solidFill>
                  <a:schemeClr val="bg1"/>
                </a:solidFill>
                <a:latin typeface="Times New Roman" panose="02020603050405020304" pitchFamily="18" charset="0"/>
                <a:cs typeface="Times New Roman" panose="02020603050405020304" pitchFamily="18" charset="0"/>
              </a:rPr>
              <a:t>клад, принцип дії 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7556" y="416600"/>
            <a:ext cx="9144000" cy="6463308"/>
          </a:xfrm>
          <a:prstGeom prst="rect">
            <a:avLst/>
          </a:prstGeom>
        </p:spPr>
        <p:txBody>
          <a:bodyPr wrap="square">
            <a:spAutoFit/>
          </a:bodyPr>
          <a:lstStyle/>
          <a:p>
            <a:pPr indent="457200" algn="just">
              <a:spcBef>
                <a:spcPts val="0"/>
              </a:spcBef>
              <a:spcAft>
                <a:spcPts val="0"/>
              </a:spcAft>
            </a:pP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Вуличні відеокамери спостереження</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0"/>
              </a:spcBef>
              <a:spcAft>
                <a:spcPts val="0"/>
              </a:spcAft>
            </a:pP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Ці відеокамери спостереження, як правило, мають знімний об'єктив і зазвичай не мають вбудованого інфрачервоного підсвічування. Вони часто встановлюються всередині </a:t>
            </a:r>
            <a:r>
              <a:rPr lang="uk-UA"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антивандального</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корпусу, особливо для використання на вулиці.</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0"/>
              </a:spcBef>
              <a:spcAft>
                <a:spcPts val="0"/>
              </a:spcAft>
            </a:pP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Саме чудове в таких камерах це те, що ви можете купити камеру яку хочете, а потім вибрати об'єктив, який ідеально </a:t>
            </a:r>
            <a:r>
              <a:rPr lang="uk-UA"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підійде</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для ваших умов. Додатково вам доведеться купити кріплення або корпус, в залежності від того де ви хочете її встановити.</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0"/>
              </a:spcBef>
              <a:spcAft>
                <a:spcPts val="0"/>
              </a:spcAft>
            </a:pP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Незважаючи на те, що більшість корпусних відеокамер спостереження не мають вбудованих інфрачервоних світлодіодів для нічного бачення, в умовах дуже низької освітленості багато з них працюють добре. Також Ви можете купити зовнішні інфрачервоні випромінювачі, які в нічний час можуть забезпечити дуже гарне ІЧ-підсвічування.</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0"/>
              </a:spcBef>
              <a:spcAft>
                <a:spcPts val="0"/>
              </a:spcAft>
            </a:pP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Вуличні відеокамери бувають як аналоговими, так і IP.</a:t>
            </a:r>
          </a:p>
          <a:p>
            <a:pPr indent="457200" algn="just">
              <a:spcBef>
                <a:spcPts val="0"/>
              </a:spcBef>
              <a:spcAft>
                <a:spcPts val="0"/>
              </a:spcAft>
            </a:pP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0"/>
              </a:spcBef>
              <a:spcAft>
                <a:spcPts val="0"/>
              </a:spcAft>
            </a:pPr>
            <a:r>
              <a:rPr lang="uk-UA"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Відеокамери спостереження "риб'яче око"</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0"/>
              </a:spcBef>
              <a:spcAft>
                <a:spcPts val="0"/>
              </a:spcAft>
            </a:pP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Ці плоскі відеокамери з широким оглядом стають все більш популярними завдяки їх високій роздільній здатності і розширеним можливостям. Вони забезпечують огляд території на 360º, кріпляться до стелі або на стіні, а також поставляються з програмним забезпеченням для управління ними. Все це може допомогти вам отримати величезну зону покриття за допомогою всього лише однієї камери.</a:t>
            </a:r>
            <a:endParaRPr lang="uk-UA"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0"/>
              </a:spcBef>
              <a:spcAft>
                <a:spcPts val="0"/>
              </a:spcAft>
            </a:pP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Варто відзначити, що краще утриматися від використання аналогових відеокамер "риб'яче око", тому що якість відео з низькою роздільною здатністю погано сумісне з ефектом "риб'яче око". У свою чергу, IP-відеокамери спостереження можуть замінити кілька старих аналогових камер і надати вам відмінний вид на весь офіс, торговий зал і </a:t>
            </a:r>
            <a:r>
              <a:rPr lang="uk-UA"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т.д</a:t>
            </a: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uk-UA"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591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одзаголовок 2"/>
          <p:cNvSpPr>
            <a:spLocks noGrp="1"/>
          </p:cNvSpPr>
          <p:nvPr>
            <p:ph type="subTitle" idx="1"/>
          </p:nvPr>
        </p:nvSpPr>
        <p:spPr>
          <a:xfrm>
            <a:off x="431800" y="0"/>
            <a:ext cx="8712200" cy="7100888"/>
          </a:xfrm>
        </p:spPr>
        <p:txBody>
          <a:bodyPr/>
          <a:lstStyle/>
          <a:p>
            <a:pPr marL="539750" marR="0" indent="-539750" algn="ctr" defTabSz="179388" eaLnBrk="1" hangingPunct="1"/>
            <a:endParaRPr lang="uk-UA" altLang="uk-UA" sz="3500" b="1" i="1" dirty="0" smtClean="0">
              <a:solidFill>
                <a:srgbClr val="FF0000"/>
              </a:solidFill>
              <a:latin typeface="Times New Roman" panose="02020603050405020304" pitchFamily="18" charset="0"/>
              <a:cs typeface="Times New Roman" panose="02020603050405020304" pitchFamily="18" charset="0"/>
            </a:endParaRPr>
          </a:p>
          <a:p>
            <a:pPr marL="539750" marR="0" indent="-539750" algn="ctr" defTabSz="179388" eaLnBrk="1" hangingPunct="1"/>
            <a:r>
              <a:rPr lang="uk-UA" altLang="uk-UA" sz="3500" b="1" i="1" dirty="0" smtClean="0">
                <a:solidFill>
                  <a:srgbClr val="7030A0"/>
                </a:solidFill>
                <a:latin typeface="Times New Roman" panose="02020603050405020304" pitchFamily="18" charset="0"/>
                <a:cs typeface="Times New Roman" panose="02020603050405020304" pitchFamily="18" charset="0"/>
              </a:rPr>
              <a:t>ПИТАННЯ</a:t>
            </a:r>
            <a:r>
              <a:rPr lang="en-US" altLang="uk-UA" sz="3500" b="1" i="1" dirty="0" smtClean="0">
                <a:solidFill>
                  <a:srgbClr val="7030A0"/>
                </a:solidFill>
                <a:latin typeface="Times New Roman" panose="02020603050405020304" pitchFamily="18" charset="0"/>
                <a:cs typeface="Times New Roman" panose="02020603050405020304" pitchFamily="18" charset="0"/>
              </a:rPr>
              <a:t> </a:t>
            </a:r>
            <a:r>
              <a:rPr lang="uk-UA" altLang="uk-UA" sz="3500" b="1" i="1" dirty="0" smtClean="0">
                <a:solidFill>
                  <a:srgbClr val="7030A0"/>
                </a:solidFill>
                <a:latin typeface="Times New Roman" panose="02020603050405020304" pitchFamily="18" charset="0"/>
                <a:cs typeface="Times New Roman" panose="02020603050405020304" pitchFamily="18" charset="0"/>
              </a:rPr>
              <a:t>№2:</a:t>
            </a:r>
            <a:endParaRPr lang="uk-UA" altLang="uk-UA" sz="2400" b="1" i="1" dirty="0" smtClean="0">
              <a:solidFill>
                <a:srgbClr val="7030A0"/>
              </a:solidFill>
              <a:latin typeface="Times New Roman" panose="02020603050405020304" pitchFamily="18" charset="0"/>
              <a:cs typeface="Times New Roman" panose="02020603050405020304" pitchFamily="18" charset="0"/>
            </a:endParaRPr>
          </a:p>
          <a:p>
            <a:pPr marL="539750" marR="0" indent="-539750" algn="just" defTabSz="179388" eaLnBrk="1" hangingPunct="1"/>
            <a:endParaRPr lang="uk-UA" altLang="uk-UA" sz="2400" dirty="0" smtClean="0">
              <a:solidFill>
                <a:schemeClr val="bg1"/>
              </a:solidFill>
              <a:latin typeface="Times New Roman" panose="02020603050405020304" pitchFamily="18" charset="0"/>
              <a:cs typeface="Times New Roman" panose="02020603050405020304" pitchFamily="18" charset="0"/>
            </a:endParaRPr>
          </a:p>
          <a:p>
            <a:pPr marL="539750" marR="0" indent="-539750" algn="just" defTabSz="179388" eaLnBrk="1" hangingPunct="1"/>
            <a:endParaRPr lang="uk-UA" altLang="uk-UA" sz="2400" dirty="0">
              <a:solidFill>
                <a:schemeClr val="bg1"/>
              </a:solidFill>
              <a:latin typeface="Times New Roman" panose="02020603050405020304" pitchFamily="18" charset="0"/>
              <a:cs typeface="Times New Roman" panose="02020603050405020304" pitchFamily="18" charset="0"/>
            </a:endParaRPr>
          </a:p>
          <a:p>
            <a:pPr marL="539750" marR="0" indent="-539750" algn="just" defTabSz="179388" eaLnBrk="1" hangingPunct="1"/>
            <a:endParaRPr lang="uk-UA" altLang="uk-UA" sz="2400" dirty="0" smtClean="0">
              <a:solidFill>
                <a:schemeClr val="bg1"/>
              </a:solidFill>
              <a:latin typeface="Times New Roman" panose="02020603050405020304" pitchFamily="18" charset="0"/>
              <a:cs typeface="Times New Roman" panose="02020603050405020304" pitchFamily="18" charset="0"/>
            </a:endParaRPr>
          </a:p>
          <a:p>
            <a:pPr marR="0" algn="ctr" defTabSz="179388"/>
            <a:r>
              <a:rPr lang="uk-UA" altLang="uk-UA" sz="2400" b="1" dirty="0" smtClean="0">
                <a:solidFill>
                  <a:srgbClr val="FF0000"/>
                </a:solidFill>
                <a:latin typeface="Times New Roman" panose="02020603050405020304" pitchFamily="18" charset="0"/>
                <a:cs typeface="Times New Roman" panose="02020603050405020304" pitchFamily="18" charset="0"/>
              </a:rPr>
              <a:t>МОЖЛИВОСТІ </a:t>
            </a:r>
            <a:r>
              <a:rPr lang="en-US" altLang="uk-UA" sz="2400" b="1" dirty="0" smtClean="0">
                <a:solidFill>
                  <a:srgbClr val="FF0000"/>
                </a:solidFill>
                <a:latin typeface="Times New Roman" panose="02020603050405020304" pitchFamily="18" charset="0"/>
                <a:cs typeface="Times New Roman" panose="02020603050405020304" pitchFamily="18" charset="0"/>
              </a:rPr>
              <a:t>IP-</a:t>
            </a:r>
            <a:r>
              <a:rPr lang="uk-UA" altLang="uk-UA" sz="2400" b="1" dirty="0" smtClean="0">
                <a:solidFill>
                  <a:srgbClr val="FF0000"/>
                </a:solidFill>
                <a:latin typeface="Times New Roman" panose="02020603050405020304" pitchFamily="18" charset="0"/>
                <a:cs typeface="Times New Roman" panose="02020603050405020304" pitchFamily="18" charset="0"/>
              </a:rPr>
              <a:t>ВІДЕОКАМЕРИ.</a:t>
            </a:r>
          </a:p>
          <a:p>
            <a:pPr marR="0" algn="just" defTabSz="179388"/>
            <a:endParaRPr lang="uk-UA" altLang="uk-UA"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2790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 2 </a:t>
            </a:r>
            <a:r>
              <a:rPr lang="uk-UA" altLang="uk-UA" sz="2000" dirty="0" smtClean="0">
                <a:solidFill>
                  <a:schemeClr val="bg1"/>
                </a:solidFill>
                <a:latin typeface="Times New Roman" panose="02020603050405020304" pitchFamily="18" charset="0"/>
                <a:cs typeface="Times New Roman" panose="02020603050405020304" pitchFamily="18" charset="0"/>
              </a:rPr>
              <a:t>Можливості </a:t>
            </a:r>
            <a:r>
              <a:rPr lang="en-US" altLang="uk-UA" sz="2000" dirty="0" smtClean="0">
                <a:solidFill>
                  <a:schemeClr val="bg1"/>
                </a:solidFill>
                <a:latin typeface="Times New Roman" panose="02020603050405020304" pitchFamily="18" charset="0"/>
                <a:cs typeface="Times New Roman" panose="02020603050405020304" pitchFamily="18" charset="0"/>
              </a:rPr>
              <a:t>IP-</a:t>
            </a:r>
            <a:r>
              <a:rPr lang="uk-UA" altLang="uk-UA" sz="2000" dirty="0" smtClean="0">
                <a:solidFill>
                  <a:schemeClr val="bg1"/>
                </a:solidFill>
                <a:latin typeface="Times New Roman" panose="02020603050405020304" pitchFamily="18" charset="0"/>
                <a:cs typeface="Times New Roman" panose="02020603050405020304" pitchFamily="18" charset="0"/>
              </a:rPr>
              <a:t>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0" y="425512"/>
            <a:ext cx="9144000" cy="7017306"/>
          </a:xfrm>
          <a:prstGeom prst="rect">
            <a:avLst/>
          </a:prstGeom>
        </p:spPr>
        <p:txBody>
          <a:bodyPr wrap="square">
            <a:spAutoFit/>
          </a:bodyPr>
          <a:lstStyle/>
          <a:p>
            <a:pPr indent="457200" algn="just"/>
            <a:r>
              <a:rPr lang="uk-UA" dirty="0" smtClean="0">
                <a:solidFill>
                  <a:schemeClr val="bg1"/>
                </a:solidFill>
                <a:latin typeface="Times New Roman" panose="02020603050405020304" pitchFamily="18" charset="0"/>
                <a:cs typeface="Times New Roman" panose="02020603050405020304" pitchFamily="18" charset="0"/>
              </a:rPr>
              <a:t>Основна відмінність і перша перевага </a:t>
            </a:r>
            <a:r>
              <a:rPr lang="uk-UA" dirty="0" smtClean="0">
                <a:solidFill>
                  <a:schemeClr val="bg1"/>
                </a:solidFill>
                <a:latin typeface="Times New Roman" panose="02020603050405020304" pitchFamily="18" charset="0"/>
                <a:cs typeface="Times New Roman" panose="02020603050405020304" pitchFamily="18" charset="0"/>
              </a:rPr>
              <a:t>IP-</a:t>
            </a:r>
            <a:r>
              <a:rPr lang="uk-UA" dirty="0" smtClean="0">
                <a:solidFill>
                  <a:schemeClr val="bg1"/>
                </a:solidFill>
                <a:latin typeface="Times New Roman" panose="02020603050405020304" pitchFamily="18" charset="0"/>
                <a:cs typeface="Times New Roman" panose="02020603050405020304" pitchFamily="18" charset="0"/>
              </a:rPr>
              <a:t>камери відеоспостереження — цифровий відеосигнал від світлочутливої ​​матриці до сервера.</a:t>
            </a:r>
          </a:p>
          <a:p>
            <a:pPr indent="457200" algn="just"/>
            <a:endParaRPr lang="uk-UA" dirty="0" smtClean="0">
              <a:solidFill>
                <a:schemeClr val="bg1"/>
              </a:solidFill>
              <a:latin typeface="Times New Roman" panose="02020603050405020304" pitchFamily="18" charset="0"/>
              <a:cs typeface="Times New Roman" panose="02020603050405020304" pitchFamily="18" charset="0"/>
            </a:endParaRPr>
          </a:p>
          <a:p>
            <a:pPr indent="457200" algn="just"/>
            <a:r>
              <a:rPr lang="uk-UA" dirty="0" smtClean="0">
                <a:solidFill>
                  <a:srgbClr val="FF0000"/>
                </a:solidFill>
                <a:latin typeface="Times New Roman" panose="02020603050405020304" pitchFamily="18" charset="0"/>
                <a:cs typeface="Times New Roman" panose="02020603050405020304" pitchFamily="18" charset="0"/>
              </a:rPr>
              <a:t>Основні переваги IP-камер:</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Масштабованість системи: безліч потоків йдуть одним кабелем.</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Зображення з високою деталізацією.</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Стабільність якості зображення під час трансляції.</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Низький рівень перешкод.</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Захищеність передачі, забезпечена кодувальниками та технологіями шифрування.</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Висока швидкість – до 50 к/с і вище, що значно підвищує інформативність картинки.</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Трансляція сигналу без втрати чіткості зображення.</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Системи обробки тривожних сигналів для своєчасних повідомлень на e-</a:t>
            </a:r>
            <a:r>
              <a:rPr lang="uk-UA" dirty="0" err="1" smtClean="0">
                <a:solidFill>
                  <a:schemeClr val="bg1"/>
                </a:solidFill>
                <a:latin typeface="Times New Roman" panose="02020603050405020304" pitchFamily="18" charset="0"/>
                <a:cs typeface="Times New Roman" panose="02020603050405020304" pitchFamily="18" charset="0"/>
              </a:rPr>
              <a:t>mail</a:t>
            </a:r>
            <a:r>
              <a:rPr lang="uk-UA" dirty="0" smtClean="0">
                <a:solidFill>
                  <a:schemeClr val="bg1"/>
                </a:solidFill>
                <a:latin typeface="Times New Roman" panose="02020603050405020304" pitchFamily="18" charset="0"/>
                <a:cs typeface="Times New Roman" panose="02020603050405020304" pitchFamily="18" charset="0"/>
              </a:rPr>
              <a:t> або смартфон.</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Налаштування та керування камерою на відстані.</a:t>
            </a:r>
            <a:r>
              <a:rPr lang="uk-UA" dirty="0" smtClean="0">
                <a:solidFill>
                  <a:schemeClr val="bg1"/>
                </a:solidFill>
                <a:latin typeface="Times New Roman" panose="02020603050405020304" pitchFamily="18" charset="0"/>
                <a:cs typeface="Times New Roman" panose="02020603050405020304" pitchFamily="18" charset="0"/>
              </a:rPr>
              <a:t> </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Широкий набір цифрових та апаратних функцій покращення зображення (WDR, BLC, HLC, EIS, DIS, DNR </a:t>
            </a:r>
            <a:r>
              <a:rPr lang="uk-UA" dirty="0" err="1" smtClean="0">
                <a:solidFill>
                  <a:schemeClr val="bg1"/>
                </a:solidFill>
                <a:latin typeface="Times New Roman" panose="02020603050405020304" pitchFamily="18" charset="0"/>
                <a:cs typeface="Times New Roman" panose="02020603050405020304" pitchFamily="18" charset="0"/>
              </a:rPr>
              <a:t>etc</a:t>
            </a:r>
            <a:r>
              <a:rPr lang="uk-UA" dirty="0" smtClean="0">
                <a:solidFill>
                  <a:schemeClr val="bg1"/>
                </a:solidFill>
                <a:latin typeface="Times New Roman" panose="02020603050405020304" pitchFamily="18" charset="0"/>
                <a:cs typeface="Times New Roman" panose="02020603050405020304" pitchFamily="18" charset="0"/>
              </a:rPr>
              <a:t>).</a:t>
            </a:r>
          </a:p>
          <a:p>
            <a:pPr indent="457200" algn="just"/>
            <a:r>
              <a:rPr lang="en-US" b="1" dirty="0" smtClean="0">
                <a:solidFill>
                  <a:schemeClr val="bg1"/>
                </a:solidFill>
                <a:latin typeface="Times New Roman" panose="02020603050405020304" pitchFamily="18" charset="0"/>
                <a:cs typeface="Times New Roman" panose="02020603050405020304" pitchFamily="18" charset="0"/>
              </a:rPr>
              <a:t>AGC</a:t>
            </a:r>
          </a:p>
          <a:p>
            <a:pPr indent="457200" algn="just"/>
            <a:r>
              <a:rPr lang="en-US" dirty="0" smtClean="0">
                <a:solidFill>
                  <a:schemeClr val="bg1"/>
                </a:solidFill>
                <a:latin typeface="Times New Roman" panose="02020603050405020304" pitchFamily="18" charset="0"/>
                <a:cs typeface="Times New Roman" panose="02020603050405020304" pitchFamily="18" charset="0"/>
              </a:rPr>
              <a:t>Automatic Gain Control </a:t>
            </a:r>
            <a:r>
              <a:rPr lang="uk-UA" dirty="0" smtClean="0">
                <a:solidFill>
                  <a:schemeClr val="bg1"/>
                </a:solidFill>
                <a:latin typeface="Times New Roman" panose="02020603050405020304" pitchFamily="18" charset="0"/>
                <a:cs typeface="Times New Roman" panose="02020603050405020304" pitchFamily="18" charset="0"/>
              </a:rPr>
              <a:t>або автоматичне регулювання посилення. Сигнал від матриці посилюється, якщо освітленість падає.</a:t>
            </a:r>
          </a:p>
          <a:p>
            <a:pPr indent="457200" algn="just"/>
            <a:r>
              <a:rPr lang="en-US" b="1" dirty="0" smtClean="0">
                <a:solidFill>
                  <a:schemeClr val="bg1"/>
                </a:solidFill>
                <a:latin typeface="Times New Roman" panose="02020603050405020304" pitchFamily="18" charset="0"/>
                <a:cs typeface="Times New Roman" panose="02020603050405020304" pitchFamily="18" charset="0"/>
              </a:rPr>
              <a:t>ALC</a:t>
            </a:r>
          </a:p>
          <a:p>
            <a:pPr indent="457200" algn="just"/>
            <a:r>
              <a:rPr lang="en-US" dirty="0" smtClean="0">
                <a:solidFill>
                  <a:schemeClr val="bg1"/>
                </a:solidFill>
                <a:latin typeface="Times New Roman" panose="02020603050405020304" pitchFamily="18" charset="0"/>
                <a:cs typeface="Times New Roman" panose="02020603050405020304" pitchFamily="18" charset="0"/>
              </a:rPr>
              <a:t>Automatic light control </a:t>
            </a:r>
            <a:r>
              <a:rPr lang="uk-UA" dirty="0" smtClean="0">
                <a:solidFill>
                  <a:schemeClr val="bg1"/>
                </a:solidFill>
                <a:latin typeface="Times New Roman" panose="02020603050405020304" pitchFamily="18" charset="0"/>
                <a:cs typeface="Times New Roman" panose="02020603050405020304" pitchFamily="18" charset="0"/>
              </a:rPr>
              <a:t>або автоматичне регулювання освітлення. </a:t>
            </a:r>
            <a:r>
              <a:rPr lang="en-US" dirty="0" smtClean="0">
                <a:solidFill>
                  <a:schemeClr val="bg1"/>
                </a:solidFill>
                <a:latin typeface="Times New Roman" panose="02020603050405020304" pitchFamily="18" charset="0"/>
                <a:cs typeface="Times New Roman" panose="02020603050405020304" pitchFamily="18" charset="0"/>
              </a:rPr>
              <a:t>ALC </a:t>
            </a:r>
            <a:r>
              <a:rPr lang="uk-UA" dirty="0" smtClean="0">
                <a:solidFill>
                  <a:schemeClr val="bg1"/>
                </a:solidFill>
                <a:latin typeface="Times New Roman" panose="02020603050405020304" pitchFamily="18" charset="0"/>
                <a:cs typeface="Times New Roman" panose="02020603050405020304" pitchFamily="18" charset="0"/>
              </a:rPr>
              <a:t>допомагає оптимізувати роботу діафрагми у сценах із високою контрастністю. За умови, що відеокамера має об'єктив з </a:t>
            </a:r>
            <a:r>
              <a:rPr lang="uk-UA" dirty="0" err="1" smtClean="0">
                <a:solidFill>
                  <a:schemeClr val="bg1"/>
                </a:solidFill>
                <a:latin typeface="Times New Roman" panose="02020603050405020304" pitchFamily="18" charset="0"/>
                <a:cs typeface="Times New Roman" panose="02020603050405020304" pitchFamily="18" charset="0"/>
              </a:rPr>
              <a:t>автодіафрагмою</a:t>
            </a:r>
            <a:r>
              <a:rPr lang="uk-UA" dirty="0" smtClean="0">
                <a:solidFill>
                  <a:schemeClr val="bg1"/>
                </a:solidFill>
                <a:latin typeface="Times New Roman" panose="02020603050405020304" pitchFamily="18" charset="0"/>
                <a:cs typeface="Times New Roman" panose="02020603050405020304" pitchFamily="18" charset="0"/>
              </a:rPr>
              <a:t>.</a:t>
            </a:r>
          </a:p>
          <a:p>
            <a:pPr indent="457200" algn="just"/>
            <a:endParaRPr lang="uk-UA" dirty="0" smtClean="0">
              <a:solidFill>
                <a:schemeClr val="bg1"/>
              </a:solidFill>
              <a:latin typeface="Times New Roman" panose="02020603050405020304" pitchFamily="18" charset="0"/>
              <a:cs typeface="Times New Roman" panose="02020603050405020304" pitchFamily="18" charset="0"/>
            </a:endParaRPr>
          </a:p>
          <a:p>
            <a:pPr indent="457200" algn="just"/>
            <a:endParaRPr lang="uk-UA"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8843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 2 </a:t>
            </a:r>
            <a:r>
              <a:rPr lang="uk-UA" altLang="uk-UA" sz="2000" dirty="0" smtClean="0">
                <a:solidFill>
                  <a:schemeClr val="bg1"/>
                </a:solidFill>
                <a:latin typeface="Times New Roman" panose="02020603050405020304" pitchFamily="18" charset="0"/>
                <a:cs typeface="Times New Roman" panose="02020603050405020304" pitchFamily="18" charset="0"/>
              </a:rPr>
              <a:t>Можливості </a:t>
            </a:r>
            <a:r>
              <a:rPr lang="en-US" altLang="uk-UA" sz="2000" dirty="0" smtClean="0">
                <a:solidFill>
                  <a:schemeClr val="bg1"/>
                </a:solidFill>
                <a:latin typeface="Times New Roman" panose="02020603050405020304" pitchFamily="18" charset="0"/>
                <a:cs typeface="Times New Roman" panose="02020603050405020304" pitchFamily="18" charset="0"/>
              </a:rPr>
              <a:t>IP-</a:t>
            </a:r>
            <a:r>
              <a:rPr lang="uk-UA" altLang="uk-UA" sz="2000" dirty="0" smtClean="0">
                <a:solidFill>
                  <a:schemeClr val="bg1"/>
                </a:solidFill>
                <a:latin typeface="Times New Roman" panose="02020603050405020304" pitchFamily="18" charset="0"/>
                <a:cs typeface="Times New Roman" panose="02020603050405020304" pitchFamily="18" charset="0"/>
              </a:rPr>
              <a:t>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0" y="764704"/>
            <a:ext cx="9144000" cy="5632311"/>
          </a:xfrm>
          <a:prstGeom prst="rect">
            <a:avLst/>
          </a:prstGeom>
        </p:spPr>
        <p:txBody>
          <a:bodyPr wrap="square">
            <a:spAutoFit/>
          </a:bodyPr>
          <a:lstStyle/>
          <a:p>
            <a:pPr indent="457200" algn="just"/>
            <a:r>
              <a:rPr lang="en-US" b="1" dirty="0" smtClean="0">
                <a:solidFill>
                  <a:schemeClr val="bg1"/>
                </a:solidFill>
                <a:latin typeface="Times New Roman" panose="02020603050405020304" pitchFamily="18" charset="0"/>
                <a:cs typeface="Times New Roman" panose="02020603050405020304" pitchFamily="18" charset="0"/>
              </a:rPr>
              <a:t>BLC</a:t>
            </a:r>
          </a:p>
          <a:p>
            <a:pPr indent="457200" algn="just"/>
            <a:r>
              <a:rPr lang="en-US" dirty="0" smtClean="0">
                <a:solidFill>
                  <a:schemeClr val="bg1"/>
                </a:solidFill>
                <a:latin typeface="Times New Roman" panose="02020603050405020304" pitchFamily="18" charset="0"/>
                <a:cs typeface="Times New Roman" panose="02020603050405020304" pitchFamily="18" charset="0"/>
              </a:rPr>
              <a:t>Black Light Compensation </a:t>
            </a:r>
            <a:r>
              <a:rPr lang="uk-UA" dirty="0" smtClean="0">
                <a:solidFill>
                  <a:schemeClr val="bg1"/>
                </a:solidFill>
                <a:latin typeface="Times New Roman" panose="02020603050405020304" pitchFamily="18" charset="0"/>
                <a:cs typeface="Times New Roman" panose="02020603050405020304" pitchFamily="18" charset="0"/>
              </a:rPr>
              <a:t>або компенсація зустрічного засвічення. Ця функція корисна, якщо об'єкти в центрі кадру зняті в </a:t>
            </a:r>
            <a:r>
              <a:rPr lang="uk-UA" dirty="0" err="1" smtClean="0">
                <a:solidFill>
                  <a:schemeClr val="bg1"/>
                </a:solidFill>
                <a:latin typeface="Times New Roman" panose="02020603050405020304" pitchFamily="18" charset="0"/>
                <a:cs typeface="Times New Roman" panose="02020603050405020304" pitchFamily="18" charset="0"/>
              </a:rPr>
              <a:t>контровому</a:t>
            </a:r>
            <a:r>
              <a:rPr lang="uk-UA" dirty="0" smtClean="0">
                <a:solidFill>
                  <a:schemeClr val="bg1"/>
                </a:solidFill>
                <a:latin typeface="Times New Roman" panose="02020603050405020304" pitchFamily="18" charset="0"/>
                <a:cs typeface="Times New Roman" panose="02020603050405020304" pitchFamily="18" charset="0"/>
              </a:rPr>
              <a:t> світлі та виявляються темними. </a:t>
            </a:r>
            <a:r>
              <a:rPr lang="en-US" dirty="0" smtClean="0">
                <a:solidFill>
                  <a:schemeClr val="bg1"/>
                </a:solidFill>
                <a:latin typeface="Times New Roman" panose="02020603050405020304" pitchFamily="18" charset="0"/>
                <a:cs typeface="Times New Roman" panose="02020603050405020304" pitchFamily="18" charset="0"/>
              </a:rPr>
              <a:t>BLC </a:t>
            </a:r>
            <a:r>
              <a:rPr lang="uk-UA" dirty="0" smtClean="0">
                <a:solidFill>
                  <a:schemeClr val="bg1"/>
                </a:solidFill>
                <a:latin typeface="Times New Roman" panose="02020603050405020304" pitchFamily="18" charset="0"/>
                <a:cs typeface="Times New Roman" panose="02020603050405020304" pitchFamily="18" charset="0"/>
              </a:rPr>
              <a:t>вирівнює освітленість кадру.</a:t>
            </a:r>
          </a:p>
          <a:p>
            <a:pPr indent="457200" algn="just"/>
            <a:r>
              <a:rPr lang="en-US" b="1" dirty="0" smtClean="0">
                <a:solidFill>
                  <a:schemeClr val="bg1"/>
                </a:solidFill>
                <a:latin typeface="Times New Roman" panose="02020603050405020304" pitchFamily="18" charset="0"/>
                <a:cs typeface="Times New Roman" panose="02020603050405020304" pitchFamily="18" charset="0"/>
              </a:rPr>
              <a:t>DNR</a:t>
            </a:r>
          </a:p>
          <a:p>
            <a:pPr indent="457200" algn="just"/>
            <a:r>
              <a:rPr lang="en-US" dirty="0" smtClean="0">
                <a:solidFill>
                  <a:schemeClr val="bg1"/>
                </a:solidFill>
                <a:latin typeface="Times New Roman" panose="02020603050405020304" pitchFamily="18" charset="0"/>
                <a:cs typeface="Times New Roman" panose="02020603050405020304" pitchFamily="18" charset="0"/>
              </a:rPr>
              <a:t>Digital Noise Reduction </a:t>
            </a:r>
            <a:r>
              <a:rPr lang="uk-UA" dirty="0" smtClean="0">
                <a:solidFill>
                  <a:schemeClr val="bg1"/>
                </a:solidFill>
                <a:latin typeface="Times New Roman" panose="02020603050405020304" pitchFamily="18" charset="0"/>
                <a:cs typeface="Times New Roman" panose="02020603050405020304" pitchFamily="18" charset="0"/>
              </a:rPr>
              <a:t>або цифрове зменшення шумів. В умовах недостатнього освітлення зображення буває </a:t>
            </a:r>
            <a:r>
              <a:rPr lang="uk-UA" dirty="0" err="1" smtClean="0">
                <a:solidFill>
                  <a:schemeClr val="bg1"/>
                </a:solidFill>
                <a:latin typeface="Times New Roman" panose="02020603050405020304" pitchFamily="18" charset="0"/>
                <a:cs typeface="Times New Roman" panose="02020603050405020304" pitchFamily="18" charset="0"/>
              </a:rPr>
              <a:t>зашумленим</a:t>
            </a:r>
            <a:r>
              <a:rPr lang="uk-UA" dirty="0" smtClean="0">
                <a:solidFill>
                  <a:schemeClr val="bg1"/>
                </a:solidFill>
                <a:latin typeface="Times New Roman" panose="02020603050405020304" pitchFamily="18" charset="0"/>
                <a:cs typeface="Times New Roman" panose="02020603050405020304" pitchFamily="18" charset="0"/>
              </a:rPr>
              <a:t>. Ця функція здійснює придушення шумів у зображенні, що з'являються при вимушеному посиленні сигналу. У крайніх випадках ця функція може спричинити змащування зображення. Може бути двовимірним 2</a:t>
            </a:r>
            <a:r>
              <a:rPr lang="en-US" dirty="0" smtClean="0">
                <a:solidFill>
                  <a:schemeClr val="bg1"/>
                </a:solidFill>
                <a:latin typeface="Times New Roman" panose="02020603050405020304" pitchFamily="18" charset="0"/>
                <a:cs typeface="Times New Roman" panose="02020603050405020304" pitchFamily="18" charset="0"/>
              </a:rPr>
              <a:t>D DNR </a:t>
            </a:r>
            <a:r>
              <a:rPr lang="uk-UA" dirty="0" smtClean="0">
                <a:solidFill>
                  <a:schemeClr val="bg1"/>
                </a:solidFill>
                <a:latin typeface="Times New Roman" panose="02020603050405020304" pitchFamily="18" charset="0"/>
                <a:cs typeface="Times New Roman" panose="02020603050405020304" pitchFamily="18" charset="0"/>
              </a:rPr>
              <a:t>і тривимірним 3</a:t>
            </a:r>
            <a:r>
              <a:rPr lang="en-US" dirty="0" smtClean="0">
                <a:solidFill>
                  <a:schemeClr val="bg1"/>
                </a:solidFill>
                <a:latin typeface="Times New Roman" panose="02020603050405020304" pitchFamily="18" charset="0"/>
                <a:cs typeface="Times New Roman" panose="02020603050405020304" pitchFamily="18" charset="0"/>
              </a:rPr>
              <a:t>D DNR.</a:t>
            </a:r>
          </a:p>
          <a:p>
            <a:pPr indent="457200" algn="just"/>
            <a:r>
              <a:rPr lang="en-US" b="1" dirty="0" smtClean="0">
                <a:solidFill>
                  <a:schemeClr val="bg1"/>
                </a:solidFill>
                <a:latin typeface="Times New Roman" panose="02020603050405020304" pitchFamily="18" charset="0"/>
                <a:cs typeface="Times New Roman" panose="02020603050405020304" pitchFamily="18" charset="0"/>
              </a:rPr>
              <a:t>HLC</a:t>
            </a:r>
          </a:p>
          <a:p>
            <a:pPr indent="457200" algn="just"/>
            <a:r>
              <a:rPr lang="en-US" dirty="0" smtClean="0">
                <a:solidFill>
                  <a:schemeClr val="bg1"/>
                </a:solidFill>
                <a:latin typeface="Times New Roman" panose="02020603050405020304" pitchFamily="18" charset="0"/>
                <a:cs typeface="Times New Roman" panose="02020603050405020304" pitchFamily="18" charset="0"/>
              </a:rPr>
              <a:t>High Light Compensation </a:t>
            </a:r>
            <a:r>
              <a:rPr lang="uk-UA" dirty="0" smtClean="0">
                <a:solidFill>
                  <a:schemeClr val="bg1"/>
                </a:solidFill>
                <a:latin typeface="Times New Roman" panose="02020603050405020304" pitchFamily="18" charset="0"/>
                <a:cs typeface="Times New Roman" panose="02020603050405020304" pitchFamily="18" charset="0"/>
              </a:rPr>
              <a:t>або компенсація засвічення. </a:t>
            </a:r>
            <a:r>
              <a:rPr lang="en-US" dirty="0" smtClean="0">
                <a:solidFill>
                  <a:schemeClr val="bg1"/>
                </a:solidFill>
                <a:latin typeface="Times New Roman" panose="02020603050405020304" pitchFamily="18" charset="0"/>
                <a:cs typeface="Times New Roman" panose="02020603050405020304" pitchFamily="18" charset="0"/>
              </a:rPr>
              <a:t>HLC </a:t>
            </a:r>
            <a:r>
              <a:rPr lang="uk-UA" dirty="0" smtClean="0">
                <a:solidFill>
                  <a:schemeClr val="bg1"/>
                </a:solidFill>
                <a:latin typeface="Times New Roman" panose="02020603050405020304" pitchFamily="18" charset="0"/>
                <a:cs typeface="Times New Roman" panose="02020603050405020304" pitchFamily="18" charset="0"/>
              </a:rPr>
              <a:t>корисна у тому випадку, як у кадрі є джерело яскравого світла, у результаті об'єкти у темних ділянках кадру </a:t>
            </a:r>
            <a:r>
              <a:rPr lang="uk-UA" dirty="0" err="1" smtClean="0">
                <a:solidFill>
                  <a:schemeClr val="bg1"/>
                </a:solidFill>
                <a:latin typeface="Times New Roman" panose="02020603050405020304" pitchFamily="18" charset="0"/>
                <a:cs typeface="Times New Roman" panose="02020603050405020304" pitchFamily="18" charset="0"/>
              </a:rPr>
              <a:t>нерозрізняються</a:t>
            </a:r>
            <a:r>
              <a:rPr lang="uk-UA" dirty="0" smtClean="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HLC </a:t>
            </a:r>
            <a:r>
              <a:rPr lang="uk-UA" dirty="0" smtClean="0">
                <a:solidFill>
                  <a:schemeClr val="bg1"/>
                </a:solidFill>
                <a:latin typeface="Times New Roman" panose="02020603050405020304" pitchFamily="18" charset="0"/>
                <a:cs typeface="Times New Roman" panose="02020603050405020304" pitchFamily="18" charset="0"/>
              </a:rPr>
              <a:t>вирівнює яскравість у тінях і маскує джерело світла. </a:t>
            </a:r>
          </a:p>
          <a:p>
            <a:pPr indent="457200" algn="just"/>
            <a:r>
              <a:rPr lang="en-US" b="1" dirty="0" smtClean="0">
                <a:solidFill>
                  <a:schemeClr val="bg1"/>
                </a:solidFill>
                <a:latin typeface="Times New Roman" panose="02020603050405020304" pitchFamily="18" charset="0"/>
                <a:cs typeface="Times New Roman" panose="02020603050405020304" pitchFamily="18" charset="0"/>
              </a:rPr>
              <a:t>LSC</a:t>
            </a:r>
          </a:p>
          <a:p>
            <a:pPr indent="457200" algn="just"/>
            <a:r>
              <a:rPr lang="en-US" dirty="0" smtClean="0">
                <a:solidFill>
                  <a:schemeClr val="bg1"/>
                </a:solidFill>
                <a:latin typeface="Times New Roman" panose="02020603050405020304" pitchFamily="18" charset="0"/>
                <a:cs typeface="Times New Roman" panose="02020603050405020304" pitchFamily="18" charset="0"/>
              </a:rPr>
              <a:t>Lens Shadow Compensation </a:t>
            </a:r>
            <a:r>
              <a:rPr lang="uk-UA" dirty="0" smtClean="0">
                <a:solidFill>
                  <a:schemeClr val="bg1"/>
                </a:solidFill>
                <a:latin typeface="Times New Roman" panose="02020603050405020304" pitchFamily="18" charset="0"/>
                <a:cs typeface="Times New Roman" panose="02020603050405020304" pitchFamily="18" charset="0"/>
              </a:rPr>
              <a:t>або компенсація тіней по краях кадру, які можуть виникати на деяких фокусних відстанях </a:t>
            </a:r>
            <a:r>
              <a:rPr lang="uk-UA" dirty="0" err="1" smtClean="0">
                <a:solidFill>
                  <a:schemeClr val="bg1"/>
                </a:solidFill>
                <a:latin typeface="Times New Roman" panose="02020603050405020304" pitchFamily="18" charset="0"/>
                <a:cs typeface="Times New Roman" panose="02020603050405020304" pitchFamily="18" charset="0"/>
              </a:rPr>
              <a:t>варіофокального</a:t>
            </a:r>
            <a:r>
              <a:rPr lang="uk-UA" dirty="0" smtClean="0">
                <a:solidFill>
                  <a:schemeClr val="bg1"/>
                </a:solidFill>
                <a:latin typeface="Times New Roman" panose="02020603050405020304" pitchFamily="18" charset="0"/>
                <a:cs typeface="Times New Roman" panose="02020603050405020304" pitchFamily="18" charset="0"/>
              </a:rPr>
              <a:t> об'єктива. При включенні цієї функції яскравість по краях кадру вирівнюється.</a:t>
            </a:r>
          </a:p>
          <a:p>
            <a:pPr indent="457200" algn="just"/>
            <a:r>
              <a:rPr lang="en-US" b="1" dirty="0" smtClean="0">
                <a:solidFill>
                  <a:schemeClr val="bg1"/>
                </a:solidFill>
                <a:latin typeface="Times New Roman" panose="02020603050405020304" pitchFamily="18" charset="0"/>
                <a:cs typeface="Times New Roman" panose="02020603050405020304" pitchFamily="18" charset="0"/>
              </a:rPr>
              <a:t>WDR</a:t>
            </a:r>
          </a:p>
          <a:p>
            <a:pPr indent="457200" algn="just"/>
            <a:r>
              <a:rPr lang="en-US" dirty="0" smtClean="0">
                <a:solidFill>
                  <a:schemeClr val="bg1"/>
                </a:solidFill>
                <a:latin typeface="Times New Roman" panose="02020603050405020304" pitchFamily="18" charset="0"/>
                <a:cs typeface="Times New Roman" panose="02020603050405020304" pitchFamily="18" charset="0"/>
              </a:rPr>
              <a:t>Wide Dynamic Range </a:t>
            </a:r>
            <a:r>
              <a:rPr lang="uk-UA" dirty="0" smtClean="0">
                <a:solidFill>
                  <a:schemeClr val="bg1"/>
                </a:solidFill>
                <a:latin typeface="Times New Roman" panose="02020603050405020304" pitchFamily="18" charset="0"/>
                <a:cs typeface="Times New Roman" panose="02020603050405020304" pitchFamily="18" charset="0"/>
              </a:rPr>
              <a:t>або розширений динамічний діапазон.</a:t>
            </a:r>
            <a:endParaRPr lang="uk-UA"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7009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одзаголовок 2"/>
          <p:cNvSpPr>
            <a:spLocks noGrp="1"/>
          </p:cNvSpPr>
          <p:nvPr>
            <p:ph type="subTitle" idx="1"/>
          </p:nvPr>
        </p:nvSpPr>
        <p:spPr>
          <a:xfrm>
            <a:off x="431800" y="0"/>
            <a:ext cx="8712200" cy="7100888"/>
          </a:xfrm>
        </p:spPr>
        <p:txBody>
          <a:bodyPr/>
          <a:lstStyle/>
          <a:p>
            <a:pPr marL="539750" marR="0" indent="-539750" algn="ctr" defTabSz="179388" eaLnBrk="1" hangingPunct="1"/>
            <a:endParaRPr lang="uk-UA" altLang="uk-UA" sz="3500" b="1" i="1" dirty="0" smtClean="0">
              <a:solidFill>
                <a:srgbClr val="FF0000"/>
              </a:solidFill>
              <a:latin typeface="Times New Roman" panose="02020603050405020304" pitchFamily="18" charset="0"/>
              <a:cs typeface="Times New Roman" panose="02020603050405020304" pitchFamily="18" charset="0"/>
            </a:endParaRPr>
          </a:p>
          <a:p>
            <a:pPr marL="539750" marR="0" indent="-539750" algn="ctr" defTabSz="179388" eaLnBrk="1" hangingPunct="1"/>
            <a:r>
              <a:rPr lang="uk-UA" altLang="uk-UA" sz="3500" b="1" i="1" dirty="0" smtClean="0">
                <a:solidFill>
                  <a:srgbClr val="7030A0"/>
                </a:solidFill>
                <a:latin typeface="Times New Roman" panose="02020603050405020304" pitchFamily="18" charset="0"/>
                <a:cs typeface="Times New Roman" panose="02020603050405020304" pitchFamily="18" charset="0"/>
              </a:rPr>
              <a:t>ПИТАННЯ</a:t>
            </a:r>
            <a:r>
              <a:rPr lang="en-US" altLang="uk-UA" sz="3500" b="1" i="1" dirty="0" smtClean="0">
                <a:solidFill>
                  <a:srgbClr val="7030A0"/>
                </a:solidFill>
                <a:latin typeface="Times New Roman" panose="02020603050405020304" pitchFamily="18" charset="0"/>
                <a:cs typeface="Times New Roman" panose="02020603050405020304" pitchFamily="18" charset="0"/>
              </a:rPr>
              <a:t> </a:t>
            </a:r>
            <a:r>
              <a:rPr lang="uk-UA" altLang="uk-UA" sz="3500" b="1" i="1" dirty="0" smtClean="0">
                <a:solidFill>
                  <a:srgbClr val="7030A0"/>
                </a:solidFill>
                <a:latin typeface="Times New Roman" panose="02020603050405020304" pitchFamily="18" charset="0"/>
                <a:cs typeface="Times New Roman" panose="02020603050405020304" pitchFamily="18" charset="0"/>
              </a:rPr>
              <a:t>№1:</a:t>
            </a:r>
            <a:endParaRPr lang="uk-UA" altLang="uk-UA" sz="2400" b="1" i="1" dirty="0" smtClean="0">
              <a:solidFill>
                <a:srgbClr val="7030A0"/>
              </a:solidFill>
              <a:latin typeface="Times New Roman" panose="02020603050405020304" pitchFamily="18" charset="0"/>
              <a:cs typeface="Times New Roman" panose="02020603050405020304" pitchFamily="18" charset="0"/>
            </a:endParaRPr>
          </a:p>
          <a:p>
            <a:pPr marL="539750" marR="0" indent="-539750" algn="just" defTabSz="179388" eaLnBrk="1" hangingPunct="1"/>
            <a:endParaRPr lang="uk-UA" altLang="uk-UA" sz="2400" dirty="0" smtClean="0">
              <a:solidFill>
                <a:schemeClr val="bg1"/>
              </a:solidFill>
              <a:latin typeface="Times New Roman" panose="02020603050405020304" pitchFamily="18" charset="0"/>
              <a:cs typeface="Times New Roman" panose="02020603050405020304" pitchFamily="18" charset="0"/>
            </a:endParaRPr>
          </a:p>
          <a:p>
            <a:pPr marL="539750" marR="0" indent="-539750" algn="just" defTabSz="179388" eaLnBrk="1" hangingPunct="1"/>
            <a:endParaRPr lang="uk-UA" altLang="uk-UA" sz="2400" dirty="0">
              <a:solidFill>
                <a:schemeClr val="bg1"/>
              </a:solidFill>
              <a:latin typeface="Times New Roman" panose="02020603050405020304" pitchFamily="18" charset="0"/>
              <a:cs typeface="Times New Roman" panose="02020603050405020304" pitchFamily="18" charset="0"/>
            </a:endParaRPr>
          </a:p>
          <a:p>
            <a:pPr marL="539750" marR="0" indent="-539750" algn="just" defTabSz="179388" eaLnBrk="1" hangingPunct="1"/>
            <a:endParaRPr lang="uk-UA" altLang="uk-UA" sz="2400" dirty="0" smtClean="0">
              <a:solidFill>
                <a:schemeClr val="bg1"/>
              </a:solidFill>
              <a:latin typeface="Times New Roman" panose="02020603050405020304" pitchFamily="18" charset="0"/>
              <a:cs typeface="Times New Roman" panose="02020603050405020304" pitchFamily="18" charset="0"/>
            </a:endParaRPr>
          </a:p>
          <a:p>
            <a:pPr marL="539750" marR="0" indent="-539750" algn="just" defTabSz="179388">
              <a:buAutoNum type="arabicPeriod"/>
            </a:pPr>
            <a:r>
              <a:rPr lang="uk-UA" altLang="uk-UA" sz="2400" b="1" dirty="0" smtClean="0">
                <a:solidFill>
                  <a:srgbClr val="FF0000"/>
                </a:solidFill>
                <a:latin typeface="Times New Roman" panose="02020603050405020304" pitchFamily="18" charset="0"/>
                <a:cs typeface="Times New Roman" panose="02020603050405020304" pitchFamily="18" charset="0"/>
              </a:rPr>
              <a:t>ПРИЗНАЧЕННЯ, СКЛАД, ПРИНЦИП ДІЇ ВІДЕОКАМЕРИ.</a:t>
            </a:r>
          </a:p>
        </p:txBody>
      </p:sp>
    </p:spTree>
    <p:extLst>
      <p:ext uri="{BB962C8B-B14F-4D97-AF65-F5344CB8AC3E}">
        <p14:creationId xmlns:p14="http://schemas.microsoft.com/office/powerpoint/2010/main" val="469020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 2 </a:t>
            </a:r>
            <a:r>
              <a:rPr lang="uk-UA" altLang="uk-UA" sz="2000" dirty="0" smtClean="0">
                <a:solidFill>
                  <a:schemeClr val="bg1"/>
                </a:solidFill>
                <a:latin typeface="Times New Roman" panose="02020603050405020304" pitchFamily="18" charset="0"/>
                <a:cs typeface="Times New Roman" panose="02020603050405020304" pitchFamily="18" charset="0"/>
              </a:rPr>
              <a:t>Можливості </a:t>
            </a:r>
            <a:r>
              <a:rPr lang="en-US" altLang="uk-UA" sz="2000" dirty="0" smtClean="0">
                <a:solidFill>
                  <a:schemeClr val="bg1"/>
                </a:solidFill>
                <a:latin typeface="Times New Roman" panose="02020603050405020304" pitchFamily="18" charset="0"/>
                <a:cs typeface="Times New Roman" panose="02020603050405020304" pitchFamily="18" charset="0"/>
              </a:rPr>
              <a:t>IP-</a:t>
            </a:r>
            <a:r>
              <a:rPr lang="uk-UA" altLang="uk-UA" sz="2000" dirty="0" smtClean="0">
                <a:solidFill>
                  <a:schemeClr val="bg1"/>
                </a:solidFill>
                <a:latin typeface="Times New Roman" panose="02020603050405020304" pitchFamily="18" charset="0"/>
                <a:cs typeface="Times New Roman" panose="02020603050405020304" pitchFamily="18" charset="0"/>
              </a:rPr>
              <a:t>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0" y="620688"/>
            <a:ext cx="9108504" cy="5909310"/>
          </a:xfrm>
          <a:prstGeom prst="rect">
            <a:avLst/>
          </a:prstGeom>
        </p:spPr>
        <p:txBody>
          <a:bodyPr wrap="square">
            <a:spAutoFit/>
          </a:bodyPr>
          <a:lstStyle/>
          <a:p>
            <a:pPr indent="457200" algn="ctr"/>
            <a:r>
              <a:rPr lang="uk-UA" dirty="0" err="1" smtClean="0">
                <a:solidFill>
                  <a:srgbClr val="FF0000"/>
                </a:solidFill>
                <a:latin typeface="Times New Roman" panose="02020603050405020304" pitchFamily="18" charset="0"/>
                <a:cs typeface="Times New Roman" panose="02020603050405020304" pitchFamily="18" charset="0"/>
              </a:rPr>
              <a:t>Відеоаналітика</a:t>
            </a:r>
            <a:endParaRPr lang="uk-UA" dirty="0" smtClean="0">
              <a:solidFill>
                <a:srgbClr val="FF0000"/>
              </a:solidFill>
              <a:latin typeface="Times New Roman" panose="02020603050405020304" pitchFamily="18" charset="0"/>
              <a:cs typeface="Times New Roman" panose="02020603050405020304" pitchFamily="18" charset="0"/>
            </a:endParaRPr>
          </a:p>
          <a:p>
            <a:pPr indent="457200" algn="just"/>
            <a:endParaRPr lang="uk-UA" dirty="0" smtClean="0">
              <a:solidFill>
                <a:schemeClr val="bg1"/>
              </a:solidFill>
              <a:latin typeface="Times New Roman" panose="02020603050405020304" pitchFamily="18" charset="0"/>
              <a:cs typeface="Times New Roman" panose="02020603050405020304" pitchFamily="18" charset="0"/>
            </a:endParaRPr>
          </a:p>
          <a:p>
            <a:pPr indent="457200" algn="just"/>
            <a:r>
              <a:rPr lang="uk-UA" dirty="0" smtClean="0">
                <a:solidFill>
                  <a:schemeClr val="bg1"/>
                </a:solidFill>
                <a:latin typeface="Times New Roman" panose="02020603050405020304" pitchFamily="18" charset="0"/>
                <a:cs typeface="Times New Roman" panose="02020603050405020304" pitchFamily="18" charset="0"/>
              </a:rPr>
              <a:t>В IP-камери закладають аналітичні функції - від простого детектора руху, що аналізує зміни у кадрі, до розпізнавання осіб, автомобільних номерів та аналізу поведінки.</a:t>
            </a:r>
          </a:p>
          <a:p>
            <a:pPr indent="457200" algn="just"/>
            <a:r>
              <a:rPr lang="uk-UA" dirty="0" smtClean="0">
                <a:solidFill>
                  <a:schemeClr val="bg1"/>
                </a:solidFill>
                <a:latin typeface="Times New Roman" panose="02020603050405020304" pitchFamily="18" charset="0"/>
                <a:cs typeface="Times New Roman" panose="02020603050405020304" pitchFamily="18" charset="0"/>
              </a:rPr>
              <a:t>За наявності вбудованого детектора руху або функції виявлення перетину віртуальної лінії IP-камера починає зйомку лише за сигналом датчика (якщо налаштувати) - знижує навантаження на мережу, створює суттєву економію архівного простору, ресурсів смуги пропускання, амортизації обладнання, часу оператора на перегляд.</a:t>
            </a:r>
          </a:p>
          <a:p>
            <a:pPr indent="457200" algn="just"/>
            <a:endParaRPr lang="uk-UA" dirty="0" smtClean="0">
              <a:solidFill>
                <a:schemeClr val="bg1"/>
              </a:solidFill>
              <a:latin typeface="Times New Roman" panose="02020603050405020304" pitchFamily="18" charset="0"/>
              <a:cs typeface="Times New Roman" panose="02020603050405020304" pitchFamily="18" charset="0"/>
            </a:endParaRPr>
          </a:p>
          <a:p>
            <a:pPr indent="457200" algn="ctr"/>
            <a:r>
              <a:rPr lang="uk-UA" dirty="0" smtClean="0">
                <a:solidFill>
                  <a:srgbClr val="FF0000"/>
                </a:solidFill>
                <a:latin typeface="Times New Roman" panose="02020603050405020304" pitchFamily="18" charset="0"/>
                <a:cs typeface="Times New Roman" panose="02020603050405020304" pitchFamily="18" charset="0"/>
              </a:rPr>
              <a:t>Компресія</a:t>
            </a:r>
          </a:p>
          <a:p>
            <a:pPr indent="457200" algn="just"/>
            <a:endParaRPr lang="uk-UA" dirty="0" smtClean="0">
              <a:solidFill>
                <a:schemeClr val="bg1"/>
              </a:solidFill>
              <a:latin typeface="Times New Roman" panose="02020603050405020304" pitchFamily="18" charset="0"/>
              <a:cs typeface="Times New Roman" panose="02020603050405020304" pitchFamily="18" charset="0"/>
            </a:endParaRPr>
          </a:p>
          <a:p>
            <a:pPr indent="457200" algn="just"/>
            <a:r>
              <a:rPr lang="uk-UA" dirty="0" smtClean="0">
                <a:solidFill>
                  <a:schemeClr val="bg1"/>
                </a:solidFill>
                <a:latin typeface="Times New Roman" panose="02020603050405020304" pitchFamily="18" charset="0"/>
                <a:cs typeface="Times New Roman" panose="02020603050405020304" pitchFamily="18" charset="0"/>
              </a:rPr>
              <a:t>На відміну від традиційних камер відеоспостереження IP-камери стискають потік - обробляють його на борту відеокодеками. Традиційні передають стислий сигнал, навантажуючи сервер, вимагаючи високих </a:t>
            </a:r>
            <a:r>
              <a:rPr lang="uk-UA" dirty="0" err="1" smtClean="0">
                <a:solidFill>
                  <a:schemeClr val="bg1"/>
                </a:solidFill>
                <a:latin typeface="Times New Roman" panose="02020603050405020304" pitchFamily="18" charset="0"/>
                <a:cs typeface="Times New Roman" panose="02020603050405020304" pitchFamily="18" charset="0"/>
              </a:rPr>
              <a:t>потужностей</a:t>
            </a:r>
            <a:r>
              <a:rPr lang="uk-UA" dirty="0" smtClean="0">
                <a:solidFill>
                  <a:schemeClr val="bg1"/>
                </a:solidFill>
                <a:latin typeface="Times New Roman" panose="02020603050405020304" pitchFamily="18" charset="0"/>
                <a:cs typeface="Times New Roman" panose="02020603050405020304" pitchFamily="18" charset="0"/>
              </a:rPr>
              <a:t>. Нестиснений аналоговий сигнал потребує перетворення — з неминучими втратами як. IP-камери не обмежені аналоговими </a:t>
            </a:r>
            <a:r>
              <a:rPr lang="uk-UA" dirty="0" err="1" smtClean="0">
                <a:solidFill>
                  <a:schemeClr val="bg1"/>
                </a:solidFill>
                <a:latin typeface="Times New Roman" panose="02020603050405020304" pitchFamily="18" charset="0"/>
                <a:cs typeface="Times New Roman" panose="02020603050405020304" pitchFamily="18" charset="0"/>
              </a:rPr>
              <a:t>відеостандартами</a:t>
            </a:r>
            <a:r>
              <a:rPr lang="uk-UA" dirty="0" smtClean="0">
                <a:solidFill>
                  <a:schemeClr val="bg1"/>
                </a:solidFill>
                <a:latin typeface="Times New Roman" panose="02020603050405020304" pitchFamily="18" charset="0"/>
                <a:cs typeface="Times New Roman" panose="02020603050405020304" pitchFamily="18" charset="0"/>
              </a:rPr>
              <a:t>.</a:t>
            </a:r>
          </a:p>
          <a:p>
            <a:pPr indent="457200" algn="just"/>
            <a:r>
              <a:rPr lang="uk-UA" dirty="0" smtClean="0">
                <a:solidFill>
                  <a:schemeClr val="bg1"/>
                </a:solidFill>
                <a:latin typeface="Times New Roman" panose="02020603050405020304" pitchFamily="18" charset="0"/>
                <a:cs typeface="Times New Roman" panose="02020603050405020304" pitchFamily="18" charset="0"/>
              </a:rPr>
              <a:t>Найбільш поширені відеокодеки: для статичного зображення - JPEG, динамічного (у русі) - MJPEG і </a:t>
            </a:r>
            <a:r>
              <a:rPr lang="uk-UA" dirty="0" err="1" smtClean="0">
                <a:solidFill>
                  <a:schemeClr val="bg1"/>
                </a:solidFill>
                <a:latin typeface="Times New Roman" panose="02020603050405020304" pitchFamily="18" charset="0"/>
                <a:cs typeface="Times New Roman" panose="02020603050405020304" pitchFamily="18" charset="0"/>
              </a:rPr>
              <a:t>пропрієтарні</a:t>
            </a:r>
            <a:r>
              <a:rPr lang="uk-UA" dirty="0" smtClean="0">
                <a:solidFill>
                  <a:schemeClr val="bg1"/>
                </a:solidFill>
                <a:latin typeface="Times New Roman" panose="02020603050405020304" pitchFamily="18" charset="0"/>
                <a:cs typeface="Times New Roman" panose="02020603050405020304" pitchFamily="18" charset="0"/>
              </a:rPr>
              <a:t> (платні) - H.264, H.265. Найсильнішу компресію демонструє H.265, але він найбільш ефективний на високій роздільній здатності, а для 2 </a:t>
            </a:r>
            <a:r>
              <a:rPr lang="uk-UA" dirty="0" err="1" smtClean="0">
                <a:solidFill>
                  <a:schemeClr val="bg1"/>
                </a:solidFill>
                <a:latin typeface="Times New Roman" panose="02020603050405020304" pitchFamily="18" charset="0"/>
                <a:cs typeface="Times New Roman" panose="02020603050405020304" pitchFamily="18" charset="0"/>
              </a:rPr>
              <a:t>Мп</a:t>
            </a:r>
            <a:r>
              <a:rPr lang="uk-UA" dirty="0" smtClean="0">
                <a:solidFill>
                  <a:schemeClr val="bg1"/>
                </a:solidFill>
                <a:latin typeface="Times New Roman" panose="02020603050405020304" pitchFamily="18" charset="0"/>
                <a:cs typeface="Times New Roman" panose="02020603050405020304" pitchFamily="18" charset="0"/>
              </a:rPr>
              <a:t> практично не потрібен. Розробники продовжують удосконалювати </a:t>
            </a:r>
            <a:r>
              <a:rPr lang="uk-UA" dirty="0" err="1" smtClean="0">
                <a:solidFill>
                  <a:schemeClr val="bg1"/>
                </a:solidFill>
                <a:latin typeface="Times New Roman" panose="02020603050405020304" pitchFamily="18" charset="0"/>
                <a:cs typeface="Times New Roman" panose="02020603050405020304" pitchFamily="18" charset="0"/>
              </a:rPr>
              <a:t>кодеки</a:t>
            </a:r>
            <a:r>
              <a:rPr lang="uk-UA" dirty="0" smtClean="0">
                <a:solidFill>
                  <a:schemeClr val="bg1"/>
                </a:solidFill>
                <a:latin typeface="Times New Roman" panose="02020603050405020304" pitchFamily="18" charset="0"/>
                <a:cs typeface="Times New Roman" panose="02020603050405020304" pitchFamily="18" charset="0"/>
              </a:rPr>
              <a:t> та технології інтелектуального стиснення.</a:t>
            </a:r>
            <a:endParaRPr lang="uk-UA"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8687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 2 </a:t>
            </a:r>
            <a:r>
              <a:rPr lang="uk-UA" altLang="uk-UA" sz="2000" dirty="0" smtClean="0">
                <a:solidFill>
                  <a:schemeClr val="bg1"/>
                </a:solidFill>
                <a:latin typeface="Times New Roman" panose="02020603050405020304" pitchFamily="18" charset="0"/>
                <a:cs typeface="Times New Roman" panose="02020603050405020304" pitchFamily="18" charset="0"/>
              </a:rPr>
              <a:t>Можливості </a:t>
            </a:r>
            <a:r>
              <a:rPr lang="en-US" altLang="uk-UA" sz="2000" dirty="0" smtClean="0">
                <a:solidFill>
                  <a:schemeClr val="bg1"/>
                </a:solidFill>
                <a:latin typeface="Times New Roman" panose="02020603050405020304" pitchFamily="18" charset="0"/>
                <a:cs typeface="Times New Roman" panose="02020603050405020304" pitchFamily="18" charset="0"/>
              </a:rPr>
              <a:t>IP-</a:t>
            </a:r>
            <a:r>
              <a:rPr lang="uk-UA" altLang="uk-UA" sz="2000" dirty="0" smtClean="0">
                <a:solidFill>
                  <a:schemeClr val="bg1"/>
                </a:solidFill>
                <a:latin typeface="Times New Roman" panose="02020603050405020304" pitchFamily="18" charset="0"/>
                <a:cs typeface="Times New Roman" panose="02020603050405020304" pitchFamily="18" charset="0"/>
              </a:rPr>
              <a:t>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83" y="620688"/>
            <a:ext cx="9144000" cy="5355312"/>
          </a:xfrm>
          <a:prstGeom prst="rect">
            <a:avLst/>
          </a:prstGeom>
        </p:spPr>
        <p:txBody>
          <a:bodyPr wrap="square">
            <a:spAutoFit/>
          </a:bodyPr>
          <a:lstStyle/>
          <a:p>
            <a:pPr indent="457200" algn="just"/>
            <a:r>
              <a:rPr lang="uk-UA" dirty="0" smtClean="0">
                <a:solidFill>
                  <a:srgbClr val="FF0000"/>
                </a:solidFill>
                <a:latin typeface="Times New Roman" panose="02020603050405020304" pitchFamily="18" charset="0"/>
                <a:cs typeface="Times New Roman" panose="02020603050405020304" pitchFamily="18" charset="0"/>
              </a:rPr>
              <a:t>Внутрішній </a:t>
            </a:r>
            <a:r>
              <a:rPr lang="uk-UA" dirty="0" err="1" smtClean="0">
                <a:solidFill>
                  <a:srgbClr val="FF0000"/>
                </a:solidFill>
                <a:latin typeface="Times New Roman" panose="02020603050405020304" pitchFamily="18" charset="0"/>
                <a:cs typeface="Times New Roman" panose="02020603050405020304" pitchFamily="18" charset="0"/>
              </a:rPr>
              <a:t>відеоархів</a:t>
            </a:r>
            <a:r>
              <a:rPr lang="uk-UA" dirty="0" smtClean="0">
                <a:solidFill>
                  <a:srgbClr val="FF0000"/>
                </a:solidFill>
                <a:latin typeface="Times New Roman" panose="02020603050405020304" pitchFamily="18" charset="0"/>
                <a:cs typeface="Times New Roman" panose="02020603050405020304" pitchFamily="18" charset="0"/>
              </a:rPr>
              <a:t> </a:t>
            </a:r>
            <a:r>
              <a:rPr lang="uk-UA" dirty="0" err="1" smtClean="0">
                <a:solidFill>
                  <a:srgbClr val="FF0000"/>
                </a:solidFill>
                <a:latin typeface="Times New Roman" panose="02020603050405020304" pitchFamily="18" charset="0"/>
                <a:cs typeface="Times New Roman" panose="02020603050405020304" pitchFamily="18" charset="0"/>
              </a:rPr>
              <a:t>Edge</a:t>
            </a:r>
            <a:r>
              <a:rPr lang="uk-UA" dirty="0" smtClean="0">
                <a:solidFill>
                  <a:srgbClr val="FF0000"/>
                </a:solidFill>
                <a:latin typeface="Times New Roman" panose="02020603050405020304" pitchFamily="18" charset="0"/>
                <a:cs typeface="Times New Roman" panose="02020603050405020304" pitchFamily="18" charset="0"/>
              </a:rPr>
              <a:t> </a:t>
            </a:r>
            <a:r>
              <a:rPr lang="uk-UA" dirty="0" err="1" smtClean="0">
                <a:solidFill>
                  <a:srgbClr val="FF0000"/>
                </a:solidFill>
                <a:latin typeface="Times New Roman" panose="02020603050405020304" pitchFamily="18" charset="0"/>
                <a:cs typeface="Times New Roman" panose="02020603050405020304" pitchFamily="18" charset="0"/>
              </a:rPr>
              <a:t>Storage</a:t>
            </a:r>
            <a:endParaRPr lang="uk-UA" dirty="0" smtClean="0">
              <a:solidFill>
                <a:srgbClr val="FF0000"/>
              </a:solidFill>
              <a:latin typeface="Times New Roman" panose="02020603050405020304" pitchFamily="18" charset="0"/>
              <a:cs typeface="Times New Roman" panose="02020603050405020304" pitchFamily="18" charset="0"/>
            </a:endParaRPr>
          </a:p>
          <a:p>
            <a:pPr indent="457200" algn="just"/>
            <a:r>
              <a:rPr lang="uk-UA" dirty="0" err="1" smtClean="0">
                <a:solidFill>
                  <a:schemeClr val="bg1"/>
                </a:solidFill>
                <a:latin typeface="Times New Roman" panose="02020603050405020304" pitchFamily="18" charset="0"/>
                <a:cs typeface="Times New Roman" panose="02020603050405020304" pitchFamily="18" charset="0"/>
              </a:rPr>
              <a:t>Edge</a:t>
            </a:r>
            <a:r>
              <a:rPr lang="uk-UA" dirty="0" smtClean="0">
                <a:solidFill>
                  <a:schemeClr val="bg1"/>
                </a:solidFill>
                <a:latin typeface="Times New Roman" panose="02020603050405020304" pitchFamily="18" charset="0"/>
                <a:cs typeface="Times New Roman" panose="02020603050405020304" pitchFamily="18" charset="0"/>
              </a:rPr>
              <a:t> </a:t>
            </a:r>
            <a:r>
              <a:rPr lang="uk-UA" dirty="0" err="1" smtClean="0">
                <a:solidFill>
                  <a:schemeClr val="bg1"/>
                </a:solidFill>
                <a:latin typeface="Times New Roman" panose="02020603050405020304" pitchFamily="18" charset="0"/>
                <a:cs typeface="Times New Roman" panose="02020603050405020304" pitchFamily="18" charset="0"/>
              </a:rPr>
              <a:t>Storage</a:t>
            </a:r>
            <a:r>
              <a:rPr lang="uk-UA" dirty="0" smtClean="0">
                <a:solidFill>
                  <a:schemeClr val="bg1"/>
                </a:solidFill>
                <a:latin typeface="Times New Roman" panose="02020603050405020304" pitchFamily="18" charset="0"/>
                <a:cs typeface="Times New Roman" panose="02020603050405020304" pitchFamily="18" charset="0"/>
              </a:rPr>
              <a:t> – локальне зберігання інформації, запис відео на вбудовану картку пам'яті; створення дубля архіву для страховки під час розриву з'єднання. При необхідності IP-камера працює </a:t>
            </a:r>
            <a:r>
              <a:rPr lang="uk-UA" dirty="0" err="1" smtClean="0">
                <a:solidFill>
                  <a:schemeClr val="bg1"/>
                </a:solidFill>
                <a:latin typeface="Times New Roman" panose="02020603050405020304" pitchFamily="18" charset="0"/>
                <a:cs typeface="Times New Roman" panose="02020603050405020304" pitchFamily="18" charset="0"/>
              </a:rPr>
              <a:t>автономно</a:t>
            </a:r>
            <a:r>
              <a:rPr lang="uk-UA" dirty="0" smtClean="0">
                <a:solidFill>
                  <a:schemeClr val="bg1"/>
                </a:solidFill>
                <a:latin typeface="Times New Roman" panose="02020603050405020304" pitchFamily="18" charset="0"/>
                <a:cs typeface="Times New Roman" panose="02020603050405020304" pitchFamily="18" charset="0"/>
              </a:rPr>
              <a:t> без підключення до </a:t>
            </a:r>
            <a:r>
              <a:rPr lang="uk-UA" dirty="0" err="1" smtClean="0">
                <a:solidFill>
                  <a:schemeClr val="bg1"/>
                </a:solidFill>
                <a:latin typeface="Times New Roman" panose="02020603050405020304" pitchFamily="18" charset="0"/>
                <a:cs typeface="Times New Roman" panose="02020603050405020304" pitchFamily="18" charset="0"/>
              </a:rPr>
              <a:t>відеореєстратора</a:t>
            </a:r>
            <a:r>
              <a:rPr lang="uk-UA" dirty="0" smtClean="0">
                <a:solidFill>
                  <a:schemeClr val="bg1"/>
                </a:solidFill>
                <a:latin typeface="Times New Roman" panose="02020603050405020304" pitchFamily="18" charset="0"/>
                <a:cs typeface="Times New Roman" panose="02020603050405020304" pitchFamily="18" charset="0"/>
              </a:rPr>
              <a:t> або ПК. В IP-камері передбачений </a:t>
            </a:r>
            <a:r>
              <a:rPr lang="uk-UA" dirty="0" err="1" smtClean="0">
                <a:solidFill>
                  <a:schemeClr val="bg1"/>
                </a:solidFill>
                <a:latin typeface="Times New Roman" panose="02020603050405020304" pitchFamily="18" charset="0"/>
                <a:cs typeface="Times New Roman" panose="02020603050405020304" pitchFamily="18" charset="0"/>
              </a:rPr>
              <a:t>слот</a:t>
            </a:r>
            <a:r>
              <a:rPr lang="uk-UA" dirty="0" smtClean="0">
                <a:solidFill>
                  <a:schemeClr val="bg1"/>
                </a:solidFill>
                <a:latin typeface="Times New Roman" panose="02020603050405020304" pitchFamily="18" charset="0"/>
                <a:cs typeface="Times New Roman" panose="02020603050405020304" pitchFamily="18" charset="0"/>
              </a:rPr>
              <a:t> для картки пам'яті формату </a:t>
            </a:r>
            <a:r>
              <a:rPr lang="uk-UA" dirty="0" err="1" smtClean="0">
                <a:solidFill>
                  <a:schemeClr val="bg1"/>
                </a:solidFill>
                <a:latin typeface="Times New Roman" panose="02020603050405020304" pitchFamily="18" charset="0"/>
                <a:cs typeface="Times New Roman" panose="02020603050405020304" pitchFamily="18" charset="0"/>
              </a:rPr>
              <a:t>microSD</a:t>
            </a:r>
            <a:r>
              <a:rPr lang="uk-UA" dirty="0" smtClean="0">
                <a:solidFill>
                  <a:schemeClr val="bg1"/>
                </a:solidFill>
                <a:latin typeface="Times New Roman" panose="02020603050405020304" pitchFamily="18" charset="0"/>
                <a:cs typeface="Times New Roman" panose="02020603050405020304" pitchFamily="18" charset="0"/>
              </a:rPr>
              <a:t>/SDHC/SDXC або USB-порт для підключення флешки.</a:t>
            </a:r>
          </a:p>
          <a:p>
            <a:pPr indent="457200" algn="just"/>
            <a:r>
              <a:rPr lang="uk-UA" dirty="0" err="1" smtClean="0">
                <a:solidFill>
                  <a:srgbClr val="FF0000"/>
                </a:solidFill>
                <a:latin typeface="Times New Roman" panose="02020603050405020304" pitchFamily="18" charset="0"/>
                <a:cs typeface="Times New Roman" panose="02020603050405020304" pitchFamily="18" charset="0"/>
              </a:rPr>
              <a:t>Слот</a:t>
            </a:r>
            <a:r>
              <a:rPr lang="uk-UA" dirty="0" smtClean="0">
                <a:solidFill>
                  <a:srgbClr val="FF0000"/>
                </a:solidFill>
                <a:latin typeface="Times New Roman" panose="02020603050405020304" pitchFamily="18" charset="0"/>
                <a:cs typeface="Times New Roman" panose="02020603050405020304" pitchFamily="18" charset="0"/>
              </a:rPr>
              <a:t> для картки SD в IP-камері.</a:t>
            </a:r>
          </a:p>
          <a:p>
            <a:pPr indent="457200" algn="just"/>
            <a:r>
              <a:rPr lang="uk-UA" dirty="0" err="1" smtClean="0">
                <a:solidFill>
                  <a:srgbClr val="FF0000"/>
                </a:solidFill>
                <a:latin typeface="Times New Roman" panose="02020603050405020304" pitchFamily="18" charset="0"/>
                <a:cs typeface="Times New Roman" panose="02020603050405020304" pitchFamily="18" charset="0"/>
              </a:rPr>
              <a:t>Багатопотокова</a:t>
            </a:r>
            <a:r>
              <a:rPr lang="uk-UA" dirty="0" smtClean="0">
                <a:solidFill>
                  <a:srgbClr val="FF0000"/>
                </a:solidFill>
                <a:latin typeface="Times New Roman" panose="02020603050405020304" pitchFamily="18" charset="0"/>
                <a:cs typeface="Times New Roman" panose="02020603050405020304" pitchFamily="18" charset="0"/>
              </a:rPr>
              <a:t> трансляція</a:t>
            </a:r>
          </a:p>
          <a:p>
            <a:pPr indent="457200" algn="just"/>
            <a:r>
              <a:rPr lang="uk-UA" dirty="0" smtClean="0">
                <a:solidFill>
                  <a:schemeClr val="bg1"/>
                </a:solidFill>
                <a:latin typeface="Times New Roman" panose="02020603050405020304" pitchFamily="18" charset="0"/>
                <a:cs typeface="Times New Roman" panose="02020603050405020304" pitchFamily="18" charset="0"/>
              </a:rPr>
              <a:t>IP-камери транслюють не один потік, а кілька - як мінімум два потоки: основний у повній роздільній здатності під запис і </a:t>
            </a:r>
            <a:r>
              <a:rPr lang="uk-UA" dirty="0" err="1" smtClean="0">
                <a:solidFill>
                  <a:schemeClr val="bg1"/>
                </a:solidFill>
                <a:latin typeface="Times New Roman" panose="02020603050405020304" pitchFamily="18" charset="0"/>
                <a:cs typeface="Times New Roman" panose="02020603050405020304" pitchFamily="18" charset="0"/>
              </a:rPr>
              <a:t>субпотік</a:t>
            </a:r>
            <a:r>
              <a:rPr lang="uk-UA" dirty="0" smtClean="0">
                <a:solidFill>
                  <a:schemeClr val="bg1"/>
                </a:solidFill>
                <a:latin typeface="Times New Roman" panose="02020603050405020304" pitchFamily="18" charset="0"/>
                <a:cs typeface="Times New Roman" panose="02020603050405020304" pitchFamily="18" charset="0"/>
              </a:rPr>
              <a:t> меншого дозволу для монітора. Більшість IP-камер підтримують 3-потокову трансляцію – на запис, на монітор, на мобільний пристрій, а деякі моделі – до десяти потоків. Різним детекторам виділяють окремі потоки, щоб знизити навантаження на сервер та мережу.</a:t>
            </a:r>
          </a:p>
          <a:p>
            <a:pPr indent="457200" algn="just"/>
            <a:r>
              <a:rPr lang="uk-UA" dirty="0" smtClean="0">
                <a:solidFill>
                  <a:srgbClr val="FF0000"/>
                </a:solidFill>
                <a:latin typeface="Times New Roman" panose="02020603050405020304" pitchFamily="18" charset="0"/>
                <a:cs typeface="Times New Roman" panose="02020603050405020304" pitchFamily="18" charset="0"/>
              </a:rPr>
              <a:t>Режим коридору</a:t>
            </a:r>
          </a:p>
          <a:p>
            <a:pPr indent="457200" algn="just"/>
            <a:r>
              <a:rPr lang="uk-UA" dirty="0" smtClean="0">
                <a:solidFill>
                  <a:schemeClr val="bg1"/>
                </a:solidFill>
                <a:latin typeface="Times New Roman" panose="02020603050405020304" pitchFamily="18" charset="0"/>
                <a:cs typeface="Times New Roman" panose="02020603050405020304" pitchFamily="18" charset="0"/>
              </a:rPr>
              <a:t>Багато IP-камер підтримують режим коридору - вертикальне відображення відео, 9:16 замість 16:9. У цьому режимі зручно переглядати зйомку коридору, тунелю тощо. Підтримку режиму вказують у специфікації IP-камери. Якщо режим коридору не вказано, програмно функцію не отримати – потрібну роздільну здатність закладають на апаратному рівні.</a:t>
            </a:r>
          </a:p>
        </p:txBody>
      </p:sp>
    </p:spTree>
    <p:extLst>
      <p:ext uri="{BB962C8B-B14F-4D97-AF65-F5344CB8AC3E}">
        <p14:creationId xmlns:p14="http://schemas.microsoft.com/office/powerpoint/2010/main" val="2982213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 2 </a:t>
            </a:r>
            <a:r>
              <a:rPr lang="uk-UA" altLang="uk-UA" sz="2000" dirty="0" smtClean="0">
                <a:solidFill>
                  <a:schemeClr val="bg1"/>
                </a:solidFill>
                <a:latin typeface="Times New Roman" panose="02020603050405020304" pitchFamily="18" charset="0"/>
                <a:cs typeface="Times New Roman" panose="02020603050405020304" pitchFamily="18" charset="0"/>
              </a:rPr>
              <a:t>Можливості </a:t>
            </a:r>
            <a:r>
              <a:rPr lang="en-US" altLang="uk-UA" sz="2000" dirty="0" smtClean="0">
                <a:solidFill>
                  <a:schemeClr val="bg1"/>
                </a:solidFill>
                <a:latin typeface="Times New Roman" panose="02020603050405020304" pitchFamily="18" charset="0"/>
                <a:cs typeface="Times New Roman" panose="02020603050405020304" pitchFamily="18" charset="0"/>
              </a:rPr>
              <a:t>IP-</a:t>
            </a:r>
            <a:r>
              <a:rPr lang="uk-UA" altLang="uk-UA" sz="2000" dirty="0" smtClean="0">
                <a:solidFill>
                  <a:schemeClr val="bg1"/>
                </a:solidFill>
                <a:latin typeface="Times New Roman" panose="02020603050405020304" pitchFamily="18" charset="0"/>
                <a:cs typeface="Times New Roman" panose="02020603050405020304" pitchFamily="18" charset="0"/>
              </a:rPr>
              <a:t>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9766" y="1268760"/>
            <a:ext cx="9144000" cy="3139321"/>
          </a:xfrm>
          <a:prstGeom prst="rect">
            <a:avLst/>
          </a:prstGeom>
        </p:spPr>
        <p:txBody>
          <a:bodyPr wrap="square">
            <a:spAutoFit/>
          </a:bodyPr>
          <a:lstStyle/>
          <a:p>
            <a:pPr indent="457200" algn="ctr"/>
            <a:r>
              <a:rPr lang="uk-UA" dirty="0" smtClean="0">
                <a:solidFill>
                  <a:srgbClr val="FF0000"/>
                </a:solidFill>
                <a:latin typeface="Times New Roman" panose="02020603050405020304" pitchFamily="18" charset="0"/>
                <a:cs typeface="Times New Roman" panose="02020603050405020304" pitchFamily="18" charset="0"/>
              </a:rPr>
              <a:t>Аудіо</a:t>
            </a:r>
          </a:p>
          <a:p>
            <a:pPr indent="457200" algn="just"/>
            <a:endParaRPr lang="uk-UA" dirty="0" smtClean="0">
              <a:solidFill>
                <a:schemeClr val="bg1"/>
              </a:solidFill>
              <a:latin typeface="Times New Roman" panose="02020603050405020304" pitchFamily="18" charset="0"/>
              <a:cs typeface="Times New Roman" panose="02020603050405020304" pitchFamily="18" charset="0"/>
            </a:endParaRPr>
          </a:p>
          <a:p>
            <a:pPr indent="457200" algn="just"/>
            <a:r>
              <a:rPr lang="uk-UA" dirty="0" smtClean="0">
                <a:solidFill>
                  <a:schemeClr val="bg1"/>
                </a:solidFill>
                <a:latin typeface="Times New Roman" panose="02020603050405020304" pitchFamily="18" charset="0"/>
                <a:cs typeface="Times New Roman" panose="02020603050405020304" pitchFamily="18" charset="0"/>
              </a:rPr>
              <a:t>В основному IP-камери укомплектовані одним або декількома </a:t>
            </a:r>
            <a:r>
              <a:rPr lang="uk-UA" dirty="0" err="1" smtClean="0">
                <a:solidFill>
                  <a:schemeClr val="bg1"/>
                </a:solidFill>
                <a:latin typeface="Times New Roman" panose="02020603050405020304" pitchFamily="18" charset="0"/>
                <a:cs typeface="Times New Roman" panose="02020603050405020304" pitchFamily="18" charset="0"/>
              </a:rPr>
              <a:t>аудіовходами</a:t>
            </a:r>
            <a:r>
              <a:rPr lang="uk-UA" dirty="0" smtClean="0">
                <a:solidFill>
                  <a:schemeClr val="bg1"/>
                </a:solidFill>
                <a:latin typeface="Times New Roman" panose="02020603050405020304" pitchFamily="18" charset="0"/>
                <a:cs typeface="Times New Roman" panose="02020603050405020304" pitchFamily="18" charset="0"/>
              </a:rPr>
              <a:t> та </a:t>
            </a:r>
            <a:r>
              <a:rPr lang="uk-UA" dirty="0" err="1" smtClean="0">
                <a:solidFill>
                  <a:schemeClr val="bg1"/>
                </a:solidFill>
                <a:latin typeface="Times New Roman" panose="02020603050405020304" pitchFamily="18" charset="0"/>
                <a:cs typeface="Times New Roman" panose="02020603050405020304" pitchFamily="18" charset="0"/>
              </a:rPr>
              <a:t>аудіовиходами</a:t>
            </a:r>
            <a:r>
              <a:rPr lang="uk-UA" dirty="0" smtClean="0">
                <a:solidFill>
                  <a:schemeClr val="bg1"/>
                </a:solidFill>
                <a:latin typeface="Times New Roman" panose="02020603050405020304" pitchFamily="18" charset="0"/>
                <a:cs typeface="Times New Roman" panose="02020603050405020304" pitchFamily="18" charset="0"/>
              </a:rPr>
              <a:t>, передають </a:t>
            </a:r>
            <a:r>
              <a:rPr lang="uk-UA" dirty="0" err="1" smtClean="0">
                <a:solidFill>
                  <a:schemeClr val="bg1"/>
                </a:solidFill>
                <a:latin typeface="Times New Roman" panose="02020603050405020304" pitchFamily="18" charset="0"/>
                <a:cs typeface="Times New Roman" panose="02020603050405020304" pitchFamily="18" charset="0"/>
              </a:rPr>
              <a:t>аудіофайли</a:t>
            </a:r>
            <a:r>
              <a:rPr lang="uk-UA" dirty="0" smtClean="0">
                <a:solidFill>
                  <a:schemeClr val="bg1"/>
                </a:solidFill>
                <a:latin typeface="Times New Roman" panose="02020603050405020304" pitchFamily="18" charset="0"/>
                <a:cs typeface="Times New Roman" panose="02020603050405020304" pitchFamily="18" charset="0"/>
              </a:rPr>
              <a:t> на реєстратор та приймають </a:t>
            </a:r>
            <a:r>
              <a:rPr lang="uk-UA" dirty="0" err="1" smtClean="0">
                <a:solidFill>
                  <a:schemeClr val="bg1"/>
                </a:solidFill>
                <a:latin typeface="Times New Roman" panose="02020603050405020304" pitchFamily="18" charset="0"/>
                <a:cs typeface="Times New Roman" panose="02020603050405020304" pitchFamily="18" charset="0"/>
              </a:rPr>
              <a:t>аудіосигнал</a:t>
            </a:r>
            <a:r>
              <a:rPr lang="uk-UA" dirty="0" smtClean="0">
                <a:solidFill>
                  <a:schemeClr val="bg1"/>
                </a:solidFill>
                <a:latin typeface="Times New Roman" panose="02020603050405020304" pitchFamily="18" charset="0"/>
                <a:cs typeface="Times New Roman" panose="02020603050405020304" pitchFamily="18" charset="0"/>
              </a:rPr>
              <a:t>. У деяких моделях вже вбудований мікрофон, але при необхідності до кожної IP-камери з </a:t>
            </a:r>
            <a:r>
              <a:rPr lang="uk-UA" dirty="0" err="1" smtClean="0">
                <a:solidFill>
                  <a:schemeClr val="bg1"/>
                </a:solidFill>
                <a:latin typeface="Times New Roman" panose="02020603050405020304" pitchFamily="18" charset="0"/>
                <a:cs typeface="Times New Roman" panose="02020603050405020304" pitchFamily="18" charset="0"/>
              </a:rPr>
              <a:t>аудіовходом</a:t>
            </a:r>
            <a:r>
              <a:rPr lang="uk-UA" dirty="0" smtClean="0">
                <a:solidFill>
                  <a:schemeClr val="bg1"/>
                </a:solidFill>
                <a:latin typeface="Times New Roman" panose="02020603050405020304" pitchFamily="18" charset="0"/>
                <a:cs typeface="Times New Roman" panose="02020603050405020304" pitchFamily="18" charset="0"/>
              </a:rPr>
              <a:t> можна підключити професійний </a:t>
            </a:r>
            <a:r>
              <a:rPr lang="uk-UA" dirty="0" err="1" smtClean="0">
                <a:solidFill>
                  <a:schemeClr val="bg1"/>
                </a:solidFill>
                <a:latin typeface="Times New Roman" panose="02020603050405020304" pitchFamily="18" charset="0"/>
                <a:cs typeface="Times New Roman" panose="02020603050405020304" pitchFamily="18" charset="0"/>
              </a:rPr>
              <a:t>всенаправлений</a:t>
            </a:r>
            <a:r>
              <a:rPr lang="uk-UA" dirty="0" smtClean="0">
                <a:solidFill>
                  <a:schemeClr val="bg1"/>
                </a:solidFill>
                <a:latin typeface="Times New Roman" panose="02020603050405020304" pitchFamily="18" charset="0"/>
                <a:cs typeface="Times New Roman" panose="02020603050405020304" pitchFamily="18" charset="0"/>
              </a:rPr>
              <a:t>, </a:t>
            </a:r>
            <a:r>
              <a:rPr lang="uk-UA" dirty="0" err="1" smtClean="0">
                <a:solidFill>
                  <a:schemeClr val="bg1"/>
                </a:solidFill>
                <a:latin typeface="Times New Roman" panose="02020603050405020304" pitchFamily="18" charset="0"/>
                <a:cs typeface="Times New Roman" panose="02020603050405020304" pitchFamily="18" charset="0"/>
              </a:rPr>
              <a:t>двонаправлений</a:t>
            </a:r>
            <a:r>
              <a:rPr lang="uk-UA" dirty="0" smtClean="0">
                <a:solidFill>
                  <a:schemeClr val="bg1"/>
                </a:solidFill>
                <a:latin typeface="Times New Roman" panose="02020603050405020304" pitchFamily="18" charset="0"/>
                <a:cs typeface="Times New Roman" panose="02020603050405020304" pitchFamily="18" charset="0"/>
              </a:rPr>
              <a:t> або </a:t>
            </a:r>
            <a:r>
              <a:rPr lang="uk-UA" dirty="0" err="1" smtClean="0">
                <a:solidFill>
                  <a:schemeClr val="bg1"/>
                </a:solidFill>
                <a:latin typeface="Times New Roman" panose="02020603050405020304" pitchFamily="18" charset="0"/>
                <a:cs typeface="Times New Roman" panose="02020603050405020304" pitchFamily="18" charset="0"/>
              </a:rPr>
              <a:t>однонаправлений</a:t>
            </a:r>
            <a:r>
              <a:rPr lang="uk-UA" dirty="0" smtClean="0">
                <a:solidFill>
                  <a:schemeClr val="bg1"/>
                </a:solidFill>
                <a:latin typeface="Times New Roman" panose="02020603050405020304" pitchFamily="18" charset="0"/>
                <a:cs typeface="Times New Roman" panose="02020603050405020304" pitchFamily="18" charset="0"/>
              </a:rPr>
              <a:t> мікрофон (залежить від завдання).</a:t>
            </a:r>
          </a:p>
          <a:p>
            <a:pPr indent="457200" algn="just"/>
            <a:r>
              <a:rPr lang="uk-UA" dirty="0" smtClean="0">
                <a:solidFill>
                  <a:schemeClr val="bg1"/>
                </a:solidFill>
                <a:latin typeface="Times New Roman" panose="02020603050405020304" pitchFamily="18" charset="0"/>
                <a:cs typeface="Times New Roman" panose="02020603050405020304" pitchFamily="18" charset="0"/>
              </a:rPr>
              <a:t>Існують аналітичні функції, що працюють безпосередньо зі звуком, що визначають перевищення або заниження звукового порога (поріг задає користувач у налаштуваннях), крик, розбиття скла, постріл, вибух та інші різкі звуки і створюють тривожні події з відправкою в систему.</a:t>
            </a:r>
            <a:endParaRPr lang="uk-UA"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63691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 2 </a:t>
            </a:r>
            <a:r>
              <a:rPr lang="uk-UA" altLang="uk-UA" sz="2000" dirty="0" smtClean="0">
                <a:solidFill>
                  <a:schemeClr val="bg1"/>
                </a:solidFill>
                <a:latin typeface="Times New Roman" panose="02020603050405020304" pitchFamily="18" charset="0"/>
                <a:cs typeface="Times New Roman" panose="02020603050405020304" pitchFamily="18" charset="0"/>
              </a:rPr>
              <a:t>Можливості </a:t>
            </a:r>
            <a:r>
              <a:rPr lang="en-US" altLang="uk-UA" sz="2000" dirty="0" smtClean="0">
                <a:solidFill>
                  <a:schemeClr val="bg1"/>
                </a:solidFill>
                <a:latin typeface="Times New Roman" panose="02020603050405020304" pitchFamily="18" charset="0"/>
                <a:cs typeface="Times New Roman" panose="02020603050405020304" pitchFamily="18" charset="0"/>
              </a:rPr>
              <a:t>IP-</a:t>
            </a:r>
            <a:r>
              <a:rPr lang="uk-UA" altLang="uk-UA" sz="2000" dirty="0" smtClean="0">
                <a:solidFill>
                  <a:schemeClr val="bg1"/>
                </a:solidFill>
                <a:latin typeface="Times New Roman" panose="02020603050405020304" pitchFamily="18" charset="0"/>
                <a:cs typeface="Times New Roman" panose="02020603050405020304" pitchFamily="18" charset="0"/>
              </a:rPr>
              <a:t>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8717" y="548680"/>
            <a:ext cx="9144000" cy="5909310"/>
          </a:xfrm>
          <a:prstGeom prst="rect">
            <a:avLst/>
          </a:prstGeom>
        </p:spPr>
        <p:txBody>
          <a:bodyPr wrap="square">
            <a:spAutoFit/>
          </a:bodyPr>
          <a:lstStyle/>
          <a:p>
            <a:pPr indent="457200" algn="just"/>
            <a:r>
              <a:rPr lang="uk-UA" dirty="0" smtClean="0">
                <a:solidFill>
                  <a:srgbClr val="FF0000"/>
                </a:solidFill>
                <a:latin typeface="Times New Roman" panose="02020603050405020304" pitchFamily="18" charset="0"/>
                <a:cs typeface="Times New Roman" panose="02020603050405020304" pitchFamily="18" charset="0"/>
              </a:rPr>
              <a:t>CMOS-матриця IP-камери</a:t>
            </a:r>
          </a:p>
          <a:p>
            <a:pPr indent="457200" algn="just"/>
            <a:r>
              <a:rPr lang="uk-UA" dirty="0" smtClean="0">
                <a:solidFill>
                  <a:schemeClr val="bg1"/>
                </a:solidFill>
                <a:latin typeface="Times New Roman" panose="02020603050405020304" pitchFamily="18" charset="0"/>
                <a:cs typeface="Times New Roman" panose="02020603050405020304" pitchFamily="18" charset="0"/>
              </a:rPr>
              <a:t>Матриця — основний елемент камери, перетворює світло на електрику, є спеціалізованою інтегральною мікросхемою, що складається з світлочутливих фотодіодів і працює за певною технологією. Значення матриці велике: навіть із потужним процесором, якщо сенсор видає погане зображення, покращити його неможливо.</a:t>
            </a:r>
          </a:p>
          <a:p>
            <a:pPr indent="457200" algn="just"/>
            <a:r>
              <a:rPr lang="uk-UA" b="1" dirty="0" smtClean="0">
                <a:solidFill>
                  <a:schemeClr val="bg1"/>
                </a:solidFill>
                <a:latin typeface="Times New Roman" panose="02020603050405020304" pitchFamily="18" charset="0"/>
                <a:cs typeface="Times New Roman" panose="02020603050405020304" pitchFamily="18" charset="0"/>
              </a:rPr>
              <a:t>Переваги CMOS-матриць:</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Нижча вартість, ніж у CCD-матриць, особливо у великих розмірах.</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Технологія прогресивного сканування.</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Єдність технології з іншими цифровими пристроями; можливість об'єднання на одному кристалі цифрової, аналогової та обробної частини.</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Висока якість передачі кольору.</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Низьке енергоспоживання, що особливо важливо в IP-камерах, що починають зйомку за сигналом детектора, в незалежних пристроях відеоспостереження та СКУД.</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Висока швидкість кадрованого зчитування, що збільшує швидкість запису, можливість якісного ручного фокусування.</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Підвищена чутливість в умовах недостатнього освітлення за рахунок посилених каскадів (розміщення схем у будь-якому місці в ланцюгу проходження сигналу), можливість зміни коефіцієнта підсилення для кожного кольору, покращене балансування білого.</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Висока швидкодія.</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Низькі вимоги до ширини смуги пропускання, можливість зменшити </a:t>
            </a:r>
            <a:r>
              <a:rPr lang="uk-UA" dirty="0" err="1" smtClean="0">
                <a:solidFill>
                  <a:schemeClr val="bg1"/>
                </a:solidFill>
                <a:latin typeface="Times New Roman" panose="02020603050405020304" pitchFamily="18" charset="0"/>
                <a:cs typeface="Times New Roman" panose="02020603050405020304" pitchFamily="18" charset="0"/>
              </a:rPr>
              <a:t>бітрейт</a:t>
            </a:r>
            <a:r>
              <a:rPr lang="uk-UA" dirty="0" smtClean="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60432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 2 </a:t>
            </a:r>
            <a:r>
              <a:rPr lang="uk-UA" altLang="uk-UA" sz="2000" dirty="0" smtClean="0">
                <a:solidFill>
                  <a:schemeClr val="bg1"/>
                </a:solidFill>
                <a:latin typeface="Times New Roman" panose="02020603050405020304" pitchFamily="18" charset="0"/>
                <a:cs typeface="Times New Roman" panose="02020603050405020304" pitchFamily="18" charset="0"/>
              </a:rPr>
              <a:t>Можливості </a:t>
            </a:r>
            <a:r>
              <a:rPr lang="en-US" altLang="uk-UA" sz="2000" dirty="0" smtClean="0">
                <a:solidFill>
                  <a:schemeClr val="bg1"/>
                </a:solidFill>
                <a:latin typeface="Times New Roman" panose="02020603050405020304" pitchFamily="18" charset="0"/>
                <a:cs typeface="Times New Roman" panose="02020603050405020304" pitchFamily="18" charset="0"/>
              </a:rPr>
              <a:t>IP-</a:t>
            </a:r>
            <a:r>
              <a:rPr lang="uk-UA" altLang="uk-UA" sz="2000" dirty="0" smtClean="0">
                <a:solidFill>
                  <a:schemeClr val="bg1"/>
                </a:solidFill>
                <a:latin typeface="Times New Roman" panose="02020603050405020304" pitchFamily="18" charset="0"/>
                <a:cs typeface="Times New Roman" panose="02020603050405020304" pitchFamily="18" charset="0"/>
              </a:rPr>
              <a:t>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0" y="908720"/>
            <a:ext cx="9144000" cy="5078313"/>
          </a:xfrm>
          <a:prstGeom prst="rect">
            <a:avLst/>
          </a:prstGeom>
        </p:spPr>
        <p:txBody>
          <a:bodyPr wrap="square">
            <a:spAutoFit/>
          </a:bodyPr>
          <a:lstStyle/>
          <a:p>
            <a:pPr indent="457200" algn="just"/>
            <a:r>
              <a:rPr lang="uk-UA" dirty="0" smtClean="0">
                <a:solidFill>
                  <a:schemeClr val="bg1"/>
                </a:solidFill>
                <a:latin typeface="Times New Roman" panose="02020603050405020304" pitchFamily="18" charset="0"/>
                <a:cs typeface="Times New Roman" panose="02020603050405020304" pitchFamily="18" charset="0"/>
              </a:rPr>
              <a:t>Прогресивна розгортка — метод відображення, передачі та зберігання зображень, що рухаються, з послідовним відображенням всіх рядків кадру. Це вимагає вдвічі більшої, ніж черезрядкова розгортка, смуги пропускання, проте переваги методу значно переважують недолік. Переваги </a:t>
            </a:r>
            <a:r>
              <a:rPr lang="uk-UA" dirty="0" err="1" smtClean="0">
                <a:solidFill>
                  <a:schemeClr val="bg1"/>
                </a:solidFill>
                <a:latin typeface="Times New Roman" panose="02020603050405020304" pitchFamily="18" charset="0"/>
                <a:cs typeface="Times New Roman" panose="02020603050405020304" pitchFamily="18" charset="0"/>
              </a:rPr>
              <a:t>Progressive</a:t>
            </a:r>
            <a:r>
              <a:rPr lang="uk-UA" dirty="0" smtClean="0">
                <a:solidFill>
                  <a:schemeClr val="bg1"/>
                </a:solidFill>
                <a:latin typeface="Times New Roman" panose="02020603050405020304" pitchFamily="18" charset="0"/>
                <a:cs typeface="Times New Roman" panose="02020603050405020304" pitchFamily="18" charset="0"/>
              </a:rPr>
              <a:t> </a:t>
            </a:r>
            <a:r>
              <a:rPr lang="uk-UA" dirty="0" err="1" smtClean="0">
                <a:solidFill>
                  <a:schemeClr val="bg1"/>
                </a:solidFill>
                <a:latin typeface="Times New Roman" panose="02020603050405020304" pitchFamily="18" charset="0"/>
                <a:cs typeface="Times New Roman" panose="02020603050405020304" pitchFamily="18" charset="0"/>
              </a:rPr>
              <a:t>Scan</a:t>
            </a:r>
            <a:r>
              <a:rPr lang="uk-UA" dirty="0" smtClean="0">
                <a:solidFill>
                  <a:schemeClr val="bg1"/>
                </a:solidFill>
                <a:latin typeface="Times New Roman" panose="02020603050405020304" pitchFamily="18" charset="0"/>
                <a:cs typeface="Times New Roman" panose="02020603050405020304" pitchFamily="18" charset="0"/>
              </a:rPr>
              <a:t>:</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Відсутність «гребінки» або мерехтіння на об'єкті, що переміщається, немає потреби застосовувати згладжування картинки, вносячи спотворення.</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Якісне збільшення зображення до більшої роздільної здатності.</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Цілісне збереження кожного кадру (немає поділу на два поля).</a:t>
            </a:r>
          </a:p>
          <a:p>
            <a:pPr indent="457200" algn="just"/>
            <a:r>
              <a:rPr lang="uk-UA" dirty="0" smtClean="0">
                <a:solidFill>
                  <a:schemeClr val="bg1"/>
                </a:solidFill>
                <a:latin typeface="Times New Roman" panose="02020603050405020304" pitchFamily="18" charset="0"/>
                <a:cs typeface="Times New Roman" panose="02020603050405020304" pitchFamily="18" charset="0"/>
              </a:rPr>
              <a:t>Важливим є і розмір матриці. Розмір вказують у дюймах – у вигляді дробу. Чим менший знаменник, тим більший розмір сенсора, тим краще (але дорожче і важче) база IP-камери: оптимальна передача кольору, вище співвідношення сигнал/шум, якісніше зображення, більший кут огляду при об'єктиві з однаковою фокусною відстанню.</a:t>
            </a:r>
          </a:p>
          <a:p>
            <a:pPr indent="457200" algn="just"/>
            <a:r>
              <a:rPr lang="uk-UA" dirty="0" smtClean="0">
                <a:solidFill>
                  <a:srgbClr val="FF0000"/>
                </a:solidFill>
                <a:latin typeface="Times New Roman" panose="02020603050405020304" pitchFamily="18" charset="0"/>
                <a:cs typeface="Times New Roman" panose="02020603050405020304" pitchFamily="18" charset="0"/>
              </a:rPr>
              <a:t>Найбільш популярні формати:</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1/2" — достатня в більшості випадків світлочутливість.</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1/3" - хороша продуктивність при слабкому освітленні та високій частоті кадрів.</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1/4" - мінімальний розмір та низька чутливість.</a:t>
            </a:r>
          </a:p>
          <a:p>
            <a:pPr indent="457200" algn="just"/>
            <a:r>
              <a:rPr lang="uk-UA" dirty="0" err="1" smtClean="0">
                <a:solidFill>
                  <a:schemeClr val="bg1"/>
                </a:solidFill>
                <a:latin typeface="Times New Roman" panose="02020603050405020304" pitchFamily="18" charset="0"/>
                <a:cs typeface="Times New Roman" panose="02020603050405020304" pitchFamily="18" charset="0"/>
              </a:rPr>
              <a:t>Багатосенсорні</a:t>
            </a:r>
            <a:r>
              <a:rPr lang="uk-UA" dirty="0" smtClean="0">
                <a:solidFill>
                  <a:schemeClr val="bg1"/>
                </a:solidFill>
                <a:latin typeface="Times New Roman" panose="02020603050405020304" pitchFamily="18" charset="0"/>
                <a:cs typeface="Times New Roman" panose="02020603050405020304" pitchFamily="18" charset="0"/>
              </a:rPr>
              <a:t> камери побудовані на кількох матрицях – для отримання панорами або кількох сцен з однієї IP-камери.</a:t>
            </a:r>
            <a:endParaRPr lang="uk-UA"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4963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 2 </a:t>
            </a:r>
            <a:r>
              <a:rPr lang="uk-UA" altLang="uk-UA" sz="2000" dirty="0" smtClean="0">
                <a:solidFill>
                  <a:schemeClr val="bg1"/>
                </a:solidFill>
                <a:latin typeface="Times New Roman" panose="02020603050405020304" pitchFamily="18" charset="0"/>
                <a:cs typeface="Times New Roman" panose="02020603050405020304" pitchFamily="18" charset="0"/>
              </a:rPr>
              <a:t>Можливості </a:t>
            </a:r>
            <a:r>
              <a:rPr lang="en-US" altLang="uk-UA" sz="2000" dirty="0" smtClean="0">
                <a:solidFill>
                  <a:schemeClr val="bg1"/>
                </a:solidFill>
                <a:latin typeface="Times New Roman" panose="02020603050405020304" pitchFamily="18" charset="0"/>
                <a:cs typeface="Times New Roman" panose="02020603050405020304" pitchFamily="18" charset="0"/>
              </a:rPr>
              <a:t>IP-</a:t>
            </a:r>
            <a:r>
              <a:rPr lang="uk-UA" altLang="uk-UA" sz="2000" dirty="0" smtClean="0">
                <a:solidFill>
                  <a:schemeClr val="bg1"/>
                </a:solidFill>
                <a:latin typeface="Times New Roman" panose="02020603050405020304" pitchFamily="18" charset="0"/>
                <a:cs typeface="Times New Roman" panose="02020603050405020304" pitchFamily="18" charset="0"/>
              </a:rPr>
              <a:t>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0" y="400110"/>
            <a:ext cx="9144000" cy="3693319"/>
          </a:xfrm>
          <a:prstGeom prst="rect">
            <a:avLst/>
          </a:prstGeom>
        </p:spPr>
        <p:txBody>
          <a:bodyPr wrap="square">
            <a:spAutoFit/>
          </a:bodyPr>
          <a:lstStyle/>
          <a:p>
            <a:pPr indent="457200" algn="ctr"/>
            <a:r>
              <a:rPr lang="uk-UA" dirty="0" smtClean="0">
                <a:solidFill>
                  <a:srgbClr val="FF0000"/>
                </a:solidFill>
                <a:latin typeface="Times New Roman" panose="02020603050405020304" pitchFamily="18" charset="0"/>
                <a:cs typeface="Times New Roman" panose="02020603050405020304" pitchFamily="18" charset="0"/>
              </a:rPr>
              <a:t>Розрізнення IP-камери</a:t>
            </a:r>
          </a:p>
          <a:p>
            <a:pPr indent="457200" algn="ctr"/>
            <a:endParaRPr lang="uk-UA" dirty="0" smtClean="0">
              <a:solidFill>
                <a:srgbClr val="FF0000"/>
              </a:solidFill>
              <a:latin typeface="Times New Roman" panose="02020603050405020304" pitchFamily="18" charset="0"/>
              <a:cs typeface="Times New Roman" panose="02020603050405020304" pitchFamily="18" charset="0"/>
            </a:endParaRPr>
          </a:p>
          <a:p>
            <a:pPr indent="457200" algn="just"/>
            <a:r>
              <a:rPr lang="en-US" dirty="0" smtClean="0">
                <a:solidFill>
                  <a:srgbClr val="FF0000"/>
                </a:solidFill>
                <a:latin typeface="Times New Roman" panose="02020603050405020304" pitchFamily="18" charset="0"/>
                <a:cs typeface="Times New Roman" panose="02020603050405020304" pitchFamily="18" charset="0"/>
              </a:rPr>
              <a:t>SDI</a:t>
            </a:r>
            <a:r>
              <a:rPr lang="en-US" dirty="0">
                <a:solidFill>
                  <a:schemeClr val="bg1"/>
                </a:solidFill>
                <a:latin typeface="Times New Roman" panose="02020603050405020304" pitchFamily="18" charset="0"/>
                <a:cs typeface="Times New Roman" panose="02020603050405020304" pitchFamily="18" charset="0"/>
              </a:rPr>
              <a:t> — </a:t>
            </a:r>
            <a:r>
              <a:rPr lang="uk-UA" dirty="0">
                <a:solidFill>
                  <a:schemeClr val="bg1"/>
                </a:solidFill>
                <a:latin typeface="Times New Roman" panose="02020603050405020304" pitchFamily="18" charset="0"/>
                <a:cs typeface="Times New Roman" panose="02020603050405020304" pitchFamily="18" charset="0"/>
              </a:rPr>
              <a:t>телевізійний стандарт, в якому вже сьогодні використовуються камери з роздільною здатністю 1080</a:t>
            </a:r>
            <a:r>
              <a:rPr lang="en-US" dirty="0">
                <a:solidFill>
                  <a:schemeClr val="bg1"/>
                </a:solidFill>
                <a:latin typeface="Times New Roman" panose="02020603050405020304" pitchFamily="18" charset="0"/>
                <a:cs typeface="Times New Roman" panose="02020603050405020304" pitchFamily="18" charset="0"/>
              </a:rPr>
              <a:t>P. </a:t>
            </a:r>
            <a:r>
              <a:rPr lang="uk-UA" dirty="0">
                <a:solidFill>
                  <a:schemeClr val="bg1"/>
                </a:solidFill>
                <a:latin typeface="Times New Roman" panose="02020603050405020304" pitchFamily="18" charset="0"/>
                <a:cs typeface="Times New Roman" panose="02020603050405020304" pitchFamily="18" charset="0"/>
              </a:rPr>
              <a:t>У цьому стандарті є камери 4</a:t>
            </a:r>
            <a:r>
              <a:rPr lang="en-US" dirty="0">
                <a:solidFill>
                  <a:schemeClr val="bg1"/>
                </a:solidFill>
                <a:latin typeface="Times New Roman" panose="02020603050405020304" pitchFamily="18" charset="0"/>
                <a:cs typeface="Times New Roman" panose="02020603050405020304" pitchFamily="18" charset="0"/>
              </a:rPr>
              <a:t>K. </a:t>
            </a:r>
            <a:r>
              <a:rPr lang="uk-UA" dirty="0">
                <a:solidFill>
                  <a:schemeClr val="bg1"/>
                </a:solidFill>
                <a:latin typeface="Times New Roman" panose="02020603050405020304" pitchFamily="18" charset="0"/>
                <a:cs typeface="Times New Roman" panose="02020603050405020304" pitchFamily="18" charset="0"/>
              </a:rPr>
              <a:t>Тільки </a:t>
            </a:r>
            <a:r>
              <a:rPr lang="en-US" dirty="0">
                <a:solidFill>
                  <a:schemeClr val="bg1"/>
                </a:solidFill>
                <a:latin typeface="Times New Roman" panose="02020603050405020304" pitchFamily="18" charset="0"/>
                <a:cs typeface="Times New Roman" panose="02020603050405020304" pitchFamily="18" charset="0"/>
              </a:rPr>
              <a:t>SDI </a:t>
            </a:r>
            <a:r>
              <a:rPr lang="uk-UA" dirty="0">
                <a:solidFill>
                  <a:schemeClr val="bg1"/>
                </a:solidFill>
                <a:latin typeface="Times New Roman" panose="02020603050405020304" pitchFamily="18" charset="0"/>
                <a:cs typeface="Times New Roman" panose="02020603050405020304" pitchFamily="18" charset="0"/>
              </a:rPr>
              <a:t>забезпечує картинку у реальному часі без затримок та пропуску кадрів. Подальший розвиток даного стандарту передбачає підтримку надвисокої роздільної здатності аж до 8</a:t>
            </a:r>
            <a:r>
              <a:rPr lang="en-US" dirty="0">
                <a:solidFill>
                  <a:schemeClr val="bg1"/>
                </a:solidFill>
                <a:latin typeface="Times New Roman" panose="02020603050405020304" pitchFamily="18" charset="0"/>
                <a:cs typeface="Times New Roman" panose="02020603050405020304" pitchFamily="18" charset="0"/>
              </a:rPr>
              <a:t>K.</a:t>
            </a:r>
          </a:p>
          <a:p>
            <a:pPr indent="457200" algn="just"/>
            <a:r>
              <a:rPr lang="en-US" dirty="0">
                <a:solidFill>
                  <a:schemeClr val="bg1"/>
                </a:solidFill>
                <a:latin typeface="Times New Roman" panose="02020603050405020304" pitchFamily="18" charset="0"/>
                <a:cs typeface="Times New Roman" panose="02020603050405020304" pitchFamily="18" charset="0"/>
              </a:rPr>
              <a:t>IP </a:t>
            </a:r>
            <a:r>
              <a:rPr lang="uk-UA" dirty="0">
                <a:solidFill>
                  <a:schemeClr val="bg1"/>
                </a:solidFill>
                <a:latin typeface="Times New Roman" panose="02020603050405020304" pitchFamily="18" charset="0"/>
                <a:cs typeface="Times New Roman" panose="02020603050405020304" pitchFamily="18" charset="0"/>
              </a:rPr>
              <a:t>камери сьогодні працюють у різній роздільній здатності. Найбільш поширені камери з роздільною здатністю 720</a:t>
            </a:r>
            <a:r>
              <a:rPr lang="en-US" dirty="0">
                <a:solidFill>
                  <a:schemeClr val="bg1"/>
                </a:solidFill>
                <a:latin typeface="Times New Roman" panose="02020603050405020304" pitchFamily="18" charset="0"/>
                <a:cs typeface="Times New Roman" panose="02020603050405020304" pitchFamily="18" charset="0"/>
              </a:rPr>
              <a:t>P </a:t>
            </a:r>
            <a:r>
              <a:rPr lang="uk-UA" dirty="0">
                <a:solidFill>
                  <a:schemeClr val="bg1"/>
                </a:solidFill>
                <a:latin typeface="Times New Roman" panose="02020603050405020304" pitchFamily="18" charset="0"/>
                <a:cs typeface="Times New Roman" panose="02020603050405020304" pitchFamily="18" charset="0"/>
              </a:rPr>
              <a:t>та 1080</a:t>
            </a:r>
            <a:r>
              <a:rPr lang="en-US" dirty="0">
                <a:solidFill>
                  <a:schemeClr val="bg1"/>
                </a:solidFill>
                <a:latin typeface="Times New Roman" panose="02020603050405020304" pitchFamily="18" charset="0"/>
                <a:cs typeface="Times New Roman" panose="02020603050405020304" pitchFamily="18" charset="0"/>
              </a:rPr>
              <a:t>P. </a:t>
            </a:r>
            <a:r>
              <a:rPr lang="uk-UA" dirty="0">
                <a:solidFill>
                  <a:schemeClr val="bg1"/>
                </a:solidFill>
                <a:latin typeface="Times New Roman" panose="02020603050405020304" pitchFamily="18" charset="0"/>
                <a:cs typeface="Times New Roman" panose="02020603050405020304" pitchFamily="18" charset="0"/>
              </a:rPr>
              <a:t>Також можна зустріти камери з роздільною здатністю 2</a:t>
            </a:r>
            <a:r>
              <a:rPr lang="en-US" dirty="0">
                <a:solidFill>
                  <a:schemeClr val="bg1"/>
                </a:solidFill>
                <a:latin typeface="Times New Roman" panose="02020603050405020304" pitchFamily="18" charset="0"/>
                <a:cs typeface="Times New Roman" panose="02020603050405020304" pitchFamily="18" charset="0"/>
              </a:rPr>
              <a:t>K. </a:t>
            </a:r>
            <a:r>
              <a:rPr lang="uk-UA" dirty="0">
                <a:solidFill>
                  <a:schemeClr val="bg1"/>
                </a:solidFill>
                <a:latin typeface="Times New Roman" panose="02020603050405020304" pitchFamily="18" charset="0"/>
                <a:cs typeface="Times New Roman" panose="02020603050405020304" pitchFamily="18" charset="0"/>
              </a:rPr>
              <a:t>Основний недолік </a:t>
            </a:r>
            <a:r>
              <a:rPr lang="en-US" dirty="0">
                <a:solidFill>
                  <a:schemeClr val="bg1"/>
                </a:solidFill>
                <a:latin typeface="Times New Roman" panose="02020603050405020304" pitchFamily="18" charset="0"/>
                <a:cs typeface="Times New Roman" panose="02020603050405020304" pitchFamily="18" charset="0"/>
              </a:rPr>
              <a:t>IP </a:t>
            </a:r>
            <a:r>
              <a:rPr lang="uk-UA" dirty="0">
                <a:solidFill>
                  <a:schemeClr val="bg1"/>
                </a:solidFill>
                <a:latin typeface="Times New Roman" panose="02020603050405020304" pitchFamily="18" charset="0"/>
                <a:cs typeface="Times New Roman" panose="02020603050405020304" pitchFamily="18" charset="0"/>
              </a:rPr>
              <a:t>камер — це затримки та пропуски </a:t>
            </a:r>
            <a:r>
              <a:rPr lang="uk-UA" dirty="0" smtClean="0">
                <a:solidFill>
                  <a:schemeClr val="bg1"/>
                </a:solidFill>
                <a:latin typeface="Times New Roman" panose="02020603050405020304" pitchFamily="18" charset="0"/>
                <a:cs typeface="Times New Roman" panose="02020603050405020304" pitchFamily="18" charset="0"/>
              </a:rPr>
              <a:t>кадрів.</a:t>
            </a:r>
          </a:p>
          <a:p>
            <a:pPr indent="457200" algn="just"/>
            <a:r>
              <a:rPr lang="uk-UA" dirty="0" smtClean="0">
                <a:solidFill>
                  <a:schemeClr val="bg1"/>
                </a:solidFill>
                <a:latin typeface="Times New Roman" panose="02020603050405020304" pitchFamily="18" charset="0"/>
                <a:cs typeface="Times New Roman" panose="02020603050405020304" pitchFamily="18" charset="0"/>
              </a:rPr>
              <a:t>Чим вище роздільна здатність матриці IP-камери, тим вище якість і деталізація зображення (особливо помітно при збільшенні фрагментів на моніторі). Найчастіше достатньо роздільної здатності 2 </a:t>
            </a:r>
            <a:r>
              <a:rPr lang="uk-UA" dirty="0" err="1" smtClean="0">
                <a:solidFill>
                  <a:schemeClr val="bg1"/>
                </a:solidFill>
                <a:latin typeface="Times New Roman" panose="02020603050405020304" pitchFamily="18" charset="0"/>
                <a:cs typeface="Times New Roman" panose="02020603050405020304" pitchFamily="18" charset="0"/>
              </a:rPr>
              <a:t>Мп</a:t>
            </a:r>
            <a:r>
              <a:rPr lang="uk-UA" dirty="0" smtClean="0">
                <a:solidFill>
                  <a:schemeClr val="bg1"/>
                </a:solidFill>
                <a:latin typeface="Times New Roman" panose="02020603050405020304" pitchFamily="18" charset="0"/>
                <a:cs typeface="Times New Roman" panose="02020603050405020304" pitchFamily="18" charset="0"/>
              </a:rPr>
              <a:t> (</a:t>
            </a:r>
            <a:r>
              <a:rPr lang="uk-UA" dirty="0" err="1" smtClean="0">
                <a:solidFill>
                  <a:schemeClr val="bg1"/>
                </a:solidFill>
                <a:latin typeface="Times New Roman" panose="02020603050405020304" pitchFamily="18" charset="0"/>
                <a:cs typeface="Times New Roman" panose="02020603050405020304" pitchFamily="18" charset="0"/>
              </a:rPr>
              <a:t>Full</a:t>
            </a:r>
            <a:r>
              <a:rPr lang="uk-UA" dirty="0" smtClean="0">
                <a:solidFill>
                  <a:schemeClr val="bg1"/>
                </a:solidFill>
                <a:latin typeface="Times New Roman" panose="02020603050405020304" pitchFamily="18" charset="0"/>
                <a:cs typeface="Times New Roman" panose="02020603050405020304" pitchFamily="18" charset="0"/>
              </a:rPr>
              <a:t> HD), що підтримується більшістю сучасних моніторів.</a:t>
            </a:r>
          </a:p>
        </p:txBody>
      </p:sp>
    </p:spTree>
    <p:extLst>
      <p:ext uri="{BB962C8B-B14F-4D97-AF65-F5344CB8AC3E}">
        <p14:creationId xmlns:p14="http://schemas.microsoft.com/office/powerpoint/2010/main" val="39308999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 2 </a:t>
            </a:r>
            <a:r>
              <a:rPr lang="uk-UA" altLang="uk-UA" sz="2000" dirty="0" smtClean="0">
                <a:solidFill>
                  <a:schemeClr val="bg1"/>
                </a:solidFill>
                <a:latin typeface="Times New Roman" panose="02020603050405020304" pitchFamily="18" charset="0"/>
                <a:cs typeface="Times New Roman" panose="02020603050405020304" pitchFamily="18" charset="0"/>
              </a:rPr>
              <a:t>Можливості </a:t>
            </a:r>
            <a:r>
              <a:rPr lang="en-US" altLang="uk-UA" sz="2000" dirty="0" smtClean="0">
                <a:solidFill>
                  <a:schemeClr val="bg1"/>
                </a:solidFill>
                <a:latin typeface="Times New Roman" panose="02020603050405020304" pitchFamily="18" charset="0"/>
                <a:cs typeface="Times New Roman" panose="02020603050405020304" pitchFamily="18" charset="0"/>
              </a:rPr>
              <a:t>IP-</a:t>
            </a:r>
            <a:r>
              <a:rPr lang="uk-UA" altLang="uk-UA" sz="2000" dirty="0" smtClean="0">
                <a:solidFill>
                  <a:schemeClr val="bg1"/>
                </a:solidFill>
                <a:latin typeface="Times New Roman" panose="02020603050405020304" pitchFamily="18" charset="0"/>
                <a:cs typeface="Times New Roman" panose="02020603050405020304" pitchFamily="18" charset="0"/>
              </a:rPr>
              <a:t>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pic>
        <p:nvPicPr>
          <p:cNvPr id="4" name="Picture 4" descr="https://hikvision.org.ua/wp-content/uploads/2017/02/4k-vyde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573016"/>
            <a:ext cx="5740895" cy="322925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10027" y="1066582"/>
            <a:ext cx="8933973" cy="2308324"/>
          </a:xfrm>
          <a:prstGeom prst="rect">
            <a:avLst/>
          </a:prstGeom>
        </p:spPr>
        <p:txBody>
          <a:bodyPr wrap="square">
            <a:spAutoFit/>
          </a:bodyPr>
          <a:lstStyle/>
          <a:p>
            <a:pPr algn="just"/>
            <a:r>
              <a:rPr lang="en-US" b="0" i="0" dirty="0" smtClean="0">
                <a:solidFill>
                  <a:srgbClr val="444444"/>
                </a:solidFill>
                <a:effectLst/>
                <a:latin typeface="Times New Roman" panose="02020603050405020304" pitchFamily="18" charset="0"/>
                <a:cs typeface="Times New Roman" panose="02020603050405020304" pitchFamily="18" charset="0"/>
              </a:rPr>
              <a:t>	</a:t>
            </a:r>
            <a:r>
              <a:rPr lang="uk-UA" b="0" i="0" dirty="0" smtClean="0">
                <a:solidFill>
                  <a:srgbClr val="FF0000"/>
                </a:solidFill>
                <a:effectLst/>
                <a:latin typeface="Times New Roman" panose="02020603050405020304" pitchFamily="18" charset="0"/>
                <a:cs typeface="Times New Roman" panose="02020603050405020304" pitchFamily="18" charset="0"/>
              </a:rPr>
              <a:t>4К </a:t>
            </a:r>
            <a:r>
              <a:rPr lang="uk-UA" b="0" i="0" dirty="0" smtClean="0">
                <a:solidFill>
                  <a:srgbClr val="444444"/>
                </a:solidFill>
                <a:effectLst/>
                <a:latin typeface="Times New Roman" panose="02020603050405020304" pitchFamily="18" charset="0"/>
                <a:cs typeface="Times New Roman" panose="02020603050405020304" pitchFamily="18" charset="0"/>
              </a:rPr>
              <a:t>– роздільна здатність телевізійного обладнання, простіше, стандарт супер-</a:t>
            </a:r>
            <a:r>
              <a:rPr lang="uk-UA" b="0" i="0" dirty="0" err="1" smtClean="0">
                <a:solidFill>
                  <a:srgbClr val="444444"/>
                </a:solidFill>
                <a:effectLst/>
                <a:latin typeface="Times New Roman" panose="02020603050405020304" pitchFamily="18" charset="0"/>
                <a:cs typeface="Times New Roman" panose="02020603050405020304" pitchFamily="18" charset="0"/>
              </a:rPr>
              <a:t>пупер</a:t>
            </a:r>
            <a:r>
              <a:rPr lang="uk-UA" b="0" i="0" dirty="0" smtClean="0">
                <a:solidFill>
                  <a:srgbClr val="444444"/>
                </a:solidFill>
                <a:effectLst/>
                <a:latin typeface="Times New Roman" panose="02020603050405020304" pitchFamily="18" charset="0"/>
                <a:cs typeface="Times New Roman" panose="02020603050405020304" pitchFamily="18" charset="0"/>
              </a:rPr>
              <a:t> чіткості картинки у відео (</a:t>
            </a:r>
            <a:r>
              <a:rPr lang="en-US" b="0" i="0" dirty="0" smtClean="0">
                <a:solidFill>
                  <a:srgbClr val="444444"/>
                </a:solidFill>
                <a:effectLst/>
                <a:latin typeface="Times New Roman" panose="02020603050405020304" pitchFamily="18" charset="0"/>
                <a:cs typeface="Times New Roman" panose="02020603050405020304" pitchFamily="18" charset="0"/>
              </a:rPr>
              <a:t>Ultra HD), </a:t>
            </a:r>
            <a:r>
              <a:rPr lang="uk-UA" b="0" i="0" dirty="0" smtClean="0">
                <a:solidFill>
                  <a:srgbClr val="444444"/>
                </a:solidFill>
                <a:effectLst/>
                <a:latin typeface="Times New Roman" panose="02020603050405020304" pitchFamily="18" charset="0"/>
                <a:cs typeface="Times New Roman" panose="02020603050405020304" pitchFamily="18" charset="0"/>
              </a:rPr>
              <a:t>який приблизно відповідає 4000 пікселям по горизонталі. Роздільна здатність даного стандарту у чотири рази перевищує стандарт </a:t>
            </a:r>
            <a:r>
              <a:rPr lang="en-US" b="0" i="0" dirty="0" smtClean="0">
                <a:solidFill>
                  <a:srgbClr val="444444"/>
                </a:solidFill>
                <a:effectLst/>
                <a:latin typeface="Times New Roman" panose="02020603050405020304" pitchFamily="18" charset="0"/>
                <a:cs typeface="Times New Roman" panose="02020603050405020304" pitchFamily="18" charset="0"/>
              </a:rPr>
              <a:t>Full HD, </a:t>
            </a:r>
            <a:r>
              <a:rPr lang="uk-UA" b="0" i="0" dirty="0" smtClean="0">
                <a:solidFill>
                  <a:srgbClr val="444444"/>
                </a:solidFill>
                <a:effectLst/>
                <a:latin typeface="Times New Roman" panose="02020603050405020304" pitchFamily="18" charset="0"/>
                <a:cs typeface="Times New Roman" panose="02020603050405020304" pitchFamily="18" charset="0"/>
              </a:rPr>
              <a:t>який відповідає 1080 пікселям по горизонталі.</a:t>
            </a:r>
          </a:p>
          <a:p>
            <a:pPr algn="just"/>
            <a:r>
              <a:rPr lang="en-US" dirty="0">
                <a:solidFill>
                  <a:srgbClr val="444444"/>
                </a:solidFill>
                <a:latin typeface="Times New Roman" panose="02020603050405020304" pitchFamily="18" charset="0"/>
                <a:cs typeface="Times New Roman" panose="02020603050405020304" pitchFamily="18" charset="0"/>
              </a:rPr>
              <a:t>	</a:t>
            </a:r>
            <a:r>
              <a:rPr lang="uk-UA" b="0" i="0" dirty="0" smtClean="0">
                <a:solidFill>
                  <a:srgbClr val="FF0000"/>
                </a:solidFill>
                <a:effectLst/>
                <a:latin typeface="Times New Roman" panose="02020603050405020304" pitchFamily="18" charset="0"/>
                <a:cs typeface="Times New Roman" panose="02020603050405020304" pitchFamily="18" charset="0"/>
              </a:rPr>
              <a:t>Кожен піксель </a:t>
            </a:r>
            <a:r>
              <a:rPr lang="uk-UA" b="0" i="0" dirty="0" smtClean="0">
                <a:solidFill>
                  <a:srgbClr val="444444"/>
                </a:solidFill>
                <a:effectLst/>
                <a:latin typeface="Times New Roman" panose="02020603050405020304" pitchFamily="18" charset="0"/>
                <a:cs typeface="Times New Roman" panose="02020603050405020304" pitchFamily="18" charset="0"/>
              </a:rPr>
              <a:t>– це точка у зображенні, яка передає певний колір. Чим більше пікселів на одиницю площі містить зображення, тим краще воно деталізоване. Якщо масштаб зображення збільшиться, пікселі перетворяться на чималі зерна. Відповідно, чим більше пікселів, тим чіткіше можна роздивитися найменші деталі.</a:t>
            </a:r>
            <a:endParaRPr lang="uk-UA" b="0" i="0" dirty="0">
              <a:solidFill>
                <a:srgbClr val="444444"/>
              </a:solidFill>
              <a:effectLst/>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745720" y="548680"/>
            <a:ext cx="2863668" cy="369332"/>
          </a:xfrm>
          <a:prstGeom prst="rect">
            <a:avLst/>
          </a:prstGeom>
        </p:spPr>
        <p:txBody>
          <a:bodyPr wrap="none">
            <a:spAutoFit/>
          </a:bodyPr>
          <a:lstStyle/>
          <a:p>
            <a:pPr indent="457200" algn="ctr"/>
            <a:r>
              <a:rPr lang="uk-UA" dirty="0" smtClean="0">
                <a:solidFill>
                  <a:srgbClr val="FF0000"/>
                </a:solidFill>
                <a:latin typeface="Times New Roman" panose="02020603050405020304" pitchFamily="18" charset="0"/>
                <a:cs typeface="Times New Roman" panose="02020603050405020304" pitchFamily="18" charset="0"/>
              </a:rPr>
              <a:t>Розрізнення IP-камери</a:t>
            </a:r>
            <a:endParaRPr lang="uk-UA"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60873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 2 </a:t>
            </a:r>
            <a:r>
              <a:rPr lang="uk-UA" altLang="uk-UA" sz="2000" dirty="0" smtClean="0">
                <a:solidFill>
                  <a:schemeClr val="bg1"/>
                </a:solidFill>
                <a:latin typeface="Times New Roman" panose="02020603050405020304" pitchFamily="18" charset="0"/>
                <a:cs typeface="Times New Roman" panose="02020603050405020304" pitchFamily="18" charset="0"/>
              </a:rPr>
              <a:t>Можливості </a:t>
            </a:r>
            <a:r>
              <a:rPr lang="en-US" altLang="uk-UA" sz="2000" dirty="0" smtClean="0">
                <a:solidFill>
                  <a:schemeClr val="bg1"/>
                </a:solidFill>
                <a:latin typeface="Times New Roman" panose="02020603050405020304" pitchFamily="18" charset="0"/>
                <a:cs typeface="Times New Roman" panose="02020603050405020304" pitchFamily="18" charset="0"/>
              </a:rPr>
              <a:t>IP-</a:t>
            </a:r>
            <a:r>
              <a:rPr lang="uk-UA" altLang="uk-UA" sz="2000" dirty="0" smtClean="0">
                <a:solidFill>
                  <a:schemeClr val="bg1"/>
                </a:solidFill>
                <a:latin typeface="Times New Roman" panose="02020603050405020304" pitchFamily="18" charset="0"/>
                <a:cs typeface="Times New Roman" panose="02020603050405020304" pitchFamily="18" charset="0"/>
              </a:rPr>
              <a:t>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0" y="289679"/>
            <a:ext cx="9144000" cy="3139321"/>
          </a:xfrm>
          <a:prstGeom prst="rect">
            <a:avLst/>
          </a:prstGeom>
        </p:spPr>
        <p:txBody>
          <a:bodyPr wrap="square">
            <a:spAutoFit/>
          </a:bodyPr>
          <a:lstStyle/>
          <a:p>
            <a:pPr indent="457200" algn="just"/>
            <a:r>
              <a:rPr lang="uk-UA" b="1" dirty="0" smtClean="0">
                <a:solidFill>
                  <a:schemeClr val="bg1"/>
                </a:solidFill>
                <a:latin typeface="Times New Roman" panose="02020603050405020304" pitchFamily="18" charset="0"/>
                <a:cs typeface="Times New Roman" panose="02020603050405020304" pitchFamily="18" charset="0"/>
              </a:rPr>
              <a:t>Найбільш поширений дозвіл:</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HD (720p) - 1280×720 (1 </a:t>
            </a:r>
            <a:r>
              <a:rPr lang="uk-UA" dirty="0" err="1" smtClean="0">
                <a:solidFill>
                  <a:schemeClr val="bg1"/>
                </a:solidFill>
                <a:latin typeface="Times New Roman" panose="02020603050405020304" pitchFamily="18" charset="0"/>
                <a:cs typeface="Times New Roman" panose="02020603050405020304" pitchFamily="18" charset="0"/>
              </a:rPr>
              <a:t>Мп</a:t>
            </a:r>
            <a:r>
              <a:rPr lang="uk-UA" dirty="0" smtClean="0">
                <a:solidFill>
                  <a:schemeClr val="bg1"/>
                </a:solidFill>
                <a:latin typeface="Times New Roman" panose="02020603050405020304" pitchFamily="18" charset="0"/>
                <a:cs typeface="Times New Roman" panose="02020603050405020304" pitchFamily="18" charset="0"/>
              </a:rPr>
              <a:t>) - середня роздільна здатність, підходить для загальної оцінки області спостереження.</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SXGA (960p) – 1280×960 (1.3 </a:t>
            </a:r>
            <a:r>
              <a:rPr lang="uk-UA" dirty="0" err="1" smtClean="0">
                <a:solidFill>
                  <a:schemeClr val="bg1"/>
                </a:solidFill>
                <a:latin typeface="Times New Roman" panose="02020603050405020304" pitchFamily="18" charset="0"/>
                <a:cs typeface="Times New Roman" panose="02020603050405020304" pitchFamily="18" charset="0"/>
              </a:rPr>
              <a:t>Мп</a:t>
            </a:r>
            <a:r>
              <a:rPr lang="uk-UA" dirty="0" smtClean="0">
                <a:solidFill>
                  <a:schemeClr val="bg1"/>
                </a:solidFill>
                <a:latin typeface="Times New Roman" panose="02020603050405020304" pitchFamily="18" charset="0"/>
                <a:cs typeface="Times New Roman" panose="02020603050405020304" pitchFamily="18" charset="0"/>
              </a:rPr>
              <a:t>) – збільшена кількість пікселів по вертикалі для специфічної, витягнутої вгору сцени.</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a:t>
            </a:r>
            <a:r>
              <a:rPr lang="uk-UA" dirty="0" err="1" smtClean="0">
                <a:solidFill>
                  <a:schemeClr val="bg1"/>
                </a:solidFill>
                <a:latin typeface="Times New Roman" panose="02020603050405020304" pitchFamily="18" charset="0"/>
                <a:cs typeface="Times New Roman" panose="02020603050405020304" pitchFamily="18" charset="0"/>
              </a:rPr>
              <a:t>Full</a:t>
            </a:r>
            <a:r>
              <a:rPr lang="uk-UA" dirty="0" smtClean="0">
                <a:solidFill>
                  <a:schemeClr val="bg1"/>
                </a:solidFill>
                <a:latin typeface="Times New Roman" panose="02020603050405020304" pitchFamily="18" charset="0"/>
                <a:cs typeface="Times New Roman" panose="02020603050405020304" pitchFamily="18" charset="0"/>
              </a:rPr>
              <a:t> HD (1080p) – 1920×1080 (2 </a:t>
            </a:r>
            <a:r>
              <a:rPr lang="uk-UA" dirty="0" err="1" smtClean="0">
                <a:solidFill>
                  <a:schemeClr val="bg1"/>
                </a:solidFill>
                <a:latin typeface="Times New Roman" panose="02020603050405020304" pitchFamily="18" charset="0"/>
                <a:cs typeface="Times New Roman" panose="02020603050405020304" pitchFamily="18" charset="0"/>
              </a:rPr>
              <a:t>Мп</a:t>
            </a:r>
            <a:r>
              <a:rPr lang="uk-UA" dirty="0" smtClean="0">
                <a:solidFill>
                  <a:schemeClr val="bg1"/>
                </a:solidFill>
                <a:latin typeface="Times New Roman" panose="02020603050405020304" pitchFamily="18" charset="0"/>
                <a:cs typeface="Times New Roman" panose="02020603050405020304" pitchFamily="18" charset="0"/>
              </a:rPr>
              <a:t>) – дозвіл з можливістю ідентифікації людини.</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a:t>
            </a:r>
            <a:r>
              <a:rPr lang="uk-UA" dirty="0" err="1" smtClean="0">
                <a:solidFill>
                  <a:schemeClr val="bg1"/>
                </a:solidFill>
                <a:latin typeface="Times New Roman" panose="02020603050405020304" pitchFamily="18" charset="0"/>
                <a:cs typeface="Times New Roman" panose="02020603050405020304" pitchFamily="18" charset="0"/>
              </a:rPr>
              <a:t>Quad</a:t>
            </a:r>
            <a:r>
              <a:rPr lang="uk-UA" dirty="0" smtClean="0">
                <a:solidFill>
                  <a:schemeClr val="bg1"/>
                </a:solidFill>
                <a:latin typeface="Times New Roman" panose="02020603050405020304" pitchFamily="18" charset="0"/>
                <a:cs typeface="Times New Roman" panose="02020603050405020304" pitchFamily="18" charset="0"/>
              </a:rPr>
              <a:t> HD (1440p) – 2560×1440 (4 </a:t>
            </a:r>
            <a:r>
              <a:rPr lang="uk-UA" dirty="0" err="1" smtClean="0">
                <a:solidFill>
                  <a:schemeClr val="bg1"/>
                </a:solidFill>
                <a:latin typeface="Times New Roman" panose="02020603050405020304" pitchFamily="18" charset="0"/>
                <a:cs typeface="Times New Roman" panose="02020603050405020304" pitchFamily="18" charset="0"/>
              </a:rPr>
              <a:t>Мп</a:t>
            </a:r>
            <a:r>
              <a:rPr lang="uk-UA" dirty="0" smtClean="0">
                <a:solidFill>
                  <a:schemeClr val="bg1"/>
                </a:solidFill>
                <a:latin typeface="Times New Roman" panose="02020603050405020304" pitchFamily="18" charset="0"/>
                <a:cs typeface="Times New Roman" panose="02020603050405020304" pitchFamily="18" charset="0"/>
              </a:rPr>
              <a:t>) – покращена деталізація при середніх вимогах до пропускної спроможності мережі.</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5MP – 2560×1920 (5 </a:t>
            </a:r>
            <a:r>
              <a:rPr lang="uk-UA" dirty="0" err="1" smtClean="0">
                <a:solidFill>
                  <a:schemeClr val="bg1"/>
                </a:solidFill>
                <a:latin typeface="Times New Roman" panose="02020603050405020304" pitchFamily="18" charset="0"/>
                <a:cs typeface="Times New Roman" panose="02020603050405020304" pitchFamily="18" charset="0"/>
              </a:rPr>
              <a:t>Мп</a:t>
            </a:r>
            <a:r>
              <a:rPr lang="uk-UA" dirty="0" smtClean="0">
                <a:solidFill>
                  <a:schemeClr val="bg1"/>
                </a:solidFill>
                <a:latin typeface="Times New Roman" panose="02020603050405020304" pitchFamily="18" charset="0"/>
                <a:cs typeface="Times New Roman" panose="02020603050405020304" pitchFamily="18" charset="0"/>
              </a:rPr>
              <a:t>) – висока деталізація, чітка картинка.</a:t>
            </a:r>
          </a:p>
          <a:p>
            <a:pPr indent="457200" algn="just"/>
            <a:r>
              <a:rPr lang="uk-UA" dirty="0" smtClean="0">
                <a:solidFill>
                  <a:schemeClr val="bg1"/>
                </a:solidFill>
                <a:latin typeface="Times New Roman" panose="02020603050405020304" pitchFamily="18" charset="0"/>
                <a:cs typeface="Times New Roman" panose="02020603050405020304" pitchFamily="18" charset="0"/>
              </a:rPr>
              <a:t>• 4K UHD або </a:t>
            </a:r>
            <a:r>
              <a:rPr lang="uk-UA" dirty="0" err="1" smtClean="0">
                <a:solidFill>
                  <a:schemeClr val="bg1"/>
                </a:solidFill>
                <a:latin typeface="Times New Roman" panose="02020603050405020304" pitchFamily="18" charset="0"/>
                <a:cs typeface="Times New Roman" panose="02020603050405020304" pitchFamily="18" charset="0"/>
              </a:rPr>
              <a:t>Ultra</a:t>
            </a:r>
            <a:r>
              <a:rPr lang="uk-UA" dirty="0" smtClean="0">
                <a:solidFill>
                  <a:schemeClr val="bg1"/>
                </a:solidFill>
                <a:latin typeface="Times New Roman" panose="02020603050405020304" pitchFamily="18" charset="0"/>
                <a:cs typeface="Times New Roman" panose="02020603050405020304" pitchFamily="18" charset="0"/>
              </a:rPr>
              <a:t> HD (2160p) – 3840×2160 (8 </a:t>
            </a:r>
            <a:r>
              <a:rPr lang="uk-UA" dirty="0" err="1" smtClean="0">
                <a:solidFill>
                  <a:schemeClr val="bg1"/>
                </a:solidFill>
                <a:latin typeface="Times New Roman" panose="02020603050405020304" pitchFamily="18" charset="0"/>
                <a:cs typeface="Times New Roman" panose="02020603050405020304" pitchFamily="18" charset="0"/>
              </a:rPr>
              <a:t>Мп</a:t>
            </a:r>
            <a:r>
              <a:rPr lang="uk-UA" dirty="0" smtClean="0">
                <a:solidFill>
                  <a:schemeClr val="bg1"/>
                </a:solidFill>
                <a:latin typeface="Times New Roman" panose="02020603050405020304" pitchFamily="18" charset="0"/>
                <a:cs typeface="Times New Roman" panose="02020603050405020304" pitchFamily="18" charset="0"/>
              </a:rPr>
              <a:t>) – відмінна якість зображення, розпізнавання дрібних деталей, можливість використання цифрового </a:t>
            </a:r>
            <a:r>
              <a:rPr lang="uk-UA" dirty="0" err="1" smtClean="0">
                <a:solidFill>
                  <a:schemeClr val="bg1"/>
                </a:solidFill>
                <a:latin typeface="Times New Roman" panose="02020603050405020304" pitchFamily="18" charset="0"/>
                <a:cs typeface="Times New Roman" panose="02020603050405020304" pitchFamily="18" charset="0"/>
              </a:rPr>
              <a:t>зуму</a:t>
            </a:r>
            <a:r>
              <a:rPr lang="uk-UA" dirty="0" smtClean="0">
                <a:solidFill>
                  <a:schemeClr val="bg1"/>
                </a:solidFill>
                <a:latin typeface="Times New Roman" panose="02020603050405020304" pitchFamily="18" charset="0"/>
                <a:cs typeface="Times New Roman" panose="02020603050405020304" pitchFamily="18" charset="0"/>
              </a:rPr>
              <a:t>.</a:t>
            </a:r>
            <a:endParaRPr lang="uk-UA" dirty="0" smtClean="0">
              <a:solidFill>
                <a:schemeClr val="bg1"/>
              </a:solidFill>
              <a:latin typeface="Times New Roman" panose="02020603050405020304" pitchFamily="18" charset="0"/>
              <a:cs typeface="Times New Roman" panose="02020603050405020304" pitchFamily="18" charset="0"/>
            </a:endParaRPr>
          </a:p>
        </p:txBody>
      </p:sp>
      <p:pic>
        <p:nvPicPr>
          <p:cNvPr id="7" name="Picture 2" descr="https://hikvision.org.ua/wp-content/uploads/2017/02/4k-vydeo-1-1024x5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5675" y="3372451"/>
            <a:ext cx="6132649" cy="348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8998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 2 </a:t>
            </a:r>
            <a:r>
              <a:rPr lang="uk-UA" altLang="uk-UA" sz="2000" dirty="0" smtClean="0">
                <a:solidFill>
                  <a:schemeClr val="bg1"/>
                </a:solidFill>
                <a:latin typeface="Times New Roman" panose="02020603050405020304" pitchFamily="18" charset="0"/>
                <a:cs typeface="Times New Roman" panose="02020603050405020304" pitchFamily="18" charset="0"/>
              </a:rPr>
              <a:t>Можливості </a:t>
            </a:r>
            <a:r>
              <a:rPr lang="en-US" altLang="uk-UA" sz="2000" dirty="0" smtClean="0">
                <a:solidFill>
                  <a:schemeClr val="bg1"/>
                </a:solidFill>
                <a:latin typeface="Times New Roman" panose="02020603050405020304" pitchFamily="18" charset="0"/>
                <a:cs typeface="Times New Roman" panose="02020603050405020304" pitchFamily="18" charset="0"/>
              </a:rPr>
              <a:t>IP-</a:t>
            </a:r>
            <a:r>
              <a:rPr lang="uk-UA" altLang="uk-UA" sz="2000" dirty="0" smtClean="0">
                <a:solidFill>
                  <a:schemeClr val="bg1"/>
                </a:solidFill>
                <a:latin typeface="Times New Roman" panose="02020603050405020304" pitchFamily="18" charset="0"/>
                <a:cs typeface="Times New Roman" panose="02020603050405020304" pitchFamily="18" charset="0"/>
              </a:rPr>
              <a:t>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0" y="548680"/>
            <a:ext cx="9144000" cy="4524315"/>
          </a:xfrm>
          <a:prstGeom prst="rect">
            <a:avLst/>
          </a:prstGeom>
        </p:spPr>
        <p:txBody>
          <a:bodyPr wrap="square">
            <a:spAutoFit/>
          </a:bodyPr>
          <a:lstStyle/>
          <a:p>
            <a:pPr indent="457200" algn="ctr"/>
            <a:r>
              <a:rPr lang="uk-UA" b="1" dirty="0" smtClean="0">
                <a:solidFill>
                  <a:srgbClr val="FF0000"/>
                </a:solidFill>
                <a:latin typeface="Times New Roman" panose="02020603050405020304" pitchFamily="18" charset="0"/>
                <a:cs typeface="Times New Roman" panose="02020603050405020304" pitchFamily="18" charset="0"/>
              </a:rPr>
              <a:t>Об'єктиви IP-камер</a:t>
            </a:r>
          </a:p>
          <a:p>
            <a:pPr indent="457200" algn="just"/>
            <a:endParaRPr lang="uk-UA" dirty="0" smtClean="0">
              <a:solidFill>
                <a:schemeClr val="bg1"/>
              </a:solidFill>
              <a:latin typeface="Times New Roman" panose="02020603050405020304" pitchFamily="18" charset="0"/>
              <a:cs typeface="Times New Roman" panose="02020603050405020304" pitchFamily="18" charset="0"/>
            </a:endParaRPr>
          </a:p>
          <a:p>
            <a:pPr indent="457200" algn="just"/>
            <a:r>
              <a:rPr lang="uk-UA" dirty="0" err="1" smtClean="0">
                <a:solidFill>
                  <a:schemeClr val="bg1"/>
                </a:solidFill>
                <a:latin typeface="Times New Roman" panose="02020603050405020304" pitchFamily="18" charset="0"/>
                <a:cs typeface="Times New Roman" panose="02020603050405020304" pitchFamily="18" charset="0"/>
              </a:rPr>
              <a:t>Конструктивно</a:t>
            </a:r>
            <a:r>
              <a:rPr lang="uk-UA" dirty="0" smtClean="0">
                <a:solidFill>
                  <a:schemeClr val="bg1"/>
                </a:solidFill>
                <a:latin typeface="Times New Roman" panose="02020603050405020304" pitchFamily="18" charset="0"/>
                <a:cs typeface="Times New Roman" panose="02020603050405020304" pitchFamily="18" charset="0"/>
              </a:rPr>
              <a:t> об'єктив є складною системою лінз, укладених в оправу і взаємно компенсують оптичні спотворення. Збирає та проектує світлову енергію на світлочутливу матрицю для формування оптичного зображення.</a:t>
            </a:r>
          </a:p>
          <a:p>
            <a:pPr indent="457200" algn="just"/>
            <a:r>
              <a:rPr lang="uk-UA" dirty="0" smtClean="0">
                <a:solidFill>
                  <a:schemeClr val="bg1"/>
                </a:solidFill>
                <a:latin typeface="Times New Roman" panose="02020603050405020304" pitchFamily="18" charset="0"/>
                <a:cs typeface="Times New Roman" panose="02020603050405020304" pitchFamily="18" charset="0"/>
              </a:rPr>
              <a:t>Головний параметр – </a:t>
            </a:r>
            <a:r>
              <a:rPr lang="uk-UA" b="1" dirty="0" smtClean="0">
                <a:solidFill>
                  <a:schemeClr val="bg1"/>
                </a:solidFill>
                <a:latin typeface="Times New Roman" panose="02020603050405020304" pitchFamily="18" charset="0"/>
                <a:cs typeface="Times New Roman" panose="02020603050405020304" pitchFamily="18" charset="0"/>
              </a:rPr>
              <a:t>фокусна відстань </a:t>
            </a:r>
            <a:r>
              <a:rPr lang="uk-UA" dirty="0" smtClean="0">
                <a:solidFill>
                  <a:schemeClr val="bg1"/>
                </a:solidFill>
                <a:latin typeface="Times New Roman" panose="02020603050405020304" pitchFamily="18" charset="0"/>
                <a:cs typeface="Times New Roman" panose="02020603050405020304" pitchFamily="18" charset="0"/>
              </a:rPr>
              <a:t>(вимірюють у міліметрах), що визначає кут огляду та масштаб зображення. Є відстанню від осі комплекту лінз до фокусу (точки перетину спочатку паралельних променів після проходження через об'єктив). Чим менша фокусна відстань, тим більше поле огляду. Об'єктив 2.8 мм забезпечує відеоспостереження в секторі з кутом огляду ~ 100 º. Чим вищий фокус камери (наприклад, 8 мм), тим менший кут огляду, але більша потрібна для якісної зйомки відстань до об'єкта спостереження.</a:t>
            </a:r>
          </a:p>
          <a:p>
            <a:pPr indent="457200" algn="just"/>
            <a:r>
              <a:rPr lang="uk-UA" dirty="0" smtClean="0">
                <a:solidFill>
                  <a:schemeClr val="bg1"/>
                </a:solidFill>
                <a:latin typeface="Times New Roman" panose="02020603050405020304" pitchFamily="18" charset="0"/>
                <a:cs typeface="Times New Roman" panose="02020603050405020304" pitchFamily="18" charset="0"/>
              </a:rPr>
              <a:t>Перед системами відеоспостереження стоять різні завдання, тому в IP-камерах використовують короткофокусні, довгофокусні та </a:t>
            </a:r>
            <a:r>
              <a:rPr lang="uk-UA" dirty="0" err="1" smtClean="0">
                <a:solidFill>
                  <a:schemeClr val="bg1"/>
                </a:solidFill>
                <a:latin typeface="Times New Roman" panose="02020603050405020304" pitchFamily="18" charset="0"/>
                <a:cs typeface="Times New Roman" panose="02020603050405020304" pitchFamily="18" charset="0"/>
              </a:rPr>
              <a:t>наддовгофокусні</a:t>
            </a:r>
            <a:r>
              <a:rPr lang="uk-UA" dirty="0" smtClean="0">
                <a:solidFill>
                  <a:schemeClr val="bg1"/>
                </a:solidFill>
                <a:latin typeface="Times New Roman" panose="02020603050405020304" pitchFamily="18" charset="0"/>
                <a:cs typeface="Times New Roman" panose="02020603050405020304" pitchFamily="18" charset="0"/>
              </a:rPr>
              <a:t> об'єктиви різного типу: з фіксованою фокусною відстанню, зі змінною фокусною відстанню, моторизовані та </a:t>
            </a:r>
            <a:r>
              <a:rPr lang="uk-UA" dirty="0" err="1" smtClean="0">
                <a:solidFill>
                  <a:schemeClr val="bg1"/>
                </a:solidFill>
                <a:latin typeface="Times New Roman" panose="02020603050405020304" pitchFamily="18" charset="0"/>
                <a:cs typeface="Times New Roman" panose="02020603050405020304" pitchFamily="18" charset="0"/>
              </a:rPr>
              <a:t>fisheye</a:t>
            </a:r>
            <a:r>
              <a:rPr lang="uk-UA" dirty="0" smtClean="0">
                <a:solidFill>
                  <a:schemeClr val="bg1"/>
                </a:solidFill>
                <a:latin typeface="Times New Roman" panose="02020603050405020304" pitchFamily="18" charset="0"/>
                <a:cs typeface="Times New Roman" panose="02020603050405020304" pitchFamily="18" charset="0"/>
              </a:rPr>
              <a:t>.</a:t>
            </a:r>
          </a:p>
          <a:p>
            <a:pPr indent="457200" algn="just"/>
            <a:endParaRPr lang="uk-UA" dirty="0" smtClean="0">
              <a:solidFill>
                <a:schemeClr val="bg1"/>
              </a:solidFill>
              <a:latin typeface="Times New Roman" panose="02020603050405020304" pitchFamily="18" charset="0"/>
              <a:cs typeface="Times New Roman" panose="02020603050405020304" pitchFamily="18" charset="0"/>
            </a:endParaRPr>
          </a:p>
        </p:txBody>
      </p:sp>
      <p:pic>
        <p:nvPicPr>
          <p:cNvPr id="4" name="Рисунок 3" descr="Объектив с переменным фокусным расстоянием"/>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4437112"/>
            <a:ext cx="3203848" cy="2420888"/>
          </a:xfrm>
          <a:prstGeom prst="rect">
            <a:avLst/>
          </a:prstGeom>
          <a:noFill/>
          <a:ln>
            <a:noFill/>
          </a:ln>
        </p:spPr>
      </p:pic>
    </p:spTree>
    <p:extLst>
      <p:ext uri="{BB962C8B-B14F-4D97-AF65-F5344CB8AC3E}">
        <p14:creationId xmlns:p14="http://schemas.microsoft.com/office/powerpoint/2010/main" val="16738837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 2 </a:t>
            </a:r>
            <a:r>
              <a:rPr lang="uk-UA" altLang="uk-UA" sz="2000" dirty="0" smtClean="0">
                <a:solidFill>
                  <a:schemeClr val="bg1"/>
                </a:solidFill>
                <a:latin typeface="Times New Roman" panose="02020603050405020304" pitchFamily="18" charset="0"/>
                <a:cs typeface="Times New Roman" panose="02020603050405020304" pitchFamily="18" charset="0"/>
              </a:rPr>
              <a:t>Можливості </a:t>
            </a:r>
            <a:r>
              <a:rPr lang="en-US" altLang="uk-UA" sz="2000" dirty="0" smtClean="0">
                <a:solidFill>
                  <a:schemeClr val="bg1"/>
                </a:solidFill>
                <a:latin typeface="Times New Roman" panose="02020603050405020304" pitchFamily="18" charset="0"/>
                <a:cs typeface="Times New Roman" panose="02020603050405020304" pitchFamily="18" charset="0"/>
              </a:rPr>
              <a:t>IP-</a:t>
            </a:r>
            <a:r>
              <a:rPr lang="uk-UA" altLang="uk-UA" sz="2000" dirty="0" smtClean="0">
                <a:solidFill>
                  <a:schemeClr val="bg1"/>
                </a:solidFill>
                <a:latin typeface="Times New Roman" panose="02020603050405020304" pitchFamily="18" charset="0"/>
                <a:cs typeface="Times New Roman" panose="02020603050405020304" pitchFamily="18" charset="0"/>
              </a:rPr>
              <a:t>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9611" y="1052736"/>
            <a:ext cx="9144000" cy="5355312"/>
          </a:xfrm>
          <a:prstGeom prst="rect">
            <a:avLst/>
          </a:prstGeom>
        </p:spPr>
        <p:txBody>
          <a:bodyPr wrap="square">
            <a:spAutoFit/>
          </a:bodyPr>
          <a:lstStyle/>
          <a:p>
            <a:pPr indent="457200" algn="just"/>
            <a:r>
              <a:rPr lang="uk-UA" dirty="0" smtClean="0">
                <a:solidFill>
                  <a:srgbClr val="FF0000"/>
                </a:solidFill>
                <a:latin typeface="Times New Roman" panose="02020603050405020304" pitchFamily="18" charset="0"/>
                <a:cs typeface="Times New Roman" panose="02020603050405020304" pitchFamily="18" charset="0"/>
              </a:rPr>
              <a:t>З фіксованою фокусною відстанню</a:t>
            </a:r>
          </a:p>
          <a:p>
            <a:pPr indent="457200" algn="just"/>
            <a:r>
              <a:rPr lang="uk-UA" dirty="0" smtClean="0">
                <a:solidFill>
                  <a:schemeClr val="bg1"/>
                </a:solidFill>
                <a:latin typeface="Times New Roman" panose="02020603050405020304" pitchFamily="18" charset="0"/>
                <a:cs typeface="Times New Roman" panose="02020603050405020304" pitchFamily="18" charset="0"/>
              </a:rPr>
              <a:t>Фокусну відстань задають у процесі збирання на заводі - вона постійно протягом усієї експлуатації.</a:t>
            </a:r>
          </a:p>
          <a:p>
            <a:pPr indent="457200" algn="just"/>
            <a:r>
              <a:rPr lang="uk-UA" dirty="0" smtClean="0">
                <a:solidFill>
                  <a:srgbClr val="FF0000"/>
                </a:solidFill>
                <a:latin typeface="Times New Roman" panose="02020603050405020304" pitchFamily="18" charset="0"/>
                <a:cs typeface="Times New Roman" panose="02020603050405020304" pitchFamily="18" charset="0"/>
              </a:rPr>
              <a:t>Зі змінною фокусною відстанню</a:t>
            </a:r>
          </a:p>
          <a:p>
            <a:pPr indent="457200" algn="just"/>
            <a:r>
              <a:rPr lang="uk-UA" dirty="0" smtClean="0">
                <a:solidFill>
                  <a:schemeClr val="bg1"/>
                </a:solidFill>
                <a:latin typeface="Times New Roman" panose="02020603050405020304" pitchFamily="18" charset="0"/>
                <a:cs typeface="Times New Roman" panose="02020603050405020304" pitchFamily="18" charset="0"/>
              </a:rPr>
              <a:t>Фокусну відстань таких об'єктивів вказують у діапазоні від меншого до більшого (2.7 ~ 13.5, наприклад) – його можна міняти. IP-камера з такою оптикою набагато простіше в монтажі, набагато більше місць для </a:t>
            </a:r>
            <a:r>
              <a:rPr lang="uk-UA" dirty="0" err="1" smtClean="0">
                <a:solidFill>
                  <a:schemeClr val="bg1"/>
                </a:solidFill>
                <a:latin typeface="Times New Roman" panose="02020603050405020304" pitchFamily="18" charset="0"/>
                <a:cs typeface="Times New Roman" panose="02020603050405020304" pitchFamily="18" charset="0"/>
              </a:rPr>
              <a:t>інсталяції.Об'єктив</a:t>
            </a:r>
            <a:r>
              <a:rPr lang="uk-UA" dirty="0" smtClean="0">
                <a:solidFill>
                  <a:schemeClr val="bg1"/>
                </a:solidFill>
                <a:latin typeface="Times New Roman" panose="02020603050405020304" pitchFamily="18" charset="0"/>
                <a:cs typeface="Times New Roman" panose="02020603050405020304" pitchFamily="18" charset="0"/>
              </a:rPr>
              <a:t> зі змінною фокусною відстанню</a:t>
            </a:r>
          </a:p>
          <a:p>
            <a:pPr indent="457200" algn="just"/>
            <a:r>
              <a:rPr lang="uk-UA" dirty="0" smtClean="0">
                <a:solidFill>
                  <a:srgbClr val="FF0000"/>
                </a:solidFill>
                <a:latin typeface="Times New Roman" panose="02020603050405020304" pitchFamily="18" charset="0"/>
                <a:cs typeface="Times New Roman" panose="02020603050405020304" pitchFamily="18" charset="0"/>
              </a:rPr>
              <a:t>Моторизований</a:t>
            </a:r>
          </a:p>
          <a:p>
            <a:pPr indent="457200" algn="just"/>
            <a:r>
              <a:rPr lang="uk-UA" dirty="0" smtClean="0">
                <a:solidFill>
                  <a:schemeClr val="bg1"/>
                </a:solidFill>
                <a:latin typeface="Times New Roman" panose="02020603050405020304" pitchFamily="18" charset="0"/>
                <a:cs typeface="Times New Roman" panose="02020603050405020304" pitchFamily="18" charset="0"/>
              </a:rPr>
              <a:t>Моторизований об'єктив забезпечений приводом (як правило, </a:t>
            </a:r>
            <a:r>
              <a:rPr lang="uk-UA" dirty="0" err="1" smtClean="0">
                <a:solidFill>
                  <a:schemeClr val="bg1"/>
                </a:solidFill>
                <a:latin typeface="Times New Roman" panose="02020603050405020304" pitchFamily="18" charset="0"/>
                <a:cs typeface="Times New Roman" panose="02020603050405020304" pitchFamily="18" charset="0"/>
              </a:rPr>
              <a:t>сервоприводом</a:t>
            </a:r>
            <a:r>
              <a:rPr lang="uk-UA" dirty="0" smtClean="0">
                <a:solidFill>
                  <a:schemeClr val="bg1"/>
                </a:solidFill>
                <a:latin typeface="Times New Roman" panose="02020603050405020304" pitchFamily="18" charset="0"/>
                <a:cs typeface="Times New Roman" panose="02020603050405020304" pitchFamily="18" charset="0"/>
              </a:rPr>
              <a:t>) – для віддаленого керування фокусом та масштабуванням. Часто у складі </a:t>
            </a:r>
            <a:r>
              <a:rPr lang="uk-UA" dirty="0" err="1" smtClean="0">
                <a:solidFill>
                  <a:schemeClr val="bg1"/>
                </a:solidFill>
                <a:latin typeface="Times New Roman" panose="02020603050405020304" pitchFamily="18" charset="0"/>
                <a:cs typeface="Times New Roman" panose="02020603050405020304" pitchFamily="18" charset="0"/>
              </a:rPr>
              <a:t>motor-zoom</a:t>
            </a:r>
            <a:r>
              <a:rPr lang="uk-UA" dirty="0" smtClean="0">
                <a:solidFill>
                  <a:schemeClr val="bg1"/>
                </a:solidFill>
                <a:latin typeface="Times New Roman" panose="02020603050405020304" pitchFamily="18" charset="0"/>
                <a:cs typeface="Times New Roman" panose="02020603050405020304" pitchFamily="18" charset="0"/>
              </a:rPr>
              <a:t> є система оптичної стабілізації, фокусування та діафрагми. IP-камери із </a:t>
            </a:r>
            <a:r>
              <a:rPr lang="uk-UA" dirty="0" err="1" smtClean="0">
                <a:solidFill>
                  <a:schemeClr val="bg1"/>
                </a:solidFill>
                <a:latin typeface="Times New Roman" panose="02020603050405020304" pitchFamily="18" charset="0"/>
                <a:cs typeface="Times New Roman" panose="02020603050405020304" pitchFamily="18" charset="0"/>
              </a:rPr>
              <a:t>зумом</a:t>
            </a:r>
            <a:r>
              <a:rPr lang="uk-UA" dirty="0" smtClean="0">
                <a:solidFill>
                  <a:schemeClr val="bg1"/>
                </a:solidFill>
                <a:latin typeface="Times New Roman" panose="02020603050405020304" pitchFamily="18" charset="0"/>
                <a:cs typeface="Times New Roman" panose="02020603050405020304" pitchFamily="18" charset="0"/>
              </a:rPr>
              <a:t> затребувані на об'єктах підвищеної безпеки з необхідністю практично миттєво масштабувати картинку (швидкість </a:t>
            </a:r>
            <a:r>
              <a:rPr lang="uk-UA" dirty="0" err="1" smtClean="0">
                <a:solidFill>
                  <a:schemeClr val="bg1"/>
                </a:solidFill>
                <a:latin typeface="Times New Roman" panose="02020603050405020304" pitchFamily="18" charset="0"/>
                <a:cs typeface="Times New Roman" panose="02020603050405020304" pitchFamily="18" charset="0"/>
              </a:rPr>
              <a:t>трансфокації</a:t>
            </a:r>
            <a:r>
              <a:rPr lang="uk-UA" dirty="0" smtClean="0">
                <a:solidFill>
                  <a:schemeClr val="bg1"/>
                </a:solidFill>
                <a:latin typeface="Times New Roman" panose="02020603050405020304" pitchFamily="18" charset="0"/>
                <a:cs typeface="Times New Roman" panose="02020603050405020304" pitchFamily="18" charset="0"/>
              </a:rPr>
              <a:t> не перевищує 5 секунд).</a:t>
            </a:r>
          </a:p>
          <a:p>
            <a:pPr indent="457200" algn="just"/>
            <a:r>
              <a:rPr lang="uk-UA" dirty="0" err="1" smtClean="0">
                <a:solidFill>
                  <a:srgbClr val="FF0000"/>
                </a:solidFill>
                <a:latin typeface="Times New Roman" panose="02020603050405020304" pitchFamily="18" charset="0"/>
                <a:cs typeface="Times New Roman" panose="02020603050405020304" pitchFamily="18" charset="0"/>
              </a:rPr>
              <a:t>Fisheye</a:t>
            </a:r>
            <a:endParaRPr lang="uk-UA" dirty="0" smtClean="0">
              <a:solidFill>
                <a:srgbClr val="FF0000"/>
              </a:solidFill>
              <a:latin typeface="Times New Roman" panose="02020603050405020304" pitchFamily="18" charset="0"/>
              <a:cs typeface="Times New Roman" panose="02020603050405020304" pitchFamily="18" charset="0"/>
            </a:endParaRPr>
          </a:p>
          <a:p>
            <a:pPr indent="457200" algn="just"/>
            <a:r>
              <a:rPr lang="uk-UA" dirty="0" err="1" smtClean="0">
                <a:solidFill>
                  <a:schemeClr val="bg1"/>
                </a:solidFill>
                <a:latin typeface="Times New Roman" panose="02020603050405020304" pitchFamily="18" charset="0"/>
                <a:cs typeface="Times New Roman" panose="02020603050405020304" pitchFamily="18" charset="0"/>
              </a:rPr>
              <a:t>Fisheye</a:t>
            </a:r>
            <a:r>
              <a:rPr lang="uk-UA" dirty="0" smtClean="0">
                <a:solidFill>
                  <a:schemeClr val="bg1"/>
                </a:solidFill>
                <a:latin typeface="Times New Roman" panose="02020603050405020304" pitchFamily="18" charset="0"/>
                <a:cs typeface="Times New Roman" panose="02020603050405020304" pitchFamily="18" charset="0"/>
              </a:rPr>
              <a:t>-об'єктиви - </a:t>
            </a:r>
            <a:r>
              <a:rPr lang="uk-UA" dirty="0" err="1" smtClean="0">
                <a:solidFill>
                  <a:schemeClr val="bg1"/>
                </a:solidFill>
                <a:latin typeface="Times New Roman" panose="02020603050405020304" pitchFamily="18" charset="0"/>
                <a:cs typeface="Times New Roman" panose="02020603050405020304" pitchFamily="18" charset="0"/>
              </a:rPr>
              <a:t>надширококутні</a:t>
            </a:r>
            <a:r>
              <a:rPr lang="uk-UA" dirty="0" smtClean="0">
                <a:solidFill>
                  <a:schemeClr val="bg1"/>
                </a:solidFill>
                <a:latin typeface="Times New Roman" panose="02020603050405020304" pitchFamily="18" charset="0"/>
                <a:cs typeface="Times New Roman" panose="02020603050405020304" pitchFamily="18" charset="0"/>
              </a:rPr>
              <a:t> (до 180 °), у зв'язку з чим необроблене зображення відрізняється спотвореним відображенням прямих ліній у формі дугоподібних кривих. Зображення з укомплектованим «риб'ячим оком» камер програмно (вбудоване в IP-камеру або ПЗ, що купується окремо) розбивають на окремі канали, попутно виправляючи </a:t>
            </a:r>
            <a:r>
              <a:rPr lang="uk-UA" dirty="0" err="1" smtClean="0">
                <a:solidFill>
                  <a:schemeClr val="bg1"/>
                </a:solidFill>
                <a:latin typeface="Times New Roman" panose="02020603050405020304" pitchFamily="18" charset="0"/>
                <a:cs typeface="Times New Roman" panose="02020603050405020304" pitchFamily="18" charset="0"/>
              </a:rPr>
              <a:t>дисторсію</a:t>
            </a:r>
            <a:r>
              <a:rPr lang="uk-UA" dirty="0" smtClean="0">
                <a:solidFill>
                  <a:schemeClr val="bg1"/>
                </a:solidFill>
                <a:latin typeface="Times New Roman" panose="02020603050405020304" pitchFamily="18" charset="0"/>
                <a:cs typeface="Times New Roman" panose="02020603050405020304" pitchFamily="18" charset="0"/>
              </a:rPr>
              <a:t>. </a:t>
            </a:r>
            <a:r>
              <a:rPr lang="uk-UA" dirty="0" err="1" smtClean="0">
                <a:solidFill>
                  <a:schemeClr val="bg1"/>
                </a:solidFill>
                <a:latin typeface="Times New Roman" panose="02020603050405020304" pitchFamily="18" charset="0"/>
                <a:cs typeface="Times New Roman" panose="02020603050405020304" pitchFamily="18" charset="0"/>
              </a:rPr>
              <a:t>Fisheye</a:t>
            </a:r>
            <a:r>
              <a:rPr lang="uk-UA" dirty="0" smtClean="0">
                <a:solidFill>
                  <a:schemeClr val="bg1"/>
                </a:solidFill>
                <a:latin typeface="Times New Roman" panose="02020603050405020304" pitchFamily="18" charset="0"/>
                <a:cs typeface="Times New Roman" panose="02020603050405020304" pitchFamily="18" charset="0"/>
              </a:rPr>
              <a:t>-камера замінює кілька звичайних.</a:t>
            </a:r>
            <a:endParaRPr lang="uk-UA"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0847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a:solidFill>
                  <a:srgbClr val="002060"/>
                </a:solidFill>
                <a:latin typeface="Times New Roman" panose="02020603050405020304" pitchFamily="18" charset="0"/>
                <a:cs typeface="Times New Roman" panose="02020603050405020304" pitchFamily="18" charset="0"/>
              </a:rPr>
              <a:t>Питання1. </a:t>
            </a:r>
            <a:r>
              <a:rPr lang="uk-UA" altLang="uk-UA" sz="2000" dirty="0" smtClean="0">
                <a:solidFill>
                  <a:srgbClr val="002060"/>
                </a:solidFill>
                <a:latin typeface="Times New Roman" panose="02020603050405020304" pitchFamily="18" charset="0"/>
                <a:cs typeface="Times New Roman" panose="02020603050405020304" pitchFamily="18" charset="0"/>
              </a:rPr>
              <a:t>Призначення, с</a:t>
            </a:r>
            <a:r>
              <a:rPr lang="uk-UA" altLang="uk-UA" sz="2000" dirty="0" smtClean="0">
                <a:solidFill>
                  <a:schemeClr val="bg1"/>
                </a:solidFill>
                <a:latin typeface="Times New Roman" panose="02020603050405020304" pitchFamily="18" charset="0"/>
                <a:cs typeface="Times New Roman" panose="02020603050405020304" pitchFamily="18" charset="0"/>
              </a:rPr>
              <a:t>клад, принцип дії 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450552" y="404664"/>
            <a:ext cx="4242893" cy="523220"/>
          </a:xfrm>
          <a:prstGeom prst="rect">
            <a:avLst/>
          </a:prstGeom>
        </p:spPr>
        <p:txBody>
          <a:bodyPr wrap="none">
            <a:spAutoFit/>
          </a:bodyPr>
          <a:lstStyle/>
          <a:p>
            <a:r>
              <a:rPr lang="uk-UA" sz="2800" b="1" dirty="0" smtClean="0">
                <a:solidFill>
                  <a:srgbClr val="FF0000"/>
                </a:solidFill>
                <a:latin typeface="Times New Roman" panose="02020603050405020304" pitchFamily="18" charset="0"/>
                <a:cs typeface="Times New Roman" panose="02020603050405020304" pitchFamily="18" charset="0"/>
              </a:rPr>
              <a:t>Призначення відеокамер</a:t>
            </a:r>
            <a:endParaRPr lang="uk-UA" sz="2800" b="1" dirty="0">
              <a:solidFill>
                <a:srgbClr val="FF0000"/>
              </a:solidFill>
            </a:endParaRPr>
          </a:p>
        </p:txBody>
      </p:sp>
      <p:graphicFrame>
        <p:nvGraphicFramePr>
          <p:cNvPr id="8" name="Объект 7"/>
          <p:cNvGraphicFramePr>
            <a:graphicFrameLocks noChangeAspect="1"/>
          </p:cNvGraphicFramePr>
          <p:nvPr>
            <p:extLst>
              <p:ext uri="{D42A27DB-BD31-4B8C-83A1-F6EECF244321}">
                <p14:modId xmlns:p14="http://schemas.microsoft.com/office/powerpoint/2010/main" val="3127617255"/>
              </p:ext>
            </p:extLst>
          </p:nvPr>
        </p:nvGraphicFramePr>
        <p:xfrm>
          <a:off x="395536" y="908720"/>
          <a:ext cx="8361837" cy="5869009"/>
        </p:xfrm>
        <a:graphic>
          <a:graphicData uri="http://schemas.openxmlformats.org/presentationml/2006/ole">
            <mc:AlternateContent xmlns:mc="http://schemas.openxmlformats.org/markup-compatibility/2006">
              <mc:Choice xmlns:v="urn:schemas-microsoft-com:vml" Requires="v">
                <p:oleObj spid="_x0000_s49187" r:id="rId3" imgW="7513200" imgH="5272920" progId="">
                  <p:embed/>
                </p:oleObj>
              </mc:Choice>
              <mc:Fallback>
                <p:oleObj r:id="rId3" imgW="7513200" imgH="5272920" progId="">
                  <p:embed/>
                  <p:pic>
                    <p:nvPicPr>
                      <p:cNvPr id="2" name="Объект 1"/>
                      <p:cNvPicPr/>
                      <p:nvPr/>
                    </p:nvPicPr>
                    <p:blipFill>
                      <a:blip r:embed="rId4"/>
                      <a:stretch>
                        <a:fillRect/>
                      </a:stretch>
                    </p:blipFill>
                    <p:spPr>
                      <a:xfrm>
                        <a:off x="395536" y="908720"/>
                        <a:ext cx="8361837" cy="5869009"/>
                      </a:xfrm>
                      <a:prstGeom prst="rect">
                        <a:avLst/>
                      </a:prstGeom>
                    </p:spPr>
                  </p:pic>
                </p:oleObj>
              </mc:Fallback>
            </mc:AlternateContent>
          </a:graphicData>
        </a:graphic>
      </p:graphicFrame>
    </p:spTree>
    <p:extLst>
      <p:ext uri="{BB962C8B-B14F-4D97-AF65-F5344CB8AC3E}">
        <p14:creationId xmlns:p14="http://schemas.microsoft.com/office/powerpoint/2010/main" val="2479787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19456"/>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Питання1. Призначення, с</a:t>
            </a:r>
            <a:r>
              <a:rPr lang="uk-UA" altLang="uk-UA" sz="2000" dirty="0" smtClean="0">
                <a:solidFill>
                  <a:schemeClr val="bg1"/>
                </a:solidFill>
                <a:latin typeface="Times New Roman" panose="02020603050405020304" pitchFamily="18" charset="0"/>
                <a:cs typeface="Times New Roman" panose="02020603050405020304" pitchFamily="18" charset="0"/>
              </a:rPr>
              <a:t>клад, принцип дії 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0" y="580901"/>
            <a:ext cx="9144000" cy="6232475"/>
          </a:xfrm>
          <a:prstGeom prst="rect">
            <a:avLst/>
          </a:prstGeom>
        </p:spPr>
        <p:txBody>
          <a:bodyPr wrap="square">
            <a:spAutoFit/>
          </a:bodyPr>
          <a:lstStyle/>
          <a:p>
            <a:pPr indent="457200" algn="ctr"/>
            <a:r>
              <a:rPr lang="uk-UA" sz="1900" b="1" dirty="0" smtClean="0">
                <a:solidFill>
                  <a:srgbClr val="FF0000"/>
                </a:solidFill>
                <a:latin typeface="Times New Roman" panose="02020603050405020304" pitchFamily="18" charset="0"/>
                <a:cs typeface="Times New Roman" panose="02020603050405020304" pitchFamily="18" charset="0"/>
              </a:rPr>
              <a:t>АНАЛОГОВЕ ТА ЦИФРОВЕ: ОСНОВНА ВІДМІННІСТЬ</a:t>
            </a:r>
          </a:p>
          <a:p>
            <a:pPr indent="457200" algn="just"/>
            <a:endParaRPr lang="uk-UA" sz="1900" b="1" dirty="0">
              <a:solidFill>
                <a:schemeClr val="bg1"/>
              </a:solidFill>
              <a:latin typeface="Times New Roman" panose="02020603050405020304" pitchFamily="18" charset="0"/>
              <a:cs typeface="Times New Roman" panose="02020603050405020304" pitchFamily="18" charset="0"/>
            </a:endParaRPr>
          </a:p>
          <a:p>
            <a:pPr indent="457200" algn="just"/>
            <a:r>
              <a:rPr lang="uk-UA" sz="1900" dirty="0">
                <a:solidFill>
                  <a:schemeClr val="bg1"/>
                </a:solidFill>
                <a:latin typeface="Times New Roman" panose="02020603050405020304" pitchFamily="18" charset="0"/>
                <a:cs typeface="Times New Roman" panose="02020603050405020304" pitchFamily="18" charset="0"/>
              </a:rPr>
              <a:t>Основна відмінність полягає у технології формування </a:t>
            </a:r>
            <a:r>
              <a:rPr lang="uk-UA" sz="1900" dirty="0" err="1" smtClean="0">
                <a:solidFill>
                  <a:schemeClr val="bg1"/>
                </a:solidFill>
                <a:latin typeface="Times New Roman" panose="02020603050405020304" pitchFamily="18" charset="0"/>
                <a:cs typeface="Times New Roman" panose="02020603050405020304" pitchFamily="18" charset="0"/>
              </a:rPr>
              <a:t>відеокадра</a:t>
            </a:r>
            <a:r>
              <a:rPr lang="uk-UA" sz="1900" dirty="0" smtClean="0">
                <a:solidFill>
                  <a:schemeClr val="bg1"/>
                </a:solidFill>
                <a:latin typeface="Times New Roman" panose="02020603050405020304" pitchFamily="18" charset="0"/>
                <a:cs typeface="Times New Roman" panose="02020603050405020304" pitchFamily="18" charset="0"/>
              </a:rPr>
              <a:t>: растрові </a:t>
            </a:r>
            <a:r>
              <a:rPr lang="uk-UA" sz="1900" dirty="0">
                <a:solidFill>
                  <a:schemeClr val="bg1"/>
                </a:solidFill>
                <a:latin typeface="Times New Roman" panose="02020603050405020304" pitchFamily="18" charset="0"/>
                <a:cs typeface="Times New Roman" panose="02020603050405020304" pitchFamily="18" charset="0"/>
              </a:rPr>
              <a:t>та </a:t>
            </a:r>
            <a:r>
              <a:rPr lang="uk-UA" sz="1900" dirty="0" smtClean="0">
                <a:solidFill>
                  <a:schemeClr val="bg1"/>
                </a:solidFill>
                <a:latin typeface="Times New Roman" panose="02020603050405020304" pitchFamily="18" charset="0"/>
                <a:cs typeface="Times New Roman" panose="02020603050405020304" pitchFamily="18" charset="0"/>
              </a:rPr>
              <a:t>векторні зображеннями. </a:t>
            </a:r>
          </a:p>
          <a:p>
            <a:pPr indent="457200" algn="just"/>
            <a:r>
              <a:rPr lang="uk-UA" sz="1900" dirty="0" smtClean="0">
                <a:solidFill>
                  <a:schemeClr val="bg1"/>
                </a:solidFill>
                <a:latin typeface="Times New Roman" panose="02020603050405020304" pitchFamily="18" charset="0"/>
                <a:cs typeface="Times New Roman" panose="02020603050405020304" pitchFamily="18" charset="0"/>
              </a:rPr>
              <a:t>Так</a:t>
            </a:r>
            <a:r>
              <a:rPr lang="uk-UA" sz="1900" dirty="0">
                <a:solidFill>
                  <a:schemeClr val="bg1"/>
                </a:solidFill>
                <a:latin typeface="Times New Roman" panose="02020603050405020304" pitchFamily="18" charset="0"/>
                <a:cs typeface="Times New Roman" panose="02020603050405020304" pitchFamily="18" charset="0"/>
              </a:rPr>
              <a:t>, </a:t>
            </a:r>
            <a:r>
              <a:rPr lang="uk-UA" sz="1900" dirty="0">
                <a:solidFill>
                  <a:srgbClr val="FF0000"/>
                </a:solidFill>
                <a:latin typeface="Times New Roman" panose="02020603050405020304" pitchFamily="18" charset="0"/>
                <a:cs typeface="Times New Roman" panose="02020603050405020304" pitchFamily="18" charset="0"/>
              </a:rPr>
              <a:t>растрове</a:t>
            </a:r>
            <a:r>
              <a:rPr lang="uk-UA" sz="1900" dirty="0">
                <a:solidFill>
                  <a:schemeClr val="bg1"/>
                </a:solidFill>
                <a:latin typeface="Times New Roman" panose="02020603050405020304" pitchFamily="18" charset="0"/>
                <a:cs typeface="Times New Roman" panose="02020603050405020304" pitchFamily="18" charset="0"/>
              </a:rPr>
              <a:t> (у разі аналогове зображення) є прямокутником з пікселів. Він характеризується розмірами сторін та щільністю пікселів. Звичайно, це зображення можна збільшувати та зменшувати, при цьому збільшуватиметься або зменшуватиметься відстань між пікселями. При «розтягуванні» аналоговий кадр втрачатиме якість.</a:t>
            </a:r>
          </a:p>
          <a:p>
            <a:pPr indent="457200" algn="just"/>
            <a:r>
              <a:rPr lang="uk-UA" sz="1900" dirty="0">
                <a:solidFill>
                  <a:srgbClr val="FF0000"/>
                </a:solidFill>
                <a:latin typeface="Times New Roman" panose="02020603050405020304" pitchFamily="18" charset="0"/>
                <a:cs typeface="Times New Roman" panose="02020603050405020304" pitchFamily="18" charset="0"/>
              </a:rPr>
              <a:t>Векторний</a:t>
            </a:r>
            <a:r>
              <a:rPr lang="uk-UA" sz="1900" dirty="0">
                <a:solidFill>
                  <a:schemeClr val="bg1"/>
                </a:solidFill>
                <a:latin typeface="Times New Roman" panose="02020603050405020304" pitchFamily="18" charset="0"/>
                <a:cs typeface="Times New Roman" panose="02020603050405020304" pitchFamily="18" charset="0"/>
              </a:rPr>
              <a:t> (у разі цифровий) кадр складається з безлічі фігур, параметри яких задаються математичними формулами. При збільшенні знімка не втрачається його якість, оскільки формула безпомилково коригує ці параметри (збільшує їх значення).</a:t>
            </a:r>
          </a:p>
          <a:p>
            <a:pPr indent="457200" algn="just"/>
            <a:r>
              <a:rPr lang="uk-UA" sz="1900" dirty="0">
                <a:solidFill>
                  <a:schemeClr val="bg1"/>
                </a:solidFill>
                <a:latin typeface="Times New Roman" panose="02020603050405020304" pitchFamily="18" charset="0"/>
                <a:cs typeface="Times New Roman" panose="02020603050405020304" pitchFamily="18" charset="0"/>
              </a:rPr>
              <a:t>Це спрощене пояснення, яке дає розуміння різниці між аналоговим та цифровим відео.</a:t>
            </a:r>
          </a:p>
          <a:p>
            <a:pPr indent="457200" algn="just"/>
            <a:r>
              <a:rPr lang="uk-UA" sz="1900" dirty="0">
                <a:solidFill>
                  <a:schemeClr val="bg1"/>
                </a:solidFill>
                <a:latin typeface="Times New Roman" panose="02020603050405020304" pitchFamily="18" charset="0"/>
                <a:cs typeface="Times New Roman" panose="02020603050405020304" pitchFamily="18" charset="0"/>
              </a:rPr>
              <a:t>Застосування формул для формування зображень дає цифровому відео ряд переваг. Ось їх короткий список:</a:t>
            </a:r>
          </a:p>
          <a:p>
            <a:pPr indent="457200" algn="just"/>
            <a:r>
              <a:rPr lang="uk-UA" sz="1900" dirty="0">
                <a:solidFill>
                  <a:schemeClr val="bg1"/>
                </a:solidFill>
                <a:latin typeface="Times New Roman" panose="02020603050405020304" pitchFamily="18" charset="0"/>
                <a:cs typeface="Times New Roman" panose="02020603050405020304" pitchFamily="18" charset="0"/>
              </a:rPr>
              <a:t>розвинені можливості передачі відео по мережі – спрощена адресація (</a:t>
            </a:r>
            <a:r>
              <a:rPr lang="en-US" sz="1900" dirty="0">
                <a:solidFill>
                  <a:schemeClr val="bg1"/>
                </a:solidFill>
                <a:latin typeface="Times New Roman" panose="02020603050405020304" pitchFamily="18" charset="0"/>
                <a:cs typeface="Times New Roman" panose="02020603050405020304" pitchFamily="18" charset="0"/>
              </a:rPr>
              <a:t>IP) </a:t>
            </a:r>
            <a:r>
              <a:rPr lang="uk-UA" sz="1900" dirty="0">
                <a:solidFill>
                  <a:schemeClr val="bg1"/>
                </a:solidFill>
                <a:latin typeface="Times New Roman" panose="02020603050405020304" pitchFamily="18" charset="0"/>
                <a:cs typeface="Times New Roman" panose="02020603050405020304" pitchFamily="18" charset="0"/>
              </a:rPr>
              <a:t>та менший трафік (обсяг) даних, що передаються;</a:t>
            </a:r>
          </a:p>
          <a:p>
            <a:pPr indent="457200" algn="just"/>
            <a:r>
              <a:rPr lang="uk-UA" sz="1900" dirty="0">
                <a:solidFill>
                  <a:schemeClr val="bg1"/>
                </a:solidFill>
                <a:latin typeface="Times New Roman" panose="02020603050405020304" pitchFamily="18" charset="0"/>
                <a:cs typeface="Times New Roman" panose="02020603050405020304" pitchFamily="18" charset="0"/>
              </a:rPr>
              <a:t>великий асортимент </a:t>
            </a:r>
            <a:r>
              <a:rPr lang="uk-UA" sz="1900" dirty="0" err="1">
                <a:solidFill>
                  <a:schemeClr val="bg1"/>
                </a:solidFill>
                <a:latin typeface="Times New Roman" panose="02020603050405020304" pitchFamily="18" charset="0"/>
                <a:cs typeface="Times New Roman" panose="02020603050405020304" pitchFamily="18" charset="0"/>
              </a:rPr>
              <a:t>відеоаналітики</a:t>
            </a:r>
            <a:r>
              <a:rPr lang="uk-UA" sz="1900" dirty="0">
                <a:solidFill>
                  <a:schemeClr val="bg1"/>
                </a:solidFill>
                <a:latin typeface="Times New Roman" panose="02020603050405020304" pitchFamily="18" charset="0"/>
                <a:cs typeface="Times New Roman" panose="02020603050405020304" pitchFamily="18" charset="0"/>
              </a:rPr>
              <a:t>, яку ведуть цифрові системи </a:t>
            </a:r>
            <a:r>
              <a:rPr lang="uk-UA" sz="1900" dirty="0" err="1">
                <a:solidFill>
                  <a:schemeClr val="bg1"/>
                </a:solidFill>
                <a:latin typeface="Times New Roman" panose="02020603050405020304" pitchFamily="18" charset="0"/>
                <a:cs typeface="Times New Roman" panose="02020603050405020304" pitchFamily="18" charset="0"/>
              </a:rPr>
              <a:t>відеоконтролю</a:t>
            </a:r>
            <a:r>
              <a:rPr lang="uk-UA" sz="1900" dirty="0">
                <a:solidFill>
                  <a:schemeClr val="bg1"/>
                </a:solidFill>
                <a:latin typeface="Times New Roman" panose="02020603050405020304" pitchFamily="18" charset="0"/>
                <a:cs typeface="Times New Roman" panose="02020603050405020304" pitchFamily="18" charset="0"/>
              </a:rPr>
              <a:t>;</a:t>
            </a:r>
          </a:p>
          <a:p>
            <a:pPr indent="457200" algn="just"/>
            <a:r>
              <a:rPr lang="uk-UA" sz="1900" dirty="0">
                <a:solidFill>
                  <a:schemeClr val="bg1"/>
                </a:solidFill>
                <a:latin typeface="Times New Roman" panose="02020603050405020304" pitchFamily="18" charset="0"/>
                <a:cs typeface="Times New Roman" panose="02020603050405020304" pitchFamily="18" charset="0"/>
              </a:rPr>
              <a:t>зберігання великих обсягів </a:t>
            </a:r>
            <a:r>
              <a:rPr lang="uk-UA" sz="1900" dirty="0" err="1">
                <a:solidFill>
                  <a:schemeClr val="bg1"/>
                </a:solidFill>
                <a:latin typeface="Times New Roman" panose="02020603050405020304" pitchFamily="18" charset="0"/>
                <a:cs typeface="Times New Roman" panose="02020603050405020304" pitchFamily="18" charset="0"/>
              </a:rPr>
              <a:t>відеоархівів</a:t>
            </a:r>
            <a:r>
              <a:rPr lang="uk-UA" sz="1900" dirty="0">
                <a:solidFill>
                  <a:schemeClr val="bg1"/>
                </a:solidFill>
                <a:latin typeface="Times New Roman" panose="02020603050405020304" pitchFamily="18" charset="0"/>
                <a:cs typeface="Times New Roman" panose="02020603050405020304" pitchFamily="18" charset="0"/>
              </a:rPr>
              <a:t>, швидша їх обробка – копіювання, пошук сюжетів тощо.</a:t>
            </a:r>
          </a:p>
        </p:txBody>
      </p:sp>
    </p:spTree>
    <p:extLst>
      <p:ext uri="{BB962C8B-B14F-4D97-AF65-F5344CB8AC3E}">
        <p14:creationId xmlns:p14="http://schemas.microsoft.com/office/powerpoint/2010/main" val="3774592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Питання1. Призначення, с</a:t>
            </a:r>
            <a:r>
              <a:rPr lang="uk-UA" altLang="uk-UA" sz="2000" dirty="0" smtClean="0">
                <a:solidFill>
                  <a:schemeClr val="bg1"/>
                </a:solidFill>
                <a:latin typeface="Times New Roman" panose="02020603050405020304" pitchFamily="18" charset="0"/>
                <a:cs typeface="Times New Roman" panose="02020603050405020304" pitchFamily="18" charset="0"/>
              </a:rPr>
              <a:t>клад, принцип дії 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195736" y="429364"/>
            <a:ext cx="4458100" cy="523220"/>
          </a:xfrm>
          <a:prstGeom prst="rect">
            <a:avLst/>
          </a:prstGeom>
        </p:spPr>
        <p:txBody>
          <a:bodyPr wrap="square">
            <a:spAutoFit/>
          </a:bodyPr>
          <a:lstStyle/>
          <a:p>
            <a:pPr indent="457200" algn="just"/>
            <a:r>
              <a:rPr lang="uk-UA" sz="2800" dirty="0" smtClean="0">
                <a:solidFill>
                  <a:srgbClr val="FF0000"/>
                </a:solidFill>
                <a:latin typeface="Times New Roman" panose="02020603050405020304" pitchFamily="18" charset="0"/>
                <a:cs typeface="Times New Roman" panose="02020603050405020304" pitchFamily="18" charset="0"/>
              </a:rPr>
              <a:t>Принцип дії відеокамери</a:t>
            </a:r>
            <a:endParaRPr lang="uk-UA"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ChangeAspect="1"/>
          </p:cNvGraphicFramePr>
          <p:nvPr>
            <p:extLst>
              <p:ext uri="{D42A27DB-BD31-4B8C-83A1-F6EECF244321}">
                <p14:modId xmlns:p14="http://schemas.microsoft.com/office/powerpoint/2010/main" val="2019742037"/>
              </p:ext>
            </p:extLst>
          </p:nvPr>
        </p:nvGraphicFramePr>
        <p:xfrm>
          <a:off x="43531" y="1556792"/>
          <a:ext cx="9100469" cy="3486670"/>
        </p:xfrm>
        <a:graphic>
          <a:graphicData uri="http://schemas.openxmlformats.org/presentationml/2006/ole">
            <mc:AlternateContent xmlns:mc="http://schemas.openxmlformats.org/markup-compatibility/2006">
              <mc:Choice xmlns:v="urn:schemas-microsoft-com:vml" Requires="v">
                <p:oleObj spid="_x0000_s50207" r:id="rId3" imgW="10599480" imgH="4069080" progId="">
                  <p:embed/>
                </p:oleObj>
              </mc:Choice>
              <mc:Fallback>
                <p:oleObj r:id="rId3" imgW="10599480" imgH="4069080" progId="">
                  <p:embed/>
                  <p:pic>
                    <p:nvPicPr>
                      <p:cNvPr id="6" name="Объект 5"/>
                      <p:cNvPicPr/>
                      <p:nvPr/>
                    </p:nvPicPr>
                    <p:blipFill>
                      <a:blip r:embed="rId4"/>
                      <a:stretch>
                        <a:fillRect/>
                      </a:stretch>
                    </p:blipFill>
                    <p:spPr>
                      <a:xfrm>
                        <a:off x="43531" y="1556792"/>
                        <a:ext cx="9100469" cy="3486670"/>
                      </a:xfrm>
                      <a:prstGeom prst="rect">
                        <a:avLst/>
                      </a:prstGeom>
                    </p:spPr>
                  </p:pic>
                </p:oleObj>
              </mc:Fallback>
            </mc:AlternateContent>
          </a:graphicData>
        </a:graphic>
      </p:graphicFrame>
      <p:sp>
        <p:nvSpPr>
          <p:cNvPr id="3" name="Прямоугольник 2"/>
          <p:cNvSpPr/>
          <p:nvPr/>
        </p:nvSpPr>
        <p:spPr>
          <a:xfrm>
            <a:off x="-30116" y="5363715"/>
            <a:ext cx="9100469" cy="1200329"/>
          </a:xfrm>
          <a:prstGeom prst="rect">
            <a:avLst/>
          </a:prstGeom>
        </p:spPr>
        <p:txBody>
          <a:bodyPr wrap="square">
            <a:spAutoFit/>
          </a:bodyPr>
          <a:lstStyle/>
          <a:p>
            <a:pPr indent="457200" algn="just"/>
            <a:r>
              <a:rPr lang="uk-UA" dirty="0" smtClean="0">
                <a:solidFill>
                  <a:schemeClr val="bg1"/>
                </a:solidFill>
                <a:latin typeface="Times New Roman" panose="02020603050405020304" pitchFamily="18" charset="0"/>
                <a:cs typeface="Times New Roman" panose="02020603050405020304" pitchFamily="18" charset="0"/>
              </a:rPr>
              <a:t>Об'єктив фокусує зображення на матриці. Матриця перетворює колір на електричний сигнал. Сигнал надходить на процесор для обробки кольоровості, яскравості та іншого. </a:t>
            </a:r>
            <a:r>
              <a:rPr lang="uk-UA" dirty="0" err="1" smtClean="0">
                <a:solidFill>
                  <a:schemeClr val="bg1"/>
                </a:solidFill>
                <a:latin typeface="Times New Roman" panose="02020603050405020304" pitchFamily="18" charset="0"/>
                <a:cs typeface="Times New Roman" panose="02020603050405020304" pitchFamily="18" charset="0"/>
              </a:rPr>
              <a:t>Відеопотік</a:t>
            </a:r>
            <a:r>
              <a:rPr lang="uk-UA" dirty="0" smtClean="0">
                <a:solidFill>
                  <a:schemeClr val="bg1"/>
                </a:solidFill>
                <a:latin typeface="Times New Roman" panose="02020603050405020304" pitchFamily="18" charset="0"/>
                <a:cs typeface="Times New Roman" panose="02020603050405020304" pitchFamily="18" charset="0"/>
              </a:rPr>
              <a:t> надходить на компресор. Компресор стискає потік – тепер дані готові до передачі до мережі через </a:t>
            </a:r>
            <a:r>
              <a:rPr lang="uk-UA" dirty="0" err="1" smtClean="0">
                <a:solidFill>
                  <a:schemeClr val="bg1"/>
                </a:solidFill>
                <a:latin typeface="Times New Roman" panose="02020603050405020304" pitchFamily="18" charset="0"/>
                <a:cs typeface="Times New Roman" panose="02020603050405020304" pitchFamily="18" charset="0"/>
              </a:rPr>
              <a:t>Ethernet</a:t>
            </a:r>
            <a:r>
              <a:rPr lang="uk-UA" dirty="0" smtClean="0">
                <a:solidFill>
                  <a:schemeClr val="bg1"/>
                </a:solidFill>
                <a:latin typeface="Times New Roman" panose="02020603050405020304" pitchFamily="18" charset="0"/>
                <a:cs typeface="Times New Roman" panose="02020603050405020304" pitchFamily="18" charset="0"/>
              </a:rPr>
              <a:t>-контролер.</a:t>
            </a:r>
            <a:endParaRPr lang="uk-UA"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014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Питання1. Призначення, с</a:t>
            </a:r>
            <a:r>
              <a:rPr lang="uk-UA" altLang="uk-UA" sz="2000" dirty="0" smtClean="0">
                <a:solidFill>
                  <a:schemeClr val="bg1"/>
                </a:solidFill>
                <a:latin typeface="Times New Roman" panose="02020603050405020304" pitchFamily="18" charset="0"/>
                <a:cs typeface="Times New Roman" panose="02020603050405020304" pitchFamily="18" charset="0"/>
              </a:rPr>
              <a:t>клад, принцип дії 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0" y="1052736"/>
            <a:ext cx="9144000" cy="3970318"/>
          </a:xfrm>
          <a:prstGeom prst="rect">
            <a:avLst/>
          </a:prstGeom>
        </p:spPr>
        <p:txBody>
          <a:bodyPr wrap="square">
            <a:spAutoFit/>
          </a:bodyPr>
          <a:lstStyle/>
          <a:p>
            <a:pPr indent="457200" algn="just"/>
            <a:r>
              <a:rPr lang="uk-UA" dirty="0" smtClean="0">
                <a:solidFill>
                  <a:srgbClr val="FF0000"/>
                </a:solidFill>
                <a:latin typeface="Times New Roman" panose="02020603050405020304" pitchFamily="18" charset="0"/>
                <a:cs typeface="Times New Roman" panose="02020603050405020304" pitchFamily="18" charset="0"/>
              </a:rPr>
              <a:t>IP-камера </a:t>
            </a:r>
            <a:r>
              <a:rPr lang="uk-UA" dirty="0" smtClean="0">
                <a:solidFill>
                  <a:schemeClr val="bg1"/>
                </a:solidFill>
                <a:latin typeface="Times New Roman" panose="02020603050405020304" pitchFamily="18" charset="0"/>
                <a:cs typeface="Times New Roman" panose="02020603050405020304" pitchFamily="18" charset="0"/>
              </a:rPr>
              <a:t>відеоспостереження знімає відео та транслює </a:t>
            </a:r>
            <a:r>
              <a:rPr lang="uk-UA" dirty="0" err="1" smtClean="0">
                <a:solidFill>
                  <a:schemeClr val="bg1"/>
                </a:solidFill>
                <a:latin typeface="Times New Roman" panose="02020603050405020304" pitchFamily="18" charset="0"/>
                <a:cs typeface="Times New Roman" panose="02020603050405020304" pitchFamily="18" charset="0"/>
              </a:rPr>
              <a:t>відеопотік</a:t>
            </a:r>
            <a:r>
              <a:rPr lang="uk-UA" dirty="0" smtClean="0">
                <a:solidFill>
                  <a:schemeClr val="bg1"/>
                </a:solidFill>
                <a:latin typeface="Times New Roman" panose="02020603050405020304" pitchFamily="18" charset="0"/>
                <a:cs typeface="Times New Roman" panose="02020603050405020304" pitchFamily="18" charset="0"/>
              </a:rPr>
              <a:t> у цифровому форматі з використанням мережного протоколу, що забезпечує маршрутизацію пакетів. Фактично, IP-камера — камера відеоспостереження плюс міні-комп'ютер. Складається з матриці, об'єктива, центрального процесора, процесора обробки, процесора стиснення, мережного інтерфейсу.</a:t>
            </a:r>
          </a:p>
          <a:p>
            <a:pPr indent="457200" algn="just"/>
            <a:r>
              <a:rPr lang="uk-UA" dirty="0" smtClean="0">
                <a:solidFill>
                  <a:schemeClr val="bg1"/>
                </a:solidFill>
                <a:latin typeface="Times New Roman" panose="02020603050405020304" pitchFamily="18" charset="0"/>
                <a:cs typeface="Times New Roman" panose="02020603050405020304" pitchFamily="18" charset="0"/>
              </a:rPr>
              <a:t>Кожна IP-камера має власну IP-адресу, що передається з підключенням і використовується для синхронізації камери з реєстратором: за допомогою команди або спеціальної програми реєстратор використовує IP-адресу камери і підключається по ньому. Без IP-адреси неможливо настроїти обладнання на спільну роботу, отримати доступ до IP-камери з мобільного пристрою.</a:t>
            </a:r>
          </a:p>
          <a:p>
            <a:pPr indent="457200" algn="just"/>
            <a:r>
              <a:rPr lang="uk-UA" dirty="0" smtClean="0">
                <a:solidFill>
                  <a:schemeClr val="bg1"/>
                </a:solidFill>
                <a:latin typeface="Times New Roman" panose="02020603050405020304" pitchFamily="18" charset="0"/>
                <a:cs typeface="Times New Roman" panose="02020603050405020304" pitchFamily="18" charset="0"/>
              </a:rPr>
              <a:t>Завдяки цифровій начинці функціонал IP-камери прагне безкінечності за рахунок різноманітності програмного забезпечення, а отримати доступ до даних можна з будь-якої віддаленої точки планети, де є інтернет.</a:t>
            </a:r>
          </a:p>
          <a:p>
            <a:pPr indent="457200" algn="just"/>
            <a:endParaRPr lang="uk-UA"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Питання1. Призначення, с</a:t>
            </a:r>
            <a:r>
              <a:rPr lang="uk-UA" altLang="uk-UA" sz="2000" dirty="0" smtClean="0">
                <a:solidFill>
                  <a:schemeClr val="bg1"/>
                </a:solidFill>
                <a:latin typeface="Times New Roman" panose="02020603050405020304" pitchFamily="18" charset="0"/>
                <a:cs typeface="Times New Roman" panose="02020603050405020304" pitchFamily="18" charset="0"/>
              </a:rPr>
              <a:t>клад, принцип дії 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0" y="548680"/>
            <a:ext cx="9144000" cy="2862322"/>
          </a:xfrm>
          <a:prstGeom prst="rect">
            <a:avLst/>
          </a:prstGeom>
        </p:spPr>
        <p:txBody>
          <a:bodyPr wrap="square">
            <a:spAutoFit/>
          </a:bodyPr>
          <a:lstStyle/>
          <a:p>
            <a:pPr indent="457200" algn="ctr"/>
            <a:r>
              <a:rPr lang="uk-UA" dirty="0" smtClean="0">
                <a:solidFill>
                  <a:srgbClr val="FF0000"/>
                </a:solidFill>
                <a:latin typeface="Times New Roman" panose="02020603050405020304" pitchFamily="18" charset="0"/>
                <a:cs typeface="Times New Roman" panose="02020603050405020304" pitchFamily="18" charset="0"/>
              </a:rPr>
              <a:t>До чого підключають </a:t>
            </a:r>
            <a:r>
              <a:rPr lang="en-US" dirty="0" smtClean="0">
                <a:solidFill>
                  <a:srgbClr val="FF0000"/>
                </a:solidFill>
                <a:latin typeface="Times New Roman" panose="02020603050405020304" pitchFamily="18" charset="0"/>
                <a:cs typeface="Times New Roman" panose="02020603050405020304" pitchFamily="18" charset="0"/>
              </a:rPr>
              <a:t>IP-</a:t>
            </a:r>
            <a:r>
              <a:rPr lang="uk-UA" dirty="0" smtClean="0">
                <a:solidFill>
                  <a:srgbClr val="FF0000"/>
                </a:solidFill>
                <a:latin typeface="Times New Roman" panose="02020603050405020304" pitchFamily="18" charset="0"/>
                <a:cs typeface="Times New Roman" panose="02020603050405020304" pitchFamily="18" charset="0"/>
              </a:rPr>
              <a:t>камери</a:t>
            </a:r>
          </a:p>
          <a:p>
            <a:pPr indent="457200" algn="just"/>
            <a:endParaRPr lang="en-US" dirty="0" smtClean="0">
              <a:solidFill>
                <a:schemeClr val="bg1"/>
              </a:solidFill>
              <a:latin typeface="Times New Roman" panose="02020603050405020304" pitchFamily="18" charset="0"/>
              <a:cs typeface="Times New Roman" panose="02020603050405020304" pitchFamily="18" charset="0"/>
            </a:endParaRPr>
          </a:p>
          <a:p>
            <a:pPr indent="457200" algn="just"/>
            <a:r>
              <a:rPr lang="en-US" dirty="0" smtClean="0">
                <a:solidFill>
                  <a:schemeClr val="bg1"/>
                </a:solidFill>
                <a:latin typeface="Times New Roman" panose="02020603050405020304" pitchFamily="18" charset="0"/>
                <a:cs typeface="Times New Roman" panose="02020603050405020304" pitchFamily="18" charset="0"/>
              </a:rPr>
              <a:t>IP-</a:t>
            </a:r>
            <a:r>
              <a:rPr lang="uk-UA" dirty="0" smtClean="0">
                <a:solidFill>
                  <a:schemeClr val="bg1"/>
                </a:solidFill>
                <a:latin typeface="Times New Roman" panose="02020603050405020304" pitchFamily="18" charset="0"/>
                <a:cs typeface="Times New Roman" panose="02020603050405020304" pitchFamily="18" charset="0"/>
              </a:rPr>
              <a:t>камера транслює </a:t>
            </a:r>
            <a:r>
              <a:rPr lang="uk-UA" dirty="0" err="1" smtClean="0">
                <a:solidFill>
                  <a:schemeClr val="bg1"/>
                </a:solidFill>
                <a:latin typeface="Times New Roman" panose="02020603050405020304" pitchFamily="18" charset="0"/>
                <a:cs typeface="Times New Roman" panose="02020603050405020304" pitchFamily="18" charset="0"/>
              </a:rPr>
              <a:t>відеопотік</a:t>
            </a:r>
            <a:r>
              <a:rPr lang="uk-UA" dirty="0" smtClean="0">
                <a:solidFill>
                  <a:schemeClr val="bg1"/>
                </a:solidFill>
                <a:latin typeface="Times New Roman" panose="02020603050405020304" pitchFamily="18" charset="0"/>
                <a:cs typeface="Times New Roman" panose="02020603050405020304" pitchFamily="18" charset="0"/>
              </a:rPr>
              <a:t> на реєстратор (сервер), персональний комп'ютер (за наявності відповідного ПЗ), у хмару (</a:t>
            </a:r>
            <a:r>
              <a:rPr lang="en-US" dirty="0" smtClean="0">
                <a:solidFill>
                  <a:schemeClr val="bg1"/>
                </a:solidFill>
                <a:latin typeface="Times New Roman" panose="02020603050405020304" pitchFamily="18" charset="0"/>
                <a:cs typeface="Times New Roman" panose="02020603050405020304" pitchFamily="18" charset="0"/>
              </a:rPr>
              <a:t>SaaS-</a:t>
            </a:r>
            <a:r>
              <a:rPr lang="uk-UA" dirty="0" smtClean="0">
                <a:solidFill>
                  <a:schemeClr val="bg1"/>
                </a:solidFill>
                <a:latin typeface="Times New Roman" panose="02020603050405020304" pitchFamily="18" charset="0"/>
                <a:cs typeface="Times New Roman" panose="02020603050405020304" pitchFamily="18" charset="0"/>
              </a:rPr>
              <a:t>рішення; програмне забезпечення як послуга).</a:t>
            </a:r>
          </a:p>
          <a:p>
            <a:pPr indent="457200" algn="just"/>
            <a:r>
              <a:rPr lang="uk-UA" dirty="0" smtClean="0">
                <a:solidFill>
                  <a:schemeClr val="bg1"/>
                </a:solidFill>
                <a:latin typeface="Times New Roman" panose="02020603050405020304" pitchFamily="18" charset="0"/>
                <a:cs typeface="Times New Roman" panose="02020603050405020304" pitchFamily="18" charset="0"/>
              </a:rPr>
              <a:t>Декілька </a:t>
            </a:r>
            <a:r>
              <a:rPr lang="en-US" dirty="0" smtClean="0">
                <a:solidFill>
                  <a:schemeClr val="bg1"/>
                </a:solidFill>
                <a:latin typeface="Times New Roman" panose="02020603050405020304" pitchFamily="18" charset="0"/>
                <a:cs typeface="Times New Roman" panose="02020603050405020304" pitchFamily="18" charset="0"/>
              </a:rPr>
              <a:t>IP-</a:t>
            </a:r>
            <a:r>
              <a:rPr lang="uk-UA" dirty="0" smtClean="0">
                <a:solidFill>
                  <a:schemeClr val="bg1"/>
                </a:solidFill>
                <a:latin typeface="Times New Roman" panose="02020603050405020304" pitchFamily="18" charset="0"/>
                <a:cs typeface="Times New Roman" panose="02020603050405020304" pitchFamily="18" charset="0"/>
              </a:rPr>
              <a:t>камер підключають до реєстратора через </a:t>
            </a:r>
            <a:r>
              <a:rPr lang="uk-UA" dirty="0" err="1" smtClean="0">
                <a:solidFill>
                  <a:schemeClr val="bg1"/>
                </a:solidFill>
                <a:latin typeface="Times New Roman" panose="02020603050405020304" pitchFamily="18" charset="0"/>
                <a:cs typeface="Times New Roman" panose="02020603050405020304" pitchFamily="18" charset="0"/>
              </a:rPr>
              <a:t>роутер</a:t>
            </a:r>
            <a:r>
              <a:rPr lang="uk-UA" dirty="0" smtClean="0">
                <a:solidFill>
                  <a:schemeClr val="bg1"/>
                </a:solidFill>
                <a:latin typeface="Times New Roman" panose="02020603050405020304" pitchFamily="18" charset="0"/>
                <a:cs typeface="Times New Roman" panose="02020603050405020304" pitchFamily="18" charset="0"/>
              </a:rPr>
              <a:t>, комутатор або кожну в окремий порт (якщо є). </a:t>
            </a:r>
            <a:r>
              <a:rPr lang="uk-UA" dirty="0" err="1" smtClean="0">
                <a:solidFill>
                  <a:schemeClr val="bg1"/>
                </a:solidFill>
                <a:latin typeface="Times New Roman" panose="02020603050405020304" pitchFamily="18" charset="0"/>
                <a:cs typeface="Times New Roman" panose="02020603050405020304" pitchFamily="18" charset="0"/>
              </a:rPr>
              <a:t>Роутер</a:t>
            </a:r>
            <a:r>
              <a:rPr lang="uk-UA" dirty="0" smtClean="0">
                <a:solidFill>
                  <a:schemeClr val="bg1"/>
                </a:solidFill>
                <a:latin typeface="Times New Roman" panose="02020603050405020304" pitchFamily="18" charset="0"/>
                <a:cs typeface="Times New Roman" panose="02020603050405020304" pitchFamily="18" charset="0"/>
              </a:rPr>
              <a:t> або комутатор із підтримкою мережного протоколу динамічного налаштування вузла автоматично роздає адреси та інші налаштування мережі.</a:t>
            </a:r>
          </a:p>
          <a:p>
            <a:pPr indent="457200" algn="just"/>
            <a:r>
              <a:rPr lang="en-US" dirty="0" smtClean="0">
                <a:solidFill>
                  <a:schemeClr val="bg1"/>
                </a:solidFill>
                <a:latin typeface="Times New Roman" panose="02020603050405020304" pitchFamily="18" charset="0"/>
                <a:cs typeface="Times New Roman" panose="02020603050405020304" pitchFamily="18" charset="0"/>
              </a:rPr>
              <a:t>IP-</a:t>
            </a:r>
            <a:r>
              <a:rPr lang="uk-UA" dirty="0" smtClean="0">
                <a:solidFill>
                  <a:schemeClr val="bg1"/>
                </a:solidFill>
                <a:latin typeface="Times New Roman" panose="02020603050405020304" pitchFamily="18" charset="0"/>
                <a:cs typeface="Times New Roman" panose="02020603050405020304" pitchFamily="18" charset="0"/>
              </a:rPr>
              <a:t>камера - </a:t>
            </a:r>
            <a:r>
              <a:rPr lang="uk-UA" dirty="0" err="1" smtClean="0">
                <a:solidFill>
                  <a:schemeClr val="bg1"/>
                </a:solidFill>
                <a:latin typeface="Times New Roman" panose="02020603050405020304" pitchFamily="18" charset="0"/>
                <a:cs typeface="Times New Roman" panose="02020603050405020304" pitchFamily="18" charset="0"/>
              </a:rPr>
              <a:t>слаботочне</a:t>
            </a:r>
            <a:r>
              <a:rPr lang="uk-UA" dirty="0" smtClean="0">
                <a:solidFill>
                  <a:schemeClr val="bg1"/>
                </a:solidFill>
                <a:latin typeface="Times New Roman" panose="02020603050405020304" pitchFamily="18" charset="0"/>
                <a:cs typeface="Times New Roman" panose="02020603050405020304" pitchFamily="18" charset="0"/>
              </a:rPr>
              <a:t> обладнання. Живлення отримує від адаптера, </a:t>
            </a:r>
            <a:r>
              <a:rPr lang="en-US" dirty="0" err="1" smtClean="0">
                <a:solidFill>
                  <a:schemeClr val="bg1"/>
                </a:solidFill>
                <a:latin typeface="Times New Roman" panose="02020603050405020304" pitchFamily="18" charset="0"/>
                <a:cs typeface="Times New Roman" panose="02020603050405020304" pitchFamily="18" charset="0"/>
              </a:rPr>
              <a:t>PoE</a:t>
            </a:r>
            <a:r>
              <a:rPr lang="en-US" dirty="0" smtClean="0">
                <a:solidFill>
                  <a:schemeClr val="bg1"/>
                </a:solidFill>
                <a:latin typeface="Times New Roman" panose="02020603050405020304" pitchFamily="18" charset="0"/>
                <a:cs typeface="Times New Roman" panose="02020603050405020304" pitchFamily="18" charset="0"/>
              </a:rPr>
              <a:t>-</a:t>
            </a:r>
            <a:r>
              <a:rPr lang="uk-UA" dirty="0" smtClean="0">
                <a:solidFill>
                  <a:schemeClr val="bg1"/>
                </a:solidFill>
                <a:latin typeface="Times New Roman" panose="02020603050405020304" pitchFamily="18" charset="0"/>
                <a:cs typeface="Times New Roman" panose="02020603050405020304" pitchFamily="18" charset="0"/>
              </a:rPr>
              <a:t>комутатора або </a:t>
            </a:r>
            <a:r>
              <a:rPr lang="uk-UA" dirty="0" err="1" smtClean="0">
                <a:solidFill>
                  <a:schemeClr val="bg1"/>
                </a:solidFill>
                <a:latin typeface="Times New Roman" panose="02020603050405020304" pitchFamily="18" charset="0"/>
                <a:cs typeface="Times New Roman" panose="02020603050405020304" pitchFamily="18" charset="0"/>
              </a:rPr>
              <a:t>відеореєстратора</a:t>
            </a:r>
            <a:r>
              <a:rPr lang="uk-UA" dirty="0" smtClean="0">
                <a:solidFill>
                  <a:schemeClr val="bg1"/>
                </a:solidFill>
                <a:latin typeface="Times New Roman" panose="02020603050405020304" pitchFamily="18" charset="0"/>
                <a:cs typeface="Times New Roman" panose="02020603050405020304" pitchFamily="18" charset="0"/>
              </a:rPr>
              <a:t>, якщо він підтримує технологію </a:t>
            </a:r>
            <a:r>
              <a:rPr lang="en-US" dirty="0" err="1" smtClean="0">
                <a:solidFill>
                  <a:schemeClr val="bg1"/>
                </a:solidFill>
                <a:latin typeface="Times New Roman" panose="02020603050405020304" pitchFamily="18" charset="0"/>
                <a:cs typeface="Times New Roman" panose="02020603050405020304" pitchFamily="18" charset="0"/>
              </a:rPr>
              <a:t>PoE</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PoE</a:t>
            </a:r>
            <a:r>
              <a:rPr lang="en-US" dirty="0" smtClean="0">
                <a:solidFill>
                  <a:schemeClr val="bg1"/>
                </a:solidFill>
                <a:latin typeface="Times New Roman" panose="02020603050405020304" pitchFamily="18" charset="0"/>
                <a:cs typeface="Times New Roman" panose="02020603050405020304" pitchFamily="18" charset="0"/>
              </a:rPr>
              <a:t> - Power over Ethernet, </a:t>
            </a:r>
            <a:r>
              <a:rPr lang="uk-UA" dirty="0" smtClean="0">
                <a:solidFill>
                  <a:schemeClr val="bg1"/>
                </a:solidFill>
                <a:latin typeface="Times New Roman" panose="02020603050405020304" pitchFamily="18" charset="0"/>
                <a:cs typeface="Times New Roman" panose="02020603050405020304" pitchFamily="18" charset="0"/>
              </a:rPr>
              <a:t>подача живлення по мережі </a:t>
            </a:r>
            <a:r>
              <a:rPr lang="en-US" dirty="0" smtClean="0">
                <a:solidFill>
                  <a:schemeClr val="bg1"/>
                </a:solidFill>
                <a:latin typeface="Times New Roman" panose="02020603050405020304" pitchFamily="18" charset="0"/>
                <a:cs typeface="Times New Roman" panose="02020603050405020304" pitchFamily="18" charset="0"/>
              </a:rPr>
              <a:t>Ethernet, </a:t>
            </a:r>
            <a:r>
              <a:rPr lang="uk-UA" dirty="0" smtClean="0">
                <a:solidFill>
                  <a:schemeClr val="bg1"/>
                </a:solidFill>
                <a:latin typeface="Times New Roman" panose="02020603050405020304" pitchFamily="18" charset="0"/>
                <a:cs typeface="Times New Roman" panose="02020603050405020304" pitchFamily="18" charset="0"/>
              </a:rPr>
              <a:t>по кручений парі одночасно з трансляцією даних.</a:t>
            </a:r>
            <a:endParaRPr lang="uk-UA" dirty="0">
              <a:solidFill>
                <a:schemeClr val="bg1"/>
              </a:solidFill>
              <a:latin typeface="Times New Roman" panose="02020603050405020304" pitchFamily="18" charset="0"/>
              <a:cs typeface="Times New Roman" panose="02020603050405020304" pitchFamily="18" charset="0"/>
            </a:endParaRPr>
          </a:p>
        </p:txBody>
      </p:sp>
      <p:pic>
        <p:nvPicPr>
          <p:cNvPr id="4" name="Рисунок 3" descr="4 PoE-интерфейса видеорегистратора"/>
          <p:cNvPicPr/>
          <p:nvPr/>
        </p:nvPicPr>
        <p:blipFill>
          <a:blip r:embed="rId2">
            <a:extLst>
              <a:ext uri="{28A0092B-C50C-407E-A947-70E740481C1C}">
                <a14:useLocalDpi xmlns:a14="http://schemas.microsoft.com/office/drawing/2010/main" val="0"/>
              </a:ext>
            </a:extLst>
          </a:blip>
          <a:srcRect/>
          <a:stretch>
            <a:fillRect/>
          </a:stretch>
        </p:blipFill>
        <p:spPr bwMode="auto">
          <a:xfrm>
            <a:off x="1186649" y="3410636"/>
            <a:ext cx="6265671" cy="2538644"/>
          </a:xfrm>
          <a:prstGeom prst="rect">
            <a:avLst/>
          </a:prstGeom>
          <a:noFill/>
          <a:ln>
            <a:noFill/>
          </a:ln>
        </p:spPr>
      </p:pic>
    </p:spTree>
    <p:extLst>
      <p:ext uri="{BB962C8B-B14F-4D97-AF65-F5344CB8AC3E}">
        <p14:creationId xmlns:p14="http://schemas.microsoft.com/office/powerpoint/2010/main" val="387128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0" y="0"/>
            <a:ext cx="91440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defTabSz="179388">
              <a:defRPr>
                <a:solidFill>
                  <a:schemeClr val="tx1"/>
                </a:solidFill>
                <a:latin typeface="Arial" panose="020B0604020202020204" pitchFamily="34" charset="0"/>
              </a:defRPr>
            </a:lvl1pPr>
            <a:lvl2pPr marL="742950" indent="-285750" defTabSz="179388">
              <a:defRPr>
                <a:solidFill>
                  <a:schemeClr val="tx1"/>
                </a:solidFill>
                <a:latin typeface="Arial" panose="020B0604020202020204" pitchFamily="34" charset="0"/>
              </a:defRPr>
            </a:lvl2pPr>
            <a:lvl3pPr marL="1143000" indent="-228600" defTabSz="179388">
              <a:defRPr>
                <a:solidFill>
                  <a:schemeClr val="tx1"/>
                </a:solidFill>
                <a:latin typeface="Arial" panose="020B0604020202020204" pitchFamily="34" charset="0"/>
              </a:defRPr>
            </a:lvl3pPr>
            <a:lvl4pPr marL="1600200" indent="-228600" defTabSz="179388">
              <a:defRPr>
                <a:solidFill>
                  <a:schemeClr val="tx1"/>
                </a:solidFill>
                <a:latin typeface="Arial" panose="020B0604020202020204" pitchFamily="34" charset="0"/>
              </a:defRPr>
            </a:lvl4pPr>
            <a:lvl5pPr marL="2057400" indent="-228600" defTabSz="179388">
              <a:defRPr>
                <a:solidFill>
                  <a:schemeClr val="tx1"/>
                </a:solidFill>
                <a:latin typeface="Arial" panose="020B0604020202020204" pitchFamily="34" charset="0"/>
              </a:defRPr>
            </a:lvl5pPr>
            <a:lvl6pPr marL="2514600" indent="-228600" defTabSz="179388" eaLnBrk="0" fontAlgn="base" hangingPunct="0">
              <a:spcBef>
                <a:spcPct val="0"/>
              </a:spcBef>
              <a:spcAft>
                <a:spcPct val="0"/>
              </a:spcAft>
              <a:defRPr>
                <a:solidFill>
                  <a:schemeClr val="tx1"/>
                </a:solidFill>
                <a:latin typeface="Arial" panose="020B0604020202020204" pitchFamily="34" charset="0"/>
              </a:defRPr>
            </a:lvl6pPr>
            <a:lvl7pPr marL="2971800" indent="-228600" defTabSz="179388" eaLnBrk="0" fontAlgn="base" hangingPunct="0">
              <a:spcBef>
                <a:spcPct val="0"/>
              </a:spcBef>
              <a:spcAft>
                <a:spcPct val="0"/>
              </a:spcAft>
              <a:defRPr>
                <a:solidFill>
                  <a:schemeClr val="tx1"/>
                </a:solidFill>
                <a:latin typeface="Arial" panose="020B0604020202020204" pitchFamily="34" charset="0"/>
              </a:defRPr>
            </a:lvl7pPr>
            <a:lvl8pPr marL="3429000" indent="-228600" defTabSz="179388" eaLnBrk="0" fontAlgn="base" hangingPunct="0">
              <a:spcBef>
                <a:spcPct val="0"/>
              </a:spcBef>
              <a:spcAft>
                <a:spcPct val="0"/>
              </a:spcAft>
              <a:defRPr>
                <a:solidFill>
                  <a:schemeClr val="tx1"/>
                </a:solidFill>
                <a:latin typeface="Arial" panose="020B0604020202020204" pitchFamily="34" charset="0"/>
              </a:defRPr>
            </a:lvl8pPr>
            <a:lvl9pPr marL="3886200" indent="-228600" defTabSz="179388"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000" dirty="0" smtClean="0">
                <a:solidFill>
                  <a:srgbClr val="002060"/>
                </a:solidFill>
                <a:latin typeface="Times New Roman" panose="02020603050405020304" pitchFamily="18" charset="0"/>
                <a:cs typeface="Times New Roman" panose="02020603050405020304" pitchFamily="18" charset="0"/>
              </a:rPr>
              <a:t>Питання1. Призначення, с</a:t>
            </a:r>
            <a:r>
              <a:rPr lang="uk-UA" altLang="uk-UA" sz="2000" dirty="0" smtClean="0">
                <a:solidFill>
                  <a:schemeClr val="bg1"/>
                </a:solidFill>
                <a:latin typeface="Times New Roman" panose="02020603050405020304" pitchFamily="18" charset="0"/>
                <a:cs typeface="Times New Roman" panose="02020603050405020304" pitchFamily="18" charset="0"/>
              </a:rPr>
              <a:t>клад, принцип дії відеокамери</a:t>
            </a:r>
            <a:r>
              <a:rPr lang="uk-UA" altLang="uk-UA" sz="2000" dirty="0" smtClean="0">
                <a:solidFill>
                  <a:srgbClr val="0070C0"/>
                </a:solidFill>
                <a:latin typeface="Times New Roman" panose="02020603050405020304" pitchFamily="18" charset="0"/>
                <a:cs typeface="Times New Roman" panose="02020603050405020304" pitchFamily="18" charset="0"/>
              </a:rPr>
              <a:t>.</a:t>
            </a:r>
            <a:endParaRPr lang="uk-UA" altLang="uk-UA" sz="2000" dirty="0">
              <a:solidFill>
                <a:srgbClr val="0070C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326880" y="550925"/>
            <a:ext cx="3851920" cy="369332"/>
          </a:xfrm>
          <a:prstGeom prst="rect">
            <a:avLst/>
          </a:prstGeom>
        </p:spPr>
        <p:txBody>
          <a:bodyPr wrap="square">
            <a:spAutoFit/>
          </a:bodyPr>
          <a:lstStyle/>
          <a:p>
            <a:pPr indent="457200" algn="just"/>
            <a:r>
              <a:rPr lang="uk-UA" b="1" dirty="0" smtClean="0">
                <a:solidFill>
                  <a:srgbClr val="FF0000"/>
                </a:solidFill>
                <a:latin typeface="Times New Roman" panose="02020603050405020304" pitchFamily="18" charset="0"/>
                <a:cs typeface="Times New Roman" panose="02020603050405020304" pitchFamily="18" charset="0"/>
              </a:rPr>
              <a:t>ПІДКЛЮЧЕННЯ IP-камери</a:t>
            </a:r>
            <a:endParaRPr lang="uk-UA" b="1"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val="591325673"/>
              </p:ext>
            </p:extLst>
          </p:nvPr>
        </p:nvGraphicFramePr>
        <p:xfrm>
          <a:off x="755576" y="920257"/>
          <a:ext cx="7263055" cy="4665983"/>
        </p:xfrm>
        <a:graphic>
          <a:graphicData uri="http://schemas.openxmlformats.org/presentationml/2006/ole">
            <mc:AlternateContent xmlns:mc="http://schemas.openxmlformats.org/markup-compatibility/2006">
              <mc:Choice xmlns:v="urn:schemas-microsoft-com:vml" Requires="v">
                <p:oleObj spid="_x0000_s51227" r:id="rId3" imgW="7117200" imgH="4572000" progId="">
                  <p:embed/>
                </p:oleObj>
              </mc:Choice>
              <mc:Fallback>
                <p:oleObj r:id="rId3" imgW="7117200" imgH="4572000" progId="">
                  <p:embed/>
                  <p:pic>
                    <p:nvPicPr>
                      <p:cNvPr id="2" name="Объект 1"/>
                      <p:cNvPicPr/>
                      <p:nvPr/>
                    </p:nvPicPr>
                    <p:blipFill>
                      <a:blip r:embed="rId4"/>
                      <a:stretch>
                        <a:fillRect/>
                      </a:stretch>
                    </p:blipFill>
                    <p:spPr>
                      <a:xfrm>
                        <a:off x="755576" y="920257"/>
                        <a:ext cx="7263055" cy="4665983"/>
                      </a:xfrm>
                      <a:prstGeom prst="rect">
                        <a:avLst/>
                      </a:prstGeom>
                    </p:spPr>
                  </p:pic>
                </p:oleObj>
              </mc:Fallback>
            </mc:AlternateContent>
          </a:graphicData>
        </a:graphic>
      </p:graphicFrame>
      <p:sp>
        <p:nvSpPr>
          <p:cNvPr id="5" name="Прямоугольник 4"/>
          <p:cNvSpPr/>
          <p:nvPr/>
        </p:nvSpPr>
        <p:spPr>
          <a:xfrm>
            <a:off x="0" y="5677726"/>
            <a:ext cx="9144000" cy="1200329"/>
          </a:xfrm>
          <a:prstGeom prst="rect">
            <a:avLst/>
          </a:prstGeom>
        </p:spPr>
        <p:txBody>
          <a:bodyPr wrap="square">
            <a:spAutoFit/>
          </a:bodyPr>
          <a:lstStyle/>
          <a:p>
            <a:pPr indent="457200" algn="just"/>
            <a:r>
              <a:rPr lang="uk-UA" dirty="0" smtClean="0">
                <a:solidFill>
                  <a:schemeClr val="bg1"/>
                </a:solidFill>
                <a:latin typeface="Times New Roman" panose="02020603050405020304" pitchFamily="18" charset="0"/>
                <a:cs typeface="Times New Roman" panose="02020603050405020304" pitchFamily="18" charset="0"/>
              </a:rPr>
              <a:t>Підключення IP-камер до ПК залежить від кількості: якщо камера одна, підключають до LAN-інтерфейсу мережевої карти, якщо кілька, до LAN підключають комутатор, а вже до нього — IP-камери, після чого виконують мережне підключення з присвоєнням кожної нової мережевої адреси .</a:t>
            </a:r>
            <a:endParaRPr lang="uk-UA"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84177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12633</TotalTime>
  <Words>3864</Words>
  <Application>Microsoft Office PowerPoint</Application>
  <PresentationFormat>Экран (4:3)</PresentationFormat>
  <Paragraphs>266</Paragraphs>
  <Slides>39</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0</vt:i4>
      </vt:variant>
      <vt:variant>
        <vt:lpstr>Заголовки слайдов</vt:lpstr>
      </vt:variant>
      <vt:variant>
        <vt:i4>39</vt:i4>
      </vt:variant>
    </vt:vector>
  </HeadingPairs>
  <TitlesOfParts>
    <vt:vector size="45" baseType="lpstr">
      <vt:lpstr>Arial</vt:lpstr>
      <vt:lpstr>Calibri</vt:lpstr>
      <vt:lpstr>Constantia</vt:lpstr>
      <vt:lpstr>Wingdings 2</vt:lpstr>
      <vt:lpstr>Times New Roman</vt:lpstr>
      <vt:lpstr>Поток</vt:lpstr>
      <vt:lpstr>Державний університет «Житомирська політехніка» Кафедра комп’ютерних технологій у медицині та телекомунікаціях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SamLab.ws</dc:creator>
  <cp:lastModifiedBy>22042403</cp:lastModifiedBy>
  <cp:revision>215</cp:revision>
  <dcterms:created xsi:type="dcterms:W3CDTF">2009-06-25T05:22:34Z</dcterms:created>
  <dcterms:modified xsi:type="dcterms:W3CDTF">2024-09-23T18:14:12Z</dcterms:modified>
</cp:coreProperties>
</file>