
<file path=[Content_Types].xml><?xml version="1.0" encoding="utf-8"?>
<Types xmlns="http://schemas.openxmlformats.org/package/2006/content-types">
  <Default Extension="bin" ContentType="application/vnd.ms-office.vbaPro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2" r:id="rId4"/>
    <p:sldId id="263" r:id="rId5"/>
    <p:sldId id="264" r:id="rId6"/>
    <p:sldId id="265" r:id="rId7"/>
    <p:sldId id="267" r:id="rId8"/>
    <p:sldId id="266" r:id="rId9"/>
    <p:sldId id="268" r:id="rId10"/>
    <p:sldId id="269" r:id="rId11"/>
    <p:sldId id="270" r:id="rId12"/>
    <p:sldId id="271" r:id="rId13"/>
    <p:sldId id="279" r:id="rId14"/>
    <p:sldId id="275" r:id="rId15"/>
    <p:sldId id="276" r:id="rId16"/>
    <p:sldId id="277" r:id="rId17"/>
    <p:sldId id="278" r:id="rId18"/>
    <p:sldId id="281" r:id="rId19"/>
    <p:sldId id="280" r:id="rId20"/>
    <p:sldId id="282" r:id="rId21"/>
    <p:sldId id="283" r:id="rId22"/>
    <p:sldId id="284" r:id="rId23"/>
    <p:sldId id="285" r:id="rId24"/>
    <p:sldId id="287" r:id="rId25"/>
    <p:sldId id="290" r:id="rId26"/>
    <p:sldId id="289" r:id="rId27"/>
    <p:sldId id="292" r:id="rId28"/>
    <p:sldId id="291" r:id="rId29"/>
    <p:sldId id="293" r:id="rId30"/>
    <p:sldId id="294" r:id="rId31"/>
    <p:sldId id="295" r:id="rId32"/>
    <p:sldId id="297" r:id="rId33"/>
    <p:sldId id="298" r:id="rId34"/>
    <p:sldId id="299" r:id="rId35"/>
    <p:sldId id="300" r:id="rId36"/>
    <p:sldId id="296" r:id="rId37"/>
    <p:sldId id="308" r:id="rId38"/>
    <p:sldId id="309" r:id="rId39"/>
    <p:sldId id="310" r:id="rId40"/>
    <p:sldId id="312" r:id="rId41"/>
    <p:sldId id="313" r:id="rId42"/>
    <p:sldId id="314" r:id="rId43"/>
    <p:sldId id="311" r:id="rId44"/>
    <p:sldId id="307" r:id="rId45"/>
    <p:sldId id="302" r:id="rId46"/>
    <p:sldId id="303" r:id="rId47"/>
    <p:sldId id="288" r:id="rId48"/>
    <p:sldId id="286" r:id="rId49"/>
    <p:sldId id="272" r:id="rId50"/>
    <p:sldId id="315" r:id="rId51"/>
    <p:sldId id="316" r:id="rId52"/>
    <p:sldId id="273" r:id="rId5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microsoft.com/office/2006/relationships/vbaProject" Target="vbaProject.bin"/><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uk-UA"/>
              <a:t>Клацніть, щоб редагувати стиль зразка заголовка</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uk-UA"/>
              <a:t>Клацніть, щоб редагувати стиль зразка підзаголовка</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Назва та вміст">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Content Placeholder 2"/>
          <p:cNvSpPr>
            <a:spLocks noGrp="1"/>
          </p:cNvSpPr>
          <p:nvPr>
            <p:ph idx="1"/>
          </p:nvPr>
        </p:nvSpPr>
        <p:spPr/>
        <p:txBody>
          <a:bodyPr anchor="ct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Назва розділу">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Клацніть, щоб відредагувати стилі зразків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 підпис">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uk-UA"/>
              <a:t>Клацніть, щоб редагувати стиль зразка заголовка</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і підпис">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uk-UA"/>
              <a:t>Клацніть, щоб редагувати стиль зразка заголовка</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a:t>Клацніть піктограму, щоб додати зображення</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 фотографія з підписом">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uk-UA"/>
              <a:t>Клацніть, щоб редагувати стиль зразка заголовка</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a:t>Клацніть піктограму, щоб додати зображення</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Назва та підпис">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Клацніть, щоб відредагувати стилі зразків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з підписом">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uk-UA"/>
              <a:t>Клацніть, щоб редагувати стиль зразка заголовка</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k-UA"/>
              <a:t>Клацніть, щоб відредагувати стилі зразків тексту</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Клацніть, щоб відредагувати стилі зразків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ка назви">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Клацніть, щоб відредагувати стилі зразків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Картка назви цитати">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uk-UA"/>
              <a:t>Клацніть, щоб редагувати стиль зразка заголовка</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uk-UA"/>
              <a:t>Клацніть, щоб відредагувати стилі зразків тексту</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Клацніть, щоб відредагувати стилі зразків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Істина/хибність">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uk-UA"/>
              <a:t>Клацніть, щоб редагувати стиль зразка заголовка</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uk-UA"/>
              <a:t>Клацніть, щоб відредагувати стилі зразків тексту</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a:t>Клацніть, щоб відредагувати стилі зразків тексту</a:t>
            </a:r>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uk-UA"/>
              <a:t>Клацніть, щоб редагувати стиль зразка заголовка</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uk-UA"/>
              <a:t>Клацніть, щоб редагувати стиль зразка заголовка</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10/12/2025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10/12/2025</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5233B75-9E3C-4A2F-A838-7EDC579AAD1A}"/>
              </a:ext>
            </a:extLst>
          </p:cNvPr>
          <p:cNvSpPr>
            <a:spLocks noGrp="1"/>
          </p:cNvSpPr>
          <p:nvPr>
            <p:ph type="ctrTitle"/>
          </p:nvPr>
        </p:nvSpPr>
        <p:spPr/>
        <p:txBody>
          <a:bodyPr/>
          <a:lstStyle/>
          <a:p>
            <a:r>
              <a:rPr lang="uk-UA" dirty="0"/>
              <a:t>Техніка письма</a:t>
            </a:r>
          </a:p>
        </p:txBody>
      </p:sp>
      <p:sp>
        <p:nvSpPr>
          <p:cNvPr id="3" name="Підзаголовок 2">
            <a:extLst>
              <a:ext uri="{FF2B5EF4-FFF2-40B4-BE49-F238E27FC236}">
                <a16:creationId xmlns:a16="http://schemas.microsoft.com/office/drawing/2014/main" id="{FBFB4302-7150-4B28-B66F-5BFAB8190152}"/>
              </a:ext>
            </a:extLst>
          </p:cNvPr>
          <p:cNvSpPr>
            <a:spLocks noGrp="1"/>
          </p:cNvSpPr>
          <p:nvPr>
            <p:ph type="subTitle" idx="1"/>
          </p:nvPr>
        </p:nvSpPr>
        <p:spPr/>
        <p:txBody>
          <a:bodyPr/>
          <a:lstStyle/>
          <a:p>
            <a:pPr marL="342900" indent="-342900" algn="l">
              <a:buFont typeface="+mj-lt"/>
              <a:buAutoNum type="arabicPeriod"/>
            </a:pPr>
            <a:r>
              <a:rPr lang="uk-UA" dirty="0"/>
              <a:t>Робота над статтею.</a:t>
            </a:r>
          </a:p>
          <a:p>
            <a:pPr marL="342900" indent="-342900" algn="l">
              <a:buFont typeface="+mj-lt"/>
              <a:buAutoNum type="arabicPeriod"/>
            </a:pPr>
            <a:r>
              <a:rPr lang="uk-UA" dirty="0"/>
              <a:t>Правила і структура тексту.</a:t>
            </a:r>
          </a:p>
          <a:p>
            <a:pPr marL="342900" indent="-342900" algn="l">
              <a:buFont typeface="+mj-lt"/>
              <a:buAutoNum type="arabicPeriod"/>
            </a:pPr>
            <a:endParaRPr lang="uk-UA" dirty="0"/>
          </a:p>
          <a:p>
            <a:endParaRPr lang="uk-UA" dirty="0"/>
          </a:p>
        </p:txBody>
      </p:sp>
    </p:spTree>
    <p:extLst>
      <p:ext uri="{BB962C8B-B14F-4D97-AF65-F5344CB8AC3E}">
        <p14:creationId xmlns:p14="http://schemas.microsoft.com/office/powerpoint/2010/main" val="17134616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552F6D39-6AB3-4196-87A3-7227A8AEA69C}"/>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191E6EFE-8CA6-4F46-B460-761B86D98FFC}"/>
              </a:ext>
            </a:extLst>
          </p:cNvPr>
          <p:cNvSpPr>
            <a:spLocks noGrp="1"/>
          </p:cNvSpPr>
          <p:nvPr>
            <p:ph sz="half" idx="1"/>
          </p:nvPr>
        </p:nvSpPr>
        <p:spPr>
          <a:xfrm>
            <a:off x="683313" y="2142067"/>
            <a:ext cx="7107016" cy="3918074"/>
          </a:xfrm>
        </p:spPr>
        <p:txBody>
          <a:bodyPr>
            <a:normAutofit lnSpcReduction="10000"/>
          </a:bodyPr>
          <a:lstStyle/>
          <a:p>
            <a:pPr algn="just"/>
            <a:r>
              <a:rPr lang="uk-UA" sz="2400" dirty="0"/>
              <a:t>При всьому різноманітті журналістських жанрів існує </a:t>
            </a:r>
            <a:r>
              <a:rPr lang="uk-UA" sz="2400" dirty="0">
                <a:solidFill>
                  <a:srgbClr val="FFFF00"/>
                </a:solidFill>
              </a:rPr>
              <a:t>досить універсальна техніка </a:t>
            </a:r>
            <a:r>
              <a:rPr lang="uk-UA" sz="2400" dirty="0"/>
              <a:t>написання об’ємних, «довгих» статей. Техніка письма є тим фундаментом, на якому будується стаття. </a:t>
            </a:r>
          </a:p>
          <a:p>
            <a:pPr algn="just"/>
            <a:r>
              <a:rPr lang="uk-UA" sz="2400" dirty="0"/>
              <a:t>Техніка письма потрібна, зокрема, для того, щоб зробити результат журналістської роботи </a:t>
            </a:r>
            <a:r>
              <a:rPr lang="uk-UA" sz="2400" dirty="0">
                <a:solidFill>
                  <a:srgbClr val="FFFF00"/>
                </a:solidFill>
              </a:rPr>
              <a:t>цікавішим і доступнішим</a:t>
            </a:r>
            <a:r>
              <a:rPr lang="uk-UA" sz="2400" dirty="0"/>
              <a:t>. Щоб стаття захоплювала, притягувала читача. Ми ж зацікавлені в тому, щоб результат нашої праці, по-перше, був опублікований, по-друге, щоб його прочитало якомога більше людей</a:t>
            </a:r>
            <a:r>
              <a:rPr lang="uk-UA" dirty="0"/>
              <a:t>.</a:t>
            </a:r>
          </a:p>
        </p:txBody>
      </p:sp>
      <p:pic>
        <p:nvPicPr>
          <p:cNvPr id="6" name="Місце для вмісту 5">
            <a:extLst>
              <a:ext uri="{FF2B5EF4-FFF2-40B4-BE49-F238E27FC236}">
                <a16:creationId xmlns:a16="http://schemas.microsoft.com/office/drawing/2014/main" id="{DF1DA7AB-167A-4EE2-8D12-2AE045838CE3}"/>
              </a:ext>
            </a:extLst>
          </p:cNvPr>
          <p:cNvPicPr>
            <a:picLocks noGrp="1" noChangeAspect="1"/>
          </p:cNvPicPr>
          <p:nvPr>
            <p:ph sz="half" idx="2"/>
          </p:nvPr>
        </p:nvPicPr>
        <p:blipFill rotWithShape="1">
          <a:blip r:embed="rId2"/>
          <a:srcRect r="3285" b="9334"/>
          <a:stretch/>
        </p:blipFill>
        <p:spPr>
          <a:xfrm>
            <a:off x="8184075" y="2213255"/>
            <a:ext cx="3322123" cy="3309003"/>
          </a:xfrm>
          <a:prstGeom prst="rect">
            <a:avLst/>
          </a:prstGeom>
        </p:spPr>
      </p:pic>
    </p:spTree>
    <p:extLst>
      <p:ext uri="{BB962C8B-B14F-4D97-AF65-F5344CB8AC3E}">
        <p14:creationId xmlns:p14="http://schemas.microsoft.com/office/powerpoint/2010/main" val="25793112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5A09DD4-F461-419C-BE74-DC4822F46275}"/>
              </a:ext>
            </a:extLst>
          </p:cNvPr>
          <p:cNvSpPr>
            <a:spLocks noGrp="1"/>
          </p:cNvSpPr>
          <p:nvPr>
            <p:ph type="title"/>
          </p:nvPr>
        </p:nvSpPr>
        <p:spPr/>
        <p:txBody>
          <a:bodyPr/>
          <a:lstStyle/>
          <a:p>
            <a:pPr algn="ctr"/>
            <a:r>
              <a:rPr lang="uk-UA" b="1" dirty="0"/>
              <a:t>Переваги техніки письма</a:t>
            </a:r>
            <a:br>
              <a:rPr lang="uk-UA" dirty="0"/>
            </a:br>
            <a:endParaRPr lang="uk-UA" dirty="0"/>
          </a:p>
        </p:txBody>
      </p:sp>
      <p:sp>
        <p:nvSpPr>
          <p:cNvPr id="3" name="Місце для вмісту 2">
            <a:extLst>
              <a:ext uri="{FF2B5EF4-FFF2-40B4-BE49-F238E27FC236}">
                <a16:creationId xmlns:a16="http://schemas.microsoft.com/office/drawing/2014/main" id="{38D62633-BA7E-4B67-A18F-99F7C3DF427D}"/>
              </a:ext>
            </a:extLst>
          </p:cNvPr>
          <p:cNvSpPr>
            <a:spLocks noGrp="1"/>
          </p:cNvSpPr>
          <p:nvPr>
            <p:ph sz="half" idx="1"/>
          </p:nvPr>
        </p:nvSpPr>
        <p:spPr/>
        <p:txBody>
          <a:bodyPr/>
          <a:lstStyle/>
          <a:p>
            <a:pPr algn="just">
              <a:buFont typeface="Arial" panose="020B0604020202020204" pitchFamily="34" charset="0"/>
              <a:buChar char="•"/>
            </a:pPr>
            <a:r>
              <a:rPr lang="uk-UA" b="1" dirty="0"/>
              <a:t>Дисциплінує думку</a:t>
            </a:r>
            <a:r>
              <a:rPr lang="uk-UA" dirty="0"/>
              <a:t>: допомагає структурувати матеріал.</a:t>
            </a:r>
          </a:p>
          <a:p>
            <a:pPr algn="just">
              <a:buFont typeface="Arial" panose="020B0604020202020204" pitchFamily="34" charset="0"/>
              <a:buChar char="•"/>
            </a:pPr>
            <a:r>
              <a:rPr lang="uk-UA" b="1" dirty="0"/>
              <a:t>Відокремлює головне від другорядного</a:t>
            </a:r>
            <a:r>
              <a:rPr lang="uk-UA" dirty="0"/>
              <a:t>: аналіз подій, інтерв’ю.</a:t>
            </a:r>
          </a:p>
          <a:p>
            <a:pPr algn="just">
              <a:buFont typeface="Arial" panose="020B0604020202020204" pitchFamily="34" charset="0"/>
              <a:buChar char="•"/>
            </a:pPr>
            <a:r>
              <a:rPr lang="uk-UA" b="1" dirty="0"/>
              <a:t>Підвищує якість статті</a:t>
            </a:r>
            <a:r>
              <a:rPr lang="uk-UA" dirty="0"/>
              <a:t>: робить текст читабельним і захоплюючим.</a:t>
            </a:r>
          </a:p>
          <a:p>
            <a:pPr algn="just">
              <a:buFont typeface="Arial" panose="020B0604020202020204" pitchFamily="34" charset="0"/>
              <a:buChar char="•"/>
            </a:pPr>
            <a:r>
              <a:rPr lang="uk-UA" dirty="0"/>
              <a:t>Техніка + талант = високоякісний результат.</a:t>
            </a:r>
          </a:p>
          <a:p>
            <a:endParaRPr lang="uk-UA" dirty="0"/>
          </a:p>
        </p:txBody>
      </p:sp>
      <p:pic>
        <p:nvPicPr>
          <p:cNvPr id="5" name="Місце для вмісту 4">
            <a:extLst>
              <a:ext uri="{FF2B5EF4-FFF2-40B4-BE49-F238E27FC236}">
                <a16:creationId xmlns:a16="http://schemas.microsoft.com/office/drawing/2014/main" id="{398C7A3D-6AA5-4827-B9F2-F72196CC2F07}"/>
              </a:ext>
            </a:extLst>
          </p:cNvPr>
          <p:cNvPicPr>
            <a:picLocks noGrp="1" noChangeAspect="1"/>
          </p:cNvPicPr>
          <p:nvPr>
            <p:ph sz="half" idx="2"/>
          </p:nvPr>
        </p:nvPicPr>
        <p:blipFill>
          <a:blip r:embed="rId2"/>
          <a:stretch>
            <a:fillRect/>
          </a:stretch>
        </p:blipFill>
        <p:spPr>
          <a:xfrm>
            <a:off x="5886429" y="2141538"/>
            <a:ext cx="4865729" cy="3649662"/>
          </a:xfrm>
          <a:prstGeom prst="rect">
            <a:avLst/>
          </a:prstGeom>
        </p:spPr>
      </p:pic>
    </p:spTree>
    <p:extLst>
      <p:ext uri="{BB962C8B-B14F-4D97-AF65-F5344CB8AC3E}">
        <p14:creationId xmlns:p14="http://schemas.microsoft.com/office/powerpoint/2010/main" val="41006374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E195B97-BA8B-4C05-8727-ABD3A058FAB3}"/>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4D54BB95-5320-4809-94CA-273A3AB737A5}"/>
              </a:ext>
            </a:extLst>
          </p:cNvPr>
          <p:cNvSpPr>
            <a:spLocks noGrp="1"/>
          </p:cNvSpPr>
          <p:nvPr>
            <p:ph sz="half" idx="1"/>
          </p:nvPr>
        </p:nvSpPr>
        <p:spPr/>
        <p:txBody>
          <a:bodyPr/>
          <a:lstStyle/>
          <a:p>
            <a:r>
              <a:rPr lang="uk-UA" b="1" dirty="0">
                <a:effectLst/>
              </a:rPr>
              <a:t>Мета якісної статті</a:t>
            </a:r>
            <a:endParaRPr lang="uk-UA" dirty="0">
              <a:effectLst/>
            </a:endParaRPr>
          </a:p>
          <a:p>
            <a:pPr>
              <a:buFont typeface="Arial" panose="020B0604020202020204" pitchFamily="34" charset="0"/>
              <a:buChar char="•"/>
            </a:pPr>
            <a:r>
              <a:rPr lang="uk-UA" dirty="0"/>
              <a:t>Бути опублікованою.</a:t>
            </a:r>
          </a:p>
          <a:p>
            <a:pPr>
              <a:buFont typeface="Arial" panose="020B0604020202020204" pitchFamily="34" charset="0"/>
              <a:buChar char="•"/>
            </a:pPr>
            <a:r>
              <a:rPr lang="uk-UA" dirty="0"/>
              <a:t>Залучити якомога більше читачів.</a:t>
            </a:r>
          </a:p>
          <a:p>
            <a:pPr>
              <a:buFont typeface="Arial" panose="020B0604020202020204" pitchFamily="34" charset="0"/>
              <a:buChar char="•"/>
            </a:pPr>
            <a:r>
              <a:rPr lang="uk-UA" dirty="0"/>
              <a:t>Викликати інтерес і довіру аудиторії.</a:t>
            </a:r>
          </a:p>
          <a:p>
            <a:endParaRPr lang="uk-UA" dirty="0"/>
          </a:p>
        </p:txBody>
      </p:sp>
      <p:sp>
        <p:nvSpPr>
          <p:cNvPr id="4" name="Місце для вмісту 3">
            <a:extLst>
              <a:ext uri="{FF2B5EF4-FFF2-40B4-BE49-F238E27FC236}">
                <a16:creationId xmlns:a16="http://schemas.microsoft.com/office/drawing/2014/main" id="{FD60D215-6B6C-4FEE-A52F-F03C382ED513}"/>
              </a:ext>
            </a:extLst>
          </p:cNvPr>
          <p:cNvSpPr>
            <a:spLocks noGrp="1"/>
          </p:cNvSpPr>
          <p:nvPr>
            <p:ph sz="half" idx="2"/>
          </p:nvPr>
        </p:nvSpPr>
        <p:spPr/>
        <p:txBody>
          <a:bodyPr/>
          <a:lstStyle/>
          <a:p>
            <a:r>
              <a:rPr lang="ru-RU" b="1" dirty="0" err="1">
                <a:effectLst/>
              </a:rPr>
              <a:t>Застосування</a:t>
            </a:r>
            <a:r>
              <a:rPr lang="ru-RU" b="1" dirty="0">
                <a:effectLst/>
              </a:rPr>
              <a:t> </a:t>
            </a:r>
            <a:r>
              <a:rPr lang="ru-RU" b="1" dirty="0" err="1">
                <a:effectLst/>
              </a:rPr>
              <a:t>техніки</a:t>
            </a:r>
            <a:r>
              <a:rPr lang="ru-RU" b="1" dirty="0">
                <a:effectLst/>
              </a:rPr>
              <a:t> письма </a:t>
            </a:r>
            <a:r>
              <a:rPr lang="ru-RU" dirty="0" err="1">
                <a:effectLst/>
              </a:rPr>
              <a:t>н</a:t>
            </a:r>
            <a:r>
              <a:rPr lang="ru-RU" dirty="0" err="1"/>
              <a:t>айбільш</a:t>
            </a:r>
            <a:r>
              <a:rPr lang="ru-RU" dirty="0"/>
              <a:t> актуально для: </a:t>
            </a:r>
          </a:p>
          <a:p>
            <a:pPr marL="742950" lvl="1" indent="-285750">
              <a:buFont typeface="Arial" panose="020B0604020202020204" pitchFamily="34" charset="0"/>
              <a:buChar char="•"/>
            </a:pPr>
            <a:r>
              <a:rPr lang="ru-RU" dirty="0" err="1"/>
              <a:t>Репортажів</a:t>
            </a:r>
            <a:r>
              <a:rPr lang="ru-RU" dirty="0"/>
              <a:t>.</a:t>
            </a:r>
          </a:p>
          <a:p>
            <a:pPr marL="742950" lvl="1" indent="-285750">
              <a:buFont typeface="Arial" panose="020B0604020202020204" pitchFamily="34" charset="0"/>
              <a:buChar char="•"/>
            </a:pPr>
            <a:r>
              <a:rPr lang="ru-RU" dirty="0" err="1"/>
              <a:t>Портретів</a:t>
            </a:r>
            <a:r>
              <a:rPr lang="ru-RU" dirty="0"/>
              <a:t>.</a:t>
            </a:r>
          </a:p>
          <a:p>
            <a:pPr marL="742950" lvl="1" indent="-285750">
              <a:buFont typeface="Arial" panose="020B0604020202020204" pitchFamily="34" charset="0"/>
              <a:buChar char="•"/>
            </a:pPr>
            <a:r>
              <a:rPr lang="ru-RU" dirty="0"/>
              <a:t>Статей, </a:t>
            </a:r>
            <a:r>
              <a:rPr lang="ru-RU" dirty="0" err="1"/>
              <a:t>що</a:t>
            </a:r>
            <a:r>
              <a:rPr lang="ru-RU" dirty="0"/>
              <a:t> </a:t>
            </a:r>
            <a:r>
              <a:rPr lang="ru-RU" dirty="0" err="1"/>
              <a:t>висловлюють</a:t>
            </a:r>
            <a:r>
              <a:rPr lang="ru-RU" dirty="0"/>
              <a:t> </a:t>
            </a:r>
            <a:r>
              <a:rPr lang="ru-RU" dirty="0" err="1"/>
              <a:t>авторську</a:t>
            </a:r>
            <a:r>
              <a:rPr lang="ru-RU" dirty="0"/>
              <a:t> думку.</a:t>
            </a:r>
          </a:p>
          <a:p>
            <a:endParaRPr lang="uk-UA" dirty="0"/>
          </a:p>
        </p:txBody>
      </p:sp>
    </p:spTree>
    <p:extLst>
      <p:ext uri="{BB962C8B-B14F-4D97-AF65-F5344CB8AC3E}">
        <p14:creationId xmlns:p14="http://schemas.microsoft.com/office/powerpoint/2010/main" val="567858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C5F00F9-0088-4E3B-B628-74C850C48AF3}"/>
              </a:ext>
            </a:extLst>
          </p:cNvPr>
          <p:cNvSpPr>
            <a:spLocks noGrp="1"/>
          </p:cNvSpPr>
          <p:nvPr>
            <p:ph type="title"/>
          </p:nvPr>
        </p:nvSpPr>
        <p:spPr/>
        <p:txBody>
          <a:bodyPr/>
          <a:lstStyle/>
          <a:p>
            <a:r>
              <a:rPr lang="ru-RU" b="1" dirty="0" err="1"/>
              <a:t>Підготовка</a:t>
            </a:r>
            <a:r>
              <a:rPr lang="ru-RU" b="1" dirty="0"/>
              <a:t> до </a:t>
            </a:r>
            <a:r>
              <a:rPr lang="ru-RU" b="1" dirty="0" err="1"/>
              <a:t>написання</a:t>
            </a:r>
            <a:r>
              <a:rPr lang="ru-RU" b="1" dirty="0"/>
              <a:t> </a:t>
            </a:r>
            <a:r>
              <a:rPr lang="ru-RU" b="1" dirty="0" err="1"/>
              <a:t>статті</a:t>
            </a:r>
            <a:br>
              <a:rPr lang="ru-RU" dirty="0"/>
            </a:br>
            <a:endParaRPr lang="uk-UA" dirty="0"/>
          </a:p>
        </p:txBody>
      </p:sp>
      <p:sp>
        <p:nvSpPr>
          <p:cNvPr id="3" name="Місце для вмісту 2">
            <a:extLst>
              <a:ext uri="{FF2B5EF4-FFF2-40B4-BE49-F238E27FC236}">
                <a16:creationId xmlns:a16="http://schemas.microsoft.com/office/drawing/2014/main" id="{08418E41-4E2A-4309-AA94-8C534CDCA6CB}"/>
              </a:ext>
            </a:extLst>
          </p:cNvPr>
          <p:cNvSpPr>
            <a:spLocks noGrp="1"/>
          </p:cNvSpPr>
          <p:nvPr>
            <p:ph sz="half" idx="1"/>
          </p:nvPr>
        </p:nvSpPr>
        <p:spPr>
          <a:xfrm>
            <a:off x="452720" y="1337733"/>
            <a:ext cx="6736974" cy="5074025"/>
          </a:xfrm>
        </p:spPr>
        <p:txBody>
          <a:bodyPr>
            <a:normAutofit/>
          </a:bodyPr>
          <a:lstStyle/>
          <a:p>
            <a:pPr>
              <a:buFont typeface="Arial" panose="020B0604020202020204" pitchFamily="34" charset="0"/>
              <a:buChar char="•"/>
            </a:pPr>
            <a:r>
              <a:rPr lang="ru-RU" sz="2400" dirty="0" err="1"/>
              <a:t>Техніка</a:t>
            </a:r>
            <a:r>
              <a:rPr lang="ru-RU" sz="2400" dirty="0"/>
              <a:t> письма </a:t>
            </a:r>
            <a:r>
              <a:rPr lang="ru-RU" sz="2400" dirty="0" err="1"/>
              <a:t>починається</a:t>
            </a:r>
            <a:r>
              <a:rPr lang="ru-RU" sz="2400" dirty="0"/>
              <a:t> до того, як </a:t>
            </a:r>
            <a:r>
              <a:rPr lang="ru-RU" sz="2400" dirty="0" err="1"/>
              <a:t>ви</a:t>
            </a:r>
            <a:r>
              <a:rPr lang="ru-RU" sz="2400" dirty="0"/>
              <a:t> взяли ручку/</a:t>
            </a:r>
            <a:r>
              <a:rPr lang="ru-RU" sz="2400" dirty="0" err="1"/>
              <a:t>клавіатуру</a:t>
            </a:r>
            <a:r>
              <a:rPr lang="ru-RU" sz="2400" dirty="0"/>
              <a:t>/телефон.</a:t>
            </a:r>
          </a:p>
          <a:p>
            <a:pPr>
              <a:buFont typeface="Arial" panose="020B0604020202020204" pitchFamily="34" charset="0"/>
              <a:buChar char="•"/>
            </a:pPr>
            <a:r>
              <a:rPr lang="ru-RU" sz="2400" dirty="0" err="1">
                <a:solidFill>
                  <a:srgbClr val="FFFF00"/>
                </a:solidFill>
              </a:rPr>
              <a:t>Ключові</a:t>
            </a:r>
            <a:r>
              <a:rPr lang="ru-RU" sz="2400" dirty="0">
                <a:solidFill>
                  <a:srgbClr val="FFFF00"/>
                </a:solidFill>
              </a:rPr>
              <a:t> </a:t>
            </a:r>
            <a:r>
              <a:rPr lang="ru-RU" sz="2400" dirty="0" err="1">
                <a:solidFill>
                  <a:srgbClr val="FFFF00"/>
                </a:solidFill>
              </a:rPr>
              <a:t>питання</a:t>
            </a:r>
            <a:r>
              <a:rPr lang="ru-RU" sz="2400" dirty="0">
                <a:solidFill>
                  <a:srgbClr val="FFFF00"/>
                </a:solidFill>
              </a:rPr>
              <a:t> перед початком: </a:t>
            </a:r>
          </a:p>
          <a:p>
            <a:pPr marL="742950" lvl="1" indent="-285750">
              <a:buFont typeface="Arial" panose="020B0604020202020204" pitchFamily="34" charset="0"/>
              <a:buChar char="•"/>
            </a:pPr>
            <a:r>
              <a:rPr lang="ru-RU" sz="2000" dirty="0" err="1"/>
              <a:t>Чи</a:t>
            </a:r>
            <a:r>
              <a:rPr lang="ru-RU" sz="2000" dirty="0"/>
              <a:t> </a:t>
            </a:r>
            <a:r>
              <a:rPr lang="ru-RU" sz="2000" dirty="0" err="1"/>
              <a:t>варта</a:t>
            </a:r>
            <a:r>
              <a:rPr lang="ru-RU" sz="2000" dirty="0"/>
              <a:t> тема </a:t>
            </a:r>
            <a:r>
              <a:rPr lang="ru-RU" sz="2000" dirty="0" err="1"/>
              <a:t>статті</a:t>
            </a:r>
            <a:r>
              <a:rPr lang="ru-RU" sz="2000" dirty="0"/>
              <a:t>?</a:t>
            </a:r>
          </a:p>
          <a:p>
            <a:pPr marL="742950" lvl="1" indent="-285750">
              <a:buFont typeface="Arial" panose="020B0604020202020204" pitchFamily="34" charset="0"/>
              <a:buChar char="•"/>
            </a:pPr>
            <a:r>
              <a:rPr lang="ru-RU" sz="2000" dirty="0" err="1"/>
              <a:t>Чи</a:t>
            </a:r>
            <a:r>
              <a:rPr lang="ru-RU" sz="2000" dirty="0"/>
              <a:t> буде вона </a:t>
            </a:r>
            <a:r>
              <a:rPr lang="ru-RU" sz="2000" dirty="0" err="1"/>
              <a:t>цікавою</a:t>
            </a:r>
            <a:r>
              <a:rPr lang="ru-RU" sz="2000" dirty="0"/>
              <a:t> для </a:t>
            </a:r>
            <a:r>
              <a:rPr lang="ru-RU" sz="2000" dirty="0" err="1"/>
              <a:t>читача</a:t>
            </a:r>
            <a:r>
              <a:rPr lang="ru-RU" sz="2000" dirty="0"/>
              <a:t>?</a:t>
            </a:r>
          </a:p>
          <a:p>
            <a:pPr marL="742950" lvl="1" indent="-285750">
              <a:buFont typeface="Arial" panose="020B0604020202020204" pitchFamily="34" charset="0"/>
              <a:buChar char="•"/>
            </a:pPr>
            <a:r>
              <a:rPr lang="ru-RU" sz="2000" dirty="0" err="1"/>
              <a:t>Що</a:t>
            </a:r>
            <a:r>
              <a:rPr lang="ru-RU" sz="2000" dirty="0"/>
              <a:t> </a:t>
            </a:r>
            <a:r>
              <a:rPr lang="ru-RU" sz="2000" dirty="0" err="1"/>
              <a:t>саме</a:t>
            </a:r>
            <a:r>
              <a:rPr lang="ru-RU" sz="2000" dirty="0"/>
              <a:t> в </a:t>
            </a:r>
            <a:r>
              <a:rPr lang="ru-RU" sz="2000" dirty="0" err="1"/>
              <a:t>ній</a:t>
            </a:r>
            <a:r>
              <a:rPr lang="ru-RU" sz="2000" dirty="0"/>
              <a:t> </a:t>
            </a:r>
            <a:r>
              <a:rPr lang="ru-RU" sz="2000" dirty="0" err="1"/>
              <a:t>найцікавіше</a:t>
            </a:r>
            <a:r>
              <a:rPr lang="ru-RU" sz="2000" dirty="0"/>
              <a:t> і </a:t>
            </a:r>
            <a:r>
              <a:rPr lang="ru-RU" sz="2000" dirty="0" err="1"/>
              <a:t>чому</a:t>
            </a:r>
            <a:r>
              <a:rPr lang="ru-RU" sz="2000" dirty="0"/>
              <a:t>?</a:t>
            </a:r>
          </a:p>
          <a:p>
            <a:endParaRPr lang="uk-UA" sz="2400" dirty="0"/>
          </a:p>
        </p:txBody>
      </p:sp>
      <p:pic>
        <p:nvPicPr>
          <p:cNvPr id="5" name="Місце для вмісту 4">
            <a:extLst>
              <a:ext uri="{FF2B5EF4-FFF2-40B4-BE49-F238E27FC236}">
                <a16:creationId xmlns:a16="http://schemas.microsoft.com/office/drawing/2014/main" id="{80517A7B-D220-4464-A963-5FDFF79BE94B}"/>
              </a:ext>
            </a:extLst>
          </p:cNvPr>
          <p:cNvPicPr>
            <a:picLocks noGrp="1" noChangeAspect="1"/>
          </p:cNvPicPr>
          <p:nvPr>
            <p:ph sz="half" idx="2"/>
          </p:nvPr>
        </p:nvPicPr>
        <p:blipFill>
          <a:blip r:embed="rId2"/>
          <a:stretch>
            <a:fillRect/>
          </a:stretch>
        </p:blipFill>
        <p:spPr>
          <a:xfrm>
            <a:off x="7758603" y="2142067"/>
            <a:ext cx="4433397" cy="2955598"/>
          </a:xfrm>
          <a:prstGeom prst="rect">
            <a:avLst/>
          </a:prstGeom>
        </p:spPr>
      </p:pic>
    </p:spTree>
    <p:extLst>
      <p:ext uri="{BB962C8B-B14F-4D97-AF65-F5344CB8AC3E}">
        <p14:creationId xmlns:p14="http://schemas.microsoft.com/office/powerpoint/2010/main" val="2621294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DD18DA6-761A-4428-8287-9ECFE1615878}"/>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EAAB6928-A087-4A72-B469-9A66FF35C1DF}"/>
              </a:ext>
            </a:extLst>
          </p:cNvPr>
          <p:cNvSpPr>
            <a:spLocks noGrp="1"/>
          </p:cNvSpPr>
          <p:nvPr>
            <p:ph sz="half" idx="1"/>
          </p:nvPr>
        </p:nvSpPr>
        <p:spPr/>
        <p:txBody>
          <a:bodyPr>
            <a:normAutofit/>
          </a:bodyPr>
          <a:lstStyle/>
          <a:p>
            <a:pPr algn="just"/>
            <a:r>
              <a:rPr lang="uk-UA" b="1" dirty="0">
                <a:solidFill>
                  <a:srgbClr val="FFFF00"/>
                </a:solidFill>
                <a:effectLst/>
              </a:rPr>
              <a:t>Професійні питання журналіста</a:t>
            </a:r>
            <a:endParaRPr lang="uk-UA" dirty="0">
              <a:solidFill>
                <a:srgbClr val="FFFF00"/>
              </a:solidFill>
              <a:effectLst/>
            </a:endParaRPr>
          </a:p>
          <a:p>
            <a:pPr algn="just">
              <a:buFont typeface="Arial" panose="020B0604020202020204" pitchFamily="34" charset="0"/>
              <a:buChar char="•"/>
            </a:pPr>
            <a:r>
              <a:rPr lang="uk-UA" dirty="0"/>
              <a:t>Чи є в темі щось нове, незвичайне, цікаве?</a:t>
            </a:r>
          </a:p>
          <a:p>
            <a:pPr algn="just">
              <a:buFont typeface="Arial" panose="020B0604020202020204" pitchFamily="34" charset="0"/>
              <a:buChar char="•"/>
            </a:pPr>
            <a:r>
              <a:rPr lang="uk-UA" dirty="0"/>
              <a:t>Чи можу я сказати щось нове з цього приводу?</a:t>
            </a:r>
          </a:p>
          <a:p>
            <a:pPr algn="just">
              <a:buFont typeface="Arial" panose="020B0604020202020204" pitchFamily="34" charset="0"/>
              <a:buChar char="•"/>
            </a:pPr>
            <a:r>
              <a:rPr lang="uk-UA" dirty="0"/>
              <a:t>Мета: зацікавити читача, зробити статтю релевантною.</a:t>
            </a:r>
          </a:p>
          <a:p>
            <a:endParaRPr lang="uk-UA" dirty="0"/>
          </a:p>
        </p:txBody>
      </p:sp>
      <p:sp>
        <p:nvSpPr>
          <p:cNvPr id="4" name="Місце для вмісту 3">
            <a:extLst>
              <a:ext uri="{FF2B5EF4-FFF2-40B4-BE49-F238E27FC236}">
                <a16:creationId xmlns:a16="http://schemas.microsoft.com/office/drawing/2014/main" id="{AB197D4D-F8AB-4886-A41D-16BCF01F7920}"/>
              </a:ext>
            </a:extLst>
          </p:cNvPr>
          <p:cNvSpPr>
            <a:spLocks noGrp="1"/>
          </p:cNvSpPr>
          <p:nvPr>
            <p:ph sz="half" idx="2"/>
          </p:nvPr>
        </p:nvSpPr>
        <p:spPr/>
        <p:txBody>
          <a:bodyPr>
            <a:normAutofit/>
          </a:bodyPr>
          <a:lstStyle/>
          <a:p>
            <a:pPr algn="just"/>
            <a:r>
              <a:rPr lang="uk-UA" b="1" dirty="0">
                <a:solidFill>
                  <a:srgbClr val="FFFF00"/>
                </a:solidFill>
              </a:rPr>
              <a:t>Хто ваш читач?</a:t>
            </a:r>
            <a:endParaRPr lang="uk-UA" dirty="0">
              <a:solidFill>
                <a:srgbClr val="FFFF00"/>
              </a:solidFill>
            </a:endParaRPr>
          </a:p>
          <a:p>
            <a:pPr algn="just">
              <a:buFont typeface="Arial" panose="020B0604020202020204" pitchFamily="34" charset="0"/>
              <a:buChar char="•"/>
            </a:pPr>
            <a:r>
              <a:rPr lang="uk-UA" dirty="0"/>
              <a:t>Уявіть аудиторію: </a:t>
            </a:r>
          </a:p>
          <a:p>
            <a:pPr lvl="1" algn="just">
              <a:buFont typeface="Arial" panose="020B0604020202020204" pitchFamily="34" charset="0"/>
              <a:buChar char="•"/>
            </a:pPr>
            <a:r>
              <a:rPr lang="uk-UA" dirty="0"/>
              <a:t>Де живе читач (столиця, місто, село)?</a:t>
            </a:r>
          </a:p>
          <a:p>
            <a:pPr lvl="1" algn="just">
              <a:buFont typeface="Arial" panose="020B0604020202020204" pitchFamily="34" charset="0"/>
              <a:buChar char="•"/>
            </a:pPr>
            <a:r>
              <a:rPr lang="uk-UA" dirty="0"/>
              <a:t>Який його вік, рівень освіти?</a:t>
            </a:r>
          </a:p>
          <a:p>
            <a:pPr lvl="1" algn="just">
              <a:buFont typeface="Arial" panose="020B0604020202020204" pitchFamily="34" charset="0"/>
              <a:buChar char="•"/>
            </a:pPr>
            <a:r>
              <a:rPr lang="uk-UA" dirty="0"/>
              <a:t>Для міжнародної аудиторії: наскільки читач знайомий із вашою країною?</a:t>
            </a:r>
          </a:p>
          <a:p>
            <a:pPr algn="just">
              <a:buFont typeface="Arial" panose="020B0604020202020204" pitchFamily="34" charset="0"/>
              <a:buChar char="•"/>
            </a:pPr>
            <a:r>
              <a:rPr lang="ru-RU" dirty="0" err="1"/>
              <a:t>Визначення</a:t>
            </a:r>
            <a:r>
              <a:rPr lang="ru-RU" dirty="0"/>
              <a:t> </a:t>
            </a:r>
            <a:r>
              <a:rPr lang="ru-RU" dirty="0" err="1"/>
              <a:t>аудиторії</a:t>
            </a:r>
            <a:r>
              <a:rPr lang="ru-RU" dirty="0"/>
              <a:t> </a:t>
            </a:r>
            <a:r>
              <a:rPr lang="ru-RU" dirty="0" err="1"/>
              <a:t>впливає</a:t>
            </a:r>
            <a:r>
              <a:rPr lang="ru-RU" dirty="0"/>
              <a:t> на стиль письма.</a:t>
            </a:r>
            <a:endParaRPr lang="uk-UA" dirty="0"/>
          </a:p>
          <a:p>
            <a:pPr lvl="1" algn="just">
              <a:buFont typeface="Arial" panose="020B0604020202020204" pitchFamily="34" charset="0"/>
              <a:buChar char="•"/>
            </a:pPr>
            <a:endParaRPr lang="uk-UA" dirty="0"/>
          </a:p>
          <a:p>
            <a:endParaRPr lang="uk-UA" dirty="0"/>
          </a:p>
        </p:txBody>
      </p:sp>
    </p:spTree>
    <p:extLst>
      <p:ext uri="{BB962C8B-B14F-4D97-AF65-F5344CB8AC3E}">
        <p14:creationId xmlns:p14="http://schemas.microsoft.com/office/powerpoint/2010/main" val="2107106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30E2AC8-5A54-42ED-84EA-48D6EC997F60}"/>
              </a:ext>
            </a:extLst>
          </p:cNvPr>
          <p:cNvSpPr>
            <a:spLocks noGrp="1"/>
          </p:cNvSpPr>
          <p:nvPr>
            <p:ph type="title"/>
          </p:nvPr>
        </p:nvSpPr>
        <p:spPr/>
        <p:txBody>
          <a:bodyPr/>
          <a:lstStyle/>
          <a:p>
            <a:pPr algn="ctr"/>
            <a:r>
              <a:rPr lang="uk-UA" b="1" dirty="0"/>
              <a:t>Вибір жанру</a:t>
            </a:r>
            <a:br>
              <a:rPr lang="uk-UA" dirty="0"/>
            </a:br>
            <a:endParaRPr lang="uk-UA" dirty="0"/>
          </a:p>
        </p:txBody>
      </p:sp>
      <p:sp>
        <p:nvSpPr>
          <p:cNvPr id="3" name="Місце для вмісту 2">
            <a:extLst>
              <a:ext uri="{FF2B5EF4-FFF2-40B4-BE49-F238E27FC236}">
                <a16:creationId xmlns:a16="http://schemas.microsoft.com/office/drawing/2014/main" id="{046CAFFC-2873-4993-B0B6-F0154E8F5BBA}"/>
              </a:ext>
            </a:extLst>
          </p:cNvPr>
          <p:cNvSpPr>
            <a:spLocks noGrp="1"/>
          </p:cNvSpPr>
          <p:nvPr>
            <p:ph sz="half" idx="1"/>
          </p:nvPr>
        </p:nvSpPr>
        <p:spPr>
          <a:xfrm>
            <a:off x="793377" y="2258607"/>
            <a:ext cx="6288739" cy="4106333"/>
          </a:xfrm>
        </p:spPr>
        <p:txBody>
          <a:bodyPr/>
          <a:lstStyle/>
          <a:p>
            <a:pPr>
              <a:buFont typeface="Arial" panose="020B0604020202020204" pitchFamily="34" charset="0"/>
              <a:buChar char="•"/>
            </a:pPr>
            <a:r>
              <a:rPr lang="uk-UA" dirty="0"/>
              <a:t>Який жанр найкраще </a:t>
            </a:r>
            <a:r>
              <a:rPr lang="uk-UA" dirty="0" err="1"/>
              <a:t>підійде</a:t>
            </a:r>
            <a:r>
              <a:rPr lang="uk-UA" dirty="0"/>
              <a:t>? </a:t>
            </a:r>
          </a:p>
          <a:p>
            <a:pPr marL="742950" lvl="1" indent="-285750">
              <a:buFont typeface="Arial" panose="020B0604020202020204" pitchFamily="34" charset="0"/>
              <a:buChar char="•"/>
            </a:pPr>
            <a:r>
              <a:rPr lang="uk-UA" dirty="0"/>
              <a:t>Політичний аналіз.</a:t>
            </a:r>
          </a:p>
          <a:p>
            <a:pPr marL="742950" lvl="1" indent="-285750">
              <a:buFont typeface="Arial" panose="020B0604020202020204" pitchFamily="34" charset="0"/>
              <a:buChar char="•"/>
            </a:pPr>
            <a:r>
              <a:rPr lang="uk-UA" dirty="0"/>
              <a:t>Редакційна стаття.</a:t>
            </a:r>
          </a:p>
          <a:p>
            <a:pPr marL="742950" lvl="1" indent="-285750">
              <a:buFont typeface="Arial" panose="020B0604020202020204" pitchFamily="34" charset="0"/>
              <a:buChar char="•"/>
            </a:pPr>
            <a:r>
              <a:rPr lang="uk-UA" dirty="0"/>
              <a:t>Інтерв’ю (ключове слово: цікавість).</a:t>
            </a:r>
          </a:p>
          <a:p>
            <a:pPr marL="742950" lvl="1" indent="-285750">
              <a:buFont typeface="Arial" panose="020B0604020202020204" pitchFamily="34" charset="0"/>
              <a:buChar char="•"/>
            </a:pPr>
            <a:r>
              <a:rPr lang="uk-UA" dirty="0"/>
              <a:t>Репортаж.</a:t>
            </a:r>
          </a:p>
          <a:p>
            <a:pPr>
              <a:buFont typeface="Arial" panose="020B0604020202020204" pitchFamily="34" charset="0"/>
              <a:buChar char="•"/>
            </a:pPr>
            <a:r>
              <a:rPr lang="uk-UA" dirty="0"/>
              <a:t>Обирайте знайомий жанр, але не бійтеся експериментувати.</a:t>
            </a:r>
          </a:p>
          <a:p>
            <a:endParaRPr lang="uk-UA" dirty="0"/>
          </a:p>
        </p:txBody>
      </p:sp>
      <p:pic>
        <p:nvPicPr>
          <p:cNvPr id="5" name="Місце для вмісту 4">
            <a:extLst>
              <a:ext uri="{FF2B5EF4-FFF2-40B4-BE49-F238E27FC236}">
                <a16:creationId xmlns:a16="http://schemas.microsoft.com/office/drawing/2014/main" id="{F2A7BB1C-E37F-4D52-876F-4DB0C00827D9}"/>
              </a:ext>
            </a:extLst>
          </p:cNvPr>
          <p:cNvPicPr>
            <a:picLocks noGrp="1" noChangeAspect="1"/>
          </p:cNvPicPr>
          <p:nvPr>
            <p:ph sz="half" idx="2"/>
          </p:nvPr>
        </p:nvPicPr>
        <p:blipFill>
          <a:blip r:embed="rId2"/>
          <a:stretch>
            <a:fillRect/>
          </a:stretch>
        </p:blipFill>
        <p:spPr>
          <a:xfrm>
            <a:off x="7450558" y="2707342"/>
            <a:ext cx="4227053" cy="2938509"/>
          </a:xfrm>
          <a:prstGeom prst="rect">
            <a:avLst/>
          </a:prstGeom>
        </p:spPr>
      </p:pic>
    </p:spTree>
    <p:extLst>
      <p:ext uri="{BB962C8B-B14F-4D97-AF65-F5344CB8AC3E}">
        <p14:creationId xmlns:p14="http://schemas.microsoft.com/office/powerpoint/2010/main" val="29023488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502212-23EE-45BC-B67C-5899F064F533}"/>
              </a:ext>
            </a:extLst>
          </p:cNvPr>
          <p:cNvSpPr>
            <a:spLocks noGrp="1"/>
          </p:cNvSpPr>
          <p:nvPr>
            <p:ph type="title"/>
          </p:nvPr>
        </p:nvSpPr>
        <p:spPr/>
        <p:txBody>
          <a:bodyPr/>
          <a:lstStyle/>
          <a:p>
            <a:pPr algn="ctr"/>
            <a:r>
              <a:rPr lang="uk-UA" b="1" dirty="0"/>
              <a:t>Складання плану статті</a:t>
            </a:r>
            <a:br>
              <a:rPr lang="uk-UA" dirty="0"/>
            </a:br>
            <a:endParaRPr lang="uk-UA" dirty="0"/>
          </a:p>
        </p:txBody>
      </p:sp>
      <p:sp>
        <p:nvSpPr>
          <p:cNvPr id="3" name="Місце для вмісту 2">
            <a:extLst>
              <a:ext uri="{FF2B5EF4-FFF2-40B4-BE49-F238E27FC236}">
                <a16:creationId xmlns:a16="http://schemas.microsoft.com/office/drawing/2014/main" id="{AAC62CC7-C239-4B70-8D31-5C12642256B1}"/>
              </a:ext>
            </a:extLst>
          </p:cNvPr>
          <p:cNvSpPr>
            <a:spLocks noGrp="1"/>
          </p:cNvSpPr>
          <p:nvPr>
            <p:ph sz="half" idx="1"/>
          </p:nvPr>
        </p:nvSpPr>
        <p:spPr>
          <a:xfrm>
            <a:off x="685802" y="2142067"/>
            <a:ext cx="5759822" cy="4249768"/>
          </a:xfrm>
        </p:spPr>
        <p:txBody>
          <a:bodyPr/>
          <a:lstStyle/>
          <a:p>
            <a:pPr>
              <a:buFont typeface="Arial" panose="020B0604020202020204" pitchFamily="34" charset="0"/>
              <a:buChar char="•"/>
            </a:pPr>
            <a:r>
              <a:rPr lang="uk-UA" dirty="0"/>
              <a:t>План дисциплінує думки та емоції.</a:t>
            </a:r>
          </a:p>
          <a:p>
            <a:pPr>
              <a:buFont typeface="Arial" panose="020B0604020202020204" pitchFamily="34" charset="0"/>
              <a:buChar char="•"/>
            </a:pPr>
            <a:r>
              <a:rPr lang="uk-UA" dirty="0"/>
              <a:t>Допомагає: </a:t>
            </a:r>
          </a:p>
          <a:p>
            <a:pPr marL="742950" lvl="1" indent="-285750">
              <a:buFont typeface="Arial" panose="020B0604020202020204" pitchFamily="34" charset="0"/>
              <a:buChar char="•"/>
            </a:pPr>
            <a:r>
              <a:rPr lang="uk-UA" dirty="0"/>
              <a:t>Уявити структуру статті.</a:t>
            </a:r>
          </a:p>
          <a:p>
            <a:pPr marL="742950" lvl="1" indent="-285750">
              <a:buFont typeface="Arial" panose="020B0604020202020204" pitchFamily="34" charset="0"/>
              <a:buChar char="•"/>
            </a:pPr>
            <a:r>
              <a:rPr lang="uk-UA" dirty="0"/>
              <a:t>Побудувати логіку викладу.</a:t>
            </a:r>
          </a:p>
          <a:p>
            <a:pPr>
              <a:buFont typeface="Arial" panose="020B0604020202020204" pitchFamily="34" charset="0"/>
              <a:buChar char="•"/>
            </a:pPr>
            <a:r>
              <a:rPr lang="uk-UA" dirty="0"/>
              <a:t>Без плану: багатослівність, хаотичність, втрата читацької уваги.</a:t>
            </a:r>
          </a:p>
          <a:p>
            <a:endParaRPr lang="uk-UA" dirty="0"/>
          </a:p>
        </p:txBody>
      </p:sp>
      <p:pic>
        <p:nvPicPr>
          <p:cNvPr id="5" name="Місце для вмісту 4">
            <a:extLst>
              <a:ext uri="{FF2B5EF4-FFF2-40B4-BE49-F238E27FC236}">
                <a16:creationId xmlns:a16="http://schemas.microsoft.com/office/drawing/2014/main" id="{E92F11C0-EE68-4D0A-808D-6925B096EE2C}"/>
              </a:ext>
            </a:extLst>
          </p:cNvPr>
          <p:cNvPicPr>
            <a:picLocks noGrp="1" noChangeAspect="1"/>
          </p:cNvPicPr>
          <p:nvPr>
            <p:ph sz="half" idx="2"/>
          </p:nvPr>
        </p:nvPicPr>
        <p:blipFill>
          <a:blip r:embed="rId2"/>
          <a:stretch>
            <a:fillRect/>
          </a:stretch>
        </p:blipFill>
        <p:spPr>
          <a:xfrm>
            <a:off x="6753692" y="2302628"/>
            <a:ext cx="4995862" cy="3328012"/>
          </a:xfrm>
          <a:prstGeom prst="rect">
            <a:avLst/>
          </a:prstGeom>
        </p:spPr>
      </p:pic>
    </p:spTree>
    <p:extLst>
      <p:ext uri="{BB962C8B-B14F-4D97-AF65-F5344CB8AC3E}">
        <p14:creationId xmlns:p14="http://schemas.microsoft.com/office/powerpoint/2010/main" val="31159393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7008241-34A2-4043-9B76-1E96C2C49EBC}"/>
              </a:ext>
            </a:extLst>
          </p:cNvPr>
          <p:cNvSpPr>
            <a:spLocks noGrp="1"/>
          </p:cNvSpPr>
          <p:nvPr>
            <p:ph type="title"/>
          </p:nvPr>
        </p:nvSpPr>
        <p:spPr/>
        <p:txBody>
          <a:bodyPr/>
          <a:lstStyle/>
          <a:p>
            <a:pPr algn="ctr"/>
            <a:r>
              <a:rPr lang="ru-RU" b="1" dirty="0"/>
              <a:t>Структура «</a:t>
            </a:r>
            <a:r>
              <a:rPr lang="ru-RU" b="1" dirty="0" err="1"/>
              <a:t>довгої</a:t>
            </a:r>
            <a:r>
              <a:rPr lang="ru-RU" b="1" dirty="0"/>
              <a:t>» </a:t>
            </a:r>
            <a:r>
              <a:rPr lang="ru-RU" b="1" dirty="0" err="1"/>
              <a:t>статті</a:t>
            </a:r>
            <a:br>
              <a:rPr lang="ru-RU" dirty="0"/>
            </a:br>
            <a:endParaRPr lang="uk-UA" dirty="0"/>
          </a:p>
        </p:txBody>
      </p:sp>
      <p:sp>
        <p:nvSpPr>
          <p:cNvPr id="3" name="Місце для вмісту 2">
            <a:extLst>
              <a:ext uri="{FF2B5EF4-FFF2-40B4-BE49-F238E27FC236}">
                <a16:creationId xmlns:a16="http://schemas.microsoft.com/office/drawing/2014/main" id="{06B05D0B-0FE1-4A88-BFEA-5101D1C48871}"/>
              </a:ext>
            </a:extLst>
          </p:cNvPr>
          <p:cNvSpPr>
            <a:spLocks noGrp="1"/>
          </p:cNvSpPr>
          <p:nvPr>
            <p:ph sz="half" idx="1"/>
          </p:nvPr>
        </p:nvSpPr>
        <p:spPr/>
        <p:txBody>
          <a:bodyPr/>
          <a:lstStyle/>
          <a:p>
            <a:pPr algn="just">
              <a:buFont typeface="Arial" panose="020B0604020202020204" pitchFamily="34" charset="0"/>
              <a:buChar char="•"/>
            </a:pPr>
            <a:r>
              <a:rPr lang="ru-RU" sz="2000" dirty="0"/>
              <a:t>Три </a:t>
            </a:r>
            <a:r>
              <a:rPr lang="ru-RU" sz="2000" dirty="0" err="1"/>
              <a:t>основні</a:t>
            </a:r>
            <a:r>
              <a:rPr lang="ru-RU" sz="2000" dirty="0"/>
              <a:t> </a:t>
            </a:r>
            <a:r>
              <a:rPr lang="ru-RU" sz="2000" dirty="0" err="1"/>
              <a:t>частини</a:t>
            </a:r>
            <a:r>
              <a:rPr lang="ru-RU" sz="2000" dirty="0"/>
              <a:t>: </a:t>
            </a:r>
          </a:p>
          <a:p>
            <a:pPr marL="742950" lvl="1" indent="-285750" algn="just">
              <a:buFont typeface="Arial" panose="020B0604020202020204" pitchFamily="34" charset="0"/>
              <a:buChar char="•"/>
            </a:pPr>
            <a:r>
              <a:rPr lang="ru-RU" sz="1800" dirty="0"/>
              <a:t>Вступ.</a:t>
            </a:r>
          </a:p>
          <a:p>
            <a:pPr marL="742950" lvl="1" indent="-285750" algn="just">
              <a:buFont typeface="Arial" panose="020B0604020202020204" pitchFamily="34" charset="0"/>
              <a:buChar char="•"/>
            </a:pPr>
            <a:r>
              <a:rPr lang="ru-RU" sz="1800" dirty="0" err="1"/>
              <a:t>Основна</a:t>
            </a:r>
            <a:r>
              <a:rPr lang="ru-RU" sz="1800" dirty="0"/>
              <a:t> </a:t>
            </a:r>
            <a:r>
              <a:rPr lang="ru-RU" sz="1800" dirty="0" err="1"/>
              <a:t>частина</a:t>
            </a:r>
            <a:r>
              <a:rPr lang="ru-RU" sz="1800" dirty="0"/>
              <a:t>.</a:t>
            </a:r>
          </a:p>
          <a:p>
            <a:pPr marL="742950" lvl="1" indent="-285750" algn="just">
              <a:buFont typeface="Arial" panose="020B0604020202020204" pitchFamily="34" charset="0"/>
              <a:buChar char="•"/>
            </a:pPr>
            <a:r>
              <a:rPr lang="ru-RU" sz="1800" dirty="0" err="1"/>
              <a:t>Висновки</a:t>
            </a:r>
            <a:r>
              <a:rPr lang="ru-RU" sz="1800" dirty="0"/>
              <a:t>.</a:t>
            </a:r>
          </a:p>
          <a:p>
            <a:pPr algn="just">
              <a:buFont typeface="Arial" panose="020B0604020202020204" pitchFamily="34" charset="0"/>
              <a:buChar char="•"/>
            </a:pPr>
            <a:r>
              <a:rPr lang="ru-RU" sz="2000" dirty="0" err="1"/>
              <a:t>Відмінність</a:t>
            </a:r>
            <a:r>
              <a:rPr lang="ru-RU" sz="2000" dirty="0"/>
              <a:t> </a:t>
            </a:r>
            <a:r>
              <a:rPr lang="ru-RU" sz="2000" dirty="0" err="1"/>
              <a:t>від</a:t>
            </a:r>
            <a:r>
              <a:rPr lang="ru-RU" sz="2000" dirty="0"/>
              <a:t> новин: </a:t>
            </a:r>
            <a:r>
              <a:rPr lang="ru-RU" sz="2000" dirty="0" err="1"/>
              <a:t>новини</a:t>
            </a:r>
            <a:r>
              <a:rPr lang="ru-RU" sz="2000" dirty="0"/>
              <a:t> </a:t>
            </a:r>
            <a:r>
              <a:rPr lang="ru-RU" sz="2000" dirty="0" err="1"/>
              <a:t>будуються</a:t>
            </a:r>
            <a:r>
              <a:rPr lang="ru-RU" sz="2000" dirty="0"/>
              <a:t> за принципом </a:t>
            </a:r>
            <a:r>
              <a:rPr lang="ru-RU" sz="2000" dirty="0" err="1"/>
              <a:t>перевернутої</a:t>
            </a:r>
            <a:r>
              <a:rPr lang="ru-RU" sz="2000" dirty="0"/>
              <a:t> </a:t>
            </a:r>
            <a:r>
              <a:rPr lang="ru-RU" sz="2000" dirty="0" err="1"/>
              <a:t>піраміди</a:t>
            </a:r>
            <a:r>
              <a:rPr lang="ru-RU" sz="2000" dirty="0"/>
              <a:t>.</a:t>
            </a:r>
          </a:p>
          <a:p>
            <a:r>
              <a:rPr lang="ru-RU" sz="2400" b="1" dirty="0"/>
              <a:t>«головне </a:t>
            </a:r>
            <a:r>
              <a:rPr lang="ru-RU" sz="2400" b="1" dirty="0" err="1"/>
              <a:t>почати</a:t>
            </a:r>
            <a:r>
              <a:rPr lang="ru-RU" sz="2400" b="1" dirty="0"/>
              <a:t>, а там як </a:t>
            </a:r>
            <a:r>
              <a:rPr lang="ru-RU" sz="2400" b="1" dirty="0" err="1"/>
              <a:t>вийде</a:t>
            </a:r>
            <a:r>
              <a:rPr lang="ru-RU" sz="2400" b="1" dirty="0"/>
              <a:t>»</a:t>
            </a:r>
            <a:endParaRPr lang="uk-UA" sz="2400" b="1" dirty="0"/>
          </a:p>
          <a:p>
            <a:endParaRPr lang="uk-UA" dirty="0"/>
          </a:p>
        </p:txBody>
      </p:sp>
      <p:pic>
        <p:nvPicPr>
          <p:cNvPr id="9" name="Місце для вмісту 8">
            <a:extLst>
              <a:ext uri="{FF2B5EF4-FFF2-40B4-BE49-F238E27FC236}">
                <a16:creationId xmlns:a16="http://schemas.microsoft.com/office/drawing/2014/main" id="{B31A974A-E0F4-4DA7-9883-AAF9D2D67173}"/>
              </a:ext>
            </a:extLst>
          </p:cNvPr>
          <p:cNvPicPr>
            <a:picLocks noGrp="1" noChangeAspect="1"/>
          </p:cNvPicPr>
          <p:nvPr>
            <p:ph sz="half" idx="2"/>
          </p:nvPr>
        </p:nvPicPr>
        <p:blipFill>
          <a:blip r:embed="rId2"/>
          <a:stretch>
            <a:fillRect/>
          </a:stretch>
        </p:blipFill>
        <p:spPr>
          <a:xfrm>
            <a:off x="6096000" y="4252751"/>
            <a:ext cx="3171151" cy="2375747"/>
          </a:xfrm>
          <a:prstGeom prst="rect">
            <a:avLst/>
          </a:prstGeom>
        </p:spPr>
      </p:pic>
      <p:cxnSp>
        <p:nvCxnSpPr>
          <p:cNvPr id="6" name="Пряма сполучна лінія 5">
            <a:extLst>
              <a:ext uri="{FF2B5EF4-FFF2-40B4-BE49-F238E27FC236}">
                <a16:creationId xmlns:a16="http://schemas.microsoft.com/office/drawing/2014/main" id="{36DA577D-42D2-477E-9A2D-892507CA0A2F}"/>
              </a:ext>
            </a:extLst>
          </p:cNvPr>
          <p:cNvCxnSpPr>
            <a:cxnSpLocks/>
          </p:cNvCxnSpPr>
          <p:nvPr/>
        </p:nvCxnSpPr>
        <p:spPr>
          <a:xfrm>
            <a:off x="1107795" y="4977528"/>
            <a:ext cx="4643718" cy="40591"/>
          </a:xfrm>
          <a:prstGeom prst="line">
            <a:avLst/>
          </a:prstGeom>
        </p:spPr>
        <p:style>
          <a:lnRef idx="3">
            <a:schemeClr val="accent6"/>
          </a:lnRef>
          <a:fillRef idx="0">
            <a:schemeClr val="accent6"/>
          </a:fillRef>
          <a:effectRef idx="2">
            <a:schemeClr val="accent6"/>
          </a:effectRef>
          <a:fontRef idx="minor">
            <a:schemeClr val="tx1"/>
          </a:fontRef>
        </p:style>
      </p:cxnSp>
      <p:pic>
        <p:nvPicPr>
          <p:cNvPr id="12" name="Рисунок 11">
            <a:extLst>
              <a:ext uri="{FF2B5EF4-FFF2-40B4-BE49-F238E27FC236}">
                <a16:creationId xmlns:a16="http://schemas.microsoft.com/office/drawing/2014/main" id="{95FEF0A5-AA78-49D5-9872-D25DB70E34BA}"/>
              </a:ext>
            </a:extLst>
          </p:cNvPr>
          <p:cNvPicPr>
            <a:picLocks noChangeAspect="1"/>
          </p:cNvPicPr>
          <p:nvPr/>
        </p:nvPicPr>
        <p:blipFill>
          <a:blip r:embed="rId3"/>
          <a:stretch>
            <a:fillRect/>
          </a:stretch>
        </p:blipFill>
        <p:spPr>
          <a:xfrm>
            <a:off x="6666463" y="1656393"/>
            <a:ext cx="5201376" cy="2486372"/>
          </a:xfrm>
          <a:prstGeom prst="rect">
            <a:avLst/>
          </a:prstGeom>
        </p:spPr>
      </p:pic>
    </p:spTree>
    <p:extLst>
      <p:ext uri="{BB962C8B-B14F-4D97-AF65-F5344CB8AC3E}">
        <p14:creationId xmlns:p14="http://schemas.microsoft.com/office/powerpoint/2010/main" val="34650982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6167F2C-B38C-4368-AE94-B63E796A20A8}"/>
              </a:ext>
            </a:extLst>
          </p:cNvPr>
          <p:cNvSpPr>
            <a:spLocks noGrp="1"/>
          </p:cNvSpPr>
          <p:nvPr>
            <p:ph type="title"/>
          </p:nvPr>
        </p:nvSpPr>
        <p:spPr/>
        <p:txBody>
          <a:bodyPr/>
          <a:lstStyle/>
          <a:p>
            <a:pPr algn="ctr"/>
            <a:r>
              <a:rPr lang="uk-UA" dirty="0"/>
              <a:t>Історична довідка</a:t>
            </a:r>
          </a:p>
        </p:txBody>
      </p:sp>
      <p:sp>
        <p:nvSpPr>
          <p:cNvPr id="3" name="Місце для вмісту 2">
            <a:extLst>
              <a:ext uri="{FF2B5EF4-FFF2-40B4-BE49-F238E27FC236}">
                <a16:creationId xmlns:a16="http://schemas.microsoft.com/office/drawing/2014/main" id="{7E1059BD-1FE2-413B-9F93-C384762B5359}"/>
              </a:ext>
            </a:extLst>
          </p:cNvPr>
          <p:cNvSpPr>
            <a:spLocks noGrp="1"/>
          </p:cNvSpPr>
          <p:nvPr>
            <p:ph sz="half" idx="1"/>
          </p:nvPr>
        </p:nvSpPr>
        <p:spPr/>
        <p:txBody>
          <a:bodyPr>
            <a:normAutofit/>
          </a:bodyPr>
          <a:lstStyle/>
          <a:p>
            <a:r>
              <a:rPr lang="uk-UA" dirty="0"/>
              <a:t>Принцип виник у </a:t>
            </a:r>
            <a:r>
              <a:rPr lang="tr-TR" dirty="0"/>
              <a:t>XIX </a:t>
            </a:r>
            <a:r>
              <a:rPr lang="uk-UA" dirty="0"/>
              <a:t>столітті під час Громадянської війни в США, коли журналісти відправляли матеріали телеграфом. Через можливі перебої зв'язку найважливішу інформацію подавали спочатку, щоб навіть при обриві передачі суть повідомлення була донесена.</a:t>
            </a:r>
          </a:p>
        </p:txBody>
      </p:sp>
      <p:sp>
        <p:nvSpPr>
          <p:cNvPr id="4" name="Місце для вмісту 3">
            <a:extLst>
              <a:ext uri="{FF2B5EF4-FFF2-40B4-BE49-F238E27FC236}">
                <a16:creationId xmlns:a16="http://schemas.microsoft.com/office/drawing/2014/main" id="{46E60B86-5724-45BC-A6DC-0D15448A17C4}"/>
              </a:ext>
            </a:extLst>
          </p:cNvPr>
          <p:cNvSpPr>
            <a:spLocks noGrp="1"/>
          </p:cNvSpPr>
          <p:nvPr>
            <p:ph sz="half" idx="2"/>
          </p:nvPr>
        </p:nvSpPr>
        <p:spPr/>
        <p:txBody>
          <a:bodyPr>
            <a:normAutofit/>
          </a:bodyPr>
          <a:lstStyle/>
          <a:p>
            <a:pPr marL="0" indent="0" algn="just">
              <a:buNone/>
            </a:pPr>
            <a:r>
              <a:rPr lang="uk-UA" b="1" dirty="0">
                <a:solidFill>
                  <a:srgbClr val="FFFF00"/>
                </a:solidFill>
              </a:rPr>
              <a:t>Переваги методу:</a:t>
            </a:r>
          </a:p>
          <a:p>
            <a:pPr algn="just"/>
            <a:r>
              <a:rPr lang="uk-UA" dirty="0"/>
              <a:t>Читач отримує ключову інформацію за кілька секунд</a:t>
            </a:r>
          </a:p>
          <a:p>
            <a:pPr algn="just"/>
            <a:r>
              <a:rPr lang="uk-UA" dirty="0"/>
              <a:t>Можливість швидкого сканування тексту</a:t>
            </a:r>
          </a:p>
          <a:p>
            <a:pPr algn="just"/>
            <a:r>
              <a:rPr lang="uk-UA" dirty="0"/>
              <a:t>Зручність для редагування (текст можна скоротити знизу без втрати суті)</a:t>
            </a:r>
          </a:p>
          <a:p>
            <a:pPr algn="just"/>
            <a:r>
              <a:rPr lang="uk-UA" dirty="0"/>
              <a:t>Ефективність для цифрового споживання контенту</a:t>
            </a:r>
          </a:p>
          <a:p>
            <a:pPr algn="just"/>
            <a:r>
              <a:rPr lang="uk-UA" dirty="0"/>
              <a:t>Відповідність сучасним звичкам читання (люди часто читають лише початок)</a:t>
            </a:r>
          </a:p>
        </p:txBody>
      </p:sp>
    </p:spTree>
    <p:extLst>
      <p:ext uri="{BB962C8B-B14F-4D97-AF65-F5344CB8AC3E}">
        <p14:creationId xmlns:p14="http://schemas.microsoft.com/office/powerpoint/2010/main" val="17957986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0FFEFF4-4B56-4FA0-A1AD-BFA078B777F8}"/>
              </a:ext>
            </a:extLst>
          </p:cNvPr>
          <p:cNvSpPr>
            <a:spLocks noGrp="1"/>
          </p:cNvSpPr>
          <p:nvPr>
            <p:ph type="title"/>
          </p:nvPr>
        </p:nvSpPr>
        <p:spPr/>
        <p:txBody>
          <a:bodyPr/>
          <a:lstStyle/>
          <a:p>
            <a:r>
              <a:rPr lang="uk-UA" dirty="0"/>
              <a:t>1. Заголовок та підзаголовок</a:t>
            </a:r>
          </a:p>
        </p:txBody>
      </p:sp>
      <p:sp>
        <p:nvSpPr>
          <p:cNvPr id="3" name="Місце для вмісту 2">
            <a:extLst>
              <a:ext uri="{FF2B5EF4-FFF2-40B4-BE49-F238E27FC236}">
                <a16:creationId xmlns:a16="http://schemas.microsoft.com/office/drawing/2014/main" id="{4C67907F-5222-4534-A82A-9072607B5196}"/>
              </a:ext>
            </a:extLst>
          </p:cNvPr>
          <p:cNvSpPr>
            <a:spLocks noGrp="1"/>
          </p:cNvSpPr>
          <p:nvPr>
            <p:ph sz="half" idx="1"/>
          </p:nvPr>
        </p:nvSpPr>
        <p:spPr/>
        <p:txBody>
          <a:bodyPr>
            <a:normAutofit fontScale="85000" lnSpcReduction="20000"/>
          </a:bodyPr>
          <a:lstStyle/>
          <a:p>
            <a:r>
              <a:rPr lang="uk-UA" dirty="0"/>
              <a:t>Заголовок — це найважливіший елемент статті, який повинен за 5-10 слів передати суть події чи явища. </a:t>
            </a:r>
          </a:p>
          <a:p>
            <a:r>
              <a:rPr lang="uk-UA" dirty="0"/>
              <a:t>Він має бути:</a:t>
            </a:r>
          </a:p>
          <a:p>
            <a:r>
              <a:rPr lang="uk-UA" dirty="0"/>
              <a:t>Інформативним: містити конкретну інформацію, а не загальні фрази</a:t>
            </a:r>
          </a:p>
          <a:p>
            <a:r>
              <a:rPr lang="uk-UA" dirty="0"/>
              <a:t>Точним: відображати реальний зміст статті без перебільшень</a:t>
            </a:r>
          </a:p>
          <a:p>
            <a:r>
              <a:rPr lang="uk-UA" dirty="0"/>
              <a:t>Зрозумілим: використовувати просту, доступну мову</a:t>
            </a:r>
          </a:p>
          <a:p>
            <a:r>
              <a:rPr lang="uk-UA" dirty="0"/>
              <a:t>Динамічним: за можливості містити дієслово в активному стані</a:t>
            </a:r>
          </a:p>
          <a:p>
            <a:r>
              <a:rPr lang="uk-UA" dirty="0"/>
              <a:t>Актуальним: вказувати на новизну інформації</a:t>
            </a:r>
          </a:p>
          <a:p>
            <a:r>
              <a:rPr lang="uk-UA" dirty="0"/>
              <a:t>Оптимальним за розміром: 5-12 слів, 60-70 знаків для </a:t>
            </a:r>
            <a:r>
              <a:rPr lang="tr-TR" dirty="0"/>
              <a:t>SEO</a:t>
            </a:r>
            <a:endParaRPr lang="uk-UA" dirty="0"/>
          </a:p>
        </p:txBody>
      </p:sp>
      <p:sp>
        <p:nvSpPr>
          <p:cNvPr id="4" name="Місце для вмісту 3">
            <a:extLst>
              <a:ext uri="{FF2B5EF4-FFF2-40B4-BE49-F238E27FC236}">
                <a16:creationId xmlns:a16="http://schemas.microsoft.com/office/drawing/2014/main" id="{C3170AC2-698E-4E1B-B69B-C5C7745E5AF3}"/>
              </a:ext>
            </a:extLst>
          </p:cNvPr>
          <p:cNvSpPr>
            <a:spLocks noGrp="1"/>
          </p:cNvSpPr>
          <p:nvPr>
            <p:ph sz="half" idx="2"/>
          </p:nvPr>
        </p:nvSpPr>
        <p:spPr/>
        <p:txBody>
          <a:bodyPr>
            <a:normAutofit fontScale="85000" lnSpcReduction="20000"/>
          </a:bodyPr>
          <a:lstStyle/>
          <a:p>
            <a:endParaRPr lang="uk-UA"/>
          </a:p>
        </p:txBody>
      </p:sp>
    </p:spTree>
    <p:extLst>
      <p:ext uri="{BB962C8B-B14F-4D97-AF65-F5344CB8AC3E}">
        <p14:creationId xmlns:p14="http://schemas.microsoft.com/office/powerpoint/2010/main" val="259650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927A63D-4FAA-42A4-8BAD-671E05C32444}"/>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6B132172-69F6-49F3-9E12-0B6BE96E96D7}"/>
              </a:ext>
            </a:extLst>
          </p:cNvPr>
          <p:cNvSpPr>
            <a:spLocks noGrp="1"/>
          </p:cNvSpPr>
          <p:nvPr>
            <p:ph sz="half" idx="1"/>
          </p:nvPr>
        </p:nvSpPr>
        <p:spPr/>
        <p:txBody>
          <a:bodyPr>
            <a:normAutofit/>
          </a:bodyPr>
          <a:lstStyle/>
          <a:p>
            <a:r>
              <a:rPr lang="uk-UA" dirty="0"/>
              <a:t>Підзаголовок (лід-</a:t>
            </a:r>
            <a:r>
              <a:rPr lang="uk-UA" dirty="0" err="1"/>
              <a:t>ін</a:t>
            </a:r>
            <a:r>
              <a:rPr lang="uk-UA" dirty="0"/>
              <a:t>) — це розширення заголовка, яке:</a:t>
            </a:r>
          </a:p>
          <a:p>
            <a:r>
              <a:rPr lang="uk-UA" dirty="0"/>
              <a:t>Додає деталі, відсутні в заголовку</a:t>
            </a:r>
          </a:p>
          <a:p>
            <a:r>
              <a:rPr lang="uk-UA" dirty="0"/>
              <a:t>Містить 1-2 речення</a:t>
            </a:r>
          </a:p>
          <a:p>
            <a:r>
              <a:rPr lang="uk-UA" dirty="0"/>
              <a:t>Зацікавлює читача продовжити читання</a:t>
            </a:r>
          </a:p>
          <a:p>
            <a:r>
              <a:rPr lang="uk-UA" dirty="0"/>
              <a:t>Може містити додатковий контекст або інтригу</a:t>
            </a:r>
          </a:p>
          <a:p>
            <a:endParaRPr lang="uk-UA" dirty="0"/>
          </a:p>
        </p:txBody>
      </p:sp>
      <p:sp>
        <p:nvSpPr>
          <p:cNvPr id="4" name="Місце для вмісту 3">
            <a:extLst>
              <a:ext uri="{FF2B5EF4-FFF2-40B4-BE49-F238E27FC236}">
                <a16:creationId xmlns:a16="http://schemas.microsoft.com/office/drawing/2014/main" id="{27C0AA2C-659B-485F-99A1-A19F61DA858F}"/>
              </a:ext>
            </a:extLst>
          </p:cNvPr>
          <p:cNvSpPr>
            <a:spLocks noGrp="1"/>
          </p:cNvSpPr>
          <p:nvPr>
            <p:ph sz="half" idx="2"/>
          </p:nvPr>
        </p:nvSpPr>
        <p:spPr/>
        <p:txBody>
          <a:bodyPr>
            <a:normAutofit/>
          </a:bodyPr>
          <a:lstStyle/>
          <a:p>
            <a:r>
              <a:rPr lang="uk-UA" dirty="0"/>
              <a:t>Що НЕ повинен містити заголовок:</a:t>
            </a:r>
          </a:p>
          <a:p>
            <a:r>
              <a:rPr lang="uk-UA" dirty="0"/>
              <a:t>Абстрактні формулювання ("Важливі зміни у законодавстві")</a:t>
            </a:r>
          </a:p>
          <a:p>
            <a:r>
              <a:rPr lang="uk-UA" dirty="0"/>
              <a:t>Кліше та штампи ("На порозі змін", "Назріла проблема")</a:t>
            </a:r>
          </a:p>
          <a:p>
            <a:r>
              <a:rPr lang="uk-UA" dirty="0"/>
              <a:t>Питальні форми без відповіді (за винятком спеціальних жанрів)</a:t>
            </a:r>
          </a:p>
          <a:p>
            <a:r>
              <a:rPr lang="uk-UA" dirty="0"/>
              <a:t>Надмірну емоційність або сенсаційність, що не підтверджується текстом</a:t>
            </a:r>
          </a:p>
          <a:p>
            <a:endParaRPr lang="uk-UA" dirty="0"/>
          </a:p>
        </p:txBody>
      </p:sp>
    </p:spTree>
    <p:extLst>
      <p:ext uri="{BB962C8B-B14F-4D97-AF65-F5344CB8AC3E}">
        <p14:creationId xmlns:p14="http://schemas.microsoft.com/office/powerpoint/2010/main" val="25316193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5973394-956B-41A1-A510-CD47B26DD455}"/>
              </a:ext>
            </a:extLst>
          </p:cNvPr>
          <p:cNvSpPr>
            <a:spLocks noGrp="1"/>
          </p:cNvSpPr>
          <p:nvPr>
            <p:ph type="title"/>
          </p:nvPr>
        </p:nvSpPr>
        <p:spPr/>
        <p:txBody>
          <a:bodyPr/>
          <a:lstStyle/>
          <a:p>
            <a:pPr algn="ctr"/>
            <a:r>
              <a:rPr lang="uk-UA" dirty="0"/>
              <a:t>2. Лід (</a:t>
            </a:r>
            <a:r>
              <a:rPr lang="tr-TR" dirty="0"/>
              <a:t>Lead)</a:t>
            </a:r>
            <a:endParaRPr lang="uk-UA" dirty="0"/>
          </a:p>
        </p:txBody>
      </p:sp>
      <p:sp>
        <p:nvSpPr>
          <p:cNvPr id="3" name="Місце для вмісту 2">
            <a:extLst>
              <a:ext uri="{FF2B5EF4-FFF2-40B4-BE49-F238E27FC236}">
                <a16:creationId xmlns:a16="http://schemas.microsoft.com/office/drawing/2014/main" id="{02051284-2A34-4DD2-82E5-B8FBBC63BDCB}"/>
              </a:ext>
            </a:extLst>
          </p:cNvPr>
          <p:cNvSpPr>
            <a:spLocks noGrp="1"/>
          </p:cNvSpPr>
          <p:nvPr>
            <p:ph sz="half" idx="1"/>
          </p:nvPr>
        </p:nvSpPr>
        <p:spPr/>
        <p:txBody>
          <a:bodyPr>
            <a:normAutofit/>
          </a:bodyPr>
          <a:lstStyle/>
          <a:p>
            <a:pPr algn="just"/>
            <a:r>
              <a:rPr lang="uk-UA" sz="2400" dirty="0"/>
              <a:t>Лід — це перший абзац статті (1-3 речення, до 50 слів), який відповідає на основні питання: хто? що? де? коли? як? чому? Це найважливіший елемент після заголовка.</a:t>
            </a:r>
          </a:p>
        </p:txBody>
      </p:sp>
      <p:sp>
        <p:nvSpPr>
          <p:cNvPr id="4" name="Місце для вмісту 3">
            <a:extLst>
              <a:ext uri="{FF2B5EF4-FFF2-40B4-BE49-F238E27FC236}">
                <a16:creationId xmlns:a16="http://schemas.microsoft.com/office/drawing/2014/main" id="{18654E2A-61DA-4A9C-AE47-B96331F0975A}"/>
              </a:ext>
            </a:extLst>
          </p:cNvPr>
          <p:cNvSpPr>
            <a:spLocks noGrp="1"/>
          </p:cNvSpPr>
          <p:nvPr>
            <p:ph sz="half" idx="2"/>
          </p:nvPr>
        </p:nvSpPr>
        <p:spPr/>
        <p:txBody>
          <a:bodyPr/>
          <a:lstStyle/>
          <a:p>
            <a:pPr marL="0" indent="0">
              <a:buNone/>
            </a:pPr>
            <a:r>
              <a:rPr lang="uk-UA" sz="2000" dirty="0"/>
              <a:t>Функції </a:t>
            </a:r>
            <a:r>
              <a:rPr lang="uk-UA" sz="2000" dirty="0" err="1"/>
              <a:t>ліда</a:t>
            </a:r>
            <a:r>
              <a:rPr lang="uk-UA" sz="2000" dirty="0"/>
              <a:t>:</a:t>
            </a:r>
          </a:p>
          <a:p>
            <a:r>
              <a:rPr lang="uk-UA" sz="2000" dirty="0"/>
              <a:t>Подати ключову інформацію статті у стислому вигляді</a:t>
            </a:r>
          </a:p>
          <a:p>
            <a:r>
              <a:rPr lang="uk-UA" sz="2000" dirty="0"/>
              <a:t>Зацікавити читача продовжити читання</a:t>
            </a:r>
          </a:p>
          <a:p>
            <a:r>
              <a:rPr lang="uk-UA" sz="2000" dirty="0"/>
              <a:t>Дати можливість зрозуміти суть, навіть якщо далі текст не </a:t>
            </a:r>
            <a:r>
              <a:rPr lang="uk-UA" sz="2000" dirty="0" err="1"/>
              <a:t>читатиметься</a:t>
            </a:r>
            <a:endParaRPr lang="uk-UA" sz="2000" dirty="0"/>
          </a:p>
          <a:p>
            <a:endParaRPr lang="uk-UA" dirty="0"/>
          </a:p>
        </p:txBody>
      </p:sp>
    </p:spTree>
    <p:extLst>
      <p:ext uri="{BB962C8B-B14F-4D97-AF65-F5344CB8AC3E}">
        <p14:creationId xmlns:p14="http://schemas.microsoft.com/office/powerpoint/2010/main" val="30333677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BF4948D-5F54-4851-9A0E-C79FB60E991E}"/>
              </a:ext>
            </a:extLst>
          </p:cNvPr>
          <p:cNvSpPr>
            <a:spLocks noGrp="1"/>
          </p:cNvSpPr>
          <p:nvPr>
            <p:ph type="title"/>
          </p:nvPr>
        </p:nvSpPr>
        <p:spPr/>
        <p:txBody>
          <a:bodyPr/>
          <a:lstStyle/>
          <a:p>
            <a:r>
              <a:rPr lang="uk-UA" dirty="0"/>
              <a:t>Типи </a:t>
            </a:r>
            <a:r>
              <a:rPr lang="uk-UA" dirty="0" err="1"/>
              <a:t>лідів</a:t>
            </a:r>
            <a:r>
              <a:rPr lang="uk-UA" dirty="0"/>
              <a:t>:</a:t>
            </a:r>
          </a:p>
        </p:txBody>
      </p:sp>
      <p:sp>
        <p:nvSpPr>
          <p:cNvPr id="3" name="Місце для вмісту 2">
            <a:extLst>
              <a:ext uri="{FF2B5EF4-FFF2-40B4-BE49-F238E27FC236}">
                <a16:creationId xmlns:a16="http://schemas.microsoft.com/office/drawing/2014/main" id="{D71E1DD9-CE6A-460F-9B86-6BE3DC47835B}"/>
              </a:ext>
            </a:extLst>
          </p:cNvPr>
          <p:cNvSpPr>
            <a:spLocks noGrp="1"/>
          </p:cNvSpPr>
          <p:nvPr>
            <p:ph sz="half" idx="1"/>
          </p:nvPr>
        </p:nvSpPr>
        <p:spPr/>
        <p:txBody>
          <a:bodyPr>
            <a:normAutofit lnSpcReduction="10000"/>
          </a:bodyPr>
          <a:lstStyle/>
          <a:p>
            <a:r>
              <a:rPr lang="uk-UA" dirty="0"/>
              <a:t>Інформаційний (класичний): відповідає на 5</a:t>
            </a:r>
            <a:r>
              <a:rPr lang="tr-TR" dirty="0"/>
              <a:t>W+H (Who, What, Where, When, Why, How)</a:t>
            </a:r>
            <a:endParaRPr lang="uk-UA" dirty="0"/>
          </a:p>
          <a:p>
            <a:r>
              <a:rPr lang="uk-UA" dirty="0"/>
              <a:t>Анекдотичний: починається з короткої історії або прикладу</a:t>
            </a:r>
          </a:p>
          <a:p>
            <a:r>
              <a:rPr lang="uk-UA" dirty="0"/>
              <a:t>Описовий: створює яскраву картину події</a:t>
            </a:r>
          </a:p>
          <a:p>
            <a:r>
              <a:rPr lang="uk-UA" dirty="0"/>
              <a:t>Цитатний: починається з цитати ключової персони</a:t>
            </a:r>
          </a:p>
          <a:p>
            <a:r>
              <a:rPr lang="uk-UA" dirty="0"/>
              <a:t>Шоковий: містить несподівану інформацію або статистику</a:t>
            </a:r>
          </a:p>
          <a:p>
            <a:r>
              <a:rPr lang="uk-UA" dirty="0"/>
              <a:t>Контрастний: показує протилежності або парадокс</a:t>
            </a:r>
          </a:p>
        </p:txBody>
      </p:sp>
      <p:sp>
        <p:nvSpPr>
          <p:cNvPr id="4" name="Місце для вмісту 3">
            <a:extLst>
              <a:ext uri="{FF2B5EF4-FFF2-40B4-BE49-F238E27FC236}">
                <a16:creationId xmlns:a16="http://schemas.microsoft.com/office/drawing/2014/main" id="{C0F8DDDA-E604-4421-981C-B18C35BEEBA4}"/>
              </a:ext>
            </a:extLst>
          </p:cNvPr>
          <p:cNvSpPr>
            <a:spLocks noGrp="1"/>
          </p:cNvSpPr>
          <p:nvPr>
            <p:ph sz="half" idx="2"/>
          </p:nvPr>
        </p:nvSpPr>
        <p:spPr/>
        <p:txBody>
          <a:bodyPr>
            <a:normAutofit lnSpcReduction="10000"/>
          </a:bodyPr>
          <a:lstStyle/>
          <a:p>
            <a:endParaRPr lang="uk-UA"/>
          </a:p>
        </p:txBody>
      </p:sp>
    </p:spTree>
    <p:extLst>
      <p:ext uri="{BB962C8B-B14F-4D97-AF65-F5344CB8AC3E}">
        <p14:creationId xmlns:p14="http://schemas.microsoft.com/office/powerpoint/2010/main" val="3428350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FD061EE-4B6B-4EF0-83B6-979352630DE1}"/>
              </a:ext>
            </a:extLst>
          </p:cNvPr>
          <p:cNvSpPr>
            <a:spLocks noGrp="1"/>
          </p:cNvSpPr>
          <p:nvPr>
            <p:ph type="title"/>
          </p:nvPr>
        </p:nvSpPr>
        <p:spPr/>
        <p:txBody>
          <a:bodyPr/>
          <a:lstStyle/>
          <a:p>
            <a:r>
              <a:rPr lang="ru-RU" dirty="0"/>
              <a:t>Правила </a:t>
            </a:r>
            <a:r>
              <a:rPr lang="ru-RU" dirty="0" err="1"/>
              <a:t>написання</a:t>
            </a:r>
            <a:r>
              <a:rPr lang="ru-RU" dirty="0"/>
              <a:t> </a:t>
            </a:r>
            <a:r>
              <a:rPr lang="ru-RU" dirty="0" err="1"/>
              <a:t>ліда</a:t>
            </a:r>
            <a:r>
              <a:rPr lang="ru-RU" dirty="0"/>
              <a:t>:</a:t>
            </a:r>
            <a:endParaRPr lang="uk-UA" dirty="0"/>
          </a:p>
        </p:txBody>
      </p:sp>
      <p:sp>
        <p:nvSpPr>
          <p:cNvPr id="3" name="Місце для вмісту 2">
            <a:extLst>
              <a:ext uri="{FF2B5EF4-FFF2-40B4-BE49-F238E27FC236}">
                <a16:creationId xmlns:a16="http://schemas.microsoft.com/office/drawing/2014/main" id="{B14BB2C1-574E-4A31-906A-D3E01A60B670}"/>
              </a:ext>
            </a:extLst>
          </p:cNvPr>
          <p:cNvSpPr>
            <a:spLocks noGrp="1"/>
          </p:cNvSpPr>
          <p:nvPr>
            <p:ph sz="half" idx="1"/>
          </p:nvPr>
        </p:nvSpPr>
        <p:spPr/>
        <p:txBody>
          <a:bodyPr/>
          <a:lstStyle/>
          <a:p>
            <a:r>
              <a:rPr lang="ru-RU" dirty="0" err="1"/>
              <a:t>Одне</a:t>
            </a:r>
            <a:r>
              <a:rPr lang="ru-RU" dirty="0"/>
              <a:t> </a:t>
            </a:r>
            <a:r>
              <a:rPr lang="ru-RU" dirty="0" err="1"/>
              <a:t>речення</a:t>
            </a:r>
            <a:r>
              <a:rPr lang="ru-RU" dirty="0"/>
              <a:t> — одна думка</a:t>
            </a:r>
          </a:p>
          <a:p>
            <a:r>
              <a:rPr lang="ru-RU" dirty="0" err="1"/>
              <a:t>Уникати</a:t>
            </a:r>
            <a:r>
              <a:rPr lang="ru-RU" dirty="0"/>
              <a:t> </a:t>
            </a:r>
            <a:r>
              <a:rPr lang="ru-RU" dirty="0" err="1"/>
              <a:t>складнопідрядних</a:t>
            </a:r>
            <a:r>
              <a:rPr lang="ru-RU" dirty="0"/>
              <a:t> </a:t>
            </a:r>
            <a:r>
              <a:rPr lang="ru-RU" dirty="0" err="1"/>
              <a:t>конструкцій</a:t>
            </a:r>
            <a:endParaRPr lang="ru-RU" dirty="0"/>
          </a:p>
          <a:p>
            <a:r>
              <a:rPr lang="ru-RU" dirty="0" err="1"/>
              <a:t>Використовувати</a:t>
            </a:r>
            <a:r>
              <a:rPr lang="ru-RU" dirty="0"/>
              <a:t> </a:t>
            </a:r>
            <a:r>
              <a:rPr lang="ru-RU" dirty="0" err="1"/>
              <a:t>конкретні</a:t>
            </a:r>
            <a:r>
              <a:rPr lang="ru-RU" dirty="0"/>
              <a:t> </a:t>
            </a:r>
            <a:r>
              <a:rPr lang="ru-RU" dirty="0" err="1"/>
              <a:t>факти</a:t>
            </a:r>
            <a:r>
              <a:rPr lang="ru-RU" dirty="0"/>
              <a:t>, а не </a:t>
            </a:r>
            <a:r>
              <a:rPr lang="ru-RU" dirty="0" err="1"/>
              <a:t>оцінки</a:t>
            </a:r>
            <a:endParaRPr lang="ru-RU" dirty="0"/>
          </a:p>
          <a:p>
            <a:r>
              <a:rPr lang="ru-RU" dirty="0" err="1"/>
              <a:t>Писати</a:t>
            </a:r>
            <a:r>
              <a:rPr lang="ru-RU" dirty="0"/>
              <a:t> в активному </a:t>
            </a:r>
            <a:r>
              <a:rPr lang="ru-RU" dirty="0" err="1"/>
              <a:t>стані</a:t>
            </a:r>
            <a:endParaRPr lang="ru-RU" dirty="0"/>
          </a:p>
          <a:p>
            <a:r>
              <a:rPr lang="ru-RU" dirty="0"/>
              <a:t>Не </a:t>
            </a:r>
            <a:r>
              <a:rPr lang="ru-RU" dirty="0" err="1"/>
              <a:t>перевантажувати</a:t>
            </a:r>
            <a:r>
              <a:rPr lang="ru-RU" dirty="0"/>
              <a:t> деталями</a:t>
            </a:r>
          </a:p>
          <a:p>
            <a:r>
              <a:rPr lang="ru-RU" dirty="0" err="1"/>
              <a:t>Виносити</a:t>
            </a:r>
            <a:r>
              <a:rPr lang="ru-RU" dirty="0"/>
              <a:t> головне на початок </a:t>
            </a:r>
            <a:r>
              <a:rPr lang="ru-RU" dirty="0" err="1"/>
              <a:t>речення</a:t>
            </a:r>
            <a:endParaRPr lang="uk-UA" dirty="0"/>
          </a:p>
        </p:txBody>
      </p:sp>
      <p:sp>
        <p:nvSpPr>
          <p:cNvPr id="4" name="Місце для вмісту 3">
            <a:extLst>
              <a:ext uri="{FF2B5EF4-FFF2-40B4-BE49-F238E27FC236}">
                <a16:creationId xmlns:a16="http://schemas.microsoft.com/office/drawing/2014/main" id="{89E0F3CA-4132-49EE-B2EF-4ADF2FD03893}"/>
              </a:ext>
            </a:extLst>
          </p:cNvPr>
          <p:cNvSpPr>
            <a:spLocks noGrp="1"/>
          </p:cNvSpPr>
          <p:nvPr>
            <p:ph sz="half" idx="2"/>
          </p:nvPr>
        </p:nvSpPr>
        <p:spPr/>
        <p:txBody>
          <a:bodyPr/>
          <a:lstStyle/>
          <a:p>
            <a:endParaRPr lang="uk-UA"/>
          </a:p>
        </p:txBody>
      </p:sp>
    </p:spTree>
    <p:extLst>
      <p:ext uri="{BB962C8B-B14F-4D97-AF65-F5344CB8AC3E}">
        <p14:creationId xmlns:p14="http://schemas.microsoft.com/office/powerpoint/2010/main" val="2714239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3C7A9B5-1805-4B62-A4FA-1A27A91517D8}"/>
              </a:ext>
            </a:extLst>
          </p:cNvPr>
          <p:cNvSpPr>
            <a:spLocks noGrp="1"/>
          </p:cNvSpPr>
          <p:nvPr>
            <p:ph type="title"/>
          </p:nvPr>
        </p:nvSpPr>
        <p:spPr/>
        <p:txBody>
          <a:bodyPr/>
          <a:lstStyle/>
          <a:p>
            <a:pPr algn="ctr"/>
            <a:r>
              <a:rPr lang="uk-UA" b="1" dirty="0"/>
              <a:t>3. Тіло тексту</a:t>
            </a:r>
            <a:br>
              <a:rPr lang="uk-UA" b="1" dirty="0"/>
            </a:br>
            <a:endParaRPr lang="uk-UA" dirty="0"/>
          </a:p>
        </p:txBody>
      </p:sp>
      <p:sp>
        <p:nvSpPr>
          <p:cNvPr id="3" name="Місце для вмісту 2">
            <a:extLst>
              <a:ext uri="{FF2B5EF4-FFF2-40B4-BE49-F238E27FC236}">
                <a16:creationId xmlns:a16="http://schemas.microsoft.com/office/drawing/2014/main" id="{F19F6898-9CA6-4A36-AC48-DCDDC16D0611}"/>
              </a:ext>
            </a:extLst>
          </p:cNvPr>
          <p:cNvSpPr>
            <a:spLocks noGrp="1"/>
          </p:cNvSpPr>
          <p:nvPr>
            <p:ph sz="half" idx="1"/>
          </p:nvPr>
        </p:nvSpPr>
        <p:spPr/>
        <p:txBody>
          <a:bodyPr>
            <a:normAutofit fontScale="92500" lnSpcReduction="20000"/>
          </a:bodyPr>
          <a:lstStyle/>
          <a:p>
            <a:pPr algn="just"/>
            <a:r>
              <a:rPr lang="uk-UA" b="1" dirty="0"/>
              <a:t>Тіло тексту</a:t>
            </a:r>
            <a:r>
              <a:rPr lang="uk-UA" dirty="0"/>
              <a:t> — це основна частина статті, де розкриваються деталі, наведені в </a:t>
            </a:r>
            <a:r>
              <a:rPr lang="uk-UA" dirty="0" err="1"/>
              <a:t>ліді</a:t>
            </a:r>
            <a:r>
              <a:rPr lang="uk-UA" dirty="0"/>
              <a:t>. Інформація подається в порядку зменшення важливості.</a:t>
            </a:r>
          </a:p>
          <a:p>
            <a:endParaRPr lang="uk-UA" b="1" dirty="0"/>
          </a:p>
          <a:p>
            <a:pPr marL="0" indent="0">
              <a:buNone/>
            </a:pPr>
            <a:r>
              <a:rPr lang="uk-UA" b="1" dirty="0"/>
              <a:t>Структура тіла тексту:</a:t>
            </a:r>
            <a:endParaRPr lang="uk-UA" dirty="0"/>
          </a:p>
          <a:p>
            <a:pPr marL="0" indent="0">
              <a:buNone/>
            </a:pPr>
            <a:r>
              <a:rPr lang="uk-UA" b="1" dirty="0">
                <a:solidFill>
                  <a:srgbClr val="FFFF00"/>
                </a:solidFill>
              </a:rPr>
              <a:t>Перший рівень деталізації</a:t>
            </a:r>
            <a:r>
              <a:rPr lang="uk-UA" dirty="0">
                <a:solidFill>
                  <a:srgbClr val="FFFF00"/>
                </a:solidFill>
              </a:rPr>
              <a:t> </a:t>
            </a:r>
            <a:r>
              <a:rPr lang="uk-UA" dirty="0"/>
              <a:t>(абзаци 2-4):</a:t>
            </a:r>
          </a:p>
          <a:p>
            <a:pPr>
              <a:buFont typeface="Arial" panose="020B0604020202020204" pitchFamily="34" charset="0"/>
              <a:buChar char="•"/>
            </a:pPr>
            <a:r>
              <a:rPr lang="uk-UA" dirty="0"/>
              <a:t>Розгортання найважливішої інформації з </a:t>
            </a:r>
            <a:r>
              <a:rPr lang="uk-UA" dirty="0" err="1"/>
              <a:t>ліда</a:t>
            </a:r>
            <a:endParaRPr lang="uk-UA" dirty="0"/>
          </a:p>
          <a:p>
            <a:pPr>
              <a:buFont typeface="Arial" panose="020B0604020202020204" pitchFamily="34" charset="0"/>
              <a:buChar char="•"/>
            </a:pPr>
            <a:r>
              <a:rPr lang="uk-UA" dirty="0"/>
              <a:t>Додаткові факти про основну подію</a:t>
            </a:r>
          </a:p>
          <a:p>
            <a:pPr>
              <a:buFont typeface="Arial" panose="020B0604020202020204" pitchFamily="34" charset="0"/>
              <a:buChar char="•"/>
            </a:pPr>
            <a:r>
              <a:rPr lang="uk-UA" dirty="0"/>
              <a:t>Цитати ключових персон</a:t>
            </a:r>
          </a:p>
          <a:p>
            <a:pPr>
              <a:buFont typeface="Arial" panose="020B0604020202020204" pitchFamily="34" charset="0"/>
              <a:buChar char="•"/>
            </a:pPr>
            <a:r>
              <a:rPr lang="uk-UA" dirty="0"/>
              <a:t>Найбільш вагомі докази чи аргументи</a:t>
            </a:r>
          </a:p>
          <a:p>
            <a:endParaRPr lang="uk-UA" dirty="0"/>
          </a:p>
        </p:txBody>
      </p:sp>
      <p:sp>
        <p:nvSpPr>
          <p:cNvPr id="4" name="Місце для вмісту 3">
            <a:extLst>
              <a:ext uri="{FF2B5EF4-FFF2-40B4-BE49-F238E27FC236}">
                <a16:creationId xmlns:a16="http://schemas.microsoft.com/office/drawing/2014/main" id="{082D1E8B-6BC6-4D76-A73B-2F49B78909AE}"/>
              </a:ext>
            </a:extLst>
          </p:cNvPr>
          <p:cNvSpPr>
            <a:spLocks noGrp="1"/>
          </p:cNvSpPr>
          <p:nvPr>
            <p:ph sz="half" idx="2"/>
          </p:nvPr>
        </p:nvSpPr>
        <p:spPr/>
        <p:txBody>
          <a:bodyPr>
            <a:normAutofit fontScale="92500" lnSpcReduction="20000"/>
          </a:bodyPr>
          <a:lstStyle/>
          <a:p>
            <a:pPr marL="0" indent="0">
              <a:buNone/>
            </a:pPr>
            <a:r>
              <a:rPr lang="uk-UA" b="1" dirty="0">
                <a:solidFill>
                  <a:srgbClr val="FFFF00"/>
                </a:solidFill>
              </a:rPr>
              <a:t>Другий рівень деталізації</a:t>
            </a:r>
            <a:r>
              <a:rPr lang="uk-UA" dirty="0"/>
              <a:t> (абзаци 5-8):</a:t>
            </a:r>
          </a:p>
          <a:p>
            <a:pPr>
              <a:buFont typeface="Arial" panose="020B0604020202020204" pitchFamily="34" charset="0"/>
              <a:buChar char="•"/>
            </a:pPr>
            <a:r>
              <a:rPr lang="uk-UA" dirty="0"/>
              <a:t>Додатковий контекст</a:t>
            </a:r>
          </a:p>
          <a:p>
            <a:pPr>
              <a:buFont typeface="Arial" panose="020B0604020202020204" pitchFamily="34" charset="0"/>
              <a:buChar char="•"/>
            </a:pPr>
            <a:r>
              <a:rPr lang="uk-UA" dirty="0"/>
              <a:t>Менш важливі цитати</a:t>
            </a:r>
          </a:p>
          <a:p>
            <a:pPr>
              <a:buFont typeface="Arial" panose="020B0604020202020204" pitchFamily="34" charset="0"/>
              <a:buChar char="•"/>
            </a:pPr>
            <a:r>
              <a:rPr lang="uk-UA" dirty="0"/>
              <a:t>Статистика та дані</a:t>
            </a:r>
          </a:p>
          <a:p>
            <a:pPr>
              <a:buFont typeface="Arial" panose="020B0604020202020204" pitchFamily="34" charset="0"/>
              <a:buChar char="•"/>
            </a:pPr>
            <a:r>
              <a:rPr lang="uk-UA" dirty="0"/>
              <a:t>Різні точки зору на подію</a:t>
            </a:r>
          </a:p>
          <a:p>
            <a:pPr marL="0" indent="0">
              <a:buNone/>
            </a:pPr>
            <a:r>
              <a:rPr lang="uk-UA" b="1" dirty="0">
                <a:solidFill>
                  <a:srgbClr val="FFFF00"/>
                </a:solidFill>
              </a:rPr>
              <a:t>Третій рівень деталізації</a:t>
            </a:r>
            <a:r>
              <a:rPr lang="uk-UA" dirty="0">
                <a:solidFill>
                  <a:srgbClr val="FFFF00"/>
                </a:solidFill>
              </a:rPr>
              <a:t> </a:t>
            </a:r>
            <a:r>
              <a:rPr lang="uk-UA" dirty="0"/>
              <a:t>(абзаци 9+):</a:t>
            </a:r>
          </a:p>
          <a:p>
            <a:pPr>
              <a:buFont typeface="Arial" panose="020B0604020202020204" pitchFamily="34" charset="0"/>
              <a:buChar char="•"/>
            </a:pPr>
            <a:r>
              <a:rPr lang="uk-UA" dirty="0"/>
              <a:t>Технічні деталі</a:t>
            </a:r>
          </a:p>
          <a:p>
            <a:pPr>
              <a:buFont typeface="Arial" panose="020B0604020202020204" pitchFamily="34" charset="0"/>
              <a:buChar char="•"/>
            </a:pPr>
            <a:r>
              <a:rPr lang="uk-UA" dirty="0"/>
              <a:t>Додаткові приклади</a:t>
            </a:r>
          </a:p>
          <a:p>
            <a:pPr>
              <a:buFont typeface="Arial" panose="020B0604020202020204" pitchFamily="34" charset="0"/>
              <a:buChar char="•"/>
            </a:pPr>
            <a:r>
              <a:rPr lang="uk-UA" dirty="0"/>
              <a:t>Експертні коментарі</a:t>
            </a:r>
          </a:p>
          <a:p>
            <a:pPr>
              <a:buFont typeface="Arial" panose="020B0604020202020204" pitchFamily="34" charset="0"/>
              <a:buChar char="•"/>
            </a:pPr>
            <a:r>
              <a:rPr lang="uk-UA" dirty="0"/>
              <a:t>Суміжна інформація</a:t>
            </a:r>
          </a:p>
          <a:p>
            <a:endParaRPr lang="uk-UA" dirty="0"/>
          </a:p>
        </p:txBody>
      </p:sp>
    </p:spTree>
    <p:extLst>
      <p:ext uri="{BB962C8B-B14F-4D97-AF65-F5344CB8AC3E}">
        <p14:creationId xmlns:p14="http://schemas.microsoft.com/office/powerpoint/2010/main" val="9970775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DFA9E2D-23BA-4705-B459-7DF3E2C3FE60}"/>
              </a:ext>
            </a:extLst>
          </p:cNvPr>
          <p:cNvSpPr>
            <a:spLocks noGrp="1"/>
          </p:cNvSpPr>
          <p:nvPr>
            <p:ph type="title"/>
          </p:nvPr>
        </p:nvSpPr>
        <p:spPr/>
        <p:txBody>
          <a:bodyPr/>
          <a:lstStyle/>
          <a:p>
            <a:pPr algn="ctr"/>
            <a:r>
              <a:rPr lang="ru-RU" b="1" dirty="0" err="1"/>
              <a:t>Принципи</a:t>
            </a:r>
            <a:r>
              <a:rPr lang="ru-RU" b="1" dirty="0"/>
              <a:t> </a:t>
            </a:r>
            <a:r>
              <a:rPr lang="ru-RU" b="1" dirty="0" err="1"/>
              <a:t>організації</a:t>
            </a:r>
            <a:r>
              <a:rPr lang="ru-RU" b="1" dirty="0"/>
              <a:t> </a:t>
            </a:r>
            <a:r>
              <a:rPr lang="ru-RU" b="1" dirty="0" err="1"/>
              <a:t>тіла</a:t>
            </a:r>
            <a:r>
              <a:rPr lang="ru-RU" b="1" dirty="0"/>
              <a:t> тексту:</a:t>
            </a:r>
            <a:br>
              <a:rPr lang="ru-RU" dirty="0"/>
            </a:br>
            <a:endParaRPr lang="uk-UA" dirty="0"/>
          </a:p>
        </p:txBody>
      </p:sp>
      <p:sp>
        <p:nvSpPr>
          <p:cNvPr id="3" name="Місце для вмісту 2">
            <a:extLst>
              <a:ext uri="{FF2B5EF4-FFF2-40B4-BE49-F238E27FC236}">
                <a16:creationId xmlns:a16="http://schemas.microsoft.com/office/drawing/2014/main" id="{FC96CEEF-87D2-429E-9D8F-A78BB4E78764}"/>
              </a:ext>
            </a:extLst>
          </p:cNvPr>
          <p:cNvSpPr>
            <a:spLocks noGrp="1"/>
          </p:cNvSpPr>
          <p:nvPr>
            <p:ph sz="half" idx="1"/>
          </p:nvPr>
        </p:nvSpPr>
        <p:spPr/>
        <p:txBody>
          <a:bodyPr>
            <a:normAutofit fontScale="92500" lnSpcReduction="20000"/>
          </a:bodyPr>
          <a:lstStyle/>
          <a:p>
            <a:pPr algn="just">
              <a:buFont typeface="+mj-lt"/>
              <a:buAutoNum type="arabicPeriod"/>
            </a:pPr>
            <a:r>
              <a:rPr lang="ru-RU" b="1" dirty="0"/>
              <a:t>Правило абзацу</a:t>
            </a:r>
            <a:r>
              <a:rPr lang="ru-RU" dirty="0"/>
              <a:t>: один абзац — одна думка (3-5 </a:t>
            </a:r>
            <a:r>
              <a:rPr lang="ru-RU" dirty="0" err="1"/>
              <a:t>речень</a:t>
            </a:r>
            <a:r>
              <a:rPr lang="ru-RU" dirty="0"/>
              <a:t>, 40-60 </a:t>
            </a:r>
            <a:r>
              <a:rPr lang="ru-RU" dirty="0" err="1"/>
              <a:t>слів</a:t>
            </a:r>
            <a:r>
              <a:rPr lang="ru-RU" dirty="0"/>
              <a:t>)</a:t>
            </a:r>
          </a:p>
          <a:p>
            <a:pPr algn="just">
              <a:buFont typeface="+mj-lt"/>
              <a:buAutoNum type="arabicPeriod"/>
            </a:pPr>
            <a:r>
              <a:rPr lang="ru-RU" b="1" dirty="0" err="1"/>
              <a:t>Логічні</a:t>
            </a:r>
            <a:r>
              <a:rPr lang="ru-RU" b="1" dirty="0"/>
              <a:t> </a:t>
            </a:r>
            <a:r>
              <a:rPr lang="ru-RU" b="1" dirty="0" err="1"/>
              <a:t>зв'язки</a:t>
            </a:r>
            <a:r>
              <a:rPr lang="ru-RU" dirty="0"/>
              <a:t>: </a:t>
            </a:r>
            <a:r>
              <a:rPr lang="ru-RU" dirty="0" err="1"/>
              <a:t>кожен</a:t>
            </a:r>
            <a:r>
              <a:rPr lang="ru-RU" dirty="0"/>
              <a:t> абзац плавно переходить до </a:t>
            </a:r>
            <a:r>
              <a:rPr lang="ru-RU" dirty="0" err="1"/>
              <a:t>наступного</a:t>
            </a:r>
            <a:endParaRPr lang="ru-RU" dirty="0"/>
          </a:p>
          <a:p>
            <a:pPr algn="just">
              <a:buFont typeface="+mj-lt"/>
              <a:buAutoNum type="arabicPeriod"/>
            </a:pPr>
            <a:r>
              <a:rPr lang="ru-RU" b="1" dirty="0" err="1"/>
              <a:t>Підзаголовки</a:t>
            </a:r>
            <a:r>
              <a:rPr lang="ru-RU" dirty="0"/>
              <a:t>: для </a:t>
            </a:r>
            <a:r>
              <a:rPr lang="ru-RU" dirty="0" err="1"/>
              <a:t>довгих</a:t>
            </a:r>
            <a:r>
              <a:rPr lang="ru-RU" dirty="0"/>
              <a:t> </a:t>
            </a:r>
            <a:r>
              <a:rPr lang="ru-RU" dirty="0" err="1"/>
              <a:t>текстів</a:t>
            </a:r>
            <a:r>
              <a:rPr lang="ru-RU" dirty="0"/>
              <a:t> (1500+ </a:t>
            </a:r>
            <a:r>
              <a:rPr lang="ru-RU" dirty="0" err="1"/>
              <a:t>слів</a:t>
            </a:r>
            <a:r>
              <a:rPr lang="ru-RU" dirty="0"/>
              <a:t>) </a:t>
            </a:r>
            <a:r>
              <a:rPr lang="ru-RU" dirty="0" err="1"/>
              <a:t>використовувати</a:t>
            </a:r>
            <a:r>
              <a:rPr lang="ru-RU" dirty="0"/>
              <a:t> </a:t>
            </a:r>
            <a:r>
              <a:rPr lang="ru-RU" dirty="0" err="1"/>
              <a:t>підзаголовки</a:t>
            </a:r>
            <a:r>
              <a:rPr lang="ru-RU" dirty="0"/>
              <a:t> через 3-5 </a:t>
            </a:r>
            <a:r>
              <a:rPr lang="ru-RU" dirty="0" err="1"/>
              <a:t>абзаців</a:t>
            </a:r>
            <a:endParaRPr lang="ru-RU" dirty="0"/>
          </a:p>
          <a:p>
            <a:pPr algn="just">
              <a:buFont typeface="+mj-lt"/>
              <a:buAutoNum type="arabicPeriod"/>
            </a:pPr>
            <a:r>
              <a:rPr lang="ru-RU" b="1" dirty="0" err="1"/>
              <a:t>Цитати</a:t>
            </a:r>
            <a:r>
              <a:rPr lang="ru-RU" dirty="0"/>
              <a:t>: </a:t>
            </a:r>
            <a:r>
              <a:rPr lang="ru-RU" dirty="0" err="1"/>
              <a:t>розбивають</a:t>
            </a:r>
            <a:r>
              <a:rPr lang="ru-RU" dirty="0"/>
              <a:t> текст, </a:t>
            </a:r>
            <a:r>
              <a:rPr lang="ru-RU" dirty="0" err="1"/>
              <a:t>додають</a:t>
            </a:r>
            <a:r>
              <a:rPr lang="ru-RU" dirty="0"/>
              <a:t> </a:t>
            </a:r>
            <a:r>
              <a:rPr lang="ru-RU" dirty="0" err="1"/>
              <a:t>живості</a:t>
            </a:r>
            <a:r>
              <a:rPr lang="ru-RU" dirty="0"/>
              <a:t>, </a:t>
            </a:r>
            <a:r>
              <a:rPr lang="ru-RU" dirty="0" err="1"/>
              <a:t>підтверджують</a:t>
            </a:r>
            <a:r>
              <a:rPr lang="ru-RU" dirty="0"/>
              <a:t> </a:t>
            </a:r>
            <a:r>
              <a:rPr lang="ru-RU" dirty="0" err="1"/>
              <a:t>факти</a:t>
            </a:r>
            <a:endParaRPr lang="ru-RU" dirty="0"/>
          </a:p>
          <a:p>
            <a:pPr algn="just">
              <a:buFont typeface="+mj-lt"/>
              <a:buAutoNum type="arabicPeriod"/>
            </a:pPr>
            <a:r>
              <a:rPr lang="ru-RU" b="1" dirty="0" err="1"/>
              <a:t>Факти</a:t>
            </a:r>
            <a:r>
              <a:rPr lang="ru-RU" b="1" dirty="0"/>
              <a:t> та </a:t>
            </a:r>
            <a:r>
              <a:rPr lang="ru-RU" b="1" dirty="0" err="1"/>
              <a:t>цифри</a:t>
            </a:r>
            <a:r>
              <a:rPr lang="ru-RU" dirty="0"/>
              <a:t>: </a:t>
            </a:r>
            <a:r>
              <a:rPr lang="ru-RU" dirty="0" err="1"/>
              <a:t>підкріплюють</a:t>
            </a:r>
            <a:r>
              <a:rPr lang="ru-RU" dirty="0"/>
              <a:t> </a:t>
            </a:r>
            <a:r>
              <a:rPr lang="ru-RU" dirty="0" err="1"/>
              <a:t>твердження</a:t>
            </a:r>
            <a:r>
              <a:rPr lang="ru-RU" dirty="0"/>
              <a:t> </a:t>
            </a:r>
            <a:r>
              <a:rPr lang="ru-RU" dirty="0" err="1"/>
              <a:t>конкретикою</a:t>
            </a:r>
            <a:endParaRPr lang="ru-RU" dirty="0"/>
          </a:p>
          <a:p>
            <a:pPr algn="just">
              <a:buFont typeface="+mj-lt"/>
              <a:buAutoNum type="arabicPeriod"/>
            </a:pPr>
            <a:r>
              <a:rPr lang="ru-RU" b="1" dirty="0" err="1"/>
              <a:t>Різноманітність</a:t>
            </a:r>
            <a:r>
              <a:rPr lang="ru-RU" b="1" dirty="0"/>
              <a:t> </a:t>
            </a:r>
            <a:r>
              <a:rPr lang="ru-RU" b="1" dirty="0" err="1"/>
              <a:t>речень</a:t>
            </a:r>
            <a:r>
              <a:rPr lang="ru-RU" dirty="0"/>
              <a:t>: </a:t>
            </a:r>
            <a:r>
              <a:rPr lang="ru-RU" dirty="0" err="1"/>
              <a:t>чергування</a:t>
            </a:r>
            <a:r>
              <a:rPr lang="ru-RU" dirty="0"/>
              <a:t> коротких і </a:t>
            </a:r>
            <a:r>
              <a:rPr lang="ru-RU" dirty="0" err="1"/>
              <a:t>довгих</a:t>
            </a:r>
            <a:r>
              <a:rPr lang="ru-RU" dirty="0"/>
              <a:t> </a:t>
            </a:r>
            <a:r>
              <a:rPr lang="ru-RU" dirty="0" err="1"/>
              <a:t>речень</a:t>
            </a:r>
            <a:r>
              <a:rPr lang="ru-RU" dirty="0"/>
              <a:t> для ритму</a:t>
            </a:r>
          </a:p>
          <a:p>
            <a:endParaRPr lang="uk-UA" dirty="0"/>
          </a:p>
        </p:txBody>
      </p:sp>
      <p:sp>
        <p:nvSpPr>
          <p:cNvPr id="4" name="Місце для вмісту 3">
            <a:extLst>
              <a:ext uri="{FF2B5EF4-FFF2-40B4-BE49-F238E27FC236}">
                <a16:creationId xmlns:a16="http://schemas.microsoft.com/office/drawing/2014/main" id="{6204FD77-CA40-4F18-89E9-F3A86CC8F7EB}"/>
              </a:ext>
            </a:extLst>
          </p:cNvPr>
          <p:cNvSpPr>
            <a:spLocks noGrp="1"/>
          </p:cNvSpPr>
          <p:nvPr>
            <p:ph sz="half" idx="2"/>
          </p:nvPr>
        </p:nvSpPr>
        <p:spPr/>
        <p:txBody>
          <a:bodyPr>
            <a:normAutofit fontScale="92500" lnSpcReduction="20000"/>
          </a:bodyPr>
          <a:lstStyle/>
          <a:p>
            <a:endParaRPr lang="uk-UA"/>
          </a:p>
        </p:txBody>
      </p:sp>
    </p:spTree>
    <p:extLst>
      <p:ext uri="{BB962C8B-B14F-4D97-AF65-F5344CB8AC3E}">
        <p14:creationId xmlns:p14="http://schemas.microsoft.com/office/powerpoint/2010/main" val="28373001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1D78A8A-4BC4-401C-8C74-AB6EC9623287}"/>
              </a:ext>
            </a:extLst>
          </p:cNvPr>
          <p:cNvSpPr>
            <a:spLocks noGrp="1"/>
          </p:cNvSpPr>
          <p:nvPr>
            <p:ph type="title"/>
          </p:nvPr>
        </p:nvSpPr>
        <p:spPr/>
        <p:txBody>
          <a:bodyPr/>
          <a:lstStyle/>
          <a:p>
            <a:pPr algn="ctr"/>
            <a:r>
              <a:rPr lang="uk-UA" b="1" dirty="0"/>
              <a:t>Техніки підтримання уваги:</a:t>
            </a:r>
            <a:endParaRPr lang="uk-UA" dirty="0"/>
          </a:p>
        </p:txBody>
      </p:sp>
      <p:sp>
        <p:nvSpPr>
          <p:cNvPr id="3" name="Місце для вмісту 2">
            <a:extLst>
              <a:ext uri="{FF2B5EF4-FFF2-40B4-BE49-F238E27FC236}">
                <a16:creationId xmlns:a16="http://schemas.microsoft.com/office/drawing/2014/main" id="{7BB3E140-2AE7-4579-B8F8-CC266E996074}"/>
              </a:ext>
            </a:extLst>
          </p:cNvPr>
          <p:cNvSpPr>
            <a:spLocks noGrp="1"/>
          </p:cNvSpPr>
          <p:nvPr>
            <p:ph sz="half" idx="1"/>
          </p:nvPr>
        </p:nvSpPr>
        <p:spPr/>
        <p:txBody>
          <a:bodyPr/>
          <a:lstStyle/>
          <a:p>
            <a:endParaRPr lang="uk-UA" dirty="0"/>
          </a:p>
          <a:p>
            <a:pPr>
              <a:buFont typeface="Arial" panose="020B0604020202020204" pitchFamily="34" charset="0"/>
              <a:buChar char="•"/>
            </a:pPr>
            <a:r>
              <a:rPr lang="uk-UA" dirty="0"/>
              <a:t>Використання прикладів та історій</a:t>
            </a:r>
          </a:p>
          <a:p>
            <a:pPr>
              <a:buFont typeface="Arial" panose="020B0604020202020204" pitchFamily="34" charset="0"/>
              <a:buChar char="•"/>
            </a:pPr>
            <a:r>
              <a:rPr lang="uk-UA" dirty="0"/>
              <a:t>Включення несподіваних фактів</a:t>
            </a:r>
          </a:p>
          <a:p>
            <a:pPr>
              <a:buFont typeface="Arial" panose="020B0604020202020204" pitchFamily="34" charset="0"/>
              <a:buChar char="•"/>
            </a:pPr>
            <a:r>
              <a:rPr lang="uk-UA" dirty="0"/>
              <a:t>Перехідні фрази між абзацами</a:t>
            </a:r>
          </a:p>
          <a:p>
            <a:pPr>
              <a:buFont typeface="Arial" panose="020B0604020202020204" pitchFamily="34" charset="0"/>
              <a:buChar char="•"/>
            </a:pPr>
            <a:r>
              <a:rPr lang="uk-UA" dirty="0"/>
              <a:t>Візуалізація даних (якщо можливо)</a:t>
            </a:r>
          </a:p>
          <a:p>
            <a:pPr>
              <a:buFont typeface="Arial" panose="020B0604020202020204" pitchFamily="34" charset="0"/>
              <a:buChar char="•"/>
            </a:pPr>
            <a:r>
              <a:rPr lang="uk-UA" dirty="0"/>
              <a:t>Використання активного стану дієслів</a:t>
            </a:r>
          </a:p>
          <a:p>
            <a:endParaRPr lang="uk-UA" dirty="0"/>
          </a:p>
        </p:txBody>
      </p:sp>
      <p:sp>
        <p:nvSpPr>
          <p:cNvPr id="4" name="Місце для вмісту 3">
            <a:extLst>
              <a:ext uri="{FF2B5EF4-FFF2-40B4-BE49-F238E27FC236}">
                <a16:creationId xmlns:a16="http://schemas.microsoft.com/office/drawing/2014/main" id="{7A3D2F1F-B65D-458B-A808-2ACCD6AF9A60}"/>
              </a:ext>
            </a:extLst>
          </p:cNvPr>
          <p:cNvSpPr>
            <a:spLocks noGrp="1"/>
          </p:cNvSpPr>
          <p:nvPr>
            <p:ph sz="half" idx="2"/>
          </p:nvPr>
        </p:nvSpPr>
        <p:spPr/>
        <p:txBody>
          <a:bodyPr/>
          <a:lstStyle/>
          <a:p>
            <a:endParaRPr lang="uk-UA"/>
          </a:p>
        </p:txBody>
      </p:sp>
    </p:spTree>
    <p:extLst>
      <p:ext uri="{BB962C8B-B14F-4D97-AF65-F5344CB8AC3E}">
        <p14:creationId xmlns:p14="http://schemas.microsoft.com/office/powerpoint/2010/main" val="221159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805BA20-EEFD-4F34-8E7A-DEDCDFC5A172}"/>
              </a:ext>
            </a:extLst>
          </p:cNvPr>
          <p:cNvSpPr>
            <a:spLocks noGrp="1"/>
          </p:cNvSpPr>
          <p:nvPr>
            <p:ph type="title"/>
          </p:nvPr>
        </p:nvSpPr>
        <p:spPr/>
        <p:txBody>
          <a:bodyPr/>
          <a:lstStyle/>
          <a:p>
            <a:pPr algn="ctr"/>
            <a:r>
              <a:rPr lang="uk-UA" b="1" dirty="0"/>
              <a:t>4. Бекграунд (</a:t>
            </a:r>
            <a:r>
              <a:rPr lang="tr-TR" b="1" dirty="0"/>
              <a:t>Background)</a:t>
            </a:r>
            <a:br>
              <a:rPr lang="tr-TR" b="1" dirty="0"/>
            </a:br>
            <a:endParaRPr lang="uk-UA" dirty="0"/>
          </a:p>
        </p:txBody>
      </p:sp>
      <p:sp>
        <p:nvSpPr>
          <p:cNvPr id="3" name="Місце для вмісту 2">
            <a:extLst>
              <a:ext uri="{FF2B5EF4-FFF2-40B4-BE49-F238E27FC236}">
                <a16:creationId xmlns:a16="http://schemas.microsoft.com/office/drawing/2014/main" id="{05D4A203-22A5-45F3-B2BE-BC055D4F47BA}"/>
              </a:ext>
            </a:extLst>
          </p:cNvPr>
          <p:cNvSpPr>
            <a:spLocks noGrp="1"/>
          </p:cNvSpPr>
          <p:nvPr>
            <p:ph sz="half" idx="1"/>
          </p:nvPr>
        </p:nvSpPr>
        <p:spPr/>
        <p:txBody>
          <a:bodyPr>
            <a:normAutofit fontScale="92500" lnSpcReduction="10000"/>
          </a:bodyPr>
          <a:lstStyle/>
          <a:p>
            <a:pPr algn="just"/>
            <a:r>
              <a:rPr lang="uk-UA" b="1" dirty="0">
                <a:solidFill>
                  <a:srgbClr val="FFFF00"/>
                </a:solidFill>
              </a:rPr>
              <a:t>Бекграунд</a:t>
            </a:r>
            <a:r>
              <a:rPr lang="uk-UA" dirty="0"/>
              <a:t> — це передісторія події, пояснення того, що передувало описуваній ситуації. Він допомагає читачеві, незнайомому з темою, зрозуміти контекст.</a:t>
            </a:r>
          </a:p>
          <a:p>
            <a:r>
              <a:rPr lang="uk-UA" b="1" dirty="0">
                <a:solidFill>
                  <a:srgbClr val="FFFF00"/>
                </a:solidFill>
              </a:rPr>
              <a:t>Що включає бекграунд:</a:t>
            </a:r>
            <a:endParaRPr lang="uk-UA" dirty="0">
              <a:solidFill>
                <a:srgbClr val="FFFF00"/>
              </a:solidFill>
            </a:endParaRPr>
          </a:p>
          <a:p>
            <a:pPr>
              <a:buFont typeface="Arial" panose="020B0604020202020204" pitchFamily="34" charset="0"/>
              <a:buChar char="•"/>
            </a:pPr>
            <a:r>
              <a:rPr lang="uk-UA" dirty="0"/>
              <a:t>Історія питання</a:t>
            </a:r>
          </a:p>
          <a:p>
            <a:pPr>
              <a:buFont typeface="Arial" panose="020B0604020202020204" pitchFamily="34" charset="0"/>
              <a:buChar char="•"/>
            </a:pPr>
            <a:r>
              <a:rPr lang="uk-UA" dirty="0"/>
              <a:t>Попередні події, що призвели до поточної ситуації</a:t>
            </a:r>
          </a:p>
          <a:p>
            <a:pPr>
              <a:buFont typeface="Arial" panose="020B0604020202020204" pitchFamily="34" charset="0"/>
              <a:buChar char="•"/>
            </a:pPr>
            <a:r>
              <a:rPr lang="uk-UA" dirty="0"/>
              <a:t>Хронологія розвитку подій</a:t>
            </a:r>
          </a:p>
          <a:p>
            <a:pPr>
              <a:buFont typeface="Arial" panose="020B0604020202020204" pitchFamily="34" charset="0"/>
              <a:buChar char="•"/>
            </a:pPr>
            <a:r>
              <a:rPr lang="uk-UA" dirty="0"/>
              <a:t>Базові факти для розуміння теми</a:t>
            </a:r>
          </a:p>
          <a:p>
            <a:pPr>
              <a:buFont typeface="Arial" panose="020B0604020202020204" pitchFamily="34" charset="0"/>
              <a:buChar char="•"/>
            </a:pPr>
            <a:r>
              <a:rPr lang="uk-UA" dirty="0"/>
              <a:t>Пояснення термінів та понять</a:t>
            </a:r>
          </a:p>
          <a:p>
            <a:endParaRPr lang="uk-UA" dirty="0"/>
          </a:p>
        </p:txBody>
      </p:sp>
      <p:sp>
        <p:nvSpPr>
          <p:cNvPr id="4" name="Місце для вмісту 3">
            <a:extLst>
              <a:ext uri="{FF2B5EF4-FFF2-40B4-BE49-F238E27FC236}">
                <a16:creationId xmlns:a16="http://schemas.microsoft.com/office/drawing/2014/main" id="{A1F0A8B5-BBBB-4A37-B50E-EE4F96851BE5}"/>
              </a:ext>
            </a:extLst>
          </p:cNvPr>
          <p:cNvSpPr>
            <a:spLocks noGrp="1"/>
          </p:cNvSpPr>
          <p:nvPr>
            <p:ph sz="half" idx="2"/>
          </p:nvPr>
        </p:nvSpPr>
        <p:spPr/>
        <p:txBody>
          <a:bodyPr>
            <a:normAutofit fontScale="92500" lnSpcReduction="10000"/>
          </a:bodyPr>
          <a:lstStyle/>
          <a:p>
            <a:endParaRPr lang="uk-UA"/>
          </a:p>
        </p:txBody>
      </p:sp>
    </p:spTree>
    <p:extLst>
      <p:ext uri="{BB962C8B-B14F-4D97-AF65-F5344CB8AC3E}">
        <p14:creationId xmlns:p14="http://schemas.microsoft.com/office/powerpoint/2010/main" val="36246354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D02D7FC-0E46-446D-BFF1-33BCD22C4BF0}"/>
              </a:ext>
            </a:extLst>
          </p:cNvPr>
          <p:cNvSpPr>
            <a:spLocks noGrp="1"/>
          </p:cNvSpPr>
          <p:nvPr>
            <p:ph type="title"/>
          </p:nvPr>
        </p:nvSpPr>
        <p:spPr/>
        <p:txBody>
          <a:bodyPr/>
          <a:lstStyle/>
          <a:p>
            <a:pPr algn="ctr"/>
            <a:r>
              <a:rPr lang="uk-UA" b="1" dirty="0"/>
              <a:t>Правила подачі бекграунда:</a:t>
            </a:r>
            <a:br>
              <a:rPr lang="uk-UA" dirty="0"/>
            </a:br>
            <a:endParaRPr lang="uk-UA" dirty="0"/>
          </a:p>
        </p:txBody>
      </p:sp>
      <p:sp>
        <p:nvSpPr>
          <p:cNvPr id="3" name="Місце для вмісту 2">
            <a:extLst>
              <a:ext uri="{FF2B5EF4-FFF2-40B4-BE49-F238E27FC236}">
                <a16:creationId xmlns:a16="http://schemas.microsoft.com/office/drawing/2014/main" id="{62C0493B-B790-4C06-BA58-AD1B2BB8522D}"/>
              </a:ext>
            </a:extLst>
          </p:cNvPr>
          <p:cNvSpPr>
            <a:spLocks noGrp="1"/>
          </p:cNvSpPr>
          <p:nvPr>
            <p:ph sz="half" idx="1"/>
          </p:nvPr>
        </p:nvSpPr>
        <p:spPr/>
        <p:txBody>
          <a:bodyPr>
            <a:normAutofit fontScale="85000" lnSpcReduction="20000"/>
          </a:bodyPr>
          <a:lstStyle/>
          <a:p>
            <a:pPr>
              <a:buFont typeface="Arial" panose="020B0604020202020204" pitchFamily="34" charset="0"/>
              <a:buChar char="•"/>
            </a:pPr>
            <a:r>
              <a:rPr lang="uk-UA" dirty="0"/>
              <a:t>Подається ПІСЛЯ основної інформації (не на початку!)</a:t>
            </a:r>
          </a:p>
          <a:p>
            <a:pPr>
              <a:buFont typeface="Arial" panose="020B0604020202020204" pitchFamily="34" charset="0"/>
              <a:buChar char="•"/>
            </a:pPr>
            <a:r>
              <a:rPr lang="uk-UA" dirty="0"/>
              <a:t>Має бути стислим, лише необхідна інформація</a:t>
            </a:r>
          </a:p>
          <a:p>
            <a:pPr>
              <a:buFont typeface="Arial" panose="020B0604020202020204" pitchFamily="34" charset="0"/>
              <a:buChar char="•"/>
            </a:pPr>
            <a:r>
              <a:rPr lang="uk-UA" dirty="0"/>
              <a:t>Пишеться простою мовою</a:t>
            </a:r>
          </a:p>
          <a:p>
            <a:pPr>
              <a:buFont typeface="Arial" panose="020B0604020202020204" pitchFamily="34" charset="0"/>
              <a:buChar char="•"/>
            </a:pPr>
            <a:r>
              <a:rPr lang="uk-UA" dirty="0"/>
              <a:t>Може виділятися окремим блоком або </a:t>
            </a:r>
            <a:r>
              <a:rPr lang="uk-UA" dirty="0" err="1"/>
              <a:t>врізкою</a:t>
            </a:r>
            <a:endParaRPr lang="uk-UA" dirty="0"/>
          </a:p>
          <a:p>
            <a:pPr>
              <a:buFont typeface="Arial" panose="020B0604020202020204" pitchFamily="34" charset="0"/>
              <a:buChar char="•"/>
            </a:pPr>
            <a:r>
              <a:rPr lang="uk-UA" dirty="0"/>
              <a:t>Не повинен повторювати загальновідому інформацію</a:t>
            </a:r>
          </a:p>
          <a:p>
            <a:endParaRPr lang="uk-UA" b="1" dirty="0"/>
          </a:p>
          <a:p>
            <a:r>
              <a:rPr lang="uk-UA" b="1" dirty="0"/>
              <a:t>Розміщення бекграунда:</a:t>
            </a:r>
            <a:endParaRPr lang="uk-UA" dirty="0"/>
          </a:p>
          <a:p>
            <a:pPr>
              <a:buFont typeface="Arial" panose="020B0604020202020204" pitchFamily="34" charset="0"/>
              <a:buChar char="•"/>
            </a:pPr>
            <a:r>
              <a:rPr lang="uk-UA" dirty="0"/>
              <a:t>У середині або наприкінці статті</a:t>
            </a:r>
          </a:p>
          <a:p>
            <a:pPr>
              <a:buFont typeface="Arial" panose="020B0604020202020204" pitchFamily="34" charset="0"/>
              <a:buChar char="•"/>
            </a:pPr>
            <a:r>
              <a:rPr lang="uk-UA" dirty="0"/>
              <a:t>Якщо тема складна — після </a:t>
            </a:r>
            <a:r>
              <a:rPr lang="uk-UA" dirty="0" err="1"/>
              <a:t>ліда</a:t>
            </a:r>
            <a:r>
              <a:rPr lang="uk-UA" dirty="0"/>
              <a:t>, але до деталізації</a:t>
            </a:r>
          </a:p>
          <a:p>
            <a:pPr>
              <a:buFont typeface="Arial" panose="020B0604020202020204" pitchFamily="34" charset="0"/>
              <a:buChar char="•"/>
            </a:pPr>
            <a:r>
              <a:rPr lang="uk-UA" dirty="0"/>
              <a:t>Може бути винесений у окремий </a:t>
            </a:r>
            <a:r>
              <a:rPr lang="uk-UA" dirty="0" err="1"/>
              <a:t>інфобокс</a:t>
            </a:r>
            <a:endParaRPr lang="uk-UA" dirty="0"/>
          </a:p>
          <a:p>
            <a:pPr>
              <a:buFont typeface="Arial" panose="020B0604020202020204" pitchFamily="34" charset="0"/>
              <a:buChar char="•"/>
            </a:pPr>
            <a:r>
              <a:rPr lang="uk-UA" dirty="0"/>
              <a:t>Для онлайн-статей — може бути гіперпосиланням</a:t>
            </a:r>
          </a:p>
          <a:p>
            <a:endParaRPr lang="uk-UA" dirty="0"/>
          </a:p>
        </p:txBody>
      </p:sp>
      <p:sp>
        <p:nvSpPr>
          <p:cNvPr id="4" name="Місце для вмісту 3">
            <a:extLst>
              <a:ext uri="{FF2B5EF4-FFF2-40B4-BE49-F238E27FC236}">
                <a16:creationId xmlns:a16="http://schemas.microsoft.com/office/drawing/2014/main" id="{DD7354DE-F2C4-4C9B-9E23-9BB3ADE5CDE0}"/>
              </a:ext>
            </a:extLst>
          </p:cNvPr>
          <p:cNvSpPr>
            <a:spLocks noGrp="1"/>
          </p:cNvSpPr>
          <p:nvPr>
            <p:ph sz="half" idx="2"/>
          </p:nvPr>
        </p:nvSpPr>
        <p:spPr/>
        <p:txBody>
          <a:bodyPr>
            <a:normAutofit fontScale="85000" lnSpcReduction="20000"/>
          </a:bodyPr>
          <a:lstStyle/>
          <a:p>
            <a:r>
              <a:rPr lang="uk-UA" b="1" dirty="0"/>
              <a:t>Обсяг бекграунда:</a:t>
            </a:r>
            <a:endParaRPr lang="uk-UA" dirty="0"/>
          </a:p>
          <a:p>
            <a:pPr>
              <a:buFont typeface="Arial" panose="020B0604020202020204" pitchFamily="34" charset="0"/>
              <a:buChar char="•"/>
            </a:pPr>
            <a:r>
              <a:rPr lang="uk-UA" dirty="0"/>
              <a:t>1-3 абзаци для новинної статті</a:t>
            </a:r>
          </a:p>
          <a:p>
            <a:pPr>
              <a:buFont typeface="Arial" panose="020B0604020202020204" pitchFamily="34" charset="0"/>
              <a:buChar char="•"/>
            </a:pPr>
            <a:r>
              <a:rPr lang="uk-UA" dirty="0"/>
              <a:t>До 20% від загального обсягу для аналітичної статті</a:t>
            </a:r>
          </a:p>
          <a:p>
            <a:pPr>
              <a:buFont typeface="Arial" panose="020B0604020202020204" pitchFamily="34" charset="0"/>
              <a:buChar char="•"/>
            </a:pPr>
            <a:r>
              <a:rPr lang="uk-UA" dirty="0"/>
              <a:t>Залежить від обізнаності цільової аудиторії</a:t>
            </a:r>
          </a:p>
          <a:p>
            <a:endParaRPr lang="uk-UA" dirty="0"/>
          </a:p>
        </p:txBody>
      </p:sp>
    </p:spTree>
    <p:extLst>
      <p:ext uri="{BB962C8B-B14F-4D97-AF65-F5344CB8AC3E}">
        <p14:creationId xmlns:p14="http://schemas.microsoft.com/office/powerpoint/2010/main" val="2521560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12D7032-5A28-4082-8E6B-40A0F318EB04}"/>
              </a:ext>
            </a:extLst>
          </p:cNvPr>
          <p:cNvSpPr>
            <a:spLocks noGrp="1"/>
          </p:cNvSpPr>
          <p:nvPr>
            <p:ph type="title"/>
          </p:nvPr>
        </p:nvSpPr>
        <p:spPr/>
        <p:txBody>
          <a:bodyPr/>
          <a:lstStyle/>
          <a:p>
            <a:pPr algn="ctr"/>
            <a:r>
              <a:rPr lang="uk-UA" b="1" dirty="0"/>
              <a:t>5. Контекст</a:t>
            </a:r>
            <a:br>
              <a:rPr lang="uk-UA" b="1" dirty="0"/>
            </a:br>
            <a:endParaRPr lang="uk-UA" dirty="0"/>
          </a:p>
        </p:txBody>
      </p:sp>
      <p:sp>
        <p:nvSpPr>
          <p:cNvPr id="3" name="Місце для вмісту 2">
            <a:extLst>
              <a:ext uri="{FF2B5EF4-FFF2-40B4-BE49-F238E27FC236}">
                <a16:creationId xmlns:a16="http://schemas.microsoft.com/office/drawing/2014/main" id="{0D3E24D1-D676-4DD1-8AA8-2A6464DA8FE8}"/>
              </a:ext>
            </a:extLst>
          </p:cNvPr>
          <p:cNvSpPr>
            <a:spLocks noGrp="1"/>
          </p:cNvSpPr>
          <p:nvPr>
            <p:ph sz="half" idx="1"/>
          </p:nvPr>
        </p:nvSpPr>
        <p:spPr/>
        <p:txBody>
          <a:bodyPr>
            <a:normAutofit/>
          </a:bodyPr>
          <a:lstStyle/>
          <a:p>
            <a:pPr algn="just"/>
            <a:r>
              <a:rPr lang="uk-UA" b="1" dirty="0"/>
              <a:t>Контекст</a:t>
            </a:r>
            <a:r>
              <a:rPr lang="uk-UA" dirty="0"/>
              <a:t> — це розміщення події у більш широкій перспективі: соціальній, економічній, політичній, культурній. Якщо бекграунд відповідає на питання "що було раніше?", то контекст відповідає на "що це означає?" та "чому це важливо?".</a:t>
            </a:r>
          </a:p>
          <a:p>
            <a:endParaRPr lang="uk-UA" dirty="0"/>
          </a:p>
        </p:txBody>
      </p:sp>
      <p:sp>
        <p:nvSpPr>
          <p:cNvPr id="4" name="Місце для вмісту 3">
            <a:extLst>
              <a:ext uri="{FF2B5EF4-FFF2-40B4-BE49-F238E27FC236}">
                <a16:creationId xmlns:a16="http://schemas.microsoft.com/office/drawing/2014/main" id="{F4A1AC13-6B7C-4742-84EF-EE49576D1FF0}"/>
              </a:ext>
            </a:extLst>
          </p:cNvPr>
          <p:cNvSpPr>
            <a:spLocks noGrp="1"/>
          </p:cNvSpPr>
          <p:nvPr>
            <p:ph sz="half" idx="2"/>
          </p:nvPr>
        </p:nvSpPr>
        <p:spPr/>
        <p:txBody>
          <a:bodyPr>
            <a:normAutofit/>
          </a:bodyPr>
          <a:lstStyle/>
          <a:p>
            <a:r>
              <a:rPr lang="uk-UA" b="1" dirty="0"/>
              <a:t>Що включає контекст:</a:t>
            </a:r>
            <a:endParaRPr lang="uk-UA" dirty="0"/>
          </a:p>
          <a:p>
            <a:pPr>
              <a:buFont typeface="Arial" panose="020B0604020202020204" pitchFamily="34" charset="0"/>
              <a:buChar char="•"/>
            </a:pPr>
            <a:r>
              <a:rPr lang="uk-UA" dirty="0"/>
              <a:t>Порівняння з подібними подіями</a:t>
            </a:r>
          </a:p>
          <a:p>
            <a:pPr>
              <a:buFont typeface="Arial" panose="020B0604020202020204" pitchFamily="34" charset="0"/>
              <a:buChar char="•"/>
            </a:pPr>
            <a:r>
              <a:rPr lang="uk-UA" dirty="0"/>
              <a:t>Статистика та тренди</a:t>
            </a:r>
          </a:p>
          <a:p>
            <a:pPr>
              <a:buFont typeface="Arial" panose="020B0604020202020204" pitchFamily="34" charset="0"/>
              <a:buChar char="•"/>
            </a:pPr>
            <a:r>
              <a:rPr lang="uk-UA" dirty="0"/>
              <a:t>Експертні оцінки значущості</a:t>
            </a:r>
          </a:p>
          <a:p>
            <a:pPr>
              <a:buFont typeface="Arial" panose="020B0604020202020204" pitchFamily="34" charset="0"/>
              <a:buChar char="•"/>
            </a:pPr>
            <a:r>
              <a:rPr lang="uk-UA" dirty="0"/>
              <a:t>Можливі наслідки та перспективи</a:t>
            </a:r>
          </a:p>
          <a:p>
            <a:pPr>
              <a:buFont typeface="Arial" panose="020B0604020202020204" pitchFamily="34" charset="0"/>
              <a:buChar char="•"/>
            </a:pPr>
            <a:r>
              <a:rPr lang="uk-UA" dirty="0"/>
              <a:t>Зв'язок з іншими явищами</a:t>
            </a:r>
          </a:p>
          <a:p>
            <a:pPr>
              <a:buFont typeface="Arial" panose="020B0604020202020204" pitchFamily="34" charset="0"/>
              <a:buChar char="•"/>
            </a:pPr>
            <a:r>
              <a:rPr lang="uk-UA" dirty="0"/>
              <a:t>Соціальне, економічне чи політичне значення</a:t>
            </a:r>
          </a:p>
          <a:p>
            <a:endParaRPr lang="uk-UA" dirty="0"/>
          </a:p>
        </p:txBody>
      </p:sp>
    </p:spTree>
    <p:extLst>
      <p:ext uri="{BB962C8B-B14F-4D97-AF65-F5344CB8AC3E}">
        <p14:creationId xmlns:p14="http://schemas.microsoft.com/office/powerpoint/2010/main" val="4886785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7708696-9DFA-4B3D-8964-F233850A9D16}"/>
              </a:ext>
            </a:extLst>
          </p:cNvPr>
          <p:cNvSpPr>
            <a:spLocks noGrp="1"/>
          </p:cNvSpPr>
          <p:nvPr>
            <p:ph type="title"/>
          </p:nvPr>
        </p:nvSpPr>
        <p:spPr/>
        <p:txBody>
          <a:bodyPr/>
          <a:lstStyle/>
          <a:p>
            <a:pPr algn="ctr"/>
            <a:r>
              <a:rPr lang="uk-UA" b="1" dirty="0"/>
              <a:t>Типи контексту:</a:t>
            </a:r>
            <a:br>
              <a:rPr lang="uk-UA" dirty="0"/>
            </a:br>
            <a:endParaRPr lang="uk-UA" dirty="0"/>
          </a:p>
        </p:txBody>
      </p:sp>
      <p:sp>
        <p:nvSpPr>
          <p:cNvPr id="3" name="Місце для вмісту 2">
            <a:extLst>
              <a:ext uri="{FF2B5EF4-FFF2-40B4-BE49-F238E27FC236}">
                <a16:creationId xmlns:a16="http://schemas.microsoft.com/office/drawing/2014/main" id="{2BBAB5F8-9606-4A0F-9FD6-A8AECB7C4D69}"/>
              </a:ext>
            </a:extLst>
          </p:cNvPr>
          <p:cNvSpPr>
            <a:spLocks noGrp="1"/>
          </p:cNvSpPr>
          <p:nvPr>
            <p:ph sz="half" idx="1"/>
          </p:nvPr>
        </p:nvSpPr>
        <p:spPr/>
        <p:txBody>
          <a:bodyPr>
            <a:normAutofit lnSpcReduction="10000"/>
          </a:bodyPr>
          <a:lstStyle/>
          <a:p>
            <a:pPr>
              <a:buFont typeface="+mj-lt"/>
              <a:buAutoNum type="arabicPeriod"/>
            </a:pPr>
            <a:r>
              <a:rPr lang="uk-UA" b="1" dirty="0"/>
              <a:t>Історичний</a:t>
            </a:r>
            <a:r>
              <a:rPr lang="uk-UA" dirty="0"/>
              <a:t>: як ця подія співвідноситься з минулим</a:t>
            </a:r>
          </a:p>
          <a:p>
            <a:pPr>
              <a:buFont typeface="+mj-lt"/>
              <a:buAutoNum type="arabicPeriod"/>
            </a:pPr>
            <a:r>
              <a:rPr lang="uk-UA" b="1" dirty="0"/>
              <a:t>Географічний</a:t>
            </a:r>
            <a:r>
              <a:rPr lang="uk-UA" dirty="0"/>
              <a:t>: як ситуація різниться в різних місцях</a:t>
            </a:r>
          </a:p>
          <a:p>
            <a:pPr>
              <a:buFont typeface="+mj-lt"/>
              <a:buAutoNum type="arabicPeriod"/>
            </a:pPr>
            <a:r>
              <a:rPr lang="uk-UA" b="1" dirty="0"/>
              <a:t>Соціальний</a:t>
            </a:r>
            <a:r>
              <a:rPr lang="uk-UA" dirty="0"/>
              <a:t>: як це впливає на різні групи населення</a:t>
            </a:r>
          </a:p>
          <a:p>
            <a:pPr>
              <a:buFont typeface="+mj-lt"/>
              <a:buAutoNum type="arabicPeriod"/>
            </a:pPr>
            <a:r>
              <a:rPr lang="uk-UA" b="1" dirty="0"/>
              <a:t>Економічний</a:t>
            </a:r>
            <a:r>
              <a:rPr lang="uk-UA" dirty="0"/>
              <a:t>: фінансові та економічні наслідки</a:t>
            </a:r>
          </a:p>
          <a:p>
            <a:pPr>
              <a:buFont typeface="+mj-lt"/>
              <a:buAutoNum type="arabicPeriod"/>
            </a:pPr>
            <a:r>
              <a:rPr lang="uk-UA" b="1" dirty="0"/>
              <a:t>Політичний</a:t>
            </a:r>
            <a:r>
              <a:rPr lang="uk-UA" dirty="0"/>
              <a:t>: зв'язок з політичними процесами</a:t>
            </a:r>
          </a:p>
          <a:p>
            <a:pPr>
              <a:buFont typeface="+mj-lt"/>
              <a:buAutoNum type="arabicPeriod"/>
            </a:pPr>
            <a:r>
              <a:rPr lang="uk-UA" b="1" dirty="0"/>
              <a:t>Культурний</a:t>
            </a:r>
            <a:r>
              <a:rPr lang="uk-UA" dirty="0"/>
              <a:t>: вплив на культурні процеси</a:t>
            </a:r>
          </a:p>
          <a:p>
            <a:endParaRPr lang="uk-UA" dirty="0"/>
          </a:p>
        </p:txBody>
      </p:sp>
      <p:sp>
        <p:nvSpPr>
          <p:cNvPr id="4" name="Місце для вмісту 3">
            <a:extLst>
              <a:ext uri="{FF2B5EF4-FFF2-40B4-BE49-F238E27FC236}">
                <a16:creationId xmlns:a16="http://schemas.microsoft.com/office/drawing/2014/main" id="{EB87F505-B2D5-47D3-B284-BBED5A60EB34}"/>
              </a:ext>
            </a:extLst>
          </p:cNvPr>
          <p:cNvSpPr>
            <a:spLocks noGrp="1"/>
          </p:cNvSpPr>
          <p:nvPr>
            <p:ph sz="half" idx="2"/>
          </p:nvPr>
        </p:nvSpPr>
        <p:spPr/>
        <p:txBody>
          <a:bodyPr>
            <a:normAutofit lnSpcReduction="10000"/>
          </a:bodyPr>
          <a:lstStyle/>
          <a:p>
            <a:endParaRPr lang="uk-UA" dirty="0"/>
          </a:p>
        </p:txBody>
      </p:sp>
    </p:spTree>
    <p:extLst>
      <p:ext uri="{BB962C8B-B14F-4D97-AF65-F5344CB8AC3E}">
        <p14:creationId xmlns:p14="http://schemas.microsoft.com/office/powerpoint/2010/main" val="14923077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635BA11-A36F-4779-B7AE-178B7E35D00D}"/>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7621DDAB-5548-4B5B-9531-86E50FC44442}"/>
              </a:ext>
            </a:extLst>
          </p:cNvPr>
          <p:cNvSpPr>
            <a:spLocks noGrp="1"/>
          </p:cNvSpPr>
          <p:nvPr>
            <p:ph sz="half" idx="1"/>
          </p:nvPr>
        </p:nvSpPr>
        <p:spPr/>
        <p:txBody>
          <a:bodyPr>
            <a:normAutofit/>
          </a:bodyPr>
          <a:lstStyle/>
          <a:p>
            <a:r>
              <a:rPr lang="uk-UA" b="1" dirty="0"/>
              <a:t>Правила подачі контексту:</a:t>
            </a:r>
            <a:endParaRPr lang="uk-UA" dirty="0"/>
          </a:p>
          <a:p>
            <a:pPr>
              <a:buFont typeface="Arial" panose="020B0604020202020204" pitchFamily="34" charset="0"/>
              <a:buChar char="•"/>
            </a:pPr>
            <a:r>
              <a:rPr lang="uk-UA" dirty="0"/>
              <a:t>Розміщується ближче до кінця статті</a:t>
            </a:r>
          </a:p>
          <a:p>
            <a:pPr>
              <a:buFont typeface="Arial" panose="020B0604020202020204" pitchFamily="34" charset="0"/>
              <a:buChar char="•"/>
            </a:pPr>
            <a:r>
              <a:rPr lang="uk-UA" dirty="0"/>
              <a:t>Не повинен бути нав'язливим чи дидактичним</a:t>
            </a:r>
          </a:p>
          <a:p>
            <a:pPr>
              <a:buFont typeface="Arial" panose="020B0604020202020204" pitchFamily="34" charset="0"/>
              <a:buChar char="•"/>
            </a:pPr>
            <a:r>
              <a:rPr lang="uk-UA" dirty="0"/>
              <a:t>Базується на фактах, а не домислах</a:t>
            </a:r>
          </a:p>
          <a:p>
            <a:pPr>
              <a:buFont typeface="Arial" panose="020B0604020202020204" pitchFamily="34" charset="0"/>
              <a:buChar char="•"/>
            </a:pPr>
            <a:r>
              <a:rPr lang="uk-UA" dirty="0"/>
              <a:t>Може містити думки експертів</a:t>
            </a:r>
          </a:p>
          <a:p>
            <a:pPr>
              <a:buFont typeface="Arial" panose="020B0604020202020204" pitchFamily="34" charset="0"/>
              <a:buChar char="•"/>
            </a:pPr>
            <a:r>
              <a:rPr lang="uk-UA" dirty="0"/>
              <a:t>Допомагає читачеві сформувати власну думку</a:t>
            </a:r>
          </a:p>
          <a:p>
            <a:endParaRPr lang="uk-UA" dirty="0"/>
          </a:p>
        </p:txBody>
      </p:sp>
      <p:sp>
        <p:nvSpPr>
          <p:cNvPr id="4" name="Місце для вмісту 3">
            <a:extLst>
              <a:ext uri="{FF2B5EF4-FFF2-40B4-BE49-F238E27FC236}">
                <a16:creationId xmlns:a16="http://schemas.microsoft.com/office/drawing/2014/main" id="{C5C96164-10F2-435C-ADCA-381886FFAC6E}"/>
              </a:ext>
            </a:extLst>
          </p:cNvPr>
          <p:cNvSpPr>
            <a:spLocks noGrp="1"/>
          </p:cNvSpPr>
          <p:nvPr>
            <p:ph sz="half" idx="2"/>
          </p:nvPr>
        </p:nvSpPr>
        <p:spPr/>
        <p:txBody>
          <a:bodyPr>
            <a:normAutofit/>
          </a:bodyPr>
          <a:lstStyle/>
          <a:p>
            <a:r>
              <a:rPr lang="uk-UA" b="1" dirty="0"/>
              <a:t>Інструменти створення контексту:</a:t>
            </a:r>
            <a:endParaRPr lang="uk-UA" dirty="0"/>
          </a:p>
          <a:p>
            <a:pPr>
              <a:buFont typeface="Arial" panose="020B0604020202020204" pitchFamily="34" charset="0"/>
              <a:buChar char="•"/>
            </a:pPr>
            <a:r>
              <a:rPr lang="uk-UA" dirty="0"/>
              <a:t>Порівняльна статистика</a:t>
            </a:r>
          </a:p>
          <a:p>
            <a:pPr>
              <a:buFont typeface="Arial" panose="020B0604020202020204" pitchFamily="34" charset="0"/>
              <a:buChar char="•"/>
            </a:pPr>
            <a:r>
              <a:rPr lang="uk-UA" dirty="0"/>
              <a:t>Експертні коментарі</a:t>
            </a:r>
          </a:p>
          <a:p>
            <a:pPr>
              <a:buFont typeface="Arial" panose="020B0604020202020204" pitchFamily="34" charset="0"/>
              <a:buChar char="•"/>
            </a:pPr>
            <a:r>
              <a:rPr lang="uk-UA" dirty="0"/>
              <a:t>Посилання на дослідження</a:t>
            </a:r>
          </a:p>
          <a:p>
            <a:pPr>
              <a:buFont typeface="Arial" panose="020B0604020202020204" pitchFamily="34" charset="0"/>
              <a:buChar char="•"/>
            </a:pPr>
            <a:r>
              <a:rPr lang="uk-UA" dirty="0"/>
              <a:t>Історичні паралелі</a:t>
            </a:r>
          </a:p>
          <a:p>
            <a:pPr>
              <a:buFont typeface="Arial" panose="020B0604020202020204" pitchFamily="34" charset="0"/>
              <a:buChar char="•"/>
            </a:pPr>
            <a:r>
              <a:rPr lang="uk-UA" dirty="0"/>
              <a:t>Міжнародні порівняння</a:t>
            </a:r>
          </a:p>
          <a:p>
            <a:endParaRPr lang="uk-UA" dirty="0"/>
          </a:p>
        </p:txBody>
      </p:sp>
    </p:spTree>
    <p:extLst>
      <p:ext uri="{BB962C8B-B14F-4D97-AF65-F5344CB8AC3E}">
        <p14:creationId xmlns:p14="http://schemas.microsoft.com/office/powerpoint/2010/main" val="17817680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a:extLst>
              <a:ext uri="{FF2B5EF4-FFF2-40B4-BE49-F238E27FC236}">
                <a16:creationId xmlns:a16="http://schemas.microsoft.com/office/drawing/2014/main" id="{3141B1A5-7810-452D-A391-F8847BC99D80}"/>
              </a:ext>
            </a:extLst>
          </p:cNvPr>
          <p:cNvSpPr>
            <a:spLocks noGrp="1"/>
          </p:cNvSpPr>
          <p:nvPr>
            <p:ph type="title"/>
          </p:nvPr>
        </p:nvSpPr>
        <p:spPr/>
        <p:txBody>
          <a:bodyPr>
            <a:normAutofit/>
          </a:bodyPr>
          <a:lstStyle/>
          <a:p>
            <a:pPr algn="ctr"/>
            <a:r>
              <a:rPr lang="uk-UA" sz="3200" dirty="0"/>
              <a:t>ПРИКЛАДИ ЗАСТОСУВАННЯ ПЕРЕВЕРНУТОЇ ПІРАМІДИ</a:t>
            </a:r>
          </a:p>
        </p:txBody>
      </p:sp>
      <p:sp>
        <p:nvSpPr>
          <p:cNvPr id="6" name="Місце для вмісту 5">
            <a:extLst>
              <a:ext uri="{FF2B5EF4-FFF2-40B4-BE49-F238E27FC236}">
                <a16:creationId xmlns:a16="http://schemas.microsoft.com/office/drawing/2014/main" id="{3F649C67-092D-469D-9C24-0CBD04585296}"/>
              </a:ext>
            </a:extLst>
          </p:cNvPr>
          <p:cNvSpPr>
            <a:spLocks noGrp="1"/>
          </p:cNvSpPr>
          <p:nvPr>
            <p:ph idx="1"/>
          </p:nvPr>
        </p:nvSpPr>
        <p:spPr/>
        <p:txBody>
          <a:bodyPr>
            <a:normAutofit/>
          </a:bodyPr>
          <a:lstStyle/>
          <a:p>
            <a:pPr algn="just"/>
            <a:r>
              <a:rPr lang="uk-UA" b="1" dirty="0">
                <a:solidFill>
                  <a:srgbClr val="FFFF00"/>
                </a:solidFill>
              </a:rPr>
              <a:t>Заголовок</a:t>
            </a:r>
            <a:r>
              <a:rPr lang="uk-UA" b="1" dirty="0"/>
              <a:t>:</a:t>
            </a:r>
          </a:p>
          <a:p>
            <a:pPr algn="just"/>
            <a:r>
              <a:rPr lang="uk-UA" b="1" dirty="0"/>
              <a:t>Міносвіти запроваджує обов'язкове ЗНО з іноземної мови з 2026 року</a:t>
            </a:r>
            <a:endParaRPr lang="uk-UA" dirty="0"/>
          </a:p>
          <a:p>
            <a:pPr algn="just"/>
            <a:r>
              <a:rPr lang="uk-UA" b="1" dirty="0"/>
              <a:t>Підзаголовок:</a:t>
            </a:r>
          </a:p>
          <a:p>
            <a:pPr algn="just"/>
            <a:r>
              <a:rPr lang="uk-UA" dirty="0"/>
              <a:t>Нововведення торкнеться всіх випускників, які вступатимуть до ВНЗ. Англійська мова стане четвертим обов'язковим предметом після української мови, математики та історії України.</a:t>
            </a:r>
          </a:p>
          <a:p>
            <a:pPr algn="just"/>
            <a:r>
              <a:rPr lang="uk-UA" b="1" dirty="0">
                <a:solidFill>
                  <a:srgbClr val="FFFF00"/>
                </a:solidFill>
              </a:rPr>
              <a:t>Лід</a:t>
            </a:r>
            <a:r>
              <a:rPr lang="uk-UA" b="1" dirty="0"/>
              <a:t>:</a:t>
            </a:r>
          </a:p>
          <a:p>
            <a:pPr algn="just"/>
            <a:r>
              <a:rPr lang="uk-UA" dirty="0"/>
              <a:t>Міністерство освіти і науки України оголосило про запровадження обов'язкового зовнішнього незалежного оцінювання з іноземної мови для всіх випускників шкіл, починаючи з 2026 року. Рішення ухвалене з метою підвищення рівня володіння іноземними мовами серед українських абітурієнтів та відповідності європейським освітнім стандартам.</a:t>
            </a:r>
          </a:p>
          <a:p>
            <a:endParaRPr lang="uk-UA" dirty="0"/>
          </a:p>
        </p:txBody>
      </p:sp>
    </p:spTree>
    <p:extLst>
      <p:ext uri="{BB962C8B-B14F-4D97-AF65-F5344CB8AC3E}">
        <p14:creationId xmlns:p14="http://schemas.microsoft.com/office/powerpoint/2010/main" val="12199890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366F2E1-B717-4683-A909-FFD0891C2A40}"/>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F19DEAD7-D0B6-4F30-A4C3-DC872F67D074}"/>
              </a:ext>
            </a:extLst>
          </p:cNvPr>
          <p:cNvSpPr>
            <a:spLocks noGrp="1"/>
          </p:cNvSpPr>
          <p:nvPr>
            <p:ph idx="1"/>
          </p:nvPr>
        </p:nvSpPr>
        <p:spPr/>
        <p:txBody>
          <a:bodyPr>
            <a:normAutofit fontScale="92500" lnSpcReduction="20000"/>
          </a:bodyPr>
          <a:lstStyle/>
          <a:p>
            <a:pPr algn="just"/>
            <a:r>
              <a:rPr lang="uk-UA" b="1" dirty="0">
                <a:solidFill>
                  <a:srgbClr val="FFFF00"/>
                </a:solidFill>
              </a:rPr>
              <a:t>Тіло тексту</a:t>
            </a:r>
            <a:r>
              <a:rPr lang="uk-UA" b="1" dirty="0"/>
              <a:t>:</a:t>
            </a:r>
          </a:p>
          <a:p>
            <a:pPr algn="just"/>
            <a:r>
              <a:rPr lang="uk-UA" b="1" dirty="0"/>
              <a:t>Перший рівень деталізації:</a:t>
            </a:r>
            <a:endParaRPr lang="uk-UA" dirty="0"/>
          </a:p>
          <a:p>
            <a:pPr algn="just"/>
            <a:r>
              <a:rPr lang="uk-UA" dirty="0"/>
              <a:t>Міністр освіти Іван Петренко під час брифінгу 12 жовтня заявив, що ЗНО з іноземної мови стане четвертим обов'язковим предметом для всіх випускників. "Володіння іноземною мовою — це не привілей, а необхідність у сучасному світі. Ми маємо готувати молодь до глобального ринку праці", — пояснив він.</a:t>
            </a:r>
          </a:p>
          <a:p>
            <a:pPr algn="just"/>
            <a:r>
              <a:rPr lang="uk-UA" dirty="0"/>
              <a:t>Учні зможуть обирати між англійською, німецькою, французькою та іспанською мовами. За даними міністерства, 87% випускників </a:t>
            </a:r>
            <a:r>
              <a:rPr lang="tr-TR" dirty="0"/>
              <a:t>tradicional</a:t>
            </a:r>
            <a:r>
              <a:rPr lang="uk-UA" dirty="0"/>
              <a:t>но обирають англійську мову. Тест </a:t>
            </a:r>
            <a:r>
              <a:rPr lang="uk-UA" dirty="0" err="1"/>
              <a:t>складатиметься</a:t>
            </a:r>
            <a:r>
              <a:rPr lang="uk-UA" dirty="0"/>
              <a:t> з чотирьох частин: читання, аудіювання, граматика та письмо. Мінімальний прохідний бал встановлюватиметься щороку залежно від результатів.</a:t>
            </a:r>
          </a:p>
          <a:p>
            <a:pPr algn="just"/>
            <a:r>
              <a:rPr lang="uk-UA" dirty="0"/>
              <a:t>"Ми розуміємо, що це викликає занепокоєння, особливо у сільських школах, де рівень викладання іноземних мов нижчий", — зазначила заступник міністра Олена Сидоренко. Міністерство планує виділити 500 мільйонів гривень на програми підготовки вчителів та забезпечення шкіл сучасними навчальними матеріалами.</a:t>
            </a:r>
          </a:p>
          <a:p>
            <a:endParaRPr lang="uk-UA" dirty="0"/>
          </a:p>
        </p:txBody>
      </p:sp>
    </p:spTree>
    <p:extLst>
      <p:ext uri="{BB962C8B-B14F-4D97-AF65-F5344CB8AC3E}">
        <p14:creationId xmlns:p14="http://schemas.microsoft.com/office/powerpoint/2010/main" val="34028825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F395138-87F0-4A90-A0B7-B33E858CF5F1}"/>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56DFCA55-28DD-4479-8E25-60F14D09D1EF}"/>
              </a:ext>
            </a:extLst>
          </p:cNvPr>
          <p:cNvSpPr>
            <a:spLocks noGrp="1"/>
          </p:cNvSpPr>
          <p:nvPr>
            <p:ph idx="1"/>
          </p:nvPr>
        </p:nvSpPr>
        <p:spPr/>
        <p:txBody>
          <a:bodyPr>
            <a:normAutofit lnSpcReduction="10000"/>
          </a:bodyPr>
          <a:lstStyle/>
          <a:p>
            <a:pPr marL="285750" marR="0" lvl="0" indent="-285750" algn="just" defTabSz="457200" rtl="0" eaLnBrk="1" fontAlgn="auto" latinLnBrk="0" hangingPunct="1">
              <a:lnSpc>
                <a:spcPct val="100000"/>
              </a:lnSpc>
              <a:spcBef>
                <a:spcPts val="0"/>
              </a:spcBef>
              <a:spcAft>
                <a:spcPts val="1000"/>
              </a:spcAft>
              <a:buClr>
                <a:prstClr val="white"/>
              </a:buClr>
              <a:buSzPct val="100000"/>
              <a:buFont typeface="Arial"/>
              <a:buChar char="•"/>
              <a:tabLst/>
              <a:defRPr/>
            </a:pPr>
            <a:r>
              <a:rPr kumimoji="0" lang="uk-UA" b="1" i="0" u="none" strike="noStrike" kern="1200" cap="none" spc="0" normalizeH="0" baseline="0" noProof="0" dirty="0">
                <a:ln>
                  <a:noFill/>
                </a:ln>
                <a:solidFill>
                  <a:srgbClr val="FFFF00"/>
                </a:solidFill>
                <a:effectLst/>
                <a:uLnTx/>
                <a:uFillTx/>
                <a:latin typeface="Calibri" panose="020F0502020204030204"/>
                <a:ea typeface="+mn-ea"/>
                <a:cs typeface="+mn-cs"/>
              </a:rPr>
              <a:t>Другий рівень деталізації:</a:t>
            </a:r>
            <a:endParaRPr kumimoji="0" lang="uk-UA" b="0" i="0" u="none" strike="noStrike" kern="1200" cap="none" spc="0" normalizeH="0" baseline="0" noProof="0" dirty="0">
              <a:ln>
                <a:noFill/>
              </a:ln>
              <a:solidFill>
                <a:srgbClr val="FFFF00"/>
              </a:solidFill>
              <a:effectLst/>
              <a:uLnTx/>
              <a:uFillTx/>
              <a:latin typeface="Calibri" panose="020F0502020204030204"/>
              <a:ea typeface="+mn-ea"/>
              <a:cs typeface="+mn-cs"/>
            </a:endParaRPr>
          </a:p>
          <a:p>
            <a:pPr marL="285750" marR="0" lvl="0" indent="-285750" algn="just" defTabSz="457200" rtl="0" eaLnBrk="1" fontAlgn="auto" latinLnBrk="0" hangingPunct="1">
              <a:lnSpc>
                <a:spcPct val="100000"/>
              </a:lnSpc>
              <a:spcBef>
                <a:spcPts val="0"/>
              </a:spcBef>
              <a:spcAft>
                <a:spcPts val="1000"/>
              </a:spcAft>
              <a:buClr>
                <a:prstClr val="white"/>
              </a:buClr>
              <a:buSzPct val="100000"/>
              <a:buFont typeface="Arial"/>
              <a:buChar char="•"/>
              <a:tabLst/>
              <a:defRPr/>
            </a:pPr>
            <a:r>
              <a:rPr kumimoji="0" lang="uk-UA" b="0" i="0" u="none" strike="noStrike" kern="1200" cap="none" spc="0" normalizeH="0" baseline="0" noProof="0" dirty="0">
                <a:ln>
                  <a:noFill/>
                </a:ln>
                <a:solidFill>
                  <a:prstClr val="white"/>
                </a:solidFill>
                <a:effectLst/>
                <a:uLnTx/>
                <a:uFillTx/>
                <a:latin typeface="Calibri" panose="020F0502020204030204"/>
                <a:ea typeface="+mn-ea"/>
                <a:cs typeface="+mn-cs"/>
              </a:rPr>
              <a:t>За даними моніторингу якості освіти, проведеного у 2024 році, лише 43% українських </a:t>
            </a:r>
            <a:r>
              <a:rPr kumimoji="0" lang="uk-UA" b="0" i="0" u="none" strike="noStrike" kern="1200" cap="none" spc="0" normalizeH="0" baseline="0" noProof="0" dirty="0" err="1">
                <a:ln>
                  <a:noFill/>
                </a:ln>
                <a:solidFill>
                  <a:prstClr val="white"/>
                </a:solidFill>
                <a:effectLst/>
                <a:uLnTx/>
                <a:uFillTx/>
                <a:latin typeface="Calibri" panose="020F0502020204030204"/>
                <a:ea typeface="+mn-ea"/>
                <a:cs typeface="+mn-cs"/>
              </a:rPr>
              <a:t>одинадцятикласників</a:t>
            </a:r>
            <a:r>
              <a:rPr kumimoji="0" lang="uk-UA" b="0" i="0" u="none" strike="noStrike" kern="1200" cap="none" spc="0" normalizeH="0" baseline="0" noProof="0" dirty="0">
                <a:ln>
                  <a:noFill/>
                </a:ln>
                <a:solidFill>
                  <a:prstClr val="white"/>
                </a:solidFill>
                <a:effectLst/>
                <a:uLnTx/>
                <a:uFillTx/>
                <a:latin typeface="Calibri" panose="020F0502020204030204"/>
                <a:ea typeface="+mn-ea"/>
                <a:cs typeface="+mn-cs"/>
              </a:rPr>
              <a:t> володіють іноземною мовою на рівні </a:t>
            </a:r>
            <a:r>
              <a:rPr kumimoji="0" lang="tr-TR" b="0" i="0" u="none" strike="noStrike" kern="1200" cap="none" spc="0" normalizeH="0" baseline="0" noProof="0" dirty="0">
                <a:ln>
                  <a:noFill/>
                </a:ln>
                <a:solidFill>
                  <a:prstClr val="white"/>
                </a:solidFill>
                <a:effectLst/>
                <a:uLnTx/>
                <a:uFillTx/>
                <a:latin typeface="Calibri" panose="020F0502020204030204"/>
                <a:ea typeface="+mn-ea"/>
                <a:cs typeface="+mn-cs"/>
              </a:rPr>
              <a:t>B1 </a:t>
            </a:r>
            <a:r>
              <a:rPr kumimoji="0" lang="uk-UA" b="0" i="0" u="none" strike="noStrike" kern="1200" cap="none" spc="0" normalizeH="0" baseline="0" noProof="0" dirty="0">
                <a:ln>
                  <a:noFill/>
                </a:ln>
                <a:solidFill>
                  <a:prstClr val="white"/>
                </a:solidFill>
                <a:effectLst/>
                <a:uLnTx/>
                <a:uFillTx/>
                <a:latin typeface="Calibri" panose="020F0502020204030204"/>
                <a:ea typeface="+mn-ea"/>
                <a:cs typeface="+mn-cs"/>
              </a:rPr>
              <a:t>за європейською шкалою. Для порівняння: у Польщі цей показник становить 78%, у Естонії — 82%.</a:t>
            </a:r>
          </a:p>
          <a:p>
            <a:pPr marL="285750" marR="0" lvl="0" indent="-285750" algn="just" defTabSz="457200" rtl="0" eaLnBrk="1" fontAlgn="auto" latinLnBrk="0" hangingPunct="1">
              <a:lnSpc>
                <a:spcPct val="100000"/>
              </a:lnSpc>
              <a:spcBef>
                <a:spcPts val="0"/>
              </a:spcBef>
              <a:spcAft>
                <a:spcPts val="1000"/>
              </a:spcAft>
              <a:buClr>
                <a:prstClr val="white"/>
              </a:buClr>
              <a:buSzPct val="100000"/>
              <a:buFont typeface="Arial"/>
              <a:buChar char="•"/>
              <a:tabLst/>
              <a:defRPr/>
            </a:pPr>
            <a:r>
              <a:rPr kumimoji="0" lang="uk-UA" b="0" i="0" u="none" strike="noStrike" kern="1200" cap="none" spc="0" normalizeH="0" baseline="0" noProof="0" dirty="0">
                <a:ln>
                  <a:noFill/>
                </a:ln>
                <a:solidFill>
                  <a:prstClr val="white"/>
                </a:solidFill>
                <a:effectLst/>
                <a:uLnTx/>
                <a:uFillTx/>
                <a:latin typeface="Calibri" panose="020F0502020204030204"/>
                <a:ea typeface="+mn-ea"/>
                <a:cs typeface="+mn-cs"/>
              </a:rPr>
              <a:t>Директорка ліцею №47 у Києві Марина Ковальчук позитивно оцінює нововведення: "Це мотивує учнів серйозніше ставитися до вивчення мов з молодшої школи. Але нам потрібна системна підтримка держави". Водночас голова асоціації сільських шкіл Петро Грищенко висловив занепокоєння: "У нас у деяких школах один вчитель англійської на 200 дітей. Як ми за два роки підготуємо їх до ЗНО?"</a:t>
            </a:r>
          </a:p>
          <a:p>
            <a:pPr marL="285750" marR="0" lvl="0" indent="-285750" algn="just" defTabSz="457200" rtl="0" eaLnBrk="1" fontAlgn="auto" latinLnBrk="0" hangingPunct="1">
              <a:lnSpc>
                <a:spcPct val="100000"/>
              </a:lnSpc>
              <a:spcBef>
                <a:spcPts val="0"/>
              </a:spcBef>
              <a:spcAft>
                <a:spcPts val="1000"/>
              </a:spcAft>
              <a:buClr>
                <a:prstClr val="white"/>
              </a:buClr>
              <a:buSzPct val="100000"/>
              <a:buFont typeface="Arial"/>
              <a:buChar char="•"/>
              <a:tabLst/>
              <a:defRPr/>
            </a:pPr>
            <a:r>
              <a:rPr kumimoji="0" lang="uk-UA" b="0" i="0" u="none" strike="noStrike" kern="1200" cap="none" spc="0" normalizeH="0" baseline="0" noProof="0" dirty="0">
                <a:ln>
                  <a:noFill/>
                </a:ln>
                <a:solidFill>
                  <a:prstClr val="white"/>
                </a:solidFill>
                <a:effectLst/>
                <a:uLnTx/>
                <a:uFillTx/>
                <a:latin typeface="Calibri" panose="020F0502020204030204"/>
                <a:ea typeface="+mn-ea"/>
                <a:cs typeface="+mn-cs"/>
              </a:rPr>
              <a:t>Представники освітніх центрів фіксують зростання попиту на курси підготовки до ЗНО з іноземних мов. "З моменту оголошення кількість запитів збільшилася на 40%", — повідомила директорка </a:t>
            </a:r>
            <a:r>
              <a:rPr kumimoji="0" lang="uk-UA" b="0" i="0" u="none" strike="noStrike" kern="1200" cap="none" spc="0" normalizeH="0" baseline="0" noProof="0" dirty="0" err="1">
                <a:ln>
                  <a:noFill/>
                </a:ln>
                <a:solidFill>
                  <a:prstClr val="white"/>
                </a:solidFill>
                <a:effectLst/>
                <a:uLnTx/>
                <a:uFillTx/>
                <a:latin typeface="Calibri" panose="020F0502020204030204"/>
                <a:ea typeface="+mn-ea"/>
                <a:cs typeface="+mn-cs"/>
              </a:rPr>
              <a:t>мовного</a:t>
            </a:r>
            <a:r>
              <a:rPr kumimoji="0" lang="uk-UA" b="0" i="0" u="none" strike="noStrike" kern="1200" cap="none" spc="0" normalizeH="0" baseline="0" noProof="0" dirty="0">
                <a:ln>
                  <a:noFill/>
                </a:ln>
                <a:solidFill>
                  <a:prstClr val="white"/>
                </a:solidFill>
                <a:effectLst/>
                <a:uLnTx/>
                <a:uFillTx/>
                <a:latin typeface="Calibri" panose="020F0502020204030204"/>
                <a:ea typeface="+mn-ea"/>
                <a:cs typeface="+mn-cs"/>
              </a:rPr>
              <a:t> центру "</a:t>
            </a:r>
            <a:r>
              <a:rPr kumimoji="0" lang="tr-TR" b="0" i="0" u="none" strike="noStrike" kern="1200" cap="none" spc="0" normalizeH="0" baseline="0" noProof="0" dirty="0">
                <a:ln>
                  <a:noFill/>
                </a:ln>
                <a:solidFill>
                  <a:prstClr val="white"/>
                </a:solidFill>
                <a:effectLst/>
                <a:uLnTx/>
                <a:uFillTx/>
                <a:latin typeface="Calibri" panose="020F0502020204030204"/>
                <a:ea typeface="+mn-ea"/>
                <a:cs typeface="+mn-cs"/>
              </a:rPr>
              <a:t>Polyglot" </a:t>
            </a:r>
            <a:r>
              <a:rPr kumimoji="0" lang="uk-UA" b="0" i="0" u="none" strike="noStrike" kern="1200" cap="none" spc="0" normalizeH="0" baseline="0" noProof="0" dirty="0">
                <a:ln>
                  <a:noFill/>
                </a:ln>
                <a:solidFill>
                  <a:prstClr val="white"/>
                </a:solidFill>
                <a:effectLst/>
                <a:uLnTx/>
                <a:uFillTx/>
                <a:latin typeface="Calibri" panose="020F0502020204030204"/>
                <a:ea typeface="+mn-ea"/>
                <a:cs typeface="+mn-cs"/>
              </a:rPr>
              <a:t>Ірина Левченко.</a:t>
            </a:r>
          </a:p>
        </p:txBody>
      </p:sp>
    </p:spTree>
    <p:extLst>
      <p:ext uri="{BB962C8B-B14F-4D97-AF65-F5344CB8AC3E}">
        <p14:creationId xmlns:p14="http://schemas.microsoft.com/office/powerpoint/2010/main" val="9068841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BE73DEB-62D6-4838-A50A-80D80300B329}"/>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7DB9B228-4BA4-40EC-B2B7-6649AD283186}"/>
              </a:ext>
            </a:extLst>
          </p:cNvPr>
          <p:cNvSpPr>
            <a:spLocks noGrp="1"/>
          </p:cNvSpPr>
          <p:nvPr>
            <p:ph idx="1"/>
          </p:nvPr>
        </p:nvSpPr>
        <p:spPr/>
        <p:txBody>
          <a:bodyPr>
            <a:normAutofit/>
          </a:bodyPr>
          <a:lstStyle/>
          <a:p>
            <a:pPr marL="285750" marR="0" lvl="0" indent="-285750" algn="just" defTabSz="457200" rtl="0" eaLnBrk="1" fontAlgn="auto" latinLnBrk="0" hangingPunct="1">
              <a:lnSpc>
                <a:spcPct val="100000"/>
              </a:lnSpc>
              <a:spcBef>
                <a:spcPts val="0"/>
              </a:spcBef>
              <a:spcAft>
                <a:spcPts val="1000"/>
              </a:spcAft>
              <a:buClr>
                <a:prstClr val="white"/>
              </a:buClr>
              <a:buSzPct val="100000"/>
              <a:buFont typeface="Arial"/>
              <a:buChar char="•"/>
              <a:tabLst/>
              <a:defRPr/>
            </a:pPr>
            <a:r>
              <a:rPr kumimoji="0" lang="uk-UA" sz="2400" b="1" i="0" u="none" strike="noStrike" kern="1200" cap="none" spc="0" normalizeH="0" baseline="0" noProof="0" dirty="0">
                <a:ln>
                  <a:noFill/>
                </a:ln>
                <a:solidFill>
                  <a:srgbClr val="FFFF00"/>
                </a:solidFill>
                <a:effectLst/>
                <a:uLnTx/>
                <a:uFillTx/>
                <a:latin typeface="Calibri" panose="020F0502020204030204"/>
                <a:ea typeface="+mn-ea"/>
                <a:cs typeface="+mn-cs"/>
              </a:rPr>
              <a:t>Третій рівень деталізації:</a:t>
            </a:r>
            <a:endParaRPr kumimoji="0" lang="uk-UA" sz="2400" b="0" i="0" u="none" strike="noStrike" kern="1200" cap="none" spc="0" normalizeH="0" baseline="0" noProof="0" dirty="0">
              <a:ln>
                <a:noFill/>
              </a:ln>
              <a:solidFill>
                <a:srgbClr val="FFFF00"/>
              </a:solidFill>
              <a:effectLst/>
              <a:uLnTx/>
              <a:uFillTx/>
              <a:latin typeface="Calibri" panose="020F0502020204030204"/>
              <a:ea typeface="+mn-ea"/>
              <a:cs typeface="+mn-cs"/>
            </a:endParaRPr>
          </a:p>
          <a:p>
            <a:pPr marL="285750" marR="0" lvl="0" indent="-285750" algn="just" defTabSz="457200" rtl="0" eaLnBrk="1" fontAlgn="auto" latinLnBrk="0" hangingPunct="1">
              <a:lnSpc>
                <a:spcPct val="100000"/>
              </a:lnSpc>
              <a:spcBef>
                <a:spcPts val="0"/>
              </a:spcBef>
              <a:spcAft>
                <a:spcPts val="1000"/>
              </a:spcAft>
              <a:buClr>
                <a:prstClr val="white"/>
              </a:buClr>
              <a:buSzPct val="100000"/>
              <a:buFont typeface="Arial"/>
              <a:buChar char="•"/>
              <a:tabLst/>
              <a:defRPr/>
            </a:pPr>
            <a:r>
              <a:rPr kumimoji="0" lang="uk-UA" sz="2400" b="0" i="0" u="none" strike="noStrike" kern="1200" cap="none" spc="0" normalizeH="0" baseline="0" noProof="0" dirty="0">
                <a:ln>
                  <a:noFill/>
                </a:ln>
                <a:solidFill>
                  <a:prstClr val="white"/>
                </a:solidFill>
                <a:effectLst/>
                <a:uLnTx/>
                <a:uFillTx/>
                <a:latin typeface="Calibri" panose="020F0502020204030204"/>
                <a:ea typeface="+mn-ea"/>
                <a:cs typeface="+mn-cs"/>
              </a:rPr>
              <a:t>Структура тесту буде подібною до міжнародного іспиту </a:t>
            </a:r>
            <a:r>
              <a:rPr kumimoji="0" lang="tr-TR" sz="2400" b="0" i="0" u="none" strike="noStrike" kern="1200" cap="none" spc="0" normalizeH="0" baseline="0" noProof="0" dirty="0">
                <a:ln>
                  <a:noFill/>
                </a:ln>
                <a:solidFill>
                  <a:prstClr val="white"/>
                </a:solidFill>
                <a:effectLst/>
                <a:uLnTx/>
                <a:uFillTx/>
                <a:latin typeface="Calibri" panose="020F0502020204030204"/>
                <a:ea typeface="+mn-ea"/>
                <a:cs typeface="+mn-cs"/>
              </a:rPr>
              <a:t>Cambridge English: </a:t>
            </a:r>
            <a:r>
              <a:rPr kumimoji="0" lang="uk-UA" sz="2400" b="0" i="0" u="none" strike="noStrike" kern="1200" cap="none" spc="0" normalizeH="0" baseline="0" noProof="0" dirty="0">
                <a:ln>
                  <a:noFill/>
                </a:ln>
                <a:solidFill>
                  <a:prstClr val="white"/>
                </a:solidFill>
                <a:effectLst/>
                <a:uLnTx/>
                <a:uFillTx/>
                <a:latin typeface="Calibri" panose="020F0502020204030204"/>
                <a:ea typeface="+mn-ea"/>
                <a:cs typeface="+mn-cs"/>
              </a:rPr>
              <a:t>перша частина (читання) триватиме 60 хвилин, друга (аудіювання) — 40 хвилин, третя (граматика) — 45 хвилин, четверта (письмо) — 60 хвилин. Загальна тривалість іспиту — 3 години 25 хвилин з перервами.</a:t>
            </a:r>
          </a:p>
          <a:p>
            <a:pPr marL="285750" marR="0" lvl="0" indent="-285750" algn="just" defTabSz="457200" rtl="0" eaLnBrk="1" fontAlgn="auto" latinLnBrk="0" hangingPunct="1">
              <a:lnSpc>
                <a:spcPct val="100000"/>
              </a:lnSpc>
              <a:spcBef>
                <a:spcPts val="0"/>
              </a:spcBef>
              <a:spcAft>
                <a:spcPts val="1000"/>
              </a:spcAft>
              <a:buClr>
                <a:prstClr val="white"/>
              </a:buClr>
              <a:buSzPct val="100000"/>
              <a:buFont typeface="Arial"/>
              <a:buChar char="•"/>
              <a:tabLst/>
              <a:defRPr/>
            </a:pPr>
            <a:r>
              <a:rPr kumimoji="0" lang="uk-UA" sz="2400" b="0" i="0" u="none" strike="noStrike" kern="1200" cap="none" spc="0" normalizeH="0" baseline="0" noProof="0" dirty="0">
                <a:ln>
                  <a:noFill/>
                </a:ln>
                <a:solidFill>
                  <a:prstClr val="white"/>
                </a:solidFill>
                <a:effectLst/>
                <a:uLnTx/>
                <a:uFillTx/>
                <a:latin typeface="Calibri" panose="020F0502020204030204"/>
                <a:ea typeface="+mn-ea"/>
                <a:cs typeface="+mn-cs"/>
              </a:rPr>
              <a:t>Пробне тестування заплановане на березень 2025 року для випускників, які бажають взяти участь на добровільних засадах. Результати допоможуть скоригувати формат та складність завдань.</a:t>
            </a:r>
            <a:endParaRPr lang="uk-UA" sz="8000" dirty="0"/>
          </a:p>
          <a:p>
            <a:endParaRPr lang="uk-UA" sz="2400" dirty="0"/>
          </a:p>
        </p:txBody>
      </p:sp>
    </p:spTree>
    <p:extLst>
      <p:ext uri="{BB962C8B-B14F-4D97-AF65-F5344CB8AC3E}">
        <p14:creationId xmlns:p14="http://schemas.microsoft.com/office/powerpoint/2010/main" val="2985462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8003AE1-BD57-42D3-A237-718B0B14906E}"/>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05A53AC0-3B1E-46E3-AE85-0E133559C9BF}"/>
              </a:ext>
            </a:extLst>
          </p:cNvPr>
          <p:cNvSpPr>
            <a:spLocks noGrp="1"/>
          </p:cNvSpPr>
          <p:nvPr>
            <p:ph idx="1"/>
          </p:nvPr>
        </p:nvSpPr>
        <p:spPr/>
        <p:txBody>
          <a:bodyPr>
            <a:normAutofit/>
          </a:bodyPr>
          <a:lstStyle/>
          <a:p>
            <a:pPr marL="285750" marR="0" lvl="0" indent="-285750" algn="l" defTabSz="457200" rtl="0" eaLnBrk="1" fontAlgn="auto" latinLnBrk="0" hangingPunct="1">
              <a:lnSpc>
                <a:spcPct val="100000"/>
              </a:lnSpc>
              <a:spcBef>
                <a:spcPts val="0"/>
              </a:spcBef>
              <a:spcAft>
                <a:spcPts val="1000"/>
              </a:spcAft>
              <a:buClr>
                <a:prstClr val="white"/>
              </a:buClr>
              <a:buSzPct val="100000"/>
              <a:buFont typeface="Arial"/>
              <a:buChar char="•"/>
              <a:tabLst/>
              <a:defRPr/>
            </a:pPr>
            <a:r>
              <a:rPr kumimoji="0" lang="uk-UA" sz="2000" b="1" i="0" u="none" strike="noStrike" kern="1200" cap="none" spc="0" normalizeH="0" baseline="0" noProof="0" dirty="0">
                <a:ln>
                  <a:noFill/>
                </a:ln>
                <a:solidFill>
                  <a:srgbClr val="FFFF00"/>
                </a:solidFill>
                <a:effectLst/>
                <a:uLnTx/>
                <a:uFillTx/>
                <a:latin typeface="Calibri" panose="020F0502020204030204"/>
                <a:ea typeface="+mn-ea"/>
                <a:cs typeface="+mn-cs"/>
              </a:rPr>
              <a:t>Бекграунд</a:t>
            </a:r>
            <a:r>
              <a:rPr kumimoji="0" lang="uk-UA" sz="2000" b="1" i="0" u="none" strike="noStrike" kern="1200" cap="none" spc="0" normalizeH="0" baseline="0" noProof="0" dirty="0">
                <a:ln>
                  <a:noFill/>
                </a:ln>
                <a:solidFill>
                  <a:prstClr val="white"/>
                </a:solidFill>
                <a:effectLst/>
                <a:uLnTx/>
                <a:uFillTx/>
                <a:latin typeface="Calibri" panose="020F0502020204030204"/>
                <a:ea typeface="+mn-ea"/>
                <a:cs typeface="+mn-cs"/>
              </a:rPr>
              <a:t>:</a:t>
            </a:r>
          </a:p>
          <a:p>
            <a:pPr marL="285750" marR="0" lvl="0" indent="-285750" algn="l" defTabSz="457200" rtl="0" eaLnBrk="1" fontAlgn="auto" latinLnBrk="0" hangingPunct="1">
              <a:lnSpc>
                <a:spcPct val="100000"/>
              </a:lnSpc>
              <a:spcBef>
                <a:spcPts val="0"/>
              </a:spcBef>
              <a:spcAft>
                <a:spcPts val="1000"/>
              </a:spcAft>
              <a:buClr>
                <a:prstClr val="white"/>
              </a:buClr>
              <a:buSzPct val="100000"/>
              <a:buFont typeface="Arial"/>
              <a:buChar char="•"/>
              <a:tabLst/>
              <a:defRPr/>
            </a:pPr>
            <a:r>
              <a:rPr kumimoji="0" lang="uk-UA" sz="2000" b="0" i="0" u="none" strike="noStrike" kern="1200" cap="none" spc="0" normalizeH="0" baseline="0" noProof="0" dirty="0">
                <a:ln>
                  <a:noFill/>
                </a:ln>
                <a:solidFill>
                  <a:prstClr val="white"/>
                </a:solidFill>
                <a:effectLst/>
                <a:uLnTx/>
                <a:uFillTx/>
                <a:latin typeface="Calibri" panose="020F0502020204030204"/>
                <a:ea typeface="+mn-ea"/>
                <a:cs typeface="+mn-cs"/>
              </a:rPr>
              <a:t>Дискусія про обов'язкове ЗНО з іноземної мови ведеться в Україні з 2018 року. Попередня спроба запровадити його у 2020 році була відкладена через пандемію </a:t>
            </a:r>
            <a:r>
              <a:rPr kumimoji="0" lang="tr-TR" sz="2000" b="0" i="0" u="none" strike="noStrike" kern="1200" cap="none" spc="0" normalizeH="0" baseline="0" noProof="0" dirty="0">
                <a:ln>
                  <a:noFill/>
                </a:ln>
                <a:solidFill>
                  <a:prstClr val="white"/>
                </a:solidFill>
                <a:effectLst/>
                <a:uLnTx/>
                <a:uFillTx/>
                <a:latin typeface="Calibri" panose="020F0502020204030204"/>
                <a:ea typeface="+mn-ea"/>
                <a:cs typeface="+mn-cs"/>
              </a:rPr>
              <a:t>COVID-19. </a:t>
            </a:r>
            <a:r>
              <a:rPr kumimoji="0" lang="uk-UA" sz="2000" b="0" i="0" u="none" strike="noStrike" kern="1200" cap="none" spc="0" normalizeH="0" baseline="0" noProof="0" dirty="0">
                <a:ln>
                  <a:noFill/>
                </a:ln>
                <a:solidFill>
                  <a:prstClr val="white"/>
                </a:solidFill>
                <a:effectLst/>
                <a:uLnTx/>
                <a:uFillTx/>
                <a:latin typeface="Calibri" panose="020F0502020204030204"/>
                <a:ea typeface="+mn-ea"/>
                <a:cs typeface="+mn-cs"/>
              </a:rPr>
              <a:t>У 2022 році робоча група при Міністерстві освіти розробила концепцію нового формату іспиту, яка враховувала міжнародні стандарти та специфіку української освітньої системи.</a:t>
            </a:r>
          </a:p>
          <a:p>
            <a:pPr marL="285750" marR="0" lvl="0" indent="-285750" algn="l" defTabSz="457200" rtl="0" eaLnBrk="1" fontAlgn="auto" latinLnBrk="0" hangingPunct="1">
              <a:lnSpc>
                <a:spcPct val="100000"/>
              </a:lnSpc>
              <a:spcBef>
                <a:spcPts val="0"/>
              </a:spcBef>
              <a:spcAft>
                <a:spcPts val="1000"/>
              </a:spcAft>
              <a:buClr>
                <a:prstClr val="white"/>
              </a:buClr>
              <a:buSzPct val="100000"/>
              <a:buFont typeface="Arial"/>
              <a:buChar char="•"/>
              <a:tabLst/>
              <a:defRPr/>
            </a:pPr>
            <a:r>
              <a:rPr kumimoji="0" lang="uk-UA" sz="2000" b="0" i="0" u="none" strike="noStrike" kern="1200" cap="none" spc="0" normalizeH="0" baseline="0" noProof="0" dirty="0">
                <a:ln>
                  <a:noFill/>
                </a:ln>
                <a:solidFill>
                  <a:prstClr val="white"/>
                </a:solidFill>
                <a:effectLst/>
                <a:uLnTx/>
                <a:uFillTx/>
                <a:latin typeface="Calibri" panose="020F0502020204030204"/>
                <a:ea typeface="+mn-ea"/>
                <a:cs typeface="+mn-cs"/>
              </a:rPr>
              <a:t>Наразі ЗНО з іноземної мови є обов'язковим лише для вступу на деякі спеціальності, пов'язані з філологією, міжнародними відносинами та туризмом. За статистикою 2024 року, з власної ініціативи ЗНО з англійської мови склали 156 тисяч випускників — це 62% від загальної кількості.</a:t>
            </a:r>
          </a:p>
        </p:txBody>
      </p:sp>
    </p:spTree>
    <p:extLst>
      <p:ext uri="{BB962C8B-B14F-4D97-AF65-F5344CB8AC3E}">
        <p14:creationId xmlns:p14="http://schemas.microsoft.com/office/powerpoint/2010/main" val="22111646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0EC7768-B836-412A-9B14-00F4B00D1EDE}"/>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A3AF3BFE-916D-4266-BC44-90FA4FA10A06}"/>
              </a:ext>
            </a:extLst>
          </p:cNvPr>
          <p:cNvSpPr>
            <a:spLocks noGrp="1"/>
          </p:cNvSpPr>
          <p:nvPr>
            <p:ph idx="1"/>
          </p:nvPr>
        </p:nvSpPr>
        <p:spPr/>
        <p:txBody>
          <a:bodyPr>
            <a:normAutofit fontScale="92500" lnSpcReduction="10000"/>
          </a:bodyPr>
          <a:lstStyle/>
          <a:p>
            <a:pPr marL="285750" marR="0" lvl="0" indent="-285750" algn="l" defTabSz="457200" rtl="0" eaLnBrk="1" fontAlgn="auto" latinLnBrk="0" hangingPunct="1">
              <a:lnSpc>
                <a:spcPct val="100000"/>
              </a:lnSpc>
              <a:spcBef>
                <a:spcPts val="0"/>
              </a:spcBef>
              <a:spcAft>
                <a:spcPts val="1000"/>
              </a:spcAft>
              <a:buClr>
                <a:prstClr val="white"/>
              </a:buClr>
              <a:buSzPct val="100000"/>
              <a:buFont typeface="Arial"/>
              <a:buChar char="•"/>
              <a:tabLst/>
              <a:defRPr/>
            </a:pPr>
            <a:r>
              <a:rPr kumimoji="0" lang="uk-UA" sz="1800" b="1" i="0" u="none" strike="noStrike" kern="1200" cap="none" spc="0" normalizeH="0" baseline="0" noProof="0" dirty="0">
                <a:ln>
                  <a:noFill/>
                </a:ln>
                <a:solidFill>
                  <a:srgbClr val="FFFF00"/>
                </a:solidFill>
                <a:effectLst/>
                <a:uLnTx/>
                <a:uFillTx/>
                <a:latin typeface="Calibri" panose="020F0502020204030204"/>
                <a:ea typeface="+mn-ea"/>
                <a:cs typeface="+mn-cs"/>
              </a:rPr>
              <a:t>Контекст</a:t>
            </a:r>
            <a:r>
              <a:rPr kumimoji="0" lang="uk-UA" sz="1800" b="1" i="0" u="none" strike="noStrike" kern="1200" cap="none" spc="0" normalizeH="0" baseline="0" noProof="0" dirty="0">
                <a:ln>
                  <a:noFill/>
                </a:ln>
                <a:solidFill>
                  <a:prstClr val="white"/>
                </a:solidFill>
                <a:effectLst/>
                <a:uLnTx/>
                <a:uFillTx/>
                <a:latin typeface="Calibri" panose="020F0502020204030204"/>
                <a:ea typeface="+mn-ea"/>
                <a:cs typeface="+mn-cs"/>
              </a:rPr>
              <a:t>:</a:t>
            </a:r>
          </a:p>
          <a:p>
            <a:pPr marL="285750" marR="0" lvl="0" indent="-285750" algn="just" defTabSz="457200" rtl="0" eaLnBrk="1" fontAlgn="auto" latinLnBrk="0" hangingPunct="1">
              <a:lnSpc>
                <a:spcPct val="100000"/>
              </a:lnSpc>
              <a:spcBef>
                <a:spcPts val="0"/>
              </a:spcBef>
              <a:spcAft>
                <a:spcPts val="1000"/>
              </a:spcAft>
              <a:buClr>
                <a:prstClr val="white"/>
              </a:buClr>
              <a:buSzPct val="100000"/>
              <a:buFont typeface="Arial"/>
              <a:buChar char="•"/>
              <a:tabLst/>
              <a:defRPr/>
            </a:pPr>
            <a:r>
              <a:rPr kumimoji="0" lang="uk-UA" sz="1800" b="0" i="0" u="none" strike="noStrike" kern="1200" cap="none" spc="0" normalizeH="0" baseline="0" noProof="0" dirty="0">
                <a:ln>
                  <a:noFill/>
                </a:ln>
                <a:solidFill>
                  <a:prstClr val="white"/>
                </a:solidFill>
                <a:effectLst/>
                <a:uLnTx/>
                <a:uFillTx/>
                <a:latin typeface="Calibri" panose="020F0502020204030204"/>
                <a:ea typeface="+mn-ea"/>
                <a:cs typeface="+mn-cs"/>
              </a:rPr>
              <a:t>Запровадження обов'язкового ЗНО з іноземної мови відповідає загальноєвропейським тенденціям. У більшості країн ЄС володіння двома іноземними мовами є обов'язковим елементом шкільної освіти. Естонія, яка запровадила подібну систему у 2013 році, за десять років збільшила кількість випускників з рівнем </a:t>
            </a:r>
            <a:r>
              <a:rPr kumimoji="0" lang="tr-TR" sz="1800" b="0" i="0" u="none" strike="noStrike" kern="1200" cap="none" spc="0" normalizeH="0" baseline="0" noProof="0" dirty="0">
                <a:ln>
                  <a:noFill/>
                </a:ln>
                <a:solidFill>
                  <a:prstClr val="white"/>
                </a:solidFill>
                <a:effectLst/>
                <a:uLnTx/>
                <a:uFillTx/>
                <a:latin typeface="Calibri" panose="020F0502020204030204"/>
                <a:ea typeface="+mn-ea"/>
                <a:cs typeface="+mn-cs"/>
              </a:rPr>
              <a:t>B2 </a:t>
            </a:r>
            <a:r>
              <a:rPr kumimoji="0" lang="uk-UA" sz="1800" b="0" i="0" u="none" strike="noStrike" kern="1200" cap="none" spc="0" normalizeH="0" baseline="0" noProof="0" dirty="0">
                <a:ln>
                  <a:noFill/>
                </a:ln>
                <a:solidFill>
                  <a:prstClr val="white"/>
                </a:solidFill>
                <a:effectLst/>
                <a:uLnTx/>
                <a:uFillTx/>
                <a:latin typeface="Calibri" panose="020F0502020204030204"/>
                <a:ea typeface="+mn-ea"/>
                <a:cs typeface="+mn-cs"/>
              </a:rPr>
              <a:t>з 34% до 71%.</a:t>
            </a:r>
          </a:p>
          <a:p>
            <a:pPr marL="285750" marR="0" lvl="0" indent="-285750" algn="just" defTabSz="457200" rtl="0" eaLnBrk="1" fontAlgn="auto" latinLnBrk="0" hangingPunct="1">
              <a:lnSpc>
                <a:spcPct val="100000"/>
              </a:lnSpc>
              <a:spcBef>
                <a:spcPts val="0"/>
              </a:spcBef>
              <a:spcAft>
                <a:spcPts val="1000"/>
              </a:spcAft>
              <a:buClr>
                <a:prstClr val="white"/>
              </a:buClr>
              <a:buSzPct val="100000"/>
              <a:buFont typeface="Arial"/>
              <a:buChar char="•"/>
              <a:tabLst/>
              <a:defRPr/>
            </a:pPr>
            <a:r>
              <a:rPr kumimoji="0" lang="uk-UA" sz="1800" b="0" i="0" u="none" strike="noStrike" kern="1200" cap="none" spc="0" normalizeH="0" baseline="0" noProof="0" dirty="0">
                <a:ln>
                  <a:noFill/>
                </a:ln>
                <a:solidFill>
                  <a:prstClr val="white"/>
                </a:solidFill>
                <a:effectLst/>
                <a:uLnTx/>
                <a:uFillTx/>
                <a:latin typeface="Calibri" panose="020F0502020204030204"/>
                <a:ea typeface="+mn-ea"/>
                <a:cs typeface="+mn-cs"/>
              </a:rPr>
              <a:t>Експерти вказують, що володіння іноземними мовами безпосередньо впливає на економічний розвиток країни. Дослідження Світового банку показує, що країни з високим рівнем володіння англійською мовою мають на 30% вищий ВВП на душу населення. Для України, яка прагне до євроінтеграції та розвитку </a:t>
            </a:r>
            <a:r>
              <a:rPr kumimoji="0" lang="tr-TR" sz="1800" b="0" i="0" u="none" strike="noStrike" kern="1200" cap="none" spc="0" normalizeH="0" baseline="0" noProof="0" dirty="0">
                <a:ln>
                  <a:noFill/>
                </a:ln>
                <a:solidFill>
                  <a:prstClr val="white"/>
                </a:solidFill>
                <a:effectLst/>
                <a:uLnTx/>
                <a:uFillTx/>
                <a:latin typeface="Calibri" panose="020F0502020204030204"/>
                <a:ea typeface="+mn-ea"/>
                <a:cs typeface="+mn-cs"/>
              </a:rPr>
              <a:t>IT-</a:t>
            </a:r>
            <a:r>
              <a:rPr kumimoji="0" lang="uk-UA" sz="1800" b="0" i="0" u="none" strike="noStrike" kern="1200" cap="none" spc="0" normalizeH="0" baseline="0" noProof="0" dirty="0">
                <a:ln>
                  <a:noFill/>
                </a:ln>
                <a:solidFill>
                  <a:prstClr val="white"/>
                </a:solidFill>
                <a:effectLst/>
                <a:uLnTx/>
                <a:uFillTx/>
                <a:latin typeface="Calibri" panose="020F0502020204030204"/>
                <a:ea typeface="+mn-ea"/>
                <a:cs typeface="+mn-cs"/>
              </a:rPr>
              <a:t>сектору, це питання має стратегічне значення.</a:t>
            </a:r>
          </a:p>
          <a:p>
            <a:pPr marL="285750" marR="0" lvl="0" indent="-285750" algn="just" defTabSz="457200" rtl="0" eaLnBrk="1" fontAlgn="auto" latinLnBrk="0" hangingPunct="1">
              <a:lnSpc>
                <a:spcPct val="100000"/>
              </a:lnSpc>
              <a:spcBef>
                <a:spcPts val="0"/>
              </a:spcBef>
              <a:spcAft>
                <a:spcPts val="1000"/>
              </a:spcAft>
              <a:buClr>
                <a:prstClr val="white"/>
              </a:buClr>
              <a:buSzPct val="100000"/>
              <a:buFont typeface="Arial"/>
              <a:buChar char="•"/>
              <a:tabLst/>
              <a:defRPr/>
            </a:pPr>
            <a:r>
              <a:rPr kumimoji="0" lang="uk-UA" sz="1800" b="0" i="0" u="none" strike="noStrike" kern="1200" cap="none" spc="0" normalizeH="0" baseline="0" noProof="0" dirty="0">
                <a:ln>
                  <a:noFill/>
                </a:ln>
                <a:solidFill>
                  <a:prstClr val="white"/>
                </a:solidFill>
                <a:effectLst/>
                <a:uLnTx/>
                <a:uFillTx/>
                <a:latin typeface="Calibri" panose="020F0502020204030204"/>
                <a:ea typeface="+mn-ea"/>
                <a:cs typeface="+mn-cs"/>
              </a:rPr>
              <a:t>Водночас критики звертають увагу на ризик поглиблення освітньої нерівності між міськими та сільськими школами. Соціолог Андрій Бондаренко попереджає: "Якщо держава не забезпечить реальну підтримку слабших шкіл, ми отримаємо ситуацію, коли діти з малих міст не зможуть конкурувати при вступі до ВНЗ".</a:t>
            </a:r>
            <a:endParaRPr lang="uk-UA" sz="6600" dirty="0"/>
          </a:p>
          <a:p>
            <a:endParaRPr lang="uk-UA" dirty="0"/>
          </a:p>
        </p:txBody>
      </p:sp>
    </p:spTree>
    <p:extLst>
      <p:ext uri="{BB962C8B-B14F-4D97-AF65-F5344CB8AC3E}">
        <p14:creationId xmlns:p14="http://schemas.microsoft.com/office/powerpoint/2010/main" val="40499386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03CBEBC-6E97-47F3-A3EE-35D34216E5BE}"/>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2A9D5665-9222-4DD1-A36C-05A1EEBFE19C}"/>
              </a:ext>
            </a:extLst>
          </p:cNvPr>
          <p:cNvSpPr>
            <a:spLocks noGrp="1"/>
          </p:cNvSpPr>
          <p:nvPr>
            <p:ph idx="1"/>
          </p:nvPr>
        </p:nvSpPr>
        <p:spPr/>
        <p:txBody>
          <a:bodyPr/>
          <a:lstStyle/>
          <a:p>
            <a:pPr algn="just"/>
            <a:r>
              <a:rPr lang="uk-UA" b="1" dirty="0">
                <a:solidFill>
                  <a:srgbClr val="FFFF00"/>
                </a:solidFill>
              </a:rPr>
              <a:t>Заголовок</a:t>
            </a:r>
            <a:r>
              <a:rPr lang="uk-UA" b="1" dirty="0"/>
              <a:t>:</a:t>
            </a:r>
          </a:p>
          <a:p>
            <a:pPr algn="just"/>
            <a:r>
              <a:rPr lang="uk-UA" b="1" dirty="0"/>
              <a:t>Штучний інтелект витісняє програмістів-початківців з ринку праці</a:t>
            </a:r>
            <a:endParaRPr lang="uk-UA" dirty="0"/>
          </a:p>
          <a:p>
            <a:pPr algn="just"/>
            <a:r>
              <a:rPr lang="uk-UA" b="1" dirty="0"/>
              <a:t>Підзаголовок:</a:t>
            </a:r>
          </a:p>
          <a:p>
            <a:pPr algn="just"/>
            <a:r>
              <a:rPr lang="uk-UA" dirty="0"/>
              <a:t>Дослідження показує 40% скорочення вакансій для </a:t>
            </a:r>
            <a:r>
              <a:rPr lang="tr-TR" dirty="0"/>
              <a:t>junior-</a:t>
            </a:r>
            <a:r>
              <a:rPr lang="uk-UA" dirty="0"/>
              <a:t>розробників за рік. Компанії переорієнтовуються на досвідчених фахівців, здатних працювати з </a:t>
            </a:r>
            <a:r>
              <a:rPr lang="tr-TR" dirty="0"/>
              <a:t>AI-</a:t>
            </a:r>
            <a:r>
              <a:rPr lang="uk-UA" dirty="0"/>
              <a:t>інструментами.</a:t>
            </a:r>
          </a:p>
          <a:p>
            <a:pPr algn="just"/>
            <a:r>
              <a:rPr lang="uk-UA" b="1" dirty="0">
                <a:solidFill>
                  <a:srgbClr val="FFFF00"/>
                </a:solidFill>
              </a:rPr>
              <a:t>Лід</a:t>
            </a:r>
            <a:r>
              <a:rPr lang="uk-UA" b="1" dirty="0"/>
              <a:t>:</a:t>
            </a:r>
          </a:p>
          <a:p>
            <a:pPr algn="just"/>
            <a:r>
              <a:rPr lang="uk-UA" dirty="0"/>
              <a:t>За даними аналітичної платформи </a:t>
            </a:r>
            <a:r>
              <a:rPr lang="tr-TR" dirty="0"/>
              <a:t>DOU.ua, </a:t>
            </a:r>
            <a:r>
              <a:rPr lang="uk-UA" dirty="0"/>
              <a:t>кількість вакансій для програмістів-початківців в Україні скоротилася на 42% порівняно з минулим роком, тоді як попит на </a:t>
            </a:r>
            <a:r>
              <a:rPr lang="tr-TR" dirty="0"/>
              <a:t>senior-</a:t>
            </a:r>
            <a:r>
              <a:rPr lang="uk-UA" dirty="0"/>
              <a:t>розробників зріс на 23%. Експерти пов'язують цю тенденцію з масовим впровадженням інструментів штучного інтелекту, які автоматизують рутинні завдання, традиційно виконувані </a:t>
            </a:r>
            <a:r>
              <a:rPr lang="uk-UA" dirty="0" err="1"/>
              <a:t>джуніорами</a:t>
            </a:r>
            <a:r>
              <a:rPr lang="uk-UA" dirty="0"/>
              <a:t>.</a:t>
            </a:r>
          </a:p>
          <a:p>
            <a:pPr algn="just"/>
            <a:endParaRPr lang="uk-UA" dirty="0"/>
          </a:p>
        </p:txBody>
      </p:sp>
    </p:spTree>
    <p:extLst>
      <p:ext uri="{BB962C8B-B14F-4D97-AF65-F5344CB8AC3E}">
        <p14:creationId xmlns:p14="http://schemas.microsoft.com/office/powerpoint/2010/main" val="8257478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29815E2-34EF-44B5-A031-3E58D12F5CC2}"/>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5B396646-E8B8-42C0-927B-E9BEB55810EA}"/>
              </a:ext>
            </a:extLst>
          </p:cNvPr>
          <p:cNvSpPr>
            <a:spLocks noGrp="1"/>
          </p:cNvSpPr>
          <p:nvPr>
            <p:ph idx="1"/>
          </p:nvPr>
        </p:nvSpPr>
        <p:spPr/>
        <p:txBody>
          <a:bodyPr>
            <a:normAutofit fontScale="92500" lnSpcReduction="20000"/>
          </a:bodyPr>
          <a:lstStyle/>
          <a:p>
            <a:pPr algn="just"/>
            <a:r>
              <a:rPr lang="uk-UA" b="1" dirty="0">
                <a:solidFill>
                  <a:srgbClr val="FFFF00"/>
                </a:solidFill>
              </a:rPr>
              <a:t>Тіло тексту:</a:t>
            </a:r>
          </a:p>
          <a:p>
            <a:pPr algn="just"/>
            <a:r>
              <a:rPr lang="uk-UA" b="1" dirty="0">
                <a:solidFill>
                  <a:srgbClr val="FFFF00"/>
                </a:solidFill>
              </a:rPr>
              <a:t>Перший рівень деталізації:</a:t>
            </a:r>
            <a:endParaRPr lang="uk-UA" dirty="0">
              <a:solidFill>
                <a:srgbClr val="FFFF00"/>
              </a:solidFill>
            </a:endParaRPr>
          </a:p>
          <a:p>
            <a:pPr algn="just"/>
            <a:r>
              <a:rPr lang="uk-UA" dirty="0"/>
              <a:t>Аналіз 15 тисяч вакансій, опублікованих у 2024 році, показує кардинальну зміну вимог роботодавців. Якщо у 2023 році співвідношення позицій </a:t>
            </a:r>
            <a:r>
              <a:rPr lang="tr-TR" dirty="0"/>
              <a:t>junior/middle/senior </a:t>
            </a:r>
            <a:r>
              <a:rPr lang="uk-UA" dirty="0"/>
              <a:t>становило 30/45/25%, то у 2024 воно змінилося до 18/47/35%. "Ми бачимо фундаментальну трансформацію галузі", — коментує СЕО </a:t>
            </a:r>
            <a:r>
              <a:rPr lang="uk-UA" dirty="0" err="1"/>
              <a:t>рекрутингової</a:t>
            </a:r>
            <a:r>
              <a:rPr lang="uk-UA" dirty="0"/>
              <a:t> компанії </a:t>
            </a:r>
            <a:r>
              <a:rPr lang="tr-TR" dirty="0"/>
              <a:t>IT-Recruiting </a:t>
            </a:r>
            <a:r>
              <a:rPr lang="uk-UA" dirty="0"/>
              <a:t>Олексій Шевченко.</a:t>
            </a:r>
          </a:p>
          <a:p>
            <a:pPr algn="just"/>
            <a:r>
              <a:rPr lang="uk-UA" dirty="0"/>
              <a:t>Компанії, які активно використовують </a:t>
            </a:r>
            <a:r>
              <a:rPr lang="tr-TR" dirty="0"/>
              <a:t>GitHub Copilot, ChatGPT </a:t>
            </a:r>
            <a:r>
              <a:rPr lang="uk-UA" dirty="0"/>
              <a:t>та інші </a:t>
            </a:r>
            <a:r>
              <a:rPr lang="tr-TR" dirty="0"/>
              <a:t>AI-</a:t>
            </a:r>
            <a:r>
              <a:rPr lang="uk-UA" dirty="0"/>
              <a:t>інструменти для кодування, повідомляють про підвищення продуктивності розробників на 30-55%. "Те, що раніше </a:t>
            </a:r>
            <a:r>
              <a:rPr lang="tr-TR" dirty="0"/>
              <a:t>junior-</a:t>
            </a:r>
            <a:r>
              <a:rPr lang="uk-UA" dirty="0"/>
              <a:t>розробник робив за тиждень, тепер </a:t>
            </a:r>
            <a:r>
              <a:rPr lang="tr-TR" dirty="0"/>
              <a:t>middle-</a:t>
            </a:r>
            <a:r>
              <a:rPr lang="uk-UA" dirty="0"/>
              <a:t>спеціаліст з </a:t>
            </a:r>
            <a:r>
              <a:rPr lang="tr-TR" dirty="0"/>
              <a:t>AI </a:t>
            </a:r>
            <a:r>
              <a:rPr lang="uk-UA" dirty="0"/>
              <a:t>завершує за день", — пояснює технічний директор компанії </a:t>
            </a:r>
            <a:r>
              <a:rPr lang="tr-TR" dirty="0"/>
              <a:t>SoftServe </a:t>
            </a:r>
            <a:r>
              <a:rPr lang="uk-UA" dirty="0"/>
              <a:t>Ігор Мельник.</a:t>
            </a:r>
          </a:p>
          <a:p>
            <a:pPr algn="just"/>
            <a:r>
              <a:rPr lang="uk-UA" dirty="0"/>
              <a:t>Особливо відчутний спад спостерігається у сегменті </a:t>
            </a:r>
            <a:r>
              <a:rPr lang="tr-TR" dirty="0"/>
              <a:t>front-end </a:t>
            </a:r>
            <a:r>
              <a:rPr lang="uk-UA" dirty="0"/>
              <a:t>розробки. Вакансій для </a:t>
            </a:r>
            <a:r>
              <a:rPr lang="tr-TR" dirty="0"/>
              <a:t>junior front-end </a:t>
            </a:r>
            <a:r>
              <a:rPr lang="uk-UA" dirty="0" err="1"/>
              <a:t>девелоперів</a:t>
            </a:r>
            <a:r>
              <a:rPr lang="uk-UA" dirty="0"/>
              <a:t> у 2024 році на 38% менше, ніж у 2023. "</a:t>
            </a:r>
            <a:r>
              <a:rPr lang="tr-TR" dirty="0"/>
              <a:t>AI-</a:t>
            </a:r>
            <a:r>
              <a:rPr lang="uk-UA" dirty="0"/>
              <a:t>інструменти типу </a:t>
            </a:r>
            <a:r>
              <a:rPr lang="tr-TR" dirty="0"/>
              <a:t>v0.dev </a:t>
            </a:r>
            <a:r>
              <a:rPr lang="uk-UA" dirty="0"/>
              <a:t>або </a:t>
            </a:r>
            <a:r>
              <a:rPr lang="tr-TR" dirty="0"/>
              <a:t>GitHub Copilot </a:t>
            </a:r>
            <a:r>
              <a:rPr lang="uk-UA" dirty="0"/>
              <a:t>можуть генерувати базові компоненти інтерфейсу за лічені хвилини", — зазначає ментор курсів програмування </a:t>
            </a:r>
            <a:r>
              <a:rPr lang="tr-TR" dirty="0"/>
              <a:t>Hillel IT School </a:t>
            </a:r>
            <a:r>
              <a:rPr lang="uk-UA" dirty="0"/>
              <a:t>Анна Бойко.</a:t>
            </a:r>
          </a:p>
          <a:p>
            <a:endParaRPr lang="uk-UA" dirty="0"/>
          </a:p>
        </p:txBody>
      </p:sp>
    </p:spTree>
    <p:extLst>
      <p:ext uri="{BB962C8B-B14F-4D97-AF65-F5344CB8AC3E}">
        <p14:creationId xmlns:p14="http://schemas.microsoft.com/office/powerpoint/2010/main" val="35523357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53DC840-B922-40BF-93AD-8ACD02FBF5E9}"/>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2BC39F85-5056-41CE-AE53-A16B16D38CFE}"/>
              </a:ext>
            </a:extLst>
          </p:cNvPr>
          <p:cNvSpPr>
            <a:spLocks noGrp="1"/>
          </p:cNvSpPr>
          <p:nvPr>
            <p:ph idx="1"/>
          </p:nvPr>
        </p:nvSpPr>
        <p:spPr/>
        <p:txBody>
          <a:bodyPr>
            <a:normAutofit fontScale="85000" lnSpcReduction="10000"/>
          </a:bodyPr>
          <a:lstStyle/>
          <a:p>
            <a:r>
              <a:rPr lang="uk-UA" b="1" dirty="0">
                <a:solidFill>
                  <a:srgbClr val="FFFF00"/>
                </a:solidFill>
              </a:rPr>
              <a:t>Другий рівень деталізації:</a:t>
            </a:r>
          </a:p>
          <a:p>
            <a:pPr algn="just"/>
            <a:r>
              <a:rPr lang="uk-UA" dirty="0"/>
              <a:t>Трансформація торкається не лише попиту, але й вимог до кандидатів. Аналіз 500 вакансій показує, що 67% роботодавців тепер очікують від </a:t>
            </a:r>
            <a:r>
              <a:rPr lang="tr-TR" dirty="0"/>
              <a:t>junior-</a:t>
            </a:r>
            <a:r>
              <a:rPr lang="uk-UA" dirty="0"/>
              <a:t>розробників досвіду роботи з </a:t>
            </a:r>
            <a:r>
              <a:rPr lang="tr-TR" dirty="0"/>
              <a:t>AI-</a:t>
            </a:r>
            <a:r>
              <a:rPr lang="uk-UA" dirty="0"/>
              <a:t>інструментами. "Ми більше не шукаємо просто програміста. Нам потрібна людина, яка вміє ефективно комбінувати власні навички з можливостями </a:t>
            </a:r>
            <a:r>
              <a:rPr lang="tr-TR" dirty="0"/>
              <a:t>AI", — </a:t>
            </a:r>
            <a:r>
              <a:rPr lang="uk-UA" dirty="0"/>
              <a:t>пояснює </a:t>
            </a:r>
            <a:r>
              <a:rPr lang="tr-TR" dirty="0"/>
              <a:t>HR-</a:t>
            </a:r>
            <a:r>
              <a:rPr lang="uk-UA" dirty="0"/>
              <a:t>менеджер </a:t>
            </a:r>
            <a:r>
              <a:rPr lang="tr-TR" dirty="0"/>
              <a:t>EPAM Ukraine </a:t>
            </a:r>
            <a:r>
              <a:rPr lang="uk-UA" dirty="0"/>
              <a:t>Марина Ткаченко.</a:t>
            </a:r>
          </a:p>
          <a:p>
            <a:pPr algn="just"/>
            <a:r>
              <a:rPr lang="uk-UA" dirty="0"/>
              <a:t>Зарплатні очікування також змінилися. Медіанна зарплата </a:t>
            </a:r>
            <a:r>
              <a:rPr lang="tr-TR" dirty="0"/>
              <a:t>junior-</a:t>
            </a:r>
            <a:r>
              <a:rPr lang="uk-UA" dirty="0"/>
              <a:t>розробника знизилася з $1200 до $900 за рік, тоді як для </a:t>
            </a:r>
            <a:r>
              <a:rPr lang="tr-TR" dirty="0"/>
              <a:t>middle-</a:t>
            </a:r>
            <a:r>
              <a:rPr lang="uk-UA" dirty="0"/>
              <a:t>спеціалістів вона зросла з $2500 до $2800. "Ринок переоцінює вартість початкового рівня компетенцій", — констатує економіст </a:t>
            </a:r>
            <a:r>
              <a:rPr lang="tr-TR" dirty="0"/>
              <a:t>IT-</a:t>
            </a:r>
            <a:r>
              <a:rPr lang="uk-UA" dirty="0"/>
              <a:t>сектору Дмитро Василенко.</a:t>
            </a:r>
          </a:p>
          <a:p>
            <a:pPr algn="just"/>
            <a:r>
              <a:rPr lang="uk-UA" dirty="0"/>
              <a:t>Навчальні заклади намагаються адаптуватися. Провідні </a:t>
            </a:r>
            <a:r>
              <a:rPr lang="tr-TR" dirty="0"/>
              <a:t>IT-</a:t>
            </a:r>
            <a:r>
              <a:rPr lang="uk-UA" dirty="0"/>
              <a:t>школи включили модулі з </a:t>
            </a:r>
            <a:r>
              <a:rPr lang="tr-TR" dirty="0"/>
              <a:t>AI-assisted programming </a:t>
            </a:r>
            <a:r>
              <a:rPr lang="uk-UA" dirty="0"/>
              <a:t>до своїх програм. "Ми навчаємо студентів не замість </a:t>
            </a:r>
            <a:r>
              <a:rPr lang="tr-TR" dirty="0"/>
              <a:t>AI, </a:t>
            </a:r>
            <a:r>
              <a:rPr lang="uk-UA" dirty="0"/>
              <a:t>а разом з </a:t>
            </a:r>
            <a:r>
              <a:rPr lang="tr-TR" dirty="0"/>
              <a:t>AI", — </a:t>
            </a:r>
            <a:r>
              <a:rPr lang="uk-UA" dirty="0"/>
              <a:t>каже засновник </a:t>
            </a:r>
            <a:r>
              <a:rPr lang="tr-TR" dirty="0"/>
              <a:t>Mate academy </a:t>
            </a:r>
            <a:r>
              <a:rPr lang="uk-UA" dirty="0"/>
              <a:t>Максим Іванов. Проте між новими вимогами ринку та навчальними програмами існує часовий лаг у 6-12 місяців.</a:t>
            </a:r>
          </a:p>
          <a:p>
            <a:pPr algn="just"/>
            <a:r>
              <a:rPr lang="uk-UA" dirty="0"/>
              <a:t>Водночас з'являються нові ніші для початківців. Компанії шукають </a:t>
            </a:r>
            <a:r>
              <a:rPr lang="tr-TR" dirty="0"/>
              <a:t>AI prompt engineers — </a:t>
            </a:r>
            <a:r>
              <a:rPr lang="uk-UA" dirty="0"/>
              <a:t>спеціалістів, які вміють ефективно формулювати запити до </a:t>
            </a:r>
            <a:r>
              <a:rPr lang="tr-TR" dirty="0"/>
              <a:t>AI. "</a:t>
            </a:r>
            <a:r>
              <a:rPr lang="uk-UA" dirty="0"/>
              <a:t>Це нова точка входу в індустрію для людей без глибоких технічних знань", — зазначає </a:t>
            </a:r>
            <a:r>
              <a:rPr lang="uk-UA" dirty="0" err="1"/>
              <a:t>карʼєрний</a:t>
            </a:r>
            <a:r>
              <a:rPr lang="uk-UA" dirty="0"/>
              <a:t> консультант Юлія Коваленко.</a:t>
            </a:r>
          </a:p>
          <a:p>
            <a:endParaRPr lang="uk-UA" dirty="0"/>
          </a:p>
        </p:txBody>
      </p:sp>
    </p:spTree>
    <p:extLst>
      <p:ext uri="{BB962C8B-B14F-4D97-AF65-F5344CB8AC3E}">
        <p14:creationId xmlns:p14="http://schemas.microsoft.com/office/powerpoint/2010/main" val="37791047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856FCD9-E631-4C9A-92CF-734142A051D3}"/>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97A73D70-D5B6-4D88-BB4B-670EAB4B670E}"/>
              </a:ext>
            </a:extLst>
          </p:cNvPr>
          <p:cNvSpPr>
            <a:spLocks noGrp="1"/>
          </p:cNvSpPr>
          <p:nvPr>
            <p:ph idx="1"/>
          </p:nvPr>
        </p:nvSpPr>
        <p:spPr/>
        <p:txBody>
          <a:bodyPr/>
          <a:lstStyle/>
          <a:p>
            <a:pPr algn="just"/>
            <a:r>
              <a:rPr lang="uk-UA" b="1" dirty="0">
                <a:solidFill>
                  <a:srgbClr val="FFFF00"/>
                </a:solidFill>
              </a:rPr>
              <a:t>Третій рівень деталізації:</a:t>
            </a:r>
            <a:endParaRPr lang="uk-UA" dirty="0">
              <a:solidFill>
                <a:srgbClr val="FFFF00"/>
              </a:solidFill>
            </a:endParaRPr>
          </a:p>
          <a:p>
            <a:pPr algn="just"/>
            <a:r>
              <a:rPr lang="uk-UA" dirty="0"/>
              <a:t>Дослідження </a:t>
            </a:r>
            <a:r>
              <a:rPr lang="tr-TR" dirty="0"/>
              <a:t>GitHub </a:t>
            </a:r>
            <a:r>
              <a:rPr lang="uk-UA" dirty="0"/>
              <a:t>показує, що розробники, які використовують </a:t>
            </a:r>
            <a:r>
              <a:rPr lang="tr-TR" dirty="0"/>
              <a:t>Copilot, </a:t>
            </a:r>
            <a:r>
              <a:rPr lang="uk-UA" dirty="0"/>
              <a:t>пишуть код на 55% швидше. Однак якість коду залишається питанням: 23% згенерованого </a:t>
            </a:r>
            <a:r>
              <a:rPr lang="tr-TR" dirty="0"/>
              <a:t>AI </a:t>
            </a:r>
            <a:r>
              <a:rPr lang="uk-UA" dirty="0"/>
              <a:t>коду містить потенційні вразливості або неоптимальні рішення, які потребують перегляду досвідченим програмістом.</a:t>
            </a:r>
          </a:p>
          <a:p>
            <a:pPr algn="just"/>
            <a:r>
              <a:rPr lang="uk-UA" dirty="0"/>
              <a:t>Регіональна специфіка також має значення. У Києві та Львові, де концентрація </a:t>
            </a:r>
            <a:r>
              <a:rPr lang="tr-TR" dirty="0"/>
              <a:t>IT-</a:t>
            </a:r>
            <a:r>
              <a:rPr lang="uk-UA" dirty="0"/>
              <a:t>компаній найвища, конкуренція за </a:t>
            </a:r>
            <a:r>
              <a:rPr lang="tr-TR" dirty="0"/>
              <a:t>junior-</a:t>
            </a:r>
            <a:r>
              <a:rPr lang="uk-UA" dirty="0"/>
              <a:t>позиції зросла утричі. У регіонах ситуація дещо краща: локальні компанії менш схильні до масового впровадження </a:t>
            </a:r>
            <a:r>
              <a:rPr lang="tr-TR" dirty="0"/>
              <a:t>AI-</a:t>
            </a:r>
            <a:r>
              <a:rPr lang="uk-UA" dirty="0"/>
              <a:t>інструментів.</a:t>
            </a:r>
          </a:p>
          <a:p>
            <a:pPr algn="just"/>
            <a:r>
              <a:rPr lang="uk-UA" dirty="0"/>
              <a:t>Опитування 300 </a:t>
            </a:r>
            <a:r>
              <a:rPr lang="tr-TR" dirty="0"/>
              <a:t>junior-</a:t>
            </a:r>
            <a:r>
              <a:rPr lang="uk-UA" dirty="0"/>
              <a:t>розробників показує зростання тривожності: 68% побоюються, що не зможуть знайти роботу через </a:t>
            </a:r>
            <a:r>
              <a:rPr lang="tr-TR" dirty="0"/>
              <a:t>AI, 54% </a:t>
            </a:r>
            <a:r>
              <a:rPr lang="uk-UA" dirty="0"/>
              <a:t>розглядають можливість зміни кар'єрного шляху. Психологи фіксують зростання кількості звернень від молодих </a:t>
            </a:r>
            <a:r>
              <a:rPr lang="tr-TR" dirty="0"/>
              <a:t>IT-</a:t>
            </a:r>
            <a:r>
              <a:rPr lang="uk-UA" dirty="0"/>
              <a:t>фахівців з синдромом професійного вигорання ще до початку кар'єри.</a:t>
            </a:r>
          </a:p>
          <a:p>
            <a:endParaRPr lang="uk-UA" dirty="0"/>
          </a:p>
        </p:txBody>
      </p:sp>
    </p:spTree>
    <p:extLst>
      <p:ext uri="{BB962C8B-B14F-4D97-AF65-F5344CB8AC3E}">
        <p14:creationId xmlns:p14="http://schemas.microsoft.com/office/powerpoint/2010/main" val="33583736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00E3840-09A0-469D-8892-0C1A00DDC58F}"/>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F44EE7AA-850F-45FB-9EEB-29F456A1F856}"/>
              </a:ext>
            </a:extLst>
          </p:cNvPr>
          <p:cNvSpPr>
            <a:spLocks noGrp="1"/>
          </p:cNvSpPr>
          <p:nvPr>
            <p:ph idx="1"/>
          </p:nvPr>
        </p:nvSpPr>
        <p:spPr/>
        <p:txBody>
          <a:bodyPr/>
          <a:lstStyle/>
          <a:p>
            <a:pPr algn="just"/>
            <a:r>
              <a:rPr lang="uk-UA" b="1" dirty="0">
                <a:solidFill>
                  <a:srgbClr val="FFFF00"/>
                </a:solidFill>
              </a:rPr>
              <a:t>Бекграунд</a:t>
            </a:r>
            <a:r>
              <a:rPr lang="uk-UA" b="1" dirty="0"/>
              <a:t>:</a:t>
            </a:r>
          </a:p>
          <a:p>
            <a:pPr algn="just"/>
            <a:r>
              <a:rPr lang="uk-UA" dirty="0"/>
              <a:t>Український </a:t>
            </a:r>
            <a:r>
              <a:rPr lang="tr-TR" dirty="0"/>
              <a:t>IT-</a:t>
            </a:r>
            <a:r>
              <a:rPr lang="uk-UA" dirty="0"/>
              <a:t>ринок переживав стрімке зростання з 2015 по 2022 рік. Кількість </a:t>
            </a:r>
            <a:r>
              <a:rPr lang="tr-TR" dirty="0"/>
              <a:t>IT-</a:t>
            </a:r>
            <a:r>
              <a:rPr lang="uk-UA" dirty="0"/>
              <a:t>спеціалістів зросла з 90 тисяч до 285 тисяч. </a:t>
            </a:r>
            <a:r>
              <a:rPr lang="tr-TR" dirty="0"/>
              <a:t>Junior-</a:t>
            </a:r>
            <a:r>
              <a:rPr lang="uk-UA" dirty="0"/>
              <a:t>позиції становили близько третини всіх вакансій, що створювало комфортні умови для входу в професію.</a:t>
            </a:r>
          </a:p>
          <a:p>
            <a:pPr algn="just"/>
            <a:r>
              <a:rPr lang="uk-UA" dirty="0"/>
              <a:t>Пандемія </a:t>
            </a:r>
            <a:r>
              <a:rPr lang="tr-TR" dirty="0"/>
              <a:t>COVID-19 </a:t>
            </a:r>
            <a:r>
              <a:rPr lang="uk-UA" dirty="0"/>
              <a:t>прискорила </a:t>
            </a:r>
            <a:r>
              <a:rPr lang="uk-UA" dirty="0" err="1"/>
              <a:t>цифровізацію</a:t>
            </a:r>
            <a:r>
              <a:rPr lang="uk-UA" dirty="0"/>
              <a:t> бізнесу, що спричинило "золоту лихоманку" на ринку </a:t>
            </a:r>
            <a:r>
              <a:rPr lang="tr-TR" dirty="0"/>
              <a:t>IT-</a:t>
            </a:r>
            <a:r>
              <a:rPr lang="uk-UA" dirty="0"/>
              <a:t>освіти. У 2020-2022 роках тисячі українців пройшли курси програмування, сподіваючись на швидку кар'єру та високі зарплати. Проте з 2023 року ситуація почала змінюватися.</a:t>
            </a:r>
          </a:p>
          <a:p>
            <a:pPr algn="just"/>
            <a:r>
              <a:rPr lang="uk-UA" dirty="0"/>
              <a:t>Запуск </a:t>
            </a:r>
            <a:r>
              <a:rPr lang="tr-TR" dirty="0"/>
              <a:t>ChatGPT </a:t>
            </a:r>
            <a:r>
              <a:rPr lang="uk-UA" dirty="0"/>
              <a:t>у листопаді 2022 року став переломним моментом. </a:t>
            </a:r>
            <a:r>
              <a:rPr lang="tr-TR" dirty="0"/>
              <a:t>GitHub Copilot, </a:t>
            </a:r>
            <a:r>
              <a:rPr lang="uk-UA" dirty="0"/>
              <a:t>запущений у 2021 році, до 2023 року набрав понад 1 мільйон активних користувачів. Ці інструменти почали масово впроваджуватися в робочі процеси компаній упродовж 2023-2024 років.</a:t>
            </a:r>
          </a:p>
          <a:p>
            <a:endParaRPr lang="uk-UA" dirty="0"/>
          </a:p>
        </p:txBody>
      </p:sp>
    </p:spTree>
    <p:extLst>
      <p:ext uri="{BB962C8B-B14F-4D97-AF65-F5344CB8AC3E}">
        <p14:creationId xmlns:p14="http://schemas.microsoft.com/office/powerpoint/2010/main" val="26737201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A69E187-96B6-464E-AEC8-F5898CE9A7F4}"/>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DF2DF79D-436E-4695-9112-07143C8F4AC0}"/>
              </a:ext>
            </a:extLst>
          </p:cNvPr>
          <p:cNvSpPr>
            <a:spLocks noGrp="1"/>
          </p:cNvSpPr>
          <p:nvPr>
            <p:ph idx="1"/>
          </p:nvPr>
        </p:nvSpPr>
        <p:spPr/>
        <p:txBody>
          <a:bodyPr>
            <a:normAutofit fontScale="85000" lnSpcReduction="10000"/>
          </a:bodyPr>
          <a:lstStyle/>
          <a:p>
            <a:r>
              <a:rPr lang="uk-UA" b="1" dirty="0">
                <a:solidFill>
                  <a:srgbClr val="FFFF00"/>
                </a:solidFill>
              </a:rPr>
              <a:t>Контекст</a:t>
            </a:r>
            <a:r>
              <a:rPr lang="uk-UA" b="1" dirty="0"/>
              <a:t>:</a:t>
            </a:r>
          </a:p>
          <a:p>
            <a:pPr algn="just"/>
            <a:r>
              <a:rPr lang="uk-UA" dirty="0"/>
              <a:t>Ситуація в Україні відображає глобальні тренди. За даними </a:t>
            </a:r>
            <a:r>
              <a:rPr lang="tr-TR" dirty="0"/>
              <a:t>Stack Overflow Developer Survey 2024, 82% </a:t>
            </a:r>
            <a:r>
              <a:rPr lang="uk-UA" dirty="0"/>
              <a:t>розробників у світі використовують </a:t>
            </a:r>
            <a:r>
              <a:rPr lang="tr-TR" dirty="0"/>
              <a:t>AI-</a:t>
            </a:r>
            <a:r>
              <a:rPr lang="uk-UA" dirty="0"/>
              <a:t>інструменти у своїй роботі. </a:t>
            </a:r>
            <a:r>
              <a:rPr lang="tr-TR" dirty="0"/>
              <a:t>McKinsey </a:t>
            </a:r>
            <a:r>
              <a:rPr lang="uk-UA" dirty="0"/>
              <a:t>прогнозує, що до 2030 року автоматизація може торкнутися 45% робочих завдань у технологічному секторі.</a:t>
            </a:r>
          </a:p>
          <a:p>
            <a:pPr algn="just"/>
            <a:r>
              <a:rPr lang="uk-UA" dirty="0"/>
              <a:t>Проте експерти не вважають, що </a:t>
            </a:r>
            <a:r>
              <a:rPr lang="tr-TR" dirty="0"/>
              <a:t>AI </a:t>
            </a:r>
            <a:r>
              <a:rPr lang="uk-UA" dirty="0"/>
              <a:t>повністю замінить програмістів. "</a:t>
            </a:r>
            <a:r>
              <a:rPr lang="tr-TR" dirty="0"/>
              <a:t>AI — </a:t>
            </a:r>
            <a:r>
              <a:rPr lang="uk-UA" dirty="0"/>
              <a:t>це інструмент, який посилює можливості людини, але не замінює критичне мислення, креативність та розуміння бізнес-контексту", — стверджує професор </a:t>
            </a:r>
            <a:r>
              <a:rPr lang="tr-TR" dirty="0"/>
              <a:t>Computer Science </a:t>
            </a:r>
            <a:r>
              <a:rPr lang="uk-UA" dirty="0"/>
              <a:t>КПІ Сергій Петров. Дослідження </a:t>
            </a:r>
            <a:r>
              <a:rPr lang="tr-TR" dirty="0"/>
              <a:t>MIT </a:t>
            </a:r>
            <a:r>
              <a:rPr lang="uk-UA" dirty="0"/>
              <a:t>показує, що найбільшу цінність створюють команди, де люди та </a:t>
            </a:r>
            <a:r>
              <a:rPr lang="tr-TR" dirty="0"/>
              <a:t>AI </a:t>
            </a:r>
            <a:r>
              <a:rPr lang="uk-UA" dirty="0"/>
              <a:t>доповнюють один одного.</a:t>
            </a:r>
          </a:p>
          <a:p>
            <a:pPr algn="just"/>
            <a:r>
              <a:rPr lang="uk-UA" dirty="0"/>
              <a:t>Трансформація </a:t>
            </a:r>
            <a:r>
              <a:rPr lang="tr-TR" dirty="0"/>
              <a:t>IT-</a:t>
            </a:r>
            <a:r>
              <a:rPr lang="uk-UA" dirty="0"/>
              <a:t>ринку ставить серйозні питання перед системою освіти. Традиційна модель "спочатку вивчи основи, потім отримай роботу" більше не працює. Експерти говорять про необхідність безперервного навчання та швидкої адаптації до нових інструментів як про нову норму для </a:t>
            </a:r>
            <a:r>
              <a:rPr lang="tr-TR" dirty="0"/>
              <a:t>IT-</a:t>
            </a:r>
            <a:r>
              <a:rPr lang="uk-UA" dirty="0"/>
              <a:t>професіоналів.</a:t>
            </a:r>
          </a:p>
          <a:p>
            <a:pPr algn="just"/>
            <a:r>
              <a:rPr lang="uk-UA" dirty="0"/>
              <a:t>Соціальні наслідки цих змін також значні. </a:t>
            </a:r>
            <a:r>
              <a:rPr lang="tr-TR" dirty="0"/>
              <a:t>IT-</a:t>
            </a:r>
            <a:r>
              <a:rPr lang="uk-UA" dirty="0"/>
              <a:t>сектор був одним з найдоступніших шляхів соціальної мобільності для української молоді. Підвищення бар'єра входу може обмежити можливості для талановитих людей з невеликих міст або з родин з обмеженими ресурсами.</a:t>
            </a:r>
          </a:p>
          <a:p>
            <a:endParaRPr lang="uk-UA" dirty="0"/>
          </a:p>
        </p:txBody>
      </p:sp>
    </p:spTree>
    <p:extLst>
      <p:ext uri="{BB962C8B-B14F-4D97-AF65-F5344CB8AC3E}">
        <p14:creationId xmlns:p14="http://schemas.microsoft.com/office/powerpoint/2010/main" val="38540637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20A3722-576B-4D96-A55D-741C446F66ED}"/>
              </a:ext>
            </a:extLst>
          </p:cNvPr>
          <p:cNvSpPr>
            <a:spLocks noGrp="1"/>
          </p:cNvSpPr>
          <p:nvPr>
            <p:ph type="title"/>
          </p:nvPr>
        </p:nvSpPr>
        <p:spPr/>
        <p:txBody>
          <a:bodyPr/>
          <a:lstStyle/>
          <a:p>
            <a:pPr algn="ctr"/>
            <a:r>
              <a:rPr lang="uk-UA" dirty="0"/>
              <a:t>Як Починаємо писати статтю</a:t>
            </a:r>
          </a:p>
        </p:txBody>
      </p:sp>
      <p:sp>
        <p:nvSpPr>
          <p:cNvPr id="4" name="Місце для вмісту 3">
            <a:extLst>
              <a:ext uri="{FF2B5EF4-FFF2-40B4-BE49-F238E27FC236}">
                <a16:creationId xmlns:a16="http://schemas.microsoft.com/office/drawing/2014/main" id="{3428D0C2-73AF-4CE0-BB8F-7B2993F6713E}"/>
              </a:ext>
            </a:extLst>
          </p:cNvPr>
          <p:cNvSpPr>
            <a:spLocks noGrp="1"/>
          </p:cNvSpPr>
          <p:nvPr>
            <p:ph sz="half" idx="1"/>
          </p:nvPr>
        </p:nvSpPr>
        <p:spPr/>
        <p:txBody>
          <a:bodyPr/>
          <a:lstStyle/>
          <a:p>
            <a:pPr algn="just"/>
            <a:r>
              <a:rPr lang="ru-RU" dirty="0" err="1"/>
              <a:t>Підхід</a:t>
            </a:r>
            <a:r>
              <a:rPr lang="ru-RU" dirty="0"/>
              <a:t> «</a:t>
            </a:r>
            <a:r>
              <a:rPr lang="ru-RU" dirty="0" err="1"/>
              <a:t>від</a:t>
            </a:r>
            <a:r>
              <a:rPr lang="ru-RU" dirty="0"/>
              <a:t> </a:t>
            </a:r>
            <a:r>
              <a:rPr lang="ru-RU" dirty="0" err="1"/>
              <a:t>загального</a:t>
            </a:r>
            <a:r>
              <a:rPr lang="ru-RU" dirty="0"/>
              <a:t> до </a:t>
            </a:r>
            <a:r>
              <a:rPr lang="ru-RU" dirty="0" err="1"/>
              <a:t>часткового</a:t>
            </a:r>
            <a:r>
              <a:rPr lang="ru-RU" dirty="0"/>
              <a:t>» у </a:t>
            </a:r>
            <a:r>
              <a:rPr lang="ru-RU" dirty="0" err="1"/>
              <a:t>написанні</a:t>
            </a:r>
            <a:r>
              <a:rPr lang="ru-RU" dirty="0"/>
              <a:t> </a:t>
            </a:r>
            <a:r>
              <a:rPr lang="ru-RU" dirty="0" err="1"/>
              <a:t>вступу</a:t>
            </a:r>
            <a:r>
              <a:rPr lang="ru-RU" dirty="0"/>
              <a:t> до </a:t>
            </a:r>
            <a:r>
              <a:rPr lang="ru-RU" dirty="0" err="1"/>
              <a:t>журналістських</a:t>
            </a:r>
            <a:r>
              <a:rPr lang="ru-RU" dirty="0"/>
              <a:t> статей </a:t>
            </a:r>
            <a:r>
              <a:rPr lang="ru-RU" dirty="0" err="1"/>
              <a:t>передбачає</a:t>
            </a:r>
            <a:r>
              <a:rPr lang="ru-RU" dirty="0"/>
              <a:t>, </a:t>
            </a:r>
            <a:r>
              <a:rPr lang="ru-RU" dirty="0" err="1"/>
              <a:t>що</a:t>
            </a:r>
            <a:r>
              <a:rPr lang="ru-RU" dirty="0"/>
              <a:t> автор </a:t>
            </a:r>
            <a:r>
              <a:rPr lang="ru-RU" dirty="0" err="1"/>
              <a:t>спочатку</a:t>
            </a:r>
            <a:r>
              <a:rPr lang="ru-RU" dirty="0"/>
              <a:t> </a:t>
            </a:r>
            <a:r>
              <a:rPr lang="ru-RU" dirty="0" err="1"/>
              <a:t>формулює</a:t>
            </a:r>
            <a:r>
              <a:rPr lang="ru-RU" dirty="0"/>
              <a:t> </a:t>
            </a:r>
            <a:r>
              <a:rPr lang="ru-RU" dirty="0" err="1"/>
              <a:t>широку</a:t>
            </a:r>
            <a:r>
              <a:rPr lang="ru-RU" dirty="0"/>
              <a:t> проблему </a:t>
            </a:r>
            <a:r>
              <a:rPr lang="ru-RU" dirty="0" err="1"/>
              <a:t>чи</a:t>
            </a:r>
            <a:r>
              <a:rPr lang="ru-RU" dirty="0"/>
              <a:t> </a:t>
            </a:r>
            <a:r>
              <a:rPr lang="ru-RU" dirty="0" err="1"/>
              <a:t>загальну</a:t>
            </a:r>
            <a:r>
              <a:rPr lang="ru-RU" dirty="0"/>
              <a:t> </a:t>
            </a:r>
            <a:r>
              <a:rPr lang="ru-RU" dirty="0" err="1"/>
              <a:t>ситуацію</a:t>
            </a:r>
            <a:r>
              <a:rPr lang="ru-RU" dirty="0"/>
              <a:t>, а </a:t>
            </a:r>
            <a:r>
              <a:rPr lang="ru-RU" dirty="0" err="1"/>
              <a:t>потім</a:t>
            </a:r>
            <a:r>
              <a:rPr lang="ru-RU" dirty="0"/>
              <a:t> переходить до </a:t>
            </a:r>
            <a:r>
              <a:rPr lang="ru-RU" dirty="0" err="1"/>
              <a:t>конкретних</a:t>
            </a:r>
            <a:r>
              <a:rPr lang="ru-RU" dirty="0"/>
              <a:t> </a:t>
            </a:r>
            <a:r>
              <a:rPr lang="ru-RU" dirty="0" err="1"/>
              <a:t>прикладів</a:t>
            </a:r>
            <a:r>
              <a:rPr lang="ru-RU" dirty="0"/>
              <a:t> </a:t>
            </a:r>
            <a:r>
              <a:rPr lang="ru-RU" dirty="0" err="1"/>
              <a:t>чи</a:t>
            </a:r>
            <a:r>
              <a:rPr lang="ru-RU" dirty="0"/>
              <a:t> деталей, </a:t>
            </a:r>
            <a:r>
              <a:rPr lang="ru-RU" dirty="0" err="1"/>
              <a:t>які</a:t>
            </a:r>
            <a:r>
              <a:rPr lang="ru-RU" dirty="0"/>
              <a:t> </a:t>
            </a:r>
            <a:r>
              <a:rPr lang="ru-RU" dirty="0" err="1"/>
              <a:t>її</a:t>
            </a:r>
            <a:r>
              <a:rPr lang="ru-RU" dirty="0"/>
              <a:t> </a:t>
            </a:r>
            <a:r>
              <a:rPr lang="ru-RU" dirty="0" err="1"/>
              <a:t>ілюструють</a:t>
            </a:r>
            <a:r>
              <a:rPr lang="ru-RU" dirty="0"/>
              <a:t>. </a:t>
            </a:r>
            <a:r>
              <a:rPr lang="ru-RU" dirty="0" err="1"/>
              <a:t>Цей</a:t>
            </a:r>
            <a:r>
              <a:rPr lang="ru-RU" dirty="0"/>
              <a:t> метод </a:t>
            </a:r>
            <a:r>
              <a:rPr lang="ru-RU" dirty="0" err="1"/>
              <a:t>має</a:t>
            </a:r>
            <a:r>
              <a:rPr lang="ru-RU" dirty="0"/>
              <a:t> </a:t>
            </a:r>
            <a:r>
              <a:rPr lang="ru-RU" dirty="0" err="1"/>
              <a:t>свої</a:t>
            </a:r>
            <a:r>
              <a:rPr lang="ru-RU" dirty="0"/>
              <a:t> </a:t>
            </a:r>
            <a:r>
              <a:rPr lang="ru-RU" dirty="0" err="1"/>
              <a:t>принципи</a:t>
            </a:r>
            <a:r>
              <a:rPr lang="ru-RU" dirty="0"/>
              <a:t>, але </a:t>
            </a:r>
            <a:r>
              <a:rPr lang="ru-RU" dirty="0" err="1"/>
              <a:t>також</a:t>
            </a:r>
            <a:r>
              <a:rPr lang="ru-RU" dirty="0"/>
              <a:t> </a:t>
            </a:r>
            <a:r>
              <a:rPr lang="ru-RU" dirty="0" err="1"/>
              <a:t>значні</a:t>
            </a:r>
            <a:r>
              <a:rPr lang="ru-RU" dirty="0"/>
              <a:t> </a:t>
            </a:r>
            <a:r>
              <a:rPr lang="ru-RU" dirty="0" err="1"/>
              <a:t>недоліки</a:t>
            </a:r>
            <a:r>
              <a:rPr lang="ru-RU" dirty="0"/>
              <a:t>, </a:t>
            </a:r>
            <a:r>
              <a:rPr lang="ru-RU" dirty="0" err="1"/>
              <a:t>які</a:t>
            </a:r>
            <a:r>
              <a:rPr lang="ru-RU" dirty="0"/>
              <a:t> </a:t>
            </a:r>
            <a:r>
              <a:rPr lang="ru-RU" dirty="0" err="1"/>
              <a:t>можуть</a:t>
            </a:r>
            <a:r>
              <a:rPr lang="ru-RU" dirty="0"/>
              <a:t> </a:t>
            </a:r>
            <a:r>
              <a:rPr lang="ru-RU" dirty="0" err="1"/>
              <a:t>ускладнити</a:t>
            </a:r>
            <a:r>
              <a:rPr lang="ru-RU" dirty="0"/>
              <a:t> роботу </a:t>
            </a:r>
            <a:r>
              <a:rPr lang="ru-RU" dirty="0" err="1"/>
              <a:t>журналіста</a:t>
            </a:r>
            <a:r>
              <a:rPr lang="ru-RU" dirty="0"/>
              <a:t>. </a:t>
            </a:r>
            <a:endParaRPr lang="uk-UA" dirty="0"/>
          </a:p>
        </p:txBody>
      </p:sp>
      <p:sp>
        <p:nvSpPr>
          <p:cNvPr id="5" name="Місце для вмісту 4">
            <a:extLst>
              <a:ext uri="{FF2B5EF4-FFF2-40B4-BE49-F238E27FC236}">
                <a16:creationId xmlns:a16="http://schemas.microsoft.com/office/drawing/2014/main" id="{8F48B128-0F3D-46A7-95E7-D3404EC9B665}"/>
              </a:ext>
            </a:extLst>
          </p:cNvPr>
          <p:cNvSpPr>
            <a:spLocks noGrp="1"/>
          </p:cNvSpPr>
          <p:nvPr>
            <p:ph sz="half" idx="2"/>
          </p:nvPr>
        </p:nvSpPr>
        <p:spPr/>
        <p:txBody>
          <a:bodyPr/>
          <a:lstStyle/>
          <a:p>
            <a:endParaRPr lang="uk-UA"/>
          </a:p>
        </p:txBody>
      </p:sp>
    </p:spTree>
    <p:extLst>
      <p:ext uri="{BB962C8B-B14F-4D97-AF65-F5344CB8AC3E}">
        <p14:creationId xmlns:p14="http://schemas.microsoft.com/office/powerpoint/2010/main" val="17155264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a:extLst>
              <a:ext uri="{FF2B5EF4-FFF2-40B4-BE49-F238E27FC236}">
                <a16:creationId xmlns:a16="http://schemas.microsoft.com/office/drawing/2014/main" id="{9E9137CD-690E-4BDE-B46F-68FF936B860E}"/>
              </a:ext>
            </a:extLst>
          </p:cNvPr>
          <p:cNvSpPr>
            <a:spLocks noGrp="1"/>
          </p:cNvSpPr>
          <p:nvPr>
            <p:ph type="title"/>
          </p:nvPr>
        </p:nvSpPr>
        <p:spPr/>
        <p:txBody>
          <a:bodyPr/>
          <a:lstStyle/>
          <a:p>
            <a:r>
              <a:rPr lang="ru-RU" dirty="0" err="1"/>
              <a:t>Журналістські</a:t>
            </a:r>
            <a:r>
              <a:rPr lang="ru-RU" dirty="0"/>
              <a:t> «</a:t>
            </a:r>
            <a:r>
              <a:rPr lang="ru-RU" dirty="0" err="1"/>
              <a:t>байкові</a:t>
            </a:r>
            <a:r>
              <a:rPr lang="ru-RU" dirty="0"/>
              <a:t> початки»</a:t>
            </a:r>
            <a:endParaRPr lang="uk-UA" dirty="0"/>
          </a:p>
        </p:txBody>
      </p:sp>
      <p:sp>
        <p:nvSpPr>
          <p:cNvPr id="6" name="Місце для вмісту 5">
            <a:extLst>
              <a:ext uri="{FF2B5EF4-FFF2-40B4-BE49-F238E27FC236}">
                <a16:creationId xmlns:a16="http://schemas.microsoft.com/office/drawing/2014/main" id="{F514B1E2-83D2-4237-835F-73F1456384A2}"/>
              </a:ext>
            </a:extLst>
          </p:cNvPr>
          <p:cNvSpPr>
            <a:spLocks noGrp="1"/>
          </p:cNvSpPr>
          <p:nvPr>
            <p:ph idx="1"/>
          </p:nvPr>
        </p:nvSpPr>
        <p:spPr/>
        <p:txBody>
          <a:bodyPr>
            <a:normAutofit/>
          </a:bodyPr>
          <a:lstStyle/>
          <a:p>
            <a:pPr algn="just"/>
            <a:r>
              <a:rPr lang="ru-RU" sz="2400" dirty="0" err="1"/>
              <a:t>Багато</a:t>
            </a:r>
            <a:r>
              <a:rPr lang="ru-RU" sz="2400" dirty="0"/>
              <a:t> </a:t>
            </a:r>
            <a:r>
              <a:rPr lang="ru-RU" sz="2400" dirty="0" err="1"/>
              <a:t>журналістських</a:t>
            </a:r>
            <a:r>
              <a:rPr lang="ru-RU" sz="2400" dirty="0"/>
              <a:t> статей </a:t>
            </a:r>
            <a:r>
              <a:rPr lang="ru-RU" sz="2400" dirty="0" err="1"/>
              <a:t>також</a:t>
            </a:r>
            <a:r>
              <a:rPr lang="ru-RU" sz="2400" dirty="0"/>
              <a:t> </a:t>
            </a:r>
            <a:r>
              <a:rPr lang="ru-RU" sz="2400" dirty="0" err="1"/>
              <a:t>починаються</a:t>
            </a:r>
            <a:r>
              <a:rPr lang="ru-RU" sz="2400" dirty="0"/>
              <a:t> з </a:t>
            </a:r>
            <a:r>
              <a:rPr lang="ru-RU" sz="2400" dirty="0" err="1"/>
              <a:t>подоби</a:t>
            </a:r>
            <a:r>
              <a:rPr lang="ru-RU" sz="2400" dirty="0"/>
              <a:t> </a:t>
            </a:r>
            <a:r>
              <a:rPr lang="ru-RU" sz="2400" dirty="0" err="1"/>
              <a:t>моралі</a:t>
            </a:r>
            <a:r>
              <a:rPr lang="ru-RU" sz="2400" dirty="0"/>
              <a:t>. </a:t>
            </a:r>
            <a:r>
              <a:rPr lang="ru-RU" sz="2400" dirty="0" err="1"/>
              <a:t>Такий</a:t>
            </a:r>
            <a:r>
              <a:rPr lang="ru-RU" sz="2400" dirty="0"/>
              <a:t> початок </a:t>
            </a:r>
            <a:r>
              <a:rPr lang="ru-RU" sz="2400" dirty="0" err="1"/>
              <a:t>статті</a:t>
            </a:r>
            <a:r>
              <a:rPr lang="ru-RU" sz="2400" dirty="0"/>
              <a:t> </a:t>
            </a:r>
            <a:r>
              <a:rPr lang="ru-RU" sz="2400" dirty="0" err="1"/>
              <a:t>може</a:t>
            </a:r>
            <a:r>
              <a:rPr lang="ru-RU" sz="2400" dirty="0"/>
              <a:t> бути </a:t>
            </a:r>
            <a:r>
              <a:rPr lang="ru-RU" sz="2400" dirty="0" err="1"/>
              <a:t>прикладений</a:t>
            </a:r>
            <a:r>
              <a:rPr lang="ru-RU" sz="2400" dirty="0"/>
              <a:t> до </a:t>
            </a:r>
            <a:r>
              <a:rPr lang="ru-RU" sz="2400" dirty="0" err="1"/>
              <a:t>найрізноманітніших</a:t>
            </a:r>
            <a:r>
              <a:rPr lang="ru-RU" sz="2400" dirty="0"/>
              <a:t> </a:t>
            </a:r>
            <a:r>
              <a:rPr lang="ru-RU" sz="2400" dirty="0" err="1"/>
              <a:t>публікацій</a:t>
            </a:r>
            <a:r>
              <a:rPr lang="ru-RU" sz="2400" dirty="0"/>
              <a:t> і </a:t>
            </a:r>
            <a:r>
              <a:rPr lang="ru-RU" sz="2400" dirty="0" err="1"/>
              <a:t>нічого</a:t>
            </a:r>
            <a:r>
              <a:rPr lang="ru-RU" sz="2400" dirty="0"/>
              <a:t> не говорить про тему </a:t>
            </a:r>
            <a:r>
              <a:rPr lang="ru-RU" sz="2400" dirty="0" err="1"/>
              <a:t>статті</a:t>
            </a:r>
            <a:r>
              <a:rPr lang="ru-RU" sz="2400" dirty="0"/>
              <a:t>.</a:t>
            </a:r>
          </a:p>
          <a:p>
            <a:pPr algn="just"/>
            <a:r>
              <a:rPr lang="ru-RU" sz="2400" dirty="0"/>
              <a:t>Приклад 1: «</a:t>
            </a:r>
            <a:r>
              <a:rPr lang="ru-RU" sz="2400" i="1" dirty="0" err="1"/>
              <a:t>Сьогодні</a:t>
            </a:r>
            <a:r>
              <a:rPr lang="ru-RU" sz="2400" i="1" dirty="0"/>
              <a:t>, коли </a:t>
            </a:r>
            <a:r>
              <a:rPr lang="ru-RU" sz="2400" i="1" dirty="0" err="1"/>
              <a:t>економіка</a:t>
            </a:r>
            <a:r>
              <a:rPr lang="ru-RU" sz="2400" i="1" dirty="0"/>
              <a:t> </a:t>
            </a:r>
            <a:r>
              <a:rPr lang="ru-RU" sz="2400" i="1" dirty="0" err="1"/>
              <a:t>України</a:t>
            </a:r>
            <a:r>
              <a:rPr lang="ru-RU" sz="2400" i="1" dirty="0"/>
              <a:t> </a:t>
            </a:r>
            <a:r>
              <a:rPr lang="ru-RU" sz="2400" i="1" dirty="0" err="1"/>
              <a:t>переживає</a:t>
            </a:r>
            <a:r>
              <a:rPr lang="ru-RU" sz="2400" i="1" dirty="0"/>
              <a:t> </a:t>
            </a:r>
            <a:r>
              <a:rPr lang="ru-RU" sz="2400" i="1" dirty="0" err="1"/>
              <a:t>складні</a:t>
            </a:r>
            <a:r>
              <a:rPr lang="ru-RU" sz="2400" i="1" dirty="0"/>
              <a:t> </a:t>
            </a:r>
            <a:r>
              <a:rPr lang="ru-RU" sz="2400" i="1" dirty="0" err="1"/>
              <a:t>часи</a:t>
            </a:r>
            <a:r>
              <a:rPr lang="ru-RU" sz="2400" i="1" dirty="0"/>
              <a:t> </a:t>
            </a:r>
            <a:r>
              <a:rPr lang="ru-RU" sz="2400" i="1" dirty="0" err="1"/>
              <a:t>внаслідок</a:t>
            </a:r>
            <a:r>
              <a:rPr lang="ru-RU" sz="2400" i="1" dirty="0"/>
              <a:t> </a:t>
            </a:r>
            <a:r>
              <a:rPr lang="ru-RU" sz="2400" i="1" dirty="0" err="1"/>
              <a:t>повномасштабної</a:t>
            </a:r>
            <a:r>
              <a:rPr lang="ru-RU" sz="2400" i="1" dirty="0"/>
              <a:t> </a:t>
            </a:r>
            <a:r>
              <a:rPr lang="ru-RU" sz="2400" i="1" dirty="0" err="1"/>
              <a:t>війни</a:t>
            </a:r>
            <a:r>
              <a:rPr lang="ru-RU" sz="2400" i="1" dirty="0"/>
              <a:t>, </a:t>
            </a:r>
            <a:r>
              <a:rPr lang="ru-RU" sz="2400" i="1" dirty="0" err="1"/>
              <a:t>дуже</a:t>
            </a:r>
            <a:r>
              <a:rPr lang="ru-RU" sz="2400" i="1" dirty="0"/>
              <a:t> </a:t>
            </a:r>
            <a:r>
              <a:rPr lang="ru-RU" sz="2400" i="1" dirty="0" err="1"/>
              <a:t>важливо</a:t>
            </a:r>
            <a:r>
              <a:rPr lang="ru-RU" sz="2400" i="1" dirty="0"/>
              <a:t> </a:t>
            </a:r>
            <a:r>
              <a:rPr lang="ru-RU" sz="2400" i="1" dirty="0" err="1"/>
              <a:t>зробити</a:t>
            </a:r>
            <a:r>
              <a:rPr lang="ru-RU" sz="2400" i="1" dirty="0"/>
              <a:t> все </a:t>
            </a:r>
            <a:r>
              <a:rPr lang="ru-RU" sz="2400" i="1" dirty="0" err="1"/>
              <a:t>можливе</a:t>
            </a:r>
            <a:r>
              <a:rPr lang="ru-RU" sz="2400" i="1" dirty="0"/>
              <a:t> для того, </a:t>
            </a:r>
            <a:r>
              <a:rPr lang="ru-RU" sz="2400" i="1" dirty="0" err="1"/>
              <a:t>щоб</a:t>
            </a:r>
            <a:r>
              <a:rPr lang="ru-RU" sz="2400" i="1" dirty="0"/>
              <a:t> </a:t>
            </a:r>
            <a:r>
              <a:rPr lang="ru-RU" sz="2400" i="1" dirty="0" err="1"/>
              <a:t>створити</a:t>
            </a:r>
            <a:r>
              <a:rPr lang="ru-RU" sz="2400" i="1" dirty="0"/>
              <a:t> </a:t>
            </a:r>
            <a:r>
              <a:rPr lang="ru-RU" sz="2400" i="1" dirty="0" err="1"/>
              <a:t>умови</a:t>
            </a:r>
            <a:r>
              <a:rPr lang="ru-RU" sz="2400" i="1" dirty="0"/>
              <a:t> для </a:t>
            </a:r>
            <a:r>
              <a:rPr lang="ru-RU" sz="2400" i="1" dirty="0" err="1"/>
              <a:t>відновлення</a:t>
            </a:r>
            <a:r>
              <a:rPr lang="ru-RU" sz="2400" i="1" dirty="0"/>
              <a:t> та </a:t>
            </a:r>
            <a:r>
              <a:rPr lang="ru-RU" sz="2400" i="1" dirty="0" err="1"/>
              <a:t>розвитку</a:t>
            </a:r>
            <a:r>
              <a:rPr lang="ru-RU" sz="2400" i="1" dirty="0"/>
              <a:t> </a:t>
            </a:r>
            <a:r>
              <a:rPr lang="ru-RU" sz="2400" i="1" dirty="0" err="1"/>
              <a:t>бізнесу</a:t>
            </a:r>
            <a:r>
              <a:rPr lang="ru-RU" sz="2400" dirty="0"/>
              <a:t>».</a:t>
            </a:r>
          </a:p>
          <a:p>
            <a:pPr algn="just"/>
            <a:r>
              <a:rPr lang="ru-RU" sz="2400" dirty="0"/>
              <a:t>Так </a:t>
            </a:r>
            <a:r>
              <a:rPr lang="ru-RU" sz="2400" dirty="0" err="1"/>
              <a:t>може</a:t>
            </a:r>
            <a:r>
              <a:rPr lang="ru-RU" sz="2400" dirty="0"/>
              <a:t> </a:t>
            </a:r>
            <a:r>
              <a:rPr lang="ru-RU" sz="2400" dirty="0" err="1"/>
              <a:t>починатися</a:t>
            </a:r>
            <a:r>
              <a:rPr lang="ru-RU" sz="2400" dirty="0"/>
              <a:t> </a:t>
            </a:r>
            <a:r>
              <a:rPr lang="ru-RU" sz="2400" dirty="0" err="1"/>
              <a:t>стаття</a:t>
            </a:r>
            <a:r>
              <a:rPr lang="ru-RU" sz="2400" dirty="0"/>
              <a:t> на будь-яку тему – про </a:t>
            </a:r>
            <a:r>
              <a:rPr lang="ru-RU" sz="2400" dirty="0" err="1"/>
              <a:t>податки</a:t>
            </a:r>
            <a:r>
              <a:rPr lang="ru-RU" sz="2400" dirty="0"/>
              <a:t>, </a:t>
            </a:r>
            <a:r>
              <a:rPr lang="ru-RU" sz="2400" dirty="0" err="1"/>
              <a:t>малий</a:t>
            </a:r>
            <a:r>
              <a:rPr lang="ru-RU" sz="2400" dirty="0"/>
              <a:t> </a:t>
            </a:r>
            <a:r>
              <a:rPr lang="ru-RU" sz="2400" dirty="0" err="1"/>
              <a:t>бізнес</a:t>
            </a:r>
            <a:r>
              <a:rPr lang="ru-RU" sz="2400" dirty="0"/>
              <a:t>, </a:t>
            </a:r>
            <a:r>
              <a:rPr lang="ru-RU" sz="2400" dirty="0" err="1"/>
              <a:t>інвестиції</a:t>
            </a:r>
            <a:r>
              <a:rPr lang="ru-RU" sz="2400" dirty="0"/>
              <a:t>, </a:t>
            </a:r>
            <a:r>
              <a:rPr lang="ru-RU" sz="2400" dirty="0" err="1"/>
              <a:t>інфраструктуру</a:t>
            </a:r>
            <a:r>
              <a:rPr lang="ru-RU" sz="2400" dirty="0"/>
              <a:t>, </a:t>
            </a:r>
            <a:r>
              <a:rPr lang="ru-RU" sz="2400" dirty="0" err="1"/>
              <a:t>енергетику</a:t>
            </a:r>
            <a:r>
              <a:rPr lang="ru-RU" sz="2400" dirty="0"/>
              <a:t> </a:t>
            </a:r>
            <a:r>
              <a:rPr lang="ru-RU" sz="2400" dirty="0" err="1"/>
              <a:t>тощо</a:t>
            </a:r>
            <a:r>
              <a:rPr lang="ru-RU" sz="2400" dirty="0"/>
              <a:t>.</a:t>
            </a:r>
            <a:endParaRPr lang="uk-UA" sz="2400" dirty="0"/>
          </a:p>
        </p:txBody>
      </p:sp>
    </p:spTree>
    <p:extLst>
      <p:ext uri="{BB962C8B-B14F-4D97-AF65-F5344CB8AC3E}">
        <p14:creationId xmlns:p14="http://schemas.microsoft.com/office/powerpoint/2010/main" val="31538336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1B60372-256A-41F0-8770-FAF7CDD705A1}"/>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479BA90D-955F-478C-A62E-1771C9996324}"/>
              </a:ext>
            </a:extLst>
          </p:cNvPr>
          <p:cNvSpPr>
            <a:spLocks noGrp="1"/>
          </p:cNvSpPr>
          <p:nvPr>
            <p:ph idx="1"/>
          </p:nvPr>
        </p:nvSpPr>
        <p:spPr/>
        <p:txBody>
          <a:bodyPr>
            <a:normAutofit fontScale="92500" lnSpcReduction="20000"/>
          </a:bodyPr>
          <a:lstStyle/>
          <a:p>
            <a:r>
              <a:rPr lang="ru-RU" b="1" dirty="0"/>
              <a:t>Приклад 2 (</a:t>
            </a:r>
            <a:r>
              <a:rPr lang="ru-RU" b="1" dirty="0" err="1"/>
              <a:t>поганий</a:t>
            </a:r>
            <a:r>
              <a:rPr lang="ru-RU" b="1" dirty="0"/>
              <a:t> початок):</a:t>
            </a:r>
          </a:p>
          <a:p>
            <a:r>
              <a:rPr lang="ru-RU" i="1" dirty="0"/>
              <a:t>"</a:t>
            </a:r>
            <a:r>
              <a:rPr lang="ru-RU" i="1" dirty="0" err="1"/>
              <a:t>Україна</a:t>
            </a:r>
            <a:r>
              <a:rPr lang="ru-RU" i="1" dirty="0"/>
              <a:t> за </a:t>
            </a:r>
            <a:r>
              <a:rPr lang="ru-RU" i="1" dirty="0" err="1"/>
              <a:t>оцінками</a:t>
            </a:r>
            <a:r>
              <a:rPr lang="ru-RU" i="1" dirty="0"/>
              <a:t> </a:t>
            </a:r>
            <a:r>
              <a:rPr lang="ru-RU" i="1" dirty="0" err="1"/>
              <a:t>міжнародних</a:t>
            </a:r>
            <a:r>
              <a:rPr lang="ru-RU" i="1" dirty="0"/>
              <a:t> </a:t>
            </a:r>
            <a:r>
              <a:rPr lang="ru-RU" i="1" dirty="0" err="1"/>
              <a:t>експертів</a:t>
            </a:r>
            <a:r>
              <a:rPr lang="ru-RU" i="1" dirty="0"/>
              <a:t> </a:t>
            </a:r>
            <a:r>
              <a:rPr lang="ru-RU" i="1" dirty="0" err="1"/>
              <a:t>демонструє</a:t>
            </a:r>
            <a:r>
              <a:rPr lang="ru-RU" i="1" dirty="0"/>
              <a:t> </a:t>
            </a:r>
            <a:r>
              <a:rPr lang="ru-RU" i="1" dirty="0" err="1"/>
              <a:t>високий</a:t>
            </a:r>
            <a:r>
              <a:rPr lang="ru-RU" i="1" dirty="0"/>
              <a:t> </a:t>
            </a:r>
            <a:r>
              <a:rPr lang="ru-RU" i="1" dirty="0" err="1"/>
              <a:t>рівень</a:t>
            </a:r>
            <a:r>
              <a:rPr lang="ru-RU" i="1" dirty="0"/>
              <a:t> </a:t>
            </a:r>
            <a:r>
              <a:rPr lang="ru-RU" i="1" dirty="0" err="1"/>
              <a:t>стійкості</a:t>
            </a:r>
            <a:r>
              <a:rPr lang="ru-RU" i="1" dirty="0"/>
              <a:t> перед </a:t>
            </a:r>
            <a:r>
              <a:rPr lang="ru-RU" i="1" dirty="0" err="1"/>
              <a:t>викликами</a:t>
            </a:r>
            <a:r>
              <a:rPr lang="ru-RU" i="1" dirty="0"/>
              <a:t> </a:t>
            </a:r>
            <a:r>
              <a:rPr lang="ru-RU" i="1" dirty="0" err="1"/>
              <a:t>сучасності</a:t>
            </a:r>
            <a:r>
              <a:rPr lang="ru-RU" i="1" dirty="0"/>
              <a:t>."</a:t>
            </a:r>
            <a:endParaRPr lang="ru-RU" dirty="0"/>
          </a:p>
          <a:p>
            <a:r>
              <a:rPr lang="ru-RU" b="1" dirty="0" err="1"/>
              <a:t>Це</a:t>
            </a:r>
            <a:r>
              <a:rPr lang="ru-RU" b="1" dirty="0"/>
              <a:t> </a:t>
            </a:r>
            <a:r>
              <a:rPr lang="ru-RU" b="1" dirty="0" err="1"/>
              <a:t>речення</a:t>
            </a:r>
            <a:r>
              <a:rPr lang="ru-RU" b="1" dirty="0"/>
              <a:t> </a:t>
            </a:r>
            <a:r>
              <a:rPr lang="ru-RU" b="1" dirty="0" err="1"/>
              <a:t>нічого</a:t>
            </a:r>
            <a:r>
              <a:rPr lang="ru-RU" b="1" dirty="0"/>
              <a:t> конкретного не </a:t>
            </a:r>
            <a:r>
              <a:rPr lang="ru-RU" b="1" dirty="0" err="1"/>
              <a:t>повідомляє</a:t>
            </a:r>
            <a:r>
              <a:rPr lang="ru-RU" b="1" dirty="0"/>
              <a:t> </a:t>
            </a:r>
            <a:r>
              <a:rPr lang="ru-RU" b="1" dirty="0" err="1"/>
              <a:t>читачеві</a:t>
            </a:r>
            <a:r>
              <a:rPr lang="ru-RU" b="1" dirty="0"/>
              <a:t>.</a:t>
            </a:r>
            <a:r>
              <a:rPr lang="ru-RU" dirty="0"/>
              <a:t> </a:t>
            </a:r>
            <a:r>
              <a:rPr lang="ru-RU" dirty="0" err="1"/>
              <a:t>Воно</a:t>
            </a:r>
            <a:r>
              <a:rPr lang="ru-RU" dirty="0"/>
              <a:t> не говорить, про </a:t>
            </a:r>
            <a:r>
              <a:rPr lang="ru-RU" dirty="0" err="1"/>
              <a:t>що</a:t>
            </a:r>
            <a:r>
              <a:rPr lang="ru-RU" dirty="0"/>
              <a:t> буде </a:t>
            </a:r>
            <a:r>
              <a:rPr lang="ru-RU" dirty="0" err="1"/>
              <a:t>стаття</a:t>
            </a:r>
            <a:r>
              <a:rPr lang="ru-RU" dirty="0"/>
              <a:t> (</a:t>
            </a:r>
            <a:r>
              <a:rPr lang="ru-RU" dirty="0" err="1"/>
              <a:t>крім</a:t>
            </a:r>
            <a:r>
              <a:rPr lang="ru-RU" dirty="0"/>
              <a:t> як про </a:t>
            </a:r>
            <a:r>
              <a:rPr lang="ru-RU" dirty="0" err="1"/>
              <a:t>Україну</a:t>
            </a:r>
            <a:r>
              <a:rPr lang="ru-RU" dirty="0"/>
              <a:t>).</a:t>
            </a:r>
          </a:p>
          <a:p>
            <a:pPr marL="0" indent="0">
              <a:buNone/>
            </a:pPr>
            <a:r>
              <a:rPr lang="ru-RU" dirty="0"/>
              <a:t>Сама </a:t>
            </a:r>
            <a:r>
              <a:rPr lang="ru-RU" dirty="0" err="1"/>
              <a:t>стаття</a:t>
            </a:r>
            <a:r>
              <a:rPr lang="ru-RU" dirty="0"/>
              <a:t> </a:t>
            </a:r>
            <a:r>
              <a:rPr lang="ru-RU" dirty="0" err="1"/>
              <a:t>може</a:t>
            </a:r>
            <a:r>
              <a:rPr lang="ru-RU" dirty="0"/>
              <a:t> бути про:</a:t>
            </a:r>
          </a:p>
          <a:p>
            <a:pPr>
              <a:buFont typeface="Arial" panose="020B0604020202020204" pitchFamily="34" charset="0"/>
              <a:buChar char="•"/>
            </a:pPr>
            <a:r>
              <a:rPr lang="ru-RU" dirty="0" err="1"/>
              <a:t>Економічну</a:t>
            </a:r>
            <a:r>
              <a:rPr lang="ru-RU" dirty="0"/>
              <a:t> </a:t>
            </a:r>
            <a:r>
              <a:rPr lang="ru-RU" dirty="0" err="1"/>
              <a:t>стійкість</a:t>
            </a:r>
            <a:endParaRPr lang="ru-RU" dirty="0"/>
          </a:p>
          <a:p>
            <a:pPr>
              <a:buFont typeface="Arial" panose="020B0604020202020204" pitchFamily="34" charset="0"/>
              <a:buChar char="•"/>
            </a:pPr>
            <a:r>
              <a:rPr lang="ru-RU" dirty="0" err="1"/>
              <a:t>Військову</a:t>
            </a:r>
            <a:r>
              <a:rPr lang="ru-RU" dirty="0"/>
              <a:t> оборону</a:t>
            </a:r>
          </a:p>
          <a:p>
            <a:pPr>
              <a:buFont typeface="Arial" panose="020B0604020202020204" pitchFamily="34" charset="0"/>
              <a:buChar char="•"/>
            </a:pPr>
            <a:r>
              <a:rPr lang="ru-RU" dirty="0" err="1"/>
              <a:t>Енергетичну</a:t>
            </a:r>
            <a:r>
              <a:rPr lang="ru-RU" dirty="0"/>
              <a:t> </a:t>
            </a:r>
            <a:r>
              <a:rPr lang="ru-RU" dirty="0" err="1"/>
              <a:t>незалежність</a:t>
            </a:r>
            <a:endParaRPr lang="ru-RU" dirty="0"/>
          </a:p>
          <a:p>
            <a:pPr>
              <a:buFont typeface="Arial" panose="020B0604020202020204" pitchFamily="34" charset="0"/>
              <a:buChar char="•"/>
            </a:pPr>
            <a:r>
              <a:rPr lang="ru-RU" dirty="0" err="1"/>
              <a:t>Соціальну</a:t>
            </a:r>
            <a:r>
              <a:rPr lang="ru-RU" dirty="0"/>
              <a:t> </a:t>
            </a:r>
            <a:r>
              <a:rPr lang="ru-RU" dirty="0" err="1"/>
              <a:t>згуртованість</a:t>
            </a:r>
            <a:endParaRPr lang="ru-RU" dirty="0"/>
          </a:p>
          <a:p>
            <a:pPr>
              <a:buFont typeface="Arial" panose="020B0604020202020204" pitchFamily="34" charset="0"/>
              <a:buChar char="•"/>
            </a:pPr>
            <a:r>
              <a:rPr lang="ru-RU" dirty="0" err="1"/>
              <a:t>Цифрову</a:t>
            </a:r>
            <a:r>
              <a:rPr lang="ru-RU" dirty="0"/>
              <a:t> </a:t>
            </a:r>
            <a:r>
              <a:rPr lang="ru-RU" dirty="0" err="1"/>
              <a:t>трансформацію</a:t>
            </a:r>
            <a:endParaRPr lang="ru-RU" dirty="0"/>
          </a:p>
          <a:p>
            <a:endParaRPr lang="uk-UA" dirty="0"/>
          </a:p>
        </p:txBody>
      </p:sp>
    </p:spTree>
    <p:extLst>
      <p:ext uri="{BB962C8B-B14F-4D97-AF65-F5344CB8AC3E}">
        <p14:creationId xmlns:p14="http://schemas.microsoft.com/office/powerpoint/2010/main" val="27571595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4126644-534D-42C8-BC97-84D8C5213277}"/>
              </a:ext>
            </a:extLst>
          </p:cNvPr>
          <p:cNvSpPr>
            <a:spLocks noGrp="1"/>
          </p:cNvSpPr>
          <p:nvPr>
            <p:ph type="title"/>
          </p:nvPr>
        </p:nvSpPr>
        <p:spPr/>
        <p:txBody>
          <a:bodyPr/>
          <a:lstStyle/>
          <a:p>
            <a:pPr algn="ctr"/>
            <a:r>
              <a:rPr lang="uk-UA" b="1" dirty="0"/>
              <a:t>Проблема посилань на "експертів"</a:t>
            </a:r>
            <a:br>
              <a:rPr lang="uk-UA" b="1" dirty="0"/>
            </a:br>
            <a:endParaRPr lang="uk-UA" dirty="0"/>
          </a:p>
        </p:txBody>
      </p:sp>
      <p:sp>
        <p:nvSpPr>
          <p:cNvPr id="3" name="Місце для вмісту 2">
            <a:extLst>
              <a:ext uri="{FF2B5EF4-FFF2-40B4-BE49-F238E27FC236}">
                <a16:creationId xmlns:a16="http://schemas.microsoft.com/office/drawing/2014/main" id="{CBCD719E-2EAE-4E43-A87F-9F9ED3476596}"/>
              </a:ext>
            </a:extLst>
          </p:cNvPr>
          <p:cNvSpPr>
            <a:spLocks noGrp="1"/>
          </p:cNvSpPr>
          <p:nvPr>
            <p:ph idx="1"/>
          </p:nvPr>
        </p:nvSpPr>
        <p:spPr/>
        <p:txBody>
          <a:bodyPr>
            <a:normAutofit lnSpcReduction="10000"/>
          </a:bodyPr>
          <a:lstStyle/>
          <a:p>
            <a:r>
              <a:rPr lang="uk-UA" b="1" dirty="0"/>
              <a:t>Зауважимо:</a:t>
            </a:r>
            <a:r>
              <a:rPr lang="uk-UA" dirty="0"/>
              <a:t> вирази </a:t>
            </a:r>
            <a:r>
              <a:rPr lang="uk-UA" b="1" dirty="0"/>
              <a:t>"за оцінками міжнародних експертів"</a:t>
            </a:r>
            <a:r>
              <a:rPr lang="uk-UA" dirty="0"/>
              <a:t>, або </a:t>
            </a:r>
            <a:r>
              <a:rPr lang="uk-UA" b="1" dirty="0"/>
              <a:t>"незалежних"</a:t>
            </a:r>
            <a:r>
              <a:rPr lang="uk-UA" dirty="0"/>
              <a:t>, або </a:t>
            </a:r>
            <a:r>
              <a:rPr lang="uk-UA" b="1" dirty="0"/>
              <a:t>"вітчизняних експертів"</a:t>
            </a:r>
            <a:r>
              <a:rPr lang="uk-UA" dirty="0"/>
              <a:t>, або </a:t>
            </a:r>
            <a:r>
              <a:rPr lang="uk-UA" b="1" dirty="0"/>
              <a:t>"аналітиків"</a:t>
            </a:r>
            <a:r>
              <a:rPr lang="uk-UA" dirty="0"/>
              <a:t> взагалі за журналістськими мірками слабкі.</a:t>
            </a:r>
          </a:p>
          <a:p>
            <a:r>
              <a:rPr lang="uk-UA" dirty="0"/>
              <a:t>Їх зазвичай вживають, коли хочуть:</a:t>
            </a:r>
          </a:p>
          <a:p>
            <a:pPr>
              <a:buFont typeface="Arial" panose="020B0604020202020204" pitchFamily="34" charset="0"/>
              <a:buChar char="•"/>
            </a:pPr>
            <a:r>
              <a:rPr lang="uk-UA" dirty="0"/>
              <a:t>Приховати власну неспроможність знайти справжніх експертів</a:t>
            </a:r>
          </a:p>
          <a:p>
            <a:pPr>
              <a:buFont typeface="Arial" panose="020B0604020202020204" pitchFamily="34" charset="0"/>
              <a:buChar char="•"/>
            </a:pPr>
            <a:r>
              <a:rPr lang="uk-UA" dirty="0"/>
              <a:t>Уникнути цитування реальних слів реальних людей</a:t>
            </a:r>
          </a:p>
          <a:p>
            <a:r>
              <a:rPr lang="uk-UA" b="1" dirty="0"/>
              <a:t>Читачеві доводиться гадати:</a:t>
            </a:r>
            <a:r>
              <a:rPr lang="uk-UA" dirty="0"/>
              <a:t> "експерти" й "аналітики" не названі тому, що їх багато і всі вони згодні з написаним, або тому, що автор статті не може їх назвати?</a:t>
            </a:r>
          </a:p>
          <a:p>
            <a:pPr marL="0" indent="0">
              <a:buNone/>
            </a:pPr>
            <a:r>
              <a:rPr lang="ru-RU" b="1" dirty="0" err="1"/>
              <a:t>Ще</a:t>
            </a:r>
            <a:r>
              <a:rPr lang="ru-RU" b="1" dirty="0"/>
              <a:t> одна </a:t>
            </a:r>
            <a:r>
              <a:rPr lang="ru-RU" b="1" dirty="0" err="1"/>
              <a:t>слабкість</a:t>
            </a:r>
            <a:endParaRPr lang="ru-RU" b="1" dirty="0"/>
          </a:p>
          <a:p>
            <a:r>
              <a:rPr lang="ru-RU" b="1" dirty="0"/>
              <a:t>Не </a:t>
            </a:r>
            <a:r>
              <a:rPr lang="ru-RU" b="1" dirty="0" err="1"/>
              <a:t>можна</a:t>
            </a:r>
            <a:r>
              <a:rPr lang="ru-RU" b="1" dirty="0"/>
              <a:t> </a:t>
            </a:r>
            <a:r>
              <a:rPr lang="ru-RU" b="1" dirty="0" err="1"/>
              <a:t>посилатися</a:t>
            </a:r>
            <a:r>
              <a:rPr lang="ru-RU" b="1" dirty="0"/>
              <a:t> на </a:t>
            </a:r>
            <a:r>
              <a:rPr lang="ru-RU" b="1" dirty="0" err="1"/>
              <a:t>когось</a:t>
            </a:r>
            <a:r>
              <a:rPr lang="ru-RU" b="1" dirty="0"/>
              <a:t> у </a:t>
            </a:r>
            <a:r>
              <a:rPr lang="ru-RU" b="1" dirty="0" err="1"/>
              <a:t>першому</a:t>
            </a:r>
            <a:r>
              <a:rPr lang="ru-RU" b="1" dirty="0"/>
              <a:t> </a:t>
            </a:r>
            <a:r>
              <a:rPr lang="ru-RU" b="1" dirty="0" err="1"/>
              <a:t>реченні</a:t>
            </a:r>
            <a:r>
              <a:rPr lang="ru-RU" b="1" dirty="0"/>
              <a:t> </a:t>
            </a:r>
            <a:r>
              <a:rPr lang="ru-RU" b="1" dirty="0" err="1"/>
              <a:t>статті</a:t>
            </a:r>
            <a:r>
              <a:rPr lang="ru-RU" b="1" dirty="0"/>
              <a:t>.</a:t>
            </a:r>
            <a:endParaRPr lang="ru-RU" dirty="0"/>
          </a:p>
          <a:p>
            <a:r>
              <a:rPr lang="ru-RU" dirty="0" err="1"/>
              <a:t>Це</a:t>
            </a:r>
            <a:r>
              <a:rPr lang="ru-RU" dirty="0"/>
              <a:t> </a:t>
            </a:r>
            <a:r>
              <a:rPr lang="ru-RU" dirty="0" err="1"/>
              <a:t>ніби</a:t>
            </a:r>
            <a:r>
              <a:rPr lang="ru-RU" dirty="0"/>
              <a:t> </a:t>
            </a:r>
            <a:r>
              <a:rPr lang="ru-RU" dirty="0" err="1"/>
              <a:t>підкреслює</a:t>
            </a:r>
            <a:r>
              <a:rPr lang="ru-RU" dirty="0"/>
              <a:t> </a:t>
            </a:r>
            <a:r>
              <a:rPr lang="ru-RU" dirty="0" err="1"/>
              <a:t>неспроможність</a:t>
            </a:r>
            <a:r>
              <a:rPr lang="ru-RU" dirty="0"/>
              <a:t> </a:t>
            </a:r>
            <a:r>
              <a:rPr lang="ru-RU" dirty="0" err="1"/>
              <a:t>журналіста</a:t>
            </a:r>
            <a:r>
              <a:rPr lang="ru-RU" dirty="0"/>
              <a:t> </a:t>
            </a:r>
            <a:r>
              <a:rPr lang="ru-RU" dirty="0" err="1"/>
              <a:t>відповідально</a:t>
            </a:r>
            <a:r>
              <a:rPr lang="ru-RU" dirty="0"/>
              <a:t> </a:t>
            </a:r>
            <a:r>
              <a:rPr lang="ru-RU" dirty="0" err="1"/>
              <a:t>сказати</a:t>
            </a:r>
            <a:r>
              <a:rPr lang="ru-RU" dirty="0"/>
              <a:t> </a:t>
            </a:r>
            <a:r>
              <a:rPr lang="ru-RU" dirty="0" err="1"/>
              <a:t>навіть</a:t>
            </a:r>
            <a:r>
              <a:rPr lang="ru-RU" dirty="0"/>
              <a:t> першу фразу.</a:t>
            </a:r>
          </a:p>
          <a:p>
            <a:endParaRPr lang="uk-UA" dirty="0"/>
          </a:p>
          <a:p>
            <a:endParaRPr lang="uk-UA" dirty="0"/>
          </a:p>
        </p:txBody>
      </p:sp>
    </p:spTree>
    <p:extLst>
      <p:ext uri="{BB962C8B-B14F-4D97-AF65-F5344CB8AC3E}">
        <p14:creationId xmlns:p14="http://schemas.microsoft.com/office/powerpoint/2010/main" val="2706146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2B46B59-2C4D-4D18-B255-FC9A0F2CDC37}"/>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4833BF3C-DB11-4808-8115-5C5162CBC500}"/>
              </a:ext>
            </a:extLst>
          </p:cNvPr>
          <p:cNvSpPr>
            <a:spLocks noGrp="1"/>
          </p:cNvSpPr>
          <p:nvPr>
            <p:ph idx="1"/>
          </p:nvPr>
        </p:nvSpPr>
        <p:spPr/>
        <p:txBody>
          <a:bodyPr>
            <a:normAutofit fontScale="92500"/>
          </a:bodyPr>
          <a:lstStyle/>
          <a:p>
            <a:pPr algn="just"/>
            <a:r>
              <a:rPr lang="uk-UA" dirty="0"/>
              <a:t>Приклад 3:"За даними </a:t>
            </a:r>
            <a:r>
              <a:rPr lang="uk-UA" dirty="0" err="1"/>
              <a:t>Держстату</a:t>
            </a:r>
            <a:r>
              <a:rPr lang="uk-UA" dirty="0"/>
              <a:t>, українська економіка показує позитивну динаміку.«</a:t>
            </a:r>
          </a:p>
          <a:p>
            <a:pPr marL="0" indent="0" algn="just">
              <a:buNone/>
            </a:pPr>
            <a:r>
              <a:rPr lang="uk-UA" dirty="0"/>
              <a:t>Чому це погано?</a:t>
            </a:r>
          </a:p>
          <a:p>
            <a:pPr algn="just"/>
            <a:r>
              <a:rPr lang="uk-UA" dirty="0"/>
              <a:t>Починається з посилання</a:t>
            </a:r>
          </a:p>
          <a:p>
            <a:pPr algn="just"/>
            <a:r>
              <a:rPr lang="uk-UA" dirty="0"/>
              <a:t>Занадто загально</a:t>
            </a:r>
          </a:p>
          <a:p>
            <a:pPr algn="just"/>
            <a:r>
              <a:rPr lang="uk-UA" dirty="0"/>
              <a:t>Не вказує, про що конкретно буде стаття</a:t>
            </a:r>
          </a:p>
          <a:p>
            <a:pPr algn="just"/>
            <a:r>
              <a:rPr lang="uk-UA" dirty="0"/>
              <a:t>Нудно і знеособлено</a:t>
            </a:r>
          </a:p>
          <a:p>
            <a:pPr marL="0" indent="0" algn="just">
              <a:buNone/>
            </a:pPr>
            <a:r>
              <a:rPr lang="uk-UA" dirty="0"/>
              <a:t>Приклад з </a:t>
            </a:r>
            <a:r>
              <a:rPr lang="tr-TR" dirty="0"/>
              <a:t>The Guardian:"</a:t>
            </a:r>
            <a:r>
              <a:rPr lang="uk-UA" dirty="0"/>
              <a:t>Усі знають, що світ несправедливий. Нерівність є частиною людського існування. Так було завжди, так буде завжди. Але чого ніколи не знали, так це наскільки нерівний світ.«</a:t>
            </a:r>
          </a:p>
          <a:p>
            <a:pPr algn="just"/>
            <a:r>
              <a:rPr lang="uk-UA" dirty="0"/>
              <a:t>Фраза "Усі знають, що світ несправедливий" як початок статті погана. Це все одно що написати: "Дніпро впадає в Чорне море". Усім це відомо, нічого нового і нічого цікавого вона не повідомляє.</a:t>
            </a:r>
          </a:p>
        </p:txBody>
      </p:sp>
    </p:spTree>
    <p:extLst>
      <p:ext uri="{BB962C8B-B14F-4D97-AF65-F5344CB8AC3E}">
        <p14:creationId xmlns:p14="http://schemas.microsoft.com/office/powerpoint/2010/main" val="41288652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a:extLst>
              <a:ext uri="{FF2B5EF4-FFF2-40B4-BE49-F238E27FC236}">
                <a16:creationId xmlns:a16="http://schemas.microsoft.com/office/drawing/2014/main" id="{1CE376FF-8B99-449A-9A5A-87224000B58B}"/>
              </a:ext>
            </a:extLst>
          </p:cNvPr>
          <p:cNvSpPr>
            <a:spLocks noGrp="1"/>
          </p:cNvSpPr>
          <p:nvPr>
            <p:ph idx="1"/>
          </p:nvPr>
        </p:nvSpPr>
        <p:spPr>
          <a:xfrm>
            <a:off x="685801" y="448235"/>
            <a:ext cx="10131425" cy="5342965"/>
          </a:xfrm>
        </p:spPr>
        <p:txBody>
          <a:bodyPr>
            <a:normAutofit/>
          </a:bodyPr>
          <a:lstStyle/>
          <a:p>
            <a:pPr algn="just"/>
            <a:r>
              <a:rPr lang="ru-RU" dirty="0"/>
              <a:t>Приклад 4: «</a:t>
            </a:r>
            <a:r>
              <a:rPr lang="ru-RU" i="1" dirty="0"/>
              <a:t>В </a:t>
            </a:r>
            <a:r>
              <a:rPr lang="ru-RU" i="1" dirty="0" err="1"/>
              <a:t>умовах</a:t>
            </a:r>
            <a:r>
              <a:rPr lang="ru-RU" i="1" dirty="0"/>
              <a:t> </a:t>
            </a:r>
            <a:r>
              <a:rPr lang="ru-RU" i="1" dirty="0" err="1"/>
              <a:t>сучасних</a:t>
            </a:r>
            <a:r>
              <a:rPr lang="ru-RU" i="1" dirty="0"/>
              <a:t> </a:t>
            </a:r>
            <a:r>
              <a:rPr lang="ru-RU" i="1" dirty="0" err="1"/>
              <a:t>викликів</a:t>
            </a:r>
            <a:r>
              <a:rPr lang="ru-RU" i="1" dirty="0"/>
              <a:t>, перед </a:t>
            </a:r>
            <a:r>
              <a:rPr lang="ru-RU" i="1" dirty="0" err="1"/>
              <a:t>якими</a:t>
            </a:r>
            <a:r>
              <a:rPr lang="ru-RU" i="1" dirty="0"/>
              <a:t> </a:t>
            </a:r>
            <a:r>
              <a:rPr lang="ru-RU" i="1" dirty="0" err="1"/>
              <a:t>стоїть</a:t>
            </a:r>
            <a:r>
              <a:rPr lang="ru-RU" i="1" dirty="0"/>
              <a:t> </a:t>
            </a:r>
            <a:r>
              <a:rPr lang="ru-RU" i="1" dirty="0" err="1"/>
              <a:t>українське</a:t>
            </a:r>
            <a:r>
              <a:rPr lang="ru-RU" i="1" dirty="0"/>
              <a:t> </a:t>
            </a:r>
            <a:r>
              <a:rPr lang="ru-RU" i="1" dirty="0" err="1"/>
              <a:t>суспільство</a:t>
            </a:r>
            <a:r>
              <a:rPr lang="ru-RU" i="1" dirty="0"/>
              <a:t>, </a:t>
            </a:r>
            <a:r>
              <a:rPr lang="ru-RU" i="1" dirty="0" err="1"/>
              <a:t>надзвичайно</a:t>
            </a:r>
            <a:r>
              <a:rPr lang="ru-RU" i="1" dirty="0"/>
              <a:t> </a:t>
            </a:r>
            <a:r>
              <a:rPr lang="ru-RU" i="1" dirty="0" err="1"/>
              <a:t>важливим</a:t>
            </a:r>
            <a:r>
              <a:rPr lang="ru-RU" i="1" dirty="0"/>
              <a:t> є </a:t>
            </a:r>
            <a:r>
              <a:rPr lang="ru-RU" i="1" dirty="0" err="1"/>
              <a:t>питання</a:t>
            </a:r>
            <a:r>
              <a:rPr lang="ru-RU" i="1" dirty="0"/>
              <a:t> </a:t>
            </a:r>
            <a:r>
              <a:rPr lang="ru-RU" i="1" dirty="0" err="1"/>
              <a:t>реформування</a:t>
            </a:r>
            <a:r>
              <a:rPr lang="ru-RU" i="1" dirty="0"/>
              <a:t> </a:t>
            </a:r>
            <a:r>
              <a:rPr lang="ru-RU" i="1" dirty="0" err="1"/>
              <a:t>системи</a:t>
            </a:r>
            <a:r>
              <a:rPr lang="ru-RU" i="1" dirty="0"/>
              <a:t> </a:t>
            </a:r>
            <a:r>
              <a:rPr lang="ru-RU" i="1" dirty="0" err="1"/>
              <a:t>охорони</a:t>
            </a:r>
            <a:r>
              <a:rPr lang="ru-RU" i="1" dirty="0"/>
              <a:t> </a:t>
            </a:r>
            <a:r>
              <a:rPr lang="ru-RU" i="1" dirty="0" err="1"/>
              <a:t>здоров’я</a:t>
            </a:r>
            <a:r>
              <a:rPr lang="ru-RU" i="1" dirty="0"/>
              <a:t>»</a:t>
            </a:r>
          </a:p>
          <a:p>
            <a:pPr algn="just"/>
            <a:r>
              <a:rPr lang="ru-RU" dirty="0"/>
              <a:t>Про </a:t>
            </a:r>
            <a:r>
              <a:rPr lang="ru-RU" dirty="0" err="1"/>
              <a:t>що</a:t>
            </a:r>
            <a:r>
              <a:rPr lang="ru-RU" dirty="0"/>
              <a:t> </a:t>
            </a:r>
            <a:r>
              <a:rPr lang="ru-RU" dirty="0" err="1"/>
              <a:t>стаття</a:t>
            </a:r>
            <a:r>
              <a:rPr lang="ru-RU" dirty="0"/>
              <a:t>? Про </a:t>
            </a:r>
            <a:r>
              <a:rPr lang="ru-RU" dirty="0" err="1"/>
              <a:t>лікарів</a:t>
            </a:r>
            <a:r>
              <a:rPr lang="ru-RU" dirty="0"/>
              <a:t>? Про </a:t>
            </a:r>
            <a:r>
              <a:rPr lang="ru-RU" dirty="0" err="1"/>
              <a:t>фінансування</a:t>
            </a:r>
            <a:r>
              <a:rPr lang="ru-RU" dirty="0"/>
              <a:t>? Про </a:t>
            </a:r>
            <a:r>
              <a:rPr lang="ru-RU" dirty="0" err="1"/>
              <a:t>медреформу</a:t>
            </a:r>
            <a:r>
              <a:rPr lang="ru-RU" dirty="0"/>
              <a:t>? Про COVID? Про </a:t>
            </a:r>
            <a:r>
              <a:rPr lang="ru-RU" dirty="0" err="1"/>
              <a:t>поранених</a:t>
            </a:r>
            <a:r>
              <a:rPr lang="ru-RU" dirty="0"/>
              <a:t>? </a:t>
            </a:r>
            <a:r>
              <a:rPr lang="ru-RU" dirty="0" err="1"/>
              <a:t>Незрозуміло</a:t>
            </a:r>
            <a:r>
              <a:rPr lang="ru-RU" dirty="0"/>
              <a:t>.</a:t>
            </a:r>
          </a:p>
          <a:p>
            <a:pPr algn="just"/>
            <a:r>
              <a:rPr lang="ru-RU" dirty="0"/>
              <a:t>Приклад 5</a:t>
            </a:r>
            <a:r>
              <a:rPr lang="ru-RU" i="1" dirty="0"/>
              <a:t>: «</a:t>
            </a:r>
            <a:r>
              <a:rPr lang="ru-RU" i="1" dirty="0" err="1"/>
              <a:t>Освіта</a:t>
            </a:r>
            <a:r>
              <a:rPr lang="ru-RU" i="1" dirty="0"/>
              <a:t> є одним з </a:t>
            </a:r>
            <a:r>
              <a:rPr lang="ru-RU" i="1" dirty="0" err="1"/>
              <a:t>найважливіших</a:t>
            </a:r>
            <a:r>
              <a:rPr lang="ru-RU" i="1" dirty="0"/>
              <a:t> </a:t>
            </a:r>
            <a:r>
              <a:rPr lang="ru-RU" i="1" dirty="0" err="1"/>
              <a:t>пріоритетів</a:t>
            </a:r>
            <a:r>
              <a:rPr lang="ru-RU" i="1" dirty="0"/>
              <a:t> </a:t>
            </a:r>
            <a:r>
              <a:rPr lang="ru-RU" i="1" dirty="0" err="1"/>
              <a:t>розвитку</a:t>
            </a:r>
            <a:r>
              <a:rPr lang="ru-RU" i="1" dirty="0"/>
              <a:t> будь-</a:t>
            </a:r>
            <a:r>
              <a:rPr lang="ru-RU" i="1" dirty="0" err="1"/>
              <a:t>якої</a:t>
            </a:r>
            <a:r>
              <a:rPr lang="ru-RU" i="1" dirty="0"/>
              <a:t> </a:t>
            </a:r>
            <a:r>
              <a:rPr lang="ru-RU" i="1" dirty="0" err="1"/>
              <a:t>держави</a:t>
            </a:r>
            <a:r>
              <a:rPr lang="ru-RU" i="1" dirty="0"/>
              <a:t>, і </a:t>
            </a:r>
            <a:r>
              <a:rPr lang="ru-RU" i="1" dirty="0" err="1"/>
              <a:t>Україна</a:t>
            </a:r>
            <a:r>
              <a:rPr lang="ru-RU" i="1" dirty="0"/>
              <a:t> не є </a:t>
            </a:r>
            <a:r>
              <a:rPr lang="ru-RU" i="1" dirty="0" err="1"/>
              <a:t>винятком</a:t>
            </a:r>
            <a:r>
              <a:rPr lang="ru-RU" i="1" dirty="0"/>
              <a:t>».</a:t>
            </a:r>
          </a:p>
          <a:p>
            <a:pPr algn="just"/>
            <a:r>
              <a:rPr lang="ru-RU" dirty="0" err="1"/>
              <a:t>Це</a:t>
            </a:r>
            <a:r>
              <a:rPr lang="ru-RU" dirty="0"/>
              <a:t> не говорить </a:t>
            </a:r>
            <a:r>
              <a:rPr lang="ru-RU" dirty="0" err="1"/>
              <a:t>нічого</a:t>
            </a:r>
            <a:r>
              <a:rPr lang="ru-RU" dirty="0"/>
              <a:t> конкретного. Так </a:t>
            </a:r>
            <a:r>
              <a:rPr lang="ru-RU" dirty="0" err="1"/>
              <a:t>може</a:t>
            </a:r>
            <a:r>
              <a:rPr lang="ru-RU" dirty="0"/>
              <a:t> </a:t>
            </a:r>
            <a:r>
              <a:rPr lang="ru-RU" dirty="0" err="1"/>
              <a:t>починатися</a:t>
            </a:r>
            <a:r>
              <a:rPr lang="ru-RU" dirty="0"/>
              <a:t> </a:t>
            </a:r>
            <a:r>
              <a:rPr lang="ru-RU" dirty="0" err="1"/>
              <a:t>стаття</a:t>
            </a:r>
            <a:r>
              <a:rPr lang="ru-RU" dirty="0"/>
              <a:t> про ЗНО, про </a:t>
            </a:r>
            <a:r>
              <a:rPr lang="ru-RU" dirty="0" err="1"/>
              <a:t>зарплати</a:t>
            </a:r>
            <a:r>
              <a:rPr lang="ru-RU" dirty="0"/>
              <a:t> </a:t>
            </a:r>
            <a:r>
              <a:rPr lang="ru-RU" dirty="0" err="1"/>
              <a:t>вчителів</a:t>
            </a:r>
            <a:r>
              <a:rPr lang="ru-RU" dirty="0"/>
              <a:t>, про </a:t>
            </a:r>
            <a:r>
              <a:rPr lang="ru-RU" dirty="0" err="1"/>
              <a:t>дистанційне</a:t>
            </a:r>
            <a:r>
              <a:rPr lang="ru-RU" dirty="0"/>
              <a:t> </a:t>
            </a:r>
            <a:r>
              <a:rPr lang="ru-RU" dirty="0" err="1"/>
              <a:t>навчання</a:t>
            </a:r>
            <a:r>
              <a:rPr lang="ru-RU" dirty="0"/>
              <a:t>, про </a:t>
            </a:r>
            <a:r>
              <a:rPr lang="ru-RU" dirty="0" err="1"/>
              <a:t>шкільні</a:t>
            </a:r>
            <a:r>
              <a:rPr lang="ru-RU" dirty="0"/>
              <a:t> </a:t>
            </a:r>
            <a:r>
              <a:rPr lang="ru-RU" dirty="0" err="1"/>
              <a:t>укриття</a:t>
            </a:r>
            <a:r>
              <a:rPr lang="ru-RU" dirty="0"/>
              <a:t>.</a:t>
            </a:r>
          </a:p>
          <a:p>
            <a:pPr algn="just"/>
            <a:r>
              <a:rPr lang="ru-RU" dirty="0"/>
              <a:t>Приклад 6: «</a:t>
            </a:r>
            <a:r>
              <a:rPr lang="ru-RU" i="1" dirty="0" err="1"/>
              <a:t>Питання</a:t>
            </a:r>
            <a:r>
              <a:rPr lang="ru-RU" i="1" dirty="0"/>
              <a:t> </a:t>
            </a:r>
            <a:r>
              <a:rPr lang="ru-RU" i="1" dirty="0" err="1"/>
              <a:t>енергетичної</a:t>
            </a:r>
            <a:r>
              <a:rPr lang="ru-RU" i="1" dirty="0"/>
              <a:t> </a:t>
            </a:r>
            <a:r>
              <a:rPr lang="ru-RU" i="1" dirty="0" err="1"/>
              <a:t>безпеки</a:t>
            </a:r>
            <a:r>
              <a:rPr lang="ru-RU" i="1" dirty="0"/>
              <a:t> </a:t>
            </a:r>
            <a:r>
              <a:rPr lang="ru-RU" i="1" dirty="0" err="1"/>
              <a:t>набуває</a:t>
            </a:r>
            <a:r>
              <a:rPr lang="ru-RU" i="1" dirty="0"/>
              <a:t> </a:t>
            </a:r>
            <a:r>
              <a:rPr lang="ru-RU" i="1" dirty="0" err="1"/>
              <a:t>особливої</a:t>
            </a:r>
            <a:r>
              <a:rPr lang="ru-RU" i="1" dirty="0"/>
              <a:t> </a:t>
            </a:r>
            <a:r>
              <a:rPr lang="ru-RU" i="1" dirty="0" err="1"/>
              <a:t>актуальності</a:t>
            </a:r>
            <a:r>
              <a:rPr lang="ru-RU" i="1" dirty="0"/>
              <a:t> в </a:t>
            </a:r>
            <a:r>
              <a:rPr lang="ru-RU" i="1" dirty="0" err="1"/>
              <a:t>контексті</a:t>
            </a:r>
            <a:r>
              <a:rPr lang="ru-RU" i="1" dirty="0"/>
              <a:t> </a:t>
            </a:r>
            <a:r>
              <a:rPr lang="ru-RU" i="1" dirty="0" err="1"/>
              <a:t>сучасних</a:t>
            </a:r>
            <a:r>
              <a:rPr lang="ru-RU" i="1" dirty="0"/>
              <a:t> </a:t>
            </a:r>
            <a:r>
              <a:rPr lang="ru-RU" i="1" dirty="0" err="1"/>
              <a:t>геополітичних</a:t>
            </a:r>
            <a:r>
              <a:rPr lang="ru-RU" i="1" dirty="0"/>
              <a:t> </a:t>
            </a:r>
            <a:r>
              <a:rPr lang="ru-RU" i="1" dirty="0" err="1"/>
              <a:t>реалій</a:t>
            </a:r>
            <a:r>
              <a:rPr lang="ru-RU" i="1" dirty="0"/>
              <a:t>»</a:t>
            </a:r>
          </a:p>
          <a:p>
            <a:pPr algn="just"/>
            <a:r>
              <a:rPr lang="ru-RU" dirty="0" err="1"/>
              <a:t>Порожні</a:t>
            </a:r>
            <a:r>
              <a:rPr lang="ru-RU" dirty="0"/>
              <a:t> слова. </a:t>
            </a:r>
            <a:r>
              <a:rPr lang="ru-RU" dirty="0" err="1"/>
              <a:t>Читач</a:t>
            </a:r>
            <a:r>
              <a:rPr lang="ru-RU" dirty="0"/>
              <a:t> не </a:t>
            </a:r>
            <a:r>
              <a:rPr lang="ru-RU" dirty="0" err="1"/>
              <a:t>розуміє</a:t>
            </a:r>
            <a:r>
              <a:rPr lang="ru-RU" dirty="0"/>
              <a:t>, </a:t>
            </a:r>
            <a:r>
              <a:rPr lang="ru-RU" dirty="0" err="1"/>
              <a:t>чи</a:t>
            </a:r>
            <a:r>
              <a:rPr lang="ru-RU" dirty="0"/>
              <a:t> </a:t>
            </a:r>
            <a:r>
              <a:rPr lang="ru-RU" dirty="0" err="1"/>
              <a:t>стаття</a:t>
            </a:r>
            <a:r>
              <a:rPr lang="ru-RU" dirty="0"/>
              <a:t> про атаки на </a:t>
            </a:r>
            <a:r>
              <a:rPr lang="ru-RU" dirty="0" err="1"/>
              <a:t>електростанції</a:t>
            </a:r>
            <a:r>
              <a:rPr lang="ru-RU" dirty="0"/>
              <a:t>, </a:t>
            </a:r>
            <a:r>
              <a:rPr lang="ru-RU" dirty="0" err="1"/>
              <a:t>чи</a:t>
            </a:r>
            <a:r>
              <a:rPr lang="ru-RU" dirty="0"/>
              <a:t> про </a:t>
            </a:r>
            <a:r>
              <a:rPr lang="ru-RU" dirty="0" err="1"/>
              <a:t>альтернативну</a:t>
            </a:r>
            <a:r>
              <a:rPr lang="ru-RU" dirty="0"/>
              <a:t> </a:t>
            </a:r>
            <a:r>
              <a:rPr lang="ru-RU" dirty="0" err="1"/>
              <a:t>енергетику</a:t>
            </a:r>
            <a:r>
              <a:rPr lang="ru-RU" dirty="0"/>
              <a:t>, </a:t>
            </a:r>
            <a:r>
              <a:rPr lang="ru-RU" dirty="0" err="1"/>
              <a:t>чи</a:t>
            </a:r>
            <a:r>
              <a:rPr lang="ru-RU" dirty="0"/>
              <a:t> про </a:t>
            </a:r>
            <a:r>
              <a:rPr lang="ru-RU" dirty="0" err="1"/>
              <a:t>тарифи</a:t>
            </a:r>
            <a:r>
              <a:rPr lang="ru-RU" dirty="0"/>
              <a:t>.</a:t>
            </a:r>
            <a:endParaRPr lang="uk-UA" dirty="0"/>
          </a:p>
        </p:txBody>
      </p:sp>
    </p:spTree>
    <p:extLst>
      <p:ext uri="{BB962C8B-B14F-4D97-AF65-F5344CB8AC3E}">
        <p14:creationId xmlns:p14="http://schemas.microsoft.com/office/powerpoint/2010/main" val="34724948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0754AF1-4E5B-4941-BF1A-057945D30DFD}"/>
              </a:ext>
            </a:extLst>
          </p:cNvPr>
          <p:cNvSpPr>
            <a:spLocks noGrp="1"/>
          </p:cNvSpPr>
          <p:nvPr>
            <p:ph type="title"/>
          </p:nvPr>
        </p:nvSpPr>
        <p:spPr/>
        <p:txBody>
          <a:bodyPr/>
          <a:lstStyle/>
          <a:p>
            <a:endParaRPr lang="uk-UA" dirty="0"/>
          </a:p>
        </p:txBody>
      </p:sp>
      <p:sp>
        <p:nvSpPr>
          <p:cNvPr id="3" name="Місце для вмісту 2">
            <a:extLst>
              <a:ext uri="{FF2B5EF4-FFF2-40B4-BE49-F238E27FC236}">
                <a16:creationId xmlns:a16="http://schemas.microsoft.com/office/drawing/2014/main" id="{7680E28A-6AA7-4CE8-873D-257FA682B643}"/>
              </a:ext>
            </a:extLst>
          </p:cNvPr>
          <p:cNvSpPr>
            <a:spLocks noGrp="1"/>
          </p:cNvSpPr>
          <p:nvPr>
            <p:ph idx="1"/>
          </p:nvPr>
        </p:nvSpPr>
        <p:spPr/>
        <p:txBody>
          <a:bodyPr/>
          <a:lstStyle/>
          <a:p>
            <a:r>
              <a:rPr lang="ru-RU" dirty="0" err="1"/>
              <a:t>Починаючи</a:t>
            </a:r>
            <a:r>
              <a:rPr lang="ru-RU" dirty="0"/>
              <a:t> </a:t>
            </a:r>
            <a:r>
              <a:rPr lang="ru-RU" dirty="0" err="1"/>
              <a:t>від</a:t>
            </a:r>
            <a:r>
              <a:rPr lang="ru-RU" dirty="0"/>
              <a:t> </a:t>
            </a:r>
            <a:r>
              <a:rPr lang="ru-RU" dirty="0" err="1"/>
              <a:t>загального</a:t>
            </a:r>
            <a:r>
              <a:rPr lang="ru-RU" dirty="0"/>
              <a:t> до конкретного, </a:t>
            </a:r>
            <a:r>
              <a:rPr lang="ru-RU" dirty="0" err="1"/>
              <a:t>автори</a:t>
            </a:r>
            <a:r>
              <a:rPr lang="ru-RU" dirty="0"/>
              <a:t> стоять перед вельми </a:t>
            </a:r>
            <a:r>
              <a:rPr lang="ru-RU" dirty="0" err="1"/>
              <a:t>складним</a:t>
            </a:r>
            <a:r>
              <a:rPr lang="ru-RU" dirty="0"/>
              <a:t> </a:t>
            </a:r>
            <a:r>
              <a:rPr lang="ru-RU" dirty="0" err="1"/>
              <a:t>завданням</a:t>
            </a:r>
            <a:r>
              <a:rPr lang="ru-RU" dirty="0"/>
              <a:t>.</a:t>
            </a:r>
          </a:p>
          <a:p>
            <a:r>
              <a:rPr lang="ru-RU" b="1" dirty="0" err="1"/>
              <a:t>Цей</a:t>
            </a:r>
            <a:r>
              <a:rPr lang="ru-RU" b="1" dirty="0"/>
              <a:t> </a:t>
            </a:r>
            <a:r>
              <a:rPr lang="ru-RU" b="1" dirty="0" err="1"/>
              <a:t>підхід</a:t>
            </a:r>
            <a:r>
              <a:rPr lang="ru-RU" b="1" dirty="0"/>
              <a:t> </a:t>
            </a:r>
            <a:r>
              <a:rPr lang="ru-RU" b="1" dirty="0" err="1"/>
              <a:t>може</a:t>
            </a:r>
            <a:r>
              <a:rPr lang="ru-RU" b="1" dirty="0"/>
              <a:t> бути </a:t>
            </a:r>
            <a:r>
              <a:rPr lang="ru-RU" b="1" dirty="0" err="1"/>
              <a:t>виправданий</a:t>
            </a:r>
            <a:r>
              <a:rPr lang="ru-RU" dirty="0"/>
              <a:t> при </a:t>
            </a:r>
            <a:r>
              <a:rPr lang="ru-RU" dirty="0" err="1"/>
              <a:t>написанні</a:t>
            </a:r>
            <a:r>
              <a:rPr lang="ru-RU" dirty="0"/>
              <a:t>:</a:t>
            </a:r>
          </a:p>
          <a:p>
            <a:pPr>
              <a:buFont typeface="Arial" panose="020B0604020202020204" pitchFamily="34" charset="0"/>
              <a:buChar char="•"/>
            </a:pPr>
            <a:r>
              <a:rPr lang="ru-RU" dirty="0" err="1"/>
              <a:t>Аналітичних</a:t>
            </a:r>
            <a:r>
              <a:rPr lang="ru-RU" dirty="0"/>
              <a:t> статей</a:t>
            </a:r>
          </a:p>
          <a:p>
            <a:pPr>
              <a:buFont typeface="Arial" panose="020B0604020202020204" pitchFamily="34" charset="0"/>
              <a:buChar char="•"/>
            </a:pPr>
            <a:r>
              <a:rPr lang="ru-RU" dirty="0"/>
              <a:t>Колонок</a:t>
            </a:r>
          </a:p>
          <a:p>
            <a:pPr>
              <a:buFont typeface="Arial" panose="020B0604020202020204" pitchFamily="34" charset="0"/>
              <a:buChar char="•"/>
            </a:pPr>
            <a:r>
              <a:rPr lang="ru-RU" dirty="0" err="1"/>
              <a:t>Есе</a:t>
            </a:r>
            <a:endParaRPr lang="ru-RU" dirty="0"/>
          </a:p>
          <a:p>
            <a:r>
              <a:rPr lang="ru-RU" b="1" dirty="0"/>
              <a:t>Але в </a:t>
            </a:r>
            <a:r>
              <a:rPr lang="ru-RU" b="1" dirty="0" err="1"/>
              <a:t>інших</a:t>
            </a:r>
            <a:r>
              <a:rPr lang="ru-RU" b="1" dirty="0"/>
              <a:t> жанрах</a:t>
            </a:r>
            <a:r>
              <a:rPr lang="ru-RU" dirty="0"/>
              <a:t> (</a:t>
            </a:r>
            <a:r>
              <a:rPr lang="ru-RU" dirty="0" err="1"/>
              <a:t>новини</a:t>
            </a:r>
            <a:r>
              <a:rPr lang="ru-RU" dirty="0"/>
              <a:t>, </a:t>
            </a:r>
            <a:r>
              <a:rPr lang="ru-RU" dirty="0" err="1"/>
              <a:t>репортажі</a:t>
            </a:r>
            <a:r>
              <a:rPr lang="ru-RU" dirty="0"/>
              <a:t>, </a:t>
            </a:r>
            <a:r>
              <a:rPr lang="ru-RU" dirty="0" err="1"/>
              <a:t>інтерв'ю</a:t>
            </a:r>
            <a:r>
              <a:rPr lang="ru-RU" dirty="0"/>
              <a:t>) </a:t>
            </a:r>
            <a:r>
              <a:rPr lang="ru-RU" dirty="0" err="1"/>
              <a:t>завдання</a:t>
            </a:r>
            <a:r>
              <a:rPr lang="ru-RU" dirty="0"/>
              <a:t> </a:t>
            </a:r>
            <a:r>
              <a:rPr lang="ru-RU" dirty="0" err="1"/>
              <a:t>настільки</a:t>
            </a:r>
            <a:r>
              <a:rPr lang="ru-RU" dirty="0"/>
              <a:t> складне, </a:t>
            </a:r>
            <a:r>
              <a:rPr lang="ru-RU" dirty="0" err="1"/>
              <a:t>що</a:t>
            </a:r>
            <a:r>
              <a:rPr lang="ru-RU" dirty="0"/>
              <a:t>, напевно, </a:t>
            </a:r>
            <a:r>
              <a:rPr lang="ru-RU" dirty="0" err="1"/>
              <a:t>краще</a:t>
            </a:r>
            <a:r>
              <a:rPr lang="ru-RU" dirty="0"/>
              <a:t> </a:t>
            </a:r>
            <a:r>
              <a:rPr lang="ru-RU" dirty="0" err="1"/>
              <a:t>подумати</a:t>
            </a:r>
            <a:r>
              <a:rPr lang="ru-RU" dirty="0"/>
              <a:t> про </a:t>
            </a:r>
            <a:r>
              <a:rPr lang="ru-RU" dirty="0" err="1"/>
              <a:t>інший</a:t>
            </a:r>
            <a:r>
              <a:rPr lang="ru-RU" dirty="0"/>
              <a:t> </a:t>
            </a:r>
            <a:r>
              <a:rPr lang="ru-RU" dirty="0" err="1"/>
              <a:t>підхід</a:t>
            </a:r>
            <a:r>
              <a:rPr lang="ru-RU" dirty="0"/>
              <a:t>.</a:t>
            </a:r>
          </a:p>
          <a:p>
            <a:endParaRPr lang="uk-UA" dirty="0"/>
          </a:p>
        </p:txBody>
      </p:sp>
    </p:spTree>
    <p:extLst>
      <p:ext uri="{BB962C8B-B14F-4D97-AF65-F5344CB8AC3E}">
        <p14:creationId xmlns:p14="http://schemas.microsoft.com/office/powerpoint/2010/main" val="40977985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6AEBE78-AE8E-4B76-909A-1B42194B3470}"/>
              </a:ext>
            </a:extLst>
          </p:cNvPr>
          <p:cNvSpPr>
            <a:spLocks noGrp="1"/>
          </p:cNvSpPr>
          <p:nvPr>
            <p:ph type="title"/>
          </p:nvPr>
        </p:nvSpPr>
        <p:spPr/>
        <p:txBody>
          <a:bodyPr/>
          <a:lstStyle/>
          <a:p>
            <a:pPr algn="ctr"/>
            <a:r>
              <a:rPr lang="ru-RU" b="1" dirty="0"/>
              <a:t>Альтернатива: починайте з конкретного!</a:t>
            </a:r>
            <a:br>
              <a:rPr lang="ru-RU" b="1" dirty="0"/>
            </a:br>
            <a:endParaRPr lang="uk-UA" dirty="0"/>
          </a:p>
        </p:txBody>
      </p:sp>
      <p:sp>
        <p:nvSpPr>
          <p:cNvPr id="3" name="Місце для вмісту 2">
            <a:extLst>
              <a:ext uri="{FF2B5EF4-FFF2-40B4-BE49-F238E27FC236}">
                <a16:creationId xmlns:a16="http://schemas.microsoft.com/office/drawing/2014/main" id="{B111755C-C7EA-4988-BD75-76F51CDD81F5}"/>
              </a:ext>
            </a:extLst>
          </p:cNvPr>
          <p:cNvSpPr>
            <a:spLocks noGrp="1"/>
          </p:cNvSpPr>
          <p:nvPr>
            <p:ph idx="1"/>
          </p:nvPr>
        </p:nvSpPr>
        <p:spPr/>
        <p:txBody>
          <a:bodyPr>
            <a:normAutofit fontScale="92500" lnSpcReduction="10000"/>
          </a:bodyPr>
          <a:lstStyle/>
          <a:p>
            <a:r>
              <a:rPr lang="ru-RU" dirty="0" err="1"/>
              <a:t>Замість</a:t>
            </a:r>
            <a:r>
              <a:rPr lang="ru-RU" dirty="0"/>
              <a:t> </a:t>
            </a:r>
            <a:r>
              <a:rPr lang="ru-RU" dirty="0" err="1"/>
              <a:t>загальних</a:t>
            </a:r>
            <a:r>
              <a:rPr lang="ru-RU" dirty="0"/>
              <a:t> фраз:</a:t>
            </a:r>
          </a:p>
          <a:p>
            <a:pPr>
              <a:buFont typeface="Arial" panose="020B0604020202020204" pitchFamily="34" charset="0"/>
              <a:buChar char="•"/>
            </a:pPr>
            <a:r>
              <a:rPr lang="ru-RU" dirty="0" err="1"/>
              <a:t>Почніть</a:t>
            </a:r>
            <a:r>
              <a:rPr lang="ru-RU" dirty="0"/>
              <a:t> з </a:t>
            </a:r>
            <a:r>
              <a:rPr lang="ru-RU" dirty="0" err="1"/>
              <a:t>конкретної</a:t>
            </a:r>
            <a:r>
              <a:rPr lang="ru-RU" dirty="0"/>
              <a:t> </a:t>
            </a:r>
            <a:r>
              <a:rPr lang="ru-RU" dirty="0" err="1"/>
              <a:t>історії</a:t>
            </a:r>
            <a:endParaRPr lang="ru-RU" dirty="0"/>
          </a:p>
          <a:p>
            <a:pPr>
              <a:buFont typeface="Arial" panose="020B0604020202020204" pitchFamily="34" charset="0"/>
              <a:buChar char="•"/>
            </a:pPr>
            <a:r>
              <a:rPr lang="ru-RU" dirty="0" err="1"/>
              <a:t>Почніть</a:t>
            </a:r>
            <a:r>
              <a:rPr lang="ru-RU" dirty="0"/>
              <a:t> з </a:t>
            </a:r>
            <a:r>
              <a:rPr lang="ru-RU" dirty="0" err="1"/>
              <a:t>яскравого</a:t>
            </a:r>
            <a:r>
              <a:rPr lang="ru-RU" dirty="0"/>
              <a:t> факту</a:t>
            </a:r>
          </a:p>
          <a:p>
            <a:pPr>
              <a:buFont typeface="Arial" panose="020B0604020202020204" pitchFamily="34" charset="0"/>
              <a:buChar char="•"/>
            </a:pPr>
            <a:r>
              <a:rPr lang="ru-RU" dirty="0" err="1"/>
              <a:t>Почніть</a:t>
            </a:r>
            <a:r>
              <a:rPr lang="ru-RU" dirty="0"/>
              <a:t> з </a:t>
            </a:r>
            <a:r>
              <a:rPr lang="ru-RU" dirty="0" err="1"/>
              <a:t>цитати</a:t>
            </a:r>
            <a:endParaRPr lang="ru-RU" dirty="0"/>
          </a:p>
          <a:p>
            <a:pPr>
              <a:buFont typeface="Arial" panose="020B0604020202020204" pitchFamily="34" charset="0"/>
              <a:buChar char="•"/>
            </a:pPr>
            <a:r>
              <a:rPr lang="ru-RU" dirty="0" err="1"/>
              <a:t>Почніть</a:t>
            </a:r>
            <a:r>
              <a:rPr lang="ru-RU" dirty="0"/>
              <a:t> з </a:t>
            </a:r>
            <a:r>
              <a:rPr lang="ru-RU" dirty="0" err="1"/>
              <a:t>місця</a:t>
            </a:r>
            <a:r>
              <a:rPr lang="ru-RU" dirty="0"/>
              <a:t> </a:t>
            </a:r>
            <a:r>
              <a:rPr lang="ru-RU" dirty="0" err="1"/>
              <a:t>події</a:t>
            </a:r>
            <a:endParaRPr lang="ru-RU" dirty="0"/>
          </a:p>
          <a:p>
            <a:pPr>
              <a:buFont typeface="Arial" panose="020B0604020202020204" pitchFamily="34" charset="0"/>
              <a:buChar char="•"/>
            </a:pPr>
            <a:r>
              <a:rPr lang="ru-RU" dirty="0" err="1"/>
              <a:t>Почніть</a:t>
            </a:r>
            <a:r>
              <a:rPr lang="ru-RU" dirty="0"/>
              <a:t> з </a:t>
            </a:r>
            <a:r>
              <a:rPr lang="ru-RU" dirty="0" err="1"/>
              <a:t>людини</a:t>
            </a:r>
            <a:endParaRPr lang="ru-RU" dirty="0"/>
          </a:p>
          <a:p>
            <a:r>
              <a:rPr lang="ru-RU" b="1" dirty="0"/>
              <a:t>Приклад правильного початку:</a:t>
            </a:r>
            <a:endParaRPr lang="ru-RU" dirty="0"/>
          </a:p>
          <a:p>
            <a:r>
              <a:rPr lang="ru-RU" dirty="0" err="1"/>
              <a:t>Замість</a:t>
            </a:r>
            <a:r>
              <a:rPr lang="ru-RU" dirty="0"/>
              <a:t>: </a:t>
            </a:r>
            <a:r>
              <a:rPr lang="ru-RU" i="1" dirty="0"/>
              <a:t>"</a:t>
            </a:r>
            <a:r>
              <a:rPr lang="ru-RU" i="1" dirty="0" err="1"/>
              <a:t>Медична</a:t>
            </a:r>
            <a:r>
              <a:rPr lang="ru-RU" i="1" dirty="0"/>
              <a:t> реформа в </a:t>
            </a:r>
            <a:r>
              <a:rPr lang="ru-RU" i="1" dirty="0" err="1"/>
              <a:t>Україні</a:t>
            </a:r>
            <a:r>
              <a:rPr lang="ru-RU" i="1" dirty="0"/>
              <a:t> </a:t>
            </a:r>
            <a:r>
              <a:rPr lang="ru-RU" i="1" dirty="0" err="1"/>
              <a:t>стикається</a:t>
            </a:r>
            <a:r>
              <a:rPr lang="ru-RU" i="1" dirty="0"/>
              <a:t> з </a:t>
            </a:r>
            <a:r>
              <a:rPr lang="ru-RU" i="1" dirty="0" err="1"/>
              <a:t>численними</a:t>
            </a:r>
            <a:r>
              <a:rPr lang="ru-RU" i="1" dirty="0"/>
              <a:t> </a:t>
            </a:r>
            <a:r>
              <a:rPr lang="ru-RU" i="1" dirty="0" err="1"/>
              <a:t>викликами</a:t>
            </a:r>
            <a:r>
              <a:rPr lang="ru-RU" i="1" dirty="0"/>
              <a:t>"</a:t>
            </a:r>
            <a:endParaRPr lang="ru-RU" dirty="0"/>
          </a:p>
          <a:p>
            <a:r>
              <a:rPr lang="ru-RU" dirty="0" err="1"/>
              <a:t>Краще</a:t>
            </a:r>
            <a:r>
              <a:rPr lang="ru-RU" dirty="0"/>
              <a:t>: </a:t>
            </a:r>
            <a:r>
              <a:rPr lang="ru-RU" i="1" dirty="0"/>
              <a:t>"</a:t>
            </a:r>
            <a:r>
              <a:rPr lang="ru-RU" i="1" dirty="0" err="1"/>
              <a:t>Лікарка</a:t>
            </a:r>
            <a:r>
              <a:rPr lang="ru-RU" i="1" dirty="0"/>
              <a:t> Оксана Петренко </a:t>
            </a:r>
            <a:r>
              <a:rPr lang="ru-RU" i="1" dirty="0" err="1"/>
              <a:t>щоранку</a:t>
            </a:r>
            <a:r>
              <a:rPr lang="ru-RU" i="1" dirty="0"/>
              <a:t> о 6:00 </a:t>
            </a:r>
            <a:r>
              <a:rPr lang="ru-RU" i="1" dirty="0" err="1"/>
              <a:t>приїжджає</a:t>
            </a:r>
            <a:r>
              <a:rPr lang="ru-RU" i="1" dirty="0"/>
              <a:t> до </a:t>
            </a:r>
            <a:r>
              <a:rPr lang="ru-RU" i="1" dirty="0" err="1"/>
              <a:t>сільської</a:t>
            </a:r>
            <a:r>
              <a:rPr lang="ru-RU" i="1" dirty="0"/>
              <a:t> </a:t>
            </a:r>
            <a:r>
              <a:rPr lang="ru-RU" i="1" dirty="0" err="1"/>
              <a:t>амбулаторії</a:t>
            </a:r>
            <a:r>
              <a:rPr lang="ru-RU" i="1" dirty="0"/>
              <a:t> в </a:t>
            </a:r>
            <a:r>
              <a:rPr lang="ru-RU" i="1" dirty="0" err="1"/>
              <a:t>Полтавській</a:t>
            </a:r>
            <a:r>
              <a:rPr lang="ru-RU" i="1" dirty="0"/>
              <a:t> </a:t>
            </a:r>
            <a:r>
              <a:rPr lang="ru-RU" i="1" dirty="0" err="1"/>
              <a:t>області</a:t>
            </a:r>
            <a:r>
              <a:rPr lang="ru-RU" i="1" dirty="0"/>
              <a:t>, де вона </a:t>
            </a:r>
            <a:r>
              <a:rPr lang="ru-RU" i="1" dirty="0" err="1"/>
              <a:t>єдиний</a:t>
            </a:r>
            <a:r>
              <a:rPr lang="ru-RU" i="1" dirty="0"/>
              <a:t> медик на три села. </a:t>
            </a:r>
            <a:r>
              <a:rPr lang="ru-RU" i="1" dirty="0" err="1"/>
              <a:t>Її</a:t>
            </a:r>
            <a:r>
              <a:rPr lang="ru-RU" i="1" dirty="0"/>
              <a:t> зарплата – 8 </a:t>
            </a:r>
            <a:r>
              <a:rPr lang="ru-RU" i="1" dirty="0" err="1"/>
              <a:t>тисяч</a:t>
            </a:r>
            <a:r>
              <a:rPr lang="ru-RU" i="1" dirty="0"/>
              <a:t> </a:t>
            </a:r>
            <a:r>
              <a:rPr lang="ru-RU" i="1" dirty="0" err="1"/>
              <a:t>гривень</a:t>
            </a:r>
            <a:r>
              <a:rPr lang="ru-RU" i="1" dirty="0"/>
              <a:t>."</a:t>
            </a:r>
            <a:endParaRPr lang="ru-RU" dirty="0"/>
          </a:p>
          <a:p>
            <a:endParaRPr lang="uk-UA" dirty="0"/>
          </a:p>
        </p:txBody>
      </p:sp>
    </p:spTree>
    <p:extLst>
      <p:ext uri="{BB962C8B-B14F-4D97-AF65-F5344CB8AC3E}">
        <p14:creationId xmlns:p14="http://schemas.microsoft.com/office/powerpoint/2010/main" val="19668284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DD64713-F450-4B71-B8ED-EFDE6038AE46}"/>
              </a:ext>
            </a:extLst>
          </p:cNvPr>
          <p:cNvSpPr>
            <a:spLocks noGrp="1"/>
          </p:cNvSpPr>
          <p:nvPr>
            <p:ph type="title"/>
          </p:nvPr>
        </p:nvSpPr>
        <p:spPr/>
        <p:txBody>
          <a:bodyPr/>
          <a:lstStyle/>
          <a:p>
            <a:pPr algn="ctr"/>
            <a:r>
              <a:rPr lang="ru-RU" b="1" dirty="0" err="1"/>
              <a:t>Обмеження</a:t>
            </a:r>
            <a:r>
              <a:rPr lang="ru-RU" b="1" dirty="0"/>
              <a:t> </a:t>
            </a:r>
            <a:r>
              <a:rPr lang="ru-RU" b="1" dirty="0" err="1"/>
              <a:t>підходу</a:t>
            </a:r>
            <a:br>
              <a:rPr lang="ru-RU" b="1" dirty="0"/>
            </a:br>
            <a:endParaRPr lang="uk-UA" dirty="0"/>
          </a:p>
        </p:txBody>
      </p:sp>
      <p:sp>
        <p:nvSpPr>
          <p:cNvPr id="3" name="Місце для вмісту 2">
            <a:extLst>
              <a:ext uri="{FF2B5EF4-FFF2-40B4-BE49-F238E27FC236}">
                <a16:creationId xmlns:a16="http://schemas.microsoft.com/office/drawing/2014/main" id="{77B721F8-E9A6-4641-AE90-91B7D066D88D}"/>
              </a:ext>
            </a:extLst>
          </p:cNvPr>
          <p:cNvSpPr>
            <a:spLocks noGrp="1"/>
          </p:cNvSpPr>
          <p:nvPr>
            <p:ph idx="1"/>
          </p:nvPr>
        </p:nvSpPr>
        <p:spPr/>
        <p:txBody>
          <a:bodyPr>
            <a:normAutofit/>
          </a:bodyPr>
          <a:lstStyle/>
          <a:p>
            <a:pPr algn="just">
              <a:buFont typeface="Arial" panose="020B0604020202020204" pitchFamily="34" charset="0"/>
              <a:buChar char="•"/>
            </a:pPr>
            <a:r>
              <a:rPr lang="ru-RU" b="1" dirty="0" err="1"/>
              <a:t>Ризик</a:t>
            </a:r>
            <a:r>
              <a:rPr lang="ru-RU" b="1" dirty="0"/>
              <a:t> </a:t>
            </a:r>
            <a:r>
              <a:rPr lang="ru-RU" b="1" dirty="0" err="1"/>
              <a:t>банальності</a:t>
            </a:r>
            <a:r>
              <a:rPr lang="ru-RU" dirty="0"/>
              <a:t>: Початок </a:t>
            </a:r>
            <a:r>
              <a:rPr lang="ru-RU" dirty="0" err="1"/>
              <a:t>із</a:t>
            </a:r>
            <a:r>
              <a:rPr lang="ru-RU" dirty="0"/>
              <a:t> </a:t>
            </a:r>
            <a:r>
              <a:rPr lang="ru-RU" dirty="0" err="1"/>
              <a:t>загального</a:t>
            </a:r>
            <a:r>
              <a:rPr lang="ru-RU" dirty="0"/>
              <a:t> </a:t>
            </a:r>
            <a:r>
              <a:rPr lang="ru-RU" dirty="0" err="1"/>
              <a:t>твердження</a:t>
            </a:r>
            <a:r>
              <a:rPr lang="ru-RU" dirty="0"/>
              <a:t> ("</a:t>
            </a:r>
            <a:r>
              <a:rPr lang="ru-RU" dirty="0" err="1"/>
              <a:t>Економіка</a:t>
            </a:r>
            <a:r>
              <a:rPr lang="ru-RU" dirty="0"/>
              <a:t> в </a:t>
            </a:r>
            <a:r>
              <a:rPr lang="ru-RU" dirty="0" err="1"/>
              <a:t>кризі</a:t>
            </a:r>
            <a:r>
              <a:rPr lang="ru-RU" dirty="0"/>
              <a:t>") </a:t>
            </a:r>
            <a:r>
              <a:rPr lang="ru-RU" dirty="0" err="1"/>
              <a:t>може</a:t>
            </a:r>
            <a:r>
              <a:rPr lang="ru-RU" dirty="0"/>
              <a:t> бути </a:t>
            </a:r>
            <a:r>
              <a:rPr lang="ru-RU" dirty="0" err="1"/>
              <a:t>очевидним</a:t>
            </a:r>
            <a:r>
              <a:rPr lang="ru-RU" dirty="0"/>
              <a:t> і </a:t>
            </a:r>
            <a:r>
              <a:rPr lang="ru-RU" dirty="0" err="1"/>
              <a:t>нецікавим</a:t>
            </a:r>
            <a:r>
              <a:rPr lang="ru-RU" dirty="0"/>
              <a:t>, як "Волга </a:t>
            </a:r>
            <a:r>
              <a:rPr lang="ru-RU" dirty="0" err="1"/>
              <a:t>впадає</a:t>
            </a:r>
            <a:r>
              <a:rPr lang="ru-RU" dirty="0"/>
              <a:t> в </a:t>
            </a:r>
            <a:r>
              <a:rPr lang="ru-RU" dirty="0" err="1"/>
              <a:t>Каспійське</a:t>
            </a:r>
            <a:r>
              <a:rPr lang="ru-RU" dirty="0"/>
              <a:t> море".</a:t>
            </a:r>
          </a:p>
          <a:p>
            <a:pPr algn="just">
              <a:buFont typeface="Arial" panose="020B0604020202020204" pitchFamily="34" charset="0"/>
              <a:buChar char="•"/>
            </a:pPr>
            <a:r>
              <a:rPr lang="ru-RU" b="1" dirty="0" err="1"/>
              <a:t>Незв’язність</a:t>
            </a:r>
            <a:r>
              <a:rPr lang="ru-RU" dirty="0"/>
              <a:t>: </a:t>
            </a:r>
            <a:r>
              <a:rPr lang="ru-RU" dirty="0" err="1"/>
              <a:t>Загальна</a:t>
            </a:r>
            <a:r>
              <a:rPr lang="ru-RU" dirty="0"/>
              <a:t> фраза </a:t>
            </a:r>
            <a:r>
              <a:rPr lang="ru-RU" dirty="0" err="1"/>
              <a:t>може</a:t>
            </a:r>
            <a:r>
              <a:rPr lang="ru-RU" dirty="0"/>
              <a:t> не </a:t>
            </a:r>
            <a:r>
              <a:rPr lang="ru-RU" dirty="0" err="1"/>
              <a:t>відповідати</a:t>
            </a:r>
            <a:r>
              <a:rPr lang="ru-RU" dirty="0"/>
              <a:t> конкретному </a:t>
            </a:r>
            <a:r>
              <a:rPr lang="ru-RU" dirty="0" err="1"/>
              <a:t>змісту</a:t>
            </a:r>
            <a:r>
              <a:rPr lang="ru-RU" dirty="0"/>
              <a:t>, </a:t>
            </a:r>
            <a:r>
              <a:rPr lang="ru-RU" dirty="0" err="1"/>
              <a:t>нагадуючи</a:t>
            </a:r>
            <a:r>
              <a:rPr lang="ru-RU" dirty="0"/>
              <a:t> "</a:t>
            </a:r>
            <a:r>
              <a:rPr lang="ru-RU" dirty="0" err="1"/>
              <a:t>басенну</a:t>
            </a:r>
            <a:r>
              <a:rPr lang="ru-RU" dirty="0"/>
              <a:t> мораль" (</a:t>
            </a:r>
            <a:r>
              <a:rPr lang="ru-RU" dirty="0" err="1"/>
              <a:t>наприклад</a:t>
            </a:r>
            <a:r>
              <a:rPr lang="ru-RU" dirty="0"/>
              <a:t>, </a:t>
            </a:r>
            <a:r>
              <a:rPr lang="ru-RU" dirty="0" err="1"/>
              <a:t>уривок</a:t>
            </a:r>
            <a:r>
              <a:rPr lang="ru-RU" dirty="0"/>
              <a:t> </a:t>
            </a:r>
            <a:r>
              <a:rPr lang="ru-RU" dirty="0" err="1"/>
              <a:t>із</a:t>
            </a:r>
            <a:r>
              <a:rPr lang="ru-RU" dirty="0"/>
              <a:t> байки), </a:t>
            </a:r>
            <a:r>
              <a:rPr lang="ru-RU" dirty="0" err="1"/>
              <a:t>що</a:t>
            </a:r>
            <a:r>
              <a:rPr lang="ru-RU" dirty="0"/>
              <a:t> не </a:t>
            </a:r>
            <a:r>
              <a:rPr lang="ru-RU" dirty="0" err="1"/>
              <a:t>готує</a:t>
            </a:r>
            <a:r>
              <a:rPr lang="ru-RU" dirty="0"/>
              <a:t> </a:t>
            </a:r>
            <a:r>
              <a:rPr lang="ru-RU" dirty="0" err="1"/>
              <a:t>читача</a:t>
            </a:r>
            <a:r>
              <a:rPr lang="ru-RU" dirty="0"/>
              <a:t> до теми.</a:t>
            </a:r>
          </a:p>
          <a:p>
            <a:pPr algn="just">
              <a:buFont typeface="Arial" panose="020B0604020202020204" pitchFamily="34" charset="0"/>
              <a:buChar char="•"/>
            </a:pPr>
            <a:r>
              <a:rPr lang="ru-RU" b="1" dirty="0" err="1"/>
              <a:t>Слабкість</a:t>
            </a:r>
            <a:r>
              <a:rPr lang="ru-RU" b="1" dirty="0"/>
              <a:t> </a:t>
            </a:r>
            <a:r>
              <a:rPr lang="ru-RU" b="1" dirty="0" err="1"/>
              <a:t>аргументації</a:t>
            </a:r>
            <a:r>
              <a:rPr lang="ru-RU" dirty="0"/>
              <a:t>: </a:t>
            </a:r>
            <a:r>
              <a:rPr lang="ru-RU" dirty="0" err="1"/>
              <a:t>Посилання</a:t>
            </a:r>
            <a:r>
              <a:rPr lang="ru-RU" dirty="0"/>
              <a:t> на "</a:t>
            </a:r>
            <a:r>
              <a:rPr lang="ru-RU" dirty="0" err="1"/>
              <a:t>міжнародних</a:t>
            </a:r>
            <a:r>
              <a:rPr lang="ru-RU" dirty="0"/>
              <a:t> </a:t>
            </a:r>
            <a:r>
              <a:rPr lang="ru-RU" dirty="0" err="1"/>
              <a:t>експертів</a:t>
            </a:r>
            <a:r>
              <a:rPr lang="ru-RU" dirty="0"/>
              <a:t>" без конкретики </a:t>
            </a:r>
            <a:r>
              <a:rPr lang="ru-RU" dirty="0" err="1"/>
              <a:t>видає</a:t>
            </a:r>
            <a:r>
              <a:rPr lang="ru-RU" dirty="0"/>
              <a:t> брак </a:t>
            </a:r>
            <a:r>
              <a:rPr lang="ru-RU" dirty="0" err="1"/>
              <a:t>достовірних</a:t>
            </a:r>
            <a:r>
              <a:rPr lang="ru-RU" dirty="0"/>
              <a:t> </a:t>
            </a:r>
            <a:r>
              <a:rPr lang="ru-RU" dirty="0" err="1"/>
              <a:t>джерел</a:t>
            </a:r>
            <a:r>
              <a:rPr lang="ru-RU" dirty="0"/>
              <a:t>, </a:t>
            </a:r>
            <a:r>
              <a:rPr lang="ru-RU" dirty="0" err="1"/>
              <a:t>підриваючи</a:t>
            </a:r>
            <a:r>
              <a:rPr lang="ru-RU" dirty="0"/>
              <a:t> </a:t>
            </a:r>
            <a:r>
              <a:rPr lang="ru-RU" dirty="0" err="1"/>
              <a:t>довіру</a:t>
            </a:r>
            <a:r>
              <a:rPr lang="ru-RU" dirty="0"/>
              <a:t>.</a:t>
            </a:r>
          </a:p>
          <a:p>
            <a:pPr algn="just">
              <a:buFont typeface="Arial" panose="020B0604020202020204" pitchFamily="34" charset="0"/>
              <a:buChar char="•"/>
            </a:pPr>
            <a:r>
              <a:rPr lang="ru-RU" b="1" dirty="0" err="1"/>
              <a:t>Складність</a:t>
            </a:r>
            <a:r>
              <a:rPr lang="ru-RU" b="1" dirty="0"/>
              <a:t> </a:t>
            </a:r>
            <a:r>
              <a:rPr lang="ru-RU" b="1" dirty="0" err="1"/>
              <a:t>реалізації</a:t>
            </a:r>
            <a:r>
              <a:rPr lang="ru-RU" dirty="0"/>
              <a:t>: </a:t>
            </a:r>
            <a:r>
              <a:rPr lang="ru-RU" dirty="0" err="1"/>
              <a:t>Якщо</a:t>
            </a:r>
            <a:r>
              <a:rPr lang="ru-RU" dirty="0"/>
              <a:t> проблема </a:t>
            </a:r>
            <a:r>
              <a:rPr lang="ru-RU" dirty="0" err="1"/>
              <a:t>занадто</a:t>
            </a:r>
            <a:r>
              <a:rPr lang="ru-RU" dirty="0"/>
              <a:t> велика </a:t>
            </a:r>
            <a:r>
              <a:rPr lang="ru-RU" dirty="0" err="1"/>
              <a:t>чи</a:t>
            </a:r>
            <a:r>
              <a:rPr lang="ru-RU" dirty="0"/>
              <a:t> </a:t>
            </a:r>
            <a:r>
              <a:rPr lang="ru-RU" dirty="0" err="1"/>
              <a:t>нечітка</a:t>
            </a:r>
            <a:r>
              <a:rPr lang="ru-RU" dirty="0"/>
              <a:t>, </a:t>
            </a:r>
            <a:r>
              <a:rPr lang="ru-RU" dirty="0" err="1"/>
              <a:t>журналіст</a:t>
            </a:r>
            <a:r>
              <a:rPr lang="ru-RU" dirty="0"/>
              <a:t> </a:t>
            </a:r>
            <a:r>
              <a:rPr lang="ru-RU" dirty="0" err="1"/>
              <a:t>може</a:t>
            </a:r>
            <a:r>
              <a:rPr lang="ru-RU" dirty="0"/>
              <a:t> "</a:t>
            </a:r>
            <a:r>
              <a:rPr lang="ru-RU" dirty="0" err="1"/>
              <a:t>потонути</a:t>
            </a:r>
            <a:r>
              <a:rPr lang="ru-RU" dirty="0"/>
              <a:t>" в </a:t>
            </a:r>
            <a:r>
              <a:rPr lang="ru-RU" dirty="0" err="1"/>
              <a:t>абстракціях</a:t>
            </a:r>
            <a:r>
              <a:rPr lang="ru-RU" dirty="0"/>
              <a:t>, </a:t>
            </a:r>
            <a:r>
              <a:rPr lang="ru-RU" dirty="0" err="1"/>
              <a:t>що</a:t>
            </a:r>
            <a:r>
              <a:rPr lang="ru-RU" dirty="0"/>
              <a:t> </a:t>
            </a:r>
            <a:r>
              <a:rPr lang="ru-RU" dirty="0" err="1"/>
              <a:t>призводить</a:t>
            </a:r>
            <a:r>
              <a:rPr lang="ru-RU" dirty="0"/>
              <a:t> до нудного </a:t>
            </a:r>
            <a:r>
              <a:rPr lang="ru-RU" dirty="0" err="1"/>
              <a:t>чи</a:t>
            </a:r>
            <a:r>
              <a:rPr lang="ru-RU" dirty="0"/>
              <a:t> </a:t>
            </a:r>
            <a:r>
              <a:rPr lang="ru-RU" dirty="0" err="1"/>
              <a:t>відірваного</a:t>
            </a:r>
            <a:r>
              <a:rPr lang="ru-RU" dirty="0"/>
              <a:t> </a:t>
            </a:r>
            <a:r>
              <a:rPr lang="ru-RU" dirty="0" err="1"/>
              <a:t>вступу</a:t>
            </a:r>
            <a:r>
              <a:rPr lang="ru-RU" dirty="0"/>
              <a:t>.</a:t>
            </a:r>
          </a:p>
          <a:p>
            <a:pPr algn="just">
              <a:buFont typeface="Arial" panose="020B0604020202020204" pitchFamily="34" charset="0"/>
              <a:buChar char="•"/>
            </a:pPr>
            <a:r>
              <a:rPr lang="ru-RU" b="1" dirty="0"/>
              <a:t>Альтернатива</a:t>
            </a:r>
            <a:r>
              <a:rPr lang="ru-RU" dirty="0"/>
              <a:t>: У жанрах, </a:t>
            </a:r>
            <a:r>
              <a:rPr lang="ru-RU" dirty="0" err="1"/>
              <a:t>відмінних</a:t>
            </a:r>
            <a:r>
              <a:rPr lang="ru-RU" dirty="0"/>
              <a:t> </a:t>
            </a:r>
            <a:r>
              <a:rPr lang="ru-RU" dirty="0" err="1"/>
              <a:t>від</a:t>
            </a:r>
            <a:r>
              <a:rPr lang="ru-RU" dirty="0"/>
              <a:t> </a:t>
            </a:r>
            <a:r>
              <a:rPr lang="ru-RU" dirty="0" err="1"/>
              <a:t>аналітики</a:t>
            </a:r>
            <a:r>
              <a:rPr lang="ru-RU" dirty="0"/>
              <a:t> (</a:t>
            </a:r>
            <a:r>
              <a:rPr lang="ru-RU" dirty="0" err="1"/>
              <a:t>новини</a:t>
            </a:r>
            <a:r>
              <a:rPr lang="ru-RU" dirty="0"/>
              <a:t>, </a:t>
            </a:r>
            <a:r>
              <a:rPr lang="ru-RU" dirty="0" err="1"/>
              <a:t>репортажі</a:t>
            </a:r>
            <a:r>
              <a:rPr lang="ru-RU" dirty="0"/>
              <a:t>), </a:t>
            </a:r>
            <a:r>
              <a:rPr lang="ru-RU" dirty="0" err="1"/>
              <a:t>краще</a:t>
            </a:r>
            <a:r>
              <a:rPr lang="ru-RU" dirty="0"/>
              <a:t> </a:t>
            </a:r>
            <a:r>
              <a:rPr lang="ru-RU" dirty="0" err="1"/>
              <a:t>починати</a:t>
            </a:r>
            <a:r>
              <a:rPr lang="ru-RU" dirty="0"/>
              <a:t> з конкретного факту (перевернута </a:t>
            </a:r>
            <a:r>
              <a:rPr lang="ru-RU" dirty="0" err="1"/>
              <a:t>піраміда</a:t>
            </a:r>
            <a:r>
              <a:rPr lang="ru-RU" dirty="0"/>
              <a:t>), а не з </a:t>
            </a:r>
            <a:r>
              <a:rPr lang="ru-RU" dirty="0" err="1"/>
              <a:t>узагальнень</a:t>
            </a:r>
            <a:r>
              <a:rPr lang="ru-RU" dirty="0"/>
              <a:t>.</a:t>
            </a:r>
          </a:p>
          <a:p>
            <a:endParaRPr lang="uk-UA" dirty="0"/>
          </a:p>
        </p:txBody>
      </p:sp>
    </p:spTree>
    <p:extLst>
      <p:ext uri="{BB962C8B-B14F-4D97-AF65-F5344CB8AC3E}">
        <p14:creationId xmlns:p14="http://schemas.microsoft.com/office/powerpoint/2010/main" val="18510801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FAF8298-FABE-4408-BA12-D61EAED31965}"/>
              </a:ext>
            </a:extLst>
          </p:cNvPr>
          <p:cNvSpPr>
            <a:spLocks noGrp="1"/>
          </p:cNvSpPr>
          <p:nvPr>
            <p:ph type="title"/>
          </p:nvPr>
        </p:nvSpPr>
        <p:spPr/>
        <p:txBody>
          <a:bodyPr>
            <a:normAutofit fontScale="90000"/>
          </a:bodyPr>
          <a:lstStyle/>
          <a:p>
            <a:pPr algn="ctr"/>
            <a:r>
              <a:rPr lang="ru-RU" sz="2700" b="1" dirty="0" err="1"/>
              <a:t>Принципи</a:t>
            </a:r>
            <a:r>
              <a:rPr lang="ru-RU" sz="2700" b="1" dirty="0"/>
              <a:t> </a:t>
            </a:r>
            <a:r>
              <a:rPr lang="ru-RU" sz="2700" b="1" dirty="0" err="1"/>
              <a:t>підходу</a:t>
            </a:r>
            <a:r>
              <a:rPr lang="ru-RU" sz="2700" b="1" dirty="0"/>
              <a:t> «</a:t>
            </a:r>
            <a:r>
              <a:rPr lang="ru-RU" sz="2700" b="1" dirty="0" err="1"/>
              <a:t>від</a:t>
            </a:r>
            <a:r>
              <a:rPr lang="ru-RU" sz="2700" b="1" dirty="0"/>
              <a:t> </a:t>
            </a:r>
            <a:r>
              <a:rPr lang="ru-RU" sz="2700" b="1" dirty="0" err="1"/>
              <a:t>часткового</a:t>
            </a:r>
            <a:r>
              <a:rPr lang="ru-RU" sz="2700" b="1" dirty="0"/>
              <a:t> до </a:t>
            </a:r>
            <a:r>
              <a:rPr lang="ru-RU" sz="2700" b="1" dirty="0" err="1"/>
              <a:t>загального</a:t>
            </a:r>
            <a:r>
              <a:rPr lang="ru-RU" sz="2700" b="1" dirty="0"/>
              <a:t>» у </a:t>
            </a:r>
            <a:r>
              <a:rPr lang="ru-RU" sz="2700" b="1" dirty="0" err="1"/>
              <a:t>журналістиці</a:t>
            </a:r>
            <a:br>
              <a:rPr lang="ru-RU" b="1" dirty="0"/>
            </a:br>
            <a:endParaRPr lang="uk-UA" dirty="0"/>
          </a:p>
        </p:txBody>
      </p:sp>
      <p:sp>
        <p:nvSpPr>
          <p:cNvPr id="3" name="Місце для вмісту 2">
            <a:extLst>
              <a:ext uri="{FF2B5EF4-FFF2-40B4-BE49-F238E27FC236}">
                <a16:creationId xmlns:a16="http://schemas.microsoft.com/office/drawing/2014/main" id="{470A9598-AED1-482B-8A25-904DE682BC51}"/>
              </a:ext>
            </a:extLst>
          </p:cNvPr>
          <p:cNvSpPr>
            <a:spLocks noGrp="1"/>
          </p:cNvSpPr>
          <p:nvPr>
            <p:ph sz="half" idx="1"/>
          </p:nvPr>
        </p:nvSpPr>
        <p:spPr/>
        <p:txBody>
          <a:bodyPr>
            <a:normAutofit/>
          </a:bodyPr>
          <a:lstStyle/>
          <a:p>
            <a:pPr algn="just"/>
            <a:r>
              <a:rPr lang="ru-RU" dirty="0" err="1">
                <a:effectLst/>
              </a:rPr>
              <a:t>Підхід</a:t>
            </a:r>
            <a:r>
              <a:rPr lang="ru-RU" dirty="0">
                <a:effectLst/>
              </a:rPr>
              <a:t> "</a:t>
            </a:r>
            <a:r>
              <a:rPr lang="ru-RU" dirty="0" err="1">
                <a:effectLst/>
              </a:rPr>
              <a:t>від</a:t>
            </a:r>
            <a:r>
              <a:rPr lang="ru-RU" dirty="0">
                <a:effectLst/>
              </a:rPr>
              <a:t> частного до </a:t>
            </a:r>
            <a:r>
              <a:rPr lang="ru-RU" dirty="0" err="1">
                <a:effectLst/>
              </a:rPr>
              <a:t>загального</a:t>
            </a:r>
            <a:r>
              <a:rPr lang="ru-RU" dirty="0">
                <a:effectLst/>
              </a:rPr>
              <a:t>" у </a:t>
            </a:r>
            <a:r>
              <a:rPr lang="ru-RU" dirty="0" err="1">
                <a:effectLst/>
              </a:rPr>
              <a:t>написанні</a:t>
            </a:r>
            <a:r>
              <a:rPr lang="ru-RU" dirty="0">
                <a:effectLst/>
              </a:rPr>
              <a:t> </a:t>
            </a:r>
            <a:r>
              <a:rPr lang="ru-RU" dirty="0" err="1">
                <a:effectLst/>
              </a:rPr>
              <a:t>вступів</a:t>
            </a:r>
            <a:r>
              <a:rPr lang="ru-RU" dirty="0">
                <a:effectLst/>
              </a:rPr>
              <a:t> до </a:t>
            </a:r>
            <a:r>
              <a:rPr lang="ru-RU" dirty="0" err="1">
                <a:effectLst/>
              </a:rPr>
              <a:t>журналістських</a:t>
            </a:r>
            <a:r>
              <a:rPr lang="ru-RU" dirty="0">
                <a:effectLst/>
              </a:rPr>
              <a:t> статей </a:t>
            </a:r>
            <a:r>
              <a:rPr lang="ru-RU" dirty="0" err="1">
                <a:effectLst/>
              </a:rPr>
              <a:t>передбачає</a:t>
            </a:r>
            <a:r>
              <a:rPr lang="ru-RU" dirty="0">
                <a:effectLst/>
              </a:rPr>
              <a:t> початок </a:t>
            </a:r>
            <a:r>
              <a:rPr lang="ru-RU" dirty="0" err="1">
                <a:effectLst/>
              </a:rPr>
              <a:t>із</a:t>
            </a:r>
            <a:r>
              <a:rPr lang="ru-RU" dirty="0">
                <a:effectLst/>
              </a:rPr>
              <a:t> конкретного образу, </a:t>
            </a:r>
            <a:r>
              <a:rPr lang="ru-RU" dirty="0" err="1">
                <a:effectLst/>
              </a:rPr>
              <a:t>історії</a:t>
            </a:r>
            <a:r>
              <a:rPr lang="ru-RU" dirty="0">
                <a:effectLst/>
              </a:rPr>
              <a:t> </a:t>
            </a:r>
            <a:r>
              <a:rPr lang="ru-RU" dirty="0" err="1">
                <a:effectLst/>
              </a:rPr>
              <a:t>чи</a:t>
            </a:r>
            <a:r>
              <a:rPr lang="ru-RU" dirty="0">
                <a:effectLst/>
              </a:rPr>
              <a:t> факту, </a:t>
            </a:r>
            <a:r>
              <a:rPr lang="ru-RU" dirty="0" err="1">
                <a:effectLst/>
              </a:rPr>
              <a:t>який</a:t>
            </a:r>
            <a:r>
              <a:rPr lang="ru-RU" dirty="0">
                <a:effectLst/>
              </a:rPr>
              <a:t> </a:t>
            </a:r>
            <a:r>
              <a:rPr lang="ru-RU" dirty="0" err="1">
                <a:effectLst/>
              </a:rPr>
              <a:t>зацікавлює</a:t>
            </a:r>
            <a:r>
              <a:rPr lang="ru-RU" dirty="0">
                <a:effectLst/>
              </a:rPr>
              <a:t> </a:t>
            </a:r>
            <a:r>
              <a:rPr lang="ru-RU" dirty="0" err="1">
                <a:effectLst/>
              </a:rPr>
              <a:t>читача</a:t>
            </a:r>
            <a:r>
              <a:rPr lang="ru-RU" dirty="0">
                <a:effectLst/>
              </a:rPr>
              <a:t>, а </a:t>
            </a:r>
            <a:r>
              <a:rPr lang="ru-RU" dirty="0" err="1">
                <a:effectLst/>
              </a:rPr>
              <a:t>потім</a:t>
            </a:r>
            <a:r>
              <a:rPr lang="ru-RU" dirty="0">
                <a:effectLst/>
              </a:rPr>
              <a:t> </a:t>
            </a:r>
            <a:r>
              <a:rPr lang="ru-RU" dirty="0" err="1">
                <a:effectLst/>
              </a:rPr>
              <a:t>поступовий</a:t>
            </a:r>
            <a:r>
              <a:rPr lang="ru-RU" dirty="0">
                <a:effectLst/>
              </a:rPr>
              <a:t> </a:t>
            </a:r>
            <a:r>
              <a:rPr lang="ru-RU" dirty="0" err="1">
                <a:effectLst/>
              </a:rPr>
              <a:t>перехід</a:t>
            </a:r>
            <a:r>
              <a:rPr lang="ru-RU" dirty="0">
                <a:effectLst/>
              </a:rPr>
              <a:t> до </a:t>
            </a:r>
            <a:r>
              <a:rPr lang="ru-RU" dirty="0" err="1">
                <a:effectLst/>
              </a:rPr>
              <a:t>ширшої</a:t>
            </a:r>
            <a:r>
              <a:rPr lang="ru-RU" dirty="0">
                <a:effectLst/>
              </a:rPr>
              <a:t> теми </a:t>
            </a:r>
            <a:r>
              <a:rPr lang="ru-RU" dirty="0" err="1">
                <a:effectLst/>
              </a:rPr>
              <a:t>чи</a:t>
            </a:r>
            <a:r>
              <a:rPr lang="ru-RU" dirty="0">
                <a:effectLst/>
              </a:rPr>
              <a:t> </a:t>
            </a:r>
            <a:r>
              <a:rPr lang="ru-RU" dirty="0" err="1">
                <a:effectLst/>
              </a:rPr>
              <a:t>проблеми</a:t>
            </a:r>
            <a:r>
              <a:rPr lang="ru-RU" dirty="0">
                <a:effectLst/>
              </a:rPr>
              <a:t>. </a:t>
            </a:r>
            <a:r>
              <a:rPr lang="ru-RU" dirty="0" err="1">
                <a:effectLst/>
              </a:rPr>
              <a:t>Цей</a:t>
            </a:r>
            <a:r>
              <a:rPr lang="ru-RU" dirty="0">
                <a:effectLst/>
              </a:rPr>
              <a:t> метод, на </a:t>
            </a:r>
            <a:r>
              <a:rPr lang="ru-RU" dirty="0" err="1">
                <a:effectLst/>
              </a:rPr>
              <a:t>відміну</a:t>
            </a:r>
            <a:r>
              <a:rPr lang="ru-RU" dirty="0">
                <a:effectLst/>
              </a:rPr>
              <a:t> </a:t>
            </a:r>
            <a:r>
              <a:rPr lang="ru-RU" dirty="0" err="1">
                <a:effectLst/>
              </a:rPr>
              <a:t>від</a:t>
            </a:r>
            <a:r>
              <a:rPr lang="ru-RU" dirty="0">
                <a:effectLst/>
              </a:rPr>
              <a:t> "</a:t>
            </a:r>
            <a:r>
              <a:rPr lang="ru-RU" dirty="0" err="1">
                <a:effectLst/>
              </a:rPr>
              <a:t>від</a:t>
            </a:r>
            <a:r>
              <a:rPr lang="ru-RU" dirty="0">
                <a:effectLst/>
              </a:rPr>
              <a:t> </a:t>
            </a:r>
            <a:r>
              <a:rPr lang="ru-RU" dirty="0" err="1">
                <a:effectLst/>
              </a:rPr>
              <a:t>загального</a:t>
            </a:r>
            <a:r>
              <a:rPr lang="ru-RU" dirty="0">
                <a:effectLst/>
              </a:rPr>
              <a:t> до </a:t>
            </a:r>
            <a:r>
              <a:rPr lang="ru-RU" dirty="0" err="1">
                <a:effectLst/>
              </a:rPr>
              <a:t>часткового</a:t>
            </a:r>
            <a:r>
              <a:rPr lang="ru-RU" dirty="0">
                <a:effectLst/>
              </a:rPr>
              <a:t>", </a:t>
            </a:r>
            <a:r>
              <a:rPr lang="ru-RU" dirty="0" err="1">
                <a:effectLst/>
              </a:rPr>
              <a:t>вважається</a:t>
            </a:r>
            <a:r>
              <a:rPr lang="ru-RU" dirty="0">
                <a:effectLst/>
              </a:rPr>
              <a:t> </a:t>
            </a:r>
            <a:r>
              <a:rPr lang="ru-RU" dirty="0" err="1">
                <a:effectLst/>
              </a:rPr>
              <a:t>більш</a:t>
            </a:r>
            <a:r>
              <a:rPr lang="ru-RU" dirty="0">
                <a:effectLst/>
              </a:rPr>
              <a:t> живим, </a:t>
            </a:r>
            <a:r>
              <a:rPr lang="ru-RU" dirty="0" err="1">
                <a:effectLst/>
              </a:rPr>
              <a:t>привабливим</a:t>
            </a:r>
            <a:r>
              <a:rPr lang="ru-RU" dirty="0">
                <a:effectLst/>
              </a:rPr>
              <a:t> і </a:t>
            </a:r>
            <a:r>
              <a:rPr lang="ru-RU" dirty="0" err="1">
                <a:effectLst/>
              </a:rPr>
              <a:t>ефективним</a:t>
            </a:r>
            <a:r>
              <a:rPr lang="ru-RU" dirty="0">
                <a:effectLst/>
              </a:rPr>
              <a:t> для </a:t>
            </a:r>
            <a:r>
              <a:rPr lang="ru-RU" dirty="0" err="1">
                <a:effectLst/>
              </a:rPr>
              <a:t>залучення</a:t>
            </a:r>
            <a:r>
              <a:rPr lang="ru-RU" dirty="0">
                <a:effectLst/>
              </a:rPr>
              <a:t> </a:t>
            </a:r>
            <a:r>
              <a:rPr lang="ru-RU" dirty="0" err="1">
                <a:effectLst/>
              </a:rPr>
              <a:t>аудиторії</a:t>
            </a:r>
            <a:r>
              <a:rPr lang="ru-RU" dirty="0">
                <a:effectLst/>
              </a:rPr>
              <a:t>, особливо в </a:t>
            </a:r>
            <a:r>
              <a:rPr lang="ru-RU" dirty="0" err="1">
                <a:effectLst/>
              </a:rPr>
              <a:t>сучасних</a:t>
            </a:r>
            <a:r>
              <a:rPr lang="ru-RU" dirty="0">
                <a:effectLst/>
              </a:rPr>
              <a:t> </a:t>
            </a:r>
            <a:r>
              <a:rPr lang="ru-RU" dirty="0" err="1">
                <a:effectLst/>
              </a:rPr>
              <a:t>медіа</a:t>
            </a:r>
            <a:r>
              <a:rPr lang="ru-RU" dirty="0">
                <a:effectLst/>
              </a:rPr>
              <a:t>..</a:t>
            </a:r>
          </a:p>
          <a:p>
            <a:endParaRPr lang="uk-UA" dirty="0"/>
          </a:p>
        </p:txBody>
      </p:sp>
      <p:sp>
        <p:nvSpPr>
          <p:cNvPr id="4" name="Місце для вмісту 3">
            <a:extLst>
              <a:ext uri="{FF2B5EF4-FFF2-40B4-BE49-F238E27FC236}">
                <a16:creationId xmlns:a16="http://schemas.microsoft.com/office/drawing/2014/main" id="{018ABF70-A2F0-4FCF-9F12-2153FE861E89}"/>
              </a:ext>
            </a:extLst>
          </p:cNvPr>
          <p:cNvSpPr>
            <a:spLocks noGrp="1"/>
          </p:cNvSpPr>
          <p:nvPr>
            <p:ph sz="half" idx="2"/>
          </p:nvPr>
        </p:nvSpPr>
        <p:spPr/>
        <p:txBody>
          <a:bodyPr>
            <a:normAutofit/>
          </a:bodyPr>
          <a:lstStyle/>
          <a:p>
            <a:pPr marL="0" indent="0" algn="just">
              <a:buNone/>
            </a:pPr>
            <a:r>
              <a:rPr lang="ru-RU" dirty="0" err="1"/>
              <a:t>Він</a:t>
            </a:r>
            <a:r>
              <a:rPr lang="ru-RU" dirty="0"/>
              <a:t> </a:t>
            </a:r>
            <a:r>
              <a:rPr lang="ru-RU" dirty="0" err="1"/>
              <a:t>використовує</a:t>
            </a:r>
            <a:r>
              <a:rPr lang="ru-RU" dirty="0"/>
              <a:t> </a:t>
            </a:r>
            <a:r>
              <a:rPr lang="ru-RU" dirty="0" err="1"/>
              <a:t>п’ять</a:t>
            </a:r>
            <a:r>
              <a:rPr lang="ru-RU" dirty="0"/>
              <a:t> </a:t>
            </a:r>
            <a:r>
              <a:rPr lang="ru-RU" dirty="0" err="1"/>
              <a:t>основних</a:t>
            </a:r>
            <a:r>
              <a:rPr lang="ru-RU" dirty="0"/>
              <a:t> </a:t>
            </a:r>
            <a:r>
              <a:rPr lang="ru-RU" dirty="0" err="1"/>
              <a:t>видів</a:t>
            </a:r>
            <a:r>
              <a:rPr lang="ru-RU" dirty="0"/>
              <a:t> </a:t>
            </a:r>
            <a:r>
              <a:rPr lang="ru-RU" dirty="0" err="1"/>
              <a:t>вступів</a:t>
            </a:r>
            <a:r>
              <a:rPr lang="ru-RU" dirty="0"/>
              <a:t>:</a:t>
            </a:r>
          </a:p>
          <a:p>
            <a:r>
              <a:rPr lang="uk-UA" dirty="0">
                <a:effectLst/>
              </a:rPr>
              <a:t>Опис</a:t>
            </a:r>
          </a:p>
          <a:p>
            <a:r>
              <a:rPr lang="uk-UA" dirty="0">
                <a:effectLst/>
              </a:rPr>
              <a:t>Розповідь</a:t>
            </a:r>
          </a:p>
          <a:p>
            <a:r>
              <a:rPr lang="uk-UA" dirty="0" err="1">
                <a:effectLst/>
              </a:rPr>
              <a:t>Інтригуюче</a:t>
            </a:r>
            <a:r>
              <a:rPr lang="uk-UA" dirty="0">
                <a:effectLst/>
              </a:rPr>
              <a:t> твердження</a:t>
            </a:r>
          </a:p>
          <a:p>
            <a:r>
              <a:rPr lang="uk-UA" dirty="0">
                <a:effectLst/>
              </a:rPr>
              <a:t>Питання</a:t>
            </a:r>
          </a:p>
          <a:p>
            <a:r>
              <a:rPr lang="uk-UA" dirty="0">
                <a:effectLst/>
              </a:rPr>
              <a:t>Цитата</a:t>
            </a:r>
          </a:p>
          <a:p>
            <a:pPr algn="just"/>
            <a:endParaRPr lang="uk-UA" dirty="0"/>
          </a:p>
        </p:txBody>
      </p:sp>
    </p:spTree>
    <p:extLst>
      <p:ext uri="{BB962C8B-B14F-4D97-AF65-F5344CB8AC3E}">
        <p14:creationId xmlns:p14="http://schemas.microsoft.com/office/powerpoint/2010/main" val="197532426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17880D8-C8D2-4651-8E71-016BB3B09D83}"/>
              </a:ext>
            </a:extLst>
          </p:cNvPr>
          <p:cNvSpPr>
            <a:spLocks noGrp="1"/>
          </p:cNvSpPr>
          <p:nvPr>
            <p:ph type="title"/>
          </p:nvPr>
        </p:nvSpPr>
        <p:spPr/>
        <p:txBody>
          <a:bodyPr/>
          <a:lstStyle/>
          <a:p>
            <a:pPr algn="ctr"/>
            <a:r>
              <a:rPr lang="uk-UA" dirty="0"/>
              <a:t>1. Опис</a:t>
            </a:r>
          </a:p>
        </p:txBody>
      </p:sp>
      <p:sp>
        <p:nvSpPr>
          <p:cNvPr id="3" name="Місце для вмісту 2">
            <a:extLst>
              <a:ext uri="{FF2B5EF4-FFF2-40B4-BE49-F238E27FC236}">
                <a16:creationId xmlns:a16="http://schemas.microsoft.com/office/drawing/2014/main" id="{030AC278-A912-4B23-96A6-1A2D243B4E19}"/>
              </a:ext>
            </a:extLst>
          </p:cNvPr>
          <p:cNvSpPr>
            <a:spLocks noGrp="1"/>
          </p:cNvSpPr>
          <p:nvPr>
            <p:ph sz="half" idx="1"/>
          </p:nvPr>
        </p:nvSpPr>
        <p:spPr/>
        <p:txBody>
          <a:bodyPr>
            <a:normAutofit/>
          </a:bodyPr>
          <a:lstStyle/>
          <a:p>
            <a:pPr algn="just"/>
            <a:r>
              <a:rPr lang="uk-UA" dirty="0"/>
              <a:t>Здавалося б, найпростіший спосіб. Справді, уся журналістика і вся література складаються з описів. Але саме тому для описань потрібна майстерність – уміння захопити читача, показати йому те, що бачили ви.</a:t>
            </a:r>
          </a:p>
        </p:txBody>
      </p:sp>
      <p:sp>
        <p:nvSpPr>
          <p:cNvPr id="4" name="Місце для вмісту 3">
            <a:extLst>
              <a:ext uri="{FF2B5EF4-FFF2-40B4-BE49-F238E27FC236}">
                <a16:creationId xmlns:a16="http://schemas.microsoft.com/office/drawing/2014/main" id="{FD448C59-E4CD-48A3-A44F-1A1E29DF59EB}"/>
              </a:ext>
            </a:extLst>
          </p:cNvPr>
          <p:cNvSpPr>
            <a:spLocks noGrp="1"/>
          </p:cNvSpPr>
          <p:nvPr>
            <p:ph sz="half" idx="2"/>
          </p:nvPr>
        </p:nvSpPr>
        <p:spPr/>
        <p:txBody>
          <a:bodyPr>
            <a:normAutofit/>
          </a:bodyPr>
          <a:lstStyle/>
          <a:p>
            <a:pPr algn="just"/>
            <a:r>
              <a:rPr lang="uk-UA" dirty="0" err="1"/>
              <a:t>Приклад:"Станьте</a:t>
            </a:r>
            <a:r>
              <a:rPr lang="uk-UA" dirty="0"/>
              <a:t> на березі Сіверського Дінця біля </a:t>
            </a:r>
            <a:r>
              <a:rPr lang="uk-UA" dirty="0" err="1"/>
              <a:t>Лимана</a:t>
            </a:r>
            <a:r>
              <a:rPr lang="uk-UA" dirty="0"/>
              <a:t> і подивіться на протилежний берег. Там, де три роки тому були дачні будиночки, дитячі майданчики і яблуневі сади, тепер – суцільне мінне поле. Червоно-білі стрічки, натягнуті між </a:t>
            </a:r>
            <a:r>
              <a:rPr lang="uk-UA" dirty="0" err="1"/>
              <a:t>покореженими</a:t>
            </a:r>
            <a:r>
              <a:rPr lang="uk-UA" dirty="0"/>
              <a:t> деревами, позначають межу смерті. За ними – воронки від снарядів, в яких весною застоюється вода, і в ній квакають жаби, не знаючи, що плавають над вибухівкою."</a:t>
            </a:r>
          </a:p>
          <a:p>
            <a:endParaRPr lang="uk-UA" dirty="0"/>
          </a:p>
        </p:txBody>
      </p:sp>
    </p:spTree>
    <p:extLst>
      <p:ext uri="{BB962C8B-B14F-4D97-AF65-F5344CB8AC3E}">
        <p14:creationId xmlns:p14="http://schemas.microsoft.com/office/powerpoint/2010/main" val="358926654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84D0EB1-E941-4D87-A0B3-0E794519B188}"/>
              </a:ext>
            </a:extLst>
          </p:cNvPr>
          <p:cNvSpPr>
            <a:spLocks noGrp="1"/>
          </p:cNvSpPr>
          <p:nvPr>
            <p:ph type="title"/>
          </p:nvPr>
        </p:nvSpPr>
        <p:spPr/>
        <p:txBody>
          <a:bodyPr/>
          <a:lstStyle/>
          <a:p>
            <a:endParaRPr lang="uk-UA" dirty="0"/>
          </a:p>
        </p:txBody>
      </p:sp>
      <p:sp>
        <p:nvSpPr>
          <p:cNvPr id="3" name="Місце для вмісту 2">
            <a:extLst>
              <a:ext uri="{FF2B5EF4-FFF2-40B4-BE49-F238E27FC236}">
                <a16:creationId xmlns:a16="http://schemas.microsoft.com/office/drawing/2014/main" id="{C1C56A7A-E7C1-4AF9-B297-F455A9765496}"/>
              </a:ext>
            </a:extLst>
          </p:cNvPr>
          <p:cNvSpPr>
            <a:spLocks noGrp="1"/>
          </p:cNvSpPr>
          <p:nvPr>
            <p:ph sz="half" idx="1"/>
          </p:nvPr>
        </p:nvSpPr>
        <p:spPr/>
        <p:txBody>
          <a:bodyPr/>
          <a:lstStyle/>
          <a:p>
            <a:pPr algn="just"/>
            <a:r>
              <a:rPr lang="ru-RU" b="1" dirty="0"/>
              <a:t>Тема:</a:t>
            </a:r>
            <a:r>
              <a:rPr lang="ru-RU" dirty="0"/>
              <a:t> </a:t>
            </a:r>
            <a:r>
              <a:rPr lang="ru-RU" dirty="0" err="1"/>
              <a:t>Енергетична</a:t>
            </a:r>
            <a:r>
              <a:rPr lang="ru-RU" dirty="0"/>
              <a:t> криза</a:t>
            </a:r>
          </a:p>
          <a:p>
            <a:pPr algn="just"/>
            <a:r>
              <a:rPr lang="ru-RU" b="1" dirty="0" err="1"/>
              <a:t>Описання</a:t>
            </a:r>
            <a:r>
              <a:rPr lang="ru-RU" b="1" dirty="0"/>
              <a:t>:</a:t>
            </a:r>
            <a:r>
              <a:rPr lang="ru-RU" dirty="0"/>
              <a:t> </a:t>
            </a:r>
            <a:r>
              <a:rPr lang="ru-RU" i="1" dirty="0"/>
              <a:t>"Коридор </a:t>
            </a:r>
            <a:r>
              <a:rPr lang="ru-RU" i="1" dirty="0" err="1"/>
              <a:t>київської</a:t>
            </a:r>
            <a:r>
              <a:rPr lang="ru-RU" i="1" dirty="0"/>
              <a:t> </a:t>
            </a:r>
            <a:r>
              <a:rPr lang="ru-RU" i="1" dirty="0" err="1"/>
              <a:t>багатоповерхівки</a:t>
            </a:r>
            <a:r>
              <a:rPr lang="ru-RU" i="1" dirty="0"/>
              <a:t> о </a:t>
            </a:r>
            <a:r>
              <a:rPr lang="ru-RU" i="1" dirty="0" err="1"/>
              <a:t>сьомій</a:t>
            </a:r>
            <a:r>
              <a:rPr lang="ru-RU" i="1" dirty="0"/>
              <a:t> </a:t>
            </a:r>
            <a:r>
              <a:rPr lang="ru-RU" i="1" dirty="0" err="1"/>
              <a:t>вечора</a:t>
            </a:r>
            <a:r>
              <a:rPr lang="ru-RU" i="1" dirty="0"/>
              <a:t>. </a:t>
            </a:r>
            <a:r>
              <a:rPr lang="ru-RU" i="1" dirty="0" err="1"/>
              <a:t>Повна</a:t>
            </a:r>
            <a:r>
              <a:rPr lang="ru-RU" i="1" dirty="0"/>
              <a:t> </a:t>
            </a:r>
            <a:r>
              <a:rPr lang="ru-RU" i="1" dirty="0" err="1"/>
              <a:t>темрява</a:t>
            </a:r>
            <a:r>
              <a:rPr lang="ru-RU" i="1" dirty="0"/>
              <a:t>. Лише </a:t>
            </a:r>
            <a:r>
              <a:rPr lang="ru-RU" i="1" dirty="0" err="1"/>
              <a:t>мерехтіння</a:t>
            </a:r>
            <a:r>
              <a:rPr lang="ru-RU" i="1" dirty="0"/>
              <a:t> </a:t>
            </a:r>
            <a:r>
              <a:rPr lang="ru-RU" i="1" dirty="0" err="1"/>
              <a:t>свічок</a:t>
            </a:r>
            <a:r>
              <a:rPr lang="ru-RU" i="1" dirty="0"/>
              <a:t> у </a:t>
            </a:r>
            <a:r>
              <a:rPr lang="ru-RU" i="1" dirty="0" err="1"/>
              <a:t>вікнах</a:t>
            </a:r>
            <a:r>
              <a:rPr lang="ru-RU" i="1" dirty="0"/>
              <a:t> квартир. </a:t>
            </a:r>
            <a:r>
              <a:rPr lang="ru-RU" i="1" dirty="0" err="1"/>
              <a:t>Олена</a:t>
            </a:r>
            <a:r>
              <a:rPr lang="ru-RU" i="1" dirty="0"/>
              <a:t> Ковальчук, 68-річна </a:t>
            </a:r>
            <a:r>
              <a:rPr lang="ru-RU" i="1" dirty="0" err="1"/>
              <a:t>пенсіонерка</a:t>
            </a:r>
            <a:r>
              <a:rPr lang="ru-RU" i="1" dirty="0"/>
              <a:t> з четвертого поверху, </a:t>
            </a:r>
            <a:r>
              <a:rPr lang="ru-RU" i="1" dirty="0" err="1"/>
              <a:t>піднімається</a:t>
            </a:r>
            <a:r>
              <a:rPr lang="ru-RU" i="1" dirty="0"/>
              <a:t> сходами, </a:t>
            </a:r>
            <a:r>
              <a:rPr lang="ru-RU" i="1" dirty="0" err="1"/>
              <a:t>тримаючись</a:t>
            </a:r>
            <a:r>
              <a:rPr lang="ru-RU" i="1" dirty="0"/>
              <a:t> за перила. У руках – термос з </a:t>
            </a:r>
            <a:r>
              <a:rPr lang="ru-RU" i="1" dirty="0" err="1"/>
              <a:t>гарячою</a:t>
            </a:r>
            <a:r>
              <a:rPr lang="ru-RU" i="1" dirty="0"/>
              <a:t> водою, яку вона набрала у </a:t>
            </a:r>
            <a:r>
              <a:rPr lang="ru-RU" i="1" dirty="0" err="1"/>
              <a:t>сусідів</a:t>
            </a:r>
            <a:r>
              <a:rPr lang="ru-RU" i="1" dirty="0"/>
              <a:t> </a:t>
            </a:r>
            <a:r>
              <a:rPr lang="ru-RU" i="1" dirty="0" err="1"/>
              <a:t>із</a:t>
            </a:r>
            <a:r>
              <a:rPr lang="ru-RU" i="1" dirty="0"/>
              <a:t> генератором. </a:t>
            </a:r>
            <a:r>
              <a:rPr lang="ru-RU" i="1" dirty="0" err="1"/>
              <a:t>Це</a:t>
            </a:r>
            <a:r>
              <a:rPr lang="ru-RU" i="1" dirty="0"/>
              <a:t> все, </a:t>
            </a:r>
            <a:r>
              <a:rPr lang="ru-RU" i="1" dirty="0" err="1"/>
              <a:t>що</a:t>
            </a:r>
            <a:r>
              <a:rPr lang="ru-RU" i="1" dirty="0"/>
              <a:t> </a:t>
            </a:r>
            <a:r>
              <a:rPr lang="ru-RU" i="1" dirty="0" err="1"/>
              <a:t>їй</a:t>
            </a:r>
            <a:r>
              <a:rPr lang="ru-RU" i="1" dirty="0"/>
              <a:t> </a:t>
            </a:r>
            <a:r>
              <a:rPr lang="ru-RU" i="1" dirty="0" err="1"/>
              <a:t>потрібно</a:t>
            </a:r>
            <a:r>
              <a:rPr lang="ru-RU" i="1" dirty="0"/>
              <a:t> для </a:t>
            </a:r>
            <a:r>
              <a:rPr lang="ru-RU" i="1" dirty="0" err="1"/>
              <a:t>вечері</a:t>
            </a:r>
            <a:r>
              <a:rPr lang="ru-RU" i="1" dirty="0"/>
              <a:t>: </a:t>
            </a:r>
            <a:r>
              <a:rPr lang="ru-RU" i="1" dirty="0" err="1"/>
              <a:t>заварити</a:t>
            </a:r>
            <a:r>
              <a:rPr lang="ru-RU" i="1" dirty="0"/>
              <a:t> чай і </a:t>
            </a:r>
            <a:r>
              <a:rPr lang="ru-RU" i="1" dirty="0" err="1"/>
              <a:t>запарити</a:t>
            </a:r>
            <a:r>
              <a:rPr lang="ru-RU" i="1" dirty="0"/>
              <a:t> </a:t>
            </a:r>
            <a:r>
              <a:rPr lang="ru-RU" i="1" dirty="0" err="1"/>
              <a:t>локшину</a:t>
            </a:r>
            <a:r>
              <a:rPr lang="ru-RU" i="1" dirty="0"/>
              <a:t> </a:t>
            </a:r>
            <a:r>
              <a:rPr lang="ru-RU" i="1" dirty="0" err="1"/>
              <a:t>швидкого</a:t>
            </a:r>
            <a:r>
              <a:rPr lang="ru-RU" i="1" dirty="0"/>
              <a:t> </a:t>
            </a:r>
            <a:r>
              <a:rPr lang="ru-RU" i="1" dirty="0" err="1"/>
              <a:t>приготування</a:t>
            </a:r>
            <a:r>
              <a:rPr lang="ru-RU" i="1" dirty="0"/>
              <a:t>."</a:t>
            </a:r>
            <a:endParaRPr lang="ru-RU" dirty="0"/>
          </a:p>
          <a:p>
            <a:endParaRPr lang="uk-UA" dirty="0"/>
          </a:p>
        </p:txBody>
      </p:sp>
      <p:sp>
        <p:nvSpPr>
          <p:cNvPr id="4" name="Місце для вмісту 3">
            <a:extLst>
              <a:ext uri="{FF2B5EF4-FFF2-40B4-BE49-F238E27FC236}">
                <a16:creationId xmlns:a16="http://schemas.microsoft.com/office/drawing/2014/main" id="{3C17587C-7CAF-41F1-96AB-54D6E7F9D7FE}"/>
              </a:ext>
            </a:extLst>
          </p:cNvPr>
          <p:cNvSpPr>
            <a:spLocks noGrp="1"/>
          </p:cNvSpPr>
          <p:nvPr>
            <p:ph sz="half" idx="2"/>
          </p:nvPr>
        </p:nvSpPr>
        <p:spPr/>
        <p:txBody>
          <a:bodyPr/>
          <a:lstStyle/>
          <a:p>
            <a:pPr marL="0" indent="0" algn="just">
              <a:buNone/>
            </a:pPr>
            <a:r>
              <a:rPr lang="ru-RU" b="1" dirty="0" err="1"/>
              <a:t>Чому</a:t>
            </a:r>
            <a:r>
              <a:rPr lang="ru-RU" b="1" dirty="0"/>
              <a:t> </a:t>
            </a:r>
            <a:r>
              <a:rPr lang="ru-RU" b="1" dirty="0" err="1"/>
              <a:t>описання</a:t>
            </a:r>
            <a:r>
              <a:rPr lang="ru-RU" b="1" dirty="0"/>
              <a:t> </a:t>
            </a:r>
            <a:r>
              <a:rPr lang="ru-RU" b="1" dirty="0" err="1"/>
              <a:t>працює</a:t>
            </a:r>
            <a:r>
              <a:rPr lang="ru-RU" b="1" dirty="0"/>
              <a:t>?</a:t>
            </a:r>
          </a:p>
          <a:p>
            <a:pPr marL="0" indent="0" algn="just">
              <a:buNone/>
            </a:pPr>
            <a:r>
              <a:rPr lang="ru-RU" dirty="0" err="1"/>
              <a:t>Таке</a:t>
            </a:r>
            <a:r>
              <a:rPr lang="ru-RU" dirty="0"/>
              <a:t> </a:t>
            </a:r>
            <a:r>
              <a:rPr lang="ru-RU" dirty="0" err="1"/>
              <a:t>описання</a:t>
            </a:r>
            <a:r>
              <a:rPr lang="ru-RU" dirty="0"/>
              <a:t>:</a:t>
            </a:r>
          </a:p>
          <a:p>
            <a:pPr algn="just">
              <a:buFont typeface="Arial" panose="020B0604020202020204" pitchFamily="34" charset="0"/>
              <a:buChar char="•"/>
            </a:pPr>
            <a:r>
              <a:rPr lang="ru-RU" b="1" dirty="0" err="1"/>
              <a:t>Допомагає</a:t>
            </a:r>
            <a:r>
              <a:rPr lang="ru-RU" b="1" dirty="0"/>
              <a:t> </a:t>
            </a:r>
            <a:r>
              <a:rPr lang="ru-RU" b="1" dirty="0" err="1"/>
              <a:t>включити</a:t>
            </a:r>
            <a:r>
              <a:rPr lang="ru-RU" b="1" dirty="0"/>
              <a:t> </a:t>
            </a:r>
            <a:r>
              <a:rPr lang="ru-RU" b="1" dirty="0" err="1"/>
              <a:t>уяву</a:t>
            </a:r>
            <a:r>
              <a:rPr lang="ru-RU" b="1" dirty="0"/>
              <a:t> </a:t>
            </a:r>
            <a:r>
              <a:rPr lang="ru-RU" b="1" dirty="0" err="1"/>
              <a:t>читача</a:t>
            </a:r>
            <a:endParaRPr lang="ru-RU" dirty="0"/>
          </a:p>
          <a:p>
            <a:pPr algn="just">
              <a:buFont typeface="Arial" panose="020B0604020202020204" pitchFamily="34" charset="0"/>
              <a:buChar char="•"/>
            </a:pPr>
            <a:r>
              <a:rPr lang="ru-RU" b="1" dirty="0" err="1"/>
              <a:t>Втягує</a:t>
            </a:r>
            <a:r>
              <a:rPr lang="ru-RU" b="1" dirty="0"/>
              <a:t> </a:t>
            </a:r>
            <a:r>
              <a:rPr lang="ru-RU" b="1" dirty="0" err="1"/>
              <a:t>його</a:t>
            </a:r>
            <a:r>
              <a:rPr lang="ru-RU" b="1" dirty="0"/>
              <a:t> в текст</a:t>
            </a:r>
            <a:endParaRPr lang="ru-RU" dirty="0"/>
          </a:p>
          <a:p>
            <a:pPr algn="just">
              <a:buFont typeface="Arial" panose="020B0604020202020204" pitchFamily="34" charset="0"/>
              <a:buChar char="•"/>
            </a:pPr>
            <a:r>
              <a:rPr lang="ru-RU" b="1" dirty="0" err="1"/>
              <a:t>Створює</a:t>
            </a:r>
            <a:r>
              <a:rPr lang="ru-RU" b="1" dirty="0"/>
              <a:t> </a:t>
            </a:r>
            <a:r>
              <a:rPr lang="ru-RU" b="1" dirty="0" err="1"/>
              <a:t>візуальну</a:t>
            </a:r>
            <a:r>
              <a:rPr lang="ru-RU" b="1" dirty="0"/>
              <a:t> картину</a:t>
            </a:r>
            <a:endParaRPr lang="ru-RU" dirty="0"/>
          </a:p>
          <a:p>
            <a:pPr algn="just">
              <a:buFont typeface="Arial" panose="020B0604020202020204" pitchFamily="34" charset="0"/>
              <a:buChar char="•"/>
            </a:pPr>
            <a:r>
              <a:rPr lang="ru-RU" b="1" dirty="0" err="1"/>
              <a:t>Викликає</a:t>
            </a:r>
            <a:r>
              <a:rPr lang="ru-RU" b="1" dirty="0"/>
              <a:t> </a:t>
            </a:r>
            <a:r>
              <a:rPr lang="ru-RU" b="1" dirty="0" err="1"/>
              <a:t>емоції</a:t>
            </a:r>
            <a:endParaRPr lang="ru-RU" dirty="0"/>
          </a:p>
          <a:p>
            <a:pPr algn="just"/>
            <a:r>
              <a:rPr lang="ru-RU" dirty="0" err="1"/>
              <a:t>Читач</a:t>
            </a:r>
            <a:r>
              <a:rPr lang="ru-RU" dirty="0"/>
              <a:t> не просто </a:t>
            </a:r>
            <a:r>
              <a:rPr lang="ru-RU" dirty="0" err="1"/>
              <a:t>дізнається</a:t>
            </a:r>
            <a:r>
              <a:rPr lang="ru-RU" dirty="0"/>
              <a:t> про проблему – </a:t>
            </a:r>
            <a:r>
              <a:rPr lang="ru-RU" dirty="0" err="1"/>
              <a:t>він</a:t>
            </a:r>
            <a:r>
              <a:rPr lang="ru-RU" dirty="0"/>
              <a:t> </a:t>
            </a:r>
            <a:r>
              <a:rPr lang="ru-RU" b="1" dirty="0" err="1"/>
              <a:t>бачить</a:t>
            </a:r>
            <a:r>
              <a:rPr lang="ru-RU" b="1" dirty="0"/>
              <a:t> </a:t>
            </a:r>
            <a:r>
              <a:rPr lang="ru-RU" b="1" dirty="0" err="1"/>
              <a:t>її</a:t>
            </a:r>
            <a:r>
              <a:rPr lang="ru-RU" dirty="0"/>
              <a:t>.</a:t>
            </a:r>
          </a:p>
          <a:p>
            <a:endParaRPr lang="uk-UA" dirty="0"/>
          </a:p>
        </p:txBody>
      </p:sp>
    </p:spTree>
    <p:extLst>
      <p:ext uri="{BB962C8B-B14F-4D97-AF65-F5344CB8AC3E}">
        <p14:creationId xmlns:p14="http://schemas.microsoft.com/office/powerpoint/2010/main" val="407861986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A70E6C5-CB56-44BE-AEF0-9CF5B537AF4A}"/>
              </a:ext>
            </a:extLst>
          </p:cNvPr>
          <p:cNvSpPr>
            <a:spLocks noGrp="1"/>
          </p:cNvSpPr>
          <p:nvPr>
            <p:ph type="title"/>
          </p:nvPr>
        </p:nvSpPr>
        <p:spPr/>
        <p:txBody>
          <a:bodyPr/>
          <a:lstStyle/>
          <a:p>
            <a:pPr algn="ctr"/>
            <a:r>
              <a:rPr lang="uk-UA" b="1" dirty="0"/>
              <a:t>2. Розповідь (анекдот)</a:t>
            </a:r>
            <a:br>
              <a:rPr lang="uk-UA" b="1" dirty="0"/>
            </a:br>
            <a:endParaRPr lang="uk-UA" dirty="0"/>
          </a:p>
        </p:txBody>
      </p:sp>
      <p:sp>
        <p:nvSpPr>
          <p:cNvPr id="3" name="Місце для вмісту 2">
            <a:extLst>
              <a:ext uri="{FF2B5EF4-FFF2-40B4-BE49-F238E27FC236}">
                <a16:creationId xmlns:a16="http://schemas.microsoft.com/office/drawing/2014/main" id="{C99B20ED-A750-4DAA-A363-5E4AC6C63FF5}"/>
              </a:ext>
            </a:extLst>
          </p:cNvPr>
          <p:cNvSpPr>
            <a:spLocks noGrp="1"/>
          </p:cNvSpPr>
          <p:nvPr>
            <p:ph sz="half" idx="1"/>
          </p:nvPr>
        </p:nvSpPr>
        <p:spPr/>
        <p:txBody>
          <a:bodyPr>
            <a:normAutofit lnSpcReduction="10000"/>
          </a:bodyPr>
          <a:lstStyle/>
          <a:p>
            <a:pPr algn="just"/>
            <a:r>
              <a:rPr lang="uk-UA" dirty="0"/>
              <a:t>Цей тип вступу близький до описання. Різниця в тому, що тут журналіст </a:t>
            </a:r>
            <a:r>
              <a:rPr lang="uk-UA" b="1" dirty="0"/>
              <a:t>розповідає певний епізод</a:t>
            </a:r>
            <a:r>
              <a:rPr lang="uk-UA" dirty="0"/>
              <a:t>, здатний захопити читача.</a:t>
            </a:r>
          </a:p>
          <a:p>
            <a:pPr algn="just"/>
            <a:r>
              <a:rPr lang="uk-UA" b="1" dirty="0"/>
              <a:t>Увага!</a:t>
            </a:r>
            <a:r>
              <a:rPr lang="uk-UA" dirty="0"/>
              <a:t> По-англійськи такий короткий розказ-епізод називається </a:t>
            </a:r>
            <a:r>
              <a:rPr lang="uk-UA" b="1" dirty="0"/>
              <a:t>"</a:t>
            </a:r>
            <a:r>
              <a:rPr lang="tr-TR" b="1" dirty="0"/>
              <a:t>anecdote"</a:t>
            </a:r>
            <a:r>
              <a:rPr lang="tr-TR" dirty="0"/>
              <a:t> (</a:t>
            </a:r>
            <a:r>
              <a:rPr lang="uk-UA" dirty="0"/>
              <a:t>анекдот). Але це не має нічого спільного з нашим розумінням </a:t>
            </a:r>
            <a:r>
              <a:rPr lang="uk-UA" dirty="0" err="1"/>
              <a:t>анекдота</a:t>
            </a:r>
            <a:r>
              <a:rPr lang="uk-UA" dirty="0"/>
              <a:t> як жарту!</a:t>
            </a:r>
          </a:p>
          <a:p>
            <a:endParaRPr lang="uk-UA" dirty="0"/>
          </a:p>
        </p:txBody>
      </p:sp>
      <p:sp>
        <p:nvSpPr>
          <p:cNvPr id="4" name="Місце для вмісту 3">
            <a:extLst>
              <a:ext uri="{FF2B5EF4-FFF2-40B4-BE49-F238E27FC236}">
                <a16:creationId xmlns:a16="http://schemas.microsoft.com/office/drawing/2014/main" id="{9475A3F1-BBFB-411B-AB79-8977E0ADB155}"/>
              </a:ext>
            </a:extLst>
          </p:cNvPr>
          <p:cNvSpPr>
            <a:spLocks noGrp="1"/>
          </p:cNvSpPr>
          <p:nvPr>
            <p:ph sz="half" idx="2"/>
          </p:nvPr>
        </p:nvSpPr>
        <p:spPr/>
        <p:txBody>
          <a:bodyPr>
            <a:normAutofit lnSpcReduction="10000"/>
          </a:bodyPr>
          <a:lstStyle/>
          <a:p>
            <a:pPr algn="just"/>
            <a:r>
              <a:rPr lang="uk-UA" i="1" dirty="0"/>
              <a:t>"</a:t>
            </a:r>
            <a:r>
              <a:rPr lang="uk-UA" i="1" dirty="0" err="1"/>
              <a:t>Терє</a:t>
            </a:r>
            <a:r>
              <a:rPr lang="uk-UA" i="1" dirty="0"/>
              <a:t> Ред-</a:t>
            </a:r>
            <a:r>
              <a:rPr lang="uk-UA" i="1" dirty="0" err="1"/>
              <a:t>Ларсен</a:t>
            </a:r>
            <a:r>
              <a:rPr lang="uk-UA" i="1" dirty="0"/>
              <a:t>, високопоставлений посол ООН на Близькому Сході, стояв тут у четвер на купі каміння, дивлячись на руйнування навколо. На відстані всього кількох метрів від нього двоє братів, використовуючи пластикові лопати, розкопували руїни свого дому, з-під яких виднілися частини людського торса. Це було все, що залишилося від їхнього літнього батька."</a:t>
            </a:r>
            <a:endParaRPr lang="uk-UA" dirty="0"/>
          </a:p>
          <a:p>
            <a:r>
              <a:rPr lang="uk-UA" b="1" dirty="0"/>
              <a:t>Що тут відбувається?</a:t>
            </a:r>
            <a:r>
              <a:rPr lang="uk-UA" dirty="0"/>
              <a:t> Автор занурює читача в конкретну сцену, з конкретними людьми, з конкретними діями.</a:t>
            </a:r>
          </a:p>
          <a:p>
            <a:endParaRPr lang="uk-UA" dirty="0"/>
          </a:p>
        </p:txBody>
      </p:sp>
    </p:spTree>
    <p:extLst>
      <p:ext uri="{BB962C8B-B14F-4D97-AF65-F5344CB8AC3E}">
        <p14:creationId xmlns:p14="http://schemas.microsoft.com/office/powerpoint/2010/main" val="2164454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D9F59D2-3C99-487E-A808-3029BF8D085E}"/>
              </a:ext>
            </a:extLst>
          </p:cNvPr>
          <p:cNvSpPr>
            <a:spLocks noGrp="1"/>
          </p:cNvSpPr>
          <p:nvPr>
            <p:ph type="title"/>
          </p:nvPr>
        </p:nvSpPr>
        <p:spPr/>
        <p:txBody>
          <a:bodyPr/>
          <a:lstStyle/>
          <a:p>
            <a:endParaRPr lang="uk-UA"/>
          </a:p>
        </p:txBody>
      </p:sp>
      <p:sp>
        <p:nvSpPr>
          <p:cNvPr id="3" name="Місце для вмісту 2">
            <a:extLst>
              <a:ext uri="{FF2B5EF4-FFF2-40B4-BE49-F238E27FC236}">
                <a16:creationId xmlns:a16="http://schemas.microsoft.com/office/drawing/2014/main" id="{71337E6D-9E37-4C28-B0A0-45B2ED3A3491}"/>
              </a:ext>
            </a:extLst>
          </p:cNvPr>
          <p:cNvSpPr>
            <a:spLocks noGrp="1"/>
          </p:cNvSpPr>
          <p:nvPr>
            <p:ph sz="half" idx="1"/>
          </p:nvPr>
        </p:nvSpPr>
        <p:spPr/>
        <p:txBody>
          <a:bodyPr/>
          <a:lstStyle/>
          <a:p>
            <a:r>
              <a:rPr lang="uk-UA" b="1" dirty="0"/>
              <a:t>Тема:</a:t>
            </a:r>
            <a:r>
              <a:rPr lang="uk-UA" dirty="0"/>
              <a:t> Біженці</a:t>
            </a:r>
          </a:p>
          <a:p>
            <a:pPr algn="just"/>
            <a:r>
              <a:rPr lang="uk-UA" b="1" dirty="0"/>
              <a:t>Розповідь:</a:t>
            </a:r>
            <a:r>
              <a:rPr lang="uk-UA" dirty="0"/>
              <a:t> </a:t>
            </a:r>
            <a:r>
              <a:rPr lang="uk-UA" i="1" dirty="0"/>
              <a:t>"28-річна Ірина Мельник багато місяців билася, щоб прогодувати своїх трьох дітей. Зрозумівши, що звести кінці з кінцями їй не вдасться, мати з Маріуполя, яка втекла від війни до Львова, почала просити милостиню біля Оперного театру. Її молодша дочка, трирічна Соня, сиділа поруч на картонці і малювала крейдою квіти на асфальті."</a:t>
            </a:r>
            <a:endParaRPr lang="uk-UA" dirty="0"/>
          </a:p>
          <a:p>
            <a:endParaRPr lang="uk-UA" dirty="0"/>
          </a:p>
        </p:txBody>
      </p:sp>
      <p:sp>
        <p:nvSpPr>
          <p:cNvPr id="4" name="Місце для вмісту 3">
            <a:extLst>
              <a:ext uri="{FF2B5EF4-FFF2-40B4-BE49-F238E27FC236}">
                <a16:creationId xmlns:a16="http://schemas.microsoft.com/office/drawing/2014/main" id="{0D42344F-6F71-4E67-959D-59A024DE2A54}"/>
              </a:ext>
            </a:extLst>
          </p:cNvPr>
          <p:cNvSpPr>
            <a:spLocks noGrp="1"/>
          </p:cNvSpPr>
          <p:nvPr>
            <p:ph sz="half" idx="2"/>
          </p:nvPr>
        </p:nvSpPr>
        <p:spPr/>
        <p:txBody>
          <a:bodyPr/>
          <a:lstStyle/>
          <a:p>
            <a:r>
              <a:rPr lang="uk-UA" b="1" dirty="0"/>
              <a:t>Тема:</a:t>
            </a:r>
            <a:r>
              <a:rPr lang="uk-UA" dirty="0"/>
              <a:t> Медицина</a:t>
            </a:r>
          </a:p>
          <a:p>
            <a:pPr algn="just"/>
            <a:r>
              <a:rPr lang="uk-UA" b="1" dirty="0"/>
              <a:t>Розповідь:</a:t>
            </a:r>
            <a:r>
              <a:rPr lang="uk-UA" dirty="0"/>
              <a:t> </a:t>
            </a:r>
            <a:r>
              <a:rPr lang="uk-UA" i="1" dirty="0"/>
              <a:t>"Лікар Олег Савченко, 52 роки, хірург з 25-річним стажем, стояв біля операційного столу в лікарні Ізюма і дивився на поранення 19-річного бійця. Осколкове поранення черевної порожнини. Потрібна термінова операція. Але в лікарні немає електрики, генератор видає струм лише на три години, а анестезіолог виїхав до Польщі місяць тому. Олег витер піт зі лоба і сказав медсестрі: 'Готуємось. Будемо робити'."</a:t>
            </a:r>
            <a:endParaRPr lang="uk-UA" dirty="0"/>
          </a:p>
          <a:p>
            <a:endParaRPr lang="uk-UA" dirty="0"/>
          </a:p>
        </p:txBody>
      </p:sp>
    </p:spTree>
    <p:extLst>
      <p:ext uri="{BB962C8B-B14F-4D97-AF65-F5344CB8AC3E}">
        <p14:creationId xmlns:p14="http://schemas.microsoft.com/office/powerpoint/2010/main" val="19448051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2A3E097-C002-4174-8D26-E8191058B05D}"/>
              </a:ext>
            </a:extLst>
          </p:cNvPr>
          <p:cNvSpPr>
            <a:spLocks noGrp="1"/>
          </p:cNvSpPr>
          <p:nvPr>
            <p:ph type="title"/>
          </p:nvPr>
        </p:nvSpPr>
        <p:spPr/>
        <p:txBody>
          <a:bodyPr/>
          <a:lstStyle/>
          <a:p>
            <a:pPr algn="ctr"/>
            <a:r>
              <a:rPr lang="uk-UA" dirty="0"/>
              <a:t>3. </a:t>
            </a:r>
            <a:r>
              <a:rPr lang="uk-UA" dirty="0" err="1"/>
              <a:t>Інтригуюче</a:t>
            </a:r>
            <a:r>
              <a:rPr lang="uk-UA" dirty="0"/>
              <a:t> твердження</a:t>
            </a:r>
          </a:p>
        </p:txBody>
      </p:sp>
      <p:sp>
        <p:nvSpPr>
          <p:cNvPr id="3" name="Місце для вмісту 2">
            <a:extLst>
              <a:ext uri="{FF2B5EF4-FFF2-40B4-BE49-F238E27FC236}">
                <a16:creationId xmlns:a16="http://schemas.microsoft.com/office/drawing/2014/main" id="{F7672A85-E92C-4158-999B-6AE8D966CD43}"/>
              </a:ext>
            </a:extLst>
          </p:cNvPr>
          <p:cNvSpPr>
            <a:spLocks noGrp="1"/>
          </p:cNvSpPr>
          <p:nvPr>
            <p:ph sz="half" idx="1"/>
          </p:nvPr>
        </p:nvSpPr>
        <p:spPr/>
        <p:txBody>
          <a:bodyPr>
            <a:normAutofit/>
          </a:bodyPr>
          <a:lstStyle/>
          <a:p>
            <a:pPr algn="just"/>
            <a:r>
              <a:rPr lang="uk-UA" dirty="0"/>
              <a:t>Це твердження, яке одразу привертає увагу несподіваністю, парадоксальністю або </a:t>
            </a:r>
            <a:r>
              <a:rPr lang="uk-UA" dirty="0" err="1"/>
              <a:t>провокативністю</a:t>
            </a:r>
            <a:r>
              <a:rPr lang="uk-UA" dirty="0"/>
              <a:t>.</a:t>
            </a:r>
          </a:p>
          <a:p>
            <a:pPr algn="just"/>
            <a:r>
              <a:rPr lang="uk-UA" dirty="0"/>
              <a:t>Тема: Економіка</a:t>
            </a:r>
          </a:p>
          <a:p>
            <a:pPr algn="just"/>
            <a:r>
              <a:rPr lang="uk-UA" dirty="0" err="1"/>
              <a:t>Інтригуюче</a:t>
            </a:r>
            <a:r>
              <a:rPr lang="uk-UA" dirty="0"/>
              <a:t> твердження: «</a:t>
            </a:r>
            <a:r>
              <a:rPr lang="uk-UA" dirty="0" err="1"/>
              <a:t>Забудьте</a:t>
            </a:r>
            <a:r>
              <a:rPr lang="uk-UA" dirty="0"/>
              <a:t> про Київ, Львів та Одесу. Маленьке містечко Дрогобич на Львівщині стає новою </a:t>
            </a:r>
            <a:r>
              <a:rPr lang="tr-TR" dirty="0"/>
              <a:t>IT-</a:t>
            </a:r>
            <a:r>
              <a:rPr lang="uk-UA" dirty="0"/>
              <a:t>столицею України»</a:t>
            </a:r>
          </a:p>
          <a:p>
            <a:pPr algn="just"/>
            <a:r>
              <a:rPr lang="uk-UA" dirty="0"/>
              <a:t>Чому це працює? Парадокс. Читач здивований і хоче дізнатися, як це можливо.</a:t>
            </a:r>
          </a:p>
        </p:txBody>
      </p:sp>
      <p:sp>
        <p:nvSpPr>
          <p:cNvPr id="4" name="Місце для вмісту 3">
            <a:extLst>
              <a:ext uri="{FF2B5EF4-FFF2-40B4-BE49-F238E27FC236}">
                <a16:creationId xmlns:a16="http://schemas.microsoft.com/office/drawing/2014/main" id="{E2EE63F4-E196-45F4-8F14-C3F0D644D6B6}"/>
              </a:ext>
            </a:extLst>
          </p:cNvPr>
          <p:cNvSpPr>
            <a:spLocks noGrp="1"/>
          </p:cNvSpPr>
          <p:nvPr>
            <p:ph sz="half" idx="2"/>
          </p:nvPr>
        </p:nvSpPr>
        <p:spPr/>
        <p:txBody>
          <a:bodyPr>
            <a:normAutofit/>
          </a:bodyPr>
          <a:lstStyle/>
          <a:p>
            <a:pPr algn="just"/>
            <a:r>
              <a:rPr lang="uk-UA" dirty="0"/>
              <a:t>Тема: Освіта</a:t>
            </a:r>
          </a:p>
          <a:p>
            <a:pPr algn="just"/>
            <a:r>
              <a:rPr lang="uk-UA" dirty="0" err="1"/>
              <a:t>Інтригуюче</a:t>
            </a:r>
            <a:r>
              <a:rPr lang="uk-UA" dirty="0"/>
              <a:t> твердження: «Найкращі українські студенти більше не їдуть до Польщі. Вони їдуть до Вінниці»</a:t>
            </a:r>
          </a:p>
          <a:p>
            <a:pPr algn="just"/>
            <a:r>
              <a:rPr lang="uk-UA" dirty="0" err="1"/>
              <a:t>Або:"Власне</a:t>
            </a:r>
            <a:r>
              <a:rPr lang="uk-UA" dirty="0"/>
              <a:t> кажучи, викладати англійську мову, не знаючи англійської, – не найкращий спосіб навчити дітей розмовляти. Але для Марії Петренко, вчительки з села Верхівка на Черкащині, це єдиний спосіб зберегти роботу."</a:t>
            </a:r>
          </a:p>
        </p:txBody>
      </p:sp>
    </p:spTree>
    <p:extLst>
      <p:ext uri="{BB962C8B-B14F-4D97-AF65-F5344CB8AC3E}">
        <p14:creationId xmlns:p14="http://schemas.microsoft.com/office/powerpoint/2010/main" val="59364699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F198F6-7AE2-4FC1-8D22-E1FD6629DAEC}"/>
              </a:ext>
            </a:extLst>
          </p:cNvPr>
          <p:cNvSpPr>
            <a:spLocks noGrp="1"/>
          </p:cNvSpPr>
          <p:nvPr>
            <p:ph type="title"/>
          </p:nvPr>
        </p:nvSpPr>
        <p:spPr/>
        <p:txBody>
          <a:bodyPr/>
          <a:lstStyle/>
          <a:p>
            <a:pPr algn="ctr"/>
            <a:r>
              <a:rPr lang="uk-UA" dirty="0"/>
              <a:t>4. Питання</a:t>
            </a:r>
          </a:p>
        </p:txBody>
      </p:sp>
      <p:sp>
        <p:nvSpPr>
          <p:cNvPr id="3" name="Місце для вмісту 2">
            <a:extLst>
              <a:ext uri="{FF2B5EF4-FFF2-40B4-BE49-F238E27FC236}">
                <a16:creationId xmlns:a16="http://schemas.microsoft.com/office/drawing/2014/main" id="{3C28B20D-B752-4F94-B8D2-0FB95788CBCD}"/>
              </a:ext>
            </a:extLst>
          </p:cNvPr>
          <p:cNvSpPr>
            <a:spLocks noGrp="1"/>
          </p:cNvSpPr>
          <p:nvPr>
            <p:ph sz="half" idx="1"/>
          </p:nvPr>
        </p:nvSpPr>
        <p:spPr/>
        <p:txBody>
          <a:bodyPr>
            <a:normAutofit/>
          </a:bodyPr>
          <a:lstStyle/>
          <a:p>
            <a:pPr algn="just"/>
            <a:r>
              <a:rPr lang="uk-UA" dirty="0"/>
              <a:t>Це ще один спосіб захопити читача. Починаючи статтю з питання, журналіст показує, що є проблема.</a:t>
            </a:r>
          </a:p>
          <a:p>
            <a:pPr algn="just"/>
            <a:r>
              <a:rPr lang="uk-UA" dirty="0"/>
              <a:t>Зацікавлений читач шукає відповіді в тексті – а це саме те, що потрібно журналісту!</a:t>
            </a:r>
          </a:p>
          <a:p>
            <a:pPr algn="just"/>
            <a:r>
              <a:rPr lang="uk-UA" dirty="0"/>
              <a:t>Приклад</a:t>
            </a:r>
          </a:p>
          <a:p>
            <a:pPr algn="just"/>
            <a:r>
              <a:rPr lang="uk-UA" dirty="0"/>
              <a:t>Тема: Політика</a:t>
            </a:r>
          </a:p>
          <a:p>
            <a:pPr algn="just"/>
            <a:r>
              <a:rPr lang="uk-UA" dirty="0"/>
              <a:t>Питання: «Чи витримає Україна зиму без газу? Європейські експерти сперечаються, українські чиновники запевняють, а звичайні громадяни скуповують обігрівачі».</a:t>
            </a:r>
          </a:p>
        </p:txBody>
      </p:sp>
      <p:sp>
        <p:nvSpPr>
          <p:cNvPr id="4" name="Місце для вмісту 3">
            <a:extLst>
              <a:ext uri="{FF2B5EF4-FFF2-40B4-BE49-F238E27FC236}">
                <a16:creationId xmlns:a16="http://schemas.microsoft.com/office/drawing/2014/main" id="{6631C2BD-FFDC-4092-ABCF-E1E3578FC12A}"/>
              </a:ext>
            </a:extLst>
          </p:cNvPr>
          <p:cNvSpPr>
            <a:spLocks noGrp="1"/>
          </p:cNvSpPr>
          <p:nvPr>
            <p:ph sz="half" idx="2"/>
          </p:nvPr>
        </p:nvSpPr>
        <p:spPr/>
        <p:txBody>
          <a:bodyPr>
            <a:normAutofit/>
          </a:bodyPr>
          <a:lstStyle/>
          <a:p>
            <a:pPr algn="just"/>
            <a:r>
              <a:rPr lang="uk-UA" dirty="0"/>
              <a:t>Тема: Соціальна проблематика</a:t>
            </a:r>
          </a:p>
          <a:p>
            <a:pPr algn="just"/>
            <a:r>
              <a:rPr lang="uk-UA" dirty="0"/>
              <a:t>"Чи була це спроба протесту? Чи просто доведені до відчаю вчителі взивали про допомогу? Через тиждень після страйку в Чернігові офіційні особи все ще намагаються знайти відповідь на це питання.«</a:t>
            </a:r>
          </a:p>
          <a:p>
            <a:pPr algn="just"/>
            <a:r>
              <a:rPr lang="uk-UA" dirty="0"/>
              <a:t>Тема: Економіка</a:t>
            </a:r>
          </a:p>
          <a:p>
            <a:pPr algn="just"/>
            <a:r>
              <a:rPr lang="uk-UA" dirty="0"/>
              <a:t>"Чому українські айтішники масово повертаються з Польщі? Не через війну, не через патріотизм. Через гроші."</a:t>
            </a:r>
          </a:p>
          <a:p>
            <a:endParaRPr lang="uk-UA" dirty="0"/>
          </a:p>
        </p:txBody>
      </p:sp>
    </p:spTree>
    <p:extLst>
      <p:ext uri="{BB962C8B-B14F-4D97-AF65-F5344CB8AC3E}">
        <p14:creationId xmlns:p14="http://schemas.microsoft.com/office/powerpoint/2010/main" val="396558620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304BF34-4FF9-4275-8970-CDA738E0F2BC}"/>
              </a:ext>
            </a:extLst>
          </p:cNvPr>
          <p:cNvSpPr>
            <a:spLocks noGrp="1"/>
          </p:cNvSpPr>
          <p:nvPr>
            <p:ph type="title"/>
          </p:nvPr>
        </p:nvSpPr>
        <p:spPr/>
        <p:txBody>
          <a:bodyPr/>
          <a:lstStyle/>
          <a:p>
            <a:r>
              <a:rPr lang="uk-UA" dirty="0"/>
              <a:t>5. Вступ, що починається з цитати</a:t>
            </a:r>
          </a:p>
        </p:txBody>
      </p:sp>
      <p:sp>
        <p:nvSpPr>
          <p:cNvPr id="3" name="Місце для вмісту 2">
            <a:extLst>
              <a:ext uri="{FF2B5EF4-FFF2-40B4-BE49-F238E27FC236}">
                <a16:creationId xmlns:a16="http://schemas.microsoft.com/office/drawing/2014/main" id="{FB63AE77-6938-48B6-9A42-BFB1E921B52D}"/>
              </a:ext>
            </a:extLst>
          </p:cNvPr>
          <p:cNvSpPr>
            <a:spLocks noGrp="1"/>
          </p:cNvSpPr>
          <p:nvPr>
            <p:ph sz="half" idx="1"/>
          </p:nvPr>
        </p:nvSpPr>
        <p:spPr/>
        <p:txBody>
          <a:bodyPr>
            <a:normAutofit fontScale="92500" lnSpcReduction="20000"/>
          </a:bodyPr>
          <a:lstStyle/>
          <a:p>
            <a:r>
              <a:rPr lang="uk-UA" dirty="0"/>
              <a:t>Важливо! НЕ рекомендовано починати інформаційний матеріал з цитати.</a:t>
            </a:r>
          </a:p>
          <a:p>
            <a:r>
              <a:rPr lang="uk-UA" dirty="0"/>
              <a:t>Однак для статей, які більші за обсягом, це допустимо.</a:t>
            </a:r>
          </a:p>
          <a:p>
            <a:r>
              <a:rPr lang="uk-UA" dirty="0"/>
              <a:t>Застереження щодо цитат</a:t>
            </a:r>
          </a:p>
          <a:p>
            <a:pPr marL="0" indent="0">
              <a:buNone/>
            </a:pPr>
            <a:r>
              <a:rPr lang="uk-UA" dirty="0"/>
              <a:t>Часто важко встояти перед спокусою почати статтю з цитати, особливо якщо хтось із опитаних:</a:t>
            </a:r>
          </a:p>
          <a:p>
            <a:r>
              <a:rPr lang="uk-UA" dirty="0"/>
              <a:t>Говорив "смачно«</a:t>
            </a:r>
          </a:p>
          <a:p>
            <a:r>
              <a:rPr lang="uk-UA" dirty="0"/>
              <a:t>Використовував яскраві образи</a:t>
            </a:r>
          </a:p>
          <a:p>
            <a:r>
              <a:rPr lang="uk-UA" dirty="0"/>
              <a:t>Наводив приклади</a:t>
            </a:r>
          </a:p>
        </p:txBody>
      </p:sp>
      <p:sp>
        <p:nvSpPr>
          <p:cNvPr id="4" name="Місце для вмісту 3">
            <a:extLst>
              <a:ext uri="{FF2B5EF4-FFF2-40B4-BE49-F238E27FC236}">
                <a16:creationId xmlns:a16="http://schemas.microsoft.com/office/drawing/2014/main" id="{C654A21F-8F95-48C2-A76B-18EF855E9ACE}"/>
              </a:ext>
            </a:extLst>
          </p:cNvPr>
          <p:cNvSpPr>
            <a:spLocks noGrp="1"/>
          </p:cNvSpPr>
          <p:nvPr>
            <p:ph sz="half" idx="2"/>
          </p:nvPr>
        </p:nvSpPr>
        <p:spPr/>
        <p:txBody>
          <a:bodyPr>
            <a:normAutofit fontScale="92500" lnSpcReduction="20000"/>
          </a:bodyPr>
          <a:lstStyle/>
          <a:p>
            <a:pPr algn="just"/>
            <a:r>
              <a:rPr lang="uk-UA" dirty="0"/>
              <a:t>Рекомендація: При виборі вступу для статті можливість цитатного початку розглядайте в останню чергу.</a:t>
            </a:r>
          </a:p>
          <a:p>
            <a:pPr algn="just"/>
            <a:r>
              <a:rPr lang="uk-UA" dirty="0"/>
              <a:t>Приклад цитатного початку </a:t>
            </a:r>
          </a:p>
          <a:p>
            <a:pPr algn="just"/>
            <a:r>
              <a:rPr lang="uk-UA" dirty="0"/>
              <a:t>Тема: Війна</a:t>
            </a:r>
          </a:p>
          <a:p>
            <a:pPr algn="just"/>
            <a:r>
              <a:rPr lang="uk-UA" dirty="0"/>
              <a:t>Цитата: </a:t>
            </a:r>
            <a:r>
              <a:rPr lang="uk-UA" i="1" dirty="0"/>
              <a:t>«Мамо, я боюся спати. Я чую їх уві сні». Це слова 8-річного Данила з Бучі, сказані його матері Олені через три місяці після </a:t>
            </a:r>
            <a:r>
              <a:rPr lang="uk-UA" i="1" dirty="0" err="1"/>
              <a:t>деокупації</a:t>
            </a:r>
            <a:r>
              <a:rPr lang="uk-UA" i="1" dirty="0"/>
              <a:t> міста. "Їх" – це російські солдати, які місяць жили в їхньому будинку. Данило ховався з мамою і сестрою в підвалі сусідів...</a:t>
            </a:r>
          </a:p>
          <a:p>
            <a:pPr algn="just"/>
            <a:r>
              <a:rPr lang="uk-UA" dirty="0"/>
              <a:t>Чому це працює? Цитата дитини одразу зачіпає за живе, викликає емоції.</a:t>
            </a:r>
          </a:p>
          <a:p>
            <a:endParaRPr lang="uk-UA" dirty="0"/>
          </a:p>
        </p:txBody>
      </p:sp>
    </p:spTree>
    <p:extLst>
      <p:ext uri="{BB962C8B-B14F-4D97-AF65-F5344CB8AC3E}">
        <p14:creationId xmlns:p14="http://schemas.microsoft.com/office/powerpoint/2010/main" val="37067644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Небеса">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{E2358941-7DC7-486B-978E-A30FB526B9BC}TFb5ae2469-0bae-4978-b0e0-39dd046150ff394a3638-47a1155c9080</Template>
  <TotalTime>9122</TotalTime>
  <Words>4720</Words>
  <Application>Microsoft Office PowerPoint</Application>
  <PresentationFormat>Широкий екран</PresentationFormat>
  <Paragraphs>361</Paragraphs>
  <Slides>52</Slides>
  <Notes>0</Notes>
  <HiddenSlides>0</HiddenSlides>
  <MMClips>0</MMClips>
  <ScaleCrop>false</ScaleCrop>
  <HeadingPairs>
    <vt:vector size="6" baseType="variant">
      <vt:variant>
        <vt:lpstr>Використані шрифти</vt:lpstr>
      </vt:variant>
      <vt:variant>
        <vt:i4>3</vt:i4>
      </vt:variant>
      <vt:variant>
        <vt:lpstr>Тема</vt:lpstr>
      </vt:variant>
      <vt:variant>
        <vt:i4>1</vt:i4>
      </vt:variant>
      <vt:variant>
        <vt:lpstr>Заголовки слайдів</vt:lpstr>
      </vt:variant>
      <vt:variant>
        <vt:i4>52</vt:i4>
      </vt:variant>
    </vt:vector>
  </HeadingPairs>
  <TitlesOfParts>
    <vt:vector size="56" baseType="lpstr">
      <vt:lpstr>Arial</vt:lpstr>
      <vt:lpstr>Calibri</vt:lpstr>
      <vt:lpstr>Calibri Light</vt:lpstr>
      <vt:lpstr>Небеса</vt:lpstr>
      <vt:lpstr>Техніка письма</vt:lpstr>
      <vt:lpstr>Презентація PowerPoint</vt:lpstr>
      <vt:lpstr>Переваги техніки письма </vt:lpstr>
      <vt:lpstr>Презентація PowerPoint</vt:lpstr>
      <vt:lpstr>Підготовка до написання статті </vt:lpstr>
      <vt:lpstr>Презентація PowerPoint</vt:lpstr>
      <vt:lpstr>Вибір жанру </vt:lpstr>
      <vt:lpstr>Складання плану статті </vt:lpstr>
      <vt:lpstr>Структура «довгої» статті </vt:lpstr>
      <vt:lpstr>Історична довідка</vt:lpstr>
      <vt:lpstr>1. Заголовок та підзаголовок</vt:lpstr>
      <vt:lpstr>Презентація PowerPoint</vt:lpstr>
      <vt:lpstr>2. Лід (Lead)</vt:lpstr>
      <vt:lpstr>Типи лідів:</vt:lpstr>
      <vt:lpstr>Правила написання ліда:</vt:lpstr>
      <vt:lpstr>3. Тіло тексту </vt:lpstr>
      <vt:lpstr>Принципи організації тіла тексту: </vt:lpstr>
      <vt:lpstr>Техніки підтримання уваги:</vt:lpstr>
      <vt:lpstr>4. Бекграунд (Background) </vt:lpstr>
      <vt:lpstr>Правила подачі бекграунда: </vt:lpstr>
      <vt:lpstr>5. Контекст </vt:lpstr>
      <vt:lpstr>Типи контексту: </vt:lpstr>
      <vt:lpstr>Презентація PowerPoint</vt:lpstr>
      <vt:lpstr>ПРИКЛАДИ ЗАСТОСУВАННЯ ПЕРЕВЕРНУТОЇ ПІРАМІДИ</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Як Починаємо писати статтю</vt:lpstr>
      <vt:lpstr>Журналістські «байкові початки»</vt:lpstr>
      <vt:lpstr>Презентація PowerPoint</vt:lpstr>
      <vt:lpstr>Проблема посилань на "експертів" </vt:lpstr>
      <vt:lpstr>Презентація PowerPoint</vt:lpstr>
      <vt:lpstr>Презентація PowerPoint</vt:lpstr>
      <vt:lpstr>Презентація PowerPoint</vt:lpstr>
      <vt:lpstr>Альтернатива: починайте з конкретного! </vt:lpstr>
      <vt:lpstr>Обмеження підходу </vt:lpstr>
      <vt:lpstr>Принципи підходу «від часткового до загального» у журналістиці </vt:lpstr>
      <vt:lpstr>1. Опис</vt:lpstr>
      <vt:lpstr>Презентація PowerPoint</vt:lpstr>
      <vt:lpstr>2. Розповідь (анекдот) </vt:lpstr>
      <vt:lpstr>Презентація PowerPoint</vt:lpstr>
      <vt:lpstr>3. Інтригуюче твердження</vt:lpstr>
      <vt:lpstr>4. Питання</vt:lpstr>
      <vt:lpstr>5. Вступ, що починається з цитати</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Новина</dc:title>
  <dc:creator>Слюсар Вадим Миколайович</dc:creator>
  <cp:lastModifiedBy>Слюсар Вадим Миколайович</cp:lastModifiedBy>
  <cp:revision>20</cp:revision>
  <dcterms:created xsi:type="dcterms:W3CDTF">2025-09-15T11:29:44Z</dcterms:created>
  <dcterms:modified xsi:type="dcterms:W3CDTF">2025-10-13T21:08:28Z</dcterms:modified>
</cp:coreProperties>
</file>