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73" r:id="rId4"/>
    <p:sldId id="271" r:id="rId5"/>
    <p:sldId id="274" r:id="rId6"/>
    <p:sldId id="272" r:id="rId7"/>
    <p:sldId id="264" r:id="rId8"/>
    <p:sldId id="263" r:id="rId9"/>
    <p:sldId id="267" r:id="rId10"/>
    <p:sldId id="270" r:id="rId11"/>
    <p:sldId id="269" r:id="rId12"/>
    <p:sldId id="265" r:id="rId13"/>
    <p:sldId id="266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7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076532-57D8-4A8F-B4FE-3CED8D8D7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366C15B-837F-4FE3-8477-CD907398CF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96571A6-E5B7-4036-8696-97067838E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2F51F09-F279-4319-90AB-6C7E016C4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80D5CCA-193B-442F-8995-C2580545A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3043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5F7B9F-6B1B-4AF2-9F29-8CBBA9296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94B1ED-CD81-47F0-BD25-CB58C7F71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08F1B08-E4D6-49C6-B86E-BF177A4ED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57A2D8A-DE94-47E0-8A1D-F7F7C8EA6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AC498C4-FEBE-4DAB-A527-E863A7906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155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D7AB36-5E5E-4A2C-9F51-39A9B5C46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0A09EC2-141B-4A87-804F-CF8E51FB75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73D230A-C91B-4A03-A4FD-275A6AA00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97EA0E-1A3C-4DD2-8A7E-9C77DC251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901B109-6B54-428B-A3BB-3D79B2A58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0397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AA6F45-8BDE-4B8E-AAF3-3DFC230C3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D47ED80-FD38-48D8-B5FE-B5E94C5E05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4B13244-ED52-4F90-8F8B-418806D9D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6E89D4D-EA8A-40C7-8B73-FD70DC97F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4FD15B2-B5FB-43B9-BA56-4750CBC3F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84F54D3-7DBD-4C46-B1D0-A8EAAF5AD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6582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1F4C7C-9808-473E-9626-4334732B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D366BFB-A652-489D-8FB3-0178FC966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4E3A069-0A6C-4ED3-8F25-A35F8220A3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E58E1FC-AC2C-4AB8-8ADA-340CCC2903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23B09CD-C756-45D2-8A69-EED62804A6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EAB34A7-9014-455B-8D8C-52F43C521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89E0B31-74ED-4B0C-81E4-CD72F9A19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F39B88EB-FCD5-423C-A9D2-DC9E97800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063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261450-2F4E-424E-99CE-522A06FC1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824B556B-954A-4402-A253-65B6D5727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10B5D7C-A752-479E-A052-1BE13F5D0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C8F25B88-FE6B-444F-8CE6-910426B5F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0566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D66302D-5A5C-44EB-9AD8-26BC2F0CC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DFDD858-D3FC-43E0-A741-C7A11F2BD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F0D6FA6D-D085-4B1F-8E3A-F10629C2A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9907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AA1C31-E86F-4DB6-9774-5AE20F676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E7EB965-CCFA-415C-B162-FC5487F08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565261D-D909-42FC-8AF0-ED1443E12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A573140-222D-41B5-A976-D164E49BB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B81254-9561-4F6C-A1D4-2A27A2CA6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FE3C6DC-A8EA-46D2-9E04-F1C8BDFED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6494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C92D94-A26A-4FB9-A582-2DAF42C38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D464280-D6F6-4E5E-AFB4-34AAD8AF21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C8E72843-1599-4B7F-9BBC-60F3BABEC4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F7BBE4-4935-4482-8564-E5D92829B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B926C0B-47CA-4211-8E99-518388C9A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59C241E-DC60-413E-B11A-E9A4A5D6F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8997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1C42EF-579D-4DF4-BBFA-9C7C4B6E0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B563739-796D-42EB-86EB-3F5FD279E7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D480CD3-2972-47CD-907E-E1D31DFFF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B48FDA-30B8-41E5-A50B-091A31687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03430DD-B4C1-4CAB-AEEB-18DAD0AC2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497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1B41246C-947E-4541-BCD1-7A3F296490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333BF3C-787B-4C35-A5A5-2C10556992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ADAC27B-2A5C-4E4A-B038-88C2EDB59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C14377F-CC68-4812-86A7-15ECEF845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98B917D-C95F-49FF-B1B8-EC6EA9A5D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2675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D7954BE0-9232-436E-9E7D-CCDA3C4A3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EEB8032-E941-4427-8078-9811BAC2BA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6CF83E8-AF91-4710-9FDD-A1EB49D604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2A0B4-053F-4BF6-BAA4-824FF2FC59A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C20E458-2A9E-4BB2-85AA-394EB86A9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2047415-067E-4745-80BB-F02C4239EA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5849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k.soringpcrepair.com/forecasting-in-excel/#_2" TargetMode="External"/><Relationship Id="rId7" Type="http://schemas.openxmlformats.org/officeDocument/2006/relationships/hyperlink" Target="https://uk.soringpcrepair.com/forecasting-in-excel/#_6" TargetMode="External"/><Relationship Id="rId2" Type="http://schemas.openxmlformats.org/officeDocument/2006/relationships/hyperlink" Target="https://uk.soringpcrepair.com/forecasting-in-excel/#_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soringpcrepair.com/forecasting-in-excel/#_5" TargetMode="External"/><Relationship Id="rId5" Type="http://schemas.openxmlformats.org/officeDocument/2006/relationships/hyperlink" Target="https://uk.soringpcrepair.com/forecasting-in-excel/#_4" TargetMode="External"/><Relationship Id="rId4" Type="http://schemas.openxmlformats.org/officeDocument/2006/relationships/hyperlink" Target="https://uk.soringpcrepair.com/forecasting-in-excel/#_3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2E1FD2-2AC5-4967-94BA-693D5F6E64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Імітаційне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оптимізаційне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 Excel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2D0A4FC-FAB6-4301-928C-C715116851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>
                <a:latin typeface="Times New Roman" panose="02020603050405020304" pitchFamily="18" charset="0"/>
                <a:cs typeface="Times New Roman" panose="02020603050405020304" pitchFamily="18" charset="0"/>
              </a:rPr>
              <a:t>Лекція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410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480358-531D-4D16-BC0D-F53E3B92D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49639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59760A1-A9A2-4BA8-A9D6-9AEBD451B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4764"/>
            <a:ext cx="10515600" cy="4662199"/>
          </a:xfrm>
        </p:spPr>
        <p:txBody>
          <a:bodyPr/>
          <a:lstStyle/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параметра.</a:t>
            </a:r>
          </a:p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Пошук рішень.</a:t>
            </a:r>
          </a:p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Прогнозування.</a:t>
            </a:r>
          </a:p>
          <a:p>
            <a:pPr marL="1981200" lvl="1" indent="-5143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Лінія тренду.</a:t>
            </a:r>
          </a:p>
          <a:p>
            <a:pPr marL="1981200" lvl="1" indent="-5143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 прогнозування. Функція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981200" lvl="1" indent="-5143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Аркуш прогноз.</a:t>
            </a:r>
          </a:p>
        </p:txBody>
      </p:sp>
    </p:spTree>
    <p:extLst>
      <p:ext uri="{BB962C8B-B14F-4D97-AF65-F5344CB8AC3E}">
        <p14:creationId xmlns:p14="http://schemas.microsoft.com/office/powerpoint/2010/main" val="2975693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AE1BA76-2904-4F2B-BABB-B0FC4B3A7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0510"/>
            <a:ext cx="10515600" cy="5336454"/>
          </a:xfrm>
        </p:spPr>
        <p:txBody>
          <a:bodyPr>
            <a:normAutofit fontScale="77500" lnSpcReduction="20000"/>
          </a:bodyPr>
          <a:lstStyle/>
          <a:p>
            <a:pPr marL="0" indent="4572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от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Як приклад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навести задачу,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обсягу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випуску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фірма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1 000 000 грн.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таких задач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найширшим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алгебраїчних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нерівностей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екстремумів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вимагається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просто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який-небудь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підібрати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збалансованого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асортименту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перевезень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оптимізаційними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табличному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процесорі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автоматично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підбирають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параметра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та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Перший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585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7F399A-F88E-4668-8EF4-FE994E77D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1"/>
            <a:ext cx="10515600" cy="167178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параметра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– Аналіз «якщо» - Підбір параметра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458FE399-50A6-49BC-A728-F9A7E0AD6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7647" y="4269146"/>
            <a:ext cx="5381625" cy="19526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479F9A-12C2-4328-874B-B54635FCE6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792" y="4312008"/>
            <a:ext cx="3600450" cy="1866900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0AC1EB1F-D05A-4BC6-863B-B8BF5865F4D3}"/>
              </a:ext>
            </a:extLst>
          </p:cNvPr>
          <p:cNvSpPr/>
          <p:nvPr/>
        </p:nvSpPr>
        <p:spPr>
          <a:xfrm>
            <a:off x="838200" y="2057638"/>
            <a:ext cx="10515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/>
              <a:t>	Суть функції Підбір параметра полягає в тому, що користувач, може обчислити необхідні вихідні дані для досягнення конкретного результату. Ця функція схожа на інструмент Пошук рішення , але є більш спрощеним варіантом. Її можна використовувати тільки в одиночних формулах, тобто для обчислення в кожній окремій клітинці потрібно запускати щоразу даний інструмент заново. Крім того, функція підбору параметра може оперувати тільки одним вхідним, і одним шуканим значенням, що говорить про неї, як про інструмент з обмеженим функціоналом.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29505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00E4FDF-67BD-4BD2-8F7D-75DB63902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2655"/>
            <a:ext cx="10515600" cy="56043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 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параметр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застосовують так.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одну з клітинок електронної таблиці слід увести формулу цільової функції. Це буде цільова клітинка.</a:t>
            </a: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Далі необхідно виконати команду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- Робота з даними - Підбір параметра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заповнити:</a:t>
            </a:r>
          </a:p>
          <a:p>
            <a:pPr marL="914400" lvl="1" indent="-342900">
              <a:lnSpc>
                <a:spcPct val="110000"/>
              </a:lnSpc>
              <a:spcBef>
                <a:spcPts val="0"/>
              </a:spcBef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Установити у клітинці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має містити адресу цільової клітинки;</a:t>
            </a:r>
          </a:p>
          <a:p>
            <a:pPr marL="914400" lvl="1" indent="-342900">
              <a:lnSpc>
                <a:spcPct val="110000"/>
              </a:lnSpc>
              <a:spcBef>
                <a:spcPts val="0"/>
              </a:spcBef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слід ввести значення, якого має набути цільова функція;</a:t>
            </a:r>
          </a:p>
          <a:p>
            <a:pPr marL="914400" lvl="1" indent="-342900">
              <a:lnSpc>
                <a:spcPct val="110000"/>
              </a:lnSpc>
              <a:spcBef>
                <a:spcPts val="0"/>
              </a:spcBef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Змінюючи значення клітинки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слід увести адресу клітинки-параметра.</a:t>
            </a: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завершення потрібно клацнути кнопку ОК. У цільовій клітинці буде відображено значення, якого має набувати цільова функція, а в клітинці параметра – шукане значення параметра.</a:t>
            </a:r>
          </a:p>
        </p:txBody>
      </p:sp>
    </p:spTree>
    <p:extLst>
      <p:ext uri="{BB962C8B-B14F-4D97-AF65-F5344CB8AC3E}">
        <p14:creationId xmlns:p14="http://schemas.microsoft.com/office/powerpoint/2010/main" val="2049394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7038AC-DEA6-4E63-A72A-2C66FD197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65275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Маємо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таблицю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виплат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 та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премії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працівникам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премії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відсотках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премія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розраховується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множення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 на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відсоток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.(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С4*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AC2D6858-E71F-420F-976E-9C1949E50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2035" y="2065771"/>
            <a:ext cx="6236292" cy="435133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55C66FF-64A9-4579-816F-55FB066D0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526" y="2065771"/>
            <a:ext cx="34861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510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2F7453-7AB1-44A0-A564-E7A8ADB93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0039"/>
          </a:xfrm>
        </p:spPr>
        <p:txBody>
          <a:bodyPr>
            <a:normAutofit fontScale="90000"/>
          </a:bodyPr>
          <a:lstStyle/>
          <a:p>
            <a:pPr algn="ctr"/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Пошук рішень (</a:t>
            </a:r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926EE1B-8A0A-4DFE-B328-702EC20AA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4691"/>
            <a:ext cx="10515600" cy="4782272"/>
          </a:xfrm>
        </p:spPr>
        <p:txBody>
          <a:bodyPr>
            <a:normAutofit fontScale="62500" lnSpcReduction="20000"/>
          </a:bodyPr>
          <a:lstStyle/>
          <a:p>
            <a:pPr marL="0" indent="45720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 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надбудова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проводить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принципом</a:t>
            </a:r>
          </a:p>
          <a:p>
            <a:pPr marL="0" indent="457200" algn="ctr">
              <a:lnSpc>
                <a:spcPct val="120000"/>
              </a:lnSpc>
              <a:buNone/>
            </a:pP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what-if". </a:t>
            </a:r>
            <a:endParaRPr lang="uk-UA" sz="6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(так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формул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аркуша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Надбудова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формул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функціях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Надбудова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меж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виводить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>
              <a:lnSpc>
                <a:spcPct val="120000"/>
              </a:lnSpc>
              <a:buNone/>
            </a:pP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однієї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змінюючи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457200">
              <a:lnSpc>
                <a:spcPct val="120000"/>
              </a:lnSpc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прогнозований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 на рекламу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прогнозований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>
              <a:lnSpc>
                <a:spcPct val="12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55454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6912CC-D3E7-41BE-8223-496D23A7C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91" y="277091"/>
            <a:ext cx="11979564" cy="1548534"/>
          </a:xfrm>
        </p:spPr>
        <p:txBody>
          <a:bodyPr>
            <a:normAutofit/>
          </a:bodyPr>
          <a:lstStyle/>
          <a:p>
            <a:pPr algn="ctr"/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Файл – Параметри – Надбудови – Керування(Перейти)- Пошук розв’язання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8AB6126-800C-4AE8-B212-AEA7318C58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89CB17-9E88-4E56-9BC8-AF4803EAB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002" y="1979613"/>
            <a:ext cx="4010025" cy="43513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FB0880-F686-437A-8140-71BAD8DAF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899" y="1671637"/>
            <a:ext cx="7045936" cy="465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986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F84A2A0-F999-46C2-8EC5-8A28E4A8A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091" y="554182"/>
            <a:ext cx="11647053" cy="5622781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меню Розв’язання (Пошук рішення) </a:t>
            </a:r>
            <a:r>
              <a:rPr lang="en-US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 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дає змогу розв’язувати системи рівнянь, задачі лінійної оптимізації.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скористатися даним сервісом </a:t>
            </a:r>
            <a:r>
              <a:rPr lang="en-US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 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слід спочатку підготувати дані на листі робочої таблиці: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68288" algn="l"/>
                <a:tab pos="360363" algn="l"/>
                <a:tab pos="442913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 Зарезервувати для кожної змінної чарунку електронної таблиці.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68288" algn="l"/>
                <a:tab pos="360363" algn="l"/>
                <a:tab pos="442913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 Ввести в вигляді формули цільову функцію (для задачі лінійної оптимізації), підставляючи адреси чарунок у позиції змінних.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68288" algn="l"/>
                <a:tab pos="360363" algn="l"/>
                <a:tab pos="442913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 Ввести в вигляді формул ліві частини рівнянь, підставляючи адреси чарунок у позиції змінних.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Далі можна починати розв’язання задачі. У вікні діалогу команди  Розв’язання слід визначити: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 адресу чарунки, у якій міститься цільова функція, якщо розв’язується задача лінійної оптимізації, при розв’язанні системи рівнянь поле повинно бути порожнім, а також визначити якого значення повинна досягти цільова функція – мінімального, максимального або певного;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   адреси чарунок, що змінюються, ці чарунки, які було зарезервовано для змінних;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   в області Підлягає обмеженням  добавити обмеження, що визначають яке значення повинно прийняти кожне рівняння;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   натиснути на кнопку Розв’язати.</a:t>
            </a:r>
          </a:p>
        </p:txBody>
      </p:sp>
    </p:spTree>
    <p:extLst>
      <p:ext uri="{BB962C8B-B14F-4D97-AF65-F5344CB8AC3E}">
        <p14:creationId xmlns:p14="http://schemas.microsoft.com/office/powerpoint/2010/main" val="40095161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D330DF3-4B48-4E5C-9FCA-D59612427A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91" y="211859"/>
            <a:ext cx="7010400" cy="65722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A21980-62D4-47BD-9E45-2F2207E87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5091" y="605848"/>
            <a:ext cx="4982469" cy="617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074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B7A440-5723-4608-AF64-FAE421A86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2257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Опції</a:t>
            </a:r>
            <a:r>
              <a:rPr lang="ru-RU" alt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вікна</a:t>
            </a:r>
            <a:r>
              <a:rPr lang="ru-RU" alt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Параметри</a:t>
            </a:r>
            <a:r>
              <a:rPr lang="ru-RU" alt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розв’язувача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F80E201B-2CF1-4672-A29B-0A7CF8F4CC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5906865"/>
              </p:ext>
            </p:extLst>
          </p:nvPr>
        </p:nvGraphicFramePr>
        <p:xfrm>
          <a:off x="554182" y="1062182"/>
          <a:ext cx="11277600" cy="53386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9288">
                  <a:extLst>
                    <a:ext uri="{9D8B030D-6E8A-4147-A177-3AD203B41FA5}">
                      <a16:colId xmlns:a16="http://schemas.microsoft.com/office/drawing/2014/main" val="2476206010"/>
                    </a:ext>
                  </a:extLst>
                </a:gridCol>
                <a:gridCol w="2217560">
                  <a:extLst>
                    <a:ext uri="{9D8B030D-6E8A-4147-A177-3AD203B41FA5}">
                      <a16:colId xmlns:a16="http://schemas.microsoft.com/office/drawing/2014/main" val="2042631969"/>
                    </a:ext>
                  </a:extLst>
                </a:gridCol>
                <a:gridCol w="8410752">
                  <a:extLst>
                    <a:ext uri="{9D8B030D-6E8A-4147-A177-3AD203B41FA5}">
                      <a16:colId xmlns:a16="http://schemas.microsoft.com/office/drawing/2014/main" val="2475955228"/>
                    </a:ext>
                  </a:extLst>
                </a:gridCol>
              </a:tblGrid>
              <a:tr h="271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пп.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Опції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Опис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3495981664"/>
                  </a:ext>
                </a:extLst>
              </a:tr>
              <a:tr h="6635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Оптимізувати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цільову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функцію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Вказується клітинка, що містить цільову функцію (критерій оптимізації) розглядуваної задачі.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162571533"/>
                  </a:ext>
                </a:extLst>
              </a:tr>
              <a:tr h="11009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Рівної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Слід обрати з трьох перемикачів (максимальному значению, минимальному значению, значению) той, що визначає тип взаємозв'язку між рішенням і цільовою клітинкою.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2493711506"/>
                  </a:ext>
                </a:extLst>
              </a:tr>
              <a:tr h="6635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Змінюючи клітинки змінних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Вказуються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клітинки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повинні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змінюватися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процесі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пошуку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рішення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тобто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клітинки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є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змінними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690451544"/>
                  </a:ext>
                </a:extLst>
              </a:tr>
              <a:tr h="13196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Підлягає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обмеженням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Відображаються обмеження, що накладаються на змінні задачі. Допускаються обмеження у вигляді рівностей, нерівностей, а також - вимога цілочисельності змінних. Обмеження додаються по одному за допомогою кнопки Добавить.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3875423903"/>
                  </a:ext>
                </a:extLst>
              </a:tr>
              <a:tr h="13196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КнопкаПараметри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Дозволяє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змінити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умови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варіанти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пошуку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рішень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досліджуваної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також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завантажувати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зберігати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оптимізовані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моделі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Значення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стан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елементів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керування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використовуються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умовчанням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є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придатними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вирішення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більшості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задач.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2654289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757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29E07B-3BC8-4BFD-8579-02A072CBB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0948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Розв’язок системи рівнянь </a:t>
            </a: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C32B88EE-A205-4C55-8160-A729A3EC7C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256" y="2007394"/>
            <a:ext cx="4858326" cy="35621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D09AD8-D535-46D3-91CB-1345C7B1C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932" y="2726316"/>
            <a:ext cx="4005407" cy="3171465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D463A141-4CBA-497C-B33A-D89479D806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5900" y="20073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EF5A82-83BC-4048-88CA-99585CDE73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339" y="3788460"/>
            <a:ext cx="2716934" cy="21907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72CF7D-AEF8-412B-9F48-B822F40F5D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8473" y="417152"/>
            <a:ext cx="4387271" cy="173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249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43694B4B-3217-4A8D-9255-2A61DF496D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0430" y="2122486"/>
            <a:ext cx="4571279" cy="16002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FCDBB0A-31C2-4D15-878D-19C94282D4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0727" y="157162"/>
            <a:ext cx="3313673" cy="20133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43CFFC-1695-473F-85D8-510792A1FC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215" y="157162"/>
            <a:ext cx="6991350" cy="636371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4362590-4015-4F5C-8092-066CF72616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6404" y="3870037"/>
            <a:ext cx="2978141" cy="253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520797-7157-44DE-B98A-3C2434D03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5530"/>
          </a:xfrm>
        </p:spPr>
        <p:txBody>
          <a:bodyPr>
            <a:normAutofit fontScale="90000"/>
          </a:bodyPr>
          <a:lstStyle/>
          <a:p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Microsoft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br>
              <a:rPr lang="ru-RU" dirty="0"/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61E7C67-B6A1-46FF-A4D7-B58C3B1A4B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0656"/>
            <a:ext cx="10515600" cy="5486399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31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важливий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практично будь-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починаючи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закінчуючи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інженерією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Метою будь-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поточної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передбачуваного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об'єкта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момент часу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buNone/>
            </a:pP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Табличний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процесор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арсеналі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ефективністю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чим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поступаються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професійним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програмам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 них належать:</a:t>
            </a:r>
          </a:p>
          <a:p>
            <a:pPr marL="0" indent="457200" algn="just">
              <a:lnSpc>
                <a:spcPct val="120000"/>
              </a:lnSpc>
              <a:buNone/>
            </a:pPr>
            <a:endParaRPr lang="uk-UA" dirty="0"/>
          </a:p>
          <a:p>
            <a:pPr lvl="1">
              <a:lnSpc>
                <a:spcPct val="120000"/>
              </a:lnSpc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лінія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тренда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ПРЕДСКАЗ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TREND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ТЕНДЕНЦІЯ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РОСТ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(ЛИНЕЙН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LOGEST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ЛГРФПРІБЛ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663345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205154-CC72-4583-9C62-C0AFD13A2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0875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Лінія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тренда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2F9F977-488E-41BA-926D-E783A7A58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6073"/>
            <a:ext cx="11002818" cy="5040890"/>
          </a:xfrm>
        </p:spPr>
        <p:txBody>
          <a:bodyPr>
            <a:normAutofit fontScale="92500"/>
          </a:bodyPr>
          <a:lstStyle/>
          <a:p>
            <a:pPr marL="0" indent="45720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найпопулярніших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Ексель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екстраполяція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тренда.</a:t>
            </a:r>
          </a:p>
          <a:p>
            <a:pPr marL="0" indent="4572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Екстраполяція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одержаних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спостереження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Будуємо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виділяємо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область,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вкладці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Вставлення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натискаємо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значку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діаграми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Діаграми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вибираємо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точкову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діаграму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вид, але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коректно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доведеться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редагування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аргументу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шкалу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горизонтальній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41567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95782B-3D1F-4620-88F5-1A6605F1F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581" y="0"/>
            <a:ext cx="11666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75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8D289A-FBB9-4E8E-9DFB-E970B59AC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26" y="1787525"/>
            <a:ext cx="9972675" cy="47053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B98AC5C-A090-4B82-A30E-85330A41D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7115" y="3795135"/>
            <a:ext cx="1581150" cy="2790825"/>
          </a:xfrm>
          <a:prstGeom prst="rect">
            <a:avLst/>
          </a:prstGeom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BF22AC7B-C435-4E39-B1F5-0B1B7883584A}"/>
              </a:ext>
            </a:extLst>
          </p:cNvPr>
          <p:cNvSpPr/>
          <p:nvPr/>
        </p:nvSpPr>
        <p:spPr>
          <a:xfrm>
            <a:off x="397163" y="365125"/>
            <a:ext cx="69457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Екстраполяцію</a:t>
            </a:r>
            <a:r>
              <a:rPr lang="ru-RU" dirty="0"/>
              <a:t> для </a:t>
            </a:r>
            <a:r>
              <a:rPr lang="ru-RU" dirty="0" err="1"/>
              <a:t>табличних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 через </a:t>
            </a:r>
            <a:r>
              <a:rPr lang="ru-RU" dirty="0" err="1"/>
              <a:t>стандартну</a:t>
            </a:r>
            <a:r>
              <a:rPr lang="ru-RU" dirty="0"/>
              <a:t> </a:t>
            </a:r>
            <a:r>
              <a:rPr lang="ru-RU" dirty="0" err="1"/>
              <a:t>функцію</a:t>
            </a:r>
            <a:r>
              <a:rPr lang="ru-RU" dirty="0"/>
              <a:t> Ексель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</a:t>
            </a:r>
            <a:r>
              <a:rPr lang="ru-RU" dirty="0"/>
              <a:t>. </a:t>
            </a:r>
            <a:r>
              <a:rPr lang="ru-RU" dirty="0" err="1"/>
              <a:t>Цей</a:t>
            </a:r>
            <a:r>
              <a:rPr lang="ru-RU" dirty="0"/>
              <a:t> аргумент </a:t>
            </a:r>
            <a:r>
              <a:rPr lang="ru-RU" dirty="0" err="1"/>
              <a:t>відноситься</a:t>
            </a:r>
            <a:r>
              <a:rPr lang="ru-RU" dirty="0"/>
              <a:t> до </a:t>
            </a:r>
            <a:r>
              <a:rPr lang="ru-RU" dirty="0" err="1"/>
              <a:t>категорії</a:t>
            </a:r>
            <a:r>
              <a:rPr lang="ru-RU" dirty="0"/>
              <a:t> </a:t>
            </a:r>
            <a:r>
              <a:rPr lang="ru-RU" dirty="0" err="1"/>
              <a:t>статистичних</a:t>
            </a:r>
            <a:r>
              <a:rPr lang="ru-RU" dirty="0"/>
              <a:t> </a:t>
            </a:r>
            <a:r>
              <a:rPr lang="ru-RU" dirty="0" err="1"/>
              <a:t>інструментів</a:t>
            </a:r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4E401E7-6B04-45A6-94D8-BDA2D25D5D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4815" y="161204"/>
            <a:ext cx="3528290" cy="169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2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57C0517-ADF2-4C3D-81DA-837DB0D79ABD}"/>
              </a:ext>
            </a:extLst>
          </p:cNvPr>
          <p:cNvSpPr/>
          <p:nvPr/>
        </p:nvSpPr>
        <p:spPr>
          <a:xfrm>
            <a:off x="1016001" y="759844"/>
            <a:ext cx="95319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поміняти</a:t>
            </a:r>
            <a:r>
              <a:rPr lang="ru-RU" dirty="0"/>
              <a:t> </a:t>
            </a:r>
            <a:r>
              <a:rPr lang="ru-RU" dirty="0" err="1"/>
              <a:t>рік</a:t>
            </a:r>
            <a:r>
              <a:rPr lang="ru-RU" dirty="0"/>
              <a:t> в </a:t>
            </a:r>
            <a:r>
              <a:rPr lang="ru-RU" dirty="0" err="1"/>
              <a:t>осередку</a:t>
            </a:r>
            <a:r>
              <a:rPr lang="ru-RU" dirty="0"/>
              <a:t>, яка </a:t>
            </a:r>
            <a:r>
              <a:rPr lang="ru-RU" dirty="0" err="1"/>
              <a:t>використовувалася</a:t>
            </a:r>
            <a:r>
              <a:rPr lang="ru-RU" dirty="0"/>
              <a:t> для </a:t>
            </a:r>
            <a:r>
              <a:rPr lang="ru-RU" dirty="0" err="1"/>
              <a:t>введення</a:t>
            </a:r>
            <a:r>
              <a:rPr lang="ru-RU" dirty="0"/>
              <a:t> аргументу, то </a:t>
            </a:r>
            <a:r>
              <a:rPr lang="ru-RU" dirty="0" err="1"/>
              <a:t>відповідно</a:t>
            </a:r>
            <a:r>
              <a:rPr lang="ru-RU" dirty="0"/>
              <a:t> </a:t>
            </a:r>
            <a:r>
              <a:rPr lang="ru-RU" dirty="0" err="1"/>
              <a:t>зміниться</a:t>
            </a:r>
            <a:r>
              <a:rPr lang="ru-RU" dirty="0"/>
              <a:t> результат, а </a:t>
            </a:r>
            <a:r>
              <a:rPr lang="ru-RU" dirty="0" err="1"/>
              <a:t>також</a:t>
            </a:r>
            <a:r>
              <a:rPr lang="ru-RU" dirty="0"/>
              <a:t> автоматично </a:t>
            </a:r>
            <a:r>
              <a:rPr lang="ru-RU" dirty="0" err="1"/>
              <a:t>оновиться</a:t>
            </a:r>
            <a:r>
              <a:rPr lang="ru-RU" dirty="0"/>
              <a:t> </a:t>
            </a:r>
            <a:r>
              <a:rPr lang="ru-RU" dirty="0" err="1"/>
              <a:t>графік</a:t>
            </a:r>
            <a:r>
              <a:rPr lang="ru-RU" dirty="0"/>
              <a:t>. </a:t>
            </a: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8B42D6-FD86-4929-881F-02F13BA49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18" y="1812637"/>
            <a:ext cx="11744325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897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7AF723-AA09-4B65-8F98-95F752446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Аркуш прогнозу</a:t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- Аркуш прогнозу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7CC9F2D-6F6B-4279-AF84-1F535EAF9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ru-RU" dirty="0"/>
              <a:t>Дана </a:t>
            </a:r>
            <a:r>
              <a:rPr lang="ru-RU" dirty="0" err="1"/>
              <a:t>функція</a:t>
            </a:r>
            <a:r>
              <a:rPr lang="ru-RU" dirty="0"/>
              <a:t>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обчислювати</a:t>
            </a:r>
            <a:r>
              <a:rPr lang="ru-RU" dirty="0"/>
              <a:t> і </a:t>
            </a:r>
            <a:r>
              <a:rPr lang="ru-RU" dirty="0" err="1"/>
              <a:t>передбачати</a:t>
            </a:r>
            <a:r>
              <a:rPr lang="ru-RU" dirty="0"/>
              <a:t> </a:t>
            </a:r>
            <a:r>
              <a:rPr lang="ru-RU" dirty="0" err="1"/>
              <a:t>майбутні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наявних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.</a:t>
            </a:r>
          </a:p>
          <a:p>
            <a:pPr marL="0" indent="0" fontAlgn="base">
              <a:buNone/>
            </a:pPr>
            <a:r>
              <a:rPr lang="ru-RU" b="1" dirty="0"/>
              <a:t>Як </a:t>
            </a:r>
            <a:r>
              <a:rPr lang="ru-RU" b="1" dirty="0" err="1"/>
              <a:t>застосовувати</a:t>
            </a:r>
            <a:r>
              <a:rPr lang="ru-RU" b="1" dirty="0"/>
              <a:t>:</a:t>
            </a:r>
            <a:endParaRPr lang="ru-RU" dirty="0"/>
          </a:p>
          <a:p>
            <a:pPr marL="514350" indent="-514350" fontAlgn="base">
              <a:buFont typeface="+mj-lt"/>
              <a:buAutoNum type="arabicPeriod"/>
            </a:pPr>
            <a:r>
              <a:rPr lang="ru-RU" dirty="0" err="1"/>
              <a:t>Вкажіть</a:t>
            </a:r>
            <a:r>
              <a:rPr lang="ru-RU" dirty="0"/>
              <a:t> не </a:t>
            </a:r>
            <a:r>
              <a:rPr lang="ru-RU" dirty="0" err="1"/>
              <a:t>менше</a:t>
            </a:r>
            <a:r>
              <a:rPr lang="ru-RU" dirty="0"/>
              <a:t>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клітинок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містять</a:t>
            </a:r>
            <a:r>
              <a:rPr lang="ru-RU" dirty="0"/>
              <a:t> </a:t>
            </a:r>
            <a:r>
              <a:rPr lang="ru-RU" dirty="0" err="1"/>
              <a:t>початкові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 err="1"/>
              <a:t>Виберіть</a:t>
            </a:r>
            <a:r>
              <a:rPr lang="ru-RU" dirty="0"/>
              <a:t> </a:t>
            </a:r>
            <a:r>
              <a:rPr lang="ru-RU" b="1" dirty="0" err="1"/>
              <a:t>Дані</a:t>
            </a:r>
            <a:r>
              <a:rPr lang="ru-RU" b="1" dirty="0"/>
              <a:t> &gt; Прогноз &gt; </a:t>
            </a:r>
            <a:r>
              <a:rPr lang="ru-RU" b="1" dirty="0" err="1"/>
              <a:t>Аркуш</a:t>
            </a:r>
            <a:r>
              <a:rPr lang="ru-RU" b="1" dirty="0"/>
              <a:t> прогнозу</a:t>
            </a:r>
            <a:r>
              <a:rPr lang="ru-RU" dirty="0"/>
              <a:t>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У </a:t>
            </a:r>
            <a:r>
              <a:rPr lang="ru-RU" dirty="0" err="1"/>
              <a:t>вікні</a:t>
            </a:r>
            <a:r>
              <a:rPr lang="ru-RU" dirty="0"/>
              <a:t> </a:t>
            </a:r>
            <a:r>
              <a:rPr lang="ru-RU" b="1" dirty="0" err="1"/>
              <a:t>Створення</a:t>
            </a:r>
            <a:r>
              <a:rPr lang="ru-RU" b="1" dirty="0"/>
              <a:t> листа прогнозу</a:t>
            </a:r>
            <a:r>
              <a:rPr lang="ru-RU" dirty="0"/>
              <a:t> </a:t>
            </a:r>
            <a:r>
              <a:rPr lang="ru-RU" dirty="0" err="1"/>
              <a:t>виберіть</a:t>
            </a:r>
            <a:r>
              <a:rPr lang="ru-RU" dirty="0"/>
              <a:t> </a:t>
            </a:r>
            <a:r>
              <a:rPr lang="ru-RU" dirty="0" err="1"/>
              <a:t>графік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гістограму</a:t>
            </a:r>
            <a:r>
              <a:rPr lang="ru-RU" dirty="0"/>
              <a:t> для </a:t>
            </a:r>
            <a:r>
              <a:rPr lang="ru-RU" dirty="0" err="1"/>
              <a:t>візуального</a:t>
            </a:r>
            <a:r>
              <a:rPr lang="ru-RU" dirty="0"/>
              <a:t> </a:t>
            </a:r>
            <a:r>
              <a:rPr lang="ru-RU" dirty="0" err="1"/>
              <a:t>представлення</a:t>
            </a:r>
            <a:r>
              <a:rPr lang="ru-RU" dirty="0"/>
              <a:t> прогнозу.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У </a:t>
            </a:r>
            <a:r>
              <a:rPr lang="ru-RU" dirty="0" err="1"/>
              <a:t>полі</a:t>
            </a:r>
            <a:r>
              <a:rPr lang="ru-RU" dirty="0"/>
              <a:t> </a:t>
            </a:r>
            <a:r>
              <a:rPr lang="ru-RU" b="1" dirty="0" err="1"/>
              <a:t>Завершення</a:t>
            </a:r>
            <a:r>
              <a:rPr lang="ru-RU" b="1" dirty="0"/>
              <a:t> прогнозу</a:t>
            </a:r>
            <a:r>
              <a:rPr lang="ru-RU" dirty="0"/>
              <a:t> </a:t>
            </a:r>
            <a:r>
              <a:rPr lang="ru-RU" dirty="0" err="1"/>
              <a:t>виберіть</a:t>
            </a:r>
            <a:r>
              <a:rPr lang="ru-RU" dirty="0"/>
              <a:t> дату </a:t>
            </a:r>
            <a:r>
              <a:rPr lang="ru-RU" dirty="0" err="1"/>
              <a:t>закінчення</a:t>
            </a:r>
            <a:r>
              <a:rPr lang="ru-RU" dirty="0"/>
              <a:t>, а </a:t>
            </a:r>
            <a:r>
              <a:rPr lang="ru-RU" dirty="0" err="1"/>
              <a:t>потім</a:t>
            </a:r>
            <a:r>
              <a:rPr lang="ru-RU" dirty="0"/>
              <a:t> </a:t>
            </a:r>
            <a:r>
              <a:rPr lang="ru-RU" dirty="0" err="1"/>
              <a:t>натисніть</a:t>
            </a:r>
            <a:r>
              <a:rPr lang="ru-RU" dirty="0"/>
              <a:t> кнопку </a:t>
            </a:r>
            <a:r>
              <a:rPr lang="ru-RU" b="1" dirty="0" err="1"/>
              <a:t>Створити</a:t>
            </a:r>
            <a:r>
              <a:rPr lang="ru-RU" dirty="0"/>
              <a:t>.</a:t>
            </a:r>
          </a:p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8C4EA0-E482-4483-ADAF-87B86A6D9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5531" y="475456"/>
            <a:ext cx="1778578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269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09BEF5-3A87-4714-995A-7FAC1F29B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627" y="101601"/>
            <a:ext cx="10416746" cy="6502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254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95D7A39-2430-4F76-935D-483EED7B8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" y="113631"/>
            <a:ext cx="11194473" cy="638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452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1764</TotalTime>
  <Words>1281</Words>
  <Application>Microsoft Office PowerPoint</Application>
  <PresentationFormat>Широкий екран</PresentationFormat>
  <Paragraphs>89</Paragraphs>
  <Slides>21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Тема Office</vt:lpstr>
      <vt:lpstr>Імітаційне та оптимізаційне моделювання, прогнозування   в MS Excel</vt:lpstr>
      <vt:lpstr>План</vt:lpstr>
      <vt:lpstr>Презентація PowerPoint</vt:lpstr>
      <vt:lpstr>Підбір параметра  Дані – Аналіз «якщо» - Підбір параметра </vt:lpstr>
      <vt:lpstr>Презентація PowerPoint</vt:lpstr>
      <vt:lpstr>Задача. Маємо таблицю виплат заробітної плати та премії працівникам підприємства. Відомі тільки премії працівників та її розмір у відсотках відносно заробітної плати. Також, відомо, що премія розраховується шляхом множення заробітної плати на відсоток.(наприклад С4*$Е$2 ). Необхідно знайти заробітну плату працівників.</vt:lpstr>
      <vt:lpstr> Пошук рішень (розв’язувач) </vt:lpstr>
      <vt:lpstr>Файл – Параметри – Надбудови – Керування(Перейти)- Пошук розв’язання</vt:lpstr>
      <vt:lpstr>Презентація PowerPoint</vt:lpstr>
      <vt:lpstr>Презентація PowerPoint</vt:lpstr>
      <vt:lpstr>Опції вікна Параметри розв’язувача</vt:lpstr>
      <vt:lpstr>Розв’язок системи рівнянь </vt:lpstr>
      <vt:lpstr>Презентація PowerPoint</vt:lpstr>
      <vt:lpstr> Інструменти прогнозування в Microsoft Excel </vt:lpstr>
      <vt:lpstr>Лінія тренда</vt:lpstr>
      <vt:lpstr>Презентація PowerPoint</vt:lpstr>
      <vt:lpstr>Презентація PowerPoint</vt:lpstr>
      <vt:lpstr>Презентація PowerPoint</vt:lpstr>
      <vt:lpstr>Аркуш прогнозу Дані - Аркуш прогнозу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Аналіз даних MS Excel</dc:title>
  <dc:creator>Admin</dc:creator>
  <cp:lastModifiedBy>Оксана</cp:lastModifiedBy>
  <cp:revision>50</cp:revision>
  <dcterms:created xsi:type="dcterms:W3CDTF">2023-04-04T09:13:52Z</dcterms:created>
  <dcterms:modified xsi:type="dcterms:W3CDTF">2024-12-02T22:27:46Z</dcterms:modified>
</cp:coreProperties>
</file>