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772" r:id="rId1"/>
    <p:sldMasterId id="2147484385" r:id="rId2"/>
  </p:sldMasterIdLst>
  <p:notesMasterIdLst>
    <p:notesMasterId r:id="rId35"/>
  </p:notesMasterIdLst>
  <p:handoutMasterIdLst>
    <p:handoutMasterId r:id="rId36"/>
  </p:handoutMasterIdLst>
  <p:sldIdLst>
    <p:sldId id="319" r:id="rId3"/>
    <p:sldId id="815" r:id="rId4"/>
    <p:sldId id="824" r:id="rId5"/>
    <p:sldId id="825" r:id="rId6"/>
    <p:sldId id="874" r:id="rId7"/>
    <p:sldId id="826" r:id="rId8"/>
    <p:sldId id="827" r:id="rId9"/>
    <p:sldId id="828" r:id="rId10"/>
    <p:sldId id="829" r:id="rId11"/>
    <p:sldId id="787" r:id="rId12"/>
    <p:sldId id="734" r:id="rId13"/>
    <p:sldId id="761" r:id="rId14"/>
    <p:sldId id="818" r:id="rId15"/>
    <p:sldId id="819" r:id="rId16"/>
    <p:sldId id="820" r:id="rId17"/>
    <p:sldId id="735" r:id="rId18"/>
    <p:sldId id="736" r:id="rId19"/>
    <p:sldId id="887" r:id="rId20"/>
    <p:sldId id="889" r:id="rId21"/>
    <p:sldId id="890" r:id="rId22"/>
    <p:sldId id="888" r:id="rId23"/>
    <p:sldId id="875" r:id="rId24"/>
    <p:sldId id="891" r:id="rId25"/>
    <p:sldId id="830" r:id="rId26"/>
    <p:sldId id="831" r:id="rId27"/>
    <p:sldId id="839" r:id="rId28"/>
    <p:sldId id="840" r:id="rId29"/>
    <p:sldId id="832" r:id="rId30"/>
    <p:sldId id="833" r:id="rId31"/>
    <p:sldId id="834" r:id="rId32"/>
    <p:sldId id="835" r:id="rId33"/>
    <p:sldId id="836" r:id="rId3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rgbClr val="FFFFFF"/>
        </a:solidFill>
        <a:latin typeface="Times New Roman" charset="0"/>
        <a:ea typeface="ＭＳ Ｐゴシック" charset="0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rgbClr val="FFFFFF"/>
        </a:solidFill>
        <a:latin typeface="Times New Roman" charset="0"/>
        <a:ea typeface="ＭＳ Ｐゴシック" charset="0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rgbClr val="FFFFFF"/>
        </a:solidFill>
        <a:latin typeface="Times New Roman" charset="0"/>
        <a:ea typeface="ＭＳ Ｐゴシック" charset="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rgbClr val="FFFFFF"/>
        </a:solidFill>
        <a:latin typeface="Times New Roman" charset="0"/>
        <a:ea typeface="ＭＳ Ｐゴシック" charset="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rgbClr val="FFFFFF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2000" kern="1200">
        <a:solidFill>
          <a:srgbClr val="FFFFFF"/>
        </a:solidFill>
        <a:latin typeface="Times New Roman" charset="0"/>
        <a:ea typeface="ＭＳ Ｐゴシック" charset="0"/>
        <a:cs typeface="+mn-cs"/>
      </a:defRPr>
    </a:lvl6pPr>
    <a:lvl7pPr marL="2743200" algn="l" defTabSz="457200" rtl="0" eaLnBrk="1" latinLnBrk="0" hangingPunct="1">
      <a:defRPr sz="2000" kern="1200">
        <a:solidFill>
          <a:srgbClr val="FFFFFF"/>
        </a:solidFill>
        <a:latin typeface="Times New Roman" charset="0"/>
        <a:ea typeface="ＭＳ Ｐゴシック" charset="0"/>
        <a:cs typeface="+mn-cs"/>
      </a:defRPr>
    </a:lvl7pPr>
    <a:lvl8pPr marL="3200400" algn="l" defTabSz="457200" rtl="0" eaLnBrk="1" latinLnBrk="0" hangingPunct="1">
      <a:defRPr sz="2000" kern="1200">
        <a:solidFill>
          <a:srgbClr val="FFFFFF"/>
        </a:solidFill>
        <a:latin typeface="Times New Roman" charset="0"/>
        <a:ea typeface="ＭＳ Ｐゴシック" charset="0"/>
        <a:cs typeface="+mn-cs"/>
      </a:defRPr>
    </a:lvl8pPr>
    <a:lvl9pPr marL="3657600" algn="l" defTabSz="457200" rtl="0" eaLnBrk="1" latinLnBrk="0" hangingPunct="1">
      <a:defRPr sz="2000" kern="1200">
        <a:solidFill>
          <a:srgbClr val="FFFFFF"/>
        </a:solidFill>
        <a:latin typeface="Times New Roman" charset="0"/>
        <a:ea typeface="ＭＳ Ｐゴシック" charset="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2222"/>
    <a:srgbClr val="FFFFFF"/>
    <a:srgbClr val="18B2B6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77" autoAdjust="0"/>
    <p:restoredTop sz="94595" autoAdjust="0"/>
  </p:normalViewPr>
  <p:slideViewPr>
    <p:cSldViewPr>
      <p:cViewPr varScale="1">
        <p:scale>
          <a:sx n="109" d="100"/>
          <a:sy n="109" d="100"/>
        </p:scale>
        <p:origin x="165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922"/>
    </p:cViewPr>
  </p:sorterViewPr>
  <p:notesViewPr>
    <p:cSldViewPr>
      <p:cViewPr varScale="1">
        <p:scale>
          <a:sx n="70" d="100"/>
          <a:sy n="70" d="100"/>
        </p:scale>
        <p:origin x="-1422" y="-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dirty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8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8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BB54720B-0C85-BD4A-9FE9-C7649941B43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10159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dirty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93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45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45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45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77FFFC52-FC98-9043-B600-8D0138B75F8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7244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DE1E5019-E5CC-1947-84D5-647FD74F627E}" type="slidenum">
              <a:rPr lang="en-US" sz="1200">
                <a:solidFill>
                  <a:schemeClr val="tx1"/>
                </a:solidFill>
              </a:rPr>
              <a:pPr eaLnBrk="1" hangingPunct="1"/>
              <a:t>1</a:t>
            </a:fld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52595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001675">
              <a:lnSpc>
                <a:spcPct val="90000"/>
              </a:lnSpc>
              <a:spcBef>
                <a:spcPct val="50000"/>
              </a:spcBef>
              <a:buSzPct val="100000"/>
              <a:defRPr/>
            </a:pPr>
            <a:r>
              <a:rPr lang="en-US" b="0" dirty="0" smtClean="0"/>
              <a:t>4.3.2.4</a:t>
            </a:r>
            <a:r>
              <a:rPr lang="en-US" b="0" baseline="0" dirty="0" smtClean="0"/>
              <a:t> Authenticating a Home User</a:t>
            </a: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004549-1125-4930-988B-40FFE37DB1EA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03832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34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BEC04F3D-7462-2141-96BC-F5E1B6399048}" type="slidenum">
              <a:rPr lang="en-US" sz="1200">
                <a:solidFill>
                  <a:schemeClr val="tx1"/>
                </a:solidFill>
              </a:rPr>
              <a:pPr eaLnBrk="1" hangingPunct="1"/>
              <a:t>11</a:t>
            </a:fld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6411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E8289EDA-2972-9548-B3B9-C5E225EAEFE1}" type="slidenum">
              <a:rPr lang="en-US" sz="1200">
                <a:solidFill>
                  <a:schemeClr val="tx1"/>
                </a:solidFill>
              </a:rPr>
              <a:pPr eaLnBrk="1" hangingPunct="1"/>
              <a:t>12</a:t>
            </a:fld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8594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5EDFE219-A96D-6F4D-9A5D-1AA90C87D3FA}" type="slidenum">
              <a:rPr lang="en-US" sz="1200">
                <a:solidFill>
                  <a:schemeClr val="tx1"/>
                </a:solidFill>
              </a:rPr>
              <a:pPr eaLnBrk="1" hangingPunct="1"/>
              <a:t>16</a:t>
            </a:fld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0564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1054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402DE98E-4F83-DB43-B21A-704F5283C958}" type="slidenum">
              <a:rPr lang="en-US" sz="1200">
                <a:solidFill>
                  <a:schemeClr val="tx1"/>
                </a:solidFill>
              </a:rPr>
              <a:pPr eaLnBrk="1" hangingPunct="1"/>
              <a:t>17</a:t>
            </a:fld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92491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0ED60E-6127-A74C-82C9-09FD43C3DD8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927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A14122-CEA4-C341-9217-20F0A97A084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869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8BBC33-F368-784A-A95D-15314A6885B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568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676400"/>
            <a:ext cx="39624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39624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3C2EC7-E845-174A-9151-63C332F7BBE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898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3C3186-866C-A940-BD3A-EBEEEEABBD2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82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4EF2DF-B2A3-5A40-9046-A48119431BA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320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D26808-60A5-F247-8FC0-FB1402C49EC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356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26E043-1CB9-EA4E-B457-8DA0A9997AB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767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2F70E3-BF04-064E-86C9-745D038E3F9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370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A12FA7-0C4A-3345-893C-39694B0C216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078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91300" y="381000"/>
            <a:ext cx="2019300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381000"/>
            <a:ext cx="59055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3E93D8-803C-0E42-884F-3D65E886EE8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842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1122363"/>
            <a:ext cx="777330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347" y="3602038"/>
            <a:ext cx="777330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843251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774368"/>
      </p:ext>
    </p:extLst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1933" y="657227"/>
            <a:ext cx="7300134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1933" y="3602039"/>
            <a:ext cx="7300134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485529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6" y="2088320"/>
            <a:ext cx="3829503" cy="37028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052" y="2088320"/>
            <a:ext cx="3820616" cy="37028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850896"/>
      </p:ext>
    </p:extLst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5427" y="2088320"/>
            <a:ext cx="3600326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346" y="2912232"/>
            <a:ext cx="3830406" cy="287896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9230" y="2088320"/>
            <a:ext cx="3591437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12232"/>
            <a:ext cx="3821518" cy="287896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395267"/>
      </p:ext>
    </p:extLst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699095"/>
      </p:ext>
    </p:extLst>
  </p:cSld>
  <p:clrMapOvr>
    <a:masterClrMapping/>
  </p:clrMapOvr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345129"/>
      </p:ext>
    </p:extLst>
  </p:cSld>
  <p:clrMapOvr>
    <a:masterClrMapping/>
  </p:clrMapOvr>
  <p:hf hd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2949178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8548" y="609600"/>
            <a:ext cx="4642119" cy="518160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7921" y="2971801"/>
            <a:ext cx="2949178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986374"/>
      </p:ext>
    </p:extLst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416760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49932" y="758881"/>
            <a:ext cx="2966938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971800"/>
            <a:ext cx="4171242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36579"/>
      </p:ext>
    </p:extLst>
  </p:cSld>
  <p:clrMapOvr>
    <a:masterClrMapping/>
  </p:clrMapOvr>
  <p:hf hd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4289373"/>
            <a:ext cx="7775673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355" y="621322"/>
            <a:ext cx="7775673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74499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666926"/>
      </p:ext>
    </p:extLst>
  </p:cSld>
  <p:clrMapOvr>
    <a:masterClrMapping/>
  </p:clrMapOvr>
  <p:hf hd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4204820"/>
            <a:ext cx="776532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296741"/>
      </p:ext>
    </p:extLst>
  </p:cSld>
  <p:clrMapOvr>
    <a:masterClrMapping/>
  </p:clrMapOvr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5" y="4204821"/>
            <a:ext cx="776532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505245" y="641749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46721" y="307337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90794802"/>
      </p:ext>
    </p:extLst>
  </p:cSld>
  <p:clrMapOvr>
    <a:masterClrMapping/>
  </p:clrMapOvr>
  <p:hf hd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2126943"/>
            <a:ext cx="7766495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650556"/>
            <a:ext cx="776532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095488"/>
      </p:ext>
    </p:extLst>
  </p:cSld>
  <p:clrMapOvr>
    <a:masterClrMapping/>
  </p:clrMapOvr>
  <p:hf hd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5" y="609601"/>
            <a:ext cx="776532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88320"/>
            <a:ext cx="2474217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911624"/>
            <a:ext cx="2474217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3658" y="2088320"/>
            <a:ext cx="2473919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3659" y="2911624"/>
            <a:ext cx="247486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088320"/>
            <a:ext cx="246840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2260" y="2911624"/>
            <a:ext cx="2468408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572466"/>
      </p:ext>
    </p:extLst>
  </p:cSld>
  <p:clrMapOvr>
    <a:masterClrMapping/>
  </p:clrMapOvr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7" y="3989147"/>
            <a:ext cx="247421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19015" y="2092235"/>
            <a:ext cx="2205038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7" y="4565409"/>
            <a:ext cx="2474216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26" y="3989147"/>
            <a:ext cx="247423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092235"/>
            <a:ext cx="2197894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565408"/>
            <a:ext cx="2475252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0067" y="3989147"/>
            <a:ext cx="246742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14603" y="2092235"/>
            <a:ext cx="219908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973" y="4565410"/>
            <a:ext cx="2470694" cy="122579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829802"/>
      </p:ext>
    </p:extLst>
  </p:cSld>
  <p:clrMapOvr>
    <a:masterClrMapping/>
  </p:clrMapOvr>
  <p:hf hd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742732"/>
      </p:ext>
    </p:extLst>
  </p:cSld>
  <p:clrMapOvr>
    <a:masterClrMapping/>
  </p:clrMapOvr>
  <p:hf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0"/>
            <a:ext cx="1906993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6" y="609600"/>
            <a:ext cx="5744029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448152"/>
      </p:ext>
    </p:extLst>
  </p:cSld>
  <p:clrMapOvr>
    <a:masterClrMapping/>
  </p:clrMapOvr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638" y="304800"/>
            <a:ext cx="8145462" cy="685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55638" y="1143000"/>
            <a:ext cx="7940675" cy="26289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5638" y="3924300"/>
            <a:ext cx="7940675" cy="26289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16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381000"/>
            <a:ext cx="8077200" cy="1143000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676400"/>
            <a:ext cx="8077200" cy="4572000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dirty="0">
                <a:solidFill>
                  <a:srgbClr val="222222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dirty="0">
                <a:solidFill>
                  <a:srgbClr val="222222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222222"/>
                </a:solidFill>
              </a:defRPr>
            </a:lvl1pPr>
          </a:lstStyle>
          <a:p>
            <a:fld id="{01692004-1539-2B46-9684-E30C5B0C6DAF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7" r:id="rId1"/>
    <p:sldLayoutId id="2147484348" r:id="rId2"/>
    <p:sldLayoutId id="2147484349" r:id="rId3"/>
    <p:sldLayoutId id="2147484350" r:id="rId4"/>
    <p:sldLayoutId id="2147484351" r:id="rId5"/>
    <p:sldLayoutId id="2147484352" r:id="rId6"/>
    <p:sldLayoutId id="2147484353" r:id="rId7"/>
    <p:sldLayoutId id="2147484354" r:id="rId8"/>
    <p:sldLayoutId id="2147484355" r:id="rId9"/>
    <p:sldLayoutId id="2147484356" r:id="rId10"/>
    <p:sldLayoutId id="2147484357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600">
          <a:solidFill>
            <a:srgbClr val="222222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222222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200">
          <a:solidFill>
            <a:srgbClr val="222222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200">
          <a:solidFill>
            <a:srgbClr val="222222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96064"/>
            <a:ext cx="776532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9174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86" r:id="rId1"/>
    <p:sldLayoutId id="2147484387" r:id="rId2"/>
    <p:sldLayoutId id="2147484388" r:id="rId3"/>
    <p:sldLayoutId id="2147484389" r:id="rId4"/>
    <p:sldLayoutId id="2147484390" r:id="rId5"/>
    <p:sldLayoutId id="2147484391" r:id="rId6"/>
    <p:sldLayoutId id="2147484392" r:id="rId7"/>
    <p:sldLayoutId id="2147484393" r:id="rId8"/>
    <p:sldLayoutId id="2147484394" r:id="rId9"/>
    <p:sldLayoutId id="2147484395" r:id="rId10"/>
    <p:sldLayoutId id="2147484396" r:id="rId11"/>
    <p:sldLayoutId id="2147484397" r:id="rId12"/>
    <p:sldLayoutId id="2147484398" r:id="rId13"/>
    <p:sldLayoutId id="2147484399" r:id="rId14"/>
    <p:sldLayoutId id="2147484400" r:id="rId15"/>
    <p:sldLayoutId id="2147484401" r:id="rId16"/>
    <p:sldLayoutId id="2147484402" r:id="rId17"/>
    <p:sldLayoutId id="2147484403" r:id="rId18"/>
  </p:sldLayoutIdLst>
  <p:hf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609600" y="76200"/>
            <a:ext cx="8001000" cy="4572000"/>
          </a:xfrm>
        </p:spPr>
        <p:txBody>
          <a:bodyPr>
            <a:normAutofit/>
          </a:bodyPr>
          <a:lstStyle/>
          <a:p>
            <a:pPr eaLnBrk="1" hangingPunct="1"/>
            <a:r>
              <a:rPr lang="uk-UA" sz="3600" b="1" dirty="0" smtClean="0">
                <a:latin typeface="Arial" charset="0"/>
              </a:rPr>
              <a:t>Лекція </a:t>
            </a:r>
            <a:r>
              <a:rPr lang="en-US" sz="3600" b="1" dirty="0" smtClean="0">
                <a:latin typeface="Arial" charset="0"/>
              </a:rPr>
              <a:t>13</a:t>
            </a:r>
            <a:r>
              <a:rPr lang="en-US" sz="3600" b="1" dirty="0" smtClean="0">
                <a:latin typeface="Arial" charset="0"/>
              </a:rPr>
              <a:t/>
            </a:r>
            <a:br>
              <a:rPr lang="en-US" sz="3600" b="1" dirty="0" smtClean="0">
                <a:latin typeface="Arial" charset="0"/>
              </a:rPr>
            </a:br>
            <a:r>
              <a:rPr lang="uk-UA" sz="3600" b="1" dirty="0" smtClean="0">
                <a:latin typeface="Arial" charset="0"/>
              </a:rPr>
              <a:t/>
            </a:r>
            <a:br>
              <a:rPr lang="uk-UA" sz="3600" b="1" dirty="0" smtClean="0">
                <a:latin typeface="Arial" charset="0"/>
              </a:rPr>
            </a:br>
            <a:r>
              <a:rPr lang="uk-UA" sz="3600" b="1" dirty="0" smtClean="0">
                <a:latin typeface="Arial" charset="0"/>
              </a:rPr>
              <a:t/>
            </a:r>
            <a:br>
              <a:rPr lang="uk-UA" sz="3600" b="1" dirty="0" smtClean="0">
                <a:latin typeface="Arial" charset="0"/>
              </a:rPr>
            </a:br>
            <a:r>
              <a:rPr lang="uk-UA" dirty="0" smtClean="0">
                <a:latin typeface="Arial" charset="0"/>
              </a:rPr>
              <a:t>Безпека в бездротових мережах</a:t>
            </a:r>
            <a:endParaRPr lang="en-US" b="1" dirty="0">
              <a:latin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239000" y="6305490"/>
            <a:ext cx="15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ru-RU" smtClean="0"/>
              <a:t>WPA/WPA2 Personal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458200" cy="46482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altLang="ru-RU" sz="2400" b="1" dirty="0" smtClean="0"/>
              <a:t>Шифрування</a:t>
            </a:r>
            <a:r>
              <a:rPr lang="en-US" altLang="ru-RU" sz="2400" dirty="0" smtClean="0"/>
              <a:t>:</a:t>
            </a:r>
          </a:p>
          <a:p>
            <a:pPr lvl="1"/>
            <a:r>
              <a:rPr lang="en-US" altLang="ru-RU" sz="2000" dirty="0" smtClean="0"/>
              <a:t>TKIP </a:t>
            </a:r>
          </a:p>
          <a:p>
            <a:pPr lvl="1"/>
            <a:r>
              <a:rPr lang="en-US" altLang="ru-RU" sz="2000" dirty="0" smtClean="0"/>
              <a:t>AES</a:t>
            </a:r>
          </a:p>
          <a:p>
            <a:endParaRPr lang="en-US" altLang="ru-RU" sz="2400" dirty="0" smtClean="0"/>
          </a:p>
          <a:p>
            <a:pPr marL="0" indent="0">
              <a:buNone/>
            </a:pPr>
            <a:r>
              <a:rPr lang="en-US" altLang="ru-RU" sz="2400" dirty="0" smtClean="0"/>
              <a:t>Pre-Shared Key:</a:t>
            </a:r>
          </a:p>
          <a:p>
            <a:pPr lvl="1"/>
            <a:r>
              <a:rPr lang="uk-UA" altLang="ru-RU" sz="2000" dirty="0" smtClean="0"/>
              <a:t>Ключ з </a:t>
            </a:r>
            <a:r>
              <a:rPr lang="en-US" altLang="ru-RU" sz="2000" dirty="0" smtClean="0"/>
              <a:t>8-63 </a:t>
            </a:r>
            <a:r>
              <a:rPr lang="uk-UA" altLang="ru-RU" sz="2000" dirty="0" smtClean="0"/>
              <a:t>символів</a:t>
            </a:r>
            <a:endParaRPr lang="en-US" altLang="ru-RU" sz="2000" dirty="0" smtClean="0"/>
          </a:p>
          <a:p>
            <a:endParaRPr lang="en-US" altLang="ru-RU" sz="2400" dirty="0" smtClean="0"/>
          </a:p>
          <a:p>
            <a:pPr marL="0" indent="0">
              <a:buNone/>
            </a:pPr>
            <a:r>
              <a:rPr lang="uk-UA" altLang="ru-RU" sz="2400" dirty="0" smtClean="0"/>
              <a:t>Оновлення ключів</a:t>
            </a:r>
            <a:r>
              <a:rPr lang="en-US" altLang="ru-RU" sz="2400" dirty="0" smtClean="0"/>
              <a:t>:</a:t>
            </a:r>
          </a:p>
          <a:p>
            <a:pPr lvl="1"/>
            <a:r>
              <a:rPr lang="uk-UA" sz="2000" dirty="0"/>
              <a:t>Ви можете вибрати період оновлення ключів, який вказує пристрою, як часто він повинен змінювати ключі шифрування. За замовчуванням - 3600 секунд</a:t>
            </a:r>
            <a:endParaRPr lang="en-US" alt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val="1424405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11188" y="2276475"/>
            <a:ext cx="4175125" cy="4124325"/>
          </a:xfrm>
        </p:spPr>
        <p:txBody>
          <a:bodyPr>
            <a:normAutofit/>
          </a:bodyPr>
          <a:lstStyle/>
          <a:p>
            <a:pPr algn="l">
              <a:lnSpc>
                <a:spcPct val="90000"/>
              </a:lnSpc>
              <a:buFontTx/>
              <a:buNone/>
            </a:pPr>
            <a:r>
              <a:rPr lang="de-DE" altLang="ru-RU" sz="2400" dirty="0"/>
              <a:t>- </a:t>
            </a:r>
            <a:r>
              <a:rPr lang="uk-UA" altLang="ru-RU" sz="2400" dirty="0" smtClean="0"/>
              <a:t>Розроблений як обгортка для </a:t>
            </a:r>
            <a:r>
              <a:rPr lang="de-DE" altLang="ru-RU" sz="2400" dirty="0" smtClean="0"/>
              <a:t>WEP </a:t>
            </a:r>
            <a:endParaRPr lang="de-DE" altLang="ru-RU" sz="2400" dirty="0"/>
          </a:p>
          <a:p>
            <a:pPr algn="l">
              <a:lnSpc>
                <a:spcPct val="90000"/>
              </a:lnSpc>
            </a:pPr>
            <a:r>
              <a:rPr lang="de-DE" altLang="ru-RU" sz="2400" dirty="0"/>
              <a:t>- </a:t>
            </a:r>
            <a:r>
              <a:rPr lang="uk-UA" altLang="ru-RU" sz="2400" dirty="0" smtClean="0"/>
              <a:t>Використовує </a:t>
            </a:r>
            <a:r>
              <a:rPr lang="uk-UA" altLang="ru-RU" sz="2400" dirty="0" err="1" smtClean="0"/>
              <a:t>тей</a:t>
            </a:r>
            <a:r>
              <a:rPr lang="uk-UA" altLang="ru-RU" sz="2400" dirty="0" smtClean="0"/>
              <a:t> самий </a:t>
            </a:r>
            <a:r>
              <a:rPr lang="de-DE" altLang="ru-RU" sz="2400" dirty="0" smtClean="0"/>
              <a:t>RC4-Engine </a:t>
            </a:r>
            <a:r>
              <a:rPr lang="uk-UA" altLang="ru-RU" dirty="0" smtClean="0"/>
              <a:t>що й </a:t>
            </a:r>
            <a:r>
              <a:rPr lang="de-DE" altLang="ru-RU" sz="2400" dirty="0" smtClean="0"/>
              <a:t>WEP</a:t>
            </a:r>
            <a:endParaRPr lang="de-DE" altLang="ru-RU" sz="2400" dirty="0"/>
          </a:p>
          <a:p>
            <a:pPr algn="l">
              <a:lnSpc>
                <a:spcPct val="90000"/>
              </a:lnSpc>
            </a:pPr>
            <a:r>
              <a:rPr lang="de-DE" altLang="ru-RU" sz="2400" dirty="0"/>
              <a:t>- </a:t>
            </a:r>
            <a:r>
              <a:rPr lang="uk-UA" altLang="ru-RU" sz="2400" dirty="0" smtClean="0"/>
              <a:t>Включає </a:t>
            </a:r>
            <a:r>
              <a:rPr lang="de-DE" altLang="ru-RU" sz="2400" dirty="0" smtClean="0"/>
              <a:t>MIC </a:t>
            </a:r>
            <a:r>
              <a:rPr lang="de-DE" altLang="ru-RU" sz="2400" dirty="0"/>
              <a:t>(</a:t>
            </a:r>
            <a:r>
              <a:rPr lang="de-DE" altLang="ru-RU" sz="2400" dirty="0" err="1"/>
              <a:t>called</a:t>
            </a:r>
            <a:r>
              <a:rPr lang="de-DE" altLang="ru-RU" sz="2400" dirty="0"/>
              <a:t> Michael) </a:t>
            </a:r>
            <a:r>
              <a:rPr lang="uk-UA" altLang="ru-RU" sz="2400" dirty="0" smtClean="0"/>
              <a:t>в кінці кожного </a:t>
            </a:r>
            <a:r>
              <a:rPr lang="uk-UA" altLang="ru-RU" sz="2400" dirty="0" err="1" smtClean="0"/>
              <a:t>заширфованого</a:t>
            </a:r>
            <a:r>
              <a:rPr lang="uk-UA" altLang="ru-RU" sz="2400" dirty="0" smtClean="0"/>
              <a:t> повідомлення</a:t>
            </a:r>
            <a:endParaRPr lang="de-DE" altLang="ru-RU" sz="2400" dirty="0"/>
          </a:p>
          <a:p>
            <a:pPr algn="l">
              <a:lnSpc>
                <a:spcPct val="90000"/>
              </a:lnSpc>
              <a:buFontTx/>
              <a:buChar char="-"/>
            </a:pPr>
            <a:r>
              <a:rPr lang="de-DE" altLang="ru-RU" sz="2400" dirty="0"/>
              <a:t> </a:t>
            </a:r>
            <a:r>
              <a:rPr lang="uk-UA" altLang="ru-RU" sz="2400" dirty="0" smtClean="0"/>
              <a:t>Є гарантією, що повідомлення не підроблялося</a:t>
            </a:r>
            <a:r>
              <a:rPr lang="de-DE" altLang="ru-RU" sz="2400" dirty="0" smtClean="0"/>
              <a:t>.</a:t>
            </a:r>
            <a:endParaRPr lang="de-DE" altLang="ru-RU" sz="2400" dirty="0"/>
          </a:p>
        </p:txBody>
      </p:sp>
      <p:pic>
        <p:nvPicPr>
          <p:cNvPr id="38919" name="Picture 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060575"/>
            <a:ext cx="4176713" cy="2414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921" name="Rectangle 9"/>
          <p:cNvSpPr>
            <a:spLocks noChangeArrowheads="1"/>
          </p:cNvSpPr>
          <p:nvPr/>
        </p:nvSpPr>
        <p:spPr bwMode="auto">
          <a:xfrm>
            <a:off x="466726" y="710407"/>
            <a:ext cx="8497887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  <a:lvl2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2pPr>
            <a:lvl3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3pPr>
            <a:lvl4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4pPr>
            <a:lvl5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9pPr>
          </a:lstStyle>
          <a:p>
            <a:r>
              <a:rPr lang="de-DE" altLang="ru-RU" sz="2400" u="sng" dirty="0" smtClean="0"/>
              <a:t>Wi-Fi </a:t>
            </a:r>
            <a:r>
              <a:rPr lang="de-DE" altLang="ru-RU" sz="2400" u="sng" dirty="0" err="1"/>
              <a:t>Protected</a:t>
            </a:r>
            <a:r>
              <a:rPr lang="de-DE" altLang="ru-RU" sz="2400" u="sng" dirty="0"/>
              <a:t> Access (WPA) Enterprise </a:t>
            </a:r>
            <a:r>
              <a:rPr lang="uk-UA" altLang="ru-RU" sz="2400" u="sng" dirty="0" smtClean="0"/>
              <a:t>режим</a:t>
            </a:r>
          </a:p>
          <a:p>
            <a:endParaRPr lang="de-DE" altLang="ru-RU" sz="2400" u="sng" dirty="0"/>
          </a:p>
          <a:p>
            <a:pPr algn="l">
              <a:buFont typeface="Wingdings" panose="05000000000000000000" pitchFamily="2" charset="2"/>
              <a:buBlip>
                <a:blip r:embed="rId3"/>
              </a:buBlip>
            </a:pPr>
            <a:r>
              <a:rPr lang="de-DE" altLang="ru-RU" sz="2400" dirty="0"/>
              <a:t> </a:t>
            </a:r>
            <a:r>
              <a:rPr lang="uk-UA" altLang="ru-RU" sz="2400" dirty="0" smtClean="0"/>
              <a:t>Шифрування</a:t>
            </a:r>
            <a:r>
              <a:rPr lang="de-DE" altLang="ru-RU" sz="2400" dirty="0" smtClean="0"/>
              <a:t>: </a:t>
            </a:r>
            <a:r>
              <a:rPr lang="de-DE" altLang="ru-RU" sz="2400" dirty="0"/>
              <a:t>TKIP</a:t>
            </a:r>
            <a:r>
              <a:rPr lang="de-DE" altLang="ru-RU" sz="2000" dirty="0"/>
              <a:t> </a:t>
            </a:r>
          </a:p>
        </p:txBody>
      </p:sp>
      <p:sp>
        <p:nvSpPr>
          <p:cNvPr id="38922" name="Text Box 10"/>
          <p:cNvSpPr txBox="1">
            <a:spLocks noChangeArrowheads="1"/>
          </p:cNvSpPr>
          <p:nvPr/>
        </p:nvSpPr>
        <p:spPr bwMode="auto">
          <a:xfrm>
            <a:off x="4532409" y="4800600"/>
            <a:ext cx="4687694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uk-UA" altLang="ru-RU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Компоненти</a:t>
            </a:r>
            <a:r>
              <a:rPr lang="de-DE" altLang="ru-RU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  <a:endParaRPr lang="de-DE" altLang="ru-RU" sz="24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de-DE" altLang="ru-RU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  - MIC</a:t>
            </a:r>
          </a:p>
          <a:p>
            <a:r>
              <a:rPr lang="de-DE" altLang="ru-RU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  - TSC </a:t>
            </a:r>
            <a:r>
              <a:rPr lang="de-DE" altLang="ru-RU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(</a:t>
            </a:r>
            <a:r>
              <a:rPr lang="uk-UA" altLang="ru-RU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лічильник послідовності</a:t>
            </a:r>
            <a:r>
              <a:rPr lang="de-DE" altLang="ru-RU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)</a:t>
            </a:r>
            <a:endParaRPr lang="de-DE" altLang="ru-RU" sz="24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de-DE" altLang="ru-RU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  - Per-Packet Key Mixing</a:t>
            </a:r>
          </a:p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</a:pPr>
            <a:endParaRPr lang="de-DE" altLang="ru-RU" sz="2400" dirty="0"/>
          </a:p>
        </p:txBody>
      </p:sp>
    </p:spTree>
    <p:extLst>
      <p:ext uri="{BB962C8B-B14F-4D97-AF65-F5344CB8AC3E}">
        <p14:creationId xmlns:p14="http://schemas.microsoft.com/office/powerpoint/2010/main" val="315314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060575"/>
            <a:ext cx="4176713" cy="2414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250825" y="944562"/>
            <a:ext cx="8497887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  <a:lvl2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2pPr>
            <a:lvl3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3pPr>
            <a:lvl4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4pPr>
            <a:lvl5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9pPr>
          </a:lstStyle>
          <a:p>
            <a:r>
              <a:rPr lang="de-DE" altLang="ru-RU" sz="2400" u="sng" dirty="0" smtClean="0"/>
              <a:t>Wi-Fi </a:t>
            </a:r>
            <a:r>
              <a:rPr lang="de-DE" altLang="ru-RU" sz="2400" u="sng" dirty="0" err="1"/>
              <a:t>Protected</a:t>
            </a:r>
            <a:r>
              <a:rPr lang="de-DE" altLang="ru-RU" sz="2400" u="sng" dirty="0"/>
              <a:t> Access (WPA) Enterprise </a:t>
            </a:r>
            <a:r>
              <a:rPr lang="de-DE" altLang="ru-RU" sz="2400" u="sng" dirty="0" smtClean="0"/>
              <a:t>Mode</a:t>
            </a:r>
            <a:endParaRPr lang="uk-UA" altLang="ru-RU" sz="2400" u="sng" dirty="0" smtClean="0"/>
          </a:p>
          <a:p>
            <a:endParaRPr lang="de-DE" altLang="ru-RU" sz="2400" u="sng" dirty="0"/>
          </a:p>
          <a:p>
            <a:pPr algn="l">
              <a:buFont typeface="Wingdings" panose="05000000000000000000" pitchFamily="2" charset="2"/>
              <a:buBlip>
                <a:blip r:embed="rId3"/>
              </a:buBlip>
            </a:pPr>
            <a:r>
              <a:rPr lang="de-DE" altLang="ru-RU" sz="2400" dirty="0"/>
              <a:t> </a:t>
            </a:r>
            <a:r>
              <a:rPr lang="uk-UA" altLang="ru-RU" sz="2400" dirty="0" smtClean="0"/>
              <a:t>Шифрування</a:t>
            </a:r>
            <a:r>
              <a:rPr lang="de-DE" altLang="ru-RU" sz="2400" dirty="0" smtClean="0"/>
              <a:t>: </a:t>
            </a:r>
            <a:r>
              <a:rPr lang="de-DE" altLang="ru-RU" sz="2400" dirty="0"/>
              <a:t>TKIP / MIC</a:t>
            </a:r>
            <a:endParaRPr lang="de-DE" altLang="ru-RU" sz="2000" dirty="0"/>
          </a:p>
        </p:txBody>
      </p:sp>
      <p:sp>
        <p:nvSpPr>
          <p:cNvPr id="54281" name="Rectangle 9"/>
          <p:cNvSpPr>
            <a:spLocks noChangeArrowheads="1"/>
          </p:cNvSpPr>
          <p:nvPr/>
        </p:nvSpPr>
        <p:spPr bwMode="auto">
          <a:xfrm>
            <a:off x="323850" y="2322512"/>
            <a:ext cx="4319588" cy="3240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  <a:lvl2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2pPr>
            <a:lvl3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3pPr>
            <a:lvl4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4pPr>
            <a:lvl5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9pPr>
          </a:lstStyle>
          <a:p>
            <a:pPr algn="l">
              <a:buFontTx/>
              <a:buNone/>
            </a:pPr>
            <a:r>
              <a:rPr lang="de-DE" altLang="ru-RU" sz="2000" dirty="0"/>
              <a:t>- </a:t>
            </a:r>
            <a:r>
              <a:rPr lang="uk-UA" altLang="ru-RU" sz="2000" dirty="0" smtClean="0"/>
              <a:t>Використовує </a:t>
            </a:r>
            <a:r>
              <a:rPr lang="de-DE" altLang="ru-RU" sz="2000" dirty="0" smtClean="0"/>
              <a:t>64bit </a:t>
            </a:r>
            <a:r>
              <a:rPr lang="uk-UA" altLang="ru-RU" sz="2000" dirty="0" smtClean="0"/>
              <a:t>ключ</a:t>
            </a:r>
            <a:endParaRPr lang="de-DE" altLang="ru-RU" sz="2000" dirty="0"/>
          </a:p>
          <a:p>
            <a:pPr algn="l">
              <a:buFontTx/>
              <a:buNone/>
            </a:pPr>
            <a:r>
              <a:rPr lang="de-DE" altLang="ru-RU" sz="2000" dirty="0"/>
              <a:t>- </a:t>
            </a:r>
            <a:r>
              <a:rPr lang="uk-UA" altLang="ru-RU" sz="2000" dirty="0" smtClean="0"/>
              <a:t>Ділить пакети на</a:t>
            </a:r>
            <a:r>
              <a:rPr lang="de-DE" altLang="ru-RU" sz="2000" dirty="0" smtClean="0"/>
              <a:t> </a:t>
            </a:r>
            <a:r>
              <a:rPr lang="de-DE" altLang="ru-RU" sz="2000" dirty="0"/>
              <a:t>32 </a:t>
            </a:r>
            <a:r>
              <a:rPr lang="de-DE" altLang="ru-RU" sz="2000" dirty="0" err="1"/>
              <a:t>blocks</a:t>
            </a:r>
            <a:r>
              <a:rPr lang="de-DE" altLang="ru-RU" sz="2000" dirty="0"/>
              <a:t> </a:t>
            </a:r>
          </a:p>
          <a:p>
            <a:pPr algn="l">
              <a:buFontTx/>
              <a:buNone/>
            </a:pPr>
            <a:r>
              <a:rPr lang="de-DE" altLang="ru-RU" sz="2000" dirty="0"/>
              <a:t>- </a:t>
            </a:r>
            <a:r>
              <a:rPr lang="uk-UA" altLang="ru-RU" sz="2000" dirty="0" smtClean="0"/>
              <a:t>Використовує зсуви</a:t>
            </a:r>
            <a:r>
              <a:rPr lang="de-DE" altLang="ru-RU" sz="2000" dirty="0" smtClean="0"/>
              <a:t>, XOR</a:t>
            </a:r>
            <a:r>
              <a:rPr lang="uk-UA" altLang="ru-RU" sz="2000" dirty="0" smtClean="0"/>
              <a:t>и</a:t>
            </a:r>
            <a:r>
              <a:rPr lang="de-DE" altLang="ru-RU" sz="2000" dirty="0" smtClean="0"/>
              <a:t>, </a:t>
            </a:r>
            <a:r>
              <a:rPr lang="uk-UA" altLang="ru-RU" sz="2000" dirty="0" smtClean="0"/>
              <a:t>додає до кожного з</a:t>
            </a:r>
            <a:r>
              <a:rPr lang="de-DE" altLang="ru-RU" sz="2000" dirty="0" smtClean="0"/>
              <a:t> </a:t>
            </a:r>
            <a:r>
              <a:rPr lang="de-DE" altLang="ru-RU" sz="2000" dirty="0"/>
              <a:t>32 </a:t>
            </a:r>
            <a:r>
              <a:rPr lang="uk-UA" altLang="ru-RU" sz="2000" dirty="0" smtClean="0"/>
              <a:t>блоків для отримання</a:t>
            </a:r>
            <a:r>
              <a:rPr lang="de-DE" altLang="ru-RU" sz="2000" dirty="0" smtClean="0"/>
              <a:t> </a:t>
            </a:r>
            <a:r>
              <a:rPr lang="de-DE" altLang="ru-RU" sz="2000" dirty="0"/>
              <a:t>64bit </a:t>
            </a:r>
            <a:r>
              <a:rPr lang="uk-UA" altLang="ru-RU" sz="2000" dirty="0" err="1" smtClean="0"/>
              <a:t>аутентифікаційного</a:t>
            </a:r>
            <a:r>
              <a:rPr lang="uk-UA" altLang="ru-RU" sz="2000" dirty="0" smtClean="0"/>
              <a:t> тегу</a:t>
            </a:r>
            <a:r>
              <a:rPr lang="de-DE" altLang="ru-RU" sz="1800" dirty="0" smtClean="0"/>
              <a:t>.</a:t>
            </a:r>
            <a:endParaRPr lang="de-DE" altLang="ru-RU" sz="1800" dirty="0"/>
          </a:p>
          <a:p>
            <a:pPr algn="l">
              <a:buFontTx/>
              <a:buNone/>
            </a:pPr>
            <a:r>
              <a:rPr lang="de-DE" altLang="ru-RU" sz="2000" dirty="0"/>
              <a:t>- Michael </a:t>
            </a:r>
            <a:r>
              <a:rPr lang="uk-UA" altLang="ru-RU" sz="2000" dirty="0" smtClean="0"/>
              <a:t>розраховується на даних передавача і приймача</a:t>
            </a:r>
            <a:r>
              <a:rPr lang="uk-UA" altLang="ru-RU" sz="2000" dirty="0"/>
              <a:t> </a:t>
            </a:r>
            <a:r>
              <a:rPr lang="de-DE" altLang="ru-RU" sz="2000" dirty="0" smtClean="0"/>
              <a:t>(SA </a:t>
            </a:r>
            <a:r>
              <a:rPr lang="de-DE" altLang="ru-RU" sz="2000" dirty="0"/>
              <a:t>/ DA)</a:t>
            </a:r>
          </a:p>
        </p:txBody>
      </p:sp>
      <p:sp>
        <p:nvSpPr>
          <p:cNvPr id="54285" name="Text Box 13"/>
          <p:cNvSpPr txBox="1">
            <a:spLocks noChangeArrowheads="1"/>
          </p:cNvSpPr>
          <p:nvPr/>
        </p:nvSpPr>
        <p:spPr bwMode="auto">
          <a:xfrm>
            <a:off x="250825" y="5029200"/>
            <a:ext cx="6932613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de-DE" altLang="ru-RU" sz="20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MIC =  </a:t>
            </a:r>
            <a:r>
              <a:rPr lang="de-DE" altLang="ru-RU" sz="2000" dirty="0" err="1">
                <a:effectLst>
                  <a:outerShdw blurRad="38100" dist="38100" dir="2700000" algn="tl">
                    <a:srgbClr val="000000"/>
                  </a:outerShdw>
                </a:effectLst>
              </a:rPr>
              <a:t>Michael_key</a:t>
            </a:r>
            <a:r>
              <a:rPr lang="de-DE" altLang="ru-RU" sz="20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(</a:t>
            </a:r>
            <a:r>
              <a:rPr lang="de-DE" altLang="ru-RU" sz="2000" dirty="0" err="1">
                <a:effectLst>
                  <a:outerShdw blurRad="38100" dist="38100" dir="2700000" algn="tl">
                    <a:srgbClr val="000000"/>
                  </a:outerShdw>
                </a:effectLst>
              </a:rPr>
              <a:t>SA,DA,PlainMSDU</a:t>
            </a:r>
            <a:r>
              <a:rPr lang="de-DE" altLang="ru-RU" sz="20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)</a:t>
            </a:r>
          </a:p>
          <a:p>
            <a:pPr>
              <a:buFontTx/>
              <a:buChar char="-"/>
            </a:pPr>
            <a:r>
              <a:rPr lang="de-DE" altLang="ru-RU" sz="20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uk-UA" dirty="0"/>
              <a:t>запобігає захопленню, зміні, повторному переправленню пакетів даних</a:t>
            </a:r>
            <a:endParaRPr lang="de-DE" altLang="ru-RU" sz="20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de-DE" altLang="ru-RU" dirty="0"/>
          </a:p>
        </p:txBody>
      </p:sp>
    </p:spTree>
    <p:extLst>
      <p:ext uri="{BB962C8B-B14F-4D97-AF65-F5344CB8AC3E}">
        <p14:creationId xmlns:p14="http://schemas.microsoft.com/office/powerpoint/2010/main" val="3562640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224" y="0"/>
            <a:ext cx="85415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4036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6200" y="4049713"/>
            <a:ext cx="8888413" cy="2547937"/>
          </a:xfrm>
        </p:spPr>
        <p:txBody>
          <a:bodyPr>
            <a:normAutofit/>
          </a:bodyPr>
          <a:lstStyle/>
          <a:p>
            <a:pPr algn="l">
              <a:lnSpc>
                <a:spcPct val="90000"/>
              </a:lnSpc>
              <a:buFontTx/>
              <a:buNone/>
            </a:pPr>
            <a:r>
              <a:rPr lang="de-DE" altLang="ru-RU" sz="2000" dirty="0"/>
              <a:t>- IV </a:t>
            </a:r>
            <a:r>
              <a:rPr lang="uk-UA" altLang="ru-RU" sz="2000" dirty="0" smtClean="0"/>
              <a:t>розширений до </a:t>
            </a:r>
            <a:r>
              <a:rPr lang="de-DE" altLang="ru-RU" sz="2000" dirty="0" smtClean="0"/>
              <a:t>48 </a:t>
            </a:r>
            <a:r>
              <a:rPr lang="de-DE" altLang="ru-RU" sz="2000" dirty="0" err="1"/>
              <a:t>bits</a:t>
            </a:r>
            <a:r>
              <a:rPr lang="de-DE" altLang="ru-RU" sz="2000" dirty="0"/>
              <a:t>.</a:t>
            </a:r>
          </a:p>
          <a:p>
            <a:pPr algn="l">
              <a:lnSpc>
                <a:spcPct val="90000"/>
              </a:lnSpc>
            </a:pPr>
            <a:r>
              <a:rPr lang="de-DE" altLang="ru-RU" sz="2000" dirty="0"/>
              <a:t>- </a:t>
            </a:r>
            <a:r>
              <a:rPr lang="uk-UA" sz="2000" dirty="0"/>
              <a:t>Насправді 32 біт додається до 24 біт WEP, але 8 біт не використовуються.</a:t>
            </a:r>
            <a:br>
              <a:rPr lang="uk-UA" sz="2000" dirty="0"/>
            </a:br>
            <a:r>
              <a:rPr lang="uk-UA" sz="2000" dirty="0"/>
              <a:t>- використовує як лічильник послідовностей (TSC), починаючи з 0 і збільшуючи на </a:t>
            </a:r>
            <a:r>
              <a:rPr lang="uk-UA" sz="2000" dirty="0" smtClean="0"/>
              <a:t>1</a:t>
            </a:r>
            <a:r>
              <a:rPr lang="uk-UA" sz="2000" dirty="0"/>
              <a:t>   для кожного </a:t>
            </a:r>
            <a:r>
              <a:rPr lang="en-US" sz="2000" dirty="0" smtClean="0"/>
              <a:t>MPDU</a:t>
            </a:r>
            <a:r>
              <a:rPr lang="de-DE" altLang="ru-RU" sz="2000" dirty="0" smtClean="0"/>
              <a:t>.</a:t>
            </a:r>
            <a:endParaRPr lang="de-DE" altLang="ru-RU" sz="2000" dirty="0"/>
          </a:p>
          <a:p>
            <a:pPr algn="l">
              <a:lnSpc>
                <a:spcPct val="90000"/>
              </a:lnSpc>
              <a:buFontTx/>
              <a:buNone/>
            </a:pPr>
            <a:r>
              <a:rPr lang="de-DE" altLang="ru-RU" sz="2000" dirty="0"/>
              <a:t>- TSC1 </a:t>
            </a:r>
            <a:r>
              <a:rPr lang="uk-UA" altLang="ru-RU" sz="2000" dirty="0" smtClean="0"/>
              <a:t>і</a:t>
            </a:r>
            <a:r>
              <a:rPr lang="de-DE" altLang="ru-RU" sz="2000" dirty="0" smtClean="0"/>
              <a:t> </a:t>
            </a:r>
            <a:r>
              <a:rPr lang="de-DE" altLang="ru-RU" sz="2000" dirty="0"/>
              <a:t>TSC0 </a:t>
            </a:r>
            <a:r>
              <a:rPr lang="uk-UA" altLang="ru-RU" sz="2000" dirty="0" smtClean="0"/>
              <a:t>або молодші </a:t>
            </a:r>
            <a:r>
              <a:rPr lang="de-DE" altLang="ru-RU" sz="2000" dirty="0" smtClean="0"/>
              <a:t>16bit</a:t>
            </a:r>
            <a:r>
              <a:rPr lang="uk-UA" altLang="ru-RU" sz="2000" dirty="0" smtClean="0"/>
              <a:t> </a:t>
            </a:r>
            <a:r>
              <a:rPr lang="de-DE" altLang="ru-RU" sz="2000" dirty="0" smtClean="0"/>
              <a:t>IV</a:t>
            </a:r>
            <a:r>
              <a:rPr lang="ru-RU" altLang="ru-RU" sz="2000" dirty="0" smtClean="0"/>
              <a:t>- </a:t>
            </a:r>
            <a:r>
              <a:rPr lang="de-DE" altLang="ru-RU" sz="2000" dirty="0" smtClean="0"/>
              <a:t> </a:t>
            </a:r>
            <a:r>
              <a:rPr lang="uk-UA" altLang="ru-RU" sz="2000" dirty="0" smtClean="0"/>
              <a:t>послідовність номерів для фази 2</a:t>
            </a:r>
            <a:r>
              <a:rPr lang="de-DE" altLang="ru-RU" sz="2000" dirty="0" smtClean="0"/>
              <a:t>.</a:t>
            </a:r>
            <a:endParaRPr lang="de-DE" altLang="ru-RU" sz="2000" dirty="0"/>
          </a:p>
          <a:p>
            <a:pPr algn="l">
              <a:lnSpc>
                <a:spcPct val="90000"/>
              </a:lnSpc>
            </a:pPr>
            <a:r>
              <a:rPr lang="de-DE" altLang="ru-RU" sz="2000" dirty="0"/>
              <a:t>- TSC-TSC5 </a:t>
            </a:r>
            <a:r>
              <a:rPr lang="de-DE" altLang="ru-RU" sz="2000" dirty="0" err="1"/>
              <a:t>or</a:t>
            </a:r>
            <a:r>
              <a:rPr lang="de-DE" altLang="ru-RU" sz="2000" dirty="0"/>
              <a:t> </a:t>
            </a:r>
            <a:r>
              <a:rPr lang="uk-UA" altLang="ru-RU" sz="2000" dirty="0" smtClean="0"/>
              <a:t>старші </a:t>
            </a:r>
            <a:r>
              <a:rPr lang="de-DE" altLang="ru-RU" sz="2000" dirty="0" smtClean="0"/>
              <a:t> 32bit</a:t>
            </a:r>
            <a:r>
              <a:rPr lang="uk-UA" altLang="ru-RU" sz="2000" dirty="0" smtClean="0"/>
              <a:t> </a:t>
            </a:r>
            <a:r>
              <a:rPr lang="de-DE" altLang="ru-RU" sz="2000" dirty="0" smtClean="0"/>
              <a:t>IV </a:t>
            </a:r>
            <a:r>
              <a:rPr lang="uk-UA" sz="2000" dirty="0" smtClean="0"/>
              <a:t>приростають </a:t>
            </a:r>
            <a:r>
              <a:rPr lang="uk-UA" sz="2000" dirty="0"/>
              <a:t>на </a:t>
            </a:r>
            <a:r>
              <a:rPr lang="uk-UA" sz="2000" dirty="0" smtClean="0"/>
              <a:t>одиницю, </a:t>
            </a:r>
            <a:r>
              <a:rPr lang="uk-UA" sz="2000" dirty="0"/>
              <a:t>після </a:t>
            </a:r>
            <a:r>
              <a:rPr lang="uk-UA" sz="2000" dirty="0" smtClean="0"/>
              <a:t>обертання молодшого </a:t>
            </a:r>
            <a:r>
              <a:rPr lang="uk-UA" sz="2000" dirty="0"/>
              <a:t>IV </a:t>
            </a:r>
            <a:r>
              <a:rPr lang="uk-UA" sz="2000" dirty="0" smtClean="0"/>
              <a:t>і</a:t>
            </a:r>
            <a:r>
              <a:rPr lang="uk-UA" sz="2000" dirty="0"/>
              <a:t> </a:t>
            </a:r>
            <a:r>
              <a:rPr lang="uk-UA" sz="2000" dirty="0" smtClean="0"/>
              <a:t> використовуються </a:t>
            </a:r>
            <a:r>
              <a:rPr lang="uk-UA" sz="2000" dirty="0"/>
              <a:t>в 1 фазі.</a:t>
            </a:r>
            <a:endParaRPr lang="de-DE" altLang="ru-RU" sz="2000" dirty="0"/>
          </a:p>
        </p:txBody>
      </p:sp>
      <p:pic>
        <p:nvPicPr>
          <p:cNvPr id="40968" name="Picture 8" descr="TKIP_MPD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276475"/>
            <a:ext cx="6496050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9" name="Rectangle 9"/>
          <p:cNvSpPr>
            <a:spLocks noChangeArrowheads="1"/>
          </p:cNvSpPr>
          <p:nvPr/>
        </p:nvSpPr>
        <p:spPr bwMode="auto">
          <a:xfrm>
            <a:off x="434488" y="854991"/>
            <a:ext cx="8497887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  <a:lvl2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2pPr>
            <a:lvl3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3pPr>
            <a:lvl4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4pPr>
            <a:lvl5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9pPr>
          </a:lstStyle>
          <a:p>
            <a:r>
              <a:rPr lang="de-DE" altLang="ru-RU" sz="2400" u="sng" dirty="0" smtClean="0"/>
              <a:t>Wi-Fi </a:t>
            </a:r>
            <a:r>
              <a:rPr lang="de-DE" altLang="ru-RU" sz="2400" u="sng" dirty="0" err="1"/>
              <a:t>Protected</a:t>
            </a:r>
            <a:r>
              <a:rPr lang="de-DE" altLang="ru-RU" sz="2400" u="sng" dirty="0"/>
              <a:t> Access (WPA) Enterprise </a:t>
            </a:r>
            <a:r>
              <a:rPr lang="de-DE" altLang="ru-RU" sz="2400" u="sng" dirty="0" smtClean="0"/>
              <a:t>Mode</a:t>
            </a:r>
            <a:endParaRPr lang="uk-UA" altLang="ru-RU" sz="2400" u="sng" dirty="0" smtClean="0"/>
          </a:p>
          <a:p>
            <a:endParaRPr lang="de-DE" altLang="ru-RU" sz="2400" u="sng" dirty="0"/>
          </a:p>
          <a:p>
            <a:pPr algn="l">
              <a:buFont typeface="Wingdings" panose="05000000000000000000" pitchFamily="2" charset="2"/>
              <a:buBlip>
                <a:blip r:embed="rId3"/>
              </a:buBlip>
            </a:pPr>
            <a:r>
              <a:rPr lang="de-DE" altLang="ru-RU" sz="2400" dirty="0"/>
              <a:t> </a:t>
            </a:r>
            <a:r>
              <a:rPr lang="uk-UA" altLang="ru-RU" sz="2400" dirty="0" smtClean="0"/>
              <a:t>Шифрування</a:t>
            </a:r>
            <a:r>
              <a:rPr lang="de-DE" altLang="ru-RU" sz="2400" dirty="0" smtClean="0"/>
              <a:t>: </a:t>
            </a:r>
            <a:r>
              <a:rPr lang="de-DE" altLang="ru-RU" sz="2400" dirty="0"/>
              <a:t>TKIP / TSC</a:t>
            </a:r>
            <a:endParaRPr lang="de-DE" altLang="ru-RU" sz="2000" dirty="0"/>
          </a:p>
        </p:txBody>
      </p:sp>
    </p:spTree>
    <p:extLst>
      <p:ext uri="{BB962C8B-B14F-4D97-AF65-F5344CB8AC3E}">
        <p14:creationId xmlns:p14="http://schemas.microsoft.com/office/powerpoint/2010/main" val="30503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466726" y="875812"/>
            <a:ext cx="8497887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  <a:lvl2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2pPr>
            <a:lvl3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3pPr>
            <a:lvl4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4pPr>
            <a:lvl5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9pPr>
          </a:lstStyle>
          <a:p>
            <a:r>
              <a:rPr lang="de-DE" altLang="ru-RU" sz="2400" u="sng" dirty="0" smtClean="0"/>
              <a:t>Wi-Fi </a:t>
            </a:r>
            <a:r>
              <a:rPr lang="de-DE" altLang="ru-RU" sz="2400" u="sng" dirty="0" err="1"/>
              <a:t>Protected</a:t>
            </a:r>
            <a:r>
              <a:rPr lang="de-DE" altLang="ru-RU" sz="2400" u="sng" dirty="0"/>
              <a:t> Access (WPA) Enterprise </a:t>
            </a:r>
            <a:r>
              <a:rPr lang="de-DE" altLang="ru-RU" sz="2400" u="sng" dirty="0" smtClean="0"/>
              <a:t>Mode</a:t>
            </a:r>
            <a:endParaRPr lang="uk-UA" altLang="ru-RU" sz="2400" u="sng" dirty="0" smtClean="0"/>
          </a:p>
          <a:p>
            <a:endParaRPr lang="de-DE" altLang="ru-RU" sz="2400" u="sng" dirty="0"/>
          </a:p>
          <a:p>
            <a:pPr algn="l">
              <a:buFont typeface="Wingdings" panose="05000000000000000000" pitchFamily="2" charset="2"/>
              <a:buBlip>
                <a:blip r:embed="rId2"/>
              </a:buBlip>
            </a:pPr>
            <a:r>
              <a:rPr lang="de-DE" altLang="ru-RU" sz="2400" dirty="0"/>
              <a:t> </a:t>
            </a:r>
            <a:r>
              <a:rPr lang="uk-UA" altLang="ru-RU" sz="2400" dirty="0" smtClean="0"/>
              <a:t>Шифрування</a:t>
            </a:r>
            <a:r>
              <a:rPr lang="de-DE" altLang="ru-RU" sz="2400" dirty="0" smtClean="0"/>
              <a:t>: </a:t>
            </a:r>
            <a:r>
              <a:rPr lang="de-DE" altLang="ru-RU" sz="2400" dirty="0"/>
              <a:t>TKIP / Key-Mix</a:t>
            </a:r>
            <a:endParaRPr lang="de-DE" altLang="ru-RU" sz="2000" dirty="0"/>
          </a:p>
        </p:txBody>
      </p:sp>
      <p:pic>
        <p:nvPicPr>
          <p:cNvPr id="55304" name="Picture 8" descr="TKIP_TS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060575"/>
            <a:ext cx="4176713" cy="297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306" name="Text Box 10"/>
          <p:cNvSpPr txBox="1">
            <a:spLocks noChangeArrowheads="1"/>
          </p:cNvSpPr>
          <p:nvPr/>
        </p:nvSpPr>
        <p:spPr bwMode="auto">
          <a:xfrm>
            <a:off x="611188" y="5157788"/>
            <a:ext cx="80645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de-DE" altLang="ru-RU" sz="2400"/>
              <a:t>- Phase1:128b_res=Mix1(128bTK,48bitMAC,UpperIV32b)</a:t>
            </a:r>
          </a:p>
        </p:txBody>
      </p:sp>
      <p:sp>
        <p:nvSpPr>
          <p:cNvPr id="55307" name="Text Box 11"/>
          <p:cNvSpPr txBox="1">
            <a:spLocks noChangeArrowheads="1"/>
          </p:cNvSpPr>
          <p:nvPr/>
        </p:nvSpPr>
        <p:spPr bwMode="auto">
          <a:xfrm>
            <a:off x="584811" y="6290777"/>
            <a:ext cx="80645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de-DE" altLang="ru-RU" sz="2400" dirty="0"/>
              <a:t>- Phase2:128b_perpacketkey=Mix1(res1,LowerIV16b)</a:t>
            </a:r>
          </a:p>
        </p:txBody>
      </p:sp>
      <p:sp>
        <p:nvSpPr>
          <p:cNvPr id="55308" name="Text Box 12"/>
          <p:cNvSpPr txBox="1">
            <a:spLocks noChangeArrowheads="1"/>
          </p:cNvSpPr>
          <p:nvPr/>
        </p:nvSpPr>
        <p:spPr bwMode="auto">
          <a:xfrm>
            <a:off x="552573" y="5490796"/>
            <a:ext cx="80645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de-DE" altLang="ru-RU" sz="2400" dirty="0"/>
              <a:t>- </a:t>
            </a:r>
            <a:r>
              <a:rPr lang="uk-UA" sz="2400" dirty="0" smtClean="0"/>
              <a:t>Переконуються, </a:t>
            </a:r>
            <a:r>
              <a:rPr lang="uk-UA" sz="2400" dirty="0"/>
              <a:t>що </a:t>
            </a:r>
            <a:r>
              <a:rPr lang="uk-UA" sz="2400" dirty="0" smtClean="0"/>
              <a:t>ключ унікальний, </a:t>
            </a:r>
            <a:r>
              <a:rPr lang="uk-UA" sz="2400" dirty="0"/>
              <a:t>якщо клієнти діляться одним ключем</a:t>
            </a:r>
            <a:endParaRPr lang="de-DE" altLang="ru-RU" sz="2400" dirty="0"/>
          </a:p>
        </p:txBody>
      </p:sp>
      <p:sp>
        <p:nvSpPr>
          <p:cNvPr id="5530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611188" y="2276475"/>
            <a:ext cx="4175125" cy="1152525"/>
          </a:xfrm>
          <a:noFill/>
          <a:ln/>
        </p:spPr>
        <p:txBody>
          <a:bodyPr>
            <a:normAutofit/>
          </a:bodyPr>
          <a:lstStyle/>
          <a:p>
            <a:pPr algn="l"/>
            <a:r>
              <a:rPr lang="de-DE" altLang="ru-RU" sz="2400" dirty="0"/>
              <a:t>- </a:t>
            </a:r>
            <a:r>
              <a:rPr lang="uk-UA" dirty="0"/>
              <a:t>не </a:t>
            </a:r>
            <a:r>
              <a:rPr lang="uk-UA" dirty="0" smtClean="0"/>
              <a:t>просто </a:t>
            </a:r>
            <a:r>
              <a:rPr lang="uk-UA" dirty="0"/>
              <a:t>конкатенація</a:t>
            </a:r>
            <a:br>
              <a:rPr lang="uk-UA" dirty="0"/>
            </a:br>
            <a:r>
              <a:rPr lang="uk-UA" dirty="0"/>
              <a:t>   IV до ключа</a:t>
            </a:r>
            <a:endParaRPr lang="de-DE" altLang="ru-RU" sz="2400" dirty="0"/>
          </a:p>
        </p:txBody>
      </p:sp>
    </p:spTree>
    <p:extLst>
      <p:ext uri="{BB962C8B-B14F-4D97-AF65-F5344CB8AC3E}">
        <p14:creationId xmlns:p14="http://schemas.microsoft.com/office/powerpoint/2010/main" val="1354576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152400" y="1341438"/>
            <a:ext cx="8915400" cy="511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  <a:lvl2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2pPr>
            <a:lvl3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3pPr>
            <a:lvl4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4pPr>
            <a:lvl5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9pPr>
          </a:lstStyle>
          <a:p>
            <a:r>
              <a:rPr lang="de-DE" altLang="ru-RU" sz="2400" u="sng" dirty="0" smtClean="0"/>
              <a:t>Wi-Fi </a:t>
            </a:r>
            <a:r>
              <a:rPr lang="de-DE" altLang="ru-RU" sz="2400" u="sng" dirty="0" err="1"/>
              <a:t>Protected</a:t>
            </a:r>
            <a:r>
              <a:rPr lang="de-DE" altLang="ru-RU" sz="2400" u="sng" dirty="0"/>
              <a:t> Access (WPA) Enterprise Mode</a:t>
            </a:r>
          </a:p>
          <a:p>
            <a:pPr algn="l">
              <a:buFont typeface="Wingdings" panose="05000000000000000000" pitchFamily="2" charset="2"/>
              <a:buBlip>
                <a:blip r:embed="rId2"/>
              </a:buBlip>
            </a:pPr>
            <a:r>
              <a:rPr lang="de-DE" altLang="ru-RU" sz="2400" dirty="0"/>
              <a:t> </a:t>
            </a:r>
            <a:r>
              <a:rPr lang="uk-UA" altLang="ru-RU" sz="2400" dirty="0" smtClean="0"/>
              <a:t>Шифрування</a:t>
            </a:r>
            <a:r>
              <a:rPr lang="de-DE" altLang="ru-RU" sz="2400" dirty="0" smtClean="0"/>
              <a:t>: </a:t>
            </a:r>
            <a:r>
              <a:rPr lang="uk-UA" altLang="ru-RU" sz="2400" dirty="0" smtClean="0"/>
              <a:t>Переважно</a:t>
            </a:r>
            <a:r>
              <a:rPr lang="de-DE" altLang="ru-RU" sz="2400" dirty="0" smtClean="0"/>
              <a:t>TKIP </a:t>
            </a:r>
            <a:endParaRPr lang="de-DE" altLang="ru-RU" sz="2400" dirty="0"/>
          </a:p>
          <a:p>
            <a:pPr algn="l"/>
            <a:endParaRPr lang="de-DE" altLang="ru-RU" sz="2400" dirty="0"/>
          </a:p>
          <a:p>
            <a:pPr marL="342900" indent="-342900" algn="l">
              <a:buFontTx/>
              <a:buChar char="-"/>
            </a:pPr>
            <a:r>
              <a:rPr lang="uk-UA" sz="2400" dirty="0" smtClean="0"/>
              <a:t>унікальний </a:t>
            </a:r>
            <a:r>
              <a:rPr lang="uk-UA" sz="2400" dirty="0"/>
              <a:t>ключ для шифрування кожного пакету: ключі </a:t>
            </a:r>
            <a:r>
              <a:rPr lang="uk-UA" sz="2400" dirty="0" smtClean="0"/>
              <a:t>сильніші</a:t>
            </a:r>
          </a:p>
          <a:p>
            <a:pPr algn="l"/>
            <a:r>
              <a:rPr lang="uk-UA" sz="2400" dirty="0" smtClean="0"/>
              <a:t> </a:t>
            </a:r>
            <a:r>
              <a:rPr lang="uk-UA" sz="2400" dirty="0"/>
              <a:t>- 280 трлн можливих ключів</a:t>
            </a:r>
            <a:br>
              <a:rPr lang="uk-UA" sz="2400" dirty="0"/>
            </a:br>
            <a:r>
              <a:rPr lang="uk-UA" sz="2400" dirty="0" smtClean="0"/>
              <a:t> </a:t>
            </a:r>
            <a:r>
              <a:rPr lang="uk-UA" sz="2400" dirty="0"/>
              <a:t>- IV: довжина 48 біт, зменшення повторного використання IV</a:t>
            </a:r>
            <a:br>
              <a:rPr lang="uk-UA" sz="2400" dirty="0"/>
            </a:br>
            <a:r>
              <a:rPr lang="uk-UA" sz="2400" dirty="0"/>
              <a:t>      - Зашифровані IV </a:t>
            </a:r>
            <a:r>
              <a:rPr lang="uk-UA" sz="2400" dirty="0" smtClean="0"/>
              <a:t>послідовності</a:t>
            </a: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      - MIC </a:t>
            </a:r>
            <a:r>
              <a:rPr lang="uk-UA" sz="2400" dirty="0" smtClean="0"/>
              <a:t>замінено </a:t>
            </a:r>
            <a:r>
              <a:rPr lang="uk-UA" sz="2400" dirty="0"/>
              <a:t>CRC-</a:t>
            </a:r>
            <a:r>
              <a:rPr lang="uk-UA" sz="2400" dirty="0" err="1"/>
              <a:t>Check</a:t>
            </a: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      - </a:t>
            </a:r>
            <a:r>
              <a:rPr lang="uk-UA" sz="2400" dirty="0" smtClean="0"/>
              <a:t>необхідне </a:t>
            </a:r>
            <a:r>
              <a:rPr lang="uk-UA" sz="2400" dirty="0"/>
              <a:t>оновлення програмного забезпечення для обладнання WEP</a:t>
            </a:r>
            <a:endParaRPr lang="de-DE" altLang="ru-RU" sz="2400" dirty="0"/>
          </a:p>
        </p:txBody>
      </p:sp>
    </p:spTree>
    <p:extLst>
      <p:ext uri="{BB962C8B-B14F-4D97-AF65-F5344CB8AC3E}">
        <p14:creationId xmlns:p14="http://schemas.microsoft.com/office/powerpoint/2010/main" val="3661420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40" name="Rectangle 8"/>
          <p:cNvSpPr>
            <a:spLocks noChangeArrowheads="1"/>
          </p:cNvSpPr>
          <p:nvPr/>
        </p:nvSpPr>
        <p:spPr bwMode="auto">
          <a:xfrm>
            <a:off x="228600" y="533400"/>
            <a:ext cx="8763000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  <a:lvl2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2pPr>
            <a:lvl3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3pPr>
            <a:lvl4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4pPr>
            <a:lvl5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9pPr>
          </a:lstStyle>
          <a:p>
            <a:r>
              <a:rPr lang="de-DE" altLang="ru-RU" sz="2400" u="sng" dirty="0" smtClean="0"/>
              <a:t>Wi-Fi </a:t>
            </a:r>
            <a:r>
              <a:rPr lang="de-DE" altLang="ru-RU" sz="2400" u="sng" dirty="0" err="1"/>
              <a:t>Protected</a:t>
            </a:r>
            <a:r>
              <a:rPr lang="de-DE" altLang="ru-RU" sz="2400" u="sng" dirty="0"/>
              <a:t> Access (WPA) Personal Mode</a:t>
            </a:r>
          </a:p>
          <a:p>
            <a:pPr algn="l">
              <a:buFont typeface="Wingdings" panose="05000000000000000000" pitchFamily="2" charset="2"/>
              <a:buBlip>
                <a:blip r:embed="rId2"/>
              </a:buBlip>
            </a:pPr>
            <a:r>
              <a:rPr lang="de-DE" altLang="ru-RU" sz="2400" dirty="0"/>
              <a:t> </a:t>
            </a:r>
            <a:r>
              <a:rPr lang="uk-UA" altLang="ru-RU" sz="2400" dirty="0" smtClean="0"/>
              <a:t>Шифрування</a:t>
            </a:r>
            <a:r>
              <a:rPr lang="de-DE" altLang="ru-RU" sz="2400" dirty="0" smtClean="0"/>
              <a:t>: </a:t>
            </a:r>
            <a:r>
              <a:rPr lang="de-DE" altLang="ru-RU" sz="2400" dirty="0"/>
              <a:t>TKIP</a:t>
            </a:r>
          </a:p>
          <a:p>
            <a:pPr algn="l">
              <a:buBlip>
                <a:blip r:embed="rId2"/>
              </a:buBlip>
            </a:pPr>
            <a:r>
              <a:rPr lang="de-DE" altLang="ru-RU" sz="2400" dirty="0"/>
              <a:t> </a:t>
            </a:r>
            <a:r>
              <a:rPr lang="uk-UA" sz="2400" dirty="0" err="1"/>
              <a:t>Аутентифікація</a:t>
            </a:r>
            <a:r>
              <a:rPr lang="uk-UA" sz="2400" dirty="0"/>
              <a:t>: PSK з загальним доступом</a:t>
            </a:r>
            <a:br>
              <a:rPr lang="uk-UA" sz="2400" dirty="0"/>
            </a:br>
            <a:r>
              <a:rPr lang="uk-UA" sz="2400" dirty="0"/>
              <a:t>      - спеціальний режим (без 802.1X інфраструктури)</a:t>
            </a:r>
            <a:br>
              <a:rPr lang="uk-UA" sz="2400" dirty="0"/>
            </a:br>
            <a:r>
              <a:rPr lang="uk-UA" sz="2400" dirty="0"/>
              <a:t>      - </a:t>
            </a:r>
            <a:r>
              <a:rPr lang="uk-UA" sz="2400" dirty="0" smtClean="0"/>
              <a:t>вводиться парольна фраза </a:t>
            </a:r>
            <a:r>
              <a:rPr lang="uk-UA" sz="2400" dirty="0"/>
              <a:t>для всіх STA та AP (</a:t>
            </a:r>
            <a:r>
              <a:rPr lang="uk-UA" sz="2400" dirty="0" err="1" smtClean="0"/>
              <a:t>Masterkey</a:t>
            </a:r>
            <a:r>
              <a:rPr lang="uk-UA" sz="2400" dirty="0"/>
              <a:t>  </a:t>
            </a:r>
            <a:r>
              <a:rPr lang="uk-UA" sz="2400" dirty="0" smtClean="0"/>
              <a:t>розраховується)</a:t>
            </a:r>
            <a:endParaRPr lang="en-US" sz="2400" dirty="0" smtClean="0"/>
          </a:p>
          <a:p>
            <a:pPr algn="l"/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      - заснований на </a:t>
            </a:r>
            <a:r>
              <a:rPr lang="en-US" sz="2400" dirty="0" smtClean="0"/>
              <a:t>4-way handshake</a:t>
            </a: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       </a:t>
            </a:r>
            <a:r>
              <a:rPr lang="en-US" sz="2400" dirty="0" smtClean="0"/>
              <a:t>     </a:t>
            </a:r>
            <a:r>
              <a:rPr lang="uk-UA" sz="2400" dirty="0" smtClean="0"/>
              <a:t> </a:t>
            </a:r>
            <a:r>
              <a:rPr lang="uk-UA" sz="2400" dirty="0"/>
              <a:t>- </a:t>
            </a:r>
            <a:r>
              <a:rPr lang="uk-UA" sz="2400" dirty="0" smtClean="0"/>
              <a:t>перше : </a:t>
            </a:r>
            <a:r>
              <a:rPr lang="uk-UA" sz="2400" dirty="0"/>
              <a:t>STA та AP обмінюються випадковими значеннями (без значення)</a:t>
            </a:r>
            <a:br>
              <a:rPr lang="uk-UA" sz="2400" dirty="0"/>
            </a:br>
            <a:r>
              <a:rPr lang="uk-UA" sz="2400" dirty="0"/>
              <a:t>       </a:t>
            </a:r>
            <a:r>
              <a:rPr lang="en-US" sz="2400" dirty="0" smtClean="0"/>
              <a:t>      </a:t>
            </a:r>
            <a:r>
              <a:rPr lang="uk-UA" sz="2400" dirty="0" smtClean="0"/>
              <a:t> </a:t>
            </a:r>
            <a:r>
              <a:rPr lang="uk-UA" sz="2400" dirty="0"/>
              <a:t>- </a:t>
            </a:r>
            <a:r>
              <a:rPr lang="uk-UA" sz="2400" dirty="0" smtClean="0"/>
              <a:t>друге : </a:t>
            </a:r>
            <a:r>
              <a:rPr lang="uk-UA" sz="2400" dirty="0"/>
              <a:t>AP доручає STA встановити розрахований ключ,</a:t>
            </a:r>
            <a:br>
              <a:rPr lang="uk-UA" sz="2400" dirty="0"/>
            </a:br>
            <a:r>
              <a:rPr lang="uk-UA" sz="2400" dirty="0"/>
              <a:t>      </a:t>
            </a:r>
            <a:r>
              <a:rPr lang="en-US" sz="2400" dirty="0" smtClean="0"/>
              <a:t>           </a:t>
            </a:r>
            <a:r>
              <a:rPr lang="uk-UA" sz="2400" dirty="0" smtClean="0"/>
              <a:t>STA </a:t>
            </a:r>
            <a:r>
              <a:rPr lang="uk-UA" sz="2400" dirty="0"/>
              <a:t>підтвердив -&gt; AP робить те саме.</a:t>
            </a:r>
            <a:br>
              <a:rPr lang="uk-UA" sz="2400" dirty="0"/>
            </a:br>
            <a:r>
              <a:rPr lang="uk-UA" sz="2400" dirty="0"/>
              <a:t>     </a:t>
            </a:r>
            <a:r>
              <a:rPr lang="en-US" sz="2400" dirty="0" smtClean="0"/>
              <a:t>         </a:t>
            </a:r>
            <a:r>
              <a:rPr lang="uk-UA" sz="2400" dirty="0" smtClean="0"/>
              <a:t> </a:t>
            </a:r>
            <a:r>
              <a:rPr lang="uk-UA" sz="2400" dirty="0"/>
              <a:t>- конфігурація парольної фрази, аналогічної WEP</a:t>
            </a:r>
            <a:r>
              <a:rPr lang="de-DE" altLang="ru-RU" sz="2400" dirty="0" smtClean="0"/>
              <a:t>.</a:t>
            </a:r>
            <a:endParaRPr lang="de-DE" altLang="ru-RU" sz="2400" dirty="0"/>
          </a:p>
        </p:txBody>
      </p:sp>
    </p:spTree>
    <p:extLst>
      <p:ext uri="{BB962C8B-B14F-4D97-AF65-F5344CB8AC3E}">
        <p14:creationId xmlns:p14="http://schemas.microsoft.com/office/powerpoint/2010/main" val="364972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6200" y="1284798"/>
            <a:ext cx="8839199" cy="49804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dirty="0" smtClean="0"/>
              <a:t>WPA </a:t>
            </a:r>
            <a:r>
              <a:rPr lang="uk-UA" sz="2800" dirty="0" smtClean="0"/>
              <a:t>підтримує</a:t>
            </a:r>
            <a:r>
              <a:rPr lang="en-US" sz="2800" dirty="0" smtClean="0"/>
              <a:t> </a:t>
            </a:r>
            <a:r>
              <a:rPr lang="en-US" sz="2800" b="1" dirty="0" smtClean="0"/>
              <a:t>Enterprise </a:t>
            </a:r>
            <a:r>
              <a:rPr lang="en-US" sz="2800" dirty="0"/>
              <a:t>Authentication </a:t>
            </a:r>
            <a:r>
              <a:rPr lang="en-US" sz="2800" b="1" dirty="0" smtClean="0"/>
              <a:t> </a:t>
            </a:r>
            <a:endParaRPr lang="en-US" sz="2800" dirty="0" smtClean="0"/>
          </a:p>
          <a:p>
            <a:pPr marL="681037" lvl="1" indent="-342900">
              <a:buFont typeface="Wingdings" pitchFamily="2" charset="2"/>
              <a:buChar char="§"/>
            </a:pPr>
            <a:r>
              <a:rPr lang="uk-UA" sz="2000" dirty="0" smtClean="0"/>
              <a:t>Використовує</a:t>
            </a:r>
            <a:r>
              <a:rPr lang="en-US" sz="2000" dirty="0" smtClean="0"/>
              <a:t> Remote Authentication Dial-In User Service (RADIUS) </a:t>
            </a:r>
            <a:r>
              <a:rPr lang="uk-UA" sz="2000" dirty="0" smtClean="0"/>
              <a:t>сервер </a:t>
            </a:r>
            <a:r>
              <a:rPr lang="uk-UA" sz="2000" dirty="0" err="1" smtClean="0"/>
              <a:t>аутентифікації</a:t>
            </a:r>
            <a:r>
              <a:rPr lang="en-US" sz="2000" dirty="0" smtClean="0"/>
              <a:t>.</a:t>
            </a:r>
          </a:p>
          <a:p>
            <a:pPr marL="681037" lvl="1" indent="-342900">
              <a:buFont typeface="Wingdings" pitchFamily="2" charset="2"/>
              <a:buChar char="§"/>
            </a:pPr>
            <a:r>
              <a:rPr lang="uk-UA" sz="2000" dirty="0" smtClean="0"/>
              <a:t>Додаткові заходи безпеки</a:t>
            </a:r>
            <a:r>
              <a:rPr lang="en-US" sz="2000" dirty="0" smtClean="0"/>
              <a:t>.</a:t>
            </a:r>
          </a:p>
          <a:p>
            <a:pPr marL="681037" lvl="1" indent="-342900">
              <a:buFont typeface="Wingdings" pitchFamily="2" charset="2"/>
              <a:buChar char="§"/>
            </a:pPr>
            <a:r>
              <a:rPr lang="uk-UA" sz="2000" dirty="0" smtClean="0"/>
              <a:t>Для </a:t>
            </a:r>
            <a:r>
              <a:rPr lang="uk-UA" sz="2000" dirty="0" err="1" smtClean="0"/>
              <a:t>аутентифікації</a:t>
            </a:r>
            <a:r>
              <a:rPr lang="uk-UA" sz="2000" dirty="0" smtClean="0"/>
              <a:t> користувачів використовується  стандарт </a:t>
            </a:r>
            <a:r>
              <a:rPr lang="en-US" sz="2000" dirty="0" smtClean="0"/>
              <a:t>802.1X, </a:t>
            </a:r>
            <a:r>
              <a:rPr lang="uk-UA" sz="2000" dirty="0" smtClean="0"/>
              <a:t>а саме протокол </a:t>
            </a:r>
            <a:r>
              <a:rPr lang="en-US" sz="2000" dirty="0" smtClean="0"/>
              <a:t>Extensible Authentication Protocol (EAP)</a:t>
            </a:r>
          </a:p>
          <a:p>
            <a:pPr marL="342900" indent="-34290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291890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Content Placeholder 2"/>
          <p:cNvSpPr>
            <a:spLocks noGrp="1"/>
          </p:cNvSpPr>
          <p:nvPr>
            <p:ph idx="1"/>
          </p:nvPr>
        </p:nvSpPr>
        <p:spPr>
          <a:xfrm>
            <a:off x="304800" y="1143000"/>
            <a:ext cx="8145868" cy="464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 smtClean="0">
                <a:latin typeface="Arial" charset="0"/>
              </a:rPr>
              <a:t>Недоліки </a:t>
            </a:r>
            <a:r>
              <a:rPr lang="en-US" sz="2400" dirty="0" smtClean="0">
                <a:latin typeface="Arial" charset="0"/>
              </a:rPr>
              <a:t>WPA</a:t>
            </a:r>
            <a:endParaRPr lang="en-US" sz="2400" dirty="0">
              <a:latin typeface="Arial" charset="0"/>
            </a:endParaRPr>
          </a:p>
          <a:p>
            <a:pPr lvl="1"/>
            <a:r>
              <a:rPr lang="uk-UA" sz="2400" dirty="0" smtClean="0">
                <a:latin typeface="Arial" charset="0"/>
              </a:rPr>
              <a:t>Керування ключами</a:t>
            </a:r>
            <a:endParaRPr lang="en-US" sz="2400" dirty="0" smtClean="0">
              <a:latin typeface="Arial" charset="0"/>
            </a:endParaRPr>
          </a:p>
          <a:p>
            <a:pPr lvl="2"/>
            <a:r>
              <a:rPr lang="uk-UA" sz="2400" dirty="0"/>
              <a:t>Обмін ключами здійснюється вручну без </a:t>
            </a:r>
            <a:r>
              <a:rPr lang="uk-UA" sz="2400" dirty="0" smtClean="0"/>
              <a:t>захисту</a:t>
            </a:r>
          </a:p>
          <a:p>
            <a:pPr lvl="2"/>
            <a:r>
              <a:rPr lang="uk-UA" sz="2400" dirty="0"/>
              <a:t>Ключі необхідно регулярно </a:t>
            </a:r>
            <a:r>
              <a:rPr lang="uk-UA" sz="2400" dirty="0" smtClean="0"/>
              <a:t>міняти</a:t>
            </a:r>
          </a:p>
          <a:p>
            <a:pPr lvl="2"/>
            <a:r>
              <a:rPr lang="uk-UA" sz="2400" dirty="0"/>
              <a:t>Ключ повинен бути розголошений </a:t>
            </a:r>
            <a:r>
              <a:rPr lang="uk-UA" sz="2400" dirty="0" smtClean="0"/>
              <a:t>гостям</a:t>
            </a:r>
            <a:endParaRPr lang="en-US" sz="2400" dirty="0" smtClean="0">
              <a:latin typeface="Arial" charset="0"/>
            </a:endParaRPr>
          </a:p>
          <a:p>
            <a:pPr lvl="1"/>
            <a:r>
              <a:rPr lang="uk-UA" sz="2400" dirty="0" smtClean="0">
                <a:latin typeface="Arial" charset="0"/>
              </a:rPr>
              <a:t>Паролі</a:t>
            </a:r>
            <a:endParaRPr lang="en-US" sz="2400" dirty="0" smtClean="0">
              <a:latin typeface="Arial" charset="0"/>
            </a:endParaRPr>
          </a:p>
          <a:p>
            <a:pPr lvl="2"/>
            <a:r>
              <a:rPr lang="uk-UA" sz="2400" dirty="0"/>
              <a:t>Паролі PSK менше 20 символів можуть піддаватися </a:t>
            </a:r>
            <a:r>
              <a:rPr lang="uk-UA" sz="2400" dirty="0" err="1" smtClean="0"/>
              <a:t>взлому</a:t>
            </a:r>
            <a:endParaRPr lang="en-US" sz="2400" dirty="0">
              <a:latin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82AFF7A2-FF3C-7D4C-AEE4-C613B1023D1F}" type="slidenum">
              <a:rPr lang="en-US" sz="1400">
                <a:solidFill>
                  <a:srgbClr val="222222"/>
                </a:solidFill>
                <a:latin typeface="Arial" charset="0"/>
              </a:rPr>
              <a:pPr eaLnBrk="1" hangingPunct="1"/>
              <a:t>11</a:t>
            </a:fld>
            <a:endParaRPr lang="en-US" sz="1400">
              <a:solidFill>
                <a:srgbClr val="22222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457200"/>
            <a:ext cx="8077200" cy="11430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uk-UA" dirty="0" err="1" smtClean="0">
                <a:latin typeface="Arial" charset="0"/>
                <a:cs typeface="Arial" charset="0"/>
              </a:rPr>
              <a:t>Взлам</a:t>
            </a:r>
            <a:r>
              <a:rPr lang="en-US" dirty="0" smtClean="0">
                <a:latin typeface="Arial" charset="0"/>
                <a:cs typeface="Arial" charset="0"/>
              </a:rPr>
              <a:t> WPA</a:t>
            </a: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0" y="1600200"/>
            <a:ext cx="8229600" cy="2590800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uk-UA" dirty="0" smtClean="0">
                <a:latin typeface="Verdana" charset="0"/>
                <a:cs typeface="Arial" charset="0"/>
              </a:rPr>
              <a:t>З правильним обладнанням</a:t>
            </a:r>
            <a:r>
              <a:rPr lang="en-US" dirty="0" smtClean="0">
                <a:latin typeface="Verdana" charset="0"/>
                <a:cs typeface="Arial" charset="0"/>
              </a:rPr>
              <a:t>, WPA </a:t>
            </a:r>
            <a:r>
              <a:rPr lang="uk-UA" dirty="0" smtClean="0">
                <a:latin typeface="Verdana" charset="0"/>
                <a:cs typeface="Arial" charset="0"/>
              </a:rPr>
              <a:t>може бути </a:t>
            </a:r>
            <a:r>
              <a:rPr lang="uk-UA" dirty="0" err="1" smtClean="0">
                <a:latin typeface="Verdana" charset="0"/>
                <a:cs typeface="Arial" charset="0"/>
              </a:rPr>
              <a:t>взламаний</a:t>
            </a:r>
            <a:r>
              <a:rPr lang="uk-UA" dirty="0" smtClean="0">
                <a:latin typeface="Verdana" charset="0"/>
                <a:cs typeface="Arial" charset="0"/>
              </a:rPr>
              <a:t> за декілька хвилин</a:t>
            </a:r>
            <a:endParaRPr lang="en-US" dirty="0">
              <a:latin typeface="Verdana" charset="0"/>
              <a:cs typeface="Arial" charset="0"/>
            </a:endParaRPr>
          </a:p>
          <a:p>
            <a:pPr lvl="1" eaLnBrk="1" hangingPunct="1">
              <a:defRPr/>
            </a:pPr>
            <a:r>
              <a:rPr lang="uk-UA" dirty="0" smtClean="0">
                <a:latin typeface="Verdana" charset="0"/>
                <a:ea typeface="Arial" charset="0"/>
                <a:cs typeface="Arial" charset="0"/>
              </a:rPr>
              <a:t>Мережева карта</a:t>
            </a:r>
            <a:endParaRPr lang="en-US" dirty="0">
              <a:latin typeface="Verdana" charset="0"/>
              <a:ea typeface="Arial" charset="0"/>
              <a:cs typeface="Arial" charset="0"/>
            </a:endParaRPr>
          </a:p>
          <a:p>
            <a:pPr lvl="1" eaLnBrk="1" hangingPunct="1">
              <a:defRPr/>
            </a:pPr>
            <a:r>
              <a:rPr lang="en-US" dirty="0" err="1" smtClean="0">
                <a:latin typeface="Verdana" charset="0"/>
                <a:ea typeface="Arial" charset="0"/>
                <a:cs typeface="Arial" charset="0"/>
              </a:rPr>
              <a:t>Aircrack</a:t>
            </a:r>
            <a:r>
              <a:rPr lang="en-US" dirty="0" smtClean="0">
                <a:latin typeface="Verdana" charset="0"/>
                <a:ea typeface="Arial" charset="0"/>
                <a:cs typeface="Arial" charset="0"/>
              </a:rPr>
              <a:t>-ng</a:t>
            </a:r>
            <a:endParaRPr lang="uk-UA" dirty="0" smtClean="0">
              <a:latin typeface="Verdana" charset="0"/>
              <a:ea typeface="Arial" charset="0"/>
              <a:cs typeface="Arial" charset="0"/>
            </a:endParaRPr>
          </a:p>
          <a:p>
            <a:pPr lvl="1" eaLnBrk="1" hangingPunct="1">
              <a:defRPr/>
            </a:pPr>
            <a:r>
              <a:rPr lang="en-US" dirty="0" err="1" smtClean="0">
                <a:latin typeface="Verdana" charset="0"/>
                <a:ea typeface="Arial" charset="0"/>
                <a:cs typeface="Arial" charset="0"/>
              </a:rPr>
              <a:t>wifiti</a:t>
            </a:r>
            <a:endParaRPr lang="en-US" dirty="0">
              <a:latin typeface="Verdana" charset="0"/>
              <a:ea typeface="Arial" charset="0"/>
              <a:cs typeface="Arial" charset="0"/>
            </a:endParaRPr>
          </a:p>
        </p:txBody>
      </p:sp>
      <p:pic>
        <p:nvPicPr>
          <p:cNvPr id="96259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4343400"/>
            <a:ext cx="1930400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260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200400"/>
            <a:ext cx="4470400" cy="321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39869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689339" y="152400"/>
            <a:ext cx="7765321" cy="1326321"/>
          </a:xfrm>
        </p:spPr>
        <p:txBody>
          <a:bodyPr/>
          <a:lstStyle/>
          <a:p>
            <a:r>
              <a:rPr lang="en-US" altLang="ru-RU" dirty="0" smtClean="0"/>
              <a:t>Attacking WPA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lnSpcReduction="10000"/>
          </a:bodyPr>
          <a:lstStyle/>
          <a:p>
            <a:pPr marL="0" lvl="1" indent="0">
              <a:buNone/>
              <a:defRPr/>
            </a:pPr>
            <a:r>
              <a:rPr lang="uk-UA" sz="2400" b="1" dirty="0" err="1"/>
              <a:t>macchanger</a:t>
            </a:r>
            <a:r>
              <a:rPr lang="uk-UA" sz="2400" dirty="0"/>
              <a:t> - інструмент, який дозволяє переглядати та / або підробляти (підробляти) свою MAC-адресу</a:t>
            </a:r>
            <a:br>
              <a:rPr lang="uk-UA" sz="2400" dirty="0"/>
            </a:br>
            <a:r>
              <a:rPr lang="uk-UA" sz="2400" b="1" dirty="0" err="1"/>
              <a:t>airmon</a:t>
            </a:r>
            <a:r>
              <a:rPr lang="uk-UA" sz="2400" dirty="0"/>
              <a:t> - інструмент, який допоможе вам перевести бездротовий адаптер у режим монітора (</a:t>
            </a:r>
            <a:r>
              <a:rPr lang="uk-UA" sz="2400" dirty="0" err="1"/>
              <a:t>rfmon</a:t>
            </a:r>
            <a:r>
              <a:rPr lang="uk-UA" sz="2400" dirty="0"/>
              <a:t>)</a:t>
            </a:r>
            <a:br>
              <a:rPr lang="uk-UA" sz="2400" dirty="0"/>
            </a:br>
            <a:r>
              <a:rPr lang="uk-UA" sz="2400" b="1" dirty="0" err="1"/>
              <a:t>airodump</a:t>
            </a:r>
            <a:r>
              <a:rPr lang="uk-UA" sz="2400" dirty="0"/>
              <a:t> - інструмент для захоплення пакетів з бездротового маршрутизатора (інакше відомий як AP)</a:t>
            </a:r>
            <a:br>
              <a:rPr lang="uk-UA" sz="2400" dirty="0"/>
            </a:br>
            <a:r>
              <a:rPr lang="uk-UA" sz="2400" b="1" dirty="0" err="1"/>
              <a:t>aireplay</a:t>
            </a:r>
            <a:r>
              <a:rPr lang="uk-UA" sz="2400" dirty="0"/>
              <a:t> - інструмент для підробки запитів ARP</a:t>
            </a:r>
            <a:br>
              <a:rPr lang="uk-UA" sz="2400" dirty="0"/>
            </a:br>
            <a:r>
              <a:rPr lang="uk-UA" sz="2400" dirty="0"/>
              <a:t>Захоплюйте рукостискання WPA / WPA2, змушуючи клієнтів пройти повторну </a:t>
            </a:r>
            <a:r>
              <a:rPr lang="uk-UA" sz="2400" dirty="0" smtClean="0"/>
              <a:t>а</a:t>
            </a:r>
            <a:r>
              <a:rPr lang="en-US" sz="2400" dirty="0" smtClean="0"/>
              <a:t>e</a:t>
            </a:r>
            <a:r>
              <a:rPr lang="uk-UA" sz="2400" dirty="0" err="1" smtClean="0"/>
              <a:t>тентифікацію</a:t>
            </a: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Створення нових векторів ініціалізації</a:t>
            </a:r>
            <a:br>
              <a:rPr lang="uk-UA" sz="2400" dirty="0"/>
            </a:br>
            <a:r>
              <a:rPr lang="uk-UA" sz="2400" b="1" dirty="0" err="1"/>
              <a:t>aircrack</a:t>
            </a:r>
            <a:r>
              <a:rPr lang="uk-UA" sz="2400" dirty="0"/>
              <a:t> - інструмент для </a:t>
            </a:r>
            <a:r>
              <a:rPr lang="uk-UA" sz="2400" dirty="0" err="1"/>
              <a:t>розшифровки</a:t>
            </a:r>
            <a:r>
              <a:rPr lang="uk-UA" sz="2400" dirty="0"/>
              <a:t> ключів WEP (слід використовувати зі словником)</a:t>
            </a: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9725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dirty="0" smtClean="0"/>
              <a:t>Як захищатись використовуючи </a:t>
            </a:r>
            <a:r>
              <a:rPr lang="en-US" altLang="ru-RU" dirty="0" smtClean="0"/>
              <a:t>WPA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381000" y="1935922"/>
            <a:ext cx="7993468" cy="40386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sz="2400" dirty="0"/>
              <a:t>Паролі - єдиний спосіб зламати WPA - це </a:t>
            </a:r>
            <a:r>
              <a:rPr lang="en-US" sz="2400" dirty="0" smtClean="0"/>
              <a:t>sniff</a:t>
            </a:r>
            <a:r>
              <a:rPr lang="uk-UA" sz="2400" dirty="0" smtClean="0"/>
              <a:t>’</a:t>
            </a:r>
            <a:r>
              <a:rPr lang="uk-UA" sz="2400" dirty="0" err="1" smtClean="0"/>
              <a:t>ити</a:t>
            </a:r>
            <a:r>
              <a:rPr lang="uk-UA" sz="2400" dirty="0" smtClean="0"/>
              <a:t> </a:t>
            </a:r>
            <a:r>
              <a:rPr lang="uk-UA" sz="2400" dirty="0"/>
              <a:t>пароль PMK, пов'язаний з процесом </a:t>
            </a:r>
            <a:r>
              <a:rPr lang="uk-UA" sz="2400" dirty="0" err="1"/>
              <a:t>аутентифікації</a:t>
            </a:r>
            <a:r>
              <a:rPr lang="uk-UA" sz="2400" dirty="0"/>
              <a:t> рукостискання, і якщо цей пароль буде надзвичайно складним, зламати буде майже неможливо</a:t>
            </a:r>
            <a:r>
              <a:rPr lang="uk-UA" sz="2400" dirty="0" smtClean="0"/>
              <a:t>.</a:t>
            </a:r>
          </a:p>
          <a:p>
            <a:pPr marL="0" indent="0">
              <a:buNone/>
            </a:pP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Складність пароля - виберіть випадкову парольну фразу, що не складається з словникових слів. Виберіть складну парольну фразу довжиною не менше 20 символів і регулярно змінюйте її</a:t>
            </a:r>
            <a:r>
              <a:rPr lang="en-US" altLang="ru-RU" sz="2400" dirty="0" smtClean="0"/>
              <a:t/>
            </a:r>
            <a:br>
              <a:rPr lang="en-US" altLang="ru-RU" sz="2400" dirty="0" smtClean="0"/>
            </a:br>
            <a:endParaRPr lang="en-US" alt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2634312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152400" y="152401"/>
            <a:ext cx="8534399" cy="762000"/>
          </a:xfrm>
        </p:spPr>
        <p:txBody>
          <a:bodyPr/>
          <a:lstStyle/>
          <a:p>
            <a:r>
              <a:rPr lang="uk-UA" altLang="ru-RU" dirty="0" smtClean="0"/>
              <a:t>Загальні принципи захисту</a:t>
            </a:r>
            <a:endParaRPr lang="en-US" altLang="ru-RU" dirty="0" smtClean="0"/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>
          <a:xfrm>
            <a:off x="0" y="914401"/>
            <a:ext cx="8915400" cy="579119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uk-UA" sz="2400" dirty="0" smtClean="0"/>
              <a:t>Змініть </a:t>
            </a:r>
            <a:r>
              <a:rPr lang="uk-UA" sz="2400" dirty="0"/>
              <a:t>ім'я та пароль маршрутизатора за </a:t>
            </a:r>
            <a:r>
              <a:rPr lang="uk-UA" sz="2400" dirty="0" smtClean="0"/>
              <a:t>замовчуванням</a:t>
            </a:r>
          </a:p>
          <a:p>
            <a:pPr marL="0" indent="0">
              <a:buNone/>
            </a:pP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Якщо можливо, змініть внутрішню підмережу </a:t>
            </a:r>
            <a:r>
              <a:rPr lang="uk-UA" sz="2400" dirty="0" smtClean="0"/>
              <a:t>IP</a:t>
            </a:r>
          </a:p>
          <a:p>
            <a:pPr marL="0" indent="0">
              <a:buNone/>
            </a:pP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Змініть ім'я за замовчуванням та </a:t>
            </a:r>
            <a:r>
              <a:rPr lang="uk-UA" sz="2400" dirty="0" smtClean="0"/>
              <a:t>приховайте </a:t>
            </a:r>
            <a:r>
              <a:rPr lang="uk-UA" sz="2400" dirty="0"/>
              <a:t>трансляцію SSID (ідентифікатор набору послуг</a:t>
            </a:r>
            <a:r>
              <a:rPr lang="uk-UA" sz="2400" dirty="0" smtClean="0"/>
              <a:t>)</a:t>
            </a:r>
          </a:p>
          <a:p>
            <a:pPr marL="0" indent="0">
              <a:buNone/>
            </a:pP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Жоден із способів атаки не є швидшим чи ефективнішим, коли використовується більша пропускна фраза</a:t>
            </a:r>
            <a:r>
              <a:rPr lang="uk-UA" sz="2400" dirty="0" smtClean="0"/>
              <a:t>.</a:t>
            </a:r>
          </a:p>
          <a:p>
            <a:pPr marL="0" indent="0">
              <a:buNone/>
            </a:pP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Обмежте доступ до своєї бездротової мережі, фільтруючи доступ на основі MAC (код доступу до медіа</a:t>
            </a:r>
            <a:r>
              <a:rPr lang="uk-UA" sz="2400" dirty="0" smtClean="0"/>
              <a:t>)</a:t>
            </a:r>
          </a:p>
          <a:p>
            <a:pPr marL="0" indent="0">
              <a:buNone/>
            </a:pP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Використовуйте шифрування</a:t>
            </a:r>
            <a:endParaRPr lang="en-US" alt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1667575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458200" cy="1143000"/>
          </a:xfrm>
        </p:spPr>
        <p:txBody>
          <a:bodyPr>
            <a:normAutofit/>
          </a:bodyPr>
          <a:lstStyle/>
          <a:p>
            <a:r>
              <a:rPr lang="en-US" dirty="0">
                <a:latin typeface="Arial" charset="0"/>
              </a:rPr>
              <a:t>Wi-Fi Protected Access 2 (WPA2)</a:t>
            </a:r>
          </a:p>
        </p:txBody>
      </p:sp>
      <p:sp>
        <p:nvSpPr>
          <p:cNvPr id="49155" name="Content Placeholder 2"/>
          <p:cNvSpPr>
            <a:spLocks noGrp="1"/>
          </p:cNvSpPr>
          <p:nvPr>
            <p:ph idx="1"/>
          </p:nvPr>
        </p:nvSpPr>
        <p:spPr>
          <a:xfrm>
            <a:off x="228600" y="1295400"/>
            <a:ext cx="8534400" cy="5334000"/>
          </a:xfrm>
        </p:spPr>
        <p:txBody>
          <a:bodyPr>
            <a:normAutofit/>
          </a:bodyPr>
          <a:lstStyle/>
          <a:p>
            <a:pPr marL="342900" lvl="1" indent="-342900">
              <a:buFontTx/>
              <a:buChar char="•"/>
              <a:defRPr/>
            </a:pPr>
            <a:r>
              <a:rPr lang="uk-UA" dirty="0" smtClean="0"/>
              <a:t>Друге покоління </a:t>
            </a:r>
            <a:r>
              <a:rPr lang="en-US" dirty="0" smtClean="0"/>
              <a:t>WPA </a:t>
            </a:r>
            <a:r>
              <a:rPr lang="uk-UA" dirty="0" smtClean="0"/>
              <a:t>відоме як</a:t>
            </a:r>
            <a:r>
              <a:rPr lang="en-US" dirty="0" smtClean="0"/>
              <a:t> WPA2</a:t>
            </a:r>
          </a:p>
          <a:p>
            <a:pPr lvl="1">
              <a:defRPr/>
            </a:pPr>
            <a:r>
              <a:rPr lang="uk-UA" dirty="0" smtClean="0"/>
              <a:t>Представлене  в </a:t>
            </a:r>
            <a:r>
              <a:rPr lang="en-US" dirty="0" smtClean="0"/>
              <a:t>2004</a:t>
            </a:r>
          </a:p>
          <a:p>
            <a:pPr lvl="1">
              <a:defRPr/>
            </a:pPr>
            <a:r>
              <a:rPr lang="uk-UA" dirty="0" smtClean="0"/>
              <a:t>Базується на стандарті </a:t>
            </a:r>
            <a:r>
              <a:rPr lang="en-US" dirty="0" smtClean="0"/>
              <a:t>IEEE 802.11i </a:t>
            </a:r>
            <a:endParaRPr lang="uk-UA" dirty="0" smtClean="0"/>
          </a:p>
          <a:p>
            <a:pPr lvl="1">
              <a:defRPr/>
            </a:pPr>
            <a:r>
              <a:rPr lang="uk-UA" dirty="0" smtClean="0"/>
              <a:t>Використовує</a:t>
            </a:r>
            <a:r>
              <a:rPr lang="en-US" dirty="0" smtClean="0"/>
              <a:t> Advanced Encryption Standard (AES)</a:t>
            </a:r>
          </a:p>
          <a:p>
            <a:pPr lvl="1">
              <a:defRPr/>
            </a:pPr>
            <a:r>
              <a:rPr lang="uk-UA" dirty="0" smtClean="0"/>
              <a:t>Підтримує і </a:t>
            </a:r>
            <a:r>
              <a:rPr lang="en-US" dirty="0" smtClean="0"/>
              <a:t>PSK (Personal)</a:t>
            </a:r>
            <a:r>
              <a:rPr lang="uk-UA" dirty="0" smtClean="0"/>
              <a:t>, і </a:t>
            </a:r>
            <a:r>
              <a:rPr lang="en-US" dirty="0" smtClean="0"/>
              <a:t> IEEE 802.1x (Enterprise) </a:t>
            </a:r>
            <a:r>
              <a:rPr lang="uk-UA" dirty="0" smtClean="0"/>
              <a:t>режими </a:t>
            </a:r>
            <a:r>
              <a:rPr lang="uk-UA" dirty="0" err="1" smtClean="0"/>
              <a:t>аутентифікації</a:t>
            </a:r>
            <a:endParaRPr lang="en-US" dirty="0" smtClean="0"/>
          </a:p>
          <a:p>
            <a:pPr>
              <a:defRPr/>
            </a:pPr>
            <a:r>
              <a:rPr lang="en-US" dirty="0" smtClean="0">
                <a:ea typeface="+mn-ea"/>
              </a:rPr>
              <a:t>AES-CCMP </a:t>
            </a:r>
            <a:r>
              <a:rPr lang="uk-UA" dirty="0" smtClean="0"/>
              <a:t>(</a:t>
            </a:r>
            <a:r>
              <a:rPr lang="en-US" dirty="0">
                <a:effectLst/>
              </a:rPr>
              <a:t>Counter Mode with Cipher Block Chaining Message Authentication Code Protocol </a:t>
            </a:r>
            <a:r>
              <a:rPr lang="uk-UA" dirty="0" smtClean="0">
                <a:effectLst/>
              </a:rPr>
              <a:t>)</a:t>
            </a:r>
            <a:r>
              <a:rPr lang="uk-UA" dirty="0" smtClean="0">
                <a:ea typeface="+mn-ea"/>
              </a:rPr>
              <a:t>шифрування</a:t>
            </a:r>
            <a:endParaRPr lang="en-US" dirty="0" smtClean="0">
              <a:ea typeface="+mn-ea"/>
            </a:endParaRPr>
          </a:p>
          <a:p>
            <a:pPr lvl="1">
              <a:defRPr/>
            </a:pPr>
            <a:r>
              <a:rPr lang="uk-UA" dirty="0" smtClean="0"/>
              <a:t>Стандартний протокол шифрування для </a:t>
            </a:r>
            <a:r>
              <a:rPr lang="en-US" dirty="0" smtClean="0"/>
              <a:t>WPA2</a:t>
            </a:r>
          </a:p>
          <a:p>
            <a:pPr lvl="1">
              <a:defRPr/>
            </a:pPr>
            <a:r>
              <a:rPr lang="en-US" dirty="0" smtClean="0"/>
              <a:t>CCM </a:t>
            </a:r>
            <a:r>
              <a:rPr lang="uk-UA" dirty="0" smtClean="0"/>
              <a:t>алгоритм, що забезпечує </a:t>
            </a:r>
            <a:r>
              <a:rPr lang="uk-UA" dirty="0" err="1" smtClean="0"/>
              <a:t>приватність</a:t>
            </a:r>
            <a:r>
              <a:rPr lang="uk-UA" dirty="0" smtClean="0"/>
              <a:t> даних</a:t>
            </a:r>
            <a:endParaRPr lang="en-US" dirty="0" smtClean="0"/>
          </a:p>
          <a:p>
            <a:pPr lvl="1">
              <a:defRPr/>
            </a:pPr>
            <a:r>
              <a:rPr lang="en-US" dirty="0" smtClean="0"/>
              <a:t>CBC-MAC </a:t>
            </a:r>
            <a:r>
              <a:rPr lang="uk-UA" dirty="0" smtClean="0"/>
              <a:t>компонент </a:t>
            </a:r>
            <a:r>
              <a:rPr lang="en-US" dirty="0" smtClean="0"/>
              <a:t>CCMP </a:t>
            </a:r>
            <a:r>
              <a:rPr lang="uk-UA" dirty="0" smtClean="0"/>
              <a:t>забезпечує цілісність даних і </a:t>
            </a:r>
            <a:r>
              <a:rPr lang="uk-UA" dirty="0" err="1" smtClean="0"/>
              <a:t>аутентифікацію</a:t>
            </a:r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3733A969-4993-7443-A6FF-72239EDAF288}" type="slidenum">
              <a:rPr lang="en-US" sz="1400">
                <a:solidFill>
                  <a:srgbClr val="222222"/>
                </a:solidFill>
                <a:latin typeface="Arial" charset="0"/>
              </a:rPr>
              <a:pPr eaLnBrk="1" hangingPunct="1"/>
              <a:t>16</a:t>
            </a:fld>
            <a:endParaRPr lang="en-US" sz="1400">
              <a:solidFill>
                <a:srgbClr val="22222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Content Placeholder 2"/>
          <p:cNvSpPr>
            <a:spLocks noGrp="1"/>
          </p:cNvSpPr>
          <p:nvPr>
            <p:ph idx="1"/>
          </p:nvPr>
        </p:nvSpPr>
        <p:spPr>
          <a:xfrm>
            <a:off x="152400" y="152401"/>
            <a:ext cx="8951913" cy="3124200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Arial" charset="0"/>
              </a:rPr>
              <a:t>AES </a:t>
            </a:r>
            <a:r>
              <a:rPr lang="uk-UA" dirty="0" smtClean="0">
                <a:latin typeface="Arial" charset="0"/>
              </a:rPr>
              <a:t>шифрування і дешифрування</a:t>
            </a:r>
            <a:endParaRPr lang="en-US" dirty="0">
              <a:latin typeface="Arial" charset="0"/>
            </a:endParaRPr>
          </a:p>
          <a:p>
            <a:pPr lvl="1"/>
            <a:r>
              <a:rPr lang="uk-UA" dirty="0" smtClean="0">
                <a:latin typeface="Arial" charset="0"/>
              </a:rPr>
              <a:t>Виконуються </a:t>
            </a:r>
            <a:r>
              <a:rPr lang="uk-UA" dirty="0"/>
              <a:t>апаратно через </a:t>
            </a:r>
            <a:r>
              <a:rPr lang="uk-UA" dirty="0" smtClean="0"/>
              <a:t>інтенсивний характер обчислень</a:t>
            </a:r>
          </a:p>
          <a:p>
            <a:pPr marL="457200" lvl="1" indent="0">
              <a:buNone/>
            </a:pPr>
            <a:endParaRPr lang="en-US" dirty="0">
              <a:latin typeface="Arial" charset="0"/>
            </a:endParaRPr>
          </a:p>
          <a:p>
            <a:r>
              <a:rPr lang="en-US" dirty="0">
                <a:latin typeface="Arial" charset="0"/>
              </a:rPr>
              <a:t>IEEE 802.1x </a:t>
            </a:r>
            <a:r>
              <a:rPr lang="uk-UA" dirty="0" err="1" smtClean="0">
                <a:latin typeface="Arial" charset="0"/>
              </a:rPr>
              <a:t>аутентифікація</a:t>
            </a:r>
            <a:r>
              <a:rPr lang="uk-UA" dirty="0" smtClean="0">
                <a:latin typeface="Arial" charset="0"/>
              </a:rPr>
              <a:t> </a:t>
            </a:r>
            <a:endParaRPr lang="en-US" dirty="0">
              <a:latin typeface="Arial" charset="0"/>
            </a:endParaRPr>
          </a:p>
          <a:p>
            <a:pPr lvl="1"/>
            <a:r>
              <a:rPr lang="uk-UA" dirty="0" smtClean="0">
                <a:latin typeface="Arial" charset="0"/>
              </a:rPr>
              <a:t>Спочатку розроблена для дротових мереж</a:t>
            </a:r>
            <a:endParaRPr lang="en-US" dirty="0">
              <a:latin typeface="Arial" charset="0"/>
            </a:endParaRPr>
          </a:p>
          <a:p>
            <a:pPr lvl="1"/>
            <a:r>
              <a:rPr lang="uk-UA" dirty="0"/>
              <a:t>Забезпечує більш високий ступінь безпеки, застосовуючи безпеку порту</a:t>
            </a:r>
            <a:br>
              <a:rPr lang="uk-UA" dirty="0"/>
            </a:br>
            <a:r>
              <a:rPr lang="uk-UA" dirty="0"/>
              <a:t>Блокує увесь трафік на основі порту до порту, поки клієнт не засвідчить </a:t>
            </a:r>
            <a:r>
              <a:rPr lang="uk-UA" dirty="0" err="1" smtClean="0"/>
              <a:t>аутентифікацію</a:t>
            </a:r>
            <a:endParaRPr lang="en-US" dirty="0">
              <a:latin typeface="Arial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3810000"/>
            <a:ext cx="5743575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386" y="1828800"/>
            <a:ext cx="8722895" cy="4572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38200" y="457200"/>
            <a:ext cx="80744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latin typeface="+mn-lt"/>
              </a:rPr>
              <a:t>Extensible </a:t>
            </a:r>
            <a:r>
              <a:rPr lang="en-US" sz="3200" b="1" dirty="0">
                <a:latin typeface="+mn-lt"/>
              </a:rPr>
              <a:t>Authentication </a:t>
            </a:r>
            <a:r>
              <a:rPr lang="en-US" sz="3200" b="1" dirty="0" smtClean="0">
                <a:latin typeface="+mn-lt"/>
              </a:rPr>
              <a:t>Protocol</a:t>
            </a:r>
            <a:r>
              <a:rPr lang="ru-RU" sz="3200" b="1" dirty="0" smtClean="0">
                <a:latin typeface="+mn-lt"/>
              </a:rPr>
              <a:t> (</a:t>
            </a:r>
            <a:r>
              <a:rPr lang="en-US" sz="3200" b="1" dirty="0" smtClean="0">
                <a:latin typeface="+mn-lt"/>
              </a:rPr>
              <a:t>EAP)</a:t>
            </a:r>
            <a:endParaRPr lang="ru-RU" sz="32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973102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6200" y="533400"/>
            <a:ext cx="8839200" cy="5638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b="1" dirty="0" smtClean="0"/>
              <a:t>    EAP-FAST </a:t>
            </a:r>
            <a:r>
              <a:rPr lang="uk-UA" b="1" dirty="0"/>
              <a:t>(</a:t>
            </a:r>
            <a:r>
              <a:rPr lang="uk-UA" b="1" dirty="0" err="1"/>
              <a:t>Flexible</a:t>
            </a:r>
            <a:r>
              <a:rPr lang="uk-UA" b="1" dirty="0"/>
              <a:t> </a:t>
            </a:r>
            <a:r>
              <a:rPr lang="uk-UA" b="1" dirty="0" err="1"/>
              <a:t>Authentication</a:t>
            </a:r>
            <a:r>
              <a:rPr lang="uk-UA" b="1" dirty="0"/>
              <a:t> </a:t>
            </a:r>
            <a:r>
              <a:rPr lang="uk-UA" b="1" dirty="0" err="1"/>
              <a:t>via</a:t>
            </a:r>
            <a:r>
              <a:rPr lang="uk-UA" b="1" dirty="0"/>
              <a:t> </a:t>
            </a:r>
            <a:r>
              <a:rPr lang="uk-UA" b="1" dirty="0" err="1"/>
              <a:t>Secure</a:t>
            </a:r>
            <a:r>
              <a:rPr lang="uk-UA" b="1" dirty="0"/>
              <a:t> </a:t>
            </a:r>
            <a:r>
              <a:rPr lang="uk-UA" b="1" dirty="0" err="1"/>
              <a:t>Tunneling</a:t>
            </a:r>
            <a:r>
              <a:rPr lang="uk-UA" b="1" dirty="0"/>
              <a:t>) </a:t>
            </a:r>
            <a:r>
              <a:rPr lang="uk-UA" dirty="0"/>
              <a:t>- розроблений фірмою </a:t>
            </a:r>
            <a:r>
              <a:rPr lang="uk-UA" dirty="0" err="1"/>
              <a:t>Cisco</a:t>
            </a:r>
            <a:r>
              <a:rPr lang="uk-UA" dirty="0"/>
              <a:t>; дозволяє проводити авторизацію за логіном-паролем, переданому всередині TLS тунелю між </a:t>
            </a:r>
            <a:r>
              <a:rPr lang="uk-UA" dirty="0" err="1"/>
              <a:t>супплікантом</a:t>
            </a:r>
            <a:r>
              <a:rPr lang="uk-UA" dirty="0"/>
              <a:t> і </a:t>
            </a:r>
            <a:r>
              <a:rPr lang="uk-UA" dirty="0" smtClean="0"/>
              <a:t>RADIUS-сервером</a:t>
            </a:r>
          </a:p>
          <a:p>
            <a:pPr marL="0" indent="0">
              <a:buNone/>
            </a:pPr>
            <a:r>
              <a:rPr lang="uk-UA" dirty="0"/>
              <a:t/>
            </a:r>
            <a:br>
              <a:rPr lang="uk-UA" dirty="0"/>
            </a:br>
            <a:r>
              <a:rPr lang="uk-UA" dirty="0"/>
              <a:t>    </a:t>
            </a:r>
            <a:r>
              <a:rPr lang="uk-UA" b="1" dirty="0"/>
              <a:t>EAP-TLS (</a:t>
            </a:r>
            <a:r>
              <a:rPr lang="uk-UA" b="1" dirty="0" err="1"/>
              <a:t>Transport</a:t>
            </a:r>
            <a:r>
              <a:rPr lang="uk-UA" b="1" dirty="0"/>
              <a:t> </a:t>
            </a:r>
            <a:r>
              <a:rPr lang="uk-UA" b="1" dirty="0" err="1"/>
              <a:t>Layer</a:t>
            </a:r>
            <a:r>
              <a:rPr lang="uk-UA" b="1" dirty="0"/>
              <a:t> </a:t>
            </a:r>
            <a:r>
              <a:rPr lang="uk-UA" b="1" dirty="0" err="1"/>
              <a:t>Security</a:t>
            </a:r>
            <a:r>
              <a:rPr lang="uk-UA" b="1" dirty="0"/>
              <a:t>).</a:t>
            </a:r>
            <a:r>
              <a:rPr lang="uk-UA" dirty="0"/>
              <a:t> Використовує інфраструктуру відкритих ключів (PKI) для авторизації клієнта і сервера (</a:t>
            </a:r>
            <a:r>
              <a:rPr lang="uk-UA" dirty="0" err="1"/>
              <a:t>суппліканта</a:t>
            </a:r>
            <a:r>
              <a:rPr lang="uk-UA" dirty="0"/>
              <a:t> і RADIUS-сервера) через сертифікати, виписані довіреною підтверджуючий центр (CA). Вимагає виписування і установки клієнтських сертифікатів на кожне бездротове пристрій, тому підходить тільки для керованої корпоративного середовища. Сервер сертифікатів Windows має засоби, що дозволяють клієнту самостійно генерувати собі сертифікат, якщо клієнт - член домену. Блокування клієнта легко проводиться відкликанням його сертифіката (або через облікові записи</a:t>
            </a:r>
            <a:r>
              <a:rPr lang="uk-UA" dirty="0" smtClean="0"/>
              <a:t>).</a:t>
            </a:r>
            <a:r>
              <a:rPr lang="uk-UA" dirty="0"/>
              <a:t>   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47973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52400" y="533400"/>
            <a:ext cx="8458200" cy="5638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/>
              <a:t/>
            </a:r>
            <a:br>
              <a:rPr lang="uk-UA" dirty="0"/>
            </a:br>
            <a:r>
              <a:rPr lang="uk-UA" dirty="0"/>
              <a:t>    </a:t>
            </a:r>
            <a:r>
              <a:rPr lang="uk-UA" b="1" dirty="0"/>
              <a:t>EAP-TTLS (</a:t>
            </a:r>
            <a:r>
              <a:rPr lang="uk-UA" b="1" dirty="0" err="1"/>
              <a:t>Tunneled</a:t>
            </a:r>
            <a:r>
              <a:rPr lang="uk-UA" b="1" dirty="0"/>
              <a:t> </a:t>
            </a:r>
            <a:r>
              <a:rPr lang="uk-UA" b="1" dirty="0" err="1"/>
              <a:t>Transport</a:t>
            </a:r>
            <a:r>
              <a:rPr lang="uk-UA" b="1" dirty="0"/>
              <a:t> </a:t>
            </a:r>
            <a:r>
              <a:rPr lang="uk-UA" b="1" dirty="0" err="1"/>
              <a:t>Layer</a:t>
            </a:r>
            <a:r>
              <a:rPr lang="uk-UA" b="1" dirty="0"/>
              <a:t> </a:t>
            </a:r>
            <a:r>
              <a:rPr lang="uk-UA" b="1" dirty="0" err="1"/>
              <a:t>Security</a:t>
            </a:r>
            <a:r>
              <a:rPr lang="uk-UA" b="1" dirty="0"/>
              <a:t>) </a:t>
            </a:r>
            <a:r>
              <a:rPr lang="uk-UA" dirty="0"/>
              <a:t>аналогічний EAP-TLS, але при створенні тунелю не потрібно клієнтський сертифікат. В такому тунелі, аналогічному SSL-з'єднання браузера, проводиться додаткова авторизація (по паролю або якось ще</a:t>
            </a:r>
            <a:r>
              <a:rPr lang="uk-UA" dirty="0" smtClean="0"/>
              <a:t>).</a:t>
            </a:r>
          </a:p>
          <a:p>
            <a:pPr marL="0" indent="0">
              <a:buNone/>
            </a:pPr>
            <a:r>
              <a:rPr lang="uk-UA" dirty="0"/>
              <a:t/>
            </a:r>
            <a:br>
              <a:rPr lang="uk-UA" dirty="0"/>
            </a:br>
            <a:r>
              <a:rPr lang="uk-UA" dirty="0"/>
              <a:t>    </a:t>
            </a:r>
            <a:r>
              <a:rPr lang="uk-UA" b="1" dirty="0"/>
              <a:t>PEAP-MSCHAPv2 (</a:t>
            </a:r>
            <a:r>
              <a:rPr lang="uk-UA" b="1" dirty="0" err="1"/>
              <a:t>Protected</a:t>
            </a:r>
            <a:r>
              <a:rPr lang="uk-UA" b="1" dirty="0"/>
              <a:t> EAP) </a:t>
            </a:r>
            <a:r>
              <a:rPr lang="uk-UA" dirty="0"/>
              <a:t>- схожий з EAP-TTLS в плані початкового встановлення шифрованого TLS тунелю між клієнтом і сервером, що вимагає серверного сертифіката. Надалі в такому тунелі відбувається авторизація за відомим протоколу </a:t>
            </a:r>
            <a:r>
              <a:rPr lang="uk-UA" dirty="0" smtClean="0"/>
              <a:t>MSCHAPv2</a:t>
            </a:r>
          </a:p>
          <a:p>
            <a:pPr marL="0" indent="0">
              <a:buNone/>
            </a:pPr>
            <a:r>
              <a:rPr lang="uk-UA" dirty="0"/>
              <a:t/>
            </a:r>
            <a:br>
              <a:rPr lang="uk-UA" dirty="0"/>
            </a:br>
            <a:r>
              <a:rPr lang="uk-UA" dirty="0"/>
              <a:t>    </a:t>
            </a:r>
            <a:r>
              <a:rPr lang="uk-UA" b="1" dirty="0"/>
              <a:t>PEAP-GTC (</a:t>
            </a:r>
            <a:r>
              <a:rPr lang="uk-UA" b="1" dirty="0" err="1"/>
              <a:t>Generic</a:t>
            </a:r>
            <a:r>
              <a:rPr lang="uk-UA" b="1" dirty="0"/>
              <a:t> </a:t>
            </a:r>
            <a:r>
              <a:rPr lang="uk-UA" b="1" dirty="0" err="1"/>
              <a:t>Token</a:t>
            </a:r>
            <a:r>
              <a:rPr lang="uk-UA" b="1" dirty="0"/>
              <a:t> </a:t>
            </a:r>
            <a:r>
              <a:rPr lang="uk-UA" b="1" dirty="0" err="1"/>
              <a:t>Card</a:t>
            </a:r>
            <a:r>
              <a:rPr lang="uk-UA" b="1" dirty="0"/>
              <a:t>) </a:t>
            </a:r>
            <a:r>
              <a:rPr lang="uk-UA" dirty="0"/>
              <a:t>- аналогічно попередньому, але вимагає карт одноразових паролів (і відповідної інфраструктури)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91212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990600"/>
            <a:ext cx="8835039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1669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735" y="0"/>
            <a:ext cx="76245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9567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49763"/>
            <a:ext cx="5644034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133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289" y="152400"/>
            <a:ext cx="8443912" cy="6373813"/>
          </a:xfrm>
        </p:spPr>
        <p:txBody>
          <a:bodyPr>
            <a:normAutofit/>
          </a:bodyPr>
          <a:lstStyle/>
          <a:p>
            <a:r>
              <a:rPr lang="de-DE" altLang="ru-RU" sz="2400" u="sng" dirty="0" smtClean="0"/>
              <a:t> </a:t>
            </a:r>
          </a:p>
          <a:p>
            <a:pPr algn="l">
              <a:buFont typeface="Wingdings" panose="05000000000000000000" pitchFamily="2" charset="2"/>
              <a:buBlip>
                <a:blip r:embed="rId2"/>
              </a:buBlip>
            </a:pPr>
            <a:r>
              <a:rPr lang="uk-UA" dirty="0"/>
              <a:t>WPA є компромісним рішенням, WPA2 - 802.11i</a:t>
            </a:r>
            <a:br>
              <a:rPr lang="uk-UA" dirty="0"/>
            </a:br>
            <a:r>
              <a:rPr lang="uk-UA" dirty="0"/>
              <a:t>  </a:t>
            </a:r>
            <a:r>
              <a:rPr lang="uk-UA" dirty="0" err="1"/>
              <a:t>802.11i</a:t>
            </a:r>
            <a:r>
              <a:rPr lang="uk-UA" dirty="0"/>
              <a:t> використовує концепцію надійної мережі </a:t>
            </a:r>
            <a:r>
              <a:rPr lang="uk-UA" dirty="0" smtClean="0"/>
              <a:t>безпеки </a:t>
            </a:r>
            <a:r>
              <a:rPr lang="en-US" dirty="0"/>
              <a:t>Robust Security Network </a:t>
            </a:r>
            <a:r>
              <a:rPr lang="uk-UA" dirty="0" smtClean="0"/>
              <a:t>(</a:t>
            </a:r>
            <a:r>
              <a:rPr lang="uk-UA" dirty="0"/>
              <a:t>RSN)</a:t>
            </a:r>
            <a:br>
              <a:rPr lang="uk-UA" dirty="0"/>
            </a:br>
            <a:r>
              <a:rPr lang="uk-UA" dirty="0"/>
              <a:t>  Найбільша різниця: AES використовується для шифрування</a:t>
            </a:r>
            <a:br>
              <a:rPr lang="uk-UA" dirty="0"/>
            </a:br>
            <a:r>
              <a:rPr lang="uk-UA" dirty="0"/>
              <a:t>  зазвичай AES-шифрування виконується апаратно,</a:t>
            </a:r>
            <a:br>
              <a:rPr lang="uk-UA" dirty="0"/>
            </a:br>
            <a:r>
              <a:rPr lang="uk-UA" dirty="0"/>
              <a:t>  </a:t>
            </a:r>
            <a:r>
              <a:rPr lang="uk-UA" dirty="0" err="1"/>
              <a:t>увімкнено</a:t>
            </a:r>
            <a:r>
              <a:rPr lang="uk-UA" dirty="0"/>
              <a:t> у двох режимах, як WPA:</a:t>
            </a:r>
            <a:br>
              <a:rPr lang="uk-UA" dirty="0"/>
            </a:br>
            <a:r>
              <a:rPr lang="uk-UA" dirty="0" smtClean="0"/>
              <a:t>Режим </a:t>
            </a:r>
            <a:r>
              <a:rPr lang="uk-UA" dirty="0"/>
              <a:t>підприємства:</a:t>
            </a:r>
            <a:br>
              <a:rPr lang="uk-UA" dirty="0"/>
            </a:br>
            <a:r>
              <a:rPr lang="uk-UA" dirty="0"/>
              <a:t>- </a:t>
            </a:r>
            <a:r>
              <a:rPr lang="uk-UA" dirty="0" err="1"/>
              <a:t>аутентифікація</a:t>
            </a:r>
            <a:r>
              <a:rPr lang="uk-UA" dirty="0"/>
              <a:t>: 802.1X / EAP</a:t>
            </a:r>
            <a:br>
              <a:rPr lang="uk-UA" dirty="0"/>
            </a:br>
            <a:r>
              <a:rPr lang="uk-UA" dirty="0"/>
              <a:t>- шифрування: AES-CCMP</a:t>
            </a:r>
            <a:br>
              <a:rPr lang="uk-UA" dirty="0"/>
            </a:br>
            <a:r>
              <a:rPr lang="uk-UA" dirty="0" smtClean="0"/>
              <a:t>Особистий </a:t>
            </a:r>
            <a:r>
              <a:rPr lang="uk-UA" dirty="0"/>
              <a:t>режим:</a:t>
            </a:r>
            <a:br>
              <a:rPr lang="uk-UA" dirty="0"/>
            </a:br>
            <a:r>
              <a:rPr lang="uk-UA" dirty="0"/>
              <a:t>- </a:t>
            </a:r>
            <a:r>
              <a:rPr lang="uk-UA" dirty="0" err="1"/>
              <a:t>аутентифікація</a:t>
            </a:r>
            <a:r>
              <a:rPr lang="uk-UA" dirty="0"/>
              <a:t>: PSK</a:t>
            </a:r>
            <a:br>
              <a:rPr lang="uk-UA" dirty="0"/>
            </a:br>
            <a:r>
              <a:rPr lang="uk-UA" dirty="0"/>
              <a:t>- шифрування: AES-CCMP</a:t>
            </a:r>
            <a:endParaRPr lang="de-DE" altLang="ru-RU" sz="2000" dirty="0"/>
          </a:p>
        </p:txBody>
      </p:sp>
    </p:spTree>
    <p:extLst>
      <p:ext uri="{BB962C8B-B14F-4D97-AF65-F5344CB8AC3E}">
        <p14:creationId xmlns:p14="http://schemas.microsoft.com/office/powerpoint/2010/main" val="462042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289" y="228600"/>
            <a:ext cx="8367712" cy="6342063"/>
          </a:xfrm>
        </p:spPr>
        <p:txBody>
          <a:bodyPr>
            <a:normAutofit/>
          </a:bodyPr>
          <a:lstStyle/>
          <a:p>
            <a:r>
              <a:rPr lang="de-DE" altLang="ru-RU" sz="2400" u="sng" dirty="0" smtClean="0"/>
              <a:t>WPA2 </a:t>
            </a:r>
            <a:r>
              <a:rPr lang="de-DE" altLang="ru-RU" sz="2400" u="sng" dirty="0"/>
              <a:t>/ 802.11i  AES-CCMP</a:t>
            </a:r>
            <a:r>
              <a:rPr lang="de-DE" altLang="ru-RU" sz="3600" dirty="0"/>
              <a:t>  </a:t>
            </a:r>
            <a:endParaRPr lang="de-DE" altLang="ru-RU" sz="2400" dirty="0"/>
          </a:p>
          <a:p>
            <a:pPr algn="l">
              <a:buFont typeface="Wingdings" panose="05000000000000000000" pitchFamily="2" charset="2"/>
              <a:buBlip>
                <a:blip r:embed="rId2"/>
              </a:buBlip>
            </a:pPr>
            <a:r>
              <a:rPr lang="de-DE" altLang="ru-RU" sz="2400" dirty="0"/>
              <a:t> AES </a:t>
            </a:r>
            <a:r>
              <a:rPr lang="uk-UA" altLang="ru-RU" sz="2400" dirty="0" smtClean="0"/>
              <a:t>симетричний алгоритм</a:t>
            </a:r>
            <a:endParaRPr lang="de-DE" altLang="ru-RU" sz="2400" dirty="0"/>
          </a:p>
          <a:p>
            <a:pPr algn="l">
              <a:buFont typeface="Wingdings" panose="05000000000000000000" pitchFamily="2" charset="2"/>
              <a:buBlip>
                <a:blip r:embed="rId2"/>
              </a:buBlip>
            </a:pPr>
            <a:r>
              <a:rPr lang="de-DE" altLang="ru-RU" sz="2400" dirty="0"/>
              <a:t> </a:t>
            </a:r>
            <a:r>
              <a:rPr lang="uk-UA" altLang="ru-RU" sz="2400" dirty="0" smtClean="0"/>
              <a:t>має розмір блоку в</a:t>
            </a:r>
            <a:r>
              <a:rPr lang="de-DE" altLang="ru-RU" sz="2400" dirty="0" smtClean="0"/>
              <a:t>128bits</a:t>
            </a:r>
            <a:r>
              <a:rPr lang="de-DE" altLang="ru-RU" sz="2400" dirty="0"/>
              <a:t>, </a:t>
            </a:r>
            <a:r>
              <a:rPr lang="uk-UA" altLang="ru-RU" sz="2400" dirty="0" smtClean="0"/>
              <a:t>довжину ключа в</a:t>
            </a:r>
            <a:r>
              <a:rPr lang="de-DE" altLang="ru-RU" sz="2400" dirty="0" smtClean="0"/>
              <a:t>128bits</a:t>
            </a:r>
            <a:r>
              <a:rPr lang="de-DE" altLang="ru-RU" sz="2400" dirty="0"/>
              <a:t>. </a:t>
            </a:r>
          </a:p>
          <a:p>
            <a:pPr algn="l">
              <a:buFont typeface="Wingdings" panose="05000000000000000000" pitchFamily="2" charset="2"/>
              <a:buBlip>
                <a:blip r:embed="rId2"/>
              </a:buBlip>
            </a:pPr>
            <a:r>
              <a:rPr lang="de-DE" altLang="ru-RU" sz="2400" dirty="0"/>
              <a:t> </a:t>
            </a:r>
            <a:r>
              <a:rPr lang="uk-UA" altLang="ru-RU" sz="2400" dirty="0" smtClean="0"/>
              <a:t>шифрування включає</a:t>
            </a:r>
            <a:r>
              <a:rPr lang="de-DE" altLang="ru-RU" sz="2400" dirty="0" smtClean="0"/>
              <a:t> </a:t>
            </a:r>
            <a:r>
              <a:rPr lang="de-DE" altLang="ru-RU" sz="2400" dirty="0"/>
              <a:t>4 </a:t>
            </a:r>
            <a:r>
              <a:rPr lang="uk-UA" altLang="ru-RU" sz="2400" dirty="0" smtClean="0"/>
              <a:t>стадії для кожного </a:t>
            </a:r>
            <a:r>
              <a:rPr lang="de-DE" altLang="ru-RU" sz="2400" dirty="0" smtClean="0"/>
              <a:t>1 </a:t>
            </a:r>
            <a:r>
              <a:rPr lang="uk-UA" altLang="ru-RU" sz="2400" dirty="0" smtClean="0"/>
              <a:t>кола</a:t>
            </a:r>
            <a:r>
              <a:rPr lang="de-DE" altLang="ru-RU" sz="2400" dirty="0" smtClean="0"/>
              <a:t>.</a:t>
            </a:r>
            <a:endParaRPr lang="de-DE" altLang="ru-RU" sz="2400" dirty="0"/>
          </a:p>
          <a:p>
            <a:pPr algn="l"/>
            <a:r>
              <a:rPr lang="de-DE" altLang="ru-RU" sz="2400" dirty="0"/>
              <a:t>     - </a:t>
            </a:r>
            <a:r>
              <a:rPr lang="uk-UA" altLang="ru-RU" sz="2400" dirty="0" smtClean="0"/>
              <a:t>Кожне коло повторюється</a:t>
            </a:r>
            <a:r>
              <a:rPr lang="de-DE" altLang="ru-RU" sz="2400" dirty="0" smtClean="0"/>
              <a:t> </a:t>
            </a:r>
            <a:r>
              <a:rPr lang="de-DE" altLang="ru-RU" sz="2400" dirty="0"/>
              <a:t>10,12 </a:t>
            </a:r>
            <a:r>
              <a:rPr lang="uk-UA" altLang="ru-RU" sz="2400" dirty="0" smtClean="0"/>
              <a:t>або</a:t>
            </a:r>
            <a:r>
              <a:rPr lang="de-DE" altLang="ru-RU" sz="2400" dirty="0" smtClean="0"/>
              <a:t> </a:t>
            </a:r>
            <a:r>
              <a:rPr lang="de-DE" altLang="ru-RU" sz="2400" dirty="0"/>
              <a:t>14 </a:t>
            </a:r>
            <a:r>
              <a:rPr lang="uk-UA" altLang="ru-RU" sz="2400" dirty="0" smtClean="0"/>
              <a:t>разів в залежності від розміру блоку</a:t>
            </a:r>
            <a:r>
              <a:rPr lang="uk-UA" altLang="ru-RU" dirty="0" smtClean="0"/>
              <a:t>( для </a:t>
            </a:r>
            <a:r>
              <a:rPr lang="de-DE" altLang="ru-RU" sz="2400" dirty="0" smtClean="0"/>
              <a:t>WPA2 10</a:t>
            </a:r>
            <a:r>
              <a:rPr lang="uk-UA" altLang="ru-RU" sz="2400" dirty="0" smtClean="0"/>
              <a:t>)</a:t>
            </a:r>
            <a:endParaRPr lang="de-DE" altLang="ru-RU" sz="2400" dirty="0"/>
          </a:p>
          <a:p>
            <a:pPr algn="l">
              <a:buFont typeface="Wingdings" panose="05000000000000000000" pitchFamily="2" charset="2"/>
              <a:buBlip>
                <a:blip r:embed="rId2"/>
              </a:buBlip>
            </a:pPr>
            <a:r>
              <a:rPr lang="de-DE" altLang="ru-RU" sz="2400" dirty="0"/>
              <a:t> AES </a:t>
            </a:r>
            <a:r>
              <a:rPr lang="uk-UA" altLang="ru-RU" sz="2400" dirty="0" smtClean="0"/>
              <a:t>використовує</a:t>
            </a:r>
            <a:r>
              <a:rPr lang="de-DE" altLang="ru-RU" sz="2400" dirty="0" smtClean="0"/>
              <a:t> </a:t>
            </a:r>
            <a:r>
              <a:rPr lang="de-DE" altLang="ru-RU" sz="2400" dirty="0"/>
              <a:t>Counter-Mode/CBC-Mac Protocol (CCMP)</a:t>
            </a:r>
          </a:p>
          <a:p>
            <a:pPr algn="l">
              <a:buFont typeface="Wingdings" panose="05000000000000000000" pitchFamily="2" charset="2"/>
              <a:buBlip>
                <a:blip r:embed="rId2"/>
              </a:buBlip>
            </a:pPr>
            <a:r>
              <a:rPr lang="de-DE" altLang="ru-RU" sz="2400" dirty="0"/>
              <a:t> CCMP </a:t>
            </a:r>
            <a:r>
              <a:rPr lang="uk-UA" altLang="ru-RU" sz="2400" dirty="0" smtClean="0"/>
              <a:t>це спеціальний алгоритм шифрування</a:t>
            </a:r>
            <a:endParaRPr lang="de-DE" altLang="ru-RU" sz="2400" dirty="0"/>
          </a:p>
          <a:p>
            <a:pPr algn="l">
              <a:buFont typeface="Wingdings" panose="05000000000000000000" pitchFamily="2" charset="2"/>
              <a:buBlip>
                <a:blip r:embed="rId2"/>
              </a:buBlip>
            </a:pPr>
            <a:r>
              <a:rPr lang="de-DE" altLang="ru-RU" sz="2400" dirty="0"/>
              <a:t> </a:t>
            </a:r>
            <a:r>
              <a:rPr lang="de-DE" altLang="ru-RU" sz="2400" dirty="0" smtClean="0"/>
              <a:t>CCM</a:t>
            </a:r>
            <a:r>
              <a:rPr lang="uk-UA" altLang="ru-RU" sz="2400" dirty="0" smtClean="0"/>
              <a:t> це комбінація</a:t>
            </a:r>
            <a:r>
              <a:rPr lang="de-DE" altLang="ru-RU" sz="2400" dirty="0" smtClean="0"/>
              <a:t> </a:t>
            </a:r>
            <a:r>
              <a:rPr lang="de-DE" altLang="ru-RU" sz="2400" dirty="0" err="1"/>
              <a:t>Cipher</a:t>
            </a:r>
            <a:r>
              <a:rPr lang="de-DE" altLang="ru-RU" sz="2400" dirty="0"/>
              <a:t> Block </a:t>
            </a:r>
            <a:r>
              <a:rPr lang="de-DE" altLang="ru-RU" sz="2400" dirty="0" err="1"/>
              <a:t>Chaining</a:t>
            </a:r>
            <a:r>
              <a:rPr lang="de-DE" altLang="ru-RU" sz="2400" dirty="0"/>
              <a:t> Counter</a:t>
            </a:r>
          </a:p>
          <a:p>
            <a:pPr algn="l"/>
            <a:r>
              <a:rPr lang="de-DE" altLang="ru-RU" sz="2400" dirty="0"/>
              <a:t>    (CBC-CTR) </a:t>
            </a:r>
            <a:r>
              <a:rPr lang="uk-UA" altLang="ru-RU" dirty="0" smtClean="0"/>
              <a:t>і </a:t>
            </a:r>
            <a:r>
              <a:rPr lang="de-DE" altLang="ru-RU" sz="2400" dirty="0" smtClean="0"/>
              <a:t>Message </a:t>
            </a:r>
            <a:r>
              <a:rPr lang="de-DE" altLang="ru-RU" sz="2400" dirty="0"/>
              <a:t>Authenticity Check (CBC-MAC)</a:t>
            </a:r>
          </a:p>
        </p:txBody>
      </p:sp>
    </p:spTree>
    <p:extLst>
      <p:ext uri="{BB962C8B-B14F-4D97-AF65-F5344CB8AC3E}">
        <p14:creationId xmlns:p14="http://schemas.microsoft.com/office/powerpoint/2010/main" val="245501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304800"/>
            <a:ext cx="8680079" cy="636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6147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52400"/>
            <a:ext cx="8810625" cy="652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220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287" y="685800"/>
            <a:ext cx="8497887" cy="576262"/>
          </a:xfrm>
        </p:spPr>
        <p:txBody>
          <a:bodyPr/>
          <a:lstStyle/>
          <a:p>
            <a:r>
              <a:rPr lang="de-DE" altLang="ru-RU" sz="2400" u="sng" dirty="0" smtClean="0"/>
              <a:t>WPA2 </a:t>
            </a:r>
            <a:r>
              <a:rPr lang="de-DE" altLang="ru-RU" sz="2400" u="sng" dirty="0"/>
              <a:t>/ 802.11i  CCMP CBC-CTR</a:t>
            </a:r>
            <a:r>
              <a:rPr lang="de-DE" altLang="ru-RU" sz="2400" dirty="0"/>
              <a:t>  </a:t>
            </a:r>
          </a:p>
        </p:txBody>
      </p:sp>
      <p:pic>
        <p:nvPicPr>
          <p:cNvPr id="47114" name="Picture 10" descr="CBC_CTR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262062"/>
            <a:ext cx="6624637" cy="2362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17" name="Rectangle 13"/>
          <p:cNvSpPr>
            <a:spLocks noChangeArrowheads="1"/>
          </p:cNvSpPr>
          <p:nvPr/>
        </p:nvSpPr>
        <p:spPr bwMode="auto">
          <a:xfrm>
            <a:off x="395288" y="3716338"/>
            <a:ext cx="8497887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  <a:lvl2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2pPr>
            <a:lvl3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3pPr>
            <a:lvl4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4pPr>
            <a:lvl5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9pPr>
          </a:lstStyle>
          <a:p>
            <a:pPr algn="l">
              <a:buFont typeface="Wingdings" panose="05000000000000000000" pitchFamily="2" charset="2"/>
              <a:buBlip>
                <a:blip r:embed="rId3"/>
              </a:buBlip>
            </a:pPr>
            <a:r>
              <a:rPr lang="de-DE" altLang="ru-RU" sz="2400" dirty="0"/>
              <a:t> CBC-CTR </a:t>
            </a:r>
            <a:r>
              <a:rPr lang="uk-UA" altLang="ru-RU" sz="2400" dirty="0" smtClean="0"/>
              <a:t>шифрування збільшує лічильник на </a:t>
            </a:r>
            <a:r>
              <a:rPr lang="de-DE" altLang="ru-RU" sz="2400" dirty="0" smtClean="0"/>
              <a:t>AES-TK</a:t>
            </a:r>
            <a:endParaRPr lang="de-DE" altLang="ru-RU" sz="2400" dirty="0"/>
          </a:p>
          <a:p>
            <a:pPr algn="l">
              <a:buFont typeface="Wingdings" panose="05000000000000000000" pitchFamily="2" charset="2"/>
              <a:buBlip>
                <a:blip r:embed="rId3"/>
              </a:buBlip>
            </a:pPr>
            <a:r>
              <a:rPr lang="de-DE" altLang="ru-RU" sz="2400" dirty="0"/>
              <a:t> XORs </a:t>
            </a:r>
            <a:r>
              <a:rPr lang="uk-UA" altLang="ru-RU" sz="2400" dirty="0" err="1" smtClean="0"/>
              <a:t>шифротекст</a:t>
            </a:r>
            <a:r>
              <a:rPr lang="uk-UA" altLang="ru-RU" sz="2400" dirty="0" smtClean="0"/>
              <a:t> для даних</a:t>
            </a:r>
            <a:endParaRPr lang="de-DE" altLang="ru-RU" sz="2400" dirty="0"/>
          </a:p>
          <a:p>
            <a:pPr algn="l">
              <a:buBlip>
                <a:blip r:embed="rId3"/>
              </a:buBlip>
            </a:pPr>
            <a:r>
              <a:rPr lang="de-DE" altLang="ru-RU" sz="2400" dirty="0"/>
              <a:t> </a:t>
            </a:r>
            <a:r>
              <a:rPr lang="uk-UA" sz="2400" dirty="0"/>
              <a:t>Випадкове значення </a:t>
            </a:r>
            <a:r>
              <a:rPr lang="uk-UA" sz="2400" dirty="0" smtClean="0"/>
              <a:t>є </a:t>
            </a:r>
            <a:r>
              <a:rPr lang="uk-UA" sz="2400" dirty="0"/>
              <a:t>IV, викликає </a:t>
            </a:r>
            <a:r>
              <a:rPr lang="uk-UA" sz="2400" dirty="0" smtClean="0"/>
              <a:t>PN значення</a:t>
            </a:r>
          </a:p>
          <a:p>
            <a:pPr algn="l">
              <a:buBlip>
                <a:blip r:embed="rId3"/>
              </a:buBlip>
            </a:pPr>
            <a:r>
              <a:rPr lang="uk-UA" sz="2400" dirty="0"/>
              <a:t>  </a:t>
            </a:r>
            <a:r>
              <a:rPr lang="uk-UA" sz="2400" dirty="0" err="1"/>
              <a:t>PacketNumber</a:t>
            </a:r>
            <a:r>
              <a:rPr lang="uk-UA" sz="2400" dirty="0"/>
              <a:t> збільшується на 1 після </a:t>
            </a:r>
            <a:r>
              <a:rPr lang="uk-UA" sz="2400" dirty="0" smtClean="0"/>
              <a:t>шифрування</a:t>
            </a:r>
          </a:p>
          <a:p>
            <a:pPr algn="l">
              <a:buBlip>
                <a:blip r:embed="rId3"/>
              </a:buBlip>
            </a:pPr>
            <a:r>
              <a:rPr lang="uk-UA" sz="2400" dirty="0"/>
              <a:t>  Довжина PN &lt;2 ^ 48, міститься в MPMPU CCMP</a:t>
            </a:r>
            <a:endParaRPr lang="de-DE" altLang="ru-RU" sz="2400" dirty="0"/>
          </a:p>
        </p:txBody>
      </p:sp>
    </p:spTree>
    <p:extLst>
      <p:ext uri="{BB962C8B-B14F-4D97-AF65-F5344CB8AC3E}">
        <p14:creationId xmlns:p14="http://schemas.microsoft.com/office/powerpoint/2010/main" val="310957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288" y="1341438"/>
            <a:ext cx="8497887" cy="576262"/>
          </a:xfrm>
        </p:spPr>
        <p:txBody>
          <a:bodyPr/>
          <a:lstStyle/>
          <a:p>
            <a:r>
              <a:rPr lang="de-DE" altLang="ru-RU" sz="2400" u="sng" dirty="0" smtClean="0"/>
              <a:t>WPA2 </a:t>
            </a:r>
            <a:r>
              <a:rPr lang="de-DE" altLang="ru-RU" sz="2400" u="sng" dirty="0"/>
              <a:t>/ 802.11i  CCMP MPDU</a:t>
            </a:r>
            <a:r>
              <a:rPr lang="de-DE" altLang="ru-RU" sz="2400" dirty="0"/>
              <a:t>  </a:t>
            </a:r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395288" y="3716338"/>
            <a:ext cx="8497887" cy="144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  <a:lvl2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2pPr>
            <a:lvl3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3pPr>
            <a:lvl4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4pPr>
            <a:lvl5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9pPr>
          </a:lstStyle>
          <a:p>
            <a:pPr algn="l">
              <a:buBlip>
                <a:blip r:embed="rId2"/>
              </a:buBlip>
            </a:pPr>
            <a:r>
              <a:rPr lang="uk-UA" sz="2400" dirty="0"/>
              <a:t>процес шифрування </a:t>
            </a:r>
            <a:r>
              <a:rPr lang="uk-UA" sz="2400" dirty="0" smtClean="0"/>
              <a:t>збільшує </a:t>
            </a:r>
            <a:r>
              <a:rPr lang="uk-UA" sz="2400" dirty="0"/>
              <a:t>розмір MPDU на 16 </a:t>
            </a:r>
            <a:r>
              <a:rPr lang="uk-UA" sz="2400" dirty="0" smtClean="0"/>
              <a:t>байт</a:t>
            </a:r>
          </a:p>
          <a:p>
            <a:pPr algn="l">
              <a:buBlip>
                <a:blip r:embed="rId2"/>
              </a:buBlip>
            </a:pPr>
            <a:r>
              <a:rPr lang="uk-UA" sz="2400" dirty="0"/>
              <a:t>  4 для поля PN0-1 / </a:t>
            </a:r>
            <a:r>
              <a:rPr lang="uk-UA" sz="2400" dirty="0" err="1"/>
              <a:t>Key</a:t>
            </a:r>
            <a:r>
              <a:rPr lang="uk-UA" sz="2400" dirty="0"/>
              <a:t>-ID, 4 для PN2-5 та 8 для </a:t>
            </a:r>
            <a:r>
              <a:rPr lang="uk-UA" sz="2400" dirty="0" smtClean="0"/>
              <a:t>MIC</a:t>
            </a:r>
          </a:p>
          <a:p>
            <a:pPr algn="l">
              <a:buBlip>
                <a:blip r:embed="rId2"/>
              </a:buBlip>
            </a:pPr>
            <a:r>
              <a:rPr lang="uk-UA" sz="2400" dirty="0"/>
              <a:t>  Біт </a:t>
            </a:r>
            <a:r>
              <a:rPr lang="uk-UA" sz="2400" dirty="0" err="1"/>
              <a:t>KeyID</a:t>
            </a:r>
            <a:r>
              <a:rPr lang="uk-UA" sz="2400" dirty="0"/>
              <a:t> сигналізує про розширений PN в 6 байт</a:t>
            </a:r>
            <a:r>
              <a:rPr lang="de-DE" altLang="ru-RU" sz="2400" dirty="0" smtClean="0"/>
              <a:t>.</a:t>
            </a:r>
            <a:endParaRPr lang="de-DE" altLang="ru-RU" sz="2400" dirty="0"/>
          </a:p>
        </p:txBody>
      </p:sp>
      <p:pic>
        <p:nvPicPr>
          <p:cNvPr id="58376" name="Picture 8" descr="CCMP_MPD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844675"/>
            <a:ext cx="6481762" cy="177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4426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07011" y="1219200"/>
            <a:ext cx="8497887" cy="576262"/>
          </a:xfrm>
        </p:spPr>
        <p:txBody>
          <a:bodyPr/>
          <a:lstStyle/>
          <a:p>
            <a:r>
              <a:rPr lang="de-DE" altLang="ru-RU" sz="2400" u="sng" dirty="0" smtClean="0"/>
              <a:t>WPA2 </a:t>
            </a:r>
            <a:r>
              <a:rPr lang="de-DE" altLang="ru-RU" sz="2400" u="sng" dirty="0"/>
              <a:t>/ 802.11i  CCMP CBC-MAC (1)</a:t>
            </a:r>
            <a:r>
              <a:rPr lang="de-DE" altLang="ru-RU" sz="2400" dirty="0"/>
              <a:t>  </a:t>
            </a:r>
          </a:p>
        </p:txBody>
      </p:sp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395288" y="1916113"/>
            <a:ext cx="8509610" cy="4789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  <a:lvl2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2pPr>
            <a:lvl3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3pPr>
            <a:lvl4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4pPr>
            <a:lvl5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9pPr>
          </a:lstStyle>
          <a:p>
            <a:pPr algn="l">
              <a:buBlip>
                <a:blip r:embed="rId2"/>
              </a:buBlip>
            </a:pPr>
            <a:r>
              <a:rPr lang="de-DE" altLang="ru-RU" sz="2400" dirty="0" smtClean="0"/>
              <a:t> </a:t>
            </a:r>
            <a:r>
              <a:rPr lang="uk-UA" sz="2400" dirty="0"/>
              <a:t>працює на взятому 128-бітовому блоці даних та шифрує за допомогою </a:t>
            </a:r>
            <a:r>
              <a:rPr lang="uk-UA" sz="2400" dirty="0" smtClean="0"/>
              <a:t>CTR</a:t>
            </a:r>
            <a:r>
              <a:rPr lang="uk-UA" sz="2400" dirty="0"/>
              <a:t>  </a:t>
            </a:r>
            <a:r>
              <a:rPr lang="uk-UA" sz="2400" dirty="0" smtClean="0"/>
              <a:t>механізму</a:t>
            </a:r>
          </a:p>
          <a:p>
            <a:pPr algn="l">
              <a:buBlip>
                <a:blip r:embed="rId2"/>
              </a:buBlip>
            </a:pPr>
            <a:r>
              <a:rPr lang="uk-UA" sz="2400" dirty="0"/>
              <a:t>  </a:t>
            </a:r>
            <a:r>
              <a:rPr lang="uk-UA" sz="2400" dirty="0" smtClean="0"/>
              <a:t>нульовий </a:t>
            </a:r>
            <a:r>
              <a:rPr lang="uk-UA" sz="2400" dirty="0" err="1" smtClean="0"/>
              <a:t>перфікс</a:t>
            </a:r>
            <a:r>
              <a:rPr lang="uk-UA" sz="2400" dirty="0" smtClean="0"/>
              <a:t>, </a:t>
            </a:r>
            <a:r>
              <a:rPr lang="uk-UA" sz="2400" dirty="0"/>
              <a:t>якщо </a:t>
            </a:r>
            <a:r>
              <a:rPr lang="uk-UA" sz="2400" dirty="0" err="1" smtClean="0"/>
              <a:t>шифротекст</a:t>
            </a:r>
            <a:r>
              <a:rPr lang="uk-UA" sz="2400" dirty="0" smtClean="0"/>
              <a:t> не </a:t>
            </a:r>
            <a:r>
              <a:rPr lang="uk-UA" sz="2400" dirty="0"/>
              <a:t>кратний </a:t>
            </a:r>
            <a:r>
              <a:rPr lang="uk-UA" sz="2400" dirty="0" smtClean="0"/>
              <a:t>AES-</a:t>
            </a:r>
            <a:r>
              <a:rPr lang="uk-UA" sz="2400" dirty="0" err="1" smtClean="0"/>
              <a:t>Blocksize</a:t>
            </a:r>
            <a:r>
              <a:rPr lang="uk-UA" sz="2400" dirty="0"/>
              <a:t>    16 - (100 мод 16) = n нульових </a:t>
            </a:r>
            <a:r>
              <a:rPr lang="uk-UA" sz="2400" dirty="0" smtClean="0"/>
              <a:t>блоків</a:t>
            </a:r>
          </a:p>
          <a:p>
            <a:pPr algn="l">
              <a:buBlip>
                <a:blip r:embed="rId2"/>
              </a:buBlip>
            </a:pPr>
            <a:r>
              <a:rPr lang="uk-UA" sz="2400" dirty="0"/>
              <a:t>  обчислення, </a:t>
            </a:r>
            <a:r>
              <a:rPr lang="uk-UA" sz="2400" dirty="0" smtClean="0"/>
              <a:t>проводяться для </a:t>
            </a:r>
            <a:r>
              <a:rPr lang="uk-UA" sz="2400" dirty="0"/>
              <a:t>в </a:t>
            </a:r>
            <a:r>
              <a:rPr lang="uk-UA" sz="2400" dirty="0" smtClean="0"/>
              <a:t>128-бітних блоків</a:t>
            </a:r>
          </a:p>
          <a:p>
            <a:pPr algn="l">
              <a:buBlip>
                <a:blip r:embed="rId2"/>
              </a:buBlip>
            </a:pPr>
            <a:r>
              <a:rPr lang="uk-UA" sz="2400" dirty="0"/>
              <a:t>  CCMP обрізає </a:t>
            </a:r>
            <a:r>
              <a:rPr lang="uk-UA" sz="2400" dirty="0" smtClean="0"/>
              <a:t>блок </a:t>
            </a:r>
            <a:r>
              <a:rPr lang="uk-UA" sz="2400" dirty="0"/>
              <a:t>для найбільш значущих 64 біт для </a:t>
            </a:r>
            <a:r>
              <a:rPr lang="uk-UA" sz="2400" dirty="0" smtClean="0"/>
              <a:t>формування</a:t>
            </a:r>
            <a:r>
              <a:rPr lang="uk-UA" sz="2400" dirty="0"/>
              <a:t>  MIC, інші просто </a:t>
            </a:r>
            <a:r>
              <a:rPr lang="uk-UA" sz="2400" dirty="0" smtClean="0"/>
              <a:t>відкидаються</a:t>
            </a:r>
          </a:p>
          <a:p>
            <a:pPr algn="l">
              <a:buBlip>
                <a:blip r:embed="rId2"/>
              </a:buBlip>
            </a:pPr>
            <a:r>
              <a:rPr lang="uk-UA" sz="2400" dirty="0" smtClean="0"/>
              <a:t>Вірогідність підробки </a:t>
            </a:r>
            <a:r>
              <a:rPr lang="uk-UA" sz="2400" dirty="0"/>
              <a:t>цього MIC: 1 на 10 ^ 19 шансів</a:t>
            </a:r>
            <a:endParaRPr lang="de-DE" altLang="ru-RU" sz="2400" dirty="0"/>
          </a:p>
        </p:txBody>
      </p:sp>
    </p:spTree>
    <p:extLst>
      <p:ext uri="{BB962C8B-B14F-4D97-AF65-F5344CB8AC3E}">
        <p14:creationId xmlns:p14="http://schemas.microsoft.com/office/powerpoint/2010/main" val="85536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288" y="1341438"/>
            <a:ext cx="8497887" cy="576262"/>
          </a:xfrm>
        </p:spPr>
        <p:txBody>
          <a:bodyPr/>
          <a:lstStyle/>
          <a:p>
            <a:r>
              <a:rPr lang="de-DE" altLang="ru-RU" sz="2400" u="sng" dirty="0" smtClean="0"/>
              <a:t>WPA2 </a:t>
            </a:r>
            <a:r>
              <a:rPr lang="de-DE" altLang="ru-RU" sz="2400" u="sng" dirty="0"/>
              <a:t>/ 802.11i  CCMP CBC-MAC (2)</a:t>
            </a:r>
            <a:r>
              <a:rPr lang="de-DE" altLang="ru-RU" sz="2400" dirty="0"/>
              <a:t>  </a:t>
            </a:r>
          </a:p>
        </p:txBody>
      </p:sp>
      <p:pic>
        <p:nvPicPr>
          <p:cNvPr id="60423" name="Picture 7" descr="CBC_M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205038"/>
            <a:ext cx="8713788" cy="3843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3255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250825" y="4581525"/>
            <a:ext cx="8497888" cy="1871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  <a:lvl2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2pPr>
            <a:lvl3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3pPr>
            <a:lvl4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4pPr>
            <a:lvl5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9pPr>
          </a:lstStyle>
          <a:p>
            <a:pPr algn="l">
              <a:buBlip>
                <a:blip r:embed="rId2"/>
              </a:buBlip>
            </a:pPr>
            <a:r>
              <a:rPr lang="uk-UA" sz="2400" dirty="0"/>
              <a:t>Переваги:</a:t>
            </a:r>
            <a:br>
              <a:rPr lang="uk-UA" sz="2400" dirty="0"/>
            </a:br>
            <a:r>
              <a:rPr lang="uk-UA" sz="2400" dirty="0"/>
              <a:t>    - сильне шифрування</a:t>
            </a:r>
            <a:br>
              <a:rPr lang="uk-UA" sz="2400" dirty="0"/>
            </a:br>
            <a:r>
              <a:rPr lang="uk-UA" sz="2400" dirty="0"/>
              <a:t>    - забезпечує цілісність даних та заголовків</a:t>
            </a:r>
            <a:br>
              <a:rPr lang="uk-UA" sz="2400" dirty="0"/>
            </a:br>
            <a:r>
              <a:rPr lang="uk-UA" sz="2400" dirty="0"/>
              <a:t>    - забезпечує конфіденційність</a:t>
            </a:r>
            <a:endParaRPr lang="de-DE" altLang="ru-RU" sz="2400" dirty="0"/>
          </a:p>
        </p:txBody>
      </p:sp>
      <p:pic>
        <p:nvPicPr>
          <p:cNvPr id="57349" name="Picture 5" descr="04-5-036-2-4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30" y="698500"/>
            <a:ext cx="8448139" cy="388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755650" y="1341438"/>
            <a:ext cx="7632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 altLang="ru-RU" sz="2400"/>
          </a:p>
        </p:txBody>
      </p:sp>
      <p:sp>
        <p:nvSpPr>
          <p:cNvPr id="57352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395287" y="143135"/>
            <a:ext cx="8497887" cy="576262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de-DE" altLang="ru-RU" sz="2400" u="sng" dirty="0" smtClean="0"/>
              <a:t>CCMP </a:t>
            </a:r>
            <a:r>
              <a:rPr lang="uk-UA" altLang="ru-RU" sz="2400" u="sng" dirty="0" smtClean="0"/>
              <a:t>складання блоків</a:t>
            </a:r>
            <a:r>
              <a:rPr lang="de-DE" altLang="ru-RU" sz="2400" u="sng" dirty="0" smtClean="0"/>
              <a:t> </a:t>
            </a:r>
            <a:r>
              <a:rPr lang="de-DE" altLang="ru-RU" dirty="0" smtClean="0"/>
              <a:t>  </a:t>
            </a:r>
            <a:endParaRPr lang="de-DE" altLang="ru-RU" dirty="0"/>
          </a:p>
        </p:txBody>
      </p:sp>
    </p:spTree>
    <p:extLst>
      <p:ext uri="{BB962C8B-B14F-4D97-AF65-F5344CB8AC3E}">
        <p14:creationId xmlns:p14="http://schemas.microsoft.com/office/powerpoint/2010/main" val="229571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3_Default Design">
  <a:themeElements>
    <a:clrScheme name="3_Default Design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FFFF"/>
      </a:accent1>
      <a:accent2>
        <a:srgbClr val="3333CC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B9"/>
      </a:accent6>
      <a:hlink>
        <a:srgbClr val="FFFFFF"/>
      </a:hlink>
      <a:folHlink>
        <a:srgbClr val="B2B2B2"/>
      </a:folHlink>
    </a:clrScheme>
    <a:fontScheme name="3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FFFF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724</Words>
  <Application>Microsoft Office PowerPoint</Application>
  <PresentationFormat>Экран (4:3)</PresentationFormat>
  <Paragraphs>143</Paragraphs>
  <Slides>32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32</vt:i4>
      </vt:variant>
    </vt:vector>
  </HeadingPairs>
  <TitlesOfParts>
    <vt:vector size="41" baseType="lpstr">
      <vt:lpstr>ＭＳ Ｐゴシック</vt:lpstr>
      <vt:lpstr>Arial</vt:lpstr>
      <vt:lpstr>Bookman Old Style</vt:lpstr>
      <vt:lpstr>Rockwell</vt:lpstr>
      <vt:lpstr>Times New Roman</vt:lpstr>
      <vt:lpstr>Verdana</vt:lpstr>
      <vt:lpstr>Wingdings</vt:lpstr>
      <vt:lpstr>3_Default Design</vt:lpstr>
      <vt:lpstr>Damask</vt:lpstr>
      <vt:lpstr>Лекція 13   Безпека в бездротових мережах</vt:lpstr>
      <vt:lpstr>WPA/WPA2 Personal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Взлам WPA</vt:lpstr>
      <vt:lpstr>Attacking WPA</vt:lpstr>
      <vt:lpstr>Як захищатись використовуючи WPA</vt:lpstr>
      <vt:lpstr>Загальні принципи захисту</vt:lpstr>
      <vt:lpstr>Wi-Fi Protected Access 2 (WPA2)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367</cp:revision>
  <dcterms:created xsi:type="dcterms:W3CDTF">2002-09-27T23:29:22Z</dcterms:created>
  <dcterms:modified xsi:type="dcterms:W3CDTF">2020-04-06T11:19:49Z</dcterms:modified>
</cp:coreProperties>
</file>