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82" r:id="rId4"/>
    <p:sldId id="271" r:id="rId5"/>
    <p:sldId id="269" r:id="rId6"/>
    <p:sldId id="284" r:id="rId7"/>
    <p:sldId id="272" r:id="rId8"/>
    <p:sldId id="286" r:id="rId9"/>
    <p:sldId id="283" r:id="rId10"/>
    <p:sldId id="274" r:id="rId11"/>
    <p:sldId id="285" r:id="rId12"/>
    <p:sldId id="287" r:id="rId13"/>
    <p:sldId id="276" r:id="rId14"/>
    <p:sldId id="277" r:id="rId15"/>
    <p:sldId id="278" r:id="rId16"/>
    <p:sldId id="280" r:id="rId17"/>
    <p:sldId id="279" r:id="rId18"/>
    <p:sldId id="281" r:id="rId19"/>
    <p:sldId id="26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BE77591-E764-4F76-8175-B1B1808E82AB}" type="datetimeFigureOut">
              <a:rPr lang="ru-RU" smtClean="0"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972D68C-3B01-48E8-A452-342985745DFC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07504" y="1628800"/>
            <a:ext cx="8138765" cy="4233856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  <a:defRPr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auto">
              <a:spcAft>
                <a:spcPts val="0"/>
              </a:spcAft>
              <a:defRPr/>
            </a:pPr>
            <a:endParaRPr lang="ru-RU" sz="3200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19065" y="692696"/>
            <a:ext cx="8568952" cy="936104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000" dirty="0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Тема </a:t>
            </a:r>
            <a:r>
              <a:rPr lang="ru-RU" sz="4000" dirty="0">
                <a:effectLst/>
                <a:latin typeface="+mn-lt"/>
              </a:rPr>
              <a:t>П</a:t>
            </a:r>
            <a:r>
              <a:rPr lang="ru-RU" sz="4000" dirty="0" smtClean="0">
                <a:effectLst/>
                <a:latin typeface="+mn-lt"/>
              </a:rPr>
              <a:t>оняття </a:t>
            </a:r>
            <a:r>
              <a:rPr lang="ru-RU" sz="4000" dirty="0" err="1" smtClean="0">
                <a:effectLst/>
                <a:latin typeface="+mn-lt"/>
              </a:rPr>
              <a:t>стратегічного</a:t>
            </a:r>
            <a:r>
              <a:rPr lang="ru-RU" sz="4000" dirty="0" smtClean="0">
                <a:effectLst/>
                <a:latin typeface="+mn-lt"/>
              </a:rPr>
              <a:t> маркетингу</a:t>
            </a:r>
            <a:endParaRPr lang="ru-RU" sz="4000" dirty="0">
              <a:solidFill>
                <a:schemeClr val="tx2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413338"/>
            <a:ext cx="8352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/>
              <a:t>Поняття </a:t>
            </a:r>
            <a:r>
              <a:rPr lang="ru-RU" sz="2800" dirty="0"/>
              <a:t>та </a:t>
            </a:r>
            <a:r>
              <a:rPr lang="ru-RU" sz="2800" dirty="0" err="1"/>
              <a:t>значення</a:t>
            </a:r>
            <a:r>
              <a:rPr lang="ru-RU" sz="2800" dirty="0"/>
              <a:t> </a:t>
            </a:r>
            <a:r>
              <a:rPr lang="ru-RU" sz="2800" dirty="0" err="1"/>
              <a:t>стратегічного</a:t>
            </a:r>
            <a:r>
              <a:rPr lang="ru-RU" sz="2800" dirty="0"/>
              <a:t> </a:t>
            </a:r>
            <a:r>
              <a:rPr lang="ru-RU" sz="2800" dirty="0" smtClean="0"/>
              <a:t>маркетингу.</a:t>
            </a:r>
          </a:p>
          <a:p>
            <a:pPr marL="342900" indent="-342900">
              <a:buAutoNum type="arabicPeriod"/>
            </a:pPr>
            <a:r>
              <a:rPr lang="ru-RU" sz="2800" dirty="0" err="1" smtClean="0"/>
              <a:t>Сутність</a:t>
            </a:r>
            <a:r>
              <a:rPr lang="ru-RU" sz="2800" dirty="0" smtClean="0"/>
              <a:t> </a:t>
            </a:r>
            <a:r>
              <a:rPr lang="ru-RU" sz="2800" dirty="0" err="1"/>
              <a:t>підходів</a:t>
            </a:r>
            <a:r>
              <a:rPr lang="ru-RU" sz="2800" dirty="0"/>
              <a:t> до </a:t>
            </a:r>
            <a:r>
              <a:rPr lang="ru-RU" sz="2800" dirty="0" err="1"/>
              <a:t>визначення</a:t>
            </a:r>
            <a:r>
              <a:rPr lang="ru-RU" sz="2800" dirty="0"/>
              <a:t> </a:t>
            </a:r>
            <a:r>
              <a:rPr lang="ru-RU" sz="2800" dirty="0" err="1" smtClean="0"/>
              <a:t>терміну</a:t>
            </a:r>
            <a:r>
              <a:rPr lang="ru-RU" sz="2800" dirty="0" smtClean="0"/>
              <a:t> </a:t>
            </a:r>
            <a:r>
              <a:rPr lang="ru-RU" sz="2800" dirty="0"/>
              <a:t>«</a:t>
            </a:r>
            <a:r>
              <a:rPr lang="ru-RU" sz="2800" dirty="0" err="1"/>
              <a:t>маркетингова</a:t>
            </a:r>
            <a:r>
              <a:rPr lang="ru-RU" sz="2800" dirty="0"/>
              <a:t> </a:t>
            </a:r>
            <a:r>
              <a:rPr lang="ru-RU" sz="2800" dirty="0" err="1"/>
              <a:t>стратегія</a:t>
            </a:r>
            <a:r>
              <a:rPr lang="ru-RU" sz="2800" dirty="0" smtClean="0"/>
              <a:t>».</a:t>
            </a:r>
          </a:p>
          <a:p>
            <a:pPr marL="342900" indent="-342900">
              <a:buAutoNum type="arabicPeriod"/>
            </a:pPr>
            <a:r>
              <a:rPr lang="ru-RU" sz="2800" dirty="0" err="1" smtClean="0"/>
              <a:t>Класифікація</a:t>
            </a:r>
            <a:r>
              <a:rPr lang="ru-RU" sz="2800" dirty="0" smtClean="0"/>
              <a:t> </a:t>
            </a:r>
            <a:r>
              <a:rPr lang="ru-RU" sz="2800" dirty="0" err="1"/>
              <a:t>маркетингових</a:t>
            </a:r>
            <a:r>
              <a:rPr lang="ru-RU" sz="2800" dirty="0"/>
              <a:t> </a:t>
            </a:r>
            <a:r>
              <a:rPr lang="ru-RU" sz="2800" dirty="0" err="1"/>
              <a:t>стратегій</a:t>
            </a:r>
            <a:r>
              <a:rPr lang="ru-RU" sz="2800" dirty="0" smtClean="0"/>
              <a:t>.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359380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548680"/>
            <a:ext cx="8352928" cy="5778976"/>
          </a:xfrm>
        </p:spPr>
        <p:txBody>
          <a:bodyPr>
            <a:normAutofit fontScale="92500"/>
          </a:bodyPr>
          <a:lstStyle/>
          <a:p>
            <a:pPr marL="45720" indent="0" algn="r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1</a:t>
            </a:r>
            <a:r>
              <a:rPr lang="uk-UA" sz="2400" b="1" dirty="0" smtClean="0">
                <a:solidFill>
                  <a:srgbClr val="0070C0"/>
                </a:solidFill>
              </a:rPr>
              <a:t>. </a:t>
            </a:r>
            <a:r>
              <a:rPr lang="ru-RU" sz="2400" b="1" dirty="0">
                <a:solidFill>
                  <a:srgbClr val="0070C0"/>
                </a:solidFill>
              </a:rPr>
              <a:t>Поняття та </a:t>
            </a:r>
            <a:r>
              <a:rPr lang="ru-RU" sz="2400" b="1" dirty="0" err="1">
                <a:solidFill>
                  <a:srgbClr val="0070C0"/>
                </a:solidFill>
              </a:rPr>
              <a:t>значення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стратегічного</a:t>
            </a:r>
            <a:r>
              <a:rPr lang="ru-RU" sz="2400" b="1" dirty="0">
                <a:solidFill>
                  <a:srgbClr val="0070C0"/>
                </a:solidFill>
              </a:rPr>
              <a:t> маркетингу</a:t>
            </a:r>
            <a:endParaRPr lang="en-US" sz="2400" b="1" dirty="0" smtClean="0">
              <a:solidFill>
                <a:srgbClr val="0070C0"/>
              </a:solidFill>
            </a:endParaRPr>
          </a:p>
          <a:p>
            <a:pPr marL="45720" indent="0">
              <a:buNone/>
            </a:pPr>
            <a:r>
              <a:rPr lang="uk-UA" sz="2400" dirty="0" smtClean="0"/>
              <a:t>Стратегічний маркетинг є складовою маркетингового менеджменту та стратегічного менеджменту.</a:t>
            </a:r>
            <a:br>
              <a:rPr lang="uk-UA" sz="2400" dirty="0" smtClean="0"/>
            </a:br>
            <a:r>
              <a:rPr lang="uk-UA" sz="2400" dirty="0" smtClean="0">
                <a:solidFill>
                  <a:srgbClr val="0070C0"/>
                </a:solidFill>
              </a:rPr>
              <a:t>Його основна мета полягає в розробленні маркетингової стратегії для досягнення маркетингових цілей підприємства з урахуванням ринкових вимог та можливостей підприємства.</a:t>
            </a:r>
          </a:p>
          <a:p>
            <a:pPr marL="45720" indent="0">
              <a:buNone/>
            </a:pPr>
            <a:r>
              <a:rPr lang="ru-RU" sz="2400" i="1" dirty="0" err="1" smtClean="0"/>
              <a:t>Стратегічний</a:t>
            </a:r>
            <a:r>
              <a:rPr lang="ru-RU" sz="2400" i="1" dirty="0" smtClean="0"/>
              <a:t> маркетинг </a:t>
            </a:r>
            <a:r>
              <a:rPr lang="ru-RU" sz="2400" i="1" dirty="0" err="1" smtClean="0"/>
              <a:t>слід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розглядати</a:t>
            </a:r>
            <a:r>
              <a:rPr lang="ru-RU" sz="2400" i="1" dirty="0" smtClean="0"/>
              <a:t> у </a:t>
            </a:r>
            <a:r>
              <a:rPr lang="ru-RU" sz="2400" i="1" dirty="0" err="1" smtClean="0"/>
              <a:t>трьох</a:t>
            </a:r>
            <a:r>
              <a:rPr lang="ru-RU" sz="2400" i="1" dirty="0" smtClean="0"/>
              <a:t> аспектах:</a:t>
            </a:r>
            <a:br>
              <a:rPr lang="ru-RU" sz="2400" i="1" dirty="0" smtClean="0"/>
            </a:br>
            <a:r>
              <a:rPr lang="ru-RU" sz="2400" dirty="0" smtClean="0"/>
              <a:t>1) концептуально – як </a:t>
            </a:r>
            <a:r>
              <a:rPr lang="ru-RU" sz="2400" dirty="0" err="1" smtClean="0"/>
              <a:t>орієнтація</a:t>
            </a:r>
            <a:r>
              <a:rPr lang="ru-RU" sz="2400" dirty="0" smtClean="0"/>
              <a:t> будь-</a:t>
            </a:r>
            <a:r>
              <a:rPr lang="ru-RU" sz="2400" dirty="0" err="1" smtClean="0"/>
              <a:t>якої</a:t>
            </a:r>
            <a:r>
              <a:rPr lang="ru-RU" sz="2400" dirty="0" smtClean="0"/>
              <a:t> </a:t>
            </a:r>
            <a:r>
              <a:rPr lang="ru-RU" sz="2400" dirty="0" err="1" smtClean="0"/>
              <a:t>діяльності</a:t>
            </a:r>
            <a:r>
              <a:rPr lang="ru-RU" sz="2400" dirty="0" smtClean="0"/>
              <a:t> на </a:t>
            </a:r>
            <a:r>
              <a:rPr lang="ru-RU" sz="2400" dirty="0" err="1" smtClean="0"/>
              <a:t>споживача</a:t>
            </a:r>
            <a:r>
              <a:rPr lang="ru-RU" sz="2400" dirty="0" smtClean="0"/>
              <a:t>;</a:t>
            </a:r>
          </a:p>
          <a:p>
            <a:pPr marL="45720" indent="0">
              <a:buNone/>
            </a:pPr>
            <a:r>
              <a:rPr lang="ru-RU" sz="2400" dirty="0" smtClean="0"/>
              <a:t>2) у </a:t>
            </a:r>
            <a:r>
              <a:rPr lang="ru-RU" sz="2400" dirty="0" err="1" smtClean="0"/>
              <a:t>просторі</a:t>
            </a:r>
            <a:r>
              <a:rPr lang="ru-RU" sz="2400" dirty="0" smtClean="0"/>
              <a:t> – як перша </a:t>
            </a:r>
            <a:r>
              <a:rPr lang="ru-RU" sz="2400" dirty="0" err="1" smtClean="0"/>
              <a:t>стадія</a:t>
            </a:r>
            <a:r>
              <a:rPr lang="ru-RU" sz="2400" dirty="0" smtClean="0"/>
              <a:t> </a:t>
            </a:r>
            <a:r>
              <a:rPr lang="ru-RU" sz="2400" dirty="0" err="1" smtClean="0"/>
              <a:t>життєвого</a:t>
            </a:r>
            <a:r>
              <a:rPr lang="ru-RU" sz="2400" dirty="0" smtClean="0"/>
              <a:t> циклу </a:t>
            </a:r>
            <a:r>
              <a:rPr lang="ru-RU" sz="2400" dirty="0" err="1" smtClean="0"/>
              <a:t>об’єктів</a:t>
            </a:r>
            <a:r>
              <a:rPr lang="ru-RU" sz="2400" dirty="0" smtClean="0"/>
              <a:t>;</a:t>
            </a:r>
          </a:p>
          <a:p>
            <a:pPr marL="45720" indent="0">
              <a:buNone/>
            </a:pPr>
            <a:r>
              <a:rPr lang="ru-RU" sz="2400" dirty="0" smtClean="0"/>
              <a:t>3) в </a:t>
            </a:r>
            <a:r>
              <a:rPr lang="ru-RU" sz="2400" dirty="0" err="1" smtClean="0"/>
              <a:t>часі</a:t>
            </a:r>
            <a:r>
              <a:rPr lang="ru-RU" sz="2400" dirty="0" smtClean="0"/>
              <a:t> – як перша </a:t>
            </a:r>
            <a:r>
              <a:rPr lang="ru-RU" sz="2400" dirty="0" err="1" smtClean="0"/>
              <a:t>загальна</a:t>
            </a:r>
            <a:r>
              <a:rPr lang="ru-RU" sz="2400" dirty="0" smtClean="0"/>
              <a:t> </a:t>
            </a:r>
            <a:r>
              <a:rPr lang="ru-RU" sz="2400" dirty="0" err="1" smtClean="0"/>
              <a:t>функція</a:t>
            </a:r>
            <a:r>
              <a:rPr lang="ru-RU" sz="2400" dirty="0" smtClean="0"/>
              <a:t> </a:t>
            </a:r>
            <a:r>
              <a:rPr lang="ru-RU" sz="2400" dirty="0" err="1" smtClean="0"/>
              <a:t>управління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державними</a:t>
            </a:r>
            <a:r>
              <a:rPr lang="ru-RU" sz="2400" dirty="0" smtClean="0"/>
              <a:t>, </a:t>
            </a:r>
            <a:r>
              <a:rPr lang="ru-RU" sz="2400" dirty="0" err="1" smtClean="0"/>
              <a:t>підприємницькими</a:t>
            </a:r>
            <a:r>
              <a:rPr lang="ru-RU" sz="2400" dirty="0" smtClean="0"/>
              <a:t> та </a:t>
            </a:r>
            <a:r>
              <a:rPr lang="ru-RU" sz="2400" dirty="0" err="1" smtClean="0"/>
              <a:t>іншими</a:t>
            </a:r>
            <a:r>
              <a:rPr lang="ru-RU" sz="2400" dirty="0" smtClean="0"/>
              <a:t> структурами, </a:t>
            </a:r>
            <a:r>
              <a:rPr lang="ru-RU" sz="2400" dirty="0" err="1" smtClean="0"/>
              <a:t>технічними</a:t>
            </a:r>
            <a:r>
              <a:rPr lang="ru-RU" sz="2400" dirty="0" smtClean="0"/>
              <a:t> системами</a:t>
            </a:r>
            <a:endParaRPr lang="uk-UA" sz="2400" dirty="0" smtClean="0"/>
          </a:p>
          <a:p>
            <a:pPr marL="45720" indent="0">
              <a:buNone/>
            </a:pPr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8676456" y="44624"/>
            <a:ext cx="432048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794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27307150"/>
              </p:ext>
            </p:extLst>
          </p:nvPr>
        </p:nvGraphicFramePr>
        <p:xfrm>
          <a:off x="179388" y="188913"/>
          <a:ext cx="8856662" cy="634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332"/>
                <a:gridCol w="698433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ysClr val="windowText" lastClr="000000"/>
                          </a:solidFill>
                        </a:rPr>
                        <a:t>ПІБ</a:t>
                      </a:r>
                      <a:r>
                        <a:rPr lang="uk-UA" baseline="0" dirty="0" smtClean="0">
                          <a:solidFill>
                            <a:sysClr val="windowText" lastClr="000000"/>
                          </a:solidFill>
                        </a:rPr>
                        <a:t> науковця</a:t>
                      </a:r>
                      <a:endParaRPr lang="uk-UA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ysClr val="windowText" lastClr="000000"/>
                          </a:solidFill>
                        </a:rPr>
                        <a:t>Трактування поняття «стратегічний </a:t>
                      </a:r>
                      <a:r>
                        <a:rPr lang="uk-UA" dirty="0" err="1" smtClean="0">
                          <a:solidFill>
                            <a:sysClr val="windowText" lastClr="000000"/>
                          </a:solidFill>
                        </a:rPr>
                        <a:t>мамркетинг</a:t>
                      </a:r>
                      <a:r>
                        <a:rPr lang="uk-UA" dirty="0" smtClean="0">
                          <a:solidFill>
                            <a:sysClr val="windowText" lastClr="000000"/>
                          </a:solidFill>
                        </a:rPr>
                        <a:t>»</a:t>
                      </a:r>
                      <a:endParaRPr lang="uk-UA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Ж-Ж. </a:t>
                      </a:r>
                      <a:r>
                        <a:rPr lang="uk-UA" sz="1600" dirty="0" err="1" smtClean="0"/>
                        <a:t>Ламбен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600" dirty="0" smtClean="0">
                          <a:solidFill>
                            <a:srgbClr val="0070C0"/>
                          </a:solidFill>
                        </a:rPr>
                        <a:t>Стратегічний маркетинг як постійний і систематичний аналіз потреб ринку, що сприяє розробці ефективних товарів, які призначені для конкретних груп споживачів і володіють особливими властивостями, які відрізняють їх від товарів-конкурентів і, отже, забезпечують виробнику стійку конкурентну перевагу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dirty="0" err="1" smtClean="0"/>
                        <a:t>Р.А.Фатхудінов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 Стратегічний маркетинг – це діяльність по розробці нормативів конкурентоздатності організації і товарів, що нею виробляються на основі досліджень стратегічних потреб, цінностей, товарів і ринків. Стратегічний маркетинг є першою стадією життєвих циклів об’єктів (соціально-економічних, виробничих, технічних, технологічних та інших систем) і першою загальною функцією управління (менеджменту) 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Джордж </a:t>
                      </a:r>
                      <a:r>
                        <a:rPr lang="uk-UA" sz="1600" dirty="0" err="1" smtClean="0"/>
                        <a:t>Дей</a:t>
                      </a:r>
                      <a:r>
                        <a:rPr lang="uk-UA" sz="1600" dirty="0" smtClean="0"/>
                        <a:t> 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600" dirty="0" smtClean="0">
                          <a:solidFill>
                            <a:srgbClr val="0070C0"/>
                          </a:solidFill>
                        </a:rPr>
                        <a:t>Стратегічна маркетингова діяльність базується на основних чотирьох виборах</a:t>
                      </a:r>
                      <a:r>
                        <a:rPr lang="uk-UA" sz="1600" dirty="0" smtClean="0"/>
                        <a:t> (АААА (</a:t>
                      </a:r>
                      <a:r>
                        <a:rPr lang="en-US" sz="1600" dirty="0" smtClean="0"/>
                        <a:t>arena, advantage, access, activities)). </a:t>
                      </a:r>
                      <a:r>
                        <a:rPr lang="uk-UA" sz="1600" dirty="0" smtClean="0">
                          <a:solidFill>
                            <a:srgbClr val="0070C0"/>
                          </a:solidFill>
                        </a:rPr>
                        <a:t>А</a:t>
                      </a:r>
                      <a:r>
                        <a:rPr lang="en-US" sz="1600" dirty="0" err="1" smtClean="0">
                          <a:solidFill>
                            <a:srgbClr val="0070C0"/>
                          </a:solidFill>
                        </a:rPr>
                        <a:t>rena</a:t>
                      </a:r>
                      <a:r>
                        <a:rPr lang="en-US" sz="1600" dirty="0" smtClean="0">
                          <a:solidFill>
                            <a:srgbClr val="0070C0"/>
                          </a:solidFill>
                        </a:rPr>
                        <a:t> (</a:t>
                      </a:r>
                      <a:r>
                        <a:rPr lang="uk-UA" sz="1600" dirty="0" smtClean="0">
                          <a:solidFill>
                            <a:srgbClr val="0070C0"/>
                          </a:solidFill>
                        </a:rPr>
                        <a:t>арена</a:t>
                      </a:r>
                      <a:r>
                        <a:rPr lang="uk-UA" sz="1600" dirty="0" smtClean="0"/>
                        <a:t>) – це та сфера, яку бізнес визначає для своєї діяльності, ті сегменти ринку, на яких він буде обслуговувати споживачів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dirty="0" err="1" smtClean="0"/>
                        <a:t>М.М.Дмитрук</a:t>
                      </a:r>
                      <a:r>
                        <a:rPr lang="uk-UA" sz="1600" dirty="0" smtClean="0"/>
                        <a:t> 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1600" i="1" dirty="0" smtClean="0"/>
                        <a:t>стратегічний маркетинг – це інтелектуальний вид діяльності з вивчення, маркетингового аналізу та прогнозування стану зовнішнього та внутрішнього середовища підприємства з метою участі у визначенні місії та цілей підприємства, розробці стратегії його розвитку та формуванні сприятливих передумов ефективної її реалізації, що забезпечило б підприємству досягнення конкурентних переваг</a:t>
                      </a:r>
                      <a:endParaRPr lang="uk-UA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517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712968" cy="6264696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2400" dirty="0"/>
              <a:t>П</a:t>
            </a:r>
            <a:r>
              <a:rPr lang="uk-UA" sz="2400" dirty="0" smtClean="0"/>
              <a:t>редметом </a:t>
            </a:r>
            <a:r>
              <a:rPr lang="uk-UA" sz="2400" dirty="0"/>
              <a:t>стратегічного маркетингу є участь маркетингу в системі стратегічного управління підприємства, у тому </a:t>
            </a:r>
            <a:r>
              <a:rPr lang="uk-UA" sz="2400" dirty="0" smtClean="0"/>
              <a:t>числі: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– маркетинговий аналіз та прогнозування стану зовнішнього та внутрішнього середовища підприємства;</a:t>
            </a:r>
            <a:br>
              <a:rPr lang="uk-UA" sz="2400" dirty="0"/>
            </a:br>
            <a:r>
              <a:rPr lang="uk-UA" sz="2400" dirty="0"/>
              <a:t>– </a:t>
            </a:r>
            <a:r>
              <a:rPr lang="uk-UA" sz="2400" i="1" dirty="0">
                <a:solidFill>
                  <a:srgbClr val="0070C0"/>
                </a:solidFill>
              </a:rPr>
              <a:t>участь у визначенні його місії та цілей</a:t>
            </a:r>
            <a:r>
              <a:rPr lang="uk-UA" sz="2400" dirty="0"/>
              <a:t>;</a:t>
            </a:r>
            <a:br>
              <a:rPr lang="uk-UA" sz="2400" dirty="0"/>
            </a:br>
            <a:r>
              <a:rPr lang="uk-UA" sz="2400" dirty="0"/>
              <a:t>– вибір та обґрунтування </a:t>
            </a:r>
            <a:r>
              <a:rPr lang="uk-UA" sz="2400" dirty="0" err="1"/>
              <a:t>загальнофірмової</a:t>
            </a:r>
            <a:r>
              <a:rPr lang="uk-UA" sz="2400" dirty="0"/>
              <a:t> стратегії;</a:t>
            </a:r>
            <a:br>
              <a:rPr lang="uk-UA" sz="2400" dirty="0"/>
            </a:br>
            <a:r>
              <a:rPr lang="uk-UA" sz="2400" dirty="0"/>
              <a:t>– </a:t>
            </a:r>
            <a:r>
              <a:rPr lang="uk-UA" sz="2400" i="1" dirty="0">
                <a:solidFill>
                  <a:srgbClr val="0070C0"/>
                </a:solidFill>
              </a:rPr>
              <a:t>участь в управлінні портфелем бізнесу</a:t>
            </a:r>
            <a:r>
              <a:rPr lang="uk-UA" sz="2400" dirty="0"/>
              <a:t>;</a:t>
            </a:r>
            <a:br>
              <a:rPr lang="uk-UA" sz="2400" dirty="0"/>
            </a:br>
            <a:r>
              <a:rPr lang="uk-UA" sz="2400" dirty="0"/>
              <a:t>– сегментація ринку;</a:t>
            </a:r>
            <a:br>
              <a:rPr lang="uk-UA" sz="2400" dirty="0"/>
            </a:br>
            <a:r>
              <a:rPr lang="uk-UA" sz="2400" dirty="0"/>
              <a:t>– </a:t>
            </a:r>
            <a:r>
              <a:rPr lang="uk-UA" sz="2400" i="1" dirty="0">
                <a:solidFill>
                  <a:srgbClr val="0070C0"/>
                </a:solidFill>
              </a:rPr>
              <a:t>позиціонування</a:t>
            </a:r>
            <a:r>
              <a:rPr lang="uk-UA" sz="2400" dirty="0">
                <a:solidFill>
                  <a:srgbClr val="0070C0"/>
                </a:solidFill>
              </a:rPr>
              <a:t>;</a:t>
            </a:r>
            <a:br>
              <a:rPr lang="uk-UA" sz="2400" dirty="0">
                <a:solidFill>
                  <a:srgbClr val="0070C0"/>
                </a:solidFill>
              </a:rPr>
            </a:br>
            <a:r>
              <a:rPr lang="uk-UA" sz="2400" dirty="0"/>
              <a:t>– розробка стратегії маркетингу;</a:t>
            </a:r>
            <a:br>
              <a:rPr lang="uk-UA" sz="2400" dirty="0"/>
            </a:br>
            <a:r>
              <a:rPr lang="uk-UA" sz="2400" dirty="0" smtClean="0"/>
              <a:t>– </a:t>
            </a:r>
            <a:r>
              <a:rPr lang="uk-UA" sz="2400" i="1" dirty="0">
                <a:solidFill>
                  <a:srgbClr val="0070C0"/>
                </a:solidFill>
              </a:rPr>
              <a:t>розробка програми тактичного маркетингу </a:t>
            </a:r>
            <a:r>
              <a:rPr lang="uk-UA" sz="2400" dirty="0"/>
              <a:t>та ін</a:t>
            </a:r>
            <a:r>
              <a:rPr lang="uk-UA" sz="2400" dirty="0" smtClean="0"/>
              <a:t>.</a:t>
            </a:r>
          </a:p>
          <a:p>
            <a:pPr marL="45720" indent="0" algn="just">
              <a:buNone/>
            </a:pPr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11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611559" y="577127"/>
            <a:ext cx="8352929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" indent="0">
              <a:buNone/>
            </a:pPr>
            <a:r>
              <a:rPr lang="uk-UA" sz="2400" dirty="0"/>
              <a:t>ОСНОВНІ КАТЕГОРІЇ СТРАТЕГІЧНОГО МАРКЕТИНГУ</a:t>
            </a:r>
            <a:br>
              <a:rPr lang="uk-UA" sz="2400" dirty="0"/>
            </a:br>
            <a:endParaRPr lang="uk-UA" sz="2400" dirty="0"/>
          </a:p>
          <a:p>
            <a:pPr marL="45720" indent="0" algn="just">
              <a:buNone/>
            </a:pPr>
            <a:r>
              <a:rPr lang="uk-UA" sz="2400" i="1" dirty="0" smtClean="0"/>
              <a:t>   </a:t>
            </a:r>
            <a:r>
              <a:rPr lang="uk-UA" sz="2400" b="1" i="1" dirty="0" smtClean="0"/>
              <a:t>Місія </a:t>
            </a:r>
            <a:r>
              <a:rPr lang="uk-UA" sz="2400" b="1" i="1" dirty="0"/>
              <a:t>підприємства (або корпоративна місія) узагальнює головне призначення функціонування підприємства, за допомогою якого вона реалізує мету свого існування (одержання прибутку</a:t>
            </a:r>
            <a:r>
              <a:rPr lang="uk-UA" sz="2400" i="1" dirty="0"/>
              <a:t>).</a:t>
            </a:r>
            <a:br>
              <a:rPr lang="uk-UA" sz="2400" i="1" dirty="0"/>
            </a:br>
            <a:r>
              <a:rPr lang="uk-UA" sz="2400" i="1" dirty="0" smtClean="0"/>
              <a:t>    </a:t>
            </a:r>
            <a:r>
              <a:rPr lang="uk-UA" sz="2400" i="1" dirty="0" smtClean="0">
                <a:solidFill>
                  <a:srgbClr val="0070C0"/>
                </a:solidFill>
              </a:rPr>
              <a:t>Місія </a:t>
            </a:r>
            <a:r>
              <a:rPr lang="uk-UA" sz="2400" i="1" dirty="0">
                <a:solidFill>
                  <a:srgbClr val="0070C0"/>
                </a:solidFill>
              </a:rPr>
              <a:t>підприємства відтворює ті різновиди</a:t>
            </a:r>
            <a:br>
              <a:rPr lang="uk-UA" sz="2400" i="1" dirty="0">
                <a:solidFill>
                  <a:srgbClr val="0070C0"/>
                </a:solidFill>
              </a:rPr>
            </a:br>
            <a:r>
              <a:rPr lang="uk-UA" sz="2400" i="1" dirty="0">
                <a:solidFill>
                  <a:srgbClr val="0070C0"/>
                </a:solidFill>
              </a:rPr>
              <a:t>бізнесу, на які орієнтується підприємство з урахуванням ринкових потреб, кола споживачів, особливостей продукції та наявності конкурентних переваг.</a:t>
            </a:r>
            <a:br>
              <a:rPr lang="uk-UA" sz="2400" i="1" dirty="0">
                <a:solidFill>
                  <a:srgbClr val="0070C0"/>
                </a:solidFill>
              </a:rPr>
            </a:br>
            <a:r>
              <a:rPr lang="uk-UA" sz="2400" dirty="0">
                <a:solidFill>
                  <a:srgbClr val="0070C0"/>
                </a:solidFill>
              </a:rPr>
              <a:t>Визначення і розуміння місії підприємства дають змогу розглянути панораму бізнесу підприємства й оцінити його зі стратегічного боку.</a:t>
            </a:r>
          </a:p>
          <a:p>
            <a:pPr marL="0" lvl="0" indent="0" algn="just">
              <a:buClrTx/>
              <a:buSzTx/>
              <a:buNone/>
            </a:pPr>
            <a:endParaRPr kumimoji="0" lang="uk-UA" alt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6605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903649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870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323528" y="982178"/>
            <a:ext cx="8568952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" indent="0" algn="just">
              <a:buNone/>
            </a:pPr>
            <a:r>
              <a:rPr lang="ru-RU" sz="2400" dirty="0"/>
              <a:t>В </a:t>
            </a:r>
            <a:r>
              <a:rPr lang="ru-RU" sz="2400" dirty="0" err="1"/>
              <a:t>умовах</a:t>
            </a:r>
            <a:r>
              <a:rPr lang="ru-RU" sz="2400" dirty="0"/>
              <a:t> </a:t>
            </a:r>
            <a:r>
              <a:rPr lang="ru-RU" sz="2400" dirty="0" err="1"/>
              <a:t>сучасності</a:t>
            </a:r>
            <a:r>
              <a:rPr lang="ru-RU" sz="2400" dirty="0"/>
              <a:t> </a:t>
            </a:r>
            <a:r>
              <a:rPr lang="ru-RU" sz="2400" b="1" dirty="0" err="1"/>
              <a:t>стратегічний</a:t>
            </a:r>
            <a:r>
              <a:rPr lang="ru-RU" sz="2400" b="1" dirty="0"/>
              <a:t> маркетинг – </a:t>
            </a:r>
            <a:r>
              <a:rPr lang="ru-RU" sz="2400" b="1" dirty="0" err="1"/>
              <a:t>це</a:t>
            </a:r>
            <a:r>
              <a:rPr lang="ru-RU" sz="2400" b="1" dirty="0"/>
              <a:t> </a:t>
            </a:r>
            <a:r>
              <a:rPr lang="ru-RU" sz="2400" b="1" dirty="0" err="1"/>
              <a:t>самостійний</a:t>
            </a:r>
            <a:r>
              <a:rPr lang="ru-RU" sz="2400" b="1" dirty="0"/>
              <a:t> </a:t>
            </a:r>
            <a:r>
              <a:rPr lang="ru-RU" sz="2400" b="1" dirty="0" err="1"/>
              <a:t>напрям</a:t>
            </a:r>
            <a:r>
              <a:rPr lang="ru-RU" sz="2400" b="1" dirty="0"/>
              <a:t> у </a:t>
            </a:r>
            <a:r>
              <a:rPr lang="ru-RU" sz="2400" b="1" dirty="0" err="1"/>
              <a:t>маркетинговій</a:t>
            </a:r>
            <a:r>
              <a:rPr lang="ru-RU" sz="2400" b="1" dirty="0"/>
              <a:t> </a:t>
            </a:r>
            <a:r>
              <a:rPr lang="ru-RU" sz="2400" b="1" dirty="0" err="1"/>
              <a:t>науці</a:t>
            </a:r>
            <a:r>
              <a:rPr lang="ru-RU" sz="2400" b="1" dirty="0"/>
              <a:t>, для </a:t>
            </a:r>
            <a:r>
              <a:rPr lang="ru-RU" sz="2400" b="1" dirty="0" err="1"/>
              <a:t>якого</a:t>
            </a:r>
            <a:r>
              <a:rPr lang="ru-RU" sz="2400" b="1" dirty="0"/>
              <a:t> </a:t>
            </a:r>
            <a:r>
              <a:rPr lang="ru-RU" sz="2400" b="1" dirty="0" err="1"/>
              <a:t>властиві</a:t>
            </a:r>
            <a:r>
              <a:rPr lang="ru-RU" sz="2400" b="1" dirty="0"/>
              <a:t> своя суть, мета, </a:t>
            </a:r>
            <a:r>
              <a:rPr lang="ru-RU" sz="2400" b="1" dirty="0" err="1"/>
              <a:t>об’єкт</a:t>
            </a:r>
            <a:r>
              <a:rPr lang="ru-RU" sz="2400" b="1" dirty="0"/>
              <a:t> та предмет </a:t>
            </a:r>
            <a:r>
              <a:rPr lang="ru-RU" sz="2400" b="1" dirty="0" err="1"/>
              <a:t>дослідження</a:t>
            </a:r>
            <a:r>
              <a:rPr lang="ru-RU" sz="2400" b="1" dirty="0"/>
              <a:t>, </a:t>
            </a:r>
            <a:r>
              <a:rPr lang="ru-RU" sz="2400" b="1" dirty="0" err="1"/>
              <a:t>суб’єкти</a:t>
            </a:r>
            <a:r>
              <a:rPr lang="ru-RU" sz="2400" b="1" dirty="0"/>
              <a:t>, </a:t>
            </a:r>
            <a:r>
              <a:rPr lang="ru-RU" sz="2400" b="1" dirty="0" err="1"/>
              <a:t>функції</a:t>
            </a:r>
            <a:r>
              <a:rPr lang="ru-RU" sz="2400" b="1" dirty="0"/>
              <a:t> та </a:t>
            </a:r>
            <a:r>
              <a:rPr lang="ru-RU" sz="2400" b="1" dirty="0" err="1"/>
              <a:t>методи</a:t>
            </a:r>
            <a:r>
              <a:rPr lang="ru-RU" sz="2400" b="1" dirty="0"/>
              <a:t>.</a:t>
            </a:r>
            <a:br>
              <a:rPr lang="ru-RU" sz="2400" b="1" dirty="0"/>
            </a:br>
            <a:endParaRPr lang="ru-RU" sz="2400" b="1" dirty="0" smtClean="0"/>
          </a:p>
          <a:p>
            <a:pPr marL="45720" indent="0" algn="just">
              <a:buNone/>
            </a:pPr>
            <a:r>
              <a:rPr lang="uk-UA" sz="2400" dirty="0" smtClean="0"/>
              <a:t>Основні </a:t>
            </a:r>
            <a:r>
              <a:rPr lang="uk-UA" sz="2400" dirty="0"/>
              <a:t>риси стратегічного господарського підрозділу такі:</a:t>
            </a:r>
            <a:br>
              <a:rPr lang="uk-UA" sz="2400" dirty="0"/>
            </a:br>
            <a:r>
              <a:rPr lang="uk-UA" sz="2400" dirty="0"/>
              <a:t>1) </a:t>
            </a:r>
            <a:r>
              <a:rPr lang="uk-UA" sz="2400" i="1" dirty="0"/>
              <a:t>СГП охоплює певний вид бізнесу </a:t>
            </a:r>
            <a:r>
              <a:rPr lang="uk-UA" sz="2400" dirty="0"/>
              <a:t>(або кілька взаємозв'язаних видів бізнесу), який відокремлений від інших у межах підприємства;</a:t>
            </a:r>
            <a:br>
              <a:rPr lang="uk-UA" sz="2400" dirty="0"/>
            </a:br>
            <a:r>
              <a:rPr lang="uk-UA" sz="2400" dirty="0"/>
              <a:t>2) </a:t>
            </a:r>
            <a:r>
              <a:rPr lang="uk-UA" sz="2400" i="1" dirty="0"/>
              <a:t>СГП має своє коло конкурентів</a:t>
            </a:r>
            <a:r>
              <a:rPr lang="uk-UA" sz="2400" dirty="0"/>
              <a:t>, яких він намагається наздогнати і перевершити;</a:t>
            </a:r>
            <a:br>
              <a:rPr lang="uk-UA" sz="2400" dirty="0"/>
            </a:br>
            <a:r>
              <a:rPr lang="uk-UA" sz="2400" dirty="0"/>
              <a:t>3) </a:t>
            </a:r>
            <a:r>
              <a:rPr lang="uk-UA" sz="2400" i="1" dirty="0"/>
              <a:t>кожним СГП керує окремий менеджер</a:t>
            </a:r>
            <a:r>
              <a:rPr lang="uk-UA" sz="2400" dirty="0"/>
              <a:t>, який відповідає за його стратегічний розвиток</a:t>
            </a:r>
            <a:r>
              <a:rPr lang="uk-UA" sz="2400" dirty="0" smtClean="0"/>
              <a:t>.</a:t>
            </a:r>
            <a:endParaRPr kumimoji="0" lang="uk-UA" alt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1923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41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40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8964488" cy="6624736"/>
          </a:xfrm>
        </p:spPr>
        <p:txBody>
          <a:bodyPr/>
          <a:lstStyle/>
          <a:p>
            <a:pPr marL="45720" indent="0">
              <a:buNone/>
            </a:pPr>
            <a:r>
              <a:rPr lang="uk-UA" dirty="0" smtClean="0"/>
              <a:t>Параметри стратегічного господарського підрозділу</a:t>
            </a:r>
            <a:endParaRPr lang="uk-UA" dirty="0"/>
          </a:p>
        </p:txBody>
      </p:sp>
      <p:sp>
        <p:nvSpPr>
          <p:cNvPr id="4" name="Овал 3"/>
          <p:cNvSpPr/>
          <p:nvPr/>
        </p:nvSpPr>
        <p:spPr>
          <a:xfrm>
            <a:off x="2627784" y="2204864"/>
            <a:ext cx="3456384" cy="15121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/>
              <a:t>Стр</a:t>
            </a:r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3779912" y="2564904"/>
            <a:ext cx="147187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Стратегічний </a:t>
            </a:r>
          </a:p>
          <a:p>
            <a:r>
              <a:rPr lang="uk-UA" sz="1400" dirty="0" smtClean="0"/>
              <a:t>господарський </a:t>
            </a:r>
          </a:p>
          <a:p>
            <a:r>
              <a:rPr lang="uk-UA" sz="1400" dirty="0" smtClean="0"/>
              <a:t>підрозділ</a:t>
            </a:r>
            <a:endParaRPr lang="uk-UA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678903"/>
            <a:ext cx="3312368" cy="15121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певний вид </a:t>
            </a:r>
            <a:r>
              <a:rPr lang="ru-RU" dirty="0" err="1">
                <a:solidFill>
                  <a:schemeClr val="tx1"/>
                </a:solidFill>
              </a:rPr>
              <a:t>продукції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який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включає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товари</a:t>
            </a:r>
            <a:r>
              <a:rPr lang="ru-RU" dirty="0">
                <a:solidFill>
                  <a:schemeClr val="tx1"/>
                </a:solidFill>
              </a:rPr>
              <a:t> і / </a:t>
            </a:r>
            <a:r>
              <a:rPr lang="ru-RU" dirty="0" err="1">
                <a:solidFill>
                  <a:schemeClr val="tx1"/>
                </a:solidFill>
              </a:rPr>
              <a:t>або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послуги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89919" y="718659"/>
            <a:ext cx="4212468" cy="15121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специфічні потреби, </a:t>
            </a:r>
            <a:r>
              <a:rPr lang="ru-RU" dirty="0" err="1">
                <a:solidFill>
                  <a:srgbClr val="0070C0"/>
                </a:solidFill>
              </a:rPr>
              <a:t>які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мають</a:t>
            </a:r>
            <a:r>
              <a:rPr lang="ru-RU" dirty="0">
                <a:solidFill>
                  <a:srgbClr val="0070C0"/>
                </a:solidFill>
              </a:rPr>
              <a:t> бути </a:t>
            </a:r>
            <a:r>
              <a:rPr lang="ru-RU" dirty="0" err="1">
                <a:solidFill>
                  <a:srgbClr val="0070C0"/>
                </a:solidFill>
              </a:rPr>
              <a:t>задоволені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9329" y="3746038"/>
            <a:ext cx="3528392" cy="19442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специфічні потреби, </a:t>
            </a:r>
            <a:r>
              <a:rPr lang="ru-RU" dirty="0" err="1">
                <a:solidFill>
                  <a:srgbClr val="0070C0"/>
                </a:solidFill>
              </a:rPr>
              <a:t>які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мають</a:t>
            </a:r>
            <a:r>
              <a:rPr lang="ru-RU" dirty="0">
                <a:solidFill>
                  <a:srgbClr val="0070C0"/>
                </a:solidFill>
              </a:rPr>
              <a:t> бути </a:t>
            </a:r>
            <a:r>
              <a:rPr lang="ru-RU" dirty="0" err="1">
                <a:solidFill>
                  <a:srgbClr val="0070C0"/>
                </a:solidFill>
              </a:rPr>
              <a:t>задоволені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60032" y="3746038"/>
            <a:ext cx="4160605" cy="19442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специфічні потреби, </a:t>
            </a:r>
            <a:r>
              <a:rPr lang="ru-RU" dirty="0" err="1">
                <a:solidFill>
                  <a:srgbClr val="0070C0"/>
                </a:solidFill>
              </a:rPr>
              <a:t>які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мають</a:t>
            </a:r>
            <a:r>
              <a:rPr lang="ru-RU" dirty="0">
                <a:solidFill>
                  <a:srgbClr val="0070C0"/>
                </a:solidFill>
              </a:rPr>
              <a:t> бути </a:t>
            </a:r>
            <a:r>
              <a:rPr lang="ru-RU" dirty="0" err="1">
                <a:solidFill>
                  <a:srgbClr val="0070C0"/>
                </a:solidFill>
              </a:rPr>
              <a:t>задоволені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4082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76672"/>
            <a:ext cx="8280920" cy="6048672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uk-UA" dirty="0" smtClean="0"/>
              <a:t>   Сукупність </a:t>
            </a:r>
            <a:r>
              <a:rPr lang="uk-UA" dirty="0"/>
              <a:t>усіх стратегічних господарських підрозділів у межах підприємства становить </a:t>
            </a:r>
            <a:r>
              <a:rPr lang="uk-UA" dirty="0">
                <a:solidFill>
                  <a:srgbClr val="0070C0"/>
                </a:solidFill>
              </a:rPr>
              <a:t>портфель бізнесу підприємства</a:t>
            </a:r>
            <a:r>
              <a:rPr lang="uk-UA" dirty="0" smtClean="0"/>
              <a:t>.</a:t>
            </a:r>
          </a:p>
          <a:p>
            <a:pPr marL="45720" indent="0">
              <a:buNone/>
            </a:pPr>
            <a:r>
              <a:rPr lang="uk-UA" dirty="0"/>
              <a:t> </a:t>
            </a:r>
            <a:r>
              <a:rPr lang="uk-UA" dirty="0" smtClean="0"/>
              <a:t>  </a:t>
            </a:r>
            <a:r>
              <a:rPr lang="uk-UA" i="1" dirty="0">
                <a:solidFill>
                  <a:srgbClr val="0070C0"/>
                </a:solidFill>
              </a:rPr>
              <a:t>Завдання стратегічного маркетингу </a:t>
            </a:r>
            <a:r>
              <a:rPr lang="uk-UA" dirty="0"/>
              <a:t>щодо управління портфелем бізнесу підприємства такі:</a:t>
            </a:r>
            <a:br>
              <a:rPr lang="uk-UA" dirty="0"/>
            </a:br>
            <a:r>
              <a:rPr lang="uk-UA" dirty="0"/>
              <a:t>• зміцнювати становище стійких прибуткових СГП;</a:t>
            </a:r>
            <a:br>
              <a:rPr lang="uk-UA" dirty="0"/>
            </a:br>
            <a:r>
              <a:rPr lang="uk-UA" dirty="0"/>
              <a:t>• розвивати, інвестувати перспективні СГП;</a:t>
            </a:r>
            <a:br>
              <a:rPr lang="uk-UA" dirty="0"/>
            </a:br>
            <a:r>
              <a:rPr lang="uk-UA" dirty="0"/>
              <a:t>• виключати з діяльності неприбуткові, безперспективні СГП;</a:t>
            </a:r>
            <a:br>
              <a:rPr lang="uk-UA" dirty="0"/>
            </a:br>
            <a:r>
              <a:rPr lang="uk-UA" dirty="0"/>
              <a:t>• формувати нові СГП</a:t>
            </a:r>
            <a:r>
              <a:rPr lang="uk-UA" dirty="0" smtClean="0"/>
              <a:t>.</a:t>
            </a:r>
          </a:p>
          <a:p>
            <a:pPr marL="45720" indent="0" algn="r">
              <a:buNone/>
            </a:pPr>
            <a:r>
              <a:rPr lang="uk-UA" i="1" dirty="0">
                <a:solidFill>
                  <a:srgbClr val="0070C0"/>
                </a:solidFill>
              </a:rPr>
              <a:t>Маркетингова ціль</a:t>
            </a:r>
            <a:r>
              <a:rPr lang="uk-UA" dirty="0"/>
              <a:t> встановлюється після формулювання місії </a:t>
            </a:r>
            <a:r>
              <a:rPr lang="uk-UA" dirty="0" smtClean="0"/>
              <a:t>підприємства та </a:t>
            </a:r>
            <a:r>
              <a:rPr lang="uk-UA" dirty="0"/>
              <a:t>визначення впливу маркетингового середовища.</a:t>
            </a:r>
            <a:br>
              <a:rPr lang="uk-UA" dirty="0"/>
            </a:br>
            <a:r>
              <a:rPr lang="uk-UA" dirty="0"/>
              <a:t>Вона </a:t>
            </a:r>
            <a:r>
              <a:rPr lang="uk-UA" dirty="0" smtClean="0"/>
              <a:t>визначає основну </a:t>
            </a:r>
            <a:r>
              <a:rPr lang="uk-UA" dirty="0"/>
              <a:t>мету маркетингової діяльності.</a:t>
            </a:r>
            <a:br>
              <a:rPr lang="uk-UA" dirty="0"/>
            </a:br>
            <a:r>
              <a:rPr lang="uk-UA" i="1" dirty="0"/>
              <a:t>Маркетингові цілі </a:t>
            </a:r>
            <a:r>
              <a:rPr lang="uk-UA" i="1" dirty="0" smtClean="0"/>
              <a:t>мають відповідати </a:t>
            </a:r>
            <a:r>
              <a:rPr lang="uk-UA" i="1" dirty="0"/>
              <a:t>таким вимогам</a:t>
            </a:r>
            <a:r>
              <a:rPr lang="uk-UA" dirty="0"/>
              <a:t>:</a:t>
            </a:r>
            <a:br>
              <a:rPr lang="uk-UA" dirty="0"/>
            </a:br>
            <a:r>
              <a:rPr lang="uk-UA" dirty="0"/>
              <a:t>• ієрархічність (підпорядкованість);</a:t>
            </a:r>
            <a:br>
              <a:rPr lang="uk-UA" dirty="0"/>
            </a:br>
            <a:r>
              <a:rPr lang="uk-UA" dirty="0"/>
              <a:t>• кількісна визначеність;</a:t>
            </a:r>
            <a:br>
              <a:rPr lang="uk-UA" dirty="0"/>
            </a:br>
            <a:r>
              <a:rPr lang="uk-UA" dirty="0"/>
              <a:t>• реальність;</a:t>
            </a:r>
            <a:br>
              <a:rPr lang="uk-UA" dirty="0"/>
            </a:br>
            <a:r>
              <a:rPr lang="uk-UA" dirty="0"/>
              <a:t>• </a:t>
            </a:r>
            <a:r>
              <a:rPr lang="uk-UA" dirty="0" err="1"/>
              <a:t>взаємоузгодженість</a:t>
            </a:r>
            <a:r>
              <a:rPr lang="uk-UA" dirty="0"/>
              <a:t> (сумісність);</a:t>
            </a:r>
            <a:br>
              <a:rPr lang="uk-UA" dirty="0"/>
            </a:br>
            <a:r>
              <a:rPr lang="uk-UA" dirty="0"/>
              <a:t>• гнучкість.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35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729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856984" cy="6552728"/>
          </a:xfrm>
        </p:spPr>
        <p:txBody>
          <a:bodyPr/>
          <a:lstStyle/>
          <a:p>
            <a:pPr marL="45720" indent="0">
              <a:buNone/>
            </a:pPr>
            <a:endParaRPr lang="uk-UA" dirty="0"/>
          </a:p>
        </p:txBody>
      </p:sp>
      <p:sp>
        <p:nvSpPr>
          <p:cNvPr id="4" name="Овал 3"/>
          <p:cNvSpPr/>
          <p:nvPr/>
        </p:nvSpPr>
        <p:spPr>
          <a:xfrm>
            <a:off x="632249" y="476672"/>
            <a:ext cx="8280920" cy="1224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Вимоги </a:t>
            </a:r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2051720" y="90407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Вимоги до маркетингових цілей</a:t>
            </a: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844824"/>
            <a:ext cx="7848872" cy="86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2852936"/>
            <a:ext cx="5927577" cy="9361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Кількісна визначеність </a:t>
            </a:r>
            <a: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— це визначеність цілей за розміром і в часовому аспекті: поставлені цілі мають бути кількісно конкретизовані.</a:t>
            </a:r>
            <a:b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uk-UA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4115" y="4149080"/>
            <a:ext cx="5400600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Реальність цілей </a:t>
            </a:r>
            <a: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передбачає необхідність їх узгодження з реальними можливостями підприємства</a:t>
            </a:r>
            <a:endParaRPr lang="uk-UA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328798" y="4935693"/>
            <a:ext cx="5452121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Гнучкість цілей </a:t>
            </a:r>
            <a: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означає необхідність внесення певних змін у цільову орієнтацію підприємства в результаті змін, які відбуваються в навколишньому середовищі.</a:t>
            </a:r>
            <a:endParaRPr lang="uk-UA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39755" y="5877272"/>
            <a:ext cx="7616621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Взаємоузгодженість (сумісність</a:t>
            </a:r>
            <a: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) цілей означає, що дії та рішення щодо досягнення однієї цілі не </a:t>
            </a:r>
            <a:r>
              <a:rPr lang="uk-UA" sz="160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повині</a:t>
            </a:r>
            <a: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заважати </a:t>
            </a:r>
            <a:r>
              <a:rPr lang="uk-UA" sz="160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дсягненню</a:t>
            </a:r>
            <a: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інших цілей.</a:t>
            </a:r>
            <a:br>
              <a:rPr lang="uk-UA" sz="16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uk-UA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467544" y="1854694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 </a:t>
            </a:r>
            <a:r>
              <a:rPr lang="uk-UA" sz="1600" dirty="0"/>
              <a:t>Ієрархічність цілей передбачає, що місії підприємства мають бути підпорядковані цілі підприємства, а цілям підприємства (у тому числі маркетинговим) мають бути підпорядковані цілі її функціональних підрозділів.</a:t>
            </a:r>
          </a:p>
        </p:txBody>
      </p:sp>
    </p:spTree>
    <p:extLst>
      <p:ext uri="{BB962C8B-B14F-4D97-AF65-F5344CB8AC3E}">
        <p14:creationId xmlns:p14="http://schemas.microsoft.com/office/powerpoint/2010/main" val="394614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548680"/>
            <a:ext cx="8352928" cy="59046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dirty="0"/>
              <a:t>Ринкова частка підприємства — це питома вага товарів підприємства в загальній місткості даного ринка збуту. Вона визначається як співвідношення обсягу збуту товарів підприємства на ринку до загального обсягу продажу на цьому ринку (до місткості ринку) і подається у відсотках:</a:t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РЧФ=</a:t>
            </a:r>
            <a:r>
              <a:rPr lang="en-US" dirty="0"/>
              <a:t> V</a:t>
            </a:r>
            <a:r>
              <a:rPr lang="uk-UA" dirty="0" err="1"/>
              <a:t>зф</a:t>
            </a:r>
            <a:r>
              <a:rPr lang="uk-UA" dirty="0"/>
              <a:t> </a:t>
            </a:r>
            <a:r>
              <a:rPr lang="uk-UA" dirty="0" smtClean="0"/>
              <a:t>/</a:t>
            </a:r>
            <a:r>
              <a:rPr lang="en-US" dirty="0"/>
              <a:t> MP </a:t>
            </a:r>
            <a:r>
              <a:rPr lang="uk-UA" dirty="0" smtClean="0"/>
              <a:t> * 100%</a:t>
            </a:r>
            <a:endParaRPr lang="uk-UA" dirty="0"/>
          </a:p>
          <a:p>
            <a:pPr marL="45720" indent="0">
              <a:buNone/>
            </a:pPr>
            <a:r>
              <a:rPr lang="uk-UA" dirty="0"/>
              <a:t>де РЧФ — ринкова частка підприємства;</a:t>
            </a:r>
            <a:br>
              <a:rPr lang="uk-UA" dirty="0"/>
            </a:br>
            <a:r>
              <a:rPr lang="en-US" dirty="0"/>
              <a:t>V</a:t>
            </a:r>
            <a:r>
              <a:rPr lang="uk-UA" dirty="0" err="1"/>
              <a:t>зф</a:t>
            </a:r>
            <a:r>
              <a:rPr lang="uk-UA" dirty="0"/>
              <a:t> — обсяг збуту товарів підприємства на</a:t>
            </a:r>
            <a:br>
              <a:rPr lang="uk-UA" dirty="0"/>
            </a:br>
            <a:r>
              <a:rPr lang="uk-UA" dirty="0"/>
              <a:t>даному ринку;</a:t>
            </a:r>
            <a:br>
              <a:rPr lang="uk-UA" dirty="0"/>
            </a:br>
            <a:r>
              <a:rPr lang="en-US" dirty="0"/>
              <a:t>MP — </a:t>
            </a:r>
            <a:r>
              <a:rPr lang="uk-UA" dirty="0"/>
              <a:t>місткість даного ринку збуту</a:t>
            </a:r>
            <a:r>
              <a:rPr lang="uk-UA" dirty="0" smtClean="0"/>
              <a:t>.</a:t>
            </a:r>
          </a:p>
          <a:p>
            <a:pPr marL="45720" indent="0">
              <a:buNone/>
            </a:pPr>
            <a:r>
              <a:rPr lang="ru-RU" dirty="0"/>
              <a:t>Відносна </a:t>
            </a:r>
            <a:r>
              <a:rPr lang="ru-RU" dirty="0" err="1"/>
              <a:t>ринкова</a:t>
            </a:r>
            <a:r>
              <a:rPr lang="ru-RU" dirty="0"/>
              <a:t> </a:t>
            </a:r>
            <a:r>
              <a:rPr lang="ru-RU" dirty="0" err="1"/>
              <a:t>частка</a:t>
            </a:r>
            <a:r>
              <a:rPr lang="ru-RU" dirty="0"/>
              <a:t> </a:t>
            </a:r>
            <a:r>
              <a:rPr lang="ru-RU" dirty="0" err="1"/>
              <a:t>підприємства</a:t>
            </a:r>
            <a:r>
              <a:rPr lang="ru-RU" dirty="0"/>
              <a:t> (ВРЧФ) </a:t>
            </a:r>
            <a:r>
              <a:rPr lang="ru-RU" dirty="0" err="1"/>
              <a:t>визначається</a:t>
            </a:r>
            <a:r>
              <a:rPr lang="ru-RU" dirty="0"/>
              <a:t> як </a:t>
            </a:r>
            <a:r>
              <a:rPr lang="ru-RU" dirty="0" err="1"/>
              <a:t>відношення</a:t>
            </a:r>
            <a:r>
              <a:rPr lang="ru-RU" dirty="0"/>
              <a:t> </a:t>
            </a:r>
            <a:r>
              <a:rPr lang="ru-RU" dirty="0" err="1"/>
              <a:t>ринкової</a:t>
            </a:r>
            <a:r>
              <a:rPr lang="ru-RU" dirty="0"/>
              <a:t> </a:t>
            </a:r>
            <a:r>
              <a:rPr lang="ru-RU" dirty="0" err="1"/>
              <a:t>частки</a:t>
            </a:r>
            <a:r>
              <a:rPr lang="ru-RU" dirty="0"/>
              <a:t> </a:t>
            </a:r>
            <a:r>
              <a:rPr lang="ru-RU" dirty="0" err="1"/>
              <a:t>підприємства</a:t>
            </a:r>
            <a:r>
              <a:rPr lang="ru-RU" dirty="0"/>
              <a:t> (РЧФ) до </a:t>
            </a:r>
            <a:r>
              <a:rPr lang="ru-RU" dirty="0" err="1"/>
              <a:t>ринкової</a:t>
            </a:r>
            <a:r>
              <a:rPr lang="ru-RU" dirty="0"/>
              <a:t> </a:t>
            </a:r>
            <a:r>
              <a:rPr lang="ru-RU" dirty="0" err="1"/>
              <a:t>частки</a:t>
            </a:r>
            <a:r>
              <a:rPr lang="ru-RU" dirty="0"/>
              <a:t> </a:t>
            </a:r>
            <a:r>
              <a:rPr lang="ru-RU" dirty="0" err="1"/>
              <a:t>найсильнішого</a:t>
            </a:r>
            <a:r>
              <a:rPr lang="ru-RU" dirty="0"/>
              <a:t> </a:t>
            </a:r>
            <a:r>
              <a:rPr lang="ru-RU" dirty="0" err="1"/>
              <a:t>ринкового</a:t>
            </a:r>
            <a:r>
              <a:rPr lang="ru-RU" dirty="0"/>
              <a:t> конкурента (РЧК):</a:t>
            </a:r>
          </a:p>
          <a:p>
            <a:pPr marL="45720" indent="0">
              <a:buNone/>
            </a:pPr>
            <a:r>
              <a:rPr lang="ru-RU" dirty="0"/>
              <a:t>ВРЧФ=РЧФ/ЧНК.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6730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8064896" cy="57218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 smtClean="0"/>
              <a:t>У </a:t>
            </a:r>
            <a:r>
              <a:rPr lang="ru-RU" dirty="0" err="1"/>
              <a:t>процесі</a:t>
            </a:r>
            <a:r>
              <a:rPr lang="ru-RU" dirty="0"/>
              <a:t> </a:t>
            </a:r>
            <a:r>
              <a:rPr lang="ru-RU" dirty="0" err="1"/>
              <a:t>формування</a:t>
            </a:r>
            <a:r>
              <a:rPr lang="ru-RU" dirty="0"/>
              <a:t> </a:t>
            </a:r>
            <a:r>
              <a:rPr lang="ru-RU" dirty="0" err="1"/>
              <a:t>маркетингової</a:t>
            </a:r>
            <a:r>
              <a:rPr lang="ru-RU" dirty="0"/>
              <a:t> </a:t>
            </a:r>
            <a:r>
              <a:rPr lang="ru-RU" dirty="0" err="1"/>
              <a:t>стратегії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виділити</a:t>
            </a:r>
            <a:r>
              <a:rPr lang="ru-RU" dirty="0"/>
              <a:t> </a:t>
            </a:r>
            <a:r>
              <a:rPr lang="ru-RU" i="1" dirty="0" err="1"/>
              <a:t>вхідні</a:t>
            </a:r>
            <a:r>
              <a:rPr lang="ru-RU" i="1" dirty="0"/>
              <a:t> та </a:t>
            </a:r>
            <a:r>
              <a:rPr lang="ru-RU" i="1" dirty="0" err="1"/>
              <a:t>вихідні</a:t>
            </a:r>
            <a:r>
              <a:rPr lang="ru-RU" i="1" dirty="0"/>
              <a:t> </a:t>
            </a:r>
            <a:r>
              <a:rPr lang="ru-RU" i="1" dirty="0" err="1" smtClean="0"/>
              <a:t>елементи</a:t>
            </a:r>
            <a:r>
              <a:rPr lang="ru-RU" i="1" dirty="0" smtClean="0"/>
              <a:t>.</a:t>
            </a:r>
          </a:p>
          <a:p>
            <a:pPr marL="45720" indent="0" algn="just">
              <a:buNone/>
            </a:pPr>
            <a:r>
              <a:rPr lang="uk-UA" i="1" dirty="0"/>
              <a:t>Вхідні елементи </a:t>
            </a:r>
            <a:r>
              <a:rPr lang="uk-UA" dirty="0"/>
              <a:t>— це ті фактори, аналіз яких передує розробленню маркетингової стратегії.</a:t>
            </a:r>
            <a:br>
              <a:rPr lang="uk-UA" dirty="0"/>
            </a:br>
            <a:r>
              <a:rPr lang="uk-UA" dirty="0"/>
              <a:t>Отже, йдеться про фактори маркетингового середовища і цілі підприємства.</a:t>
            </a:r>
            <a:br>
              <a:rPr lang="uk-UA" dirty="0"/>
            </a:br>
            <a:r>
              <a:rPr lang="uk-UA" i="1" dirty="0"/>
              <a:t>Вихідними елементами </a:t>
            </a:r>
            <a:r>
              <a:rPr lang="uk-UA" dirty="0"/>
              <a:t>маркетингової стратегії є стратегічні рішення щодо маркетингового </a:t>
            </a:r>
            <a:r>
              <a:rPr lang="uk-UA" dirty="0" err="1"/>
              <a:t>міксу</a:t>
            </a:r>
            <a:r>
              <a:rPr lang="uk-UA" dirty="0"/>
              <a:t>, тобто комплексу компонентів маркетингу, який включає чотири </a:t>
            </a:r>
            <a:r>
              <a:rPr lang="uk-UA" dirty="0" smtClean="0"/>
              <a:t>складові </a:t>
            </a:r>
            <a:r>
              <a:rPr lang="uk-UA" dirty="0"/>
              <a:t>— товар, ціну, збут та просування</a:t>
            </a:r>
            <a:r>
              <a:rPr lang="uk-UA" dirty="0" smtClean="0"/>
              <a:t>.</a:t>
            </a:r>
          </a:p>
          <a:p>
            <a:pPr marL="45720" indent="0" algn="just">
              <a:buNone/>
            </a:pPr>
            <a:endParaRPr lang="uk-UA" i="1" dirty="0"/>
          </a:p>
        </p:txBody>
      </p:sp>
    </p:spTree>
    <p:extLst>
      <p:ext uri="{BB962C8B-B14F-4D97-AF65-F5344CB8AC3E}">
        <p14:creationId xmlns:p14="http://schemas.microsoft.com/office/powerpoint/2010/main" val="7911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476672"/>
            <a:ext cx="8064896" cy="6048672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uk-UA" b="1" i="1" dirty="0">
                <a:solidFill>
                  <a:srgbClr val="0070C0"/>
                </a:solidFill>
              </a:rPr>
              <a:t>Маркетингові стратегії класифікують за такими ознаками</a:t>
            </a:r>
            <a:r>
              <a:rPr lang="uk-UA" i="1" dirty="0">
                <a:solidFill>
                  <a:srgbClr val="0070C0"/>
                </a:solidFill>
              </a:rPr>
              <a:t>.</a:t>
            </a:r>
            <a:br>
              <a:rPr lang="uk-UA" i="1" dirty="0">
                <a:solidFill>
                  <a:srgbClr val="0070C0"/>
                </a:solidFill>
              </a:rPr>
            </a:br>
            <a:r>
              <a:rPr lang="uk-UA" dirty="0">
                <a:solidFill>
                  <a:srgbClr val="C00000"/>
                </a:solidFill>
              </a:rPr>
              <a:t>1</a:t>
            </a:r>
            <a:r>
              <a:rPr lang="uk-UA" i="1" dirty="0">
                <a:solidFill>
                  <a:srgbClr val="C00000"/>
                </a:solidFill>
              </a:rPr>
              <a:t>. Залежно від терміну їх реалізації</a:t>
            </a:r>
            <a:r>
              <a:rPr lang="uk-UA" dirty="0"/>
              <a:t>:</a:t>
            </a:r>
            <a:br>
              <a:rPr lang="uk-UA" dirty="0"/>
            </a:br>
            <a:r>
              <a:rPr lang="uk-UA" dirty="0"/>
              <a:t>довгострокові;</a:t>
            </a:r>
            <a:br>
              <a:rPr lang="uk-UA" dirty="0"/>
            </a:br>
            <a:r>
              <a:rPr lang="uk-UA" dirty="0"/>
              <a:t>середньострокові;</a:t>
            </a:r>
            <a:br>
              <a:rPr lang="uk-UA" dirty="0"/>
            </a:br>
            <a:r>
              <a:rPr lang="uk-UA" dirty="0"/>
              <a:t>короткострокові.</a:t>
            </a:r>
            <a:br>
              <a:rPr lang="uk-UA" dirty="0"/>
            </a:br>
            <a:r>
              <a:rPr lang="uk-UA" dirty="0">
                <a:solidFill>
                  <a:srgbClr val="C00000"/>
                </a:solidFill>
              </a:rPr>
              <a:t>2. </a:t>
            </a:r>
            <a:r>
              <a:rPr lang="uk-UA" i="1" dirty="0">
                <a:solidFill>
                  <a:srgbClr val="C00000"/>
                </a:solidFill>
              </a:rPr>
              <a:t>Залежно від стратегії життєвого циклу товарів підприємства</a:t>
            </a:r>
            <a:r>
              <a:rPr lang="uk-UA" dirty="0">
                <a:solidFill>
                  <a:srgbClr val="C00000"/>
                </a:solidFill>
              </a:rPr>
              <a:t>: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/>
              <a:t>маркетингові стратегії на стадії впровадження товару на ринок;</a:t>
            </a:r>
            <a:br>
              <a:rPr lang="uk-UA" dirty="0"/>
            </a:br>
            <a:r>
              <a:rPr lang="uk-UA" dirty="0"/>
              <a:t>маркетингові стратегії на стадії росту;</a:t>
            </a:r>
            <a:br>
              <a:rPr lang="uk-UA" dirty="0"/>
            </a:br>
            <a:r>
              <a:rPr lang="uk-UA" dirty="0"/>
              <a:t>маркетингові стратегії на стадії насичення ринку;</a:t>
            </a:r>
            <a:br>
              <a:rPr lang="uk-UA" dirty="0"/>
            </a:br>
            <a:r>
              <a:rPr lang="uk-UA" dirty="0"/>
              <a:t>маркетингові стратегії на стадії спаду</a:t>
            </a:r>
            <a:r>
              <a:rPr lang="uk-UA" dirty="0" smtClean="0"/>
              <a:t>.</a:t>
            </a:r>
          </a:p>
          <a:p>
            <a:pPr marL="45720" indent="0">
              <a:buNone/>
            </a:pPr>
            <a:r>
              <a:rPr lang="ru-RU" dirty="0">
                <a:solidFill>
                  <a:srgbClr val="C00000"/>
                </a:solidFill>
              </a:rPr>
              <a:t>3. </a:t>
            </a:r>
            <a:r>
              <a:rPr lang="ru-RU" i="1" dirty="0">
                <a:solidFill>
                  <a:srgbClr val="C00000"/>
                </a:solidFill>
              </a:rPr>
              <a:t>За станом </a:t>
            </a:r>
            <a:r>
              <a:rPr lang="ru-RU" i="1" dirty="0" err="1">
                <a:solidFill>
                  <a:srgbClr val="C00000"/>
                </a:solidFill>
              </a:rPr>
              <a:t>ринкового</a:t>
            </a:r>
            <a:r>
              <a:rPr lang="ru-RU" i="1" dirty="0">
                <a:solidFill>
                  <a:srgbClr val="C00000"/>
                </a:solidFill>
              </a:rPr>
              <a:t> </a:t>
            </a:r>
            <a:r>
              <a:rPr lang="ru-RU" i="1" dirty="0" err="1">
                <a:solidFill>
                  <a:srgbClr val="C00000"/>
                </a:solidFill>
              </a:rPr>
              <a:t>попиту</a:t>
            </a:r>
            <a:r>
              <a:rPr lang="ru-RU" dirty="0">
                <a:solidFill>
                  <a:srgbClr val="C00000"/>
                </a:solidFill>
              </a:rPr>
              <a:t>: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</a:t>
            </a:r>
            <a:r>
              <a:rPr lang="ru-RU" dirty="0" err="1"/>
              <a:t>конверсійного</a:t>
            </a:r>
            <a:r>
              <a:rPr lang="ru-RU" dirty="0"/>
              <a:t> маркетингу;</a:t>
            </a:r>
            <a:br>
              <a:rPr lang="ru-RU" dirty="0"/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креативного маркетингу;</a:t>
            </a:r>
            <a:br>
              <a:rPr lang="ru-RU" dirty="0"/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</a:t>
            </a:r>
            <a:r>
              <a:rPr lang="ru-RU" dirty="0" err="1"/>
              <a:t>стимулюючого</a:t>
            </a:r>
            <a:r>
              <a:rPr lang="ru-RU" dirty="0"/>
              <a:t> маркетингу;</a:t>
            </a:r>
            <a:br>
              <a:rPr lang="ru-RU" dirty="0"/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синхромаркетингу;</a:t>
            </a:r>
            <a:br>
              <a:rPr lang="ru-RU" dirty="0"/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</a:t>
            </a:r>
            <a:r>
              <a:rPr lang="ru-RU" dirty="0" err="1"/>
              <a:t>підтримуючого</a:t>
            </a:r>
            <a:r>
              <a:rPr lang="ru-RU" dirty="0"/>
              <a:t> маркетингу;</a:t>
            </a:r>
            <a:br>
              <a:rPr lang="ru-RU" dirty="0"/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ремаркетингу;</a:t>
            </a:r>
            <a:br>
              <a:rPr lang="ru-RU" dirty="0"/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демаркетингу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0880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476672"/>
            <a:ext cx="7992888" cy="597666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dirty="0">
                <a:solidFill>
                  <a:srgbClr val="C00000"/>
                </a:solidFill>
              </a:rPr>
              <a:t>4. </a:t>
            </a:r>
            <a:r>
              <a:rPr lang="uk-UA" i="1" dirty="0">
                <a:solidFill>
                  <a:srgbClr val="C00000"/>
                </a:solidFill>
              </a:rPr>
              <a:t>Залежно від загальноекономічного стану підприємства та її маркетингових спрямувань </a:t>
            </a:r>
            <a:r>
              <a:rPr lang="uk-UA" i="1" dirty="0"/>
              <a:t>розрізняють три види базових маркетингових стратегій підприємства</a:t>
            </a:r>
            <a:r>
              <a:rPr lang="uk-UA" dirty="0" smtClean="0"/>
              <a:t>:</a:t>
            </a:r>
          </a:p>
          <a:p>
            <a:pPr marL="45720" indent="0">
              <a:buNone/>
            </a:pPr>
            <a:r>
              <a:rPr lang="uk-UA" dirty="0" smtClean="0">
                <a:solidFill>
                  <a:schemeClr val="tx1"/>
                </a:solidFill>
              </a:rPr>
              <a:t>•стратегія виживання</a:t>
            </a:r>
            <a:endParaRPr lang="uk-UA" i="1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uk-UA" dirty="0" smtClean="0">
                <a:solidFill>
                  <a:schemeClr val="tx1"/>
                </a:solidFill>
              </a:rPr>
              <a:t>•стратегія стабілізації </a:t>
            </a:r>
          </a:p>
          <a:p>
            <a:pPr marL="45720" indent="0">
              <a:buNone/>
            </a:pPr>
            <a:r>
              <a:rPr lang="uk-UA" dirty="0" smtClean="0">
                <a:solidFill>
                  <a:schemeClr val="tx1"/>
                </a:solidFill>
              </a:rPr>
              <a:t>• </a:t>
            </a:r>
            <a:r>
              <a:rPr lang="uk-UA" dirty="0">
                <a:solidFill>
                  <a:schemeClr val="tx1"/>
                </a:solidFill>
              </a:rPr>
              <a:t>стратегія </a:t>
            </a:r>
            <a:r>
              <a:rPr lang="uk-UA" dirty="0" smtClean="0">
                <a:solidFill>
                  <a:schemeClr val="tx1"/>
                </a:solidFill>
              </a:rPr>
              <a:t>росту</a:t>
            </a:r>
          </a:p>
          <a:p>
            <a:pPr marL="45720" indent="0" algn="r">
              <a:buNone/>
            </a:pPr>
            <a:r>
              <a:rPr lang="uk-UA" i="1" dirty="0" smtClean="0">
                <a:solidFill>
                  <a:srgbClr val="0070C0"/>
                </a:solidFill>
              </a:rPr>
              <a:t>Маркетингові </a:t>
            </a:r>
            <a:r>
              <a:rPr lang="uk-UA" i="1" dirty="0">
                <a:solidFill>
                  <a:srgbClr val="0070C0"/>
                </a:solidFill>
              </a:rPr>
              <a:t>стратегії росту поділяються на такі </a:t>
            </a:r>
            <a:r>
              <a:rPr lang="uk-UA" i="1" dirty="0" smtClean="0">
                <a:solidFill>
                  <a:srgbClr val="0070C0"/>
                </a:solidFill>
              </a:rPr>
              <a:t>   різновиди</a:t>
            </a:r>
            <a:r>
              <a:rPr lang="uk-UA" i="1" dirty="0">
                <a:solidFill>
                  <a:srgbClr val="0070C0"/>
                </a:solidFill>
              </a:rPr>
              <a:t>:</a:t>
            </a:r>
            <a:br>
              <a:rPr lang="uk-UA" i="1" dirty="0">
                <a:solidFill>
                  <a:srgbClr val="0070C0"/>
                </a:solidFill>
              </a:rPr>
            </a:br>
            <a:r>
              <a:rPr lang="uk-UA" dirty="0"/>
              <a:t>• маркетингова стратегія інтенсивного (органічного) росту;</a:t>
            </a:r>
            <a:br>
              <a:rPr lang="uk-UA" dirty="0"/>
            </a:br>
            <a:r>
              <a:rPr lang="uk-UA" dirty="0"/>
              <a:t>• маркетингова стратегія інтеграційного росту;</a:t>
            </a:r>
            <a:br>
              <a:rPr lang="uk-UA" dirty="0"/>
            </a:br>
            <a:r>
              <a:rPr lang="uk-UA" dirty="0"/>
              <a:t>• маркетингова стратегія диверсифікації</a:t>
            </a:r>
          </a:p>
        </p:txBody>
      </p:sp>
    </p:spTree>
    <p:extLst>
      <p:ext uri="{BB962C8B-B14F-4D97-AF65-F5344CB8AC3E}">
        <p14:creationId xmlns:p14="http://schemas.microsoft.com/office/powerpoint/2010/main" val="178404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352928" cy="6048672"/>
          </a:xfrm>
        </p:spPr>
        <p:txBody>
          <a:bodyPr>
            <a:normAutofit fontScale="92500" lnSpcReduction="10000"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rgbClr val="C00000"/>
                </a:solidFill>
              </a:rPr>
              <a:t>5. </a:t>
            </a:r>
            <a:r>
              <a:rPr lang="ru-RU" i="1" dirty="0">
                <a:solidFill>
                  <a:srgbClr val="C00000"/>
                </a:solidFill>
              </a:rPr>
              <a:t>За </a:t>
            </a:r>
            <a:r>
              <a:rPr lang="ru-RU" i="1" dirty="0" err="1">
                <a:solidFill>
                  <a:srgbClr val="C00000"/>
                </a:solidFill>
              </a:rPr>
              <a:t>елементами</a:t>
            </a:r>
            <a:r>
              <a:rPr lang="ru-RU" i="1" dirty="0">
                <a:solidFill>
                  <a:srgbClr val="C00000"/>
                </a:solidFill>
              </a:rPr>
              <a:t> маркетингового комплексу</a:t>
            </a:r>
            <a:r>
              <a:rPr lang="ru-RU" dirty="0" smtClean="0">
                <a:solidFill>
                  <a:srgbClr val="C00000"/>
                </a:solidFill>
              </a:rPr>
              <a:t>:</a:t>
            </a:r>
          </a:p>
          <a:p>
            <a:pPr marL="45720" indent="0">
              <a:buNone/>
            </a:pPr>
            <a:r>
              <a:rPr lang="ru-RU" dirty="0" smtClean="0"/>
              <a:t>•</a:t>
            </a:r>
            <a:r>
              <a:rPr lang="ru-RU" dirty="0" err="1" smtClean="0"/>
              <a:t>товарна</a:t>
            </a:r>
            <a:r>
              <a:rPr lang="ru-RU" dirty="0" smtClean="0"/>
              <a:t> </a:t>
            </a:r>
            <a:r>
              <a:rPr lang="ru-RU" dirty="0" err="1"/>
              <a:t>стратегія</a:t>
            </a:r>
            <a:r>
              <a:rPr lang="ru-RU" dirty="0"/>
              <a:t>;</a:t>
            </a:r>
            <a:br>
              <a:rPr lang="ru-RU" dirty="0"/>
            </a:br>
            <a:r>
              <a:rPr lang="ru-RU" dirty="0" smtClean="0"/>
              <a:t>•</a:t>
            </a:r>
            <a:r>
              <a:rPr lang="ru-RU" dirty="0" err="1" smtClean="0"/>
              <a:t>цінова</a:t>
            </a:r>
            <a:r>
              <a:rPr lang="ru-RU" dirty="0" smtClean="0"/>
              <a:t> </a:t>
            </a:r>
            <a:r>
              <a:rPr lang="ru-RU" dirty="0" err="1"/>
              <a:t>стратегія</a:t>
            </a:r>
            <a:r>
              <a:rPr lang="ru-RU" dirty="0"/>
              <a:t>;</a:t>
            </a:r>
            <a:br>
              <a:rPr lang="ru-RU" dirty="0"/>
            </a:br>
            <a:r>
              <a:rPr lang="ru-RU" dirty="0" smtClean="0"/>
              <a:t>•</a:t>
            </a:r>
            <a:r>
              <a:rPr lang="ru-RU" dirty="0" err="1" smtClean="0"/>
              <a:t>стратегія</a:t>
            </a:r>
            <a:r>
              <a:rPr lang="ru-RU" dirty="0" smtClean="0"/>
              <a:t> </a:t>
            </a:r>
            <a:r>
              <a:rPr lang="ru-RU" dirty="0"/>
              <a:t>товарного </a:t>
            </a:r>
            <a:r>
              <a:rPr lang="ru-RU" dirty="0" err="1"/>
              <a:t>руху</a:t>
            </a:r>
            <a:r>
              <a:rPr lang="ru-RU" dirty="0"/>
              <a:t>;</a:t>
            </a:r>
            <a:br>
              <a:rPr lang="ru-RU" dirty="0"/>
            </a:br>
            <a:r>
              <a:rPr lang="ru-RU" dirty="0"/>
              <a:t>• </a:t>
            </a:r>
            <a:r>
              <a:rPr lang="ru-RU" dirty="0" err="1"/>
              <a:t>стратегія</a:t>
            </a:r>
            <a:r>
              <a:rPr lang="ru-RU" dirty="0"/>
              <a:t> </a:t>
            </a:r>
            <a:r>
              <a:rPr lang="ru-RU" dirty="0" err="1"/>
              <a:t>просування</a:t>
            </a:r>
            <a:r>
              <a:rPr lang="ru-RU" dirty="0" smtClean="0"/>
              <a:t>.</a:t>
            </a:r>
          </a:p>
          <a:p>
            <a:pPr marL="45720" indent="0">
              <a:buNone/>
            </a:pPr>
            <a:r>
              <a:rPr lang="uk-UA" dirty="0">
                <a:solidFill>
                  <a:srgbClr val="C00000"/>
                </a:solidFill>
              </a:rPr>
              <a:t>6. </a:t>
            </a:r>
            <a:r>
              <a:rPr lang="uk-UA" i="1" dirty="0">
                <a:solidFill>
                  <a:srgbClr val="C00000"/>
                </a:solidFill>
              </a:rPr>
              <a:t>За ознакою конкурентних переваг (за М. Портером</a:t>
            </a:r>
            <a:r>
              <a:rPr lang="uk-UA" dirty="0">
                <a:solidFill>
                  <a:srgbClr val="C00000"/>
                </a:solidFill>
              </a:rPr>
              <a:t>):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/>
              <a:t>• стратегія цінового лідерства;</a:t>
            </a:r>
            <a:br>
              <a:rPr lang="uk-UA" dirty="0"/>
            </a:br>
            <a:r>
              <a:rPr lang="uk-UA" dirty="0"/>
              <a:t>• стратегія диференціації;</a:t>
            </a:r>
            <a:br>
              <a:rPr lang="uk-UA" dirty="0"/>
            </a:br>
            <a:r>
              <a:rPr lang="uk-UA" dirty="0"/>
              <a:t>• стратегія фокусування (концентрації).</a:t>
            </a:r>
            <a:br>
              <a:rPr lang="uk-UA" dirty="0"/>
            </a:br>
            <a:r>
              <a:rPr lang="uk-UA" dirty="0">
                <a:solidFill>
                  <a:srgbClr val="C00000"/>
                </a:solidFill>
              </a:rPr>
              <a:t>7. </a:t>
            </a:r>
            <a:r>
              <a:rPr lang="uk-UA" i="1" dirty="0">
                <a:solidFill>
                  <a:srgbClr val="C00000"/>
                </a:solidFill>
              </a:rPr>
              <a:t>Залежно від виду диференціації</a:t>
            </a:r>
            <a:r>
              <a:rPr lang="uk-UA" dirty="0">
                <a:solidFill>
                  <a:srgbClr val="C00000"/>
                </a:solidFill>
              </a:rPr>
              <a:t>: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/>
              <a:t>• стратегія товарної диференціації;</a:t>
            </a:r>
            <a:br>
              <a:rPr lang="uk-UA" dirty="0"/>
            </a:br>
            <a:r>
              <a:rPr lang="uk-UA" dirty="0"/>
              <a:t>• стратегія сервісної диференціації;</a:t>
            </a:r>
            <a:br>
              <a:rPr lang="uk-UA" dirty="0"/>
            </a:br>
            <a:r>
              <a:rPr lang="uk-UA" dirty="0"/>
              <a:t>• стратегія іміджевої диференціації;</a:t>
            </a:r>
            <a:br>
              <a:rPr lang="uk-UA" dirty="0"/>
            </a:br>
            <a:r>
              <a:rPr lang="uk-UA" dirty="0"/>
              <a:t>• </a:t>
            </a:r>
            <a:r>
              <a:rPr lang="uk-UA" dirty="0" smtClean="0"/>
              <a:t>стратегія </a:t>
            </a:r>
            <a:r>
              <a:rPr lang="uk-UA" dirty="0"/>
              <a:t>кадрової </a:t>
            </a:r>
            <a:r>
              <a:rPr lang="uk-UA" dirty="0" smtClean="0"/>
              <a:t>диференціації</a:t>
            </a:r>
          </a:p>
          <a:p>
            <a:pPr marL="45720" indent="0">
              <a:buNone/>
            </a:pPr>
            <a:r>
              <a:rPr lang="uk-UA" dirty="0">
                <a:solidFill>
                  <a:srgbClr val="C00000"/>
                </a:solidFill>
              </a:rPr>
              <a:t>8. </a:t>
            </a:r>
            <a:r>
              <a:rPr lang="uk-UA" i="1" dirty="0">
                <a:solidFill>
                  <a:srgbClr val="C00000"/>
                </a:solidFill>
              </a:rPr>
              <a:t>Залежно від конкурентного становища підприємства та її </a:t>
            </a:r>
            <a:r>
              <a:rPr lang="uk-UA" i="1" dirty="0" smtClean="0">
                <a:solidFill>
                  <a:srgbClr val="C00000"/>
                </a:solidFill>
              </a:rPr>
              <a:t>маркетингових спрямувань</a:t>
            </a:r>
            <a:r>
              <a:rPr lang="uk-UA" dirty="0">
                <a:solidFill>
                  <a:srgbClr val="C00000"/>
                </a:solidFill>
              </a:rPr>
              <a:t>: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/>
              <a:t>• стратегії ринкового лідера;</a:t>
            </a:r>
            <a:br>
              <a:rPr lang="uk-UA" dirty="0"/>
            </a:br>
            <a:r>
              <a:rPr lang="uk-UA" dirty="0"/>
              <a:t>• стратегії </a:t>
            </a:r>
            <a:r>
              <a:rPr lang="uk-UA" dirty="0" err="1"/>
              <a:t>челенджерів</a:t>
            </a:r>
            <a:r>
              <a:rPr lang="uk-UA" dirty="0"/>
              <a:t>;</a:t>
            </a:r>
            <a:br>
              <a:rPr lang="uk-UA" dirty="0"/>
            </a:br>
            <a:r>
              <a:rPr lang="uk-UA" dirty="0"/>
              <a:t>• стратегії послідовників;</a:t>
            </a:r>
            <a:br>
              <a:rPr lang="uk-UA" dirty="0"/>
            </a:br>
            <a:r>
              <a:rPr lang="uk-UA" dirty="0"/>
              <a:t>• стратегії ринкової ніші.</a:t>
            </a:r>
          </a:p>
        </p:txBody>
      </p:sp>
    </p:spTree>
    <p:extLst>
      <p:ext uri="{BB962C8B-B14F-4D97-AF65-F5344CB8AC3E}">
        <p14:creationId xmlns:p14="http://schemas.microsoft.com/office/powerpoint/2010/main" val="393878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16632"/>
            <a:ext cx="8784976" cy="648072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uk-UA" dirty="0">
                <a:solidFill>
                  <a:srgbClr val="C00000"/>
                </a:solidFill>
              </a:rPr>
              <a:t>9. </a:t>
            </a:r>
            <a:r>
              <a:rPr lang="uk-UA" i="1" dirty="0">
                <a:solidFill>
                  <a:srgbClr val="C00000"/>
                </a:solidFill>
              </a:rPr>
              <a:t>Залежно від співвідношення відносної ринкової частки підприємства та темпу росту її ринку збуту </a:t>
            </a:r>
            <a:r>
              <a:rPr lang="uk-UA" dirty="0"/>
              <a:t>(за матрицею Бостонської групи) або залежно від конкурентоспроможності СГП та привабливості його ринку збуту (за матрицею "</a:t>
            </a:r>
            <a:r>
              <a:rPr lang="uk-UA" dirty="0" err="1"/>
              <a:t>Дженерал</a:t>
            </a:r>
            <a:r>
              <a:rPr lang="uk-UA" dirty="0"/>
              <a:t> Електрик</a:t>
            </a:r>
            <a:r>
              <a:rPr lang="uk-UA" dirty="0" smtClean="0"/>
              <a:t>"):</a:t>
            </a:r>
            <a:endParaRPr lang="uk-UA" dirty="0"/>
          </a:p>
          <a:p>
            <a:pPr marL="45720" indent="0">
              <a:buNone/>
            </a:pPr>
            <a:r>
              <a:rPr lang="uk-UA" dirty="0"/>
              <a:t>• стратегія розвитку;</a:t>
            </a:r>
            <a:br>
              <a:rPr lang="uk-UA" dirty="0"/>
            </a:br>
            <a:r>
              <a:rPr lang="uk-UA" dirty="0"/>
              <a:t>• стратегія підтримання;</a:t>
            </a:r>
            <a:br>
              <a:rPr lang="uk-UA" dirty="0"/>
            </a:br>
            <a:r>
              <a:rPr lang="uk-UA" dirty="0"/>
              <a:t>• стратегія збирання урожаю;</a:t>
            </a:r>
            <a:br>
              <a:rPr lang="uk-UA" dirty="0"/>
            </a:br>
            <a:r>
              <a:rPr lang="uk-UA" dirty="0"/>
              <a:t>• стратегія елімінації</a:t>
            </a:r>
            <a:r>
              <a:rPr lang="uk-UA" dirty="0" smtClean="0"/>
              <a:t>.</a:t>
            </a:r>
          </a:p>
          <a:p>
            <a:pPr marL="45720" indent="0">
              <a:buNone/>
            </a:pPr>
            <a:r>
              <a:rPr lang="uk-UA" dirty="0">
                <a:solidFill>
                  <a:srgbClr val="C00000"/>
                </a:solidFill>
              </a:rPr>
              <a:t>10. </a:t>
            </a:r>
            <a:r>
              <a:rPr lang="uk-UA" i="1" dirty="0">
                <a:solidFill>
                  <a:srgbClr val="C00000"/>
                </a:solidFill>
              </a:rPr>
              <a:t>Залежно від методу обрання цільового ринку</a:t>
            </a:r>
            <a:r>
              <a:rPr lang="uk-UA" dirty="0">
                <a:solidFill>
                  <a:srgbClr val="C00000"/>
                </a:solidFill>
              </a:rPr>
              <a:t>: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/>
              <a:t>• стратегія товарної спеціалізації;</a:t>
            </a:r>
            <a:br>
              <a:rPr lang="uk-UA" dirty="0"/>
            </a:br>
            <a:r>
              <a:rPr lang="uk-UA" dirty="0"/>
              <a:t>• стратегія сегментної спеціалізації;</a:t>
            </a:r>
            <a:br>
              <a:rPr lang="uk-UA" dirty="0"/>
            </a:br>
            <a:r>
              <a:rPr lang="uk-UA" dirty="0"/>
              <a:t>• стратегія одно сегментної концентрації;</a:t>
            </a:r>
            <a:br>
              <a:rPr lang="uk-UA" dirty="0"/>
            </a:br>
            <a:r>
              <a:rPr lang="uk-UA" dirty="0"/>
              <a:t>• стратегія вибіркової спеціалізації;</a:t>
            </a:r>
            <a:br>
              <a:rPr lang="uk-UA" dirty="0"/>
            </a:br>
            <a:r>
              <a:rPr lang="uk-UA" dirty="0"/>
              <a:t>• стратегія повного охоплення.</a:t>
            </a:r>
            <a:br>
              <a:rPr lang="uk-UA" dirty="0"/>
            </a:br>
            <a:r>
              <a:rPr lang="uk-UA" dirty="0">
                <a:solidFill>
                  <a:srgbClr val="C00000"/>
                </a:solidFill>
              </a:rPr>
              <a:t>11. </a:t>
            </a:r>
            <a:r>
              <a:rPr lang="uk-UA" i="1" dirty="0">
                <a:solidFill>
                  <a:srgbClr val="C00000"/>
                </a:solidFill>
              </a:rPr>
              <a:t>Залежно від ступеня сегментації ринків збуту підприємства</a:t>
            </a:r>
            <a:r>
              <a:rPr lang="uk-UA" dirty="0">
                <a:solidFill>
                  <a:srgbClr val="C00000"/>
                </a:solidFill>
              </a:rPr>
              <a:t>: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/>
              <a:t>• стратегія недиференційованого (агрегованого) маркетингу;</a:t>
            </a:r>
            <a:br>
              <a:rPr lang="uk-UA" dirty="0"/>
            </a:br>
            <a:r>
              <a:rPr lang="uk-UA" dirty="0"/>
              <a:t>• стратегія диференційованого маркетингу;</a:t>
            </a:r>
            <a:br>
              <a:rPr lang="uk-UA" dirty="0"/>
            </a:br>
            <a:r>
              <a:rPr lang="uk-UA" dirty="0"/>
              <a:t>• стратегія концентрованого маркетингу.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9075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9" y="1412776"/>
            <a:ext cx="7622232" cy="4102392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Дякую за увагу!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2816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2176</TotalTime>
  <Words>639</Words>
  <Application>Microsoft Office PowerPoint</Application>
  <PresentationFormat>Екран (4:3)</PresentationFormat>
  <Paragraphs>64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4" baseType="lpstr">
      <vt:lpstr>Arial</vt:lpstr>
      <vt:lpstr>Georgia</vt:lpstr>
      <vt:lpstr>Times New Roman</vt:lpstr>
      <vt:lpstr>Trebuchet MS</vt:lpstr>
      <vt:lpstr>Воздушный поток</vt:lpstr>
      <vt:lpstr>Тема Поняття стратегічного маркетингу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 Дякую за увагу!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Економіка і організація агросервісу</dc:title>
  <dc:creator>Игорь</dc:creator>
  <cp:lastModifiedBy>Пользователь Windows</cp:lastModifiedBy>
  <cp:revision>139</cp:revision>
  <dcterms:created xsi:type="dcterms:W3CDTF">2019-01-21T10:11:31Z</dcterms:created>
  <dcterms:modified xsi:type="dcterms:W3CDTF">2023-10-11T07:45:28Z</dcterms:modified>
</cp:coreProperties>
</file>