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72" r:id="rId16"/>
    <p:sldId id="269" r:id="rId17"/>
    <p:sldId id="270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233B75-9E3C-4A2F-A838-7EDC579AAD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/>
              <a:t>Новина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BFB4302-7150-4B28-B66F-5BFAB81901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342900" indent="-342900" algn="l">
              <a:buFont typeface="+mj-lt"/>
              <a:buAutoNum type="arabicPeriod"/>
            </a:pPr>
            <a:r>
              <a:rPr lang="uk-UA" dirty="0"/>
              <a:t>Новина як основа роботи журналіста.</a:t>
            </a:r>
          </a:p>
          <a:p>
            <a:pPr marL="342900" indent="-342900" algn="l">
              <a:buFont typeface="+mj-lt"/>
              <a:buAutoNum type="arabicPeriod"/>
            </a:pPr>
            <a:r>
              <a:rPr lang="uk-UA" dirty="0"/>
              <a:t>Написання новини: вимоги та правила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3461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2F22B-06A1-4148-A07D-DE56524CA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Що таке новина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AC74B6A-0E94-4B33-93FC-C5FD83F61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000" i="1" dirty="0">
                <a:solidFill>
                  <a:srgbClr val="FFFF00"/>
                </a:solidFill>
              </a:rPr>
              <a:t>Новина в журналістському розумінні </a:t>
            </a:r>
            <a:r>
              <a:rPr lang="uk-UA" sz="2000" dirty="0"/>
              <a:t>– це інформація, якої широка громадськість не знала до її оприлюднення. Новина є важливою для багатьох людей, вона повідомляє про невідомі раніше, часто незвичайні події.</a:t>
            </a:r>
          </a:p>
          <a:p>
            <a:pPr algn="just"/>
            <a:r>
              <a:rPr lang="uk-UA" sz="2000" dirty="0"/>
              <a:t>Новини – це основа журналістики. Заради новин тисячі людей щодня читають газети та дивляться телевізор. </a:t>
            </a:r>
          </a:p>
          <a:p>
            <a:pPr algn="just"/>
            <a:r>
              <a:rPr lang="uk-UA" sz="2000" dirty="0"/>
              <a:t>Журналісти шукають новини по всьому світу, заглиблюються в тонкощі політичних інтриг, </a:t>
            </a:r>
            <a:r>
              <a:rPr lang="uk-UA" sz="2000" dirty="0" err="1"/>
              <a:t>вчаться</a:t>
            </a:r>
            <a:r>
              <a:rPr lang="uk-UA" sz="2000" dirty="0"/>
              <a:t> розбиратися в економіці, їдуть на край світу або ризикують життям на війні. І все це для того, щоб люди могли, вмостившись зручніше в кріслі, дивитися вечірні новини або за ранковою чашкою чаю гортати газету.</a:t>
            </a:r>
          </a:p>
        </p:txBody>
      </p:sp>
    </p:spTree>
    <p:extLst>
      <p:ext uri="{BB962C8B-B14F-4D97-AF65-F5344CB8AC3E}">
        <p14:creationId xmlns:p14="http://schemas.microsoft.com/office/powerpoint/2010/main" val="2885476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33058E-69B2-42E7-823E-5637A1263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Але як журналісти визначають, що саме </a:t>
            </a:r>
            <a:r>
              <a:rPr lang="uk-UA" dirty="0" err="1"/>
              <a:t>викличе</a:t>
            </a:r>
            <a:r>
              <a:rPr lang="uk-UA" dirty="0"/>
              <a:t> інтерес читачів? 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41DE912-DB25-4C52-9624-71864D0EE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000" dirty="0"/>
              <a:t>Зазвичай досвідчені репортери та редактори відчувають новини «на нюх». Їхнє чуття до інформації настільки розвинене, що вони з пів слова розуміють, яка новина варта уваги, а про що писати не варто, що стане сенсацією, а що залишиться непоміченим.</a:t>
            </a:r>
          </a:p>
          <a:p>
            <a:pPr algn="just"/>
            <a:r>
              <a:rPr lang="uk-UA" sz="2000" dirty="0"/>
              <a:t>Серед кількох визначень новин немає універсального, тобто такого, яке могло б задовольнити всіх і пояснити, що ж таке новина і як знайти, виокремити справжні новини з потоку подій чи пригод, що відбуваються щодня. Адже людям цікаво знати, що відбувається на сусідній вулиці, у місті, в країні, у світі. </a:t>
            </a:r>
          </a:p>
          <a:p>
            <a:pPr algn="just"/>
            <a:r>
              <a:rPr lang="uk-UA" sz="2000" dirty="0"/>
              <a:t>Щоб зрозуміти, що є більш цікавим, потрібно сформулювати параметри новин, подій чи явищ, а також фактори, завдяки яким події стають новинами.</a:t>
            </a:r>
          </a:p>
        </p:txBody>
      </p:sp>
    </p:spTree>
    <p:extLst>
      <p:ext uri="{BB962C8B-B14F-4D97-AF65-F5344CB8AC3E}">
        <p14:creationId xmlns:p14="http://schemas.microsoft.com/office/powerpoint/2010/main" val="3012867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463E3F-D677-4BDB-936D-2F522346A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Параметри новин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BA967E4-22A1-4D91-9362-257395E25A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sz="2400" dirty="0">
                <a:solidFill>
                  <a:srgbClr val="FFFF00"/>
                </a:solidFill>
              </a:rPr>
              <a:t>Вплив</a:t>
            </a:r>
          </a:p>
          <a:p>
            <a:r>
              <a:rPr lang="uk-UA" sz="2400" dirty="0"/>
              <a:t>Подія є цікавішою, якщо її наслідки </a:t>
            </a:r>
            <a:r>
              <a:rPr lang="uk-UA" sz="2400" dirty="0" err="1"/>
              <a:t>позначаться</a:t>
            </a:r>
            <a:r>
              <a:rPr lang="uk-UA" sz="2400" dirty="0"/>
              <a:t> на великій кількості людей.</a:t>
            </a:r>
          </a:p>
          <a:p>
            <a:r>
              <a:rPr lang="uk-UA" sz="2400" dirty="0">
                <a:solidFill>
                  <a:srgbClr val="FFFF00"/>
                </a:solidFill>
              </a:rPr>
              <a:t>Знаменитості</a:t>
            </a:r>
          </a:p>
          <a:p>
            <a:r>
              <a:rPr lang="uk-UA" sz="2400" dirty="0"/>
              <a:t>Людям притаманна цікавість. Інформація про відомих, знаменитих людей, їхню роботу, повсякденне життя, захоплення завжди викликає інтерес.</a:t>
            </a:r>
          </a:p>
          <a:p>
            <a:r>
              <a:rPr lang="uk-UA" sz="2400" dirty="0">
                <a:solidFill>
                  <a:srgbClr val="FFFF00"/>
                </a:solidFill>
              </a:rPr>
              <a:t>Незвичайне</a:t>
            </a:r>
          </a:p>
          <a:p>
            <a:r>
              <a:rPr lang="uk-UA" sz="2400" dirty="0"/>
              <a:t>Події або люди, які не вписуються в буденність, чимось вирізняються, є дивними чи екстраординарними, завжди цікаві для читачів.</a:t>
            </a:r>
          </a:p>
        </p:txBody>
      </p:sp>
    </p:spTree>
    <p:extLst>
      <p:ext uri="{BB962C8B-B14F-4D97-AF65-F5344CB8AC3E}">
        <p14:creationId xmlns:p14="http://schemas.microsoft.com/office/powerpoint/2010/main" val="3036174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13626-661B-4634-8F79-C053B463C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Вплив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E46B06C-2C46-43B1-9D19-BBCF8EF82E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dirty="0"/>
              <a:t>У газетах багато пишуть про політику, причому політичні новини часто займають перші сторінки. </a:t>
            </a:r>
          </a:p>
          <a:p>
            <a:r>
              <a:rPr lang="uk-UA" sz="2000" dirty="0"/>
              <a:t>Чи означає це, що все, що відбувається в політиці, – це новина, гідна уваги?</a:t>
            </a:r>
          </a:p>
          <a:p>
            <a:r>
              <a:rPr lang="uk-UA" sz="2000" dirty="0"/>
              <a:t>Не обов’язково, чи не так? </a:t>
            </a:r>
          </a:p>
          <a:p>
            <a:r>
              <a:rPr lang="uk-UA" sz="2000" dirty="0"/>
              <a:t>Отже, справа в іншому. Правильніше припустити, що політичні новини цікаві тому, що зачіпають інтереси багатьох, адже зміни в політиці можуть вплинути на життя цілої країни. З цієї ж причини цікава інформація про зміни в пенсійній політиці, оплаті телефонних розмов чи постачанні води. З тієї ж причини цікаво все, що стосується воєн.</a:t>
            </a:r>
          </a:p>
        </p:txBody>
      </p:sp>
    </p:spTree>
    <p:extLst>
      <p:ext uri="{BB962C8B-B14F-4D97-AF65-F5344CB8AC3E}">
        <p14:creationId xmlns:p14="http://schemas.microsoft.com/office/powerpoint/2010/main" val="4010557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52FA73-00FD-412F-AF3C-AD4AB2652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Знаменитості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B77BD1E-4E6A-4C5E-AA0B-35293BE6B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обов’язково</a:t>
            </a:r>
            <a:r>
              <a:rPr lang="ru-RU" sz="2400" dirty="0"/>
              <a:t> </a:t>
            </a:r>
            <a:r>
              <a:rPr lang="ru-RU" sz="2400" dirty="0" err="1"/>
              <a:t>кінозірки</a:t>
            </a:r>
            <a:r>
              <a:rPr lang="ru-RU" sz="2400" dirty="0"/>
              <a:t>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видатні</a:t>
            </a:r>
            <a:r>
              <a:rPr lang="ru-RU" sz="2400" dirty="0"/>
              <a:t> </a:t>
            </a:r>
            <a:r>
              <a:rPr lang="ru-RU" sz="2400" dirty="0" err="1"/>
              <a:t>спортсмени</a:t>
            </a:r>
            <a:r>
              <a:rPr lang="ru-RU" sz="2400" dirty="0"/>
              <a:t>. У </a:t>
            </a:r>
            <a:r>
              <a:rPr lang="ru-RU" sz="2400" dirty="0" err="1"/>
              <a:t>пострадянських</a:t>
            </a:r>
            <a:r>
              <a:rPr lang="ru-RU" sz="2400" dirty="0"/>
              <a:t> </a:t>
            </a:r>
            <a:r>
              <a:rPr lang="ru-RU" sz="2400" dirty="0" err="1"/>
              <a:t>політизованих</a:t>
            </a:r>
            <a:r>
              <a:rPr lang="ru-RU" sz="2400" dirty="0"/>
              <a:t> </a:t>
            </a:r>
            <a:r>
              <a:rPr lang="ru-RU" sz="2400" dirty="0" err="1"/>
              <a:t>країнах</a:t>
            </a:r>
            <a:r>
              <a:rPr lang="ru-RU" sz="2400" dirty="0"/>
              <a:t> </a:t>
            </a:r>
            <a:r>
              <a:rPr lang="ru-RU" sz="2400" dirty="0" err="1"/>
              <a:t>їхнє</a:t>
            </a:r>
            <a:r>
              <a:rPr lang="ru-RU" sz="2400" dirty="0"/>
              <a:t> </a:t>
            </a:r>
            <a:r>
              <a:rPr lang="ru-RU" sz="2400" dirty="0" err="1"/>
              <a:t>місце</a:t>
            </a:r>
            <a:r>
              <a:rPr lang="ru-RU" sz="2400" dirty="0"/>
              <a:t> часто </a:t>
            </a:r>
            <a:r>
              <a:rPr lang="ru-RU" sz="2400" dirty="0" err="1"/>
              <a:t>займають</a:t>
            </a:r>
            <a:r>
              <a:rPr lang="ru-RU" sz="2400" dirty="0"/>
              <a:t> </a:t>
            </a:r>
            <a:r>
              <a:rPr lang="ru-RU" sz="2400" dirty="0" err="1"/>
              <a:t>політики</a:t>
            </a:r>
            <a:r>
              <a:rPr lang="ru-RU" sz="2400" dirty="0"/>
              <a:t>. Люди </a:t>
            </a:r>
            <a:r>
              <a:rPr lang="ru-RU" sz="2400" dirty="0" err="1"/>
              <a:t>хочуть</a:t>
            </a:r>
            <a:r>
              <a:rPr lang="ru-RU" sz="2400" dirty="0"/>
              <a:t> знати про знаменитостей </a:t>
            </a:r>
            <a:r>
              <a:rPr lang="ru-RU" sz="2400" dirty="0" err="1"/>
              <a:t>якомога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. </a:t>
            </a:r>
            <a:r>
              <a:rPr lang="ru-RU" sz="2400" dirty="0" err="1"/>
              <a:t>Імена</a:t>
            </a:r>
            <a:r>
              <a:rPr lang="ru-RU" sz="2400" dirty="0"/>
              <a:t> знаменитостей </a:t>
            </a:r>
            <a:r>
              <a:rPr lang="ru-RU" sz="2400" dirty="0" err="1"/>
              <a:t>настільки</a:t>
            </a:r>
            <a:r>
              <a:rPr lang="ru-RU" sz="2400" dirty="0"/>
              <a:t> </a:t>
            </a:r>
            <a:r>
              <a:rPr lang="ru-RU" sz="2400" dirty="0" err="1"/>
              <a:t>відомі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самі</a:t>
            </a:r>
            <a:r>
              <a:rPr lang="ru-RU" sz="2400" dirty="0"/>
              <a:t> по </a:t>
            </a:r>
            <a:r>
              <a:rPr lang="ru-RU" sz="2400" dirty="0" err="1"/>
              <a:t>собі</a:t>
            </a:r>
            <a:r>
              <a:rPr lang="ru-RU" sz="2400" dirty="0"/>
              <a:t> </a:t>
            </a:r>
            <a:r>
              <a:rPr lang="ru-RU" sz="2400" dirty="0" err="1"/>
              <a:t>вже</a:t>
            </a:r>
            <a:r>
              <a:rPr lang="ru-RU" sz="2400" dirty="0"/>
              <a:t> </a:t>
            </a:r>
            <a:r>
              <a:rPr lang="ru-RU" sz="2400" dirty="0" err="1"/>
              <a:t>формують</a:t>
            </a:r>
            <a:r>
              <a:rPr lang="ru-RU" sz="2400" dirty="0"/>
              <a:t> </a:t>
            </a:r>
            <a:r>
              <a:rPr lang="ru-RU" sz="2400" dirty="0" err="1"/>
              <a:t>новини.Тому</a:t>
            </a:r>
            <a:r>
              <a:rPr lang="ru-RU" sz="2400" dirty="0"/>
              <a:t> новинами </a:t>
            </a:r>
            <a:r>
              <a:rPr lang="ru-RU" sz="2400" dirty="0" err="1"/>
              <a:t>стають</a:t>
            </a:r>
            <a:r>
              <a:rPr lang="ru-RU" sz="2400" dirty="0"/>
              <a:t>, </a:t>
            </a:r>
            <a:r>
              <a:rPr lang="ru-RU" sz="2400" dirty="0" err="1"/>
              <a:t>наприклад</a:t>
            </a:r>
            <a:r>
              <a:rPr lang="ru-RU" sz="2400" dirty="0"/>
              <a:t>, </a:t>
            </a:r>
            <a:r>
              <a:rPr lang="ru-RU" sz="2400" dirty="0" err="1"/>
              <a:t>похід</a:t>
            </a:r>
            <a:r>
              <a:rPr lang="ru-RU" sz="2400" dirty="0"/>
              <a:t> президента до ресторану, </a:t>
            </a:r>
            <a:r>
              <a:rPr lang="ru-RU" sz="2400" dirty="0" err="1"/>
              <a:t>поїздка</a:t>
            </a:r>
            <a:r>
              <a:rPr lang="ru-RU" sz="2400" dirty="0"/>
              <a:t> </a:t>
            </a:r>
            <a:r>
              <a:rPr lang="ru-RU" sz="2400" dirty="0" err="1"/>
              <a:t>прем’єр-міністра</a:t>
            </a:r>
            <a:r>
              <a:rPr lang="ru-RU" sz="2400" dirty="0"/>
              <a:t> до </a:t>
            </a:r>
            <a:r>
              <a:rPr lang="ru-RU" sz="2400" dirty="0" err="1"/>
              <a:t>Франції</a:t>
            </a:r>
            <a:r>
              <a:rPr lang="ru-RU" sz="2400" dirty="0"/>
              <a:t> до </a:t>
            </a:r>
            <a:r>
              <a:rPr lang="ru-RU" sz="2400" dirty="0" err="1"/>
              <a:t>родичів</a:t>
            </a:r>
            <a:r>
              <a:rPr lang="ru-RU" sz="2400" dirty="0"/>
              <a:t>, </a:t>
            </a:r>
            <a:r>
              <a:rPr lang="ru-RU" sz="2400" dirty="0" err="1"/>
              <a:t>одруження</a:t>
            </a:r>
            <a:r>
              <a:rPr lang="ru-RU" sz="2400" dirty="0"/>
              <a:t> популярного </a:t>
            </a:r>
            <a:r>
              <a:rPr lang="ru-RU" sz="2400" dirty="0" err="1"/>
              <a:t>телеведучого</a:t>
            </a:r>
            <a:r>
              <a:rPr lang="ru-RU" sz="2400" dirty="0"/>
              <a:t>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проблеми</a:t>
            </a:r>
            <a:r>
              <a:rPr lang="ru-RU" sz="2400" dirty="0"/>
              <a:t> </a:t>
            </a:r>
            <a:r>
              <a:rPr lang="ru-RU" sz="2400" dirty="0" err="1"/>
              <a:t>відомого</a:t>
            </a:r>
            <a:r>
              <a:rPr lang="ru-RU" sz="2400" dirty="0"/>
              <a:t> </a:t>
            </a:r>
            <a:r>
              <a:rPr lang="ru-RU" sz="2400" dirty="0" err="1"/>
              <a:t>співака</a:t>
            </a:r>
            <a:r>
              <a:rPr lang="ru-RU" sz="2400" dirty="0"/>
              <a:t> з </a:t>
            </a:r>
            <a:r>
              <a:rPr lang="ru-RU" sz="2400" dirty="0" err="1"/>
              <a:t>податковою</a:t>
            </a:r>
            <a:r>
              <a:rPr lang="ru-RU" sz="2400" dirty="0"/>
              <a:t> службою.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25055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A09119-0733-4DE7-88C3-EAF783949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Незвичайне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1AC777E-9C8F-4AC2-9D61-23A2A7EB2C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800" dirty="0"/>
              <a:t>Якщо щось змусило вас зупинитися і розкрити очі від здивування, то це означає, що сталося щось незвичайне. Якщо це цікаво для вас, то, можливо, буде цікаво і вашим читачам. Незвичайні події, дивні чи незвичні люди викликають інтерес. Вони можуть стати новиною.</a:t>
            </a:r>
          </a:p>
        </p:txBody>
      </p:sp>
    </p:spTree>
    <p:extLst>
      <p:ext uri="{BB962C8B-B14F-4D97-AF65-F5344CB8AC3E}">
        <p14:creationId xmlns:p14="http://schemas.microsoft.com/office/powerpoint/2010/main" val="3566499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6BFFB8-642D-4CEA-A032-85EE105AA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Фактори</a:t>
            </a:r>
            <a:r>
              <a:rPr lang="ru-RU" dirty="0"/>
              <a:t> новин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57D5FC9-A425-4AA0-8DE5-F328BA1C3E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/>
              <a:t>Факторами, </a:t>
            </a:r>
            <a:r>
              <a:rPr lang="ru-RU" sz="3200" dirty="0" err="1"/>
              <a:t>завдяки</a:t>
            </a:r>
            <a:r>
              <a:rPr lang="ru-RU" sz="3200" dirty="0"/>
              <a:t> </a:t>
            </a:r>
            <a:r>
              <a:rPr lang="ru-RU" sz="3200" dirty="0" err="1"/>
              <a:t>яким</a:t>
            </a:r>
            <a:r>
              <a:rPr lang="ru-RU" sz="3200" dirty="0"/>
              <a:t> </a:t>
            </a:r>
            <a:r>
              <a:rPr lang="ru-RU" sz="3200" dirty="0" err="1"/>
              <a:t>події</a:t>
            </a:r>
            <a:r>
              <a:rPr lang="ru-RU" sz="3200" dirty="0"/>
              <a:t> </a:t>
            </a:r>
            <a:r>
              <a:rPr lang="ru-RU" sz="3200" dirty="0" err="1"/>
              <a:t>стають</a:t>
            </a:r>
            <a:r>
              <a:rPr lang="ru-RU" sz="3200" dirty="0"/>
              <a:t> </a:t>
            </a:r>
            <a:r>
              <a:rPr lang="ru-RU" sz="3200" dirty="0" err="1"/>
              <a:t>достатньо</a:t>
            </a:r>
            <a:r>
              <a:rPr lang="ru-RU" sz="3200" dirty="0"/>
              <a:t> </a:t>
            </a:r>
            <a:r>
              <a:rPr lang="ru-RU" sz="3200" dirty="0" err="1"/>
              <a:t>цікавими</a:t>
            </a:r>
            <a:r>
              <a:rPr lang="ru-RU" sz="3200" dirty="0"/>
              <a:t>, </a:t>
            </a:r>
            <a:r>
              <a:rPr lang="ru-RU" sz="3200" dirty="0" err="1"/>
              <a:t>щоб</a:t>
            </a:r>
            <a:r>
              <a:rPr lang="ru-RU" sz="3200" dirty="0"/>
              <a:t> бути новинами в </a:t>
            </a:r>
            <a:r>
              <a:rPr lang="ru-RU" sz="3200" dirty="0" err="1"/>
              <a:t>пресі</a:t>
            </a:r>
            <a:r>
              <a:rPr lang="ru-RU" sz="3200" dirty="0"/>
              <a:t>, </a:t>
            </a:r>
            <a:r>
              <a:rPr lang="ru-RU" sz="3200" dirty="0" err="1"/>
              <a:t>вважаються</a:t>
            </a:r>
            <a:r>
              <a:rPr lang="ru-RU" sz="3200" dirty="0"/>
              <a:t>: </a:t>
            </a:r>
          </a:p>
          <a:p>
            <a:pPr algn="just"/>
            <a:r>
              <a:rPr lang="ru-RU" sz="3200" dirty="0" err="1"/>
              <a:t>конфлікт</a:t>
            </a:r>
            <a:r>
              <a:rPr lang="ru-RU" sz="3200" dirty="0"/>
              <a:t>, </a:t>
            </a:r>
          </a:p>
          <a:p>
            <a:pPr algn="just"/>
            <a:r>
              <a:rPr lang="ru-RU" sz="3200" dirty="0" err="1"/>
              <a:t>близькість</a:t>
            </a:r>
            <a:r>
              <a:rPr lang="ru-RU" sz="3200" dirty="0"/>
              <a:t>, </a:t>
            </a:r>
          </a:p>
          <a:p>
            <a:pPr algn="just"/>
            <a:r>
              <a:rPr lang="ru-RU" sz="3200" dirty="0"/>
              <a:t>час.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142143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507138-5194-4C2A-890C-5A5495B39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Конфлікт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CC42A27-3F67-4EE3-81D0-1D6D86230E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000" dirty="0"/>
              <a:t>Наше життя складається з конфліктів: великих і малих, внутрішніх і зовнішніх, конфліктів із друзями, знайомими чи незнайомцями. Конфліктів збройних або тих, що вирішуються мирним шляхом, міжнародних чи локальних.</a:t>
            </a:r>
          </a:p>
          <a:p>
            <a:pPr algn="just"/>
            <a:r>
              <a:rPr lang="uk-UA" sz="2000" dirty="0"/>
              <a:t>Обговорення </a:t>
            </a:r>
            <a:r>
              <a:rPr lang="uk-UA" sz="2000" dirty="0" err="1"/>
              <a:t>законопроєктів</a:t>
            </a:r>
            <a:r>
              <a:rPr lang="uk-UA" sz="2000" dirty="0"/>
              <a:t> у парламенті, інтереси, що стоять за цими обговореннями, доповіді міністрів на засіданнях уряду містять у собі зерна великих і малих конфліктів. </a:t>
            </a:r>
          </a:p>
          <a:p>
            <a:pPr algn="just"/>
            <a:r>
              <a:rPr lang="uk-UA" sz="2000" dirty="0"/>
              <a:t>Обов’язок журналіста – знати це і вміти показати читачеві чи глядачеві, у чому саме причина суперечки і які інтереси стоять за сторонами, що сперечаються. А ще журналіст покаже, що думає суспільство і які точки зору є в суспільстві з цього приводу – поза стінами парламенту чи поза кабінетом міністрів.</a:t>
            </a:r>
          </a:p>
        </p:txBody>
      </p:sp>
    </p:spTree>
    <p:extLst>
      <p:ext uri="{BB962C8B-B14F-4D97-AF65-F5344CB8AC3E}">
        <p14:creationId xmlns:p14="http://schemas.microsoft.com/office/powerpoint/2010/main" val="3578805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F680F2-5C98-4BC2-8E16-7B022E77D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76F2DE-0EE3-4676-9A62-375F794FE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uk-UA" sz="2000" dirty="0"/>
              <a:t>Конфлікти є всюди – у низькій якості продуктів або їхній високій ціні, в автомобільних аваріях, спортивних змаганнях чи театральних виставах. Більшість конфліктів так і просяться до газети. </a:t>
            </a:r>
          </a:p>
          <a:p>
            <a:pPr algn="just"/>
            <a:r>
              <a:rPr lang="uk-UA" sz="2000" dirty="0"/>
              <a:t>Недарма люди приходять до редакції, щоб розповісти про свої проблеми, тобто про ті конфлікти, які вони не в змозі самостійно вирішити.</a:t>
            </a:r>
          </a:p>
          <a:p>
            <a:pPr algn="just"/>
            <a:r>
              <a:rPr lang="uk-UA" sz="2000" dirty="0"/>
              <a:t>Підвищена увага засобів масової інформації до збройних сутичок, демонстрацій, стрілянини в усіх її видах пояснюється саме фактором конфлікту, який робить події цікавими. </a:t>
            </a:r>
          </a:p>
          <a:p>
            <a:pPr algn="just"/>
            <a:r>
              <a:rPr lang="uk-UA" sz="2000" dirty="0"/>
              <a:t>Вміння журналіста побачити конфлікт і показати його є одним із показників професіоналізму.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15902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A2AFE1-D8B3-46EC-9494-3DFADD54D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Близькість у просторі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FCE0029-9477-467E-9202-AD1A796134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uk-UA" sz="2400" dirty="0"/>
              <a:t>Людям завжди цікаво знати, що відбувається поруч із ними. Прочитати про яму на сусідній вулиці часто буває цікавіше, ніж про зустріч президентів десь у далекій країні. Журналіст шукає події та людей, близьких його читачам. Якщо стається аварія і ми дізнаємося про неї, то насамперед нас цікавить, чи немає серед постраждалих наших співвітчизників. Ми шукаємо їх серед переможців змагань чи визнаних діячів культури.</a:t>
            </a:r>
          </a:p>
          <a:p>
            <a:pPr algn="just"/>
            <a:r>
              <a:rPr lang="uk-UA" sz="2400" dirty="0"/>
              <a:t>Люди відчувають прив’язаність до тих, хто схожий на них, поділяє їхні інтереси, живе і думає так само, як вони. Саме цим і важливі місцеві новини.</a:t>
            </a:r>
          </a:p>
        </p:txBody>
      </p:sp>
    </p:spTree>
    <p:extLst>
      <p:ext uri="{BB962C8B-B14F-4D97-AF65-F5344CB8AC3E}">
        <p14:creationId xmlns:p14="http://schemas.microsoft.com/office/powerpoint/2010/main" val="8614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B72C73-CB93-4195-B3EA-8B011787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Близькість у часі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3FC41C6-1BF5-4B22-8591-1B47EA176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uk-UA" sz="2000" dirty="0"/>
              <a:t>Ми завжди хочемо знати останні новини. Що сталося сьогодні, ось зараз, щойно? Життя новин коротке – максимум день-два. Те, що сталося сьогодні, важливіше за те, що було вчора. Вчорашня новина важливіша за позавчорашню. «А що було позавчора?» – запитає ваш співрозмовник. І це вже зовсім не важливо, адже багато подій встигли затьмарити ці «старі новини».</a:t>
            </a:r>
          </a:p>
          <a:p>
            <a:pPr algn="just"/>
            <a:r>
              <a:rPr lang="uk-UA" sz="2000" dirty="0"/>
              <a:t>Журналісти змагаються за можливість повідомити новину швидше, ніж конкуренти. Адже що швидше ви </a:t>
            </a:r>
            <a:r>
              <a:rPr lang="uk-UA" sz="2000" dirty="0" err="1"/>
              <a:t>передасте</a:t>
            </a:r>
            <a:r>
              <a:rPr lang="uk-UA" sz="2000" dirty="0"/>
              <a:t> інформацію, то більше глядачів буде у вашого телеканалу чи читачів у вашої газети, то більшу довіру і популярність ви здобудете. У наші дні з розвитком електронних технологій рахунок у передачі новин іде на хвилини: хто швидший? Особливо це стосується тих журналістів, які працюють у новинних агентствах. Меншою мірою це стосується телевізійників і ще меншою – газетярів. Однак у випадку з газетами на перше місце виходить якість подачі інформації, професіоналізм журналіста. </a:t>
            </a:r>
          </a:p>
        </p:txBody>
      </p:sp>
    </p:spTree>
    <p:extLst>
      <p:ext uri="{BB962C8B-B14F-4D97-AF65-F5344CB8AC3E}">
        <p14:creationId xmlns:p14="http://schemas.microsoft.com/office/powerpoint/2010/main" val="2882656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9497DA-7978-49FE-B69F-1C31F7CBC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Написання</a:t>
            </a:r>
            <a:r>
              <a:rPr lang="ru-RU" dirty="0"/>
              <a:t> </a:t>
            </a:r>
            <a:r>
              <a:rPr lang="ru-RU" dirty="0" err="1"/>
              <a:t>новини</a:t>
            </a:r>
            <a:r>
              <a:rPr lang="ru-RU" dirty="0"/>
              <a:t>: </a:t>
            </a:r>
            <a:r>
              <a:rPr lang="ru-RU" dirty="0" err="1"/>
              <a:t>вимоги</a:t>
            </a:r>
            <a:r>
              <a:rPr lang="ru-RU" dirty="0"/>
              <a:t> та правила</a:t>
            </a:r>
            <a:br>
              <a:rPr lang="ru-RU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8DF891E-AB39-44B2-8C1B-80B20ADA86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Що таке факт</a:t>
            </a:r>
          </a:p>
          <a:p>
            <a:r>
              <a:rPr lang="uk-UA" dirty="0"/>
              <a:t>Писати новини – означає описувати факти. «</a:t>
            </a:r>
            <a:r>
              <a:rPr lang="uk-UA" dirty="0">
                <a:solidFill>
                  <a:srgbClr val="FFFF00"/>
                </a:solidFill>
              </a:rPr>
              <a:t>Новини – це ФАКТИ – ФАКТИ – повторюю – ФАКТИ. І не ДУМКИ. Не припущення. Тримайтеся від цього подалі</a:t>
            </a:r>
            <a:r>
              <a:rPr lang="uk-UA" dirty="0"/>
              <a:t>». І справді, для думок, аналізу, припущень і коментарів існують інші жанри, тобто інші ролі в журналістиці – оглядачів, аналітиків чи коментаторів.</a:t>
            </a:r>
          </a:p>
          <a:p>
            <a:r>
              <a:rPr lang="uk-UA" dirty="0"/>
              <a:t>Зазвичай новини пишуть молоді репортери. З віком вони переходять з однієї журналістської «вагової категорії» в іншу. Багато початківців вважають, що читацька аудиторія нетерпляче чекає, коли вони – ці репортери – розкажуть їй, що вони (молоді, без життєвого та журналістського досвіду) думають про всі питання сучасності, від політичної ситуації в країні до проблем освіти чи театрального мистецтва. Так не буває. Читачі насамперед чекають фактів. І першим правилом репортера має бути:</a:t>
            </a:r>
          </a:p>
        </p:txBody>
      </p:sp>
    </p:spTree>
    <p:extLst>
      <p:ext uri="{BB962C8B-B14F-4D97-AF65-F5344CB8AC3E}">
        <p14:creationId xmlns:p14="http://schemas.microsoft.com/office/powerpoint/2010/main" val="865104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59FE5-29DE-4236-98A1-48B974F38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Факти</a:t>
            </a:r>
            <a:r>
              <a:rPr lang="ru-RU" dirty="0"/>
              <a:t> </a:t>
            </a:r>
            <a:r>
              <a:rPr lang="ru-RU" dirty="0" err="1"/>
              <a:t>важливіші</a:t>
            </a:r>
            <a:r>
              <a:rPr lang="ru-RU" dirty="0"/>
              <a:t> за </a:t>
            </a:r>
            <a:r>
              <a:rPr lang="ru-RU" dirty="0" err="1"/>
              <a:t>коментарі</a:t>
            </a:r>
            <a:r>
              <a:rPr lang="ru-RU" dirty="0"/>
              <a:t>!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C733F34-1469-439D-BFF9-ADAB080C4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err="1"/>
              <a:t>Функція</a:t>
            </a:r>
            <a:r>
              <a:rPr lang="ru-RU" sz="2400" dirty="0"/>
              <a:t> </a:t>
            </a:r>
            <a:r>
              <a:rPr lang="ru-RU" sz="2400" dirty="0" err="1"/>
              <a:t>репортерів</a:t>
            </a:r>
            <a:r>
              <a:rPr lang="ru-RU" sz="2400" dirty="0"/>
              <a:t> – бути </a:t>
            </a:r>
            <a:r>
              <a:rPr lang="ru-RU" sz="2400" dirty="0" err="1"/>
              <a:t>очима</a:t>
            </a:r>
            <a:r>
              <a:rPr lang="ru-RU" sz="2400" dirty="0"/>
              <a:t> і </a:t>
            </a:r>
            <a:r>
              <a:rPr lang="ru-RU" sz="2400" dirty="0" err="1"/>
              <a:t>вухами</a:t>
            </a:r>
            <a:r>
              <a:rPr lang="ru-RU" sz="2400" dirty="0"/>
              <a:t> </a:t>
            </a:r>
            <a:r>
              <a:rPr lang="ru-RU" sz="2400" dirty="0" err="1"/>
              <a:t>читачів</a:t>
            </a:r>
            <a:r>
              <a:rPr lang="ru-RU" sz="2400" dirty="0"/>
              <a:t>, а не </a:t>
            </a:r>
            <a:r>
              <a:rPr lang="ru-RU" sz="2400" dirty="0" err="1"/>
              <a:t>їхніми</a:t>
            </a:r>
            <a:r>
              <a:rPr lang="ru-RU" sz="2400" dirty="0"/>
              <a:t> </a:t>
            </a:r>
            <a:r>
              <a:rPr lang="ru-RU" sz="2400" dirty="0" err="1"/>
              <a:t>мізками</a:t>
            </a:r>
            <a:r>
              <a:rPr lang="ru-RU" sz="2400" dirty="0"/>
              <a:t>. Дайте </a:t>
            </a:r>
            <a:r>
              <a:rPr lang="ru-RU" sz="2400" dirty="0" err="1"/>
              <a:t>читачам</a:t>
            </a:r>
            <a:r>
              <a:rPr lang="ru-RU" sz="2400" dirty="0"/>
              <a:t> </a:t>
            </a:r>
            <a:r>
              <a:rPr lang="ru-RU" sz="2400" dirty="0" err="1"/>
              <a:t>факти</a:t>
            </a:r>
            <a:r>
              <a:rPr lang="ru-RU" sz="2400" dirty="0"/>
              <a:t>, а </a:t>
            </a:r>
            <a:r>
              <a:rPr lang="ru-RU" sz="2400" dirty="0" err="1"/>
              <a:t>висновки</a:t>
            </a:r>
            <a:r>
              <a:rPr lang="ru-RU" sz="2400" dirty="0"/>
              <a:t> вони </a:t>
            </a:r>
            <a:r>
              <a:rPr lang="ru-RU" sz="2400" dirty="0" err="1"/>
              <a:t>зроблять</a:t>
            </a:r>
            <a:r>
              <a:rPr lang="ru-RU" sz="2400" dirty="0"/>
              <a:t> </a:t>
            </a:r>
            <a:r>
              <a:rPr lang="ru-RU" sz="2400" dirty="0" err="1"/>
              <a:t>самі</a:t>
            </a:r>
            <a:r>
              <a:rPr lang="ru-RU" sz="2400" dirty="0"/>
              <a:t>. </a:t>
            </a:r>
            <a:r>
              <a:rPr lang="ru-RU" sz="2400" dirty="0" err="1"/>
              <a:t>Надаючи</a:t>
            </a:r>
            <a:r>
              <a:rPr lang="ru-RU" sz="2400" dirty="0"/>
              <a:t> </a:t>
            </a:r>
            <a:r>
              <a:rPr lang="ru-RU" sz="2400" dirty="0" err="1"/>
              <a:t>читачам</a:t>
            </a:r>
            <a:r>
              <a:rPr lang="ru-RU" sz="2400" dirty="0"/>
              <a:t> </a:t>
            </a:r>
            <a:r>
              <a:rPr lang="ru-RU" sz="2400" dirty="0" err="1"/>
              <a:t>можливість</a:t>
            </a:r>
            <a:r>
              <a:rPr lang="ru-RU" sz="2400" dirty="0"/>
              <a:t> </a:t>
            </a:r>
            <a:r>
              <a:rPr lang="ru-RU" sz="2400" dirty="0" err="1"/>
              <a:t>робити</a:t>
            </a:r>
            <a:r>
              <a:rPr lang="ru-RU" sz="2400" dirty="0"/>
              <a:t> </a:t>
            </a:r>
            <a:r>
              <a:rPr lang="ru-RU" sz="2400" dirty="0" err="1"/>
              <a:t>висновки</a:t>
            </a:r>
            <a:r>
              <a:rPr lang="ru-RU" sz="2400" dirty="0"/>
              <a:t>, ми </a:t>
            </a:r>
            <a:r>
              <a:rPr lang="ru-RU" sz="2400" dirty="0" err="1"/>
              <a:t>підкреслюємо</a:t>
            </a:r>
            <a:r>
              <a:rPr lang="ru-RU" sz="2400" dirty="0"/>
              <a:t> свою </a:t>
            </a:r>
            <a:r>
              <a:rPr lang="ru-RU" sz="2400" dirty="0" err="1"/>
              <a:t>повагу</a:t>
            </a:r>
            <a:r>
              <a:rPr lang="ru-RU" sz="2400" dirty="0"/>
              <a:t> до них. Вони, у свою </a:t>
            </a:r>
            <a:r>
              <a:rPr lang="ru-RU" sz="2400" dirty="0" err="1"/>
              <a:t>чергу</a:t>
            </a:r>
            <a:r>
              <a:rPr lang="ru-RU" sz="2400" dirty="0"/>
              <a:t>, </a:t>
            </a:r>
            <a:r>
              <a:rPr lang="ru-RU" sz="2400" dirty="0" err="1"/>
              <a:t>віддячують</a:t>
            </a:r>
            <a:r>
              <a:rPr lang="ru-RU" sz="2400" dirty="0"/>
              <a:t> нам </a:t>
            </a:r>
            <a:r>
              <a:rPr lang="ru-RU" sz="2400" dirty="0" err="1"/>
              <a:t>довірою</a:t>
            </a:r>
            <a:r>
              <a:rPr lang="ru-RU" sz="2400" dirty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447175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09FA2C-6842-4438-9A7D-16C01B6B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Як </a:t>
            </a:r>
            <a:r>
              <a:rPr lang="ru-RU" dirty="0" err="1"/>
              <a:t>визначити</a:t>
            </a:r>
            <a:r>
              <a:rPr lang="ru-RU" dirty="0"/>
              <a:t> факт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7EC78C6-9D88-4669-B406-0221F27C0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Але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знаємо</a:t>
            </a:r>
            <a:r>
              <a:rPr lang="ru-RU" dirty="0"/>
              <a:t> ми,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 факт? Як ми </a:t>
            </a:r>
            <a:r>
              <a:rPr lang="ru-RU" dirty="0" err="1"/>
              <a:t>можемо</a:t>
            </a:r>
            <a:r>
              <a:rPr lang="ru-RU" dirty="0"/>
              <a:t> </a:t>
            </a:r>
            <a:r>
              <a:rPr lang="ru-RU" dirty="0" err="1"/>
              <a:t>судити</a:t>
            </a:r>
            <a:r>
              <a:rPr lang="ru-RU" dirty="0"/>
              <a:t> про </a:t>
            </a:r>
            <a:r>
              <a:rPr lang="ru-RU" dirty="0" err="1"/>
              <a:t>подію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не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безпосередніми</a:t>
            </a:r>
            <a:r>
              <a:rPr lang="ru-RU" dirty="0"/>
              <a:t> </a:t>
            </a:r>
            <a:r>
              <a:rPr lang="ru-RU" dirty="0" err="1"/>
              <a:t>свідками</a:t>
            </a:r>
            <a:r>
              <a:rPr lang="ru-RU" dirty="0"/>
              <a:t>? </a:t>
            </a:r>
            <a:r>
              <a:rPr lang="ru-RU" dirty="0" err="1"/>
              <a:t>Інститут</a:t>
            </a:r>
            <a:r>
              <a:rPr lang="ru-RU" dirty="0"/>
              <a:t> </a:t>
            </a:r>
            <a:r>
              <a:rPr lang="ru-RU" dirty="0" err="1"/>
              <a:t>висвітлення</a:t>
            </a:r>
            <a:r>
              <a:rPr lang="ru-RU" dirty="0"/>
              <a:t> </a:t>
            </a:r>
            <a:r>
              <a:rPr lang="ru-RU" dirty="0" err="1"/>
              <a:t>війни</a:t>
            </a:r>
            <a:r>
              <a:rPr lang="ru-RU" dirty="0"/>
              <a:t> і миру (IWPR) </a:t>
            </a:r>
            <a:r>
              <a:rPr lang="ru-RU" dirty="0" err="1"/>
              <a:t>пропонує</a:t>
            </a:r>
            <a:r>
              <a:rPr lang="ru-RU" dirty="0"/>
              <a:t> </a:t>
            </a:r>
            <a:r>
              <a:rPr lang="ru-RU" dirty="0" err="1"/>
              <a:t>використовувати</a:t>
            </a:r>
            <a:r>
              <a:rPr lang="ru-RU" dirty="0"/>
              <a:t> правило «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джерел</a:t>
            </a:r>
            <a:r>
              <a:rPr lang="ru-RU" dirty="0"/>
              <a:t>»:</a:t>
            </a:r>
          </a:p>
          <a:p>
            <a:r>
              <a:rPr lang="ru-RU" dirty="0">
                <a:solidFill>
                  <a:srgbClr val="FFFF00"/>
                </a:solidFill>
              </a:rPr>
              <a:t>«Золоте правило»</a:t>
            </a:r>
            <a:r>
              <a:rPr lang="ru-RU" dirty="0"/>
              <a:t>: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підтвердити</a:t>
            </a:r>
            <a:r>
              <a:rPr lang="ru-RU" dirty="0"/>
              <a:t> будь-яку </a:t>
            </a:r>
            <a:r>
              <a:rPr lang="ru-RU" dirty="0" err="1"/>
              <a:t>інформацію</a:t>
            </a:r>
            <a:r>
              <a:rPr lang="ru-RU" dirty="0"/>
              <a:t>,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використовувати</a:t>
            </a:r>
            <a:r>
              <a:rPr lang="ru-RU" dirty="0"/>
              <a:t> два </a:t>
            </a:r>
            <a:r>
              <a:rPr lang="ru-RU" dirty="0" err="1"/>
              <a:t>незалежні</a:t>
            </a:r>
            <a:r>
              <a:rPr lang="ru-RU" dirty="0"/>
              <a:t> один </a:t>
            </a:r>
            <a:r>
              <a:rPr lang="ru-RU" dirty="0" err="1"/>
              <a:t>від</a:t>
            </a:r>
            <a:r>
              <a:rPr lang="ru-RU" dirty="0"/>
              <a:t> одного </a:t>
            </a:r>
            <a:r>
              <a:rPr lang="ru-RU" dirty="0" err="1"/>
              <a:t>джерела</a:t>
            </a:r>
            <a:r>
              <a:rPr lang="ru-RU" dirty="0"/>
              <a:t>. </a:t>
            </a:r>
          </a:p>
          <a:p>
            <a:r>
              <a:rPr lang="ru-RU" dirty="0"/>
              <a:t>«</a:t>
            </a:r>
            <a:r>
              <a:rPr lang="ru-RU" dirty="0" err="1"/>
              <a:t>Незалежні</a:t>
            </a:r>
            <a:r>
              <a:rPr lang="ru-RU" dirty="0"/>
              <a:t> один </a:t>
            </a:r>
            <a:r>
              <a:rPr lang="ru-RU" dirty="0" err="1"/>
              <a:t>від</a:t>
            </a:r>
            <a:r>
              <a:rPr lang="ru-RU" dirty="0"/>
              <a:t> одного» </a:t>
            </a:r>
            <a:r>
              <a:rPr lang="ru-RU" dirty="0" err="1"/>
              <a:t>означає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:</a:t>
            </a:r>
          </a:p>
          <a:p>
            <a:pPr lvl="1"/>
            <a:r>
              <a:rPr lang="ru-RU" dirty="0"/>
              <a:t> </a:t>
            </a:r>
            <a:r>
              <a:rPr lang="ru-RU" dirty="0" err="1"/>
              <a:t>джерело</a:t>
            </a:r>
            <a:r>
              <a:rPr lang="ru-RU" dirty="0"/>
              <a:t> А </a:t>
            </a:r>
            <a:r>
              <a:rPr lang="ru-RU" dirty="0" err="1"/>
              <a:t>отримало</a:t>
            </a:r>
            <a:r>
              <a:rPr lang="ru-RU" dirty="0"/>
              <a:t> свою </a:t>
            </a:r>
            <a:r>
              <a:rPr lang="ru-RU" dirty="0" err="1"/>
              <a:t>інформацію</a:t>
            </a:r>
            <a:r>
              <a:rPr lang="ru-RU" dirty="0"/>
              <a:t> не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джерела</a:t>
            </a:r>
            <a:r>
              <a:rPr lang="ru-RU" dirty="0"/>
              <a:t> В;</a:t>
            </a:r>
          </a:p>
          <a:p>
            <a:pPr lvl="1"/>
            <a:r>
              <a:rPr lang="ru-RU" dirty="0" err="1"/>
              <a:t>джерела</a:t>
            </a:r>
            <a:r>
              <a:rPr lang="ru-RU" dirty="0"/>
              <a:t> А і В не </a:t>
            </a:r>
            <a:r>
              <a:rPr lang="ru-RU" dirty="0" err="1"/>
              <a:t>отримали</a:t>
            </a:r>
            <a:r>
              <a:rPr lang="ru-RU" dirty="0"/>
              <a:t> </a:t>
            </a:r>
            <a:r>
              <a:rPr lang="ru-RU" dirty="0" err="1"/>
              <a:t>інформацію</a:t>
            </a:r>
            <a:r>
              <a:rPr lang="ru-RU" dirty="0"/>
              <a:t> з рук одного і того ж </a:t>
            </a:r>
            <a:r>
              <a:rPr lang="ru-RU" dirty="0" err="1"/>
              <a:t>джерела</a:t>
            </a:r>
            <a:r>
              <a:rPr lang="ru-RU" dirty="0"/>
              <a:t> С.</a:t>
            </a:r>
          </a:p>
          <a:p>
            <a:pPr lvl="1"/>
            <a:r>
              <a:rPr lang="ru-RU" sz="1800" dirty="0" err="1"/>
              <a:t>Переконайтеся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і А, і В – </a:t>
            </a:r>
            <a:r>
              <a:rPr lang="ru-RU" dirty="0" err="1"/>
              <a:t>першоджерела</a:t>
            </a:r>
            <a:r>
              <a:rPr lang="ru-RU" dirty="0"/>
              <a:t>, і не </a:t>
            </a:r>
            <a:r>
              <a:rPr lang="ru-RU" dirty="0" err="1"/>
              <a:t>вважайте</a:t>
            </a:r>
            <a:r>
              <a:rPr lang="ru-RU" dirty="0"/>
              <a:t> </a:t>
            </a:r>
            <a:r>
              <a:rPr lang="ru-RU" dirty="0" err="1"/>
              <a:t>щось</a:t>
            </a:r>
            <a:r>
              <a:rPr lang="ru-RU" dirty="0"/>
              <a:t> «фактом», доки </a:t>
            </a:r>
            <a:r>
              <a:rPr lang="ru-RU" dirty="0" err="1"/>
              <a:t>це</a:t>
            </a:r>
            <a:r>
              <a:rPr lang="ru-RU" dirty="0"/>
              <a:t> не </a:t>
            </a:r>
            <a:r>
              <a:rPr lang="ru-RU" dirty="0" err="1"/>
              <a:t>підтверджено</a:t>
            </a:r>
            <a:r>
              <a:rPr lang="ru-RU" dirty="0"/>
              <a:t> </a:t>
            </a:r>
            <a:r>
              <a:rPr lang="ru-RU" dirty="0" err="1"/>
              <a:t>двома</a:t>
            </a:r>
            <a:r>
              <a:rPr lang="ru-RU" dirty="0"/>
              <a:t> </a:t>
            </a:r>
            <a:r>
              <a:rPr lang="ru-RU" dirty="0" err="1"/>
              <a:t>незалежними</a:t>
            </a:r>
            <a:r>
              <a:rPr lang="ru-RU" dirty="0"/>
              <a:t> </a:t>
            </a:r>
            <a:r>
              <a:rPr lang="ru-RU" dirty="0" err="1"/>
              <a:t>джерелами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0150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6A7F22-DC60-4ACD-A203-CF69A565F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Збираємо інформацію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D0B0ED-E4B1-40E5-AC5F-4EB1AC29A0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dirty="0"/>
              <a:t>Для журналістики недостатньо просто повідомити новину – це буде схоже радше на базарну плітку. </a:t>
            </a:r>
          </a:p>
          <a:p>
            <a:r>
              <a:rPr lang="uk-UA" b="1" dirty="0" err="1">
                <a:solidFill>
                  <a:srgbClr val="FFFF00"/>
                </a:solidFill>
              </a:rPr>
              <a:t>Професійно</a:t>
            </a:r>
            <a:r>
              <a:rPr lang="uk-UA" dirty="0"/>
              <a:t> подана інформація передбачає щось більше.</a:t>
            </a:r>
          </a:p>
        </p:txBody>
      </p:sp>
    </p:spTree>
    <p:extLst>
      <p:ext uri="{BB962C8B-B14F-4D97-AF65-F5344CB8AC3E}">
        <p14:creationId xmlns:p14="http://schemas.microsoft.com/office/powerpoint/2010/main" val="2278666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B93A4C-F3C4-4C8D-96B0-2E091B29B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Питання, на які ми зобов’язані відповідати в кожній статті: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E379A7D-1F45-40E0-B0A2-052987025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Хто – </a:t>
            </a:r>
            <a:r>
              <a:rPr lang="tr-TR" dirty="0"/>
              <a:t>Who</a:t>
            </a:r>
            <a:endParaRPr lang="uk-UA" dirty="0"/>
          </a:p>
          <a:p>
            <a:r>
              <a:rPr lang="uk-UA" dirty="0"/>
              <a:t>Що – </a:t>
            </a:r>
            <a:r>
              <a:rPr lang="tr-TR" dirty="0"/>
              <a:t>What</a:t>
            </a:r>
            <a:endParaRPr lang="uk-UA" dirty="0"/>
          </a:p>
          <a:p>
            <a:r>
              <a:rPr lang="uk-UA" dirty="0"/>
              <a:t>Коли – </a:t>
            </a:r>
            <a:r>
              <a:rPr lang="tr-TR" dirty="0"/>
              <a:t>When</a:t>
            </a:r>
            <a:endParaRPr lang="uk-UA" dirty="0"/>
          </a:p>
          <a:p>
            <a:r>
              <a:rPr lang="uk-UA" dirty="0"/>
              <a:t>Де – </a:t>
            </a:r>
            <a:r>
              <a:rPr lang="tr-TR" dirty="0"/>
              <a:t>Where</a:t>
            </a:r>
            <a:endParaRPr lang="uk-UA" dirty="0"/>
          </a:p>
          <a:p>
            <a:r>
              <a:rPr lang="uk-UA" dirty="0"/>
              <a:t>Чому – </a:t>
            </a:r>
            <a:r>
              <a:rPr lang="tr-TR" dirty="0"/>
              <a:t>Why</a:t>
            </a:r>
            <a:endParaRPr lang="uk-UA"/>
          </a:p>
          <a:p>
            <a:r>
              <a:rPr lang="uk-UA"/>
              <a:t>Як </a:t>
            </a:r>
            <a:r>
              <a:rPr lang="uk-UA" dirty="0"/>
              <a:t>– </a:t>
            </a:r>
            <a:r>
              <a:rPr lang="tr-TR" dirty="0"/>
              <a:t>How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63725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B059A4-9ADE-4283-BB35-155FFE878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6D53366-66C8-488E-AFAD-A36D2400AF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dirty="0"/>
              <a:t>Відсутнє «щось» – це відповіді на шість «наріжних питань журналістики». Журналісти повинні прагнути відповісти на них навіть у найкоротшій </a:t>
            </a:r>
            <a:r>
              <a:rPr lang="uk-UA" dirty="0" err="1"/>
              <a:t>інформації.На</a:t>
            </a:r>
            <a:r>
              <a:rPr lang="uk-UA" dirty="0"/>
              <a:t> англійській мові п’ять із шести питань починаються на літеру </a:t>
            </a:r>
            <a:r>
              <a:rPr lang="tr-TR" dirty="0"/>
              <a:t>W, </a:t>
            </a:r>
            <a:r>
              <a:rPr lang="uk-UA" dirty="0"/>
              <a:t>а одне – на літеру </a:t>
            </a:r>
            <a:r>
              <a:rPr lang="tr-TR" dirty="0"/>
              <a:t>H. </a:t>
            </a:r>
            <a:r>
              <a:rPr lang="uk-UA" dirty="0"/>
              <a:t>Тому в професійному жаргоні журналістів їх називають «П’ять </a:t>
            </a:r>
            <a:r>
              <a:rPr lang="tr-TR" dirty="0"/>
              <a:t>W </a:t>
            </a:r>
            <a:r>
              <a:rPr lang="uk-UA" dirty="0"/>
              <a:t>і один </a:t>
            </a:r>
            <a:r>
              <a:rPr lang="tr-TR" dirty="0"/>
              <a:t>H». </a:t>
            </a:r>
            <a:endParaRPr lang="uk-UA" dirty="0"/>
          </a:p>
          <a:p>
            <a:pPr algn="just"/>
            <a:r>
              <a:rPr lang="uk-UA" dirty="0"/>
              <a:t>Ці питання запровадив у журналістську практику Редьярд Кіплінг:</a:t>
            </a:r>
          </a:p>
          <a:p>
            <a:pPr algn="just"/>
            <a:r>
              <a:rPr lang="uk-UA" dirty="0"/>
              <a:t>Шестірка вірних слуг моїх,</a:t>
            </a:r>
          </a:p>
          <a:p>
            <a:pPr algn="just"/>
            <a:r>
              <a:rPr lang="uk-UA" dirty="0"/>
              <a:t>Що вчать мене усе, що </a:t>
            </a:r>
            <a:r>
              <a:rPr lang="uk-UA" dirty="0" err="1"/>
              <a:t>знаю,Їх</a:t>
            </a:r>
            <a:r>
              <a:rPr lang="uk-UA" dirty="0"/>
              <a:t> звати: Що, Чому, </a:t>
            </a:r>
            <a:r>
              <a:rPr lang="uk-UA" dirty="0" err="1"/>
              <a:t>Коли,Як</a:t>
            </a:r>
            <a:r>
              <a:rPr lang="uk-UA" dirty="0"/>
              <a:t>, Де і Хто – їх імена.</a:t>
            </a:r>
          </a:p>
        </p:txBody>
      </p:sp>
    </p:spTree>
    <p:extLst>
      <p:ext uri="{BB962C8B-B14F-4D97-AF65-F5344CB8AC3E}">
        <p14:creationId xmlns:p14="http://schemas.microsoft.com/office/powerpoint/2010/main" val="328238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78EFAA-CF74-42C9-8A2D-AC8A8A871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2902AD7-F5E1-4A29-A7B5-5ED79CF87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uk-UA" dirty="0"/>
              <a:t>Перш ніж почати писати статтю, потрібно визначити її структуру, в якій послідовності будуть викладені події, та багато іншого. </a:t>
            </a:r>
          </a:p>
          <a:p>
            <a:pPr algn="just"/>
            <a:r>
              <a:rPr lang="uk-UA" dirty="0"/>
              <a:t>Однак головне – вирішити, з чого ми почнемо статтю. Для початку подумаємо, чи є в нашому репортерському блокноті відповіді на шість питань. Якщо все зрозуміло і відповіді є, можна починати писати. І почнемо ми з того, як розпочати інформацію, тобто як написати лід.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4116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E65639-FFD1-4834-9F0B-1DFD93FB7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F402AE9-2323-473B-9B2B-E7CCD536C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84033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{E2358941-7DC7-486B-978E-A30FB526B9BC}TFb5ae2469-0bae-4978-b0e0-39dd046150ff394a3638-47a1155c9080</Template>
  <TotalTime>7463</TotalTime>
  <Words>1616</Words>
  <Application>Microsoft Office PowerPoint</Application>
  <PresentationFormat>Широкий екран</PresentationFormat>
  <Paragraphs>75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Небеса</vt:lpstr>
      <vt:lpstr>Новина</vt:lpstr>
      <vt:lpstr>Що таке новина</vt:lpstr>
      <vt:lpstr>Але як журналісти визначають, що саме викличе інтерес читачів? </vt:lpstr>
      <vt:lpstr>Параметри новин</vt:lpstr>
      <vt:lpstr>Вплив</vt:lpstr>
      <vt:lpstr>Знаменитості</vt:lpstr>
      <vt:lpstr>Незвичайне</vt:lpstr>
      <vt:lpstr>Фактори новин</vt:lpstr>
      <vt:lpstr>Конфлікт</vt:lpstr>
      <vt:lpstr>Презентація PowerPoint</vt:lpstr>
      <vt:lpstr>Близькість у просторі</vt:lpstr>
      <vt:lpstr>Близькість у часі</vt:lpstr>
      <vt:lpstr>Написання новини: вимоги та правила </vt:lpstr>
      <vt:lpstr>Факти важливіші за коментарі!</vt:lpstr>
      <vt:lpstr>Як визначити факт</vt:lpstr>
      <vt:lpstr>Збираємо інформацію</vt:lpstr>
      <vt:lpstr>Питання, на які ми зобов’язані відповідати в кожній статті: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Новина</dc:title>
  <dc:creator>Слюсар Вадим Миколайович</dc:creator>
  <cp:lastModifiedBy>Слюсар Вадим Миколайович</cp:lastModifiedBy>
  <cp:revision>6</cp:revision>
  <dcterms:created xsi:type="dcterms:W3CDTF">2025-09-15T11:29:44Z</dcterms:created>
  <dcterms:modified xsi:type="dcterms:W3CDTF">2025-09-28T18:29:17Z</dcterms:modified>
</cp:coreProperties>
</file>