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772" r:id="rId1"/>
    <p:sldMasterId id="2147484385" r:id="rId2"/>
  </p:sldMasterIdLst>
  <p:notesMasterIdLst>
    <p:notesMasterId r:id="rId110"/>
  </p:notesMasterIdLst>
  <p:handoutMasterIdLst>
    <p:handoutMasterId r:id="rId111"/>
  </p:handoutMasterIdLst>
  <p:sldIdLst>
    <p:sldId id="319" r:id="rId3"/>
    <p:sldId id="869" r:id="rId4"/>
    <p:sldId id="870" r:id="rId5"/>
    <p:sldId id="722" r:id="rId6"/>
    <p:sldId id="814" r:id="rId7"/>
    <p:sldId id="752" r:id="rId8"/>
    <p:sldId id="751" r:id="rId9"/>
    <p:sldId id="732" r:id="rId10"/>
    <p:sldId id="822" r:id="rId11"/>
    <p:sldId id="873" r:id="rId12"/>
    <p:sldId id="823" r:id="rId13"/>
    <p:sldId id="728" r:id="rId14"/>
    <p:sldId id="730" r:id="rId15"/>
    <p:sldId id="760" r:id="rId16"/>
    <p:sldId id="880" r:id="rId17"/>
    <p:sldId id="881" r:id="rId18"/>
    <p:sldId id="793" r:id="rId19"/>
    <p:sldId id="724" r:id="rId20"/>
    <p:sldId id="733" r:id="rId21"/>
    <p:sldId id="815" r:id="rId22"/>
    <p:sldId id="824" r:id="rId23"/>
    <p:sldId id="825" r:id="rId24"/>
    <p:sldId id="874" r:id="rId25"/>
    <p:sldId id="826" r:id="rId26"/>
    <p:sldId id="827" r:id="rId27"/>
    <p:sldId id="828" r:id="rId28"/>
    <p:sldId id="829" r:id="rId29"/>
    <p:sldId id="787" r:id="rId30"/>
    <p:sldId id="734" r:id="rId31"/>
    <p:sldId id="761" r:id="rId32"/>
    <p:sldId id="818" r:id="rId33"/>
    <p:sldId id="819" r:id="rId34"/>
    <p:sldId id="820" r:id="rId35"/>
    <p:sldId id="735" r:id="rId36"/>
    <p:sldId id="736" r:id="rId37"/>
    <p:sldId id="887" r:id="rId38"/>
    <p:sldId id="889" r:id="rId39"/>
    <p:sldId id="890" r:id="rId40"/>
    <p:sldId id="888" r:id="rId41"/>
    <p:sldId id="875" r:id="rId42"/>
    <p:sldId id="830" r:id="rId43"/>
    <p:sldId id="831" r:id="rId44"/>
    <p:sldId id="839" r:id="rId45"/>
    <p:sldId id="840" r:id="rId46"/>
    <p:sldId id="832" r:id="rId47"/>
    <p:sldId id="833" r:id="rId48"/>
    <p:sldId id="834" r:id="rId49"/>
    <p:sldId id="835" r:id="rId50"/>
    <p:sldId id="836" r:id="rId51"/>
    <p:sldId id="837" r:id="rId52"/>
    <p:sldId id="762" r:id="rId53"/>
    <p:sldId id="737" r:id="rId54"/>
    <p:sldId id="738" r:id="rId55"/>
    <p:sldId id="882" r:id="rId56"/>
    <p:sldId id="883" r:id="rId57"/>
    <p:sldId id="884" r:id="rId58"/>
    <p:sldId id="885" r:id="rId59"/>
    <p:sldId id="886" r:id="rId60"/>
    <p:sldId id="878" r:id="rId61"/>
    <p:sldId id="841" r:id="rId62"/>
    <p:sldId id="842" r:id="rId63"/>
    <p:sldId id="872" r:id="rId64"/>
    <p:sldId id="844" r:id="rId65"/>
    <p:sldId id="845" r:id="rId66"/>
    <p:sldId id="846" r:id="rId67"/>
    <p:sldId id="850" r:id="rId68"/>
    <p:sldId id="849" r:id="rId69"/>
    <p:sldId id="848" r:id="rId70"/>
    <p:sldId id="851" r:id="rId71"/>
    <p:sldId id="847" r:id="rId72"/>
    <p:sldId id="852" r:id="rId73"/>
    <p:sldId id="853" r:id="rId74"/>
    <p:sldId id="854" r:id="rId75"/>
    <p:sldId id="855" r:id="rId76"/>
    <p:sldId id="856" r:id="rId77"/>
    <p:sldId id="868" r:id="rId78"/>
    <p:sldId id="857" r:id="rId79"/>
    <p:sldId id="859" r:id="rId80"/>
    <p:sldId id="860" r:id="rId81"/>
    <p:sldId id="861" r:id="rId82"/>
    <p:sldId id="862" r:id="rId83"/>
    <p:sldId id="863" r:id="rId84"/>
    <p:sldId id="864" r:id="rId85"/>
    <p:sldId id="867" r:id="rId86"/>
    <p:sldId id="876" r:id="rId87"/>
    <p:sldId id="877" r:id="rId88"/>
    <p:sldId id="865" r:id="rId89"/>
    <p:sldId id="866" r:id="rId90"/>
    <p:sldId id="858" r:id="rId91"/>
    <p:sldId id="871" r:id="rId92"/>
    <p:sldId id="879" r:id="rId93"/>
    <p:sldId id="796" r:id="rId94"/>
    <p:sldId id="797" r:id="rId95"/>
    <p:sldId id="798" r:id="rId96"/>
    <p:sldId id="799" r:id="rId97"/>
    <p:sldId id="800" r:id="rId98"/>
    <p:sldId id="801" r:id="rId99"/>
    <p:sldId id="802" r:id="rId100"/>
    <p:sldId id="803" r:id="rId101"/>
    <p:sldId id="804" r:id="rId102"/>
    <p:sldId id="805" r:id="rId103"/>
    <p:sldId id="806" r:id="rId104"/>
    <p:sldId id="808" r:id="rId105"/>
    <p:sldId id="809" r:id="rId106"/>
    <p:sldId id="810" r:id="rId107"/>
    <p:sldId id="811" r:id="rId108"/>
    <p:sldId id="813" r:id="rId109"/>
  </p:sldIdLst>
  <p:sldSz cx="9144000" cy="6858000" type="screen4x3"/>
  <p:notesSz cx="6858000" cy="9144000"/>
  <p:defaultTextStyle>
    <a:defPPr>
      <a:defRPr lang="en-US"/>
    </a:defPPr>
    <a:lvl1pPr algn="l" rtl="0" fontAlgn="base">
      <a:spcBef>
        <a:spcPct val="0"/>
      </a:spcBef>
      <a:spcAft>
        <a:spcPct val="0"/>
      </a:spcAft>
      <a:defRPr sz="2000" kern="1200">
        <a:solidFill>
          <a:srgbClr val="FFFFFF"/>
        </a:solidFill>
        <a:latin typeface="Times New Roman" charset="0"/>
        <a:ea typeface="ＭＳ Ｐゴシック" charset="0"/>
        <a:cs typeface="+mn-cs"/>
      </a:defRPr>
    </a:lvl1pPr>
    <a:lvl2pPr marL="457200" algn="l" rtl="0" fontAlgn="base">
      <a:spcBef>
        <a:spcPct val="0"/>
      </a:spcBef>
      <a:spcAft>
        <a:spcPct val="0"/>
      </a:spcAft>
      <a:defRPr sz="2000" kern="1200">
        <a:solidFill>
          <a:srgbClr val="FFFFFF"/>
        </a:solidFill>
        <a:latin typeface="Times New Roman" charset="0"/>
        <a:ea typeface="ＭＳ Ｐゴシック" charset="0"/>
        <a:cs typeface="+mn-cs"/>
      </a:defRPr>
    </a:lvl2pPr>
    <a:lvl3pPr marL="914400" algn="l" rtl="0" fontAlgn="base">
      <a:spcBef>
        <a:spcPct val="0"/>
      </a:spcBef>
      <a:spcAft>
        <a:spcPct val="0"/>
      </a:spcAft>
      <a:defRPr sz="2000" kern="1200">
        <a:solidFill>
          <a:srgbClr val="FFFFFF"/>
        </a:solidFill>
        <a:latin typeface="Times New Roman" charset="0"/>
        <a:ea typeface="ＭＳ Ｐゴシック" charset="0"/>
        <a:cs typeface="+mn-cs"/>
      </a:defRPr>
    </a:lvl3pPr>
    <a:lvl4pPr marL="1371600" algn="l" rtl="0" fontAlgn="base">
      <a:spcBef>
        <a:spcPct val="0"/>
      </a:spcBef>
      <a:spcAft>
        <a:spcPct val="0"/>
      </a:spcAft>
      <a:defRPr sz="2000" kern="1200">
        <a:solidFill>
          <a:srgbClr val="FFFFFF"/>
        </a:solidFill>
        <a:latin typeface="Times New Roman" charset="0"/>
        <a:ea typeface="ＭＳ Ｐゴシック" charset="0"/>
        <a:cs typeface="+mn-cs"/>
      </a:defRPr>
    </a:lvl4pPr>
    <a:lvl5pPr marL="1828800" algn="l" rtl="0" fontAlgn="base">
      <a:spcBef>
        <a:spcPct val="0"/>
      </a:spcBef>
      <a:spcAft>
        <a:spcPct val="0"/>
      </a:spcAft>
      <a:defRPr sz="2000" kern="1200">
        <a:solidFill>
          <a:srgbClr val="FFFFFF"/>
        </a:solidFill>
        <a:latin typeface="Times New Roman" charset="0"/>
        <a:ea typeface="ＭＳ Ｐゴシック" charset="0"/>
        <a:cs typeface="+mn-cs"/>
      </a:defRPr>
    </a:lvl5pPr>
    <a:lvl6pPr marL="2286000" algn="l" defTabSz="457200" rtl="0" eaLnBrk="1" latinLnBrk="0" hangingPunct="1">
      <a:defRPr sz="2000" kern="1200">
        <a:solidFill>
          <a:srgbClr val="FFFFFF"/>
        </a:solidFill>
        <a:latin typeface="Times New Roman" charset="0"/>
        <a:ea typeface="ＭＳ Ｐゴシック" charset="0"/>
        <a:cs typeface="+mn-cs"/>
      </a:defRPr>
    </a:lvl6pPr>
    <a:lvl7pPr marL="2743200" algn="l" defTabSz="457200" rtl="0" eaLnBrk="1" latinLnBrk="0" hangingPunct="1">
      <a:defRPr sz="2000" kern="1200">
        <a:solidFill>
          <a:srgbClr val="FFFFFF"/>
        </a:solidFill>
        <a:latin typeface="Times New Roman" charset="0"/>
        <a:ea typeface="ＭＳ Ｐゴシック" charset="0"/>
        <a:cs typeface="+mn-cs"/>
      </a:defRPr>
    </a:lvl7pPr>
    <a:lvl8pPr marL="3200400" algn="l" defTabSz="457200" rtl="0" eaLnBrk="1" latinLnBrk="0" hangingPunct="1">
      <a:defRPr sz="2000" kern="1200">
        <a:solidFill>
          <a:srgbClr val="FFFFFF"/>
        </a:solidFill>
        <a:latin typeface="Times New Roman" charset="0"/>
        <a:ea typeface="ＭＳ Ｐゴシック" charset="0"/>
        <a:cs typeface="+mn-cs"/>
      </a:defRPr>
    </a:lvl8pPr>
    <a:lvl9pPr marL="3657600" algn="l" defTabSz="457200" rtl="0" eaLnBrk="1" latinLnBrk="0" hangingPunct="1">
      <a:defRPr sz="2000" kern="1200">
        <a:solidFill>
          <a:srgbClr val="FFFFFF"/>
        </a:solidFill>
        <a:latin typeface="Times New Roman" charset="0"/>
        <a:ea typeface="ＭＳ Ｐゴシック" charset="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22222"/>
    <a:srgbClr val="FFFFFF"/>
    <a:srgbClr val="18B2B6"/>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77" autoAdjust="0"/>
    <p:restoredTop sz="94595" autoAdjust="0"/>
  </p:normalViewPr>
  <p:slideViewPr>
    <p:cSldViewPr>
      <p:cViewPr varScale="1">
        <p:scale>
          <a:sx n="113" d="100"/>
          <a:sy n="113" d="100"/>
        </p:scale>
        <p:origin x="1536"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5922"/>
    </p:cViewPr>
  </p:sorterViewPr>
  <p:notesViewPr>
    <p:cSldViewPr>
      <p:cViewPr varScale="1">
        <p:scale>
          <a:sx n="70" d="100"/>
          <a:sy n="70" d="100"/>
        </p:scale>
        <p:origin x="-1422"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presProps" Target="presProps.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slide" Target="slides/slide100.xml"/><Relationship Id="rId110" Type="http://schemas.openxmlformats.org/officeDocument/2006/relationships/notesMaster" Target="notesMasters/notesMaster1.xml"/><Relationship Id="rId115"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88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dirty="0">
                <a:solidFill>
                  <a:schemeClr val="tx1"/>
                </a:solidFill>
                <a:latin typeface="Times New Roman" pitchFamily="18" charset="0"/>
                <a:ea typeface="+mn-ea"/>
              </a:defRPr>
            </a:lvl1pPr>
          </a:lstStyle>
          <a:p>
            <a:pPr>
              <a:defRPr/>
            </a:pPr>
            <a:endParaRPr lang="en-US"/>
          </a:p>
        </p:txBody>
      </p:sp>
      <p:sp>
        <p:nvSpPr>
          <p:cNvPr id="12288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dirty="0">
                <a:solidFill>
                  <a:schemeClr val="tx1"/>
                </a:solidFill>
                <a:latin typeface="Times New Roman" pitchFamily="18" charset="0"/>
                <a:ea typeface="+mn-ea"/>
              </a:defRPr>
            </a:lvl1pPr>
          </a:lstStyle>
          <a:p>
            <a:pPr>
              <a:defRPr/>
            </a:pPr>
            <a:endParaRPr lang="en-US"/>
          </a:p>
        </p:txBody>
      </p:sp>
      <p:sp>
        <p:nvSpPr>
          <p:cNvPr id="12288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dirty="0">
                <a:solidFill>
                  <a:schemeClr val="tx1"/>
                </a:solidFill>
                <a:latin typeface="Times New Roman" pitchFamily="18" charset="0"/>
                <a:ea typeface="+mn-ea"/>
              </a:defRPr>
            </a:lvl1pPr>
          </a:lstStyle>
          <a:p>
            <a:pPr>
              <a:defRPr/>
            </a:pPr>
            <a:endParaRPr lang="en-US"/>
          </a:p>
        </p:txBody>
      </p:sp>
      <p:sp>
        <p:nvSpPr>
          <p:cNvPr id="12288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chemeClr val="tx1"/>
                </a:solidFill>
              </a:defRPr>
            </a:lvl1pPr>
          </a:lstStyle>
          <a:p>
            <a:fld id="{BB54720B-0C85-BD4A-9FE9-C7649941B437}" type="slidenum">
              <a:rPr lang="en-US"/>
              <a:pPr/>
              <a:t>‹#›</a:t>
            </a:fld>
            <a:endParaRPr lang="en-US"/>
          </a:p>
        </p:txBody>
      </p:sp>
    </p:spTree>
    <p:extLst>
      <p:ext uri="{BB962C8B-B14F-4D97-AF65-F5344CB8AC3E}">
        <p14:creationId xmlns:p14="http://schemas.microsoft.com/office/powerpoint/2010/main" val="40610159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5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dirty="0">
                <a:solidFill>
                  <a:schemeClr val="tx1"/>
                </a:solidFill>
                <a:latin typeface="Times New Roman" pitchFamily="18" charset="0"/>
                <a:ea typeface="+mn-ea"/>
              </a:defRPr>
            </a:lvl1pPr>
          </a:lstStyle>
          <a:p>
            <a:pPr>
              <a:defRPr/>
            </a:pPr>
            <a:endParaRPr lang="en-US"/>
          </a:p>
        </p:txBody>
      </p:sp>
      <p:sp>
        <p:nvSpPr>
          <p:cNvPr id="645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dirty="0">
                <a:solidFill>
                  <a:schemeClr val="tx1"/>
                </a:solidFill>
                <a:latin typeface="Times New Roman" pitchFamily="18" charset="0"/>
                <a:ea typeface="+mn-ea"/>
              </a:defRPr>
            </a:lvl1pPr>
          </a:lstStyle>
          <a:p>
            <a:pPr>
              <a:defRPr/>
            </a:pPr>
            <a:endParaRPr lang="en-US"/>
          </a:p>
        </p:txBody>
      </p:sp>
      <p:sp>
        <p:nvSpPr>
          <p:cNvPr id="593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Lst>
        </p:spPr>
      </p:sp>
      <p:sp>
        <p:nvSpPr>
          <p:cNvPr id="645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45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dirty="0">
                <a:solidFill>
                  <a:schemeClr val="tx1"/>
                </a:solidFill>
                <a:latin typeface="Times New Roman" pitchFamily="18" charset="0"/>
                <a:ea typeface="+mn-ea"/>
              </a:defRPr>
            </a:lvl1pPr>
          </a:lstStyle>
          <a:p>
            <a:pPr>
              <a:defRPr/>
            </a:pPr>
            <a:endParaRPr lang="en-US"/>
          </a:p>
        </p:txBody>
      </p:sp>
      <p:sp>
        <p:nvSpPr>
          <p:cNvPr id="645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chemeClr val="tx1"/>
                </a:solidFill>
              </a:defRPr>
            </a:lvl1pPr>
          </a:lstStyle>
          <a:p>
            <a:fld id="{77FFFC52-FC98-9043-B600-8D0138B75F80}" type="slidenum">
              <a:rPr lang="en-US"/>
              <a:pPr/>
              <a:t>‹#›</a:t>
            </a:fld>
            <a:endParaRPr lang="en-US"/>
          </a:p>
        </p:txBody>
      </p:sp>
    </p:spTree>
    <p:extLst>
      <p:ext uri="{BB962C8B-B14F-4D97-AF65-F5344CB8AC3E}">
        <p14:creationId xmlns:p14="http://schemas.microsoft.com/office/powerpoint/2010/main" val="414772448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DE1E5019-E5CC-1947-84D5-647FD74F627E}" type="slidenum">
              <a:rPr lang="en-US" sz="1200">
                <a:solidFill>
                  <a:schemeClr val="tx1"/>
                </a:solidFill>
              </a:rPr>
              <a:pPr eaLnBrk="1" hangingPunct="1"/>
              <a:t>1</a:t>
            </a:fld>
            <a:endParaRPr lang="en-US" sz="1200">
              <a:solidFill>
                <a:schemeClr val="tx1"/>
              </a:solidFill>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atin typeface="Times New Roman" charset="0"/>
            </a:endParaRPr>
          </a:p>
        </p:txBody>
      </p:sp>
    </p:spTree>
    <p:extLst>
      <p:ext uri="{BB962C8B-B14F-4D97-AF65-F5344CB8AC3E}">
        <p14:creationId xmlns:p14="http://schemas.microsoft.com/office/powerpoint/2010/main" val="12452595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1001675">
              <a:lnSpc>
                <a:spcPct val="90000"/>
              </a:lnSpc>
              <a:spcBef>
                <a:spcPct val="50000"/>
              </a:spcBef>
              <a:buSzPct val="100000"/>
              <a:defRPr/>
            </a:pPr>
            <a:r>
              <a:rPr lang="en-US" b="0" dirty="0" smtClean="0"/>
              <a:t>4.3.2.1</a:t>
            </a:r>
            <a:r>
              <a:rPr lang="en-US" b="0" baseline="0" dirty="0" smtClean="0"/>
              <a:t> Wireless Security Overview</a:t>
            </a:r>
            <a:endParaRPr lang="en-US" b="0" dirty="0"/>
          </a:p>
        </p:txBody>
      </p:sp>
      <p:sp>
        <p:nvSpPr>
          <p:cNvPr id="4" name="Slide Number Placeholder 3"/>
          <p:cNvSpPr>
            <a:spLocks noGrp="1"/>
          </p:cNvSpPr>
          <p:nvPr>
            <p:ph type="sldNum" sz="quarter" idx="10"/>
          </p:nvPr>
        </p:nvSpPr>
        <p:spPr/>
        <p:txBody>
          <a:bodyPr/>
          <a:lstStyle/>
          <a:p>
            <a:pPr>
              <a:defRPr/>
            </a:pPr>
            <a:fld id="{FB004549-1125-4930-988B-40FFE37DB1EA}" type="slidenum">
              <a:rPr lang="en-US" smtClean="0"/>
              <a:pPr>
                <a:defRPr/>
              </a:pPr>
              <a:t>2</a:t>
            </a:fld>
            <a:endParaRPr lang="en-US" dirty="0"/>
          </a:p>
        </p:txBody>
      </p:sp>
    </p:spTree>
    <p:extLst>
      <p:ext uri="{BB962C8B-B14F-4D97-AF65-F5344CB8AC3E}">
        <p14:creationId xmlns:p14="http://schemas.microsoft.com/office/powerpoint/2010/main" val="29548371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1001675">
              <a:lnSpc>
                <a:spcPct val="90000"/>
              </a:lnSpc>
              <a:spcBef>
                <a:spcPct val="50000"/>
              </a:spcBef>
              <a:buSzPct val="100000"/>
              <a:defRPr/>
            </a:pPr>
            <a:r>
              <a:rPr lang="en-US" b="0" dirty="0" smtClean="0"/>
              <a:t>4.3.2.2</a:t>
            </a:r>
            <a:r>
              <a:rPr lang="en-US" b="0" baseline="0" dirty="0" smtClean="0"/>
              <a:t> Shared Key Authentication Methods</a:t>
            </a:r>
            <a:endParaRPr lang="en-US" b="0" dirty="0"/>
          </a:p>
        </p:txBody>
      </p:sp>
      <p:sp>
        <p:nvSpPr>
          <p:cNvPr id="4" name="Slide Number Placeholder 3"/>
          <p:cNvSpPr>
            <a:spLocks noGrp="1"/>
          </p:cNvSpPr>
          <p:nvPr>
            <p:ph type="sldNum" sz="quarter" idx="10"/>
          </p:nvPr>
        </p:nvSpPr>
        <p:spPr/>
        <p:txBody>
          <a:bodyPr/>
          <a:lstStyle/>
          <a:p>
            <a:pPr>
              <a:defRPr/>
            </a:pPr>
            <a:fld id="{FB004549-1125-4930-988B-40FFE37DB1EA}" type="slidenum">
              <a:rPr lang="en-US" smtClean="0"/>
              <a:pPr>
                <a:defRPr/>
              </a:pPr>
              <a:t>3</a:t>
            </a:fld>
            <a:endParaRPr lang="en-US" dirty="0"/>
          </a:p>
        </p:txBody>
      </p:sp>
    </p:spTree>
    <p:extLst>
      <p:ext uri="{BB962C8B-B14F-4D97-AF65-F5344CB8AC3E}">
        <p14:creationId xmlns:p14="http://schemas.microsoft.com/office/powerpoint/2010/main" val="32935216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a:ln/>
        </p:spPr>
      </p:sp>
      <p:sp>
        <p:nvSpPr>
          <p:cNvPr id="95235"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95236"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F10E788B-509C-FA41-8EAB-0CE79497D759}" type="slidenum">
              <a:rPr lang="en-US" sz="1200">
                <a:solidFill>
                  <a:schemeClr val="tx1"/>
                </a:solidFill>
              </a:rPr>
              <a:pPr eaLnBrk="1" hangingPunct="1"/>
              <a:t>4</a:t>
            </a:fld>
            <a:endParaRPr lang="en-US" sz="1200">
              <a:solidFill>
                <a:schemeClr val="tx1"/>
              </a:solidFill>
            </a:endParaRPr>
          </a:p>
        </p:txBody>
      </p:sp>
    </p:spTree>
    <p:extLst>
      <p:ext uri="{BB962C8B-B14F-4D97-AF65-F5344CB8AC3E}">
        <p14:creationId xmlns:p14="http://schemas.microsoft.com/office/powerpoint/2010/main" val="9287864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cs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5AC91266-EB84-594B-B1EF-E05135A46F67}" type="slidenum">
              <a:rPr lang="en-US" sz="1200">
                <a:solidFill>
                  <a:schemeClr val="tx1"/>
                </a:solidFill>
              </a:rPr>
              <a:pPr eaLnBrk="1" hangingPunct="1"/>
              <a:t>6</a:t>
            </a:fld>
            <a:endParaRPr lang="en-US" sz="1200">
              <a:solidFill>
                <a:schemeClr val="tx1"/>
              </a:solidFill>
            </a:endParaRPr>
          </a:p>
        </p:txBody>
      </p:sp>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CA">
              <a:latin typeface="Times New Roman" charset="0"/>
            </a:endParaRPr>
          </a:p>
        </p:txBody>
      </p:sp>
    </p:spTree>
    <p:extLst>
      <p:ext uri="{BB962C8B-B14F-4D97-AF65-F5344CB8AC3E}">
        <p14:creationId xmlns:p14="http://schemas.microsoft.com/office/powerpoint/2010/main" val="1920206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a:ln/>
        </p:spPr>
      </p:sp>
      <p:sp>
        <p:nvSpPr>
          <p:cNvPr id="95235"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95236"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F10E788B-509C-FA41-8EAB-0CE79497D759}" type="slidenum">
              <a:rPr lang="en-US" sz="1200">
                <a:solidFill>
                  <a:schemeClr val="tx1"/>
                </a:solidFill>
              </a:rPr>
              <a:pPr eaLnBrk="1" hangingPunct="1"/>
              <a:t>7</a:t>
            </a:fld>
            <a:endParaRPr lang="en-US" sz="1200">
              <a:solidFill>
                <a:schemeClr val="tx1"/>
              </a:solidFill>
            </a:endParaRPr>
          </a:p>
        </p:txBody>
      </p:sp>
    </p:spTree>
    <p:extLst>
      <p:ext uri="{BB962C8B-B14F-4D97-AF65-F5344CB8AC3E}">
        <p14:creationId xmlns:p14="http://schemas.microsoft.com/office/powerpoint/2010/main" val="558233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ln/>
        </p:spPr>
      </p:sp>
      <p:sp>
        <p:nvSpPr>
          <p:cNvPr id="97283"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97284"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FC89CC23-FFEF-E44A-AEF1-A673F1715E07}" type="slidenum">
              <a:rPr lang="en-US" sz="1200">
                <a:solidFill>
                  <a:schemeClr val="tx1"/>
                </a:solidFill>
              </a:rPr>
              <a:pPr eaLnBrk="1" hangingPunct="1"/>
              <a:t>8</a:t>
            </a:fld>
            <a:endParaRPr lang="en-US" sz="1200">
              <a:solidFill>
                <a:schemeClr val="tx1"/>
              </a:solidFill>
            </a:endParaRPr>
          </a:p>
        </p:txBody>
      </p:sp>
    </p:spTree>
    <p:extLst>
      <p:ext uri="{BB962C8B-B14F-4D97-AF65-F5344CB8AC3E}">
        <p14:creationId xmlns:p14="http://schemas.microsoft.com/office/powerpoint/2010/main" val="18768293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98307"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98308"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7F775D23-DF87-354A-BACE-EA4FE95C1ADA}" type="slidenum">
              <a:rPr lang="en-US" sz="1200">
                <a:solidFill>
                  <a:schemeClr val="tx1"/>
                </a:solidFill>
              </a:rPr>
              <a:pPr eaLnBrk="1" hangingPunct="1"/>
              <a:t>12</a:t>
            </a:fld>
            <a:endParaRPr lang="en-US" sz="1200">
              <a:solidFill>
                <a:schemeClr val="tx1"/>
              </a:solidFill>
            </a:endParaRPr>
          </a:p>
        </p:txBody>
      </p:sp>
    </p:spTree>
    <p:extLst>
      <p:ext uri="{BB962C8B-B14F-4D97-AF65-F5344CB8AC3E}">
        <p14:creationId xmlns:p14="http://schemas.microsoft.com/office/powerpoint/2010/main" val="16303892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99332"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9D39C053-03F9-0C4E-AD84-20A6E5D9E77B}" type="slidenum">
              <a:rPr lang="en-US" sz="1200">
                <a:solidFill>
                  <a:schemeClr val="tx1"/>
                </a:solidFill>
              </a:rPr>
              <a:pPr eaLnBrk="1" hangingPunct="1"/>
              <a:t>13</a:t>
            </a:fld>
            <a:endParaRPr lang="en-US" sz="1200">
              <a:solidFill>
                <a:schemeClr val="tx1"/>
              </a:solidFill>
            </a:endParaRPr>
          </a:p>
        </p:txBody>
      </p:sp>
    </p:spTree>
    <p:extLst>
      <p:ext uri="{BB962C8B-B14F-4D97-AF65-F5344CB8AC3E}">
        <p14:creationId xmlns:p14="http://schemas.microsoft.com/office/powerpoint/2010/main" val="604024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cs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5CC45F19-A9B8-6545-8008-9EE8203A8AF8}" type="slidenum">
              <a:rPr lang="en-US" sz="1200">
                <a:solidFill>
                  <a:schemeClr val="tx1"/>
                </a:solidFill>
              </a:rPr>
              <a:pPr eaLnBrk="1" hangingPunct="1"/>
              <a:t>14</a:t>
            </a:fld>
            <a:endParaRPr lang="en-US" sz="1200">
              <a:solidFill>
                <a:schemeClr val="tx1"/>
              </a:solidFill>
            </a:endParaRPr>
          </a:p>
        </p:txBody>
      </p:sp>
      <p:sp>
        <p:nvSpPr>
          <p:cNvPr id="82946" name="Rectangle 2"/>
          <p:cNvSpPr>
            <a:spLocks noGrp="1" noRot="1" noChangeAspect="1" noChangeArrowheads="1" noTextEdit="1"/>
          </p:cNvSpPr>
          <p:nvPr>
            <p:ph type="sldImg"/>
          </p:nvPr>
        </p:nvSpPr>
        <p:spPr>
          <a:ln/>
        </p:spPr>
      </p:sp>
      <p:sp>
        <p:nvSpPr>
          <p:cNvPr id="82947" name="Rectangle 3"/>
          <p:cNvSpPr>
            <a:spLocks noGrp="1" noChangeArrowheads="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CA">
              <a:latin typeface="Times New Roman" charset="0"/>
            </a:endParaRPr>
          </a:p>
        </p:txBody>
      </p:sp>
    </p:spTree>
    <p:extLst>
      <p:ext uri="{BB962C8B-B14F-4D97-AF65-F5344CB8AC3E}">
        <p14:creationId xmlns:p14="http://schemas.microsoft.com/office/powerpoint/2010/main" val="15720150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76803" name="Notes Placeholder 2"/>
          <p:cNvSpPr>
            <a:spLocks noGrp="1"/>
          </p:cNvSpPr>
          <p:nvPr>
            <p:ph type="body" idx="1"/>
          </p:nvPr>
        </p:nvSpPr>
        <p:spPr>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defRPr/>
            </a:pPr>
            <a:r>
              <a:rPr lang="en-US" altLang="en-US" dirty="0" smtClean="0">
                <a:ea typeface="+mn-ea"/>
              </a:rPr>
              <a:t>Wi-Fi Protected Setup (WPS)</a:t>
            </a:r>
          </a:p>
          <a:p>
            <a:pPr>
              <a:defRPr/>
            </a:pPr>
            <a:endParaRPr lang="en-US" altLang="en-US" dirty="0" smtClean="0">
              <a:ea typeface="+mn-ea"/>
            </a:endParaRPr>
          </a:p>
          <a:p>
            <a:pPr marL="171450" indent="-171450">
              <a:buFont typeface="Arial" panose="020B0604020202020204" pitchFamily="34" charset="0"/>
              <a:buChar char="•"/>
              <a:defRPr/>
            </a:pPr>
            <a:r>
              <a:rPr lang="en-US" altLang="en-US" b="1" dirty="0" smtClean="0">
                <a:ea typeface="+mn-ea"/>
              </a:rPr>
              <a:t>Wi-Fi Protected Setup (WPS) </a:t>
            </a:r>
            <a:r>
              <a:rPr lang="en-US" altLang="en-US" dirty="0" smtClean="0">
                <a:ea typeface="+mn-ea"/>
              </a:rPr>
              <a:t>- Optional means of configuring security on wireless local area networks</a:t>
            </a:r>
          </a:p>
          <a:p>
            <a:pPr marL="171450" indent="-171450">
              <a:buFont typeface="Arial" panose="020B0604020202020204" pitchFamily="34" charset="0"/>
              <a:buChar char="•"/>
              <a:defRPr/>
            </a:pPr>
            <a:r>
              <a:rPr lang="en-US" altLang="en-US" dirty="0" smtClean="0">
                <a:ea typeface="+mn-ea"/>
              </a:rPr>
              <a:t>Designed to help users with limited knowledge of security to quickly and easily implement security on their WLANs</a:t>
            </a:r>
          </a:p>
          <a:p>
            <a:pPr marL="171450" indent="-171450">
              <a:buFont typeface="Arial" panose="020B0604020202020204" pitchFamily="34" charset="0"/>
              <a:buChar char="•"/>
              <a:defRPr/>
            </a:pPr>
            <a:r>
              <a:rPr lang="en-US" altLang="en-US" dirty="0" smtClean="0">
                <a:ea typeface="+mn-ea"/>
              </a:rPr>
              <a:t>Accomplished by pushing button or entering PIN</a:t>
            </a:r>
          </a:p>
          <a:p>
            <a:pPr marL="171450" indent="-171450">
              <a:buFont typeface="Arial" panose="020B0604020202020204" pitchFamily="34" charset="0"/>
              <a:buChar char="•"/>
              <a:defRPr/>
            </a:pPr>
            <a:r>
              <a:rPr lang="en-US" altLang="en-US" dirty="0" smtClean="0">
                <a:ea typeface="+mn-ea"/>
              </a:rPr>
              <a:t>Design and implementation flaws in WPS using PIN method makes it vulnerable</a:t>
            </a:r>
          </a:p>
          <a:p>
            <a:pPr>
              <a:defRPr/>
            </a:pPr>
            <a:endParaRPr lang="en-US" altLang="en-US" dirty="0" smtClean="0">
              <a:ea typeface="+mn-ea"/>
            </a:endParaRPr>
          </a:p>
        </p:txBody>
      </p:sp>
      <p:sp>
        <p:nvSpPr>
          <p:cNvPr id="90116"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1200">
                <a:solidFill>
                  <a:schemeClr val="tx1"/>
                </a:solidFill>
                <a:latin typeface="Times New Roman" charset="0"/>
                <a:ea typeface="ＭＳ Ｐゴシック" charset="0"/>
              </a:defRPr>
            </a:lvl1pPr>
            <a:lvl2pPr marL="742950" indent="-285750">
              <a:defRPr sz="1200">
                <a:solidFill>
                  <a:schemeClr val="tx1"/>
                </a:solidFill>
                <a:latin typeface="Times New Roman" charset="0"/>
                <a:ea typeface="ＭＳ Ｐゴシック" charset="0"/>
              </a:defRPr>
            </a:lvl2pPr>
            <a:lvl3pPr marL="1143000" indent="-228600">
              <a:defRPr sz="1200">
                <a:solidFill>
                  <a:schemeClr val="tx1"/>
                </a:solidFill>
                <a:latin typeface="Times New Roman" charset="0"/>
                <a:ea typeface="ＭＳ Ｐゴシック" charset="0"/>
              </a:defRPr>
            </a:lvl3pPr>
            <a:lvl4pPr marL="1600200" indent="-228600">
              <a:defRPr sz="1200">
                <a:solidFill>
                  <a:schemeClr val="tx1"/>
                </a:solidFill>
                <a:latin typeface="Times New Roman" charset="0"/>
                <a:ea typeface="ＭＳ Ｐゴシック" charset="0"/>
              </a:defRPr>
            </a:lvl4pPr>
            <a:lvl5pPr marL="2057400" indent="-228600">
              <a:defRPr sz="1200">
                <a:solidFill>
                  <a:schemeClr val="tx1"/>
                </a:solidFill>
                <a:latin typeface="Times New Roman" charset="0"/>
                <a:ea typeface="ＭＳ Ｐゴシック" charset="0"/>
              </a:defRPr>
            </a:lvl5pPr>
            <a:lvl6pPr marL="2514600" indent="-228600" eaLnBrk="0" fontAlgn="base" hangingPunct="0">
              <a:spcBef>
                <a:spcPct val="30000"/>
              </a:spcBef>
              <a:spcAft>
                <a:spcPct val="0"/>
              </a:spcAft>
              <a:defRPr sz="1200">
                <a:solidFill>
                  <a:schemeClr val="tx1"/>
                </a:solidFill>
                <a:latin typeface="Times New Roman" charset="0"/>
                <a:ea typeface="ＭＳ Ｐゴシック" charset="0"/>
              </a:defRPr>
            </a:lvl6pPr>
            <a:lvl7pPr marL="2971800" indent="-228600" eaLnBrk="0" fontAlgn="base" hangingPunct="0">
              <a:spcBef>
                <a:spcPct val="30000"/>
              </a:spcBef>
              <a:spcAft>
                <a:spcPct val="0"/>
              </a:spcAft>
              <a:defRPr sz="1200">
                <a:solidFill>
                  <a:schemeClr val="tx1"/>
                </a:solidFill>
                <a:latin typeface="Times New Roman" charset="0"/>
                <a:ea typeface="ＭＳ Ｐゴシック" charset="0"/>
              </a:defRPr>
            </a:lvl7pPr>
            <a:lvl8pPr marL="3429000" indent="-228600" eaLnBrk="0" fontAlgn="base" hangingPunct="0">
              <a:spcBef>
                <a:spcPct val="30000"/>
              </a:spcBef>
              <a:spcAft>
                <a:spcPct val="0"/>
              </a:spcAft>
              <a:defRPr sz="1200">
                <a:solidFill>
                  <a:schemeClr val="tx1"/>
                </a:solidFill>
                <a:latin typeface="Times New Roman" charset="0"/>
                <a:ea typeface="ＭＳ Ｐゴシック" charset="0"/>
              </a:defRPr>
            </a:lvl8pPr>
            <a:lvl9pPr marL="3886200" indent="-228600" eaLnBrk="0" fontAlgn="base" hangingPunct="0">
              <a:spcBef>
                <a:spcPct val="30000"/>
              </a:spcBef>
              <a:spcAft>
                <a:spcPct val="0"/>
              </a:spcAft>
              <a:defRPr sz="1200">
                <a:solidFill>
                  <a:schemeClr val="tx1"/>
                </a:solidFill>
                <a:latin typeface="Times New Roman" charset="0"/>
                <a:ea typeface="ＭＳ Ｐゴシック" charset="0"/>
              </a:defRPr>
            </a:lvl9pPr>
          </a:lstStyle>
          <a:p>
            <a:fld id="{ABEA580D-CBB9-C744-ABB4-23E248BCCFF4}" type="slidenum">
              <a:rPr lang="en-US"/>
              <a:pPr/>
              <a:t>17</a:t>
            </a:fld>
            <a:endParaRPr lang="en-US"/>
          </a:p>
        </p:txBody>
      </p:sp>
    </p:spTree>
    <p:extLst>
      <p:ext uri="{BB962C8B-B14F-4D97-AF65-F5344CB8AC3E}">
        <p14:creationId xmlns:p14="http://schemas.microsoft.com/office/powerpoint/2010/main" val="3664598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a:ln/>
        </p:spPr>
      </p:sp>
      <p:sp>
        <p:nvSpPr>
          <p:cNvPr id="101379"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101380"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1697C813-37C1-234C-966A-7BA729DB2714}" type="slidenum">
              <a:rPr lang="en-US" sz="1200">
                <a:solidFill>
                  <a:schemeClr val="tx1"/>
                </a:solidFill>
              </a:rPr>
              <a:pPr eaLnBrk="1" hangingPunct="1"/>
              <a:t>18</a:t>
            </a:fld>
            <a:endParaRPr lang="en-US" sz="1200">
              <a:solidFill>
                <a:schemeClr val="tx1"/>
              </a:solidFill>
            </a:endParaRPr>
          </a:p>
        </p:txBody>
      </p:sp>
    </p:spTree>
    <p:extLst>
      <p:ext uri="{BB962C8B-B14F-4D97-AF65-F5344CB8AC3E}">
        <p14:creationId xmlns:p14="http://schemas.microsoft.com/office/powerpoint/2010/main" val="8060624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102403"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102404"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FA2551CC-BDE6-804A-A4AF-93147926401C}" type="slidenum">
              <a:rPr lang="en-US" sz="1200">
                <a:solidFill>
                  <a:schemeClr val="tx1"/>
                </a:solidFill>
              </a:rPr>
              <a:pPr eaLnBrk="1" hangingPunct="1"/>
              <a:t>19</a:t>
            </a:fld>
            <a:endParaRPr lang="en-US" sz="1200">
              <a:solidFill>
                <a:schemeClr val="tx1"/>
              </a:solidFill>
            </a:endParaRPr>
          </a:p>
        </p:txBody>
      </p:sp>
    </p:spTree>
    <p:extLst>
      <p:ext uri="{BB962C8B-B14F-4D97-AF65-F5344CB8AC3E}">
        <p14:creationId xmlns:p14="http://schemas.microsoft.com/office/powerpoint/2010/main" val="11639451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1001675">
              <a:lnSpc>
                <a:spcPct val="90000"/>
              </a:lnSpc>
              <a:spcBef>
                <a:spcPct val="50000"/>
              </a:spcBef>
              <a:buSzPct val="100000"/>
              <a:defRPr/>
            </a:pPr>
            <a:r>
              <a:rPr lang="en-US" b="0" dirty="0" smtClean="0"/>
              <a:t>4.3.2.4</a:t>
            </a:r>
            <a:r>
              <a:rPr lang="en-US" b="0" baseline="0" dirty="0" smtClean="0"/>
              <a:t> Authenticating a Home User</a:t>
            </a:r>
            <a:endParaRPr lang="en-US" b="0" dirty="0"/>
          </a:p>
        </p:txBody>
      </p:sp>
      <p:sp>
        <p:nvSpPr>
          <p:cNvPr id="4" name="Slide Number Placeholder 3"/>
          <p:cNvSpPr>
            <a:spLocks noGrp="1"/>
          </p:cNvSpPr>
          <p:nvPr>
            <p:ph type="sldNum" sz="quarter" idx="10"/>
          </p:nvPr>
        </p:nvSpPr>
        <p:spPr/>
        <p:txBody>
          <a:bodyPr/>
          <a:lstStyle/>
          <a:p>
            <a:pPr>
              <a:defRPr/>
            </a:pPr>
            <a:fld id="{FB004549-1125-4930-988B-40FFE37DB1EA}" type="slidenum">
              <a:rPr lang="en-US" smtClean="0"/>
              <a:pPr>
                <a:defRPr/>
              </a:pPr>
              <a:t>28</a:t>
            </a:fld>
            <a:endParaRPr lang="en-US" dirty="0"/>
          </a:p>
        </p:txBody>
      </p:sp>
    </p:spTree>
    <p:extLst>
      <p:ext uri="{BB962C8B-B14F-4D97-AF65-F5344CB8AC3E}">
        <p14:creationId xmlns:p14="http://schemas.microsoft.com/office/powerpoint/2010/main" val="24803832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a:ln/>
        </p:spPr>
      </p:sp>
      <p:sp>
        <p:nvSpPr>
          <p:cNvPr id="103427"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103428"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BEC04F3D-7462-2141-96BC-F5E1B6399048}" type="slidenum">
              <a:rPr lang="en-US" sz="1200">
                <a:solidFill>
                  <a:schemeClr val="tx1"/>
                </a:solidFill>
              </a:rPr>
              <a:pPr eaLnBrk="1" hangingPunct="1"/>
              <a:t>29</a:t>
            </a:fld>
            <a:endParaRPr lang="en-US" sz="1200">
              <a:solidFill>
                <a:schemeClr val="tx1"/>
              </a:solidFill>
            </a:endParaRPr>
          </a:p>
        </p:txBody>
      </p:sp>
    </p:spTree>
    <p:extLst>
      <p:ext uri="{BB962C8B-B14F-4D97-AF65-F5344CB8AC3E}">
        <p14:creationId xmlns:p14="http://schemas.microsoft.com/office/powerpoint/2010/main" val="11996411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cs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E8289EDA-2972-9548-B3B9-C5E225EAEFE1}" type="slidenum">
              <a:rPr lang="en-US" sz="1200">
                <a:solidFill>
                  <a:schemeClr val="tx1"/>
                </a:solidFill>
              </a:rPr>
              <a:pPr eaLnBrk="1" hangingPunct="1"/>
              <a:t>30</a:t>
            </a:fld>
            <a:endParaRPr lang="en-US" sz="1200">
              <a:solidFill>
                <a:schemeClr val="tx1"/>
              </a:solidFill>
            </a:endParaRPr>
          </a:p>
        </p:txBody>
      </p:sp>
      <p:sp>
        <p:nvSpPr>
          <p:cNvPr id="97282" name="Rectangle 2"/>
          <p:cNvSpPr>
            <a:spLocks noGrp="1" noRot="1" noChangeAspect="1" noChangeArrowheads="1" noTextEdit="1"/>
          </p:cNvSpPr>
          <p:nvPr>
            <p:ph type="sldImg"/>
          </p:nvPr>
        </p:nvSpPr>
        <p:spPr>
          <a:ln/>
        </p:spPr>
      </p:sp>
      <p:sp>
        <p:nvSpPr>
          <p:cNvPr id="97283" name="Rectangle 3"/>
          <p:cNvSpPr>
            <a:spLocks noGrp="1" noChangeArrowheads="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CA">
              <a:latin typeface="Times New Roman" charset="0"/>
            </a:endParaRPr>
          </a:p>
        </p:txBody>
      </p:sp>
    </p:spTree>
    <p:extLst>
      <p:ext uri="{BB962C8B-B14F-4D97-AF65-F5344CB8AC3E}">
        <p14:creationId xmlns:p14="http://schemas.microsoft.com/office/powerpoint/2010/main" val="17918594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a:ln/>
        </p:spPr>
      </p:sp>
      <p:sp>
        <p:nvSpPr>
          <p:cNvPr id="104451"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104452"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5EDFE219-A96D-6F4D-9A5D-1AA90C87D3FA}" type="slidenum">
              <a:rPr lang="en-US" sz="1200">
                <a:solidFill>
                  <a:schemeClr val="tx1"/>
                </a:solidFill>
              </a:rPr>
              <a:pPr eaLnBrk="1" hangingPunct="1"/>
              <a:t>34</a:t>
            </a:fld>
            <a:endParaRPr lang="en-US" sz="1200">
              <a:solidFill>
                <a:schemeClr val="tx1"/>
              </a:solidFill>
            </a:endParaRPr>
          </a:p>
        </p:txBody>
      </p:sp>
    </p:spTree>
    <p:extLst>
      <p:ext uri="{BB962C8B-B14F-4D97-AF65-F5344CB8AC3E}">
        <p14:creationId xmlns:p14="http://schemas.microsoft.com/office/powerpoint/2010/main" val="16180564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TextEdit="1"/>
          </p:cNvSpPr>
          <p:nvPr>
            <p:ph type="sldImg"/>
          </p:nvPr>
        </p:nvSpPr>
        <p:spPr>
          <a:ln/>
        </p:spPr>
      </p:sp>
      <p:sp>
        <p:nvSpPr>
          <p:cNvPr id="105475"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105476"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402DE98E-4F83-DB43-B21A-704F5283C958}" type="slidenum">
              <a:rPr lang="en-US" sz="1200">
                <a:solidFill>
                  <a:schemeClr val="tx1"/>
                </a:solidFill>
              </a:rPr>
              <a:pPr eaLnBrk="1" hangingPunct="1"/>
              <a:t>35</a:t>
            </a:fld>
            <a:endParaRPr lang="en-US" sz="1200">
              <a:solidFill>
                <a:schemeClr val="tx1"/>
              </a:solidFill>
            </a:endParaRPr>
          </a:p>
        </p:txBody>
      </p:sp>
    </p:spTree>
    <p:extLst>
      <p:ext uri="{BB962C8B-B14F-4D97-AF65-F5344CB8AC3E}">
        <p14:creationId xmlns:p14="http://schemas.microsoft.com/office/powerpoint/2010/main" val="10892491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3" name="Rectangle 11"/>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cs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B9DD23E2-8C3D-3745-8C92-DBB72BE3416B}" type="slidenum">
              <a:rPr lang="en-US" sz="1200">
                <a:solidFill>
                  <a:schemeClr val="tx1"/>
                </a:solidFill>
              </a:rPr>
              <a:pPr eaLnBrk="1" hangingPunct="1"/>
              <a:t>51</a:t>
            </a:fld>
            <a:endParaRPr lang="en-US" sz="1200">
              <a:solidFill>
                <a:schemeClr val="tx1"/>
              </a:solidFill>
            </a:endParaRPr>
          </a:p>
        </p:txBody>
      </p:sp>
      <p:sp>
        <p:nvSpPr>
          <p:cNvPr id="120834" name="AutoShape 2"/>
          <p:cNvSpPr>
            <a:spLocks noGrp="1" noRot="1" noChangeAspect="1" noChangeArrowheads="1" noTextEdit="1"/>
          </p:cNvSpPr>
          <p:nvPr>
            <p:ph type="sldImg"/>
          </p:nvPr>
        </p:nvSpPr>
        <p:spPr>
          <a:xfrm>
            <a:off x="869950" y="242888"/>
            <a:ext cx="5316538" cy="3987800"/>
          </a:xfrm>
          <a:ln/>
        </p:spPr>
      </p:sp>
      <p:sp>
        <p:nvSpPr>
          <p:cNvPr id="120835" name="Rectangle 3"/>
          <p:cNvSpPr>
            <a:spLocks noGrp="1" noChangeArrowheads="1"/>
          </p:cNvSpPr>
          <p:nvPr>
            <p:ph type="body" idx="1"/>
          </p:nvPr>
        </p:nvSpPr>
        <p:spPr>
          <a:xfrm>
            <a:off x="403225" y="4371975"/>
            <a:ext cx="6113463" cy="424815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atin typeface="Times New Roman" charset="0"/>
              </a:rPr>
              <a:t>This topology shows the components that a system needs for 802.1x authentication. An authentication server is required for 802.1x. 802.1x uses a RADIUS server to authenticate clients to the network.</a:t>
            </a:r>
          </a:p>
          <a:p>
            <a:r>
              <a:rPr lang="en-US">
                <a:latin typeface="Times New Roman" charset="0"/>
              </a:rPr>
              <a:t>An authenticator can be a device such as a switch or an access point. This device operates on the enterprise edge, meaning that the device is the interface between the enterprise network and the public or semipublic network, where security is most needed.</a:t>
            </a:r>
          </a:p>
          <a:p>
            <a:r>
              <a:rPr lang="en-US">
                <a:latin typeface="Times New Roman" charset="0"/>
              </a:rPr>
              <a:t>The client device contains a supplicant. The supplicant sends authentication credentials to the authenticator, and the authenticator then sends the information to the authentication server. At the authentication server, the login request is compared to a user database to determine whether and at what level the user is granted access to network resources.</a:t>
            </a:r>
            <a:endParaRPr lang="sl-SI">
              <a:latin typeface="Times New Roman" charset="0"/>
            </a:endParaRPr>
          </a:p>
        </p:txBody>
      </p:sp>
    </p:spTree>
    <p:extLst>
      <p:ext uri="{BB962C8B-B14F-4D97-AF65-F5344CB8AC3E}">
        <p14:creationId xmlns:p14="http://schemas.microsoft.com/office/powerpoint/2010/main" val="18599242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106500"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3DC6F791-E99F-8F43-BDFB-29FB58C72D82}" type="slidenum">
              <a:rPr lang="en-US" sz="1200">
                <a:solidFill>
                  <a:schemeClr val="tx1"/>
                </a:solidFill>
              </a:rPr>
              <a:pPr eaLnBrk="1" hangingPunct="1"/>
              <a:t>52</a:t>
            </a:fld>
            <a:endParaRPr lang="en-US" sz="1200">
              <a:solidFill>
                <a:schemeClr val="tx1"/>
              </a:solidFill>
            </a:endParaRPr>
          </a:p>
        </p:txBody>
      </p:sp>
    </p:spTree>
    <p:extLst>
      <p:ext uri="{BB962C8B-B14F-4D97-AF65-F5344CB8AC3E}">
        <p14:creationId xmlns:p14="http://schemas.microsoft.com/office/powerpoint/2010/main" val="9749040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a:ln/>
        </p:spPr>
      </p:sp>
      <p:sp>
        <p:nvSpPr>
          <p:cNvPr id="107523"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107524"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C5777B4C-7FAB-CC4F-90A8-1662CC40E7C9}" type="slidenum">
              <a:rPr lang="en-US" sz="1200">
                <a:solidFill>
                  <a:schemeClr val="tx1"/>
                </a:solidFill>
              </a:rPr>
              <a:pPr eaLnBrk="1" hangingPunct="1"/>
              <a:t>53</a:t>
            </a:fld>
            <a:endParaRPr lang="en-US" sz="1200">
              <a:solidFill>
                <a:schemeClr val="tx1"/>
              </a:solidFill>
            </a:endParaRPr>
          </a:p>
        </p:txBody>
      </p:sp>
    </p:spTree>
    <p:extLst>
      <p:ext uri="{BB962C8B-B14F-4D97-AF65-F5344CB8AC3E}">
        <p14:creationId xmlns:p14="http://schemas.microsoft.com/office/powerpoint/2010/main" val="20590875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cs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F62A2B28-3587-4E4C-B125-70B673DE6C88}" type="slidenum">
              <a:rPr lang="en-US" sz="1200">
                <a:solidFill>
                  <a:schemeClr val="tx1"/>
                </a:solidFill>
              </a:rPr>
              <a:pPr eaLnBrk="1" hangingPunct="1"/>
              <a:t>54</a:t>
            </a:fld>
            <a:endParaRPr lang="en-US" sz="1200">
              <a:solidFill>
                <a:schemeClr val="tx1"/>
              </a:solidFill>
            </a:endParaRPr>
          </a:p>
        </p:txBody>
      </p:sp>
      <p:sp>
        <p:nvSpPr>
          <p:cNvPr id="135170" name="Rectangle 2"/>
          <p:cNvSpPr>
            <a:spLocks noGrp="1" noRot="1" noChangeAspect="1" noChangeArrowheads="1" noTextEdit="1"/>
          </p:cNvSpPr>
          <p:nvPr>
            <p:ph type="sldImg"/>
          </p:nvPr>
        </p:nvSpPr>
        <p:spPr>
          <a:ln/>
        </p:spPr>
      </p:sp>
      <p:sp>
        <p:nvSpPr>
          <p:cNvPr id="135171" name="Rectangle 3"/>
          <p:cNvSpPr>
            <a:spLocks noGrp="1" noChangeArrowheads="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CA">
              <a:latin typeface="Times New Roman" charset="0"/>
            </a:endParaRPr>
          </a:p>
        </p:txBody>
      </p:sp>
    </p:spTree>
    <p:extLst>
      <p:ext uri="{BB962C8B-B14F-4D97-AF65-F5344CB8AC3E}">
        <p14:creationId xmlns:p14="http://schemas.microsoft.com/office/powerpoint/2010/main" val="34161787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1001675">
              <a:lnSpc>
                <a:spcPct val="90000"/>
              </a:lnSpc>
              <a:spcBef>
                <a:spcPct val="50000"/>
              </a:spcBef>
              <a:buSzPct val="100000"/>
              <a:defRPr/>
            </a:pPr>
            <a:r>
              <a:rPr lang="en-US" b="0" dirty="0" smtClean="0"/>
              <a:t>4.1.2.6</a:t>
            </a:r>
            <a:r>
              <a:rPr lang="en-US" b="0" baseline="0" dirty="0" smtClean="0"/>
              <a:t> Large Wireless Deployment Solutions</a:t>
            </a:r>
            <a:endParaRPr lang="en-US" b="0" dirty="0"/>
          </a:p>
        </p:txBody>
      </p:sp>
      <p:sp>
        <p:nvSpPr>
          <p:cNvPr id="4" name="Slide Number Placeholder 3"/>
          <p:cNvSpPr>
            <a:spLocks noGrp="1"/>
          </p:cNvSpPr>
          <p:nvPr>
            <p:ph type="sldNum" sz="quarter" idx="10"/>
          </p:nvPr>
        </p:nvSpPr>
        <p:spPr/>
        <p:txBody>
          <a:bodyPr/>
          <a:lstStyle/>
          <a:p>
            <a:pPr>
              <a:defRPr/>
            </a:pPr>
            <a:fld id="{FB004549-1125-4930-988B-40FFE37DB1EA}" type="slidenum">
              <a:rPr lang="en-US" smtClean="0"/>
              <a:pPr>
                <a:defRPr/>
              </a:pPr>
              <a:t>55</a:t>
            </a:fld>
            <a:endParaRPr lang="en-US" dirty="0"/>
          </a:p>
        </p:txBody>
      </p:sp>
    </p:spTree>
    <p:extLst>
      <p:ext uri="{BB962C8B-B14F-4D97-AF65-F5344CB8AC3E}">
        <p14:creationId xmlns:p14="http://schemas.microsoft.com/office/powerpoint/2010/main" val="35386010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1001675">
              <a:lnSpc>
                <a:spcPct val="90000"/>
              </a:lnSpc>
              <a:spcBef>
                <a:spcPct val="50000"/>
              </a:spcBef>
              <a:buSzPct val="100000"/>
              <a:defRPr/>
            </a:pPr>
            <a:r>
              <a:rPr lang="en-US" b="0" dirty="0" smtClean="0"/>
              <a:t>4.1.2.7</a:t>
            </a:r>
            <a:r>
              <a:rPr lang="en-US" b="0" baseline="0" dirty="0" smtClean="0"/>
              <a:t> Large Wireless Deployment Solutions, Cont.</a:t>
            </a:r>
            <a:endParaRPr lang="en-US" b="0" dirty="0"/>
          </a:p>
        </p:txBody>
      </p:sp>
      <p:sp>
        <p:nvSpPr>
          <p:cNvPr id="4" name="Slide Number Placeholder 3"/>
          <p:cNvSpPr>
            <a:spLocks noGrp="1"/>
          </p:cNvSpPr>
          <p:nvPr>
            <p:ph type="sldNum" sz="quarter" idx="10"/>
          </p:nvPr>
        </p:nvSpPr>
        <p:spPr/>
        <p:txBody>
          <a:bodyPr/>
          <a:lstStyle/>
          <a:p>
            <a:pPr>
              <a:defRPr/>
            </a:pPr>
            <a:fld id="{FB004549-1125-4930-988B-40FFE37DB1EA}" type="slidenum">
              <a:rPr lang="en-US" smtClean="0"/>
              <a:pPr>
                <a:defRPr/>
              </a:pPr>
              <a:t>56</a:t>
            </a:fld>
            <a:endParaRPr lang="en-US" dirty="0"/>
          </a:p>
        </p:txBody>
      </p:sp>
    </p:spTree>
    <p:extLst>
      <p:ext uri="{BB962C8B-B14F-4D97-AF65-F5344CB8AC3E}">
        <p14:creationId xmlns:p14="http://schemas.microsoft.com/office/powerpoint/2010/main" val="30161753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cs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7A236B13-ACEB-2A46-BF9C-38385822EB33}" type="slidenum">
              <a:rPr lang="en-US" sz="1200">
                <a:solidFill>
                  <a:schemeClr val="tx1"/>
                </a:solidFill>
              </a:rPr>
              <a:pPr eaLnBrk="1" hangingPunct="1"/>
              <a:t>57</a:t>
            </a:fld>
            <a:endParaRPr lang="en-US" sz="1200">
              <a:solidFill>
                <a:schemeClr val="tx1"/>
              </a:solidFill>
            </a:endParaRPr>
          </a:p>
        </p:txBody>
      </p:sp>
      <p:sp>
        <p:nvSpPr>
          <p:cNvPr id="139266" name="Rectangle 2"/>
          <p:cNvSpPr>
            <a:spLocks noGrp="1" noRot="1" noChangeAspect="1" noChangeArrowheads="1" noTextEdit="1"/>
          </p:cNvSpPr>
          <p:nvPr>
            <p:ph type="sldImg"/>
          </p:nvPr>
        </p:nvSpPr>
        <p:spPr>
          <a:ln/>
        </p:spPr>
      </p:sp>
      <p:sp>
        <p:nvSpPr>
          <p:cNvPr id="139267" name="Rectangle 3"/>
          <p:cNvSpPr>
            <a:spLocks noGrp="1" noChangeArrowheads="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CA">
              <a:latin typeface="Times New Roman" charset="0"/>
            </a:endParaRPr>
          </a:p>
        </p:txBody>
      </p:sp>
    </p:spTree>
    <p:extLst>
      <p:ext uri="{BB962C8B-B14F-4D97-AF65-F5344CB8AC3E}">
        <p14:creationId xmlns:p14="http://schemas.microsoft.com/office/powerpoint/2010/main" val="33631414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09"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cs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82FEB0A5-952B-494A-A1E2-1E0BDC77D14C}" type="slidenum">
              <a:rPr lang="en-US" sz="1200">
                <a:solidFill>
                  <a:schemeClr val="tx1"/>
                </a:solidFill>
              </a:rPr>
              <a:pPr eaLnBrk="1" hangingPunct="1"/>
              <a:t>58</a:t>
            </a:fld>
            <a:endParaRPr lang="en-US" sz="1200">
              <a:solidFill>
                <a:schemeClr val="tx1"/>
              </a:solidFill>
            </a:endParaRPr>
          </a:p>
        </p:txBody>
      </p:sp>
      <p:sp>
        <p:nvSpPr>
          <p:cNvPr id="145410" name="Rectangle 2"/>
          <p:cNvSpPr>
            <a:spLocks noGrp="1" noRot="1" noChangeAspect="1" noChangeArrowheads="1" noTextEdit="1"/>
          </p:cNvSpPr>
          <p:nvPr>
            <p:ph type="sldImg"/>
          </p:nvPr>
        </p:nvSpPr>
        <p:spPr>
          <a:ln/>
        </p:spPr>
      </p:sp>
      <p:sp>
        <p:nvSpPr>
          <p:cNvPr id="145411" name="Rectangle 3"/>
          <p:cNvSpPr>
            <a:spLocks noGrp="1" noChangeArrowheads="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CA">
              <a:latin typeface="Times New Roman" charset="0"/>
            </a:endParaRPr>
          </a:p>
        </p:txBody>
      </p:sp>
    </p:spTree>
    <p:extLst>
      <p:ext uri="{BB962C8B-B14F-4D97-AF65-F5344CB8AC3E}">
        <p14:creationId xmlns:p14="http://schemas.microsoft.com/office/powerpoint/2010/main" val="15982001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76710CE4-6212-5345-B818-D9A07BD4FA95}" type="slidenum">
              <a:rPr lang="en-US" sz="1200">
                <a:solidFill>
                  <a:schemeClr val="tx1"/>
                </a:solidFill>
              </a:rPr>
              <a:pPr eaLnBrk="1" hangingPunct="1"/>
              <a:t>92</a:t>
            </a:fld>
            <a:endParaRPr lang="en-US" sz="1200">
              <a:solidFill>
                <a:schemeClr val="tx1"/>
              </a:solidFill>
            </a:endParaRPr>
          </a:p>
        </p:txBody>
      </p:sp>
    </p:spTree>
    <p:extLst>
      <p:ext uri="{BB962C8B-B14F-4D97-AF65-F5344CB8AC3E}">
        <p14:creationId xmlns:p14="http://schemas.microsoft.com/office/powerpoint/2010/main" val="41657203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76710CE4-6212-5345-B818-D9A07BD4FA95}" type="slidenum">
              <a:rPr lang="en-US" sz="1200">
                <a:solidFill>
                  <a:schemeClr val="tx1"/>
                </a:solidFill>
              </a:rPr>
              <a:pPr eaLnBrk="1" hangingPunct="1"/>
              <a:t>93</a:t>
            </a:fld>
            <a:endParaRPr lang="en-US" sz="1200">
              <a:solidFill>
                <a:schemeClr val="tx1"/>
              </a:solidFill>
            </a:endParaRPr>
          </a:p>
        </p:txBody>
      </p:sp>
    </p:spTree>
    <p:extLst>
      <p:ext uri="{BB962C8B-B14F-4D97-AF65-F5344CB8AC3E}">
        <p14:creationId xmlns:p14="http://schemas.microsoft.com/office/powerpoint/2010/main" val="413320922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76710CE4-6212-5345-B818-D9A07BD4FA95}" type="slidenum">
              <a:rPr lang="en-US" sz="1200">
                <a:solidFill>
                  <a:schemeClr val="tx1"/>
                </a:solidFill>
              </a:rPr>
              <a:pPr eaLnBrk="1" hangingPunct="1"/>
              <a:t>94</a:t>
            </a:fld>
            <a:endParaRPr lang="en-US" sz="1200">
              <a:solidFill>
                <a:schemeClr val="tx1"/>
              </a:solidFill>
            </a:endParaRPr>
          </a:p>
        </p:txBody>
      </p:sp>
    </p:spTree>
    <p:extLst>
      <p:ext uri="{BB962C8B-B14F-4D97-AF65-F5344CB8AC3E}">
        <p14:creationId xmlns:p14="http://schemas.microsoft.com/office/powerpoint/2010/main" val="13516317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79876"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4352596B-5092-724F-B13C-8F99829047BE}" type="slidenum">
              <a:rPr lang="en-US" sz="1200">
                <a:solidFill>
                  <a:schemeClr val="tx1"/>
                </a:solidFill>
              </a:rPr>
              <a:pPr eaLnBrk="1" hangingPunct="1"/>
              <a:t>95</a:t>
            </a:fld>
            <a:endParaRPr lang="en-US" sz="1200">
              <a:solidFill>
                <a:schemeClr val="tx1"/>
              </a:solidFill>
            </a:endParaRPr>
          </a:p>
        </p:txBody>
      </p:sp>
    </p:spTree>
    <p:extLst>
      <p:ext uri="{BB962C8B-B14F-4D97-AF65-F5344CB8AC3E}">
        <p14:creationId xmlns:p14="http://schemas.microsoft.com/office/powerpoint/2010/main" val="25619267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81924"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54816130-B798-FF47-ACC1-6E26B4D8CFCF}" type="slidenum">
              <a:rPr lang="en-US" sz="1200">
                <a:solidFill>
                  <a:schemeClr val="tx1"/>
                </a:solidFill>
              </a:rPr>
              <a:pPr eaLnBrk="1" hangingPunct="1"/>
              <a:t>96</a:t>
            </a:fld>
            <a:endParaRPr lang="en-US" sz="1200">
              <a:solidFill>
                <a:schemeClr val="tx1"/>
              </a:solidFill>
            </a:endParaRPr>
          </a:p>
        </p:txBody>
      </p:sp>
    </p:spTree>
    <p:extLst>
      <p:ext uri="{BB962C8B-B14F-4D97-AF65-F5344CB8AC3E}">
        <p14:creationId xmlns:p14="http://schemas.microsoft.com/office/powerpoint/2010/main" val="11888780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82948"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AAC364D3-349C-364F-A148-F2C041D82853}" type="slidenum">
              <a:rPr lang="en-US" sz="1200">
                <a:solidFill>
                  <a:schemeClr val="tx1"/>
                </a:solidFill>
              </a:rPr>
              <a:pPr eaLnBrk="1" hangingPunct="1"/>
              <a:t>97</a:t>
            </a:fld>
            <a:endParaRPr lang="en-US" sz="1200">
              <a:solidFill>
                <a:schemeClr val="tx1"/>
              </a:solidFill>
            </a:endParaRPr>
          </a:p>
        </p:txBody>
      </p:sp>
    </p:spTree>
    <p:extLst>
      <p:ext uri="{BB962C8B-B14F-4D97-AF65-F5344CB8AC3E}">
        <p14:creationId xmlns:p14="http://schemas.microsoft.com/office/powerpoint/2010/main" val="165940799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83972"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BA78A65C-83F0-E34F-A869-00C19E5729E1}" type="slidenum">
              <a:rPr lang="en-US" sz="1200">
                <a:solidFill>
                  <a:schemeClr val="tx1"/>
                </a:solidFill>
              </a:rPr>
              <a:pPr eaLnBrk="1" hangingPunct="1"/>
              <a:t>98</a:t>
            </a:fld>
            <a:endParaRPr lang="en-US" sz="1200">
              <a:solidFill>
                <a:schemeClr val="tx1"/>
              </a:solidFill>
            </a:endParaRPr>
          </a:p>
        </p:txBody>
      </p:sp>
    </p:spTree>
    <p:extLst>
      <p:ext uri="{BB962C8B-B14F-4D97-AF65-F5344CB8AC3E}">
        <p14:creationId xmlns:p14="http://schemas.microsoft.com/office/powerpoint/2010/main" val="22062498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84996"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F490069D-11BC-5149-B90D-A9A850740E04}" type="slidenum">
              <a:rPr lang="en-US" sz="1200">
                <a:solidFill>
                  <a:schemeClr val="tx1"/>
                </a:solidFill>
              </a:rPr>
              <a:pPr eaLnBrk="1" hangingPunct="1"/>
              <a:t>99</a:t>
            </a:fld>
            <a:endParaRPr lang="en-US" sz="1200">
              <a:solidFill>
                <a:schemeClr val="tx1"/>
              </a:solidFill>
            </a:endParaRPr>
          </a:p>
        </p:txBody>
      </p:sp>
    </p:spTree>
    <p:extLst>
      <p:ext uri="{BB962C8B-B14F-4D97-AF65-F5344CB8AC3E}">
        <p14:creationId xmlns:p14="http://schemas.microsoft.com/office/powerpoint/2010/main" val="21807985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86020"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2FC2715F-9E23-124F-A18E-0289B35E24E4}" type="slidenum">
              <a:rPr lang="en-US" sz="1200">
                <a:solidFill>
                  <a:schemeClr val="tx1"/>
                </a:solidFill>
              </a:rPr>
              <a:pPr eaLnBrk="1" hangingPunct="1"/>
              <a:t>100</a:t>
            </a:fld>
            <a:endParaRPr lang="en-US" sz="1200">
              <a:solidFill>
                <a:schemeClr val="tx1"/>
              </a:solidFill>
            </a:endParaRPr>
          </a:p>
        </p:txBody>
      </p:sp>
    </p:spTree>
    <p:extLst>
      <p:ext uri="{BB962C8B-B14F-4D97-AF65-F5344CB8AC3E}">
        <p14:creationId xmlns:p14="http://schemas.microsoft.com/office/powerpoint/2010/main" val="353790984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a:ln/>
        </p:spPr>
      </p:sp>
      <p:sp>
        <p:nvSpPr>
          <p:cNvPr id="87043"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87044"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EE24CFE2-0827-E145-9AFC-209558C6E596}" type="slidenum">
              <a:rPr lang="en-US" sz="1200">
                <a:solidFill>
                  <a:schemeClr val="tx1"/>
                </a:solidFill>
              </a:rPr>
              <a:pPr eaLnBrk="1" hangingPunct="1"/>
              <a:t>101</a:t>
            </a:fld>
            <a:endParaRPr lang="en-US" sz="1200">
              <a:solidFill>
                <a:schemeClr val="tx1"/>
              </a:solidFill>
            </a:endParaRPr>
          </a:p>
        </p:txBody>
      </p:sp>
    </p:spTree>
    <p:extLst>
      <p:ext uri="{BB962C8B-B14F-4D97-AF65-F5344CB8AC3E}">
        <p14:creationId xmlns:p14="http://schemas.microsoft.com/office/powerpoint/2010/main" val="148860437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1001675">
              <a:lnSpc>
                <a:spcPct val="90000"/>
              </a:lnSpc>
              <a:spcBef>
                <a:spcPct val="50000"/>
              </a:spcBef>
              <a:buSzPct val="100000"/>
              <a:defRPr/>
            </a:pPr>
            <a:r>
              <a:rPr lang="en-US" b="0" dirty="0" smtClean="0"/>
              <a:t>4.3.1.4</a:t>
            </a:r>
            <a:r>
              <a:rPr lang="en-US" b="0" baseline="0" dirty="0" smtClean="0"/>
              <a:t> Man-in-the-Middle Attack</a:t>
            </a:r>
            <a:endParaRPr lang="en-US" b="0" dirty="0"/>
          </a:p>
        </p:txBody>
      </p:sp>
      <p:sp>
        <p:nvSpPr>
          <p:cNvPr id="4" name="Slide Number Placeholder 3"/>
          <p:cNvSpPr>
            <a:spLocks noGrp="1"/>
          </p:cNvSpPr>
          <p:nvPr>
            <p:ph type="sldNum" sz="quarter" idx="10"/>
          </p:nvPr>
        </p:nvSpPr>
        <p:spPr/>
        <p:txBody>
          <a:bodyPr/>
          <a:lstStyle/>
          <a:p>
            <a:pPr>
              <a:defRPr/>
            </a:pPr>
            <a:fld id="{FB004549-1125-4930-988B-40FFE37DB1EA}" type="slidenum">
              <a:rPr lang="en-US" smtClean="0"/>
              <a:pPr>
                <a:defRPr/>
              </a:pPr>
              <a:t>102</a:t>
            </a:fld>
            <a:endParaRPr lang="en-US" dirty="0"/>
          </a:p>
        </p:txBody>
      </p:sp>
    </p:spTree>
    <p:extLst>
      <p:ext uri="{BB962C8B-B14F-4D97-AF65-F5344CB8AC3E}">
        <p14:creationId xmlns:p14="http://schemas.microsoft.com/office/powerpoint/2010/main" val="162685132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90116"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33267528-2E77-4041-A0C9-8844CBABCFEB}" type="slidenum">
              <a:rPr lang="en-US" sz="1200">
                <a:solidFill>
                  <a:schemeClr val="tx1"/>
                </a:solidFill>
              </a:rPr>
              <a:pPr eaLnBrk="1" hangingPunct="1"/>
              <a:t>103</a:t>
            </a:fld>
            <a:endParaRPr lang="en-US" sz="1200">
              <a:solidFill>
                <a:schemeClr val="tx1"/>
              </a:solidFill>
            </a:endParaRPr>
          </a:p>
        </p:txBody>
      </p:sp>
    </p:spTree>
    <p:extLst>
      <p:ext uri="{BB962C8B-B14F-4D97-AF65-F5344CB8AC3E}">
        <p14:creationId xmlns:p14="http://schemas.microsoft.com/office/powerpoint/2010/main" val="120629514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cs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909C9DBF-8E50-354B-857B-5DF6F1EC9013}" type="slidenum">
              <a:rPr lang="en-US" sz="1200">
                <a:solidFill>
                  <a:schemeClr val="tx1"/>
                </a:solidFill>
              </a:rPr>
              <a:pPr eaLnBrk="1" hangingPunct="1"/>
              <a:t>104</a:t>
            </a:fld>
            <a:endParaRPr lang="en-US" sz="1200">
              <a:solidFill>
                <a:schemeClr val="tx1"/>
              </a:solidFill>
            </a:endParaRPr>
          </a:p>
        </p:txBody>
      </p:sp>
      <p:sp>
        <p:nvSpPr>
          <p:cNvPr id="41986" name="Rectangle 2"/>
          <p:cNvSpPr>
            <a:spLocks noGrp="1" noRot="1" noChangeAspect="1" noChangeArrowheads="1" noTextEdit="1"/>
          </p:cNvSpPr>
          <p:nvPr>
            <p:ph type="sldImg"/>
          </p:nvPr>
        </p:nvSpPr>
        <p:spPr>
          <a:ln/>
        </p:spPr>
      </p:sp>
      <p:sp>
        <p:nvSpPr>
          <p:cNvPr id="41987" name="Rectangle 3"/>
          <p:cNvSpPr>
            <a:spLocks noGrp="1" noChangeArrowheads="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CA">
              <a:latin typeface="Times New Roman" charset="0"/>
            </a:endParaRPr>
          </a:p>
        </p:txBody>
      </p:sp>
    </p:spTree>
    <p:extLst>
      <p:ext uri="{BB962C8B-B14F-4D97-AF65-F5344CB8AC3E}">
        <p14:creationId xmlns:p14="http://schemas.microsoft.com/office/powerpoint/2010/main" val="78431999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cs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D5C68BF0-66DF-E346-8B43-8E3DC45E2A39}" type="slidenum">
              <a:rPr lang="en-US" sz="1200">
                <a:solidFill>
                  <a:schemeClr val="tx1"/>
                </a:solidFill>
              </a:rPr>
              <a:pPr eaLnBrk="1" hangingPunct="1"/>
              <a:t>105</a:t>
            </a:fld>
            <a:endParaRPr lang="en-US" sz="1200">
              <a:solidFill>
                <a:schemeClr val="tx1"/>
              </a:solidFill>
            </a:endParaRPr>
          </a:p>
        </p:txBody>
      </p:sp>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CA">
              <a:latin typeface="Times New Roman" charset="0"/>
            </a:endParaRPr>
          </a:p>
        </p:txBody>
      </p:sp>
    </p:spTree>
    <p:extLst>
      <p:ext uri="{BB962C8B-B14F-4D97-AF65-F5344CB8AC3E}">
        <p14:creationId xmlns:p14="http://schemas.microsoft.com/office/powerpoint/2010/main" val="17806346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cs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5C6465BD-0B42-FF4D-BFF7-DBFB54E6A754}" type="slidenum">
              <a:rPr lang="en-US" sz="1200">
                <a:solidFill>
                  <a:schemeClr val="tx1"/>
                </a:solidFill>
              </a:rPr>
              <a:pPr eaLnBrk="1" hangingPunct="1"/>
              <a:t>106</a:t>
            </a:fld>
            <a:endParaRPr lang="en-US" sz="1200">
              <a:solidFill>
                <a:schemeClr val="tx1"/>
              </a:solidFill>
            </a:endParaRPr>
          </a:p>
        </p:txBody>
      </p:sp>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CA">
              <a:latin typeface="Times New Roman" charset="0"/>
            </a:endParaRPr>
          </a:p>
        </p:txBody>
      </p:sp>
    </p:spTree>
    <p:extLst>
      <p:ext uri="{BB962C8B-B14F-4D97-AF65-F5344CB8AC3E}">
        <p14:creationId xmlns:p14="http://schemas.microsoft.com/office/powerpoint/2010/main" val="193504875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atin typeface="Times New Roman" charset="0"/>
            </a:endParaRPr>
          </a:p>
        </p:txBody>
      </p:sp>
      <p:sp>
        <p:nvSpPr>
          <p:cNvPr id="92164"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AFD23DA4-46D6-5F44-B862-211EECDB2E98}" type="slidenum">
              <a:rPr lang="en-US" sz="1200">
                <a:solidFill>
                  <a:schemeClr val="tx1"/>
                </a:solidFill>
              </a:rPr>
              <a:pPr eaLnBrk="1" hangingPunct="1"/>
              <a:t>107</a:t>
            </a:fld>
            <a:endParaRPr lang="en-US" sz="1200">
              <a:solidFill>
                <a:schemeClr val="tx1"/>
              </a:solidFill>
            </a:endParaRPr>
          </a:p>
        </p:txBody>
      </p:sp>
    </p:spTree>
    <p:extLst>
      <p:ext uri="{BB962C8B-B14F-4D97-AF65-F5344CB8AC3E}">
        <p14:creationId xmlns:p14="http://schemas.microsoft.com/office/powerpoint/2010/main" val="31714136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fld id="{5F0ED60E-6127-A74C-82C9-09FD43C3DD8B}" type="slidenum">
              <a:rPr lang="en-US"/>
              <a:pPr/>
              <a:t>‹#›</a:t>
            </a:fld>
            <a:endParaRPr lang="en-US"/>
          </a:p>
        </p:txBody>
      </p:sp>
    </p:spTree>
    <p:extLst>
      <p:ext uri="{BB962C8B-B14F-4D97-AF65-F5344CB8AC3E}">
        <p14:creationId xmlns:p14="http://schemas.microsoft.com/office/powerpoint/2010/main" val="15429275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fld id="{C4A14122-CEA4-C341-9217-20F0A97A0848}" type="slidenum">
              <a:rPr lang="en-US"/>
              <a:pPr/>
              <a:t>‹#›</a:t>
            </a:fld>
            <a:endParaRPr lang="en-US"/>
          </a:p>
        </p:txBody>
      </p:sp>
    </p:spTree>
    <p:extLst>
      <p:ext uri="{BB962C8B-B14F-4D97-AF65-F5344CB8AC3E}">
        <p14:creationId xmlns:p14="http://schemas.microsoft.com/office/powerpoint/2010/main" val="13838690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fld id="{198BBC33-F368-784A-A95D-15314A6885B1}" type="slidenum">
              <a:rPr lang="en-US"/>
              <a:pPr/>
              <a:t>‹#›</a:t>
            </a:fld>
            <a:endParaRPr lang="en-US"/>
          </a:p>
        </p:txBody>
      </p:sp>
    </p:spTree>
    <p:extLst>
      <p:ext uri="{BB962C8B-B14F-4D97-AF65-F5344CB8AC3E}">
        <p14:creationId xmlns:p14="http://schemas.microsoft.com/office/powerpoint/2010/main" val="17625685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33400" y="1676400"/>
            <a:ext cx="39624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76400"/>
            <a:ext cx="39624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fld id="{D23C2EC7-E845-174A-9151-63C332F7BBEC}" type="slidenum">
              <a:rPr lang="en-US"/>
              <a:pPr/>
              <a:t>‹#›</a:t>
            </a:fld>
            <a:endParaRPr lang="en-US"/>
          </a:p>
        </p:txBody>
      </p:sp>
    </p:spTree>
    <p:extLst>
      <p:ext uri="{BB962C8B-B14F-4D97-AF65-F5344CB8AC3E}">
        <p14:creationId xmlns:p14="http://schemas.microsoft.com/office/powerpoint/2010/main" val="25798987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6"/>
          <p:cNvSpPr>
            <a:spLocks noGrp="1" noChangeArrowheads="1"/>
          </p:cNvSpPr>
          <p:nvPr>
            <p:ph type="sldNum" sz="quarter" idx="12"/>
          </p:nvPr>
        </p:nvSpPr>
        <p:spPr>
          <a:ln/>
        </p:spPr>
        <p:txBody>
          <a:bodyPr/>
          <a:lstStyle>
            <a:lvl1pPr>
              <a:defRPr/>
            </a:lvl1pPr>
          </a:lstStyle>
          <a:p>
            <a:fld id="{6F3C3186-866C-A940-BD3A-EBEEEEABBD21}" type="slidenum">
              <a:rPr lang="en-US"/>
              <a:pPr/>
              <a:t>‹#›</a:t>
            </a:fld>
            <a:endParaRPr lang="en-US"/>
          </a:p>
        </p:txBody>
      </p:sp>
    </p:spTree>
    <p:extLst>
      <p:ext uri="{BB962C8B-B14F-4D97-AF65-F5344CB8AC3E}">
        <p14:creationId xmlns:p14="http://schemas.microsoft.com/office/powerpoint/2010/main" val="329882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6"/>
          <p:cNvSpPr>
            <a:spLocks noGrp="1" noChangeArrowheads="1"/>
          </p:cNvSpPr>
          <p:nvPr>
            <p:ph type="sldNum" sz="quarter" idx="12"/>
          </p:nvPr>
        </p:nvSpPr>
        <p:spPr>
          <a:ln/>
        </p:spPr>
        <p:txBody>
          <a:bodyPr/>
          <a:lstStyle>
            <a:lvl1pPr>
              <a:defRPr/>
            </a:lvl1pPr>
          </a:lstStyle>
          <a:p>
            <a:fld id="{024EF2DF-B2A3-5A40-9046-A48119431BA6}" type="slidenum">
              <a:rPr lang="en-US"/>
              <a:pPr/>
              <a:t>‹#›</a:t>
            </a:fld>
            <a:endParaRPr lang="en-US"/>
          </a:p>
        </p:txBody>
      </p:sp>
    </p:spTree>
    <p:extLst>
      <p:ext uri="{BB962C8B-B14F-4D97-AF65-F5344CB8AC3E}">
        <p14:creationId xmlns:p14="http://schemas.microsoft.com/office/powerpoint/2010/main" val="18303203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6"/>
          <p:cNvSpPr>
            <a:spLocks noGrp="1" noChangeArrowheads="1"/>
          </p:cNvSpPr>
          <p:nvPr>
            <p:ph type="sldNum" sz="quarter" idx="12"/>
          </p:nvPr>
        </p:nvSpPr>
        <p:spPr>
          <a:ln/>
        </p:spPr>
        <p:txBody>
          <a:bodyPr/>
          <a:lstStyle>
            <a:lvl1pPr>
              <a:defRPr/>
            </a:lvl1pPr>
          </a:lstStyle>
          <a:p>
            <a:fld id="{07D26808-60A5-F247-8FC0-FB1402C49ECE}" type="slidenum">
              <a:rPr lang="en-US"/>
              <a:pPr/>
              <a:t>‹#›</a:t>
            </a:fld>
            <a:endParaRPr lang="en-US"/>
          </a:p>
        </p:txBody>
      </p:sp>
    </p:spTree>
    <p:extLst>
      <p:ext uri="{BB962C8B-B14F-4D97-AF65-F5344CB8AC3E}">
        <p14:creationId xmlns:p14="http://schemas.microsoft.com/office/powerpoint/2010/main" val="40523564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fld id="{9126E043-1CB9-EA4E-B457-8DA0A9997AB8}" type="slidenum">
              <a:rPr lang="en-US"/>
              <a:pPr/>
              <a:t>‹#›</a:t>
            </a:fld>
            <a:endParaRPr lang="en-US"/>
          </a:p>
        </p:txBody>
      </p:sp>
    </p:spTree>
    <p:extLst>
      <p:ext uri="{BB962C8B-B14F-4D97-AF65-F5344CB8AC3E}">
        <p14:creationId xmlns:p14="http://schemas.microsoft.com/office/powerpoint/2010/main" val="19357677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fld id="{D02F70E3-BF04-064E-86C9-745D038E3F98}" type="slidenum">
              <a:rPr lang="en-US"/>
              <a:pPr/>
              <a:t>‹#›</a:t>
            </a:fld>
            <a:endParaRPr lang="en-US"/>
          </a:p>
        </p:txBody>
      </p:sp>
    </p:spTree>
    <p:extLst>
      <p:ext uri="{BB962C8B-B14F-4D97-AF65-F5344CB8AC3E}">
        <p14:creationId xmlns:p14="http://schemas.microsoft.com/office/powerpoint/2010/main" val="955370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fld id="{02A12FA7-0C4A-3345-893C-39694B0C2167}" type="slidenum">
              <a:rPr lang="en-US"/>
              <a:pPr/>
              <a:t>‹#›</a:t>
            </a:fld>
            <a:endParaRPr lang="en-US"/>
          </a:p>
        </p:txBody>
      </p:sp>
    </p:spTree>
    <p:extLst>
      <p:ext uri="{BB962C8B-B14F-4D97-AF65-F5344CB8AC3E}">
        <p14:creationId xmlns:p14="http://schemas.microsoft.com/office/powerpoint/2010/main" val="37660789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91300" y="381000"/>
            <a:ext cx="2019300" cy="5867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33400" y="381000"/>
            <a:ext cx="59055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fld id="{2E3E93D8-803C-0E42-884F-3D65E886EE8E}" type="slidenum">
              <a:rPr lang="en-US"/>
              <a:pPr/>
              <a:t>‹#›</a:t>
            </a:fld>
            <a:endParaRPr lang="en-US"/>
          </a:p>
        </p:txBody>
      </p:sp>
    </p:spTree>
    <p:extLst>
      <p:ext uri="{BB962C8B-B14F-4D97-AF65-F5344CB8AC3E}">
        <p14:creationId xmlns:p14="http://schemas.microsoft.com/office/powerpoint/2010/main" val="2312842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347" y="1122363"/>
            <a:ext cx="7773308" cy="2387600"/>
          </a:xfrm>
        </p:spPr>
        <p:txBody>
          <a:bodyPr anchor="b">
            <a:normAutofit/>
          </a:bodyPr>
          <a:lstStyle>
            <a:lvl1pPr algn="ctr">
              <a:defRPr sz="4800"/>
            </a:lvl1pPr>
          </a:lstStyle>
          <a:p>
            <a:r>
              <a:rPr lang="ru-RU" smtClean="0"/>
              <a:t>Образец заголовка</a:t>
            </a:r>
            <a:endParaRPr lang="en-US" dirty="0"/>
          </a:p>
        </p:txBody>
      </p:sp>
      <p:sp>
        <p:nvSpPr>
          <p:cNvPr id="3" name="Subtitle 2"/>
          <p:cNvSpPr>
            <a:spLocks noGrp="1"/>
          </p:cNvSpPr>
          <p:nvPr>
            <p:ph type="subTitle" idx="1"/>
          </p:nvPr>
        </p:nvSpPr>
        <p:spPr>
          <a:xfrm>
            <a:off x="685347" y="3602038"/>
            <a:ext cx="777330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fld id="{01692004-1539-2B46-9684-E30C5B0C6DAF}" type="slidenum">
              <a:rPr lang="en-US" smtClean="0"/>
              <a:pPr/>
              <a:t>‹#›</a:t>
            </a:fld>
            <a:endParaRPr lang="en-US"/>
          </a:p>
        </p:txBody>
      </p:sp>
    </p:spTree>
    <p:extLst>
      <p:ext uri="{BB962C8B-B14F-4D97-AF65-F5344CB8AC3E}">
        <p14:creationId xmlns:p14="http://schemas.microsoft.com/office/powerpoint/2010/main" val="629843251"/>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fld id="{01692004-1539-2B46-9684-E30C5B0C6DAF}" type="slidenum">
              <a:rPr lang="en-US" smtClean="0"/>
              <a:pPr/>
              <a:t>‹#›</a:t>
            </a:fld>
            <a:endParaRPr lang="en-US"/>
          </a:p>
        </p:txBody>
      </p:sp>
    </p:spTree>
    <p:extLst>
      <p:ext uri="{BB962C8B-B14F-4D97-AF65-F5344CB8AC3E}">
        <p14:creationId xmlns:p14="http://schemas.microsoft.com/office/powerpoint/2010/main" val="1219774368"/>
      </p:ext>
    </p:extLst>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921933" y="657227"/>
            <a:ext cx="7300134" cy="2852737"/>
          </a:xfrm>
        </p:spPr>
        <p:txBody>
          <a:bodyPr anchor="b">
            <a:normAutofit/>
          </a:bodyPr>
          <a:lstStyle>
            <a:lvl1pPr>
              <a:defRPr sz="3400"/>
            </a:lvl1pPr>
          </a:lstStyle>
          <a:p>
            <a:r>
              <a:rPr lang="ru-RU" smtClean="0"/>
              <a:t>Образец заголовка</a:t>
            </a:r>
            <a:endParaRPr lang="en-US" dirty="0"/>
          </a:p>
        </p:txBody>
      </p:sp>
      <p:sp>
        <p:nvSpPr>
          <p:cNvPr id="3" name="Text Placeholder 2"/>
          <p:cNvSpPr>
            <a:spLocks noGrp="1"/>
          </p:cNvSpPr>
          <p:nvPr>
            <p:ph type="body" idx="1"/>
          </p:nvPr>
        </p:nvSpPr>
        <p:spPr>
          <a:xfrm>
            <a:off x="921933" y="3602039"/>
            <a:ext cx="7300134"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fld id="{01692004-1539-2B46-9684-E30C5B0C6DAF}" type="slidenum">
              <a:rPr lang="en-US" smtClean="0"/>
              <a:pPr/>
              <a:t>‹#›</a:t>
            </a:fld>
            <a:endParaRPr lang="en-US"/>
          </a:p>
        </p:txBody>
      </p:sp>
    </p:spTree>
    <p:extLst>
      <p:ext uri="{BB962C8B-B14F-4D97-AF65-F5344CB8AC3E}">
        <p14:creationId xmlns:p14="http://schemas.microsoft.com/office/powerpoint/2010/main" val="2704485529"/>
      </p:ext>
    </p:extLst>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85347" y="609601"/>
            <a:ext cx="7765321" cy="1326321"/>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5346" y="2088320"/>
            <a:ext cx="3829503" cy="3702881"/>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30052" y="2088320"/>
            <a:ext cx="3820616" cy="3702881"/>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fld id="{01692004-1539-2B46-9684-E30C5B0C6DAF}" type="slidenum">
              <a:rPr lang="en-US" smtClean="0"/>
              <a:pPr/>
              <a:t>‹#›</a:t>
            </a:fld>
            <a:endParaRPr lang="en-US"/>
          </a:p>
        </p:txBody>
      </p:sp>
    </p:spTree>
    <p:extLst>
      <p:ext uri="{BB962C8B-B14F-4D97-AF65-F5344CB8AC3E}">
        <p14:creationId xmlns:p14="http://schemas.microsoft.com/office/powerpoint/2010/main" val="2932850896"/>
      </p:ext>
    </p:extLst>
  </p:cSld>
  <p:clrMapOvr>
    <a:masterClrMapping/>
  </p:clrMapOvr>
  <p:hf hd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85347" y="609601"/>
            <a:ext cx="7765321" cy="1325563"/>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915427" y="2088320"/>
            <a:ext cx="3600326"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5346" y="2912232"/>
            <a:ext cx="3830406" cy="287896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859230" y="2088320"/>
            <a:ext cx="3591437"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29150" y="2912232"/>
            <a:ext cx="3821518" cy="287896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dirty="0"/>
          </a:p>
        </p:txBody>
      </p:sp>
      <p:sp>
        <p:nvSpPr>
          <p:cNvPr id="9" name="Slide Number Placeholder 8"/>
          <p:cNvSpPr>
            <a:spLocks noGrp="1"/>
          </p:cNvSpPr>
          <p:nvPr>
            <p:ph type="sldNum" sz="quarter" idx="12"/>
          </p:nvPr>
        </p:nvSpPr>
        <p:spPr/>
        <p:txBody>
          <a:bodyPr/>
          <a:lstStyle/>
          <a:p>
            <a:fld id="{01692004-1539-2B46-9684-E30C5B0C6DAF}" type="slidenum">
              <a:rPr lang="en-US" smtClean="0"/>
              <a:pPr/>
              <a:t>‹#›</a:t>
            </a:fld>
            <a:endParaRPr lang="en-US"/>
          </a:p>
        </p:txBody>
      </p:sp>
    </p:spTree>
    <p:extLst>
      <p:ext uri="{BB962C8B-B14F-4D97-AF65-F5344CB8AC3E}">
        <p14:creationId xmlns:p14="http://schemas.microsoft.com/office/powerpoint/2010/main" val="1048395267"/>
      </p:ext>
    </p:extLst>
  </p:cSld>
  <p:clrMapOvr>
    <a:masterClrMapping/>
  </p:clrMapOvr>
  <p:hf hd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dirty="0"/>
          </a:p>
        </p:txBody>
      </p:sp>
      <p:sp>
        <p:nvSpPr>
          <p:cNvPr id="5" name="Slide Number Placeholder 4"/>
          <p:cNvSpPr>
            <a:spLocks noGrp="1"/>
          </p:cNvSpPr>
          <p:nvPr>
            <p:ph type="sldNum" sz="quarter" idx="12"/>
          </p:nvPr>
        </p:nvSpPr>
        <p:spPr/>
        <p:txBody>
          <a:bodyPr/>
          <a:lstStyle/>
          <a:p>
            <a:fld id="{01692004-1539-2B46-9684-E30C5B0C6DAF}" type="slidenum">
              <a:rPr lang="en-US" smtClean="0"/>
              <a:pPr/>
              <a:t>‹#›</a:t>
            </a:fld>
            <a:endParaRPr lang="en-US"/>
          </a:p>
        </p:txBody>
      </p:sp>
    </p:spTree>
    <p:extLst>
      <p:ext uri="{BB962C8B-B14F-4D97-AF65-F5344CB8AC3E}">
        <p14:creationId xmlns:p14="http://schemas.microsoft.com/office/powerpoint/2010/main" val="510699095"/>
      </p:ext>
    </p:extLst>
  </p:cSld>
  <p:clrMapOvr>
    <a:masterClrMapping/>
  </p:clrMapOvr>
  <p:hf hd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dirty="0"/>
          </a:p>
        </p:txBody>
      </p:sp>
      <p:sp>
        <p:nvSpPr>
          <p:cNvPr id="4" name="Slide Number Placeholder 3"/>
          <p:cNvSpPr>
            <a:spLocks noGrp="1"/>
          </p:cNvSpPr>
          <p:nvPr>
            <p:ph type="sldNum" sz="quarter" idx="12"/>
          </p:nvPr>
        </p:nvSpPr>
        <p:spPr/>
        <p:txBody>
          <a:bodyPr/>
          <a:lstStyle/>
          <a:p>
            <a:fld id="{01692004-1539-2B46-9684-E30C5B0C6DAF}" type="slidenum">
              <a:rPr lang="en-US" smtClean="0"/>
              <a:pPr/>
              <a:t>‹#›</a:t>
            </a:fld>
            <a:endParaRPr lang="en-US"/>
          </a:p>
        </p:txBody>
      </p:sp>
    </p:spTree>
    <p:extLst>
      <p:ext uri="{BB962C8B-B14F-4D97-AF65-F5344CB8AC3E}">
        <p14:creationId xmlns:p14="http://schemas.microsoft.com/office/powerpoint/2010/main" val="1492345129"/>
      </p:ext>
    </p:extLst>
  </p:cSld>
  <p:clrMapOvr>
    <a:masterClrMapping/>
  </p:clrMapOvr>
  <p:hf hd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7921" y="609600"/>
            <a:ext cx="2949178" cy="2362200"/>
          </a:xfrm>
        </p:spPr>
        <p:txBody>
          <a:bodyPr anchor="b">
            <a:normAutofit/>
          </a:bodyPr>
          <a:lstStyle>
            <a:lvl1pPr>
              <a:defRPr sz="2800"/>
            </a:lvl1pPr>
          </a:lstStyle>
          <a:p>
            <a:r>
              <a:rPr lang="ru-RU" smtClean="0"/>
              <a:t>Образец заголовка</a:t>
            </a:r>
            <a:endParaRPr lang="en-US" dirty="0"/>
          </a:p>
        </p:txBody>
      </p:sp>
      <p:sp>
        <p:nvSpPr>
          <p:cNvPr id="3" name="Content Placeholder 2"/>
          <p:cNvSpPr>
            <a:spLocks noGrp="1"/>
          </p:cNvSpPr>
          <p:nvPr>
            <p:ph idx="1"/>
          </p:nvPr>
        </p:nvSpPr>
        <p:spPr>
          <a:xfrm>
            <a:off x="3808548" y="609600"/>
            <a:ext cx="4642119" cy="5181600"/>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87921" y="2971801"/>
            <a:ext cx="2949178"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fld id="{01692004-1539-2B46-9684-E30C5B0C6DAF}" type="slidenum">
              <a:rPr lang="en-US" smtClean="0"/>
              <a:pPr/>
              <a:t>‹#›</a:t>
            </a:fld>
            <a:endParaRPr lang="en-US"/>
          </a:p>
        </p:txBody>
      </p:sp>
    </p:spTree>
    <p:extLst>
      <p:ext uri="{BB962C8B-B14F-4D97-AF65-F5344CB8AC3E}">
        <p14:creationId xmlns:p14="http://schemas.microsoft.com/office/powerpoint/2010/main" val="3493986374"/>
      </p:ext>
    </p:extLst>
  </p:cSld>
  <p:clrMapOvr>
    <a:masterClrMapping/>
  </p:clrMapOvr>
  <p:hf hd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7921" y="609600"/>
            <a:ext cx="4167603" cy="2362200"/>
          </a:xfrm>
        </p:spPr>
        <p:txBody>
          <a:bodyPr anchor="b">
            <a:normAutofit/>
          </a:bodyPr>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5249932" y="758881"/>
            <a:ext cx="2966938"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346" y="2971800"/>
            <a:ext cx="4171242"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fld id="{01692004-1539-2B46-9684-E30C5B0C6DAF}" type="slidenum">
              <a:rPr lang="en-US" smtClean="0"/>
              <a:pPr/>
              <a:t>‹#›</a:t>
            </a:fld>
            <a:endParaRPr lang="en-US"/>
          </a:p>
        </p:txBody>
      </p:sp>
    </p:spTree>
    <p:extLst>
      <p:ext uri="{BB962C8B-B14F-4D97-AF65-F5344CB8AC3E}">
        <p14:creationId xmlns:p14="http://schemas.microsoft.com/office/powerpoint/2010/main" val="372336579"/>
      </p:ext>
    </p:extLst>
  </p:cSld>
  <p:clrMapOvr>
    <a:masterClrMapping/>
  </p:clrMapOvr>
  <p:hf hdr="0" dt="0"/>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355" y="4289373"/>
            <a:ext cx="7775673" cy="819355"/>
          </a:xfrm>
        </p:spPr>
        <p:txBody>
          <a:bodyPr anchor="b">
            <a:normAutofit/>
          </a:bodyPr>
          <a:lstStyle>
            <a:lvl1pPr>
              <a:defRPr sz="28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5355" y="621322"/>
            <a:ext cx="7775673"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346" y="5108728"/>
            <a:ext cx="7774499"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fld id="{01692004-1539-2B46-9684-E30C5B0C6DAF}" type="slidenum">
              <a:rPr lang="en-US" smtClean="0"/>
              <a:pPr/>
              <a:t>‹#›</a:t>
            </a:fld>
            <a:endParaRPr lang="en-US"/>
          </a:p>
        </p:txBody>
      </p:sp>
    </p:spTree>
    <p:extLst>
      <p:ext uri="{BB962C8B-B14F-4D97-AF65-F5344CB8AC3E}">
        <p14:creationId xmlns:p14="http://schemas.microsoft.com/office/powerpoint/2010/main" val="3023666926"/>
      </p:ext>
    </p:extLst>
  </p:cSld>
  <p:clrMapOvr>
    <a:masterClrMapping/>
  </p:clrMapOvr>
  <p:hf hdr="0" dt="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5346" y="609601"/>
            <a:ext cx="7765322" cy="3424859"/>
          </a:xfrm>
        </p:spPr>
        <p:txBody>
          <a:bodyPr anchor="ctr"/>
          <a:lstStyle>
            <a:lvl1pP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347" y="4204820"/>
            <a:ext cx="776532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fld id="{01692004-1539-2B46-9684-E30C5B0C6DAF}" type="slidenum">
              <a:rPr lang="en-US" smtClean="0"/>
              <a:pPr/>
              <a:t>‹#›</a:t>
            </a:fld>
            <a:endParaRPr lang="en-US"/>
          </a:p>
        </p:txBody>
      </p:sp>
    </p:spTree>
    <p:extLst>
      <p:ext uri="{BB962C8B-B14F-4D97-AF65-F5344CB8AC3E}">
        <p14:creationId xmlns:p14="http://schemas.microsoft.com/office/powerpoint/2010/main" val="710296741"/>
      </p:ext>
    </p:extLst>
  </p:cSld>
  <p:clrMapOvr>
    <a:masterClrMapping/>
  </p:clrMapOvr>
  <p:hf hd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084659" y="609600"/>
            <a:ext cx="6977064" cy="2992904"/>
          </a:xfrm>
        </p:spPr>
        <p:txBody>
          <a:bodyPr anchor="ctr"/>
          <a:lstStyle>
            <a:lvl1pPr>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290484" y="3610032"/>
            <a:ext cx="6564224"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345" y="4204821"/>
            <a:ext cx="776532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fld id="{01692004-1539-2B46-9684-E30C5B0C6DAF}" type="slidenum">
              <a:rPr lang="en-US" smtClean="0"/>
              <a:pPr/>
              <a:t>‹#›</a:t>
            </a:fld>
            <a:endParaRPr lang="en-US"/>
          </a:p>
        </p:txBody>
      </p:sp>
      <p:sp>
        <p:nvSpPr>
          <p:cNvPr id="10" name="TextBox 9"/>
          <p:cNvSpPr txBox="1"/>
          <p:nvPr/>
        </p:nvSpPr>
        <p:spPr>
          <a:xfrm>
            <a:off x="505245" y="641749"/>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7946721" y="3073376"/>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990794802"/>
      </p:ext>
    </p:extLst>
  </p:cSld>
  <p:clrMapOvr>
    <a:masterClrMapping/>
  </p:clrMapOvr>
  <p:hf hdr="0" dt="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5355" y="2126943"/>
            <a:ext cx="7766495" cy="2511835"/>
          </a:xfrm>
        </p:spPr>
        <p:txBody>
          <a:bodyPr anchor="b"/>
          <a:lstStyle>
            <a:lvl1pP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346" y="4650556"/>
            <a:ext cx="776532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fld id="{01692004-1539-2B46-9684-E30C5B0C6DAF}" type="slidenum">
              <a:rPr lang="en-US" smtClean="0"/>
              <a:pPr/>
              <a:t>‹#›</a:t>
            </a:fld>
            <a:endParaRPr lang="en-US"/>
          </a:p>
        </p:txBody>
      </p:sp>
    </p:spTree>
    <p:extLst>
      <p:ext uri="{BB962C8B-B14F-4D97-AF65-F5344CB8AC3E}">
        <p14:creationId xmlns:p14="http://schemas.microsoft.com/office/powerpoint/2010/main" val="1680095488"/>
      </p:ext>
    </p:extLst>
  </p:cSld>
  <p:clrMapOvr>
    <a:masterClrMapping/>
  </p:clrMapOvr>
  <p:hf hdr="0" dt="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685345" y="609601"/>
            <a:ext cx="7765322" cy="1325563"/>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685346" y="2088320"/>
            <a:ext cx="2474217"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346" y="2911624"/>
            <a:ext cx="2474217"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3333658" y="2088320"/>
            <a:ext cx="2473919"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3333659" y="2911624"/>
            <a:ext cx="247486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5979974" y="2088320"/>
            <a:ext cx="246840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5982260" y="2911624"/>
            <a:ext cx="2468408"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dirty="0"/>
          </a:p>
        </p:txBody>
      </p:sp>
      <p:sp>
        <p:nvSpPr>
          <p:cNvPr id="5" name="Slide Number Placeholder 4"/>
          <p:cNvSpPr>
            <a:spLocks noGrp="1"/>
          </p:cNvSpPr>
          <p:nvPr>
            <p:ph type="sldNum" sz="quarter" idx="12"/>
          </p:nvPr>
        </p:nvSpPr>
        <p:spPr/>
        <p:txBody>
          <a:bodyPr/>
          <a:lstStyle/>
          <a:p>
            <a:fld id="{01692004-1539-2B46-9684-E30C5B0C6DAF}" type="slidenum">
              <a:rPr lang="en-US" smtClean="0"/>
              <a:pPr/>
              <a:t>‹#›</a:t>
            </a:fld>
            <a:endParaRPr lang="en-US"/>
          </a:p>
        </p:txBody>
      </p:sp>
    </p:spTree>
    <p:extLst>
      <p:ext uri="{BB962C8B-B14F-4D97-AF65-F5344CB8AC3E}">
        <p14:creationId xmlns:p14="http://schemas.microsoft.com/office/powerpoint/2010/main" val="932572466"/>
      </p:ext>
    </p:extLst>
  </p:cSld>
  <p:clrMapOvr>
    <a:masterClrMapping/>
  </p:clrMapOvr>
  <p:hf hd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685346" y="609601"/>
            <a:ext cx="7765322" cy="1325563"/>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685347" y="3989147"/>
            <a:ext cx="2474216"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819015" y="2092235"/>
            <a:ext cx="2205038"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85347" y="4565409"/>
            <a:ext cx="2474216" cy="122579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3332026" y="3989147"/>
            <a:ext cx="2474237"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3426747" y="2092235"/>
            <a:ext cx="2197894"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3331011" y="4565408"/>
            <a:ext cx="2475252" cy="122579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5980067" y="3989147"/>
            <a:ext cx="246742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6114603" y="2092235"/>
            <a:ext cx="219908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5979973" y="4565410"/>
            <a:ext cx="2470694" cy="122579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dirty="0"/>
          </a:p>
        </p:txBody>
      </p:sp>
      <p:sp>
        <p:nvSpPr>
          <p:cNvPr id="5" name="Slide Number Placeholder 4"/>
          <p:cNvSpPr>
            <a:spLocks noGrp="1"/>
          </p:cNvSpPr>
          <p:nvPr>
            <p:ph type="sldNum" sz="quarter" idx="12"/>
          </p:nvPr>
        </p:nvSpPr>
        <p:spPr/>
        <p:txBody>
          <a:bodyPr/>
          <a:lstStyle/>
          <a:p>
            <a:fld id="{01692004-1539-2B46-9684-E30C5B0C6DAF}" type="slidenum">
              <a:rPr lang="en-US" smtClean="0"/>
              <a:pPr/>
              <a:t>‹#›</a:t>
            </a:fld>
            <a:endParaRPr lang="en-US"/>
          </a:p>
        </p:txBody>
      </p:sp>
    </p:spTree>
    <p:extLst>
      <p:ext uri="{BB962C8B-B14F-4D97-AF65-F5344CB8AC3E}">
        <p14:creationId xmlns:p14="http://schemas.microsoft.com/office/powerpoint/2010/main" val="1804829802"/>
      </p:ext>
    </p:extLst>
  </p:cSld>
  <p:clrMapOvr>
    <a:masterClrMapping/>
  </p:clrMapOvr>
  <p:hf hd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fld id="{01692004-1539-2B46-9684-E30C5B0C6DAF}" type="slidenum">
              <a:rPr lang="en-US" smtClean="0"/>
              <a:pPr/>
              <a:t>‹#›</a:t>
            </a:fld>
            <a:endParaRPr lang="en-US"/>
          </a:p>
        </p:txBody>
      </p:sp>
    </p:spTree>
    <p:extLst>
      <p:ext uri="{BB962C8B-B14F-4D97-AF65-F5344CB8AC3E}">
        <p14:creationId xmlns:p14="http://schemas.microsoft.com/office/powerpoint/2010/main" val="3972742732"/>
      </p:ext>
    </p:extLst>
  </p:cSld>
  <p:clrMapOvr>
    <a:masterClrMapping/>
  </p:clrMapOvr>
  <p:hf hdr="0" dt="0"/>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609600"/>
            <a:ext cx="1906993" cy="5181601"/>
          </a:xfrm>
        </p:spPr>
        <p:txBody>
          <a:bodyPr vert="eaVert"/>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346" y="609600"/>
            <a:ext cx="5744029" cy="518160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fld id="{01692004-1539-2B46-9684-E30C5B0C6DAF}" type="slidenum">
              <a:rPr lang="en-US" smtClean="0"/>
              <a:pPr/>
              <a:t>‹#›</a:t>
            </a:fld>
            <a:endParaRPr lang="en-US"/>
          </a:p>
        </p:txBody>
      </p:sp>
    </p:spTree>
    <p:extLst>
      <p:ext uri="{BB962C8B-B14F-4D97-AF65-F5344CB8AC3E}">
        <p14:creationId xmlns:p14="http://schemas.microsoft.com/office/powerpoint/2010/main" val="853448152"/>
      </p:ext>
    </p:extLst>
  </p:cSld>
  <p:clrMapOvr>
    <a:masterClrMapping/>
  </p:clrMapOvr>
  <p:hf hdr="0" dt="0"/>
</p:sldLayout>
</file>

<file path=ppt/slideLayouts/slideLayout29.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655638" y="304800"/>
            <a:ext cx="8145462" cy="6858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55638" y="1143000"/>
            <a:ext cx="7940675" cy="2628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5638" y="3924300"/>
            <a:ext cx="7940675" cy="2628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861683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533400" y="381000"/>
            <a:ext cx="8077200" cy="1143000"/>
          </a:xfrm>
          <a:prstGeom prst="rect">
            <a:avLst/>
          </a:prstGeom>
          <a:noFill/>
          <a:ln>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533400" y="1676400"/>
            <a:ext cx="8077200" cy="4572000"/>
          </a:xfrm>
          <a:prstGeom prst="rect">
            <a:avLst/>
          </a:prstGeom>
          <a:noFill/>
          <a:ln>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Rectangle 4"/>
          <p:cNvSpPr>
            <a:spLocks noGrp="1" noChangeArrowheads="1"/>
          </p:cNvSpPr>
          <p:nvPr>
            <p:ph type="dt" sz="half" idx="2"/>
          </p:nvPr>
        </p:nvSpPr>
        <p:spPr bwMode="auto">
          <a:xfrm>
            <a:off x="685800" y="6248400"/>
            <a:ext cx="1905000" cy="45720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defRPr sz="1400" dirty="0">
                <a:solidFill>
                  <a:srgbClr val="222222"/>
                </a:solidFill>
                <a:latin typeface="Times New Roman" pitchFamily="18" charset="0"/>
                <a:ea typeface="+mn-ea"/>
              </a:defRPr>
            </a:lvl1pPr>
          </a:lstStyle>
          <a:p>
            <a:pPr>
              <a:defRPr/>
            </a:pPr>
            <a:endParaRPr lang="en-US"/>
          </a:p>
        </p:txBody>
      </p:sp>
      <p:sp>
        <p:nvSpPr>
          <p:cNvPr id="7" name="Rectangle 5"/>
          <p:cNvSpPr>
            <a:spLocks noGrp="1" noChangeArrowheads="1"/>
          </p:cNvSpPr>
          <p:nvPr>
            <p:ph type="ftr" sz="quarter" idx="3"/>
          </p:nvPr>
        </p:nvSpPr>
        <p:spPr bwMode="auto">
          <a:xfrm>
            <a:off x="3124200" y="6248400"/>
            <a:ext cx="2895600" cy="45720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ctr">
              <a:defRPr sz="1400" dirty="0">
                <a:solidFill>
                  <a:srgbClr val="222222"/>
                </a:solidFill>
                <a:latin typeface="Times New Roman" pitchFamily="18" charset="0"/>
                <a:ea typeface="+mn-ea"/>
              </a:defRPr>
            </a:lvl1pPr>
          </a:lstStyle>
          <a:p>
            <a:pPr>
              <a:defRPr/>
            </a:pPr>
            <a:endParaRPr lang="en-US" dirty="0"/>
          </a:p>
        </p:txBody>
      </p:sp>
      <p:sp>
        <p:nvSpPr>
          <p:cNvPr id="8" name="Rectangle 6"/>
          <p:cNvSpPr>
            <a:spLocks noGrp="1" noChangeArrowheads="1"/>
          </p:cNvSpPr>
          <p:nvPr>
            <p:ph type="sldNum" sz="quarter" idx="4"/>
          </p:nvPr>
        </p:nvSpPr>
        <p:spPr bwMode="auto">
          <a:xfrm>
            <a:off x="6553200" y="6248400"/>
            <a:ext cx="1905000" cy="45720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a:defRPr sz="1400">
                <a:solidFill>
                  <a:srgbClr val="222222"/>
                </a:solidFill>
              </a:defRPr>
            </a:lvl1pPr>
          </a:lstStyle>
          <a:p>
            <a:fld id="{01692004-1539-2B46-9684-E30C5B0C6DAF}"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4347" r:id="rId1"/>
    <p:sldLayoutId id="2147484348" r:id="rId2"/>
    <p:sldLayoutId id="2147484349" r:id="rId3"/>
    <p:sldLayoutId id="2147484350" r:id="rId4"/>
    <p:sldLayoutId id="2147484351" r:id="rId5"/>
    <p:sldLayoutId id="2147484352" r:id="rId6"/>
    <p:sldLayoutId id="2147484353" r:id="rId7"/>
    <p:sldLayoutId id="2147484354" r:id="rId8"/>
    <p:sldLayoutId id="2147484355" r:id="rId9"/>
    <p:sldLayoutId id="2147484356" r:id="rId10"/>
    <p:sldLayoutId id="2147484357" r:id="rId11"/>
  </p:sldLayoutIdLst>
  <p:hf hdr="0" dt="0"/>
  <p:txStyles>
    <p:titleStyle>
      <a:lvl1pPr algn="ctr" rtl="0" eaLnBrk="0" fontAlgn="base" hangingPunct="0">
        <a:spcBef>
          <a:spcPct val="0"/>
        </a:spcBef>
        <a:spcAft>
          <a:spcPct val="0"/>
        </a:spcAft>
        <a:defRPr sz="3600">
          <a:solidFill>
            <a:srgbClr val="222222"/>
          </a:solidFill>
          <a:latin typeface="+mj-lt"/>
          <a:ea typeface="ＭＳ Ｐゴシック" charset="0"/>
          <a:cs typeface="+mj-cs"/>
        </a:defRPr>
      </a:lvl1pPr>
      <a:lvl2pPr algn="ctr" rtl="0" eaLnBrk="0" fontAlgn="base" hangingPunct="0">
        <a:spcBef>
          <a:spcPct val="0"/>
        </a:spcBef>
        <a:spcAft>
          <a:spcPct val="0"/>
        </a:spcAft>
        <a:defRPr sz="3600">
          <a:solidFill>
            <a:srgbClr val="222222"/>
          </a:solidFill>
          <a:latin typeface="Arial" charset="0"/>
          <a:ea typeface="ＭＳ Ｐゴシック" charset="0"/>
        </a:defRPr>
      </a:lvl2pPr>
      <a:lvl3pPr algn="ctr" rtl="0" eaLnBrk="0" fontAlgn="base" hangingPunct="0">
        <a:spcBef>
          <a:spcPct val="0"/>
        </a:spcBef>
        <a:spcAft>
          <a:spcPct val="0"/>
        </a:spcAft>
        <a:defRPr sz="3600">
          <a:solidFill>
            <a:srgbClr val="222222"/>
          </a:solidFill>
          <a:latin typeface="Arial" charset="0"/>
          <a:ea typeface="ＭＳ Ｐゴシック" charset="0"/>
        </a:defRPr>
      </a:lvl3pPr>
      <a:lvl4pPr algn="ctr" rtl="0" eaLnBrk="0" fontAlgn="base" hangingPunct="0">
        <a:spcBef>
          <a:spcPct val="0"/>
        </a:spcBef>
        <a:spcAft>
          <a:spcPct val="0"/>
        </a:spcAft>
        <a:defRPr sz="3600">
          <a:solidFill>
            <a:srgbClr val="222222"/>
          </a:solidFill>
          <a:latin typeface="Arial" charset="0"/>
          <a:ea typeface="ＭＳ Ｐゴシック" charset="0"/>
        </a:defRPr>
      </a:lvl4pPr>
      <a:lvl5pPr algn="ctr" rtl="0" eaLnBrk="0" fontAlgn="base" hangingPunct="0">
        <a:spcBef>
          <a:spcPct val="0"/>
        </a:spcBef>
        <a:spcAft>
          <a:spcPct val="0"/>
        </a:spcAft>
        <a:defRPr sz="3600">
          <a:solidFill>
            <a:srgbClr val="222222"/>
          </a:solidFill>
          <a:latin typeface="Arial" charset="0"/>
          <a:ea typeface="ＭＳ Ｐゴシック" charset="0"/>
        </a:defRPr>
      </a:lvl5pPr>
      <a:lvl6pPr marL="457200" algn="ctr" rtl="0" fontAlgn="base">
        <a:spcBef>
          <a:spcPct val="0"/>
        </a:spcBef>
        <a:spcAft>
          <a:spcPct val="0"/>
        </a:spcAft>
        <a:defRPr sz="3600">
          <a:solidFill>
            <a:srgbClr val="222222"/>
          </a:solidFill>
          <a:latin typeface="Arial" charset="0"/>
        </a:defRPr>
      </a:lvl6pPr>
      <a:lvl7pPr marL="914400" algn="ctr" rtl="0" fontAlgn="base">
        <a:spcBef>
          <a:spcPct val="0"/>
        </a:spcBef>
        <a:spcAft>
          <a:spcPct val="0"/>
        </a:spcAft>
        <a:defRPr sz="3600">
          <a:solidFill>
            <a:srgbClr val="222222"/>
          </a:solidFill>
          <a:latin typeface="Arial" charset="0"/>
        </a:defRPr>
      </a:lvl7pPr>
      <a:lvl8pPr marL="1371600" algn="ctr" rtl="0" fontAlgn="base">
        <a:spcBef>
          <a:spcPct val="0"/>
        </a:spcBef>
        <a:spcAft>
          <a:spcPct val="0"/>
        </a:spcAft>
        <a:defRPr sz="3600">
          <a:solidFill>
            <a:srgbClr val="222222"/>
          </a:solidFill>
          <a:latin typeface="Arial" charset="0"/>
        </a:defRPr>
      </a:lvl8pPr>
      <a:lvl9pPr marL="1828800" algn="ctr" rtl="0" fontAlgn="base">
        <a:spcBef>
          <a:spcPct val="0"/>
        </a:spcBef>
        <a:spcAft>
          <a:spcPct val="0"/>
        </a:spcAft>
        <a:defRPr sz="3600">
          <a:solidFill>
            <a:srgbClr val="222222"/>
          </a:solidFill>
          <a:latin typeface="Arial" charset="0"/>
        </a:defRPr>
      </a:lvl9pPr>
    </p:titleStyle>
    <p:bodyStyle>
      <a:lvl1pPr marL="342900" indent="-342900" algn="l" rtl="0" eaLnBrk="0" fontAlgn="base" hangingPunct="0">
        <a:spcBef>
          <a:spcPct val="20000"/>
        </a:spcBef>
        <a:spcAft>
          <a:spcPct val="0"/>
        </a:spcAft>
        <a:buChar char="•"/>
        <a:defRPr sz="2600">
          <a:solidFill>
            <a:srgbClr val="222222"/>
          </a:solidFill>
          <a:latin typeface="+mn-lt"/>
          <a:ea typeface="ＭＳ Ｐゴシック" charset="0"/>
          <a:cs typeface="+mn-cs"/>
        </a:defRPr>
      </a:lvl1pPr>
      <a:lvl2pPr marL="742950" indent="-285750" algn="l" rtl="0" eaLnBrk="0" fontAlgn="base" hangingPunct="0">
        <a:spcBef>
          <a:spcPct val="20000"/>
        </a:spcBef>
        <a:spcAft>
          <a:spcPct val="0"/>
        </a:spcAft>
        <a:buChar char="–"/>
        <a:defRPr sz="2400">
          <a:solidFill>
            <a:srgbClr val="222222"/>
          </a:solidFill>
          <a:latin typeface="+mn-lt"/>
          <a:ea typeface="ＭＳ Ｐゴシック" charset="0"/>
        </a:defRPr>
      </a:lvl2pPr>
      <a:lvl3pPr marL="1143000" indent="-228600" algn="l" rtl="0" eaLnBrk="0" fontAlgn="base" hangingPunct="0">
        <a:spcBef>
          <a:spcPct val="20000"/>
        </a:spcBef>
        <a:spcAft>
          <a:spcPct val="0"/>
        </a:spcAft>
        <a:buChar char="•"/>
        <a:defRPr sz="2200">
          <a:solidFill>
            <a:srgbClr val="222222"/>
          </a:solidFill>
          <a:latin typeface="+mn-lt"/>
          <a:ea typeface="ＭＳ Ｐゴシック" charset="0"/>
        </a:defRPr>
      </a:lvl3pPr>
      <a:lvl4pPr marL="1600200" indent="-228600" algn="l" rtl="0" eaLnBrk="0" fontAlgn="base" hangingPunct="0">
        <a:spcBef>
          <a:spcPct val="20000"/>
        </a:spcBef>
        <a:spcAft>
          <a:spcPct val="0"/>
        </a:spcAft>
        <a:buChar char="–"/>
        <a:defRPr sz="2200">
          <a:solidFill>
            <a:srgbClr val="222222"/>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Times New Roman" pitchFamily="18" charset="0"/>
          <a:ea typeface="ＭＳ Ｐゴシック" charset="0"/>
        </a:defRPr>
      </a:lvl5pPr>
      <a:lvl6pPr marL="2514600" indent="-228600" algn="l" rtl="0" fontAlgn="base">
        <a:spcBef>
          <a:spcPct val="20000"/>
        </a:spcBef>
        <a:spcAft>
          <a:spcPct val="0"/>
        </a:spcAft>
        <a:buChar char="»"/>
        <a:defRPr sz="2000">
          <a:solidFill>
            <a:schemeClr val="tx1"/>
          </a:solidFill>
          <a:latin typeface="Times New Roman" pitchFamily="18" charset="0"/>
        </a:defRPr>
      </a:lvl6pPr>
      <a:lvl7pPr marL="2971800" indent="-228600" algn="l" rtl="0" fontAlgn="base">
        <a:spcBef>
          <a:spcPct val="20000"/>
        </a:spcBef>
        <a:spcAft>
          <a:spcPct val="0"/>
        </a:spcAft>
        <a:buChar char="»"/>
        <a:defRPr sz="2000">
          <a:solidFill>
            <a:schemeClr val="tx1"/>
          </a:solidFill>
          <a:latin typeface="Times New Roman" pitchFamily="18" charset="0"/>
        </a:defRPr>
      </a:lvl7pPr>
      <a:lvl8pPr marL="3429000" indent="-228600" algn="l" rtl="0" fontAlgn="base">
        <a:spcBef>
          <a:spcPct val="20000"/>
        </a:spcBef>
        <a:spcAft>
          <a:spcPct val="0"/>
        </a:spcAft>
        <a:buChar char="»"/>
        <a:defRPr sz="2000">
          <a:solidFill>
            <a:schemeClr val="tx1"/>
          </a:solidFill>
          <a:latin typeface="Times New Roman" pitchFamily="18" charset="0"/>
        </a:defRPr>
      </a:lvl8pPr>
      <a:lvl9pPr marL="3886200" indent="-228600" algn="l" rtl="0" fontAlgn="base">
        <a:spcBef>
          <a:spcPct val="20000"/>
        </a:spcBef>
        <a:spcAft>
          <a:spcPct val="0"/>
        </a:spcAft>
        <a:buChar char="»"/>
        <a:defRPr sz="20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347" y="609601"/>
            <a:ext cx="7765321" cy="1326321"/>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346" y="2096064"/>
            <a:ext cx="7765322" cy="369513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759052" y="5883276"/>
            <a:ext cx="20574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685346" y="5883276"/>
            <a:ext cx="5004649" cy="365125"/>
          </a:xfrm>
          <a:prstGeom prst="rect">
            <a:avLst/>
          </a:prstGeom>
        </p:spPr>
        <p:txBody>
          <a:bodyPr vert="horz" lIns="91440" tIns="45720" rIns="91440" bIns="45720" rtlCol="0" anchor="ctr"/>
          <a:lstStyle>
            <a:lvl1pPr algn="l">
              <a:defRPr sz="1000">
                <a:solidFill>
                  <a:schemeClr val="tx1">
                    <a:tint val="75000"/>
                  </a:schemeClr>
                </a:solidFill>
              </a:defRPr>
            </a:lvl1pPr>
          </a:lstStyle>
          <a:p>
            <a:pPr>
              <a:defRPr/>
            </a:pPr>
            <a:endParaRPr lang="en-US" dirty="0"/>
          </a:p>
        </p:txBody>
      </p:sp>
      <p:sp>
        <p:nvSpPr>
          <p:cNvPr id="6" name="Slide Number Placeholder 5"/>
          <p:cNvSpPr>
            <a:spLocks noGrp="1"/>
          </p:cNvSpPr>
          <p:nvPr>
            <p:ph type="sldNum" sz="quarter" idx="4"/>
          </p:nvPr>
        </p:nvSpPr>
        <p:spPr>
          <a:xfrm>
            <a:off x="7885509" y="5883276"/>
            <a:ext cx="565159"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01692004-1539-2B46-9684-E30C5B0C6DAF}" type="slidenum">
              <a:rPr lang="en-US" smtClean="0"/>
              <a:pPr/>
              <a:t>‹#›</a:t>
            </a:fld>
            <a:endParaRPr lang="en-US"/>
          </a:p>
        </p:txBody>
      </p:sp>
    </p:spTree>
    <p:extLst>
      <p:ext uri="{BB962C8B-B14F-4D97-AF65-F5344CB8AC3E}">
        <p14:creationId xmlns:p14="http://schemas.microsoft.com/office/powerpoint/2010/main" val="1051917464"/>
      </p:ext>
    </p:extLst>
  </p:cSld>
  <p:clrMap bg1="dk1" tx1="lt1" bg2="dk2" tx2="lt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 id="2147484397" r:id="rId12"/>
    <p:sldLayoutId id="2147484398" r:id="rId13"/>
    <p:sldLayoutId id="2147484399" r:id="rId14"/>
    <p:sldLayoutId id="2147484400" r:id="rId15"/>
    <p:sldLayoutId id="2147484401" r:id="rId16"/>
    <p:sldLayoutId id="2147484402" r:id="rId17"/>
    <p:sldLayoutId id="2147484403" r:id="rId18"/>
  </p:sldLayoutIdLst>
  <p:hf hdr="0" dt="0"/>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hyperlink" Target="http://www.deadhat.com/wlancrypto/" TargetMode="External"/><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8.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15.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8.xml"/><Relationship Id="rId4" Type="http://schemas.openxmlformats.org/officeDocument/2006/relationships/image" Target="../media/image2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9.xml"/></Relationships>
</file>

<file path=ppt/slides/_rels/slide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29.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3.xml"/></Relationships>
</file>

<file path=ppt/slides/_rels/slide7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3.xml"/></Relationships>
</file>

<file path=ppt/slides/_rels/slide74.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3.xml"/></Relationships>
</file>

<file path=ppt/slides/_rels/slide75.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3.xml"/></Relationships>
</file>

<file path=ppt/slides/_rels/slide76.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3.xml"/></Relationships>
</file>

<file path=ppt/slides/_rels/slide77.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3.xml"/></Relationships>
</file>

<file path=ppt/slides/_rels/slide7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3.xml"/></Relationships>
</file>

<file path=ppt/slides/_rels/slide79.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3.xml"/></Relationships>
</file>

<file path=ppt/slides/_rels/slide80.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13.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3.xml"/></Relationships>
</file>

<file path=ppt/slides/_rels/slide8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3.xml"/></Relationships>
</file>

<file path=ppt/slides/_rels/slide86.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3.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0.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3.xml"/></Relationships>
</file>

<file path=ppt/slides/_rels/slide9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3.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9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63.jpeg"/></Relationships>
</file>

<file path=ppt/slides/_rels/slide9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9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9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10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10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10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40.xml"/><Relationship Id="rId1" Type="http://schemas.openxmlformats.org/officeDocument/2006/relationships/slideLayout" Target="../slideLayouts/slideLayout18.xml"/><Relationship Id="rId4" Type="http://schemas.openxmlformats.org/officeDocument/2006/relationships/image" Target="../media/image70.png"/></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026"/>
          <p:cNvSpPr>
            <a:spLocks noGrp="1" noChangeArrowheads="1"/>
          </p:cNvSpPr>
          <p:nvPr>
            <p:ph type="ctrTitle"/>
          </p:nvPr>
        </p:nvSpPr>
        <p:spPr>
          <a:xfrm>
            <a:off x="609600" y="76200"/>
            <a:ext cx="8001000" cy="4572000"/>
          </a:xfrm>
        </p:spPr>
        <p:txBody>
          <a:bodyPr>
            <a:normAutofit/>
          </a:bodyPr>
          <a:lstStyle/>
          <a:p>
            <a:pPr eaLnBrk="1" hangingPunct="1"/>
            <a:r>
              <a:rPr lang="uk-UA" sz="3600" b="1" dirty="0" smtClean="0">
                <a:latin typeface="Arial" charset="0"/>
              </a:rPr>
              <a:t>Лекція </a:t>
            </a:r>
            <a:r>
              <a:rPr lang="uk-UA" sz="3600" b="1" dirty="0" smtClean="0">
                <a:latin typeface="Arial" charset="0"/>
              </a:rPr>
              <a:t>16</a:t>
            </a:r>
            <a:r>
              <a:rPr lang="en-US" sz="3600" b="1" dirty="0" smtClean="0">
                <a:latin typeface="Arial" charset="0"/>
              </a:rPr>
              <a:t/>
            </a:r>
            <a:br>
              <a:rPr lang="en-US" sz="3600" b="1" dirty="0" smtClean="0">
                <a:latin typeface="Arial" charset="0"/>
              </a:rPr>
            </a:br>
            <a:r>
              <a:rPr lang="uk-UA" sz="3600" b="1" dirty="0" smtClean="0">
                <a:latin typeface="Arial" charset="0"/>
              </a:rPr>
              <a:t/>
            </a:r>
            <a:br>
              <a:rPr lang="uk-UA" sz="3600" b="1" dirty="0" smtClean="0">
                <a:latin typeface="Arial" charset="0"/>
              </a:rPr>
            </a:br>
            <a:r>
              <a:rPr lang="uk-UA" sz="3600" b="1" dirty="0" smtClean="0">
                <a:latin typeface="Arial" charset="0"/>
              </a:rPr>
              <a:t/>
            </a:r>
            <a:br>
              <a:rPr lang="uk-UA" sz="3600" b="1" dirty="0" smtClean="0">
                <a:latin typeface="Arial" charset="0"/>
              </a:rPr>
            </a:br>
            <a:r>
              <a:rPr lang="uk-UA" dirty="0" smtClean="0">
                <a:latin typeface="Arial" charset="0"/>
              </a:rPr>
              <a:t>Безпека в бездротових мережах</a:t>
            </a:r>
            <a:endParaRPr lang="en-US" b="1" dirty="0">
              <a:latin typeface="Arial" charset="0"/>
            </a:endParaRPr>
          </a:p>
        </p:txBody>
      </p:sp>
      <p:sp>
        <p:nvSpPr>
          <p:cNvPr id="3" name="TextBox 2"/>
          <p:cNvSpPr txBox="1"/>
          <p:nvPr/>
        </p:nvSpPr>
        <p:spPr>
          <a:xfrm>
            <a:off x="7239000" y="6305490"/>
            <a:ext cx="152400" cy="400110"/>
          </a:xfrm>
          <a:prstGeom prst="rect">
            <a:avLst/>
          </a:prstGeom>
          <a:noFill/>
        </p:spPr>
        <p:txBody>
          <a:bodyPr wrap="square" rtlCol="0">
            <a:spAutoFit/>
          </a:bodyPr>
          <a:lstStyle/>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8106" y="152400"/>
            <a:ext cx="8824686" cy="870857"/>
          </a:xfrm>
        </p:spPr>
        <p:txBody>
          <a:bodyPr>
            <a:normAutofit/>
          </a:bodyPr>
          <a:lstStyle/>
          <a:p>
            <a:r>
              <a:rPr lang="en-US" dirty="0" smtClean="0">
                <a:ea typeface="ＭＳ Ｐゴシック" pitchFamily="34" charset="-128"/>
              </a:rPr>
              <a:t>Wireless Security Overview</a:t>
            </a:r>
            <a:endParaRPr lang="en-US" dirty="0"/>
          </a:p>
        </p:txBody>
      </p:sp>
      <p:pic>
        <p:nvPicPr>
          <p:cNvPr id="286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 y="1143000"/>
            <a:ext cx="7702884" cy="5538314"/>
          </a:xfrm>
          <a:prstGeom prst="rect">
            <a:avLst/>
          </a:prstGeom>
          <a:noFill/>
          <a:ln w="9525">
            <a:solidFill>
              <a:schemeClr val="tx1"/>
            </a:solidFill>
            <a:bevel/>
            <a:headEnd/>
            <a:tailEnd/>
          </a:ln>
          <a:extLst>
            <a:ext uri="{909E8E84-426E-40dd-AFC4-6F175D3DCCD1}">
              <a14:hiddenFill xmlns:a14="http://schemas.microsoft.com/office/drawing/2010/main" xmlns="">
                <a:solidFill>
                  <a:schemeClr val="accent1"/>
                </a:solidFill>
              </a14:hiddenFill>
            </a:ext>
          </a:extLst>
        </p:spPr>
      </p:pic>
    </p:spTree>
    <p:extLst>
      <p:ext uri="{BB962C8B-B14F-4D97-AF65-F5344CB8AC3E}">
        <p14:creationId xmlns:p14="http://schemas.microsoft.com/office/powerpoint/2010/main" val="2848200732"/>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5429" y="548898"/>
            <a:ext cx="8534400" cy="870857"/>
          </a:xfrm>
        </p:spPr>
        <p:txBody>
          <a:bodyPr>
            <a:normAutofit fontScale="90000"/>
          </a:bodyPr>
          <a:lstStyle/>
          <a:p>
            <a:r>
              <a:rPr lang="en-US" dirty="0" smtClean="0">
                <a:ea typeface="ＭＳ Ｐゴシック" pitchFamily="34" charset="-128"/>
              </a:rPr>
              <a:t>Shared Key Authentication Methods</a:t>
            </a:r>
            <a:endParaRPr lang="en-US" dirty="0"/>
          </a:p>
        </p:txBody>
      </p:sp>
      <p:pic>
        <p:nvPicPr>
          <p:cNvPr id="296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t="10239"/>
          <a:stretch>
            <a:fillRect/>
          </a:stretch>
        </p:blipFill>
        <p:spPr bwMode="auto">
          <a:xfrm>
            <a:off x="435429" y="1419755"/>
            <a:ext cx="7890019" cy="5362045"/>
          </a:xfrm>
          <a:prstGeom prst="rect">
            <a:avLst/>
          </a:prstGeom>
          <a:noFill/>
          <a:ln w="9525">
            <a:solidFill>
              <a:schemeClr val="tx1"/>
            </a:solidFill>
            <a:bevel/>
            <a:headEnd/>
            <a:tailEnd/>
          </a:ln>
          <a:extLst>
            <a:ext uri="{909E8E84-426E-40dd-AFC4-6F175D3DCCD1}">
              <a14:hiddenFill xmlns:a14="http://schemas.microsoft.com/office/drawing/2010/main" xmlns="">
                <a:solidFill>
                  <a:schemeClr val="accent1"/>
                </a:solidFill>
              </a14:hiddenFill>
            </a:ext>
          </a:extLst>
        </p:spPr>
      </p:pic>
    </p:spTree>
    <p:extLst>
      <p:ext uri="{BB962C8B-B14F-4D97-AF65-F5344CB8AC3E}">
        <p14:creationId xmlns:p14="http://schemas.microsoft.com/office/powerpoint/2010/main" val="3577880784"/>
      </p:ext>
    </p:extLst>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457200" y="274638"/>
            <a:ext cx="8686800" cy="1143000"/>
          </a:xfrm>
        </p:spPr>
        <p:txBody>
          <a:bodyPr>
            <a:normAutofit/>
          </a:bodyPr>
          <a:lstStyle/>
          <a:p>
            <a:r>
              <a:rPr lang="en-US" dirty="0">
                <a:latin typeface="Arial" charset="0"/>
              </a:rPr>
              <a:t>Wired Equivalent Privacy (WEP)</a:t>
            </a:r>
          </a:p>
        </p:txBody>
      </p:sp>
      <p:sp>
        <p:nvSpPr>
          <p:cNvPr id="39939" name="Content Placeholder 2"/>
          <p:cNvSpPr>
            <a:spLocks noGrp="1"/>
          </p:cNvSpPr>
          <p:nvPr>
            <p:ph idx="1"/>
          </p:nvPr>
        </p:nvSpPr>
        <p:spPr>
          <a:xfrm>
            <a:off x="32238" y="1828800"/>
            <a:ext cx="8991600" cy="4572000"/>
          </a:xfrm>
        </p:spPr>
        <p:txBody>
          <a:bodyPr>
            <a:normAutofit lnSpcReduction="10000"/>
          </a:bodyPr>
          <a:lstStyle/>
          <a:p>
            <a:pPr marL="0" indent="0">
              <a:buNone/>
            </a:pPr>
            <a:r>
              <a:rPr lang="uk-UA" dirty="0"/>
              <a:t>Призначений для того, щоб </a:t>
            </a:r>
            <a:r>
              <a:rPr lang="uk-UA" dirty="0" smtClean="0"/>
              <a:t>тільки учасники мережі мали доступ </a:t>
            </a:r>
            <a:r>
              <a:rPr lang="uk-UA" dirty="0"/>
              <a:t>до </a:t>
            </a:r>
            <a:r>
              <a:rPr lang="uk-UA" dirty="0" smtClean="0"/>
              <a:t>інформації переданої бездротовим шляхом</a:t>
            </a:r>
          </a:p>
          <a:p>
            <a:pPr marL="0" indent="0">
              <a:buNone/>
            </a:pPr>
            <a:r>
              <a:rPr lang="uk-UA" dirty="0"/>
              <a:t/>
            </a:r>
            <a:br>
              <a:rPr lang="uk-UA" dirty="0"/>
            </a:br>
            <a:r>
              <a:rPr lang="uk-UA" dirty="0"/>
              <a:t>Шифрує простий текст у </a:t>
            </a:r>
            <a:r>
              <a:rPr lang="uk-UA" dirty="0" err="1" smtClean="0"/>
              <a:t>шифротекст</a:t>
            </a:r>
            <a:endParaRPr lang="uk-UA" dirty="0" smtClean="0"/>
          </a:p>
          <a:p>
            <a:pPr marL="0" indent="0">
              <a:buNone/>
            </a:pPr>
            <a:r>
              <a:rPr lang="uk-UA" dirty="0"/>
              <a:t/>
            </a:r>
            <a:br>
              <a:rPr lang="uk-UA" dirty="0"/>
            </a:br>
            <a:r>
              <a:rPr lang="uk-UA" dirty="0"/>
              <a:t>Використовує шифрування для захисту трафіку</a:t>
            </a:r>
            <a:br>
              <a:rPr lang="uk-UA" dirty="0"/>
            </a:br>
            <a:endParaRPr lang="uk-UA" dirty="0" smtClean="0"/>
          </a:p>
          <a:p>
            <a:pPr marL="0" indent="0">
              <a:buNone/>
            </a:pPr>
            <a:r>
              <a:rPr lang="uk-UA" dirty="0" smtClean="0"/>
              <a:t>Секретний </a:t>
            </a:r>
            <a:r>
              <a:rPr lang="uk-UA" dirty="0"/>
              <a:t>ключ надається між бездротовим клієнтським пристроєм та </a:t>
            </a:r>
            <a:r>
              <a:rPr lang="uk-UA" dirty="0" smtClean="0"/>
              <a:t>AP</a:t>
            </a:r>
          </a:p>
          <a:p>
            <a:pPr marL="0" indent="0">
              <a:buNone/>
            </a:pPr>
            <a:r>
              <a:rPr lang="uk-UA" dirty="0"/>
              <a:t/>
            </a:r>
            <a:br>
              <a:rPr lang="uk-UA" dirty="0"/>
            </a:br>
            <a:r>
              <a:rPr lang="uk-UA" dirty="0" smtClean="0"/>
              <a:t>Ключ використовується як для </a:t>
            </a:r>
            <a:r>
              <a:rPr lang="uk-UA" dirty="0"/>
              <a:t>шифрування </a:t>
            </a:r>
            <a:r>
              <a:rPr lang="uk-UA" dirty="0" smtClean="0"/>
              <a:t>так і для </a:t>
            </a:r>
            <a:r>
              <a:rPr lang="uk-UA" dirty="0"/>
              <a:t>дешифрування пакетів</a:t>
            </a:r>
            <a:endParaRPr lang="en-US" dirty="0"/>
          </a:p>
        </p:txBody>
      </p:sp>
      <p:sp>
        <p:nvSpPr>
          <p:cNvPr id="5" name="Slide Number Placeholder 4"/>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70E39ABC-D1E8-0540-85BB-6D995E37D479}" type="slidenum">
              <a:rPr lang="en-US" sz="1400">
                <a:solidFill>
                  <a:srgbClr val="222222"/>
                </a:solidFill>
                <a:latin typeface="Arial" charset="0"/>
              </a:rPr>
              <a:pPr eaLnBrk="1" hangingPunct="1"/>
              <a:t>4</a:t>
            </a:fld>
            <a:endParaRPr lang="en-US" sz="1400">
              <a:solidFill>
                <a:srgbClr val="222222"/>
              </a:solidFill>
              <a:latin typeface="Arial"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242596" y="76201"/>
            <a:ext cx="8901404" cy="914400"/>
          </a:xfrm>
        </p:spPr>
        <p:txBody>
          <a:bodyPr/>
          <a:lstStyle/>
          <a:p>
            <a:pPr marL="342900" indent="-342900"/>
            <a:r>
              <a:rPr lang="en-US" altLang="ru-RU" dirty="0" smtClean="0">
                <a:cs typeface="Times New Roman" panose="02020603050405020304" pitchFamily="18" charset="0"/>
              </a:rPr>
              <a:t>WEP</a:t>
            </a:r>
          </a:p>
        </p:txBody>
      </p:sp>
      <p:sp>
        <p:nvSpPr>
          <p:cNvPr id="6147" name="Content Placeholder 2"/>
          <p:cNvSpPr>
            <a:spLocks noGrp="1"/>
          </p:cNvSpPr>
          <p:nvPr>
            <p:ph idx="1"/>
          </p:nvPr>
        </p:nvSpPr>
        <p:spPr>
          <a:xfrm>
            <a:off x="228600" y="1752600"/>
            <a:ext cx="8534400" cy="4800600"/>
          </a:xfrm>
        </p:spPr>
        <p:txBody>
          <a:bodyPr>
            <a:normAutofit fontScale="92500" lnSpcReduction="10000"/>
          </a:bodyPr>
          <a:lstStyle/>
          <a:p>
            <a:pPr>
              <a:defRPr/>
            </a:pPr>
            <a:r>
              <a:rPr lang="uk-UA" sz="2400" b="1" dirty="0" smtClean="0"/>
              <a:t>Шифрування</a:t>
            </a:r>
            <a:r>
              <a:rPr lang="en-US" sz="2400" b="1" dirty="0" smtClean="0"/>
              <a:t>:	</a:t>
            </a:r>
          </a:p>
          <a:p>
            <a:pPr lvl="1">
              <a:defRPr/>
            </a:pPr>
            <a:r>
              <a:rPr lang="en-US" sz="2000" dirty="0" smtClean="0"/>
              <a:t>40 / 64 bits</a:t>
            </a:r>
          </a:p>
          <a:p>
            <a:pPr lvl="1">
              <a:defRPr/>
            </a:pPr>
            <a:r>
              <a:rPr lang="en-US" sz="2000" dirty="0" smtClean="0"/>
              <a:t>104 / 128 bits  </a:t>
            </a:r>
          </a:p>
          <a:p>
            <a:pPr marL="457200" lvl="1" indent="0">
              <a:buFont typeface="Arial" panose="020B0604020202020204" pitchFamily="34" charset="0"/>
              <a:buNone/>
              <a:defRPr/>
            </a:pPr>
            <a:r>
              <a:rPr lang="en-US" sz="2000" dirty="0" smtClean="0"/>
              <a:t>24 </a:t>
            </a:r>
            <a:r>
              <a:rPr lang="en-US" sz="2000" dirty="0"/>
              <a:t>bits </a:t>
            </a:r>
            <a:r>
              <a:rPr lang="uk-UA" sz="2000" dirty="0" smtClean="0"/>
              <a:t>використовується </a:t>
            </a:r>
            <a:r>
              <a:rPr lang="en-US" sz="2000" dirty="0" smtClean="0"/>
              <a:t>IV </a:t>
            </a:r>
            <a:r>
              <a:rPr lang="en-US" sz="2000" dirty="0"/>
              <a:t>(Initialization vector</a:t>
            </a:r>
            <a:r>
              <a:rPr lang="en-US" sz="2000" dirty="0" smtClean="0"/>
              <a:t>)</a:t>
            </a:r>
            <a:endParaRPr lang="en-US" sz="2000" dirty="0"/>
          </a:p>
          <a:p>
            <a:pPr>
              <a:defRPr/>
            </a:pPr>
            <a:endParaRPr lang="en-US" sz="2400" dirty="0" smtClean="0"/>
          </a:p>
          <a:p>
            <a:pPr>
              <a:defRPr/>
            </a:pPr>
            <a:r>
              <a:rPr lang="uk-UA" sz="2400" b="1" dirty="0" smtClean="0"/>
              <a:t>Пароль</a:t>
            </a:r>
            <a:r>
              <a:rPr lang="en-US" sz="2400" dirty="0" smtClean="0"/>
              <a:t>: </a:t>
            </a:r>
          </a:p>
          <a:p>
            <a:pPr lvl="1">
              <a:defRPr/>
            </a:pPr>
            <a:r>
              <a:rPr lang="uk-UA" sz="2000" dirty="0" smtClean="0"/>
              <a:t>Ключ</a:t>
            </a:r>
            <a:r>
              <a:rPr lang="en-US" sz="2000" dirty="0" smtClean="0"/>
              <a:t> 1-4 </a:t>
            </a:r>
          </a:p>
          <a:p>
            <a:pPr lvl="1">
              <a:defRPr/>
            </a:pPr>
            <a:r>
              <a:rPr lang="uk-UA" sz="2000" dirty="0" smtClean="0"/>
              <a:t>Кожен</a:t>
            </a:r>
            <a:r>
              <a:rPr lang="en-US" sz="2000" dirty="0" smtClean="0"/>
              <a:t> WEP </a:t>
            </a:r>
            <a:r>
              <a:rPr lang="uk-UA" sz="2000" dirty="0" smtClean="0"/>
              <a:t>ключ може містити літери від</a:t>
            </a:r>
            <a:r>
              <a:rPr lang="en-US" sz="2000" dirty="0" smtClean="0"/>
              <a:t>"A" </a:t>
            </a:r>
            <a:r>
              <a:rPr lang="uk-UA" sz="2000" dirty="0" smtClean="0"/>
              <a:t>до</a:t>
            </a:r>
            <a:r>
              <a:rPr lang="en-US" sz="2000" dirty="0" smtClean="0"/>
              <a:t> "F" </a:t>
            </a:r>
            <a:r>
              <a:rPr lang="uk-UA" sz="2000" dirty="0" smtClean="0"/>
              <a:t>і числа від </a:t>
            </a:r>
            <a:r>
              <a:rPr lang="en-US" sz="2000" dirty="0" smtClean="0"/>
              <a:t> "0" </a:t>
            </a:r>
            <a:r>
              <a:rPr lang="uk-UA" sz="2000" dirty="0" smtClean="0"/>
              <a:t>до</a:t>
            </a:r>
            <a:r>
              <a:rPr lang="en-US" sz="2000" dirty="0" smtClean="0"/>
              <a:t> "9". </a:t>
            </a:r>
            <a:r>
              <a:rPr lang="uk-UA" sz="2000" dirty="0" smtClean="0"/>
              <a:t> Він має бути </a:t>
            </a:r>
            <a:r>
              <a:rPr lang="en-US" sz="2000" dirty="0" smtClean="0"/>
              <a:t>10 hex </a:t>
            </a:r>
            <a:r>
              <a:rPr lang="uk-UA" sz="2000" dirty="0" smtClean="0"/>
              <a:t>або</a:t>
            </a:r>
            <a:r>
              <a:rPr lang="en-US" sz="2000" dirty="0" smtClean="0"/>
              <a:t> 5 ASCII </a:t>
            </a:r>
            <a:r>
              <a:rPr lang="uk-UA" sz="2000" dirty="0" smtClean="0"/>
              <a:t>символів в довжину для </a:t>
            </a:r>
            <a:r>
              <a:rPr lang="en-US" sz="2000" dirty="0" smtClean="0"/>
              <a:t>40/64-bit </a:t>
            </a:r>
            <a:r>
              <a:rPr lang="uk-UA" sz="2000" dirty="0" smtClean="0"/>
              <a:t>шифрування</a:t>
            </a:r>
            <a:r>
              <a:rPr lang="en-US" sz="2000" dirty="0" smtClean="0"/>
              <a:t> </a:t>
            </a:r>
            <a:r>
              <a:rPr lang="uk-UA" sz="2000" dirty="0" smtClean="0"/>
              <a:t>і</a:t>
            </a:r>
            <a:r>
              <a:rPr lang="en-US" sz="2000" dirty="0" smtClean="0"/>
              <a:t> 26 hex </a:t>
            </a:r>
            <a:r>
              <a:rPr lang="uk-UA" sz="2000" dirty="0" smtClean="0"/>
              <a:t>або </a:t>
            </a:r>
            <a:r>
              <a:rPr lang="en-US" sz="2000" dirty="0" smtClean="0"/>
              <a:t>13 ASCII </a:t>
            </a:r>
            <a:r>
              <a:rPr lang="uk-UA" sz="2000" dirty="0"/>
              <a:t>символів в довжину для</a:t>
            </a:r>
            <a:r>
              <a:rPr lang="en-US" sz="2000" dirty="0" smtClean="0"/>
              <a:t> 104/128-bit </a:t>
            </a:r>
            <a:r>
              <a:rPr lang="uk-UA" sz="2000" dirty="0" smtClean="0"/>
              <a:t>шифрування</a:t>
            </a:r>
            <a:r>
              <a:rPr lang="en-US" sz="2000" dirty="0" smtClean="0"/>
              <a:t>.</a:t>
            </a:r>
            <a:br>
              <a:rPr lang="en-US" sz="2000" dirty="0" smtClean="0"/>
            </a:br>
            <a:endParaRPr lang="en-US" sz="2000" dirty="0" smtClean="0"/>
          </a:p>
        </p:txBody>
      </p:sp>
    </p:spTree>
    <p:extLst>
      <p:ext uri="{BB962C8B-B14F-4D97-AF65-F5344CB8AC3E}">
        <p14:creationId xmlns:p14="http://schemas.microsoft.com/office/powerpoint/2010/main" val="165602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5" name="Picture 6"/>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28600" y="152400"/>
            <a:ext cx="6562725" cy="5638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7346" name="Picture 1"/>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4038600" y="533400"/>
            <a:ext cx="5029200" cy="29019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894308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Content Placeholder 2"/>
          <p:cNvSpPr>
            <a:spLocks noGrp="1"/>
          </p:cNvSpPr>
          <p:nvPr>
            <p:ph idx="1"/>
          </p:nvPr>
        </p:nvSpPr>
        <p:spPr>
          <a:xfrm>
            <a:off x="228600" y="2057400"/>
            <a:ext cx="8458200" cy="4267200"/>
          </a:xfrm>
        </p:spPr>
        <p:txBody>
          <a:bodyPr>
            <a:normAutofit/>
          </a:bodyPr>
          <a:lstStyle/>
          <a:p>
            <a:pPr marL="0" indent="0">
              <a:buNone/>
            </a:pPr>
            <a:r>
              <a:rPr lang="uk-UA" sz="2400" dirty="0" smtClean="0">
                <a:latin typeface="Arial" charset="0"/>
              </a:rPr>
              <a:t>Недоліки </a:t>
            </a:r>
            <a:r>
              <a:rPr lang="en-US" sz="2400" dirty="0" smtClean="0">
                <a:latin typeface="Arial" charset="0"/>
              </a:rPr>
              <a:t>WEP </a:t>
            </a:r>
          </a:p>
          <a:p>
            <a:pPr lvl="1"/>
            <a:r>
              <a:rPr lang="en-US" sz="2400" dirty="0" smtClean="0">
                <a:latin typeface="Arial" charset="0"/>
              </a:rPr>
              <a:t>WEP </a:t>
            </a:r>
            <a:r>
              <a:rPr lang="uk-UA" sz="2400" dirty="0" smtClean="0">
                <a:latin typeface="Arial" charset="0"/>
              </a:rPr>
              <a:t>використовує </a:t>
            </a:r>
            <a:r>
              <a:rPr lang="en-US" sz="2400" dirty="0" smtClean="0">
                <a:latin typeface="Arial" charset="0"/>
              </a:rPr>
              <a:t>64-bit </a:t>
            </a:r>
            <a:r>
              <a:rPr lang="uk-UA" sz="2400" dirty="0" smtClean="0">
                <a:latin typeface="Arial" charset="0"/>
              </a:rPr>
              <a:t>або</a:t>
            </a:r>
            <a:r>
              <a:rPr lang="en-US" sz="2400" dirty="0" smtClean="0">
                <a:latin typeface="Arial" charset="0"/>
              </a:rPr>
              <a:t> 128-bit </a:t>
            </a:r>
            <a:r>
              <a:rPr lang="uk-UA" sz="2400" dirty="0" smtClean="0">
                <a:latin typeface="Arial" charset="0"/>
              </a:rPr>
              <a:t>для шифрування</a:t>
            </a:r>
            <a:endParaRPr lang="en-US" sz="2400" dirty="0" smtClean="0">
              <a:latin typeface="Arial" charset="0"/>
            </a:endParaRPr>
          </a:p>
          <a:p>
            <a:pPr lvl="2"/>
            <a:r>
              <a:rPr lang="en-US" sz="2400" dirty="0" smtClean="0">
                <a:latin typeface="Arial" charset="0"/>
              </a:rPr>
              <a:t>Initialization </a:t>
            </a:r>
            <a:r>
              <a:rPr lang="en-US" sz="2400" dirty="0">
                <a:latin typeface="Arial" charset="0"/>
              </a:rPr>
              <a:t>vector (IV) </a:t>
            </a:r>
            <a:r>
              <a:rPr lang="uk-UA" sz="2400" dirty="0" smtClean="0">
                <a:latin typeface="Arial" charset="0"/>
              </a:rPr>
              <a:t>довжиною лише </a:t>
            </a:r>
            <a:r>
              <a:rPr lang="en-US" sz="2400" dirty="0" smtClean="0">
                <a:latin typeface="Arial" charset="0"/>
              </a:rPr>
              <a:t>24 </a:t>
            </a:r>
            <a:r>
              <a:rPr lang="uk-UA" sz="2400" dirty="0" smtClean="0">
                <a:latin typeface="Arial" charset="0"/>
              </a:rPr>
              <a:t>біти</a:t>
            </a:r>
            <a:endParaRPr lang="en-US" sz="2400" dirty="0">
              <a:latin typeface="Arial" charset="0"/>
            </a:endParaRPr>
          </a:p>
          <a:p>
            <a:pPr lvl="2"/>
            <a:r>
              <a:rPr lang="uk-UA" sz="2400" dirty="0" smtClean="0">
                <a:latin typeface="Arial" charset="0"/>
              </a:rPr>
              <a:t>Короткі паролі легше </a:t>
            </a:r>
            <a:r>
              <a:rPr lang="uk-UA" sz="2400" dirty="0" err="1" smtClean="0">
                <a:latin typeface="Arial" charset="0"/>
              </a:rPr>
              <a:t>взламати</a:t>
            </a:r>
            <a:endParaRPr lang="en-US" sz="2400" dirty="0">
              <a:latin typeface="Arial" charset="0"/>
            </a:endParaRPr>
          </a:p>
        </p:txBody>
      </p:sp>
      <p:sp>
        <p:nvSpPr>
          <p:cNvPr id="5" name="Slide Number Placeholder 4"/>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70E39ABC-D1E8-0540-85BB-6D995E37D479}" type="slidenum">
              <a:rPr lang="en-US" sz="1400">
                <a:solidFill>
                  <a:srgbClr val="222222"/>
                </a:solidFill>
                <a:latin typeface="Arial" charset="0"/>
              </a:rPr>
              <a:pPr eaLnBrk="1" hangingPunct="1"/>
              <a:t>7</a:t>
            </a:fld>
            <a:endParaRPr lang="en-US" sz="1400">
              <a:solidFill>
                <a:srgbClr val="222222"/>
              </a:solidFill>
              <a:latin typeface="Arial" charset="0"/>
            </a:endParaRPr>
          </a:p>
        </p:txBody>
      </p:sp>
    </p:spTree>
    <p:extLst>
      <p:ext uri="{BB962C8B-B14F-4D97-AF65-F5344CB8AC3E}">
        <p14:creationId xmlns:p14="http://schemas.microsoft.com/office/powerpoint/2010/main" val="7647532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Content Placeholder 2"/>
          <p:cNvSpPr>
            <a:spLocks noGrp="1"/>
          </p:cNvSpPr>
          <p:nvPr>
            <p:ph idx="1"/>
          </p:nvPr>
        </p:nvSpPr>
        <p:spPr>
          <a:xfrm>
            <a:off x="-11723" y="685800"/>
            <a:ext cx="9067800" cy="4373562"/>
          </a:xfrm>
        </p:spPr>
        <p:txBody>
          <a:bodyPr>
            <a:normAutofit lnSpcReduction="10000"/>
          </a:bodyPr>
          <a:lstStyle/>
          <a:p>
            <a:pPr marL="0" indent="0" algn="ctr">
              <a:buNone/>
            </a:pPr>
            <a:r>
              <a:rPr lang="uk-UA" sz="2400" b="1" dirty="0"/>
              <a:t>Вразливості WEP </a:t>
            </a:r>
            <a:endParaRPr lang="uk-UA" sz="2400" b="1" dirty="0" smtClean="0"/>
          </a:p>
          <a:p>
            <a:pPr marL="0" indent="0">
              <a:buNone/>
            </a:pPr>
            <a:r>
              <a:rPr lang="uk-UA" dirty="0"/>
              <a:t/>
            </a:r>
            <a:br>
              <a:rPr lang="uk-UA" dirty="0"/>
            </a:br>
            <a:r>
              <a:rPr lang="uk-UA" dirty="0"/>
              <a:t>Порушує кардинальне правило криптографії: </a:t>
            </a:r>
            <a:r>
              <a:rPr lang="uk-UA" dirty="0" smtClean="0"/>
              <a:t>«уникайте </a:t>
            </a:r>
            <a:r>
              <a:rPr lang="uk-UA" dirty="0"/>
              <a:t>виявленого </a:t>
            </a:r>
            <a:r>
              <a:rPr lang="uk-UA" dirty="0" smtClean="0"/>
              <a:t>шаблону»</a:t>
            </a:r>
            <a:r>
              <a:rPr lang="uk-UA" dirty="0"/>
              <a:t/>
            </a:r>
            <a:br>
              <a:rPr lang="uk-UA" dirty="0"/>
            </a:br>
            <a:r>
              <a:rPr lang="uk-UA" dirty="0"/>
              <a:t>Зловмисники можуть бачити дублювання, коли IV починаються з повторення</a:t>
            </a:r>
            <a:br>
              <a:rPr lang="uk-UA" dirty="0"/>
            </a:br>
            <a:endParaRPr lang="uk-UA" dirty="0" smtClean="0"/>
          </a:p>
          <a:p>
            <a:pPr marL="0" indent="0">
              <a:buNone/>
            </a:pPr>
            <a:r>
              <a:rPr lang="uk-UA" dirty="0" err="1" smtClean="0"/>
              <a:t>Клавіатірна</a:t>
            </a:r>
            <a:r>
              <a:rPr lang="uk-UA" dirty="0" smtClean="0"/>
              <a:t> </a:t>
            </a:r>
            <a:r>
              <a:rPr lang="uk-UA" dirty="0"/>
              <a:t>атака (або IV атака)</a:t>
            </a:r>
            <a:br>
              <a:rPr lang="uk-UA" dirty="0"/>
            </a:br>
            <a:r>
              <a:rPr lang="uk-UA" dirty="0"/>
              <a:t>Зловмисник ідентифікує два пакети, отримані з одного і того ж IV</a:t>
            </a:r>
            <a:br>
              <a:rPr lang="uk-UA" dirty="0"/>
            </a:br>
            <a:r>
              <a:rPr lang="uk-UA" dirty="0"/>
              <a:t>Використовує XOR для виявлення простого тексту</a:t>
            </a:r>
            <a:br>
              <a:rPr lang="uk-UA" dirty="0"/>
            </a:br>
            <a:endParaRPr lang="en-US" dirty="0">
              <a:latin typeface="Arial" charset="0"/>
            </a:endParaRPr>
          </a:p>
        </p:txBody>
      </p:sp>
      <p:sp>
        <p:nvSpPr>
          <p:cNvPr id="5" name="Slide Number Placeholder 4"/>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4C08D773-E7B3-0A42-9186-A6B29E1DB2EC}" type="slidenum">
              <a:rPr lang="en-US" sz="1400">
                <a:solidFill>
                  <a:srgbClr val="222222"/>
                </a:solidFill>
                <a:latin typeface="Arial" charset="0"/>
              </a:rPr>
              <a:pPr eaLnBrk="1" hangingPunct="1"/>
              <a:t>8</a:t>
            </a:fld>
            <a:endParaRPr lang="en-US" sz="1400">
              <a:solidFill>
                <a:srgbClr val="222222"/>
              </a:solidFill>
              <a:latin typeface="Arial"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type="subTitle" idx="1"/>
          </p:nvPr>
        </p:nvSpPr>
        <p:spPr>
          <a:xfrm>
            <a:off x="2971800" y="152400"/>
            <a:ext cx="2643981" cy="457200"/>
          </a:xfrm>
        </p:spPr>
        <p:txBody>
          <a:bodyPr>
            <a:normAutofit fontScale="92500" lnSpcReduction="20000"/>
          </a:bodyPr>
          <a:lstStyle/>
          <a:p>
            <a:r>
              <a:rPr lang="uk-UA" altLang="ru-RU" sz="2400" u="sng" dirty="0" smtClean="0"/>
              <a:t>Структура </a:t>
            </a:r>
            <a:r>
              <a:rPr lang="de-DE" altLang="ru-RU" sz="2400" u="sng" dirty="0" smtClean="0"/>
              <a:t>WEP</a:t>
            </a:r>
            <a:endParaRPr lang="de-DE" altLang="ru-RU" sz="2400" u="sng" dirty="0"/>
          </a:p>
        </p:txBody>
      </p:sp>
      <p:pic>
        <p:nvPicPr>
          <p:cNvPr id="26630" name="Picture 6" descr="WEPencKle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59" y="762000"/>
            <a:ext cx="4495800" cy="3973033"/>
          </a:xfrm>
          <a:prstGeom prst="rect">
            <a:avLst/>
          </a:prstGeom>
          <a:noFill/>
          <a:extLst>
            <a:ext uri="{909E8E84-426E-40DD-AFC4-6F175D3DCCD1}">
              <a14:hiddenFill xmlns:a14="http://schemas.microsoft.com/office/drawing/2010/main">
                <a:solidFill>
                  <a:srgbClr val="FFFFFF"/>
                </a:solidFill>
              </a14:hiddenFill>
            </a:ext>
          </a:extLst>
        </p:spPr>
      </p:pic>
      <p:sp>
        <p:nvSpPr>
          <p:cNvPr id="26631" name="Rectangle 7"/>
          <p:cNvSpPr>
            <a:spLocks noChangeArrowheads="1"/>
          </p:cNvSpPr>
          <p:nvPr/>
        </p:nvSpPr>
        <p:spPr bwMode="auto">
          <a:xfrm>
            <a:off x="4724400" y="589085"/>
            <a:ext cx="4249737" cy="624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chemeClr val="hlink"/>
              </a:buClr>
              <a:buFont typeface="Wingdings" panose="05000000000000000000" pitchFamily="2" charset="2"/>
              <a:defRPr sz="3200">
                <a:solidFill>
                  <a:schemeClr val="tx1"/>
                </a:solidFill>
                <a:effectLst>
                  <a:outerShdw blurRad="38100" dist="38100" dir="2700000" algn="tl">
                    <a:srgbClr val="000000"/>
                  </a:outerShdw>
                </a:effectLst>
                <a:latin typeface="Arial" panose="020B0604020202020204" pitchFamily="34" charset="0"/>
              </a:defRPr>
            </a:lvl1pPr>
            <a:lvl2pPr algn="ctr">
              <a:spcBef>
                <a:spcPct val="20000"/>
              </a:spcBef>
              <a:buClr>
                <a:schemeClr val="folHlink"/>
              </a:buClr>
              <a:buSzPct val="50000"/>
              <a:buFont typeface="Wingdings" panose="05000000000000000000" pitchFamily="2" charset="2"/>
              <a:defRPr sz="2800">
                <a:solidFill>
                  <a:schemeClr val="tx1"/>
                </a:solidFill>
                <a:effectLst>
                  <a:outerShdw blurRad="38100" dist="38100" dir="2700000" algn="tl">
                    <a:srgbClr val="000000"/>
                  </a:outerShdw>
                </a:effectLst>
                <a:latin typeface="Arial" panose="020B0604020202020204" pitchFamily="34" charset="0"/>
              </a:defRPr>
            </a:lvl2pPr>
            <a:lvl3pPr algn="ctr">
              <a:spcBef>
                <a:spcPct val="20000"/>
              </a:spcBef>
              <a:buClr>
                <a:schemeClr val="hlink"/>
              </a:buClr>
              <a:buFont typeface="Wingdings" panose="05000000000000000000" pitchFamily="2" charset="2"/>
              <a:defRPr sz="2400">
                <a:solidFill>
                  <a:schemeClr val="tx1"/>
                </a:solidFill>
                <a:effectLst>
                  <a:outerShdw blurRad="38100" dist="38100" dir="2700000" algn="tl">
                    <a:srgbClr val="000000"/>
                  </a:outerShdw>
                </a:effectLst>
                <a:latin typeface="Arial" panose="020B0604020202020204" pitchFamily="34" charset="0"/>
              </a:defRPr>
            </a:lvl3pPr>
            <a:lvl4pPr algn="ctr">
              <a:spcBef>
                <a:spcPct val="20000"/>
              </a:spcBef>
              <a:buClr>
                <a:schemeClr val="folHlink"/>
              </a:buClr>
              <a:buSzPct val="50000"/>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4pPr>
            <a:lvl5pPr algn="ct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5pPr>
            <a:lvl6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6pPr>
            <a:lvl7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7pPr>
            <a:lvl8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8pPr>
            <a:lvl9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9pPr>
          </a:lstStyle>
          <a:p>
            <a:pPr algn="l">
              <a:buFont typeface="Wingdings" panose="05000000000000000000" pitchFamily="2" charset="2"/>
              <a:buBlip>
                <a:blip r:embed="rId3"/>
              </a:buBlip>
            </a:pPr>
            <a:r>
              <a:rPr lang="de-DE" altLang="ru-RU" sz="1600" dirty="0"/>
              <a:t> </a:t>
            </a:r>
            <a:r>
              <a:rPr lang="uk-UA" altLang="ru-RU" sz="2000" dirty="0" smtClean="0"/>
              <a:t>Ключ використовується для </a:t>
            </a:r>
            <a:r>
              <a:rPr lang="uk-UA" altLang="ru-RU" sz="2000" dirty="0" err="1" smtClean="0"/>
              <a:t>шифруваня</a:t>
            </a:r>
            <a:r>
              <a:rPr lang="uk-UA" altLang="ru-RU" sz="2000" dirty="0" smtClean="0"/>
              <a:t> пакетів</a:t>
            </a:r>
            <a:endParaRPr lang="de-DE" altLang="ru-RU" sz="2000" dirty="0"/>
          </a:p>
          <a:p>
            <a:pPr algn="l">
              <a:buFont typeface="Wingdings" panose="05000000000000000000" pitchFamily="2" charset="2"/>
              <a:buBlip>
                <a:blip r:embed="rId3"/>
              </a:buBlip>
            </a:pPr>
            <a:r>
              <a:rPr lang="de-DE" altLang="ru-RU" sz="1600" dirty="0"/>
              <a:t> </a:t>
            </a:r>
            <a:r>
              <a:rPr lang="de-DE" altLang="ru-RU" sz="2000" dirty="0"/>
              <a:t>CRC </a:t>
            </a:r>
            <a:r>
              <a:rPr lang="de-DE" altLang="ru-RU" sz="2000" dirty="0" err="1"/>
              <a:t>Integrity</a:t>
            </a:r>
            <a:r>
              <a:rPr lang="de-DE" altLang="ru-RU" sz="2000" dirty="0"/>
              <a:t> Check ICV: </a:t>
            </a:r>
            <a:r>
              <a:rPr lang="uk-UA" altLang="ru-RU" sz="2000" dirty="0" smtClean="0"/>
              <a:t>Ці пакети не змінюються при передачі.</a:t>
            </a:r>
            <a:endParaRPr lang="de-DE" altLang="ru-RU" sz="1800" dirty="0"/>
          </a:p>
          <a:p>
            <a:pPr algn="l"/>
            <a:r>
              <a:rPr lang="de-DE" altLang="ru-RU" sz="2000" dirty="0"/>
              <a:t>  - </a:t>
            </a:r>
            <a:r>
              <a:rPr lang="uk-UA" altLang="ru-RU" sz="2000" dirty="0" smtClean="0"/>
              <a:t>Розрахований</a:t>
            </a:r>
            <a:r>
              <a:rPr lang="de-DE" altLang="ru-RU" sz="2000" dirty="0" smtClean="0"/>
              <a:t> </a:t>
            </a:r>
            <a:r>
              <a:rPr lang="de-DE" altLang="ru-RU" sz="2000" dirty="0"/>
              <a:t>CRC32 </a:t>
            </a:r>
            <a:r>
              <a:rPr lang="uk-UA" altLang="ru-RU" sz="2000" dirty="0" smtClean="0"/>
              <a:t>за текстом</a:t>
            </a:r>
            <a:endParaRPr lang="de-DE" altLang="ru-RU" sz="2000" dirty="0"/>
          </a:p>
          <a:p>
            <a:pPr algn="l"/>
            <a:r>
              <a:rPr lang="de-DE" altLang="ru-RU" sz="2000" dirty="0"/>
              <a:t>  - CRC </a:t>
            </a:r>
            <a:r>
              <a:rPr lang="uk-UA" altLang="ru-RU" sz="2000" dirty="0" smtClean="0"/>
              <a:t>і дані</a:t>
            </a:r>
            <a:r>
              <a:rPr lang="de-DE" altLang="ru-RU" sz="2000" dirty="0" smtClean="0"/>
              <a:t>: </a:t>
            </a:r>
            <a:r>
              <a:rPr lang="de-DE" altLang="ru-RU" sz="2000" dirty="0"/>
              <a:t>(</a:t>
            </a:r>
            <a:r>
              <a:rPr lang="de-DE" altLang="ru-RU" sz="2000" dirty="0" err="1"/>
              <a:t>CRC+data</a:t>
            </a:r>
            <a:r>
              <a:rPr lang="de-DE" altLang="ru-RU" sz="2000" dirty="0"/>
              <a:t>)</a:t>
            </a:r>
          </a:p>
          <a:p>
            <a:pPr algn="l"/>
            <a:r>
              <a:rPr lang="de-DE" altLang="ru-RU" sz="2000" dirty="0"/>
              <a:t>  - </a:t>
            </a:r>
            <a:r>
              <a:rPr lang="uk-UA" altLang="ru-RU" sz="2000" dirty="0" smtClean="0"/>
              <a:t>Обраний випадково </a:t>
            </a:r>
            <a:r>
              <a:rPr lang="de-DE" altLang="ru-RU" sz="2000" dirty="0" smtClean="0"/>
              <a:t>IV </a:t>
            </a:r>
            <a:r>
              <a:rPr lang="uk-UA" altLang="ru-RU" sz="2000" dirty="0" smtClean="0"/>
              <a:t>і з’єднаний з секретним ключем</a:t>
            </a:r>
            <a:r>
              <a:rPr lang="de-DE" altLang="ru-RU" sz="2000" dirty="0" smtClean="0"/>
              <a:t>: </a:t>
            </a:r>
            <a:r>
              <a:rPr lang="de-DE" altLang="ru-RU" sz="2000" dirty="0"/>
              <a:t>(</a:t>
            </a:r>
            <a:r>
              <a:rPr lang="de-DE" altLang="ru-RU" sz="2000" dirty="0" err="1"/>
              <a:t>k+IV</a:t>
            </a:r>
            <a:r>
              <a:rPr lang="de-DE" altLang="ru-RU" sz="2000" dirty="0"/>
              <a:t>)</a:t>
            </a:r>
          </a:p>
          <a:p>
            <a:pPr algn="l"/>
            <a:r>
              <a:rPr lang="de-DE" altLang="ru-RU" sz="2000" dirty="0"/>
              <a:t>  - </a:t>
            </a:r>
            <a:r>
              <a:rPr lang="uk-UA" altLang="ru-RU" sz="2000" dirty="0" smtClean="0"/>
              <a:t>Вхідний</a:t>
            </a:r>
            <a:r>
              <a:rPr lang="de-DE" altLang="ru-RU" sz="2000" dirty="0" smtClean="0"/>
              <a:t>(</a:t>
            </a:r>
            <a:r>
              <a:rPr lang="de-DE" altLang="ru-RU" sz="2000" dirty="0" err="1" smtClean="0"/>
              <a:t>k+IV</a:t>
            </a:r>
            <a:r>
              <a:rPr lang="de-DE" altLang="ru-RU" sz="2000" dirty="0"/>
              <a:t>) </a:t>
            </a:r>
            <a:r>
              <a:rPr lang="uk-UA" altLang="ru-RU" sz="2000" dirty="0" smtClean="0"/>
              <a:t>в </a:t>
            </a:r>
            <a:r>
              <a:rPr lang="de-DE" altLang="ru-RU" sz="2000" dirty="0" smtClean="0"/>
              <a:t>RC4 </a:t>
            </a:r>
            <a:r>
              <a:rPr lang="uk-UA" altLang="ru-RU" sz="2000" dirty="0" smtClean="0"/>
              <a:t>для генерації псевдовипадкових ключів</a:t>
            </a:r>
            <a:endParaRPr lang="de-DE" altLang="ru-RU" sz="2000" dirty="0"/>
          </a:p>
          <a:p>
            <a:pPr algn="l"/>
            <a:r>
              <a:rPr lang="de-DE" altLang="ru-RU" sz="2000" dirty="0"/>
              <a:t>  - </a:t>
            </a:r>
            <a:r>
              <a:rPr lang="uk-UA" altLang="ru-RU" sz="2000" dirty="0" smtClean="0"/>
              <a:t>Відісланий</a:t>
            </a:r>
            <a:r>
              <a:rPr lang="de-DE" altLang="ru-RU" sz="2000" dirty="0" smtClean="0"/>
              <a:t> </a:t>
            </a:r>
            <a:r>
              <a:rPr lang="de-DE" altLang="ru-RU" sz="2000" dirty="0"/>
              <a:t>IV </a:t>
            </a:r>
            <a:r>
              <a:rPr lang="uk-UA" altLang="ru-RU" sz="2000" dirty="0" smtClean="0"/>
              <a:t>до співрозмовника шляхом його розміщення перед </a:t>
            </a:r>
            <a:r>
              <a:rPr lang="uk-UA" altLang="ru-RU" sz="2000" dirty="0" err="1" smtClean="0"/>
              <a:t>шифротекстом</a:t>
            </a:r>
            <a:r>
              <a:rPr lang="de-DE" altLang="ru-RU" sz="2000" dirty="0" smtClean="0"/>
              <a:t>: </a:t>
            </a:r>
            <a:endParaRPr lang="de-DE" altLang="ru-RU" sz="2000" dirty="0"/>
          </a:p>
          <a:p>
            <a:pPr algn="l"/>
            <a:r>
              <a:rPr lang="de-DE" altLang="ru-RU" sz="2000" dirty="0"/>
              <a:t>C=(</a:t>
            </a:r>
            <a:r>
              <a:rPr lang="de-DE" altLang="ru-RU" sz="2000" dirty="0" err="1"/>
              <a:t>data+CRC</a:t>
            </a:r>
            <a:r>
              <a:rPr lang="de-DE" altLang="ru-RU" sz="2000" dirty="0"/>
              <a:t>) </a:t>
            </a:r>
            <a:r>
              <a:rPr lang="de-DE" altLang="ru-RU" sz="2000" dirty="0" err="1"/>
              <a:t>xor</a:t>
            </a:r>
            <a:r>
              <a:rPr lang="de-DE" altLang="ru-RU" sz="2000" dirty="0"/>
              <a:t> RC4(</a:t>
            </a:r>
            <a:r>
              <a:rPr lang="de-DE" altLang="ru-RU" sz="2000" dirty="0" err="1"/>
              <a:t>k+IV</a:t>
            </a:r>
            <a:r>
              <a:rPr lang="de-DE" altLang="ru-RU" sz="2000" dirty="0"/>
              <a:t>))</a:t>
            </a:r>
          </a:p>
        </p:txBody>
      </p:sp>
    </p:spTree>
    <p:extLst>
      <p:ext uri="{BB962C8B-B14F-4D97-AF65-F5344CB8AC3E}">
        <p14:creationId xmlns:p14="http://schemas.microsoft.com/office/powerpoint/2010/main" val="17316394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0" y="975238"/>
            <a:ext cx="9144000" cy="4907523"/>
          </a:xfrm>
          <a:prstGeom prst="rect">
            <a:avLst/>
          </a:prstGeom>
        </p:spPr>
      </p:pic>
    </p:spTree>
    <p:extLst>
      <p:ext uri="{BB962C8B-B14F-4D97-AF65-F5344CB8AC3E}">
        <p14:creationId xmlns:p14="http://schemas.microsoft.com/office/powerpoint/2010/main" val="31285057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subTitle" idx="1"/>
          </p:nvPr>
        </p:nvSpPr>
        <p:spPr>
          <a:xfrm>
            <a:off x="381000" y="304800"/>
            <a:ext cx="8497887" cy="6172200"/>
          </a:xfrm>
        </p:spPr>
        <p:txBody>
          <a:bodyPr>
            <a:normAutofit fontScale="92500" lnSpcReduction="10000"/>
          </a:bodyPr>
          <a:lstStyle/>
          <a:p>
            <a:pPr>
              <a:lnSpc>
                <a:spcPct val="90000"/>
              </a:lnSpc>
            </a:pPr>
            <a:r>
              <a:rPr lang="de-DE" altLang="ru-RU" sz="2400" u="sng" dirty="0" smtClean="0"/>
              <a:t>RC4 </a:t>
            </a:r>
            <a:r>
              <a:rPr lang="uk-UA" altLang="ru-RU" sz="2400" u="sng" dirty="0" smtClean="0"/>
              <a:t>в</a:t>
            </a:r>
            <a:r>
              <a:rPr lang="de-DE" altLang="ru-RU" sz="2400" u="sng" dirty="0" smtClean="0"/>
              <a:t> </a:t>
            </a:r>
            <a:r>
              <a:rPr lang="de-DE" altLang="ru-RU" sz="2400" u="sng" dirty="0"/>
              <a:t>WEP</a:t>
            </a:r>
          </a:p>
          <a:p>
            <a:pPr>
              <a:lnSpc>
                <a:spcPct val="90000"/>
              </a:lnSpc>
            </a:pPr>
            <a:endParaRPr lang="de-DE" altLang="ru-RU" sz="1800" u="sng" dirty="0"/>
          </a:p>
          <a:p>
            <a:pPr algn="l">
              <a:lnSpc>
                <a:spcPct val="90000"/>
              </a:lnSpc>
              <a:buFont typeface="Wingdings" panose="05000000000000000000" pitchFamily="2" charset="2"/>
              <a:buBlip>
                <a:blip r:embed="rId2"/>
              </a:buBlip>
            </a:pPr>
            <a:r>
              <a:rPr lang="de-DE" altLang="ru-RU" sz="2000" dirty="0"/>
              <a:t> WEP </a:t>
            </a:r>
            <a:r>
              <a:rPr lang="uk-UA" altLang="ru-RU" sz="2000" dirty="0" smtClean="0"/>
              <a:t>використовує</a:t>
            </a:r>
            <a:r>
              <a:rPr lang="de-DE" altLang="ru-RU" sz="2000" dirty="0" smtClean="0"/>
              <a:t> </a:t>
            </a:r>
            <a:r>
              <a:rPr lang="de-DE" altLang="ru-RU" sz="2000" dirty="0" err="1"/>
              <a:t>RON´s</a:t>
            </a:r>
            <a:r>
              <a:rPr lang="de-DE" altLang="ru-RU" sz="2000" dirty="0"/>
              <a:t> Code 4 Pseudo Random Generator (PRG).</a:t>
            </a:r>
          </a:p>
          <a:p>
            <a:pPr algn="l">
              <a:lnSpc>
                <a:spcPct val="90000"/>
              </a:lnSpc>
              <a:buFont typeface="Wingdings" panose="05000000000000000000" pitchFamily="2" charset="2"/>
              <a:buBlip>
                <a:blip r:embed="rId2"/>
              </a:buBlip>
            </a:pPr>
            <a:r>
              <a:rPr lang="de-DE" altLang="ru-RU" sz="2000" dirty="0"/>
              <a:t> </a:t>
            </a:r>
            <a:r>
              <a:rPr lang="uk-UA" altLang="ru-RU" sz="2000" dirty="0" smtClean="0"/>
              <a:t>Розроблений в лабораторії</a:t>
            </a:r>
            <a:r>
              <a:rPr lang="de-DE" altLang="ru-RU" sz="2000" dirty="0" smtClean="0"/>
              <a:t> </a:t>
            </a:r>
            <a:r>
              <a:rPr lang="de-DE" altLang="ru-RU" sz="2000" dirty="0"/>
              <a:t>RSA </a:t>
            </a:r>
            <a:endParaRPr lang="uk-UA" altLang="ru-RU" sz="2000" dirty="0" smtClean="0"/>
          </a:p>
          <a:p>
            <a:pPr algn="l">
              <a:lnSpc>
                <a:spcPct val="90000"/>
              </a:lnSpc>
              <a:buFont typeface="Wingdings" panose="05000000000000000000" pitchFamily="2" charset="2"/>
              <a:buBlip>
                <a:blip r:embed="rId2"/>
              </a:buBlip>
            </a:pPr>
            <a:r>
              <a:rPr lang="de-DE" altLang="ru-RU" sz="2000" dirty="0" smtClean="0"/>
              <a:t>Secret Key K:</a:t>
            </a:r>
          </a:p>
          <a:p>
            <a:pPr algn="l">
              <a:lnSpc>
                <a:spcPct val="90000"/>
              </a:lnSpc>
            </a:pPr>
            <a:r>
              <a:rPr lang="de-DE" altLang="ru-RU" sz="2000" dirty="0" smtClean="0"/>
              <a:t>    </a:t>
            </a:r>
            <a:r>
              <a:rPr lang="de-DE" altLang="ru-RU" sz="2000" dirty="0"/>
              <a:t>- </a:t>
            </a:r>
            <a:r>
              <a:rPr lang="uk-UA" altLang="ru-RU" sz="2000" dirty="0" smtClean="0"/>
              <a:t>Загальний ключ вводиться вручну</a:t>
            </a:r>
            <a:r>
              <a:rPr lang="de-DE" altLang="ru-RU" sz="2000" dirty="0" smtClean="0"/>
              <a:t>(</a:t>
            </a:r>
            <a:r>
              <a:rPr lang="uk-UA" altLang="ru-RU" sz="2000" dirty="0" smtClean="0"/>
              <a:t>не передається</a:t>
            </a:r>
            <a:r>
              <a:rPr lang="de-DE" altLang="ru-RU" sz="2000" dirty="0" smtClean="0"/>
              <a:t>).</a:t>
            </a:r>
            <a:endParaRPr lang="de-DE" altLang="ru-RU" sz="2000" dirty="0"/>
          </a:p>
          <a:p>
            <a:pPr algn="l">
              <a:lnSpc>
                <a:spcPct val="90000"/>
              </a:lnSpc>
            </a:pPr>
            <a:r>
              <a:rPr lang="de-DE" altLang="ru-RU" sz="2000" dirty="0"/>
              <a:t>    - 40bit </a:t>
            </a:r>
            <a:r>
              <a:rPr lang="de-DE" altLang="ru-RU" sz="2000" dirty="0" smtClean="0"/>
              <a:t>(</a:t>
            </a:r>
            <a:r>
              <a:rPr lang="uk-UA" altLang="ru-RU" sz="2000" dirty="0" smtClean="0"/>
              <a:t>причиною була можливість використання за межами США</a:t>
            </a:r>
            <a:r>
              <a:rPr lang="de-DE" altLang="ru-RU" sz="2000" dirty="0" smtClean="0"/>
              <a:t>) </a:t>
            </a:r>
            <a:r>
              <a:rPr lang="uk-UA" altLang="ru-RU" sz="2000" dirty="0" smtClean="0"/>
              <a:t>а пізніше</a:t>
            </a:r>
            <a:r>
              <a:rPr lang="de-DE" altLang="ru-RU" sz="2000" dirty="0" smtClean="0"/>
              <a:t> </a:t>
            </a:r>
            <a:r>
              <a:rPr lang="de-DE" altLang="ru-RU" sz="2000" dirty="0"/>
              <a:t>104bit</a:t>
            </a:r>
          </a:p>
          <a:p>
            <a:pPr algn="l">
              <a:lnSpc>
                <a:spcPct val="90000"/>
              </a:lnSpc>
              <a:buFont typeface="Wingdings" panose="05000000000000000000" pitchFamily="2" charset="2"/>
              <a:buBlip>
                <a:blip r:embed="rId2"/>
              </a:buBlip>
            </a:pPr>
            <a:r>
              <a:rPr lang="de-DE" altLang="ru-RU" sz="2000" dirty="0"/>
              <a:t> </a:t>
            </a:r>
            <a:r>
              <a:rPr lang="de-DE" altLang="ru-RU" sz="2000" dirty="0" err="1"/>
              <a:t>Initialisation</a:t>
            </a:r>
            <a:r>
              <a:rPr lang="de-DE" altLang="ru-RU" sz="2000" dirty="0"/>
              <a:t> </a:t>
            </a:r>
            <a:r>
              <a:rPr lang="de-DE" altLang="ru-RU" sz="2000" dirty="0" err="1"/>
              <a:t>Vector</a:t>
            </a:r>
            <a:r>
              <a:rPr lang="de-DE" altLang="ru-RU" sz="2000" dirty="0"/>
              <a:t> IV:</a:t>
            </a:r>
          </a:p>
          <a:p>
            <a:pPr algn="l">
              <a:lnSpc>
                <a:spcPct val="90000"/>
              </a:lnSpc>
            </a:pPr>
            <a:r>
              <a:rPr lang="de-DE" altLang="ru-RU" sz="2000" dirty="0"/>
              <a:t>    - </a:t>
            </a:r>
            <a:r>
              <a:rPr lang="uk-UA" altLang="ru-RU" sz="2000" dirty="0" smtClean="0"/>
              <a:t>Забезпечує різні випадкові числа</a:t>
            </a:r>
            <a:endParaRPr lang="de-DE" altLang="ru-RU" sz="2000" dirty="0"/>
          </a:p>
          <a:p>
            <a:pPr algn="l">
              <a:lnSpc>
                <a:spcPct val="90000"/>
              </a:lnSpc>
            </a:pPr>
            <a:r>
              <a:rPr lang="de-DE" altLang="ru-RU" sz="2000" dirty="0"/>
              <a:t>    - 24bit</a:t>
            </a:r>
          </a:p>
          <a:p>
            <a:pPr algn="l">
              <a:lnSpc>
                <a:spcPct val="90000"/>
              </a:lnSpc>
            </a:pPr>
            <a:r>
              <a:rPr lang="de-DE" altLang="ru-RU" sz="2000" dirty="0"/>
              <a:t>    - </a:t>
            </a:r>
            <a:r>
              <a:rPr lang="uk-UA" altLang="ru-RU" sz="2000" dirty="0" smtClean="0"/>
              <a:t>Незмінно передається перед шифром</a:t>
            </a:r>
            <a:r>
              <a:rPr lang="de-DE" altLang="ru-RU" sz="2000" dirty="0" smtClean="0"/>
              <a:t> </a:t>
            </a:r>
            <a:r>
              <a:rPr lang="de-DE" altLang="ru-RU" sz="2000" dirty="0"/>
              <a:t>(IV+C)</a:t>
            </a:r>
          </a:p>
          <a:p>
            <a:pPr algn="l">
              <a:lnSpc>
                <a:spcPct val="90000"/>
              </a:lnSpc>
              <a:buFont typeface="Wingdings" panose="05000000000000000000" pitchFamily="2" charset="2"/>
              <a:buBlip>
                <a:blip r:embed="rId2"/>
              </a:buBlip>
            </a:pPr>
            <a:r>
              <a:rPr lang="de-DE" altLang="ru-RU" sz="2000" dirty="0"/>
              <a:t> </a:t>
            </a:r>
            <a:r>
              <a:rPr lang="uk-UA" sz="2000" dirty="0"/>
              <a:t>Симетричний: той самий ключ використовується для шифрування та дешифрування</a:t>
            </a:r>
            <a:r>
              <a:rPr lang="de-DE" altLang="ru-RU" sz="2000" dirty="0" smtClean="0"/>
              <a:t>.</a:t>
            </a:r>
            <a:endParaRPr lang="de-DE" altLang="ru-RU" sz="2000" dirty="0"/>
          </a:p>
          <a:p>
            <a:pPr algn="l">
              <a:lnSpc>
                <a:spcPct val="90000"/>
              </a:lnSpc>
              <a:buFont typeface="Wingdings" panose="05000000000000000000" pitchFamily="2" charset="2"/>
              <a:buBlip>
                <a:blip r:embed="rId2"/>
              </a:buBlip>
            </a:pPr>
            <a:r>
              <a:rPr lang="de-DE" altLang="ru-RU" sz="2000" dirty="0"/>
              <a:t> </a:t>
            </a:r>
            <a:r>
              <a:rPr lang="uk-UA" sz="2000" dirty="0"/>
              <a:t>Ключовий потік не залежить від простого тексту</a:t>
            </a:r>
            <a:r>
              <a:rPr lang="de-DE" altLang="ru-RU" sz="2000" dirty="0" smtClean="0"/>
              <a:t>.</a:t>
            </a:r>
            <a:endParaRPr lang="de-DE" altLang="ru-RU" sz="2000" dirty="0"/>
          </a:p>
          <a:p>
            <a:pPr algn="l">
              <a:lnSpc>
                <a:spcPct val="90000"/>
              </a:lnSpc>
              <a:buFont typeface="Wingdings" panose="05000000000000000000" pitchFamily="2" charset="2"/>
              <a:buBlip>
                <a:blip r:embed="rId2"/>
              </a:buBlip>
            </a:pPr>
            <a:r>
              <a:rPr lang="de-DE" altLang="ru-RU" sz="2000" dirty="0"/>
              <a:t> </a:t>
            </a:r>
            <a:r>
              <a:rPr lang="uk-UA" altLang="ru-RU" sz="2000" dirty="0" smtClean="0"/>
              <a:t>Кодуванні і декодування дуже швидке </a:t>
            </a:r>
            <a:r>
              <a:rPr lang="de-DE" altLang="ru-RU" sz="2000" dirty="0" smtClean="0"/>
              <a:t>(~</a:t>
            </a:r>
            <a:r>
              <a:rPr lang="de-DE" altLang="ru-RU" sz="2000" dirty="0"/>
              <a:t>10 </a:t>
            </a:r>
            <a:r>
              <a:rPr lang="uk-UA" altLang="ru-RU" sz="2000" dirty="0" smtClean="0"/>
              <a:t>разів швидше за </a:t>
            </a:r>
            <a:r>
              <a:rPr lang="de-DE" altLang="ru-RU" sz="2000" dirty="0" smtClean="0"/>
              <a:t>DES</a:t>
            </a:r>
            <a:r>
              <a:rPr lang="de-DE" altLang="ru-RU" sz="2000" dirty="0"/>
              <a:t>).</a:t>
            </a:r>
          </a:p>
          <a:p>
            <a:pPr algn="l">
              <a:lnSpc>
                <a:spcPct val="90000"/>
              </a:lnSpc>
              <a:buFont typeface="Wingdings" panose="05000000000000000000" pitchFamily="2" charset="2"/>
              <a:buBlip>
                <a:blip r:embed="rId2"/>
              </a:buBlip>
            </a:pPr>
            <a:r>
              <a:rPr lang="de-DE" altLang="ru-RU" sz="2000" dirty="0"/>
              <a:t> RC4 </a:t>
            </a:r>
            <a:r>
              <a:rPr lang="uk-UA" altLang="ru-RU" sz="2000" dirty="0" smtClean="0"/>
              <a:t>дуже простий </a:t>
            </a:r>
            <a:r>
              <a:rPr lang="de-DE" altLang="ru-RU" sz="2000" dirty="0" smtClean="0"/>
              <a:t>(</a:t>
            </a:r>
            <a:r>
              <a:rPr lang="uk-UA" altLang="ru-RU" sz="2000" dirty="0" smtClean="0"/>
              <a:t>дивись</a:t>
            </a:r>
            <a:r>
              <a:rPr lang="de-DE" altLang="ru-RU" sz="2000" dirty="0" smtClean="0"/>
              <a:t> </a:t>
            </a:r>
            <a:r>
              <a:rPr lang="de-DE" altLang="ru-RU" sz="2000" dirty="0">
                <a:hlinkClick r:id="rId3"/>
              </a:rPr>
              <a:t>http://www.deadhat.com/wlancrypto/</a:t>
            </a:r>
            <a:r>
              <a:rPr lang="de-DE" altLang="ru-RU" sz="2000" dirty="0"/>
              <a:t> ).</a:t>
            </a:r>
          </a:p>
        </p:txBody>
      </p:sp>
    </p:spTree>
    <p:extLst>
      <p:ext uri="{BB962C8B-B14F-4D97-AF65-F5344CB8AC3E}">
        <p14:creationId xmlns:p14="http://schemas.microsoft.com/office/powerpoint/2010/main" val="8621193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B7BD0780-0C8C-8B40-A146-8DC8AEA4187C}" type="slidenum">
              <a:rPr lang="en-US" sz="1400">
                <a:solidFill>
                  <a:srgbClr val="222222"/>
                </a:solidFill>
                <a:latin typeface="Arial" charset="0"/>
              </a:rPr>
              <a:pPr eaLnBrk="1" hangingPunct="1"/>
              <a:t>12</a:t>
            </a:fld>
            <a:endParaRPr lang="en-US" sz="1400">
              <a:solidFill>
                <a:srgbClr val="222222"/>
              </a:solidFill>
              <a:latin typeface="Arial" charset="0"/>
            </a:endParaRPr>
          </a:p>
        </p:txBody>
      </p:sp>
      <p:sp>
        <p:nvSpPr>
          <p:cNvPr id="9" name="TextBox 8"/>
          <p:cNvSpPr txBox="1"/>
          <p:nvPr/>
        </p:nvSpPr>
        <p:spPr>
          <a:xfrm>
            <a:off x="3657600" y="838200"/>
            <a:ext cx="2186817" cy="461665"/>
          </a:xfrm>
          <a:prstGeom prst="rect">
            <a:avLst/>
          </a:prstGeom>
          <a:noFill/>
        </p:spPr>
        <p:txBody>
          <a:bodyPr wrap="none">
            <a:spAutoFit/>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r>
              <a:rPr lang="uk-UA" sz="2400" dirty="0" smtClean="0">
                <a:solidFill>
                  <a:schemeClr val="tx1"/>
                </a:solidFill>
                <a:latin typeface="Arial" charset="0"/>
              </a:rPr>
              <a:t>Операції </a:t>
            </a:r>
            <a:r>
              <a:rPr lang="en-US" sz="2400" dirty="0" smtClean="0">
                <a:solidFill>
                  <a:schemeClr val="tx1"/>
                </a:solidFill>
                <a:latin typeface="Arial" charset="0"/>
              </a:rPr>
              <a:t>XOR</a:t>
            </a:r>
            <a:endParaRPr lang="en-US" sz="2400" dirty="0">
              <a:solidFill>
                <a:schemeClr val="tx1"/>
              </a:solidFill>
              <a:latin typeface="Arial" charset="0"/>
            </a:endParaRPr>
          </a:p>
        </p:txBody>
      </p:sp>
      <p:pic>
        <p:nvPicPr>
          <p:cNvPr id="43013"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81000" y="1901826"/>
            <a:ext cx="8261350" cy="39814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4072C738-BD2A-E54C-879C-F94C2166E3DF}" type="slidenum">
              <a:rPr lang="en-US" sz="1400">
                <a:solidFill>
                  <a:srgbClr val="222222"/>
                </a:solidFill>
                <a:latin typeface="Arial" charset="0"/>
              </a:rPr>
              <a:pPr eaLnBrk="1" hangingPunct="1"/>
              <a:t>13</a:t>
            </a:fld>
            <a:endParaRPr lang="en-US" sz="1400">
              <a:solidFill>
                <a:srgbClr val="222222"/>
              </a:solidFill>
              <a:latin typeface="Arial" charset="0"/>
            </a:endParaRPr>
          </a:p>
        </p:txBody>
      </p:sp>
      <p:sp>
        <p:nvSpPr>
          <p:cNvPr id="8" name="TextBox 7"/>
          <p:cNvSpPr txBox="1"/>
          <p:nvPr/>
        </p:nvSpPr>
        <p:spPr>
          <a:xfrm>
            <a:off x="3200400" y="1143000"/>
            <a:ext cx="3356112" cy="461665"/>
          </a:xfrm>
          <a:prstGeom prst="rect">
            <a:avLst/>
          </a:prstGeom>
          <a:noFill/>
        </p:spPr>
        <p:txBody>
          <a:bodyPr wrap="none">
            <a:spAutoFit/>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r>
              <a:rPr lang="uk-UA" sz="2400" dirty="0" smtClean="0">
                <a:solidFill>
                  <a:schemeClr val="tx1"/>
                </a:solidFill>
                <a:latin typeface="Arial" charset="0"/>
              </a:rPr>
              <a:t>Перехоплення пакетів</a:t>
            </a:r>
            <a:endParaRPr lang="en-US" sz="2400" dirty="0">
              <a:solidFill>
                <a:schemeClr val="tx1"/>
              </a:solidFill>
              <a:latin typeface="Arial" charset="0"/>
            </a:endParaRPr>
          </a:p>
        </p:txBody>
      </p:sp>
      <p:pic>
        <p:nvPicPr>
          <p:cNvPr id="4403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275" y="2438400"/>
            <a:ext cx="7791450" cy="1981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a:xfrm>
            <a:off x="0" y="457200"/>
            <a:ext cx="8077200" cy="1143000"/>
          </a:xfrm>
        </p:spPr>
        <p:txBody>
          <a:bodyPr anchorCtr="0"/>
          <a:lstStyle/>
          <a:p>
            <a:pPr eaLnBrk="1" hangingPunct="1">
              <a:defRPr/>
            </a:pPr>
            <a:r>
              <a:rPr lang="en-US" dirty="0">
                <a:latin typeface="Arial" charset="0"/>
                <a:cs typeface="Arial" charset="0"/>
              </a:rPr>
              <a:t>Cracking WEP</a:t>
            </a:r>
          </a:p>
        </p:txBody>
      </p:sp>
      <p:sp>
        <p:nvSpPr>
          <p:cNvPr id="27651" name="Rectangle 3"/>
          <p:cNvSpPr>
            <a:spLocks noGrp="1" noChangeArrowheads="1"/>
          </p:cNvSpPr>
          <p:nvPr>
            <p:ph idx="4294967295"/>
          </p:nvPr>
        </p:nvSpPr>
        <p:spPr>
          <a:xfrm>
            <a:off x="0" y="1600200"/>
            <a:ext cx="8991600" cy="2590800"/>
          </a:xfrm>
        </p:spPr>
        <p:txBody>
          <a:bodyPr/>
          <a:lstStyle/>
          <a:p>
            <a:pPr eaLnBrk="1" hangingPunct="1">
              <a:defRPr/>
            </a:pPr>
            <a:r>
              <a:rPr lang="uk-UA" dirty="0" smtClean="0">
                <a:latin typeface="Verdana" charset="0"/>
                <a:cs typeface="Arial" charset="0"/>
              </a:rPr>
              <a:t>З відповідним обладнанням</a:t>
            </a:r>
            <a:r>
              <a:rPr lang="en-US" dirty="0" smtClean="0">
                <a:latin typeface="Verdana" charset="0"/>
                <a:cs typeface="Arial" charset="0"/>
              </a:rPr>
              <a:t>, </a:t>
            </a:r>
            <a:r>
              <a:rPr lang="en-US" dirty="0">
                <a:latin typeface="Verdana" charset="0"/>
                <a:cs typeface="Arial" charset="0"/>
              </a:rPr>
              <a:t>WEP </a:t>
            </a:r>
            <a:r>
              <a:rPr lang="uk-UA" dirty="0" err="1" smtClean="0">
                <a:latin typeface="Verdana" charset="0"/>
                <a:cs typeface="Arial" charset="0"/>
              </a:rPr>
              <a:t>взламується</a:t>
            </a:r>
            <a:r>
              <a:rPr lang="uk-UA" dirty="0" smtClean="0">
                <a:latin typeface="Verdana" charset="0"/>
                <a:cs typeface="Arial" charset="0"/>
              </a:rPr>
              <a:t> за хвилини</a:t>
            </a:r>
            <a:endParaRPr lang="en-US" dirty="0">
              <a:latin typeface="Verdana" charset="0"/>
              <a:cs typeface="Arial" charset="0"/>
            </a:endParaRPr>
          </a:p>
          <a:p>
            <a:pPr lvl="1" eaLnBrk="1" hangingPunct="1">
              <a:defRPr/>
            </a:pPr>
            <a:r>
              <a:rPr lang="uk-UA" dirty="0" smtClean="0">
                <a:latin typeface="Verdana" charset="0"/>
                <a:ea typeface="Arial" charset="0"/>
                <a:cs typeface="Arial" charset="0"/>
              </a:rPr>
              <a:t>Мережева карта</a:t>
            </a:r>
            <a:endParaRPr lang="en-US" dirty="0">
              <a:latin typeface="Verdana" charset="0"/>
              <a:ea typeface="Arial" charset="0"/>
              <a:cs typeface="Arial" charset="0"/>
            </a:endParaRPr>
          </a:p>
          <a:p>
            <a:pPr lvl="1" eaLnBrk="1" hangingPunct="1">
              <a:defRPr/>
            </a:pPr>
            <a:r>
              <a:rPr lang="en-US" dirty="0" err="1" smtClean="0">
                <a:latin typeface="Verdana" charset="0"/>
                <a:ea typeface="Arial" charset="0"/>
                <a:cs typeface="Arial" charset="0"/>
              </a:rPr>
              <a:t>Aircrack</a:t>
            </a:r>
            <a:r>
              <a:rPr lang="en-US" dirty="0" smtClean="0">
                <a:latin typeface="Verdana" charset="0"/>
                <a:ea typeface="Arial" charset="0"/>
                <a:cs typeface="Arial" charset="0"/>
              </a:rPr>
              <a:t>-ng</a:t>
            </a:r>
            <a:endParaRPr lang="uk-UA" dirty="0" smtClean="0">
              <a:latin typeface="Verdana" charset="0"/>
              <a:ea typeface="Arial" charset="0"/>
              <a:cs typeface="Arial" charset="0"/>
            </a:endParaRPr>
          </a:p>
          <a:p>
            <a:pPr lvl="1" eaLnBrk="1" hangingPunct="1">
              <a:defRPr/>
            </a:pPr>
            <a:r>
              <a:rPr lang="en-US" dirty="0" err="1" smtClean="0">
                <a:latin typeface="Verdana" charset="0"/>
                <a:ea typeface="Arial" charset="0"/>
                <a:cs typeface="Arial" charset="0"/>
              </a:rPr>
              <a:t>wifit</a:t>
            </a:r>
            <a:r>
              <a:rPr lang="uk-UA" dirty="0">
                <a:latin typeface="Verdana" charset="0"/>
                <a:ea typeface="Arial" charset="0"/>
                <a:cs typeface="Arial" charset="0"/>
              </a:rPr>
              <a:t>е</a:t>
            </a:r>
            <a:endParaRPr lang="en-US" dirty="0">
              <a:latin typeface="Verdana" charset="0"/>
              <a:ea typeface="Arial" charset="0"/>
              <a:cs typeface="Arial" charset="0"/>
            </a:endParaRPr>
          </a:p>
        </p:txBody>
      </p:sp>
      <p:pic>
        <p:nvPicPr>
          <p:cNvPr id="81923"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5168900"/>
            <a:ext cx="1930400" cy="1663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1925"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43000" y="4267200"/>
            <a:ext cx="4549775" cy="2590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25204996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689339" y="76200"/>
            <a:ext cx="7765321" cy="1326321"/>
          </a:xfrm>
        </p:spPr>
        <p:txBody>
          <a:bodyPr/>
          <a:lstStyle/>
          <a:p>
            <a:r>
              <a:rPr lang="uk-UA" altLang="ru-RU" dirty="0" smtClean="0"/>
              <a:t>Атаки на</a:t>
            </a:r>
            <a:r>
              <a:rPr lang="en-US" altLang="ru-RU" dirty="0" smtClean="0"/>
              <a:t> WEP</a:t>
            </a:r>
          </a:p>
        </p:txBody>
      </p:sp>
      <p:sp>
        <p:nvSpPr>
          <p:cNvPr id="8195" name="Content Placeholder 2"/>
          <p:cNvSpPr>
            <a:spLocks noGrp="1"/>
          </p:cNvSpPr>
          <p:nvPr>
            <p:ph idx="1"/>
          </p:nvPr>
        </p:nvSpPr>
        <p:spPr>
          <a:xfrm>
            <a:off x="152400" y="1219200"/>
            <a:ext cx="8686800" cy="5257800"/>
          </a:xfrm>
        </p:spPr>
        <p:txBody>
          <a:bodyPr>
            <a:normAutofit fontScale="92500" lnSpcReduction="10000"/>
          </a:bodyPr>
          <a:lstStyle/>
          <a:p>
            <a:pPr marL="346075" lvl="1" indent="-346075">
              <a:defRPr/>
            </a:pPr>
            <a:r>
              <a:rPr lang="en-US" sz="2400" b="1" dirty="0" smtClean="0"/>
              <a:t>iwconfig</a:t>
            </a:r>
            <a:r>
              <a:rPr lang="en-US" sz="2400" dirty="0" smtClean="0"/>
              <a:t> – </a:t>
            </a:r>
            <a:r>
              <a:rPr lang="uk-UA" sz="2400" dirty="0"/>
              <a:t>інструмент для налаштування бездротових адаптерів. Ви можете використовувати це, щоб переконатися, що ваш бездротовий адаптер перебуває в режимі "монітор", що має важливе значення для надсилання фальшивих запитів ARP (</a:t>
            </a:r>
            <a:r>
              <a:rPr lang="uk-UA" sz="2400" dirty="0" err="1"/>
              <a:t>Address</a:t>
            </a:r>
            <a:r>
              <a:rPr lang="uk-UA" sz="2400" dirty="0"/>
              <a:t> </a:t>
            </a:r>
            <a:r>
              <a:rPr lang="uk-UA" sz="2400" dirty="0" err="1"/>
              <a:t>Resolution</a:t>
            </a:r>
            <a:r>
              <a:rPr lang="uk-UA" sz="2400" dirty="0"/>
              <a:t> </a:t>
            </a:r>
            <a:r>
              <a:rPr lang="uk-UA" sz="2400" dirty="0" err="1"/>
              <a:t>Protocol</a:t>
            </a:r>
            <a:r>
              <a:rPr lang="uk-UA" sz="2400" dirty="0"/>
              <a:t>) на цільовий маршрутизатор.</a:t>
            </a:r>
            <a:endParaRPr lang="en-US" sz="2400" dirty="0" smtClean="0"/>
          </a:p>
          <a:p>
            <a:pPr marL="342900" lvl="1" indent="-342900">
              <a:defRPr/>
            </a:pPr>
            <a:r>
              <a:rPr lang="en-US" sz="2400" b="1" dirty="0" smtClean="0"/>
              <a:t>macchanger</a:t>
            </a:r>
            <a:r>
              <a:rPr lang="en-US" sz="2400" dirty="0" smtClean="0"/>
              <a:t> – </a:t>
            </a:r>
            <a:r>
              <a:rPr lang="uk-UA" sz="2000" dirty="0"/>
              <a:t>інструмент, який дозволяє переглядати та / або підробляти (підробляти) свою MAC-адресу</a:t>
            </a:r>
            <a:endParaRPr lang="en-US" sz="2400" dirty="0" smtClean="0"/>
          </a:p>
          <a:p>
            <a:pPr marL="342900" lvl="1" indent="-342900">
              <a:defRPr/>
            </a:pPr>
            <a:r>
              <a:rPr lang="en-US" sz="2400" b="1" dirty="0" smtClean="0"/>
              <a:t>airmon</a:t>
            </a:r>
            <a:r>
              <a:rPr lang="en-US" sz="2400" dirty="0" smtClean="0"/>
              <a:t> – </a:t>
            </a:r>
            <a:r>
              <a:rPr lang="uk-UA" sz="2000" dirty="0"/>
              <a:t>інструмент, який допоможе вам встановити ваш бездротовий адаптер у режимі монітора (</a:t>
            </a:r>
            <a:r>
              <a:rPr lang="uk-UA" sz="2000" dirty="0" err="1"/>
              <a:t>rfmon</a:t>
            </a:r>
            <a:r>
              <a:rPr lang="uk-UA" sz="2000" dirty="0" smtClean="0"/>
              <a:t>)</a:t>
            </a:r>
          </a:p>
          <a:p>
            <a:pPr marL="342900" lvl="1" indent="-342900">
              <a:defRPr/>
            </a:pPr>
            <a:r>
              <a:rPr lang="en-US" sz="2400" b="1" dirty="0" err="1" smtClean="0"/>
              <a:t>airodump</a:t>
            </a:r>
            <a:r>
              <a:rPr lang="en-US" sz="2400" dirty="0" smtClean="0"/>
              <a:t> – </a:t>
            </a:r>
            <a:r>
              <a:rPr lang="uk-UA" sz="2400" dirty="0"/>
              <a:t>інструмент для захоплення пакетів з бездротового маршрутизатора (інакше відомий як AP</a:t>
            </a:r>
            <a:r>
              <a:rPr lang="uk-UA" sz="2400" dirty="0" smtClean="0"/>
              <a:t>)</a:t>
            </a:r>
          </a:p>
          <a:p>
            <a:pPr marL="342900" lvl="1" indent="-342900">
              <a:defRPr/>
            </a:pPr>
            <a:r>
              <a:rPr lang="en-US" sz="2400" b="1" dirty="0" err="1" smtClean="0"/>
              <a:t>aireplay</a:t>
            </a:r>
            <a:r>
              <a:rPr lang="en-US" sz="2400" dirty="0" smtClean="0"/>
              <a:t> – </a:t>
            </a:r>
            <a:r>
              <a:rPr lang="uk-UA" sz="2400" dirty="0"/>
              <a:t>інструмент для підробки запитів </a:t>
            </a:r>
            <a:r>
              <a:rPr lang="uk-UA" sz="2400" dirty="0" smtClean="0"/>
              <a:t>ARP</a:t>
            </a:r>
          </a:p>
          <a:p>
            <a:pPr marL="342900" lvl="1" indent="-342900">
              <a:defRPr/>
            </a:pPr>
            <a:r>
              <a:rPr lang="en-US" sz="2400" b="1" dirty="0" err="1" smtClean="0"/>
              <a:t>aircrack</a:t>
            </a:r>
            <a:r>
              <a:rPr lang="en-US" sz="2400" dirty="0" smtClean="0"/>
              <a:t> – </a:t>
            </a:r>
            <a:r>
              <a:rPr lang="uk-UA" sz="2400" dirty="0" smtClean="0"/>
              <a:t>інструмент для </a:t>
            </a:r>
            <a:r>
              <a:rPr lang="uk-UA" sz="2400" dirty="0" err="1" smtClean="0"/>
              <a:t>розшифровки</a:t>
            </a:r>
            <a:r>
              <a:rPr lang="uk-UA" sz="2400" dirty="0" smtClean="0"/>
              <a:t> </a:t>
            </a:r>
            <a:r>
              <a:rPr lang="en-US" sz="2400" dirty="0" smtClean="0"/>
              <a:t>WEP </a:t>
            </a:r>
            <a:r>
              <a:rPr lang="uk-UA" sz="2400" dirty="0" smtClean="0"/>
              <a:t>ключів</a:t>
            </a:r>
            <a:r>
              <a:rPr lang="en-US" sz="2400" dirty="0" smtClean="0"/>
              <a:t> </a:t>
            </a:r>
          </a:p>
        </p:txBody>
      </p:sp>
    </p:spTree>
    <p:extLst>
      <p:ext uri="{BB962C8B-B14F-4D97-AF65-F5344CB8AC3E}">
        <p14:creationId xmlns:p14="http://schemas.microsoft.com/office/powerpoint/2010/main" val="5676371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533400" y="0"/>
            <a:ext cx="7765321" cy="1326321"/>
          </a:xfrm>
        </p:spPr>
        <p:txBody>
          <a:bodyPr/>
          <a:lstStyle/>
          <a:p>
            <a:r>
              <a:rPr lang="uk-UA" altLang="ru-RU" dirty="0" smtClean="0"/>
              <a:t>Як захищатись використовуючи </a:t>
            </a:r>
            <a:r>
              <a:rPr lang="en-US" altLang="ru-RU" dirty="0" smtClean="0"/>
              <a:t>WEP</a:t>
            </a:r>
          </a:p>
        </p:txBody>
      </p:sp>
      <p:sp>
        <p:nvSpPr>
          <p:cNvPr id="9219" name="Content Placeholder 2"/>
          <p:cNvSpPr>
            <a:spLocks noGrp="1"/>
          </p:cNvSpPr>
          <p:nvPr>
            <p:ph idx="1"/>
          </p:nvPr>
        </p:nvSpPr>
        <p:spPr>
          <a:xfrm>
            <a:off x="76200" y="1219200"/>
            <a:ext cx="8839200" cy="5486400"/>
          </a:xfrm>
        </p:spPr>
        <p:txBody>
          <a:bodyPr>
            <a:normAutofit fontScale="92500" lnSpcReduction="10000"/>
          </a:bodyPr>
          <a:lstStyle/>
          <a:p>
            <a:pPr marL="0" indent="0">
              <a:buNone/>
            </a:pPr>
            <a:r>
              <a:rPr lang="uk-UA" dirty="0"/>
              <a:t>Використовуйте довші ключі шифрування WEP, що ускладнює завдання аналізу даних. Якщо ваше WLAN-обладнання підтримує 128-бітні ключі WEP</a:t>
            </a:r>
            <a:r>
              <a:rPr lang="uk-UA" dirty="0" smtClean="0"/>
              <a:t>.</a:t>
            </a:r>
          </a:p>
          <a:p>
            <a:pPr marL="0" indent="0">
              <a:buNone/>
            </a:pPr>
            <a:r>
              <a:rPr lang="uk-UA" dirty="0"/>
              <a:t/>
            </a:r>
            <a:br>
              <a:rPr lang="uk-UA" dirty="0"/>
            </a:br>
            <a:r>
              <a:rPr lang="uk-UA" dirty="0"/>
              <a:t>Часто міняйте свої WEP-ключі. Є пристрої, які підтримують "динамічний WEP", який не відповідає стандарту, але дозволяє призначати різні ключі WEP кожному користувачеві</a:t>
            </a:r>
            <a:r>
              <a:rPr lang="uk-UA" dirty="0" smtClean="0"/>
              <a:t>.</a:t>
            </a:r>
          </a:p>
          <a:p>
            <a:pPr marL="0" indent="0">
              <a:buNone/>
            </a:pPr>
            <a:r>
              <a:rPr lang="uk-UA" dirty="0"/>
              <a:t/>
            </a:r>
            <a:br>
              <a:rPr lang="uk-UA" dirty="0"/>
            </a:br>
            <a:r>
              <a:rPr lang="uk-UA" dirty="0"/>
              <a:t>Використовуйте VPN для будь-якого протоколу, включаючи WEP, який може включати конфіденційну інформацію</a:t>
            </a:r>
            <a:r>
              <a:rPr lang="uk-UA" dirty="0" smtClean="0"/>
              <a:t>.</a:t>
            </a:r>
          </a:p>
          <a:p>
            <a:pPr marL="0" indent="0">
              <a:buNone/>
            </a:pPr>
            <a:r>
              <a:rPr lang="uk-UA" dirty="0"/>
              <a:t/>
            </a:r>
            <a:br>
              <a:rPr lang="uk-UA" dirty="0"/>
            </a:br>
            <a:r>
              <a:rPr lang="uk-UA" dirty="0"/>
              <a:t>Реалізуйте іншу техніку шифрування трафіку, наприклад, </a:t>
            </a:r>
            <a:r>
              <a:rPr lang="uk-UA" dirty="0" err="1"/>
              <a:t>IPSec</a:t>
            </a:r>
            <a:r>
              <a:rPr lang="uk-UA" dirty="0"/>
              <a:t> по бездротовій мережі. Для цього вам, ймовірно, потрібно буде встановити програмне забезпечення </a:t>
            </a:r>
            <a:r>
              <a:rPr lang="uk-UA" dirty="0" err="1"/>
              <a:t>IPsec</a:t>
            </a:r>
            <a:r>
              <a:rPr lang="uk-UA" dirty="0"/>
              <a:t> на кожному бездротовому клієнті, встановити </a:t>
            </a:r>
            <a:r>
              <a:rPr lang="uk-UA" dirty="0" err="1"/>
              <a:t>IPSec</a:t>
            </a:r>
            <a:r>
              <a:rPr lang="uk-UA" dirty="0"/>
              <a:t>-сервер у вашій дротовій мережі та використовувати VLAN до точок доступу до сервера </a:t>
            </a:r>
            <a:r>
              <a:rPr lang="uk-UA" dirty="0" err="1"/>
              <a:t>IPSec</a:t>
            </a:r>
            <a:r>
              <a:rPr lang="uk-UA" dirty="0"/>
              <a:t>.</a:t>
            </a:r>
            <a:endParaRPr lang="en-US" altLang="ru-RU" sz="2000" dirty="0" smtClean="0"/>
          </a:p>
        </p:txBody>
      </p:sp>
    </p:spTree>
    <p:extLst>
      <p:ext uri="{BB962C8B-B14F-4D97-AF65-F5344CB8AC3E}">
        <p14:creationId xmlns:p14="http://schemas.microsoft.com/office/powerpoint/2010/main" val="177823860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p:cNvSpPr>
            <a:spLocks noGrp="1"/>
          </p:cNvSpPr>
          <p:nvPr>
            <p:ph type="title"/>
          </p:nvPr>
        </p:nvSpPr>
        <p:spPr>
          <a:xfrm>
            <a:off x="1143000" y="273879"/>
            <a:ext cx="7307668" cy="792921"/>
          </a:xfrm>
        </p:spPr>
        <p:txBody>
          <a:bodyPr>
            <a:normAutofit/>
          </a:bodyPr>
          <a:lstStyle/>
          <a:p>
            <a:r>
              <a:rPr lang="en-US" dirty="0">
                <a:latin typeface="Arial" charset="0"/>
              </a:rPr>
              <a:t>Wi-Fi Protected Setup (WPS)</a:t>
            </a:r>
          </a:p>
        </p:txBody>
      </p:sp>
      <p:sp>
        <p:nvSpPr>
          <p:cNvPr id="89091" name="Content Placeholder 2"/>
          <p:cNvSpPr>
            <a:spLocks noGrp="1"/>
          </p:cNvSpPr>
          <p:nvPr>
            <p:ph idx="1"/>
          </p:nvPr>
        </p:nvSpPr>
        <p:spPr>
          <a:xfrm>
            <a:off x="228600" y="1600200"/>
            <a:ext cx="8534400" cy="4525963"/>
          </a:xfrm>
        </p:spPr>
        <p:txBody>
          <a:bodyPr>
            <a:normAutofit/>
          </a:bodyPr>
          <a:lstStyle/>
          <a:p>
            <a:pPr marL="0" indent="0">
              <a:buNone/>
            </a:pPr>
            <a:r>
              <a:rPr lang="en-US" b="1" dirty="0">
                <a:latin typeface="Arial" charset="0"/>
              </a:rPr>
              <a:t>Wi-Fi Protected Setup (WPS) </a:t>
            </a:r>
            <a:r>
              <a:rPr lang="en-US" dirty="0">
                <a:latin typeface="Arial" charset="0"/>
              </a:rPr>
              <a:t>- </a:t>
            </a:r>
            <a:r>
              <a:rPr lang="uk-UA" dirty="0"/>
              <a:t>Необов’язкові засоби налаштування безпеки в бездротових локальних </a:t>
            </a:r>
            <a:r>
              <a:rPr lang="uk-UA" dirty="0" smtClean="0"/>
              <a:t>мережах</a:t>
            </a:r>
            <a:endParaRPr lang="en-US" dirty="0" smtClean="0"/>
          </a:p>
          <a:p>
            <a:pPr marL="0" indent="0">
              <a:buNone/>
            </a:pPr>
            <a:r>
              <a:rPr lang="uk-UA" dirty="0"/>
              <a:t/>
            </a:r>
            <a:br>
              <a:rPr lang="uk-UA" dirty="0"/>
            </a:br>
            <a:r>
              <a:rPr lang="uk-UA" dirty="0"/>
              <a:t>Призначений для того, щоб допомогти користувачам з обмеженими знаннями щодо безпеки для швидкого та легкого впровадження безпеки на своїх </a:t>
            </a:r>
            <a:r>
              <a:rPr lang="uk-UA" dirty="0" smtClean="0"/>
              <a:t>WLAN</a:t>
            </a:r>
            <a:endParaRPr lang="en-US" dirty="0" smtClean="0"/>
          </a:p>
          <a:p>
            <a:pPr marL="0" indent="0">
              <a:buNone/>
            </a:pPr>
            <a:r>
              <a:rPr lang="uk-UA" dirty="0"/>
              <a:t/>
            </a:r>
            <a:br>
              <a:rPr lang="uk-UA" dirty="0"/>
            </a:br>
            <a:r>
              <a:rPr lang="uk-UA" dirty="0"/>
              <a:t>Здійснюється натисканням кнопки або введенням PIN-коду</a:t>
            </a:r>
            <a:br>
              <a:rPr lang="uk-UA" dirty="0"/>
            </a:br>
            <a:r>
              <a:rPr lang="uk-UA" dirty="0"/>
              <a:t>Недоліки в розробці та впровадженні WPS за допомогою PIN-методу роблять її вразливою</a:t>
            </a:r>
            <a:endParaRPr lang="en-US" dirty="0">
              <a:latin typeface="Arial" charset="0"/>
            </a:endParaRPr>
          </a:p>
        </p:txBody>
      </p:sp>
      <p:sp>
        <p:nvSpPr>
          <p:cNvPr id="89093" name="Slide Number Placeholder 4"/>
          <p:cNvSpPr>
            <a:spLocks noGrp="1"/>
          </p:cNvSpPr>
          <p:nvPr>
            <p:ph type="sldNum" sz="quarter" idx="12"/>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600">
                <a:solidFill>
                  <a:srgbClr val="222222"/>
                </a:solidFill>
                <a:latin typeface="Arial" charset="0"/>
                <a:ea typeface="ＭＳ Ｐゴシック" charset="0"/>
              </a:defRPr>
            </a:lvl1pPr>
            <a:lvl2pPr>
              <a:defRPr sz="2400">
                <a:solidFill>
                  <a:srgbClr val="222222"/>
                </a:solidFill>
                <a:latin typeface="Arial" charset="0"/>
                <a:ea typeface="ＭＳ Ｐゴシック" charset="0"/>
              </a:defRPr>
            </a:lvl2pPr>
            <a:lvl3pPr>
              <a:defRPr sz="2200">
                <a:solidFill>
                  <a:srgbClr val="222222"/>
                </a:solidFill>
                <a:latin typeface="Arial" charset="0"/>
                <a:ea typeface="ＭＳ Ｐゴシック" charset="0"/>
              </a:defRPr>
            </a:lvl3pPr>
            <a:lvl4pPr>
              <a:defRPr sz="2200">
                <a:solidFill>
                  <a:srgbClr val="222222"/>
                </a:solidFill>
                <a:latin typeface="Arial" charset="0"/>
                <a:ea typeface="ＭＳ Ｐゴシック" charset="0"/>
              </a:defRPr>
            </a:lvl4pPr>
            <a:lvl5pPr>
              <a:defRPr sz="2000">
                <a:solidFill>
                  <a:schemeClr val="tx1"/>
                </a:solidFill>
                <a:latin typeface="Times New Roman" charset="0"/>
                <a:ea typeface="ＭＳ Ｐゴシック" charset="0"/>
              </a:defRPr>
            </a:lvl5pPr>
            <a:lvl6pPr eaLnBrk="0" hangingPunct="0">
              <a:defRPr sz="2000">
                <a:solidFill>
                  <a:schemeClr val="tx1"/>
                </a:solidFill>
                <a:latin typeface="Times New Roman" charset="0"/>
                <a:ea typeface="ＭＳ Ｐゴシック" charset="0"/>
              </a:defRPr>
            </a:lvl6pPr>
            <a:lvl7pPr eaLnBrk="0" hangingPunct="0">
              <a:defRPr sz="2000">
                <a:solidFill>
                  <a:schemeClr val="tx1"/>
                </a:solidFill>
                <a:latin typeface="Times New Roman" charset="0"/>
                <a:ea typeface="ＭＳ Ｐゴシック" charset="0"/>
              </a:defRPr>
            </a:lvl7pPr>
            <a:lvl8pPr eaLnBrk="0" hangingPunct="0">
              <a:defRPr sz="2000">
                <a:solidFill>
                  <a:schemeClr val="tx1"/>
                </a:solidFill>
                <a:latin typeface="Times New Roman" charset="0"/>
                <a:ea typeface="ＭＳ Ｐゴシック" charset="0"/>
              </a:defRPr>
            </a:lvl8pPr>
            <a:lvl9pPr eaLnBrk="0" hangingPunct="0">
              <a:defRPr sz="2000">
                <a:solidFill>
                  <a:schemeClr val="tx1"/>
                </a:solidFill>
                <a:latin typeface="Times New Roman" charset="0"/>
                <a:ea typeface="ＭＳ Ｐゴシック" charset="0"/>
              </a:defRPr>
            </a:lvl9pPr>
          </a:lstStyle>
          <a:p>
            <a:fld id="{C6DD20CB-ABEE-8549-B1AC-6ECC40170788}" type="slidenum">
              <a:rPr lang="en-US" sz="1400"/>
              <a:pPr/>
              <a:t>17</a:t>
            </a:fld>
            <a:endParaRPr lang="en-US" sz="1400"/>
          </a:p>
        </p:txBody>
      </p:sp>
    </p:spTree>
    <p:extLst>
      <p:ext uri="{BB962C8B-B14F-4D97-AF65-F5344CB8AC3E}">
        <p14:creationId xmlns:p14="http://schemas.microsoft.com/office/powerpoint/2010/main" val="39205849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685347" y="191816"/>
            <a:ext cx="7765321" cy="1326321"/>
          </a:xfrm>
        </p:spPr>
        <p:txBody>
          <a:bodyPr>
            <a:normAutofit/>
          </a:bodyPr>
          <a:lstStyle/>
          <a:p>
            <a:r>
              <a:rPr lang="en-US" dirty="0">
                <a:latin typeface="Arial" charset="0"/>
              </a:rPr>
              <a:t>Wi-Fi Protected Access (WPA</a:t>
            </a:r>
            <a:r>
              <a:rPr lang="en-US" dirty="0" smtClean="0">
                <a:latin typeface="Arial" charset="0"/>
              </a:rPr>
              <a:t>)</a:t>
            </a:r>
            <a:endParaRPr lang="en-US" dirty="0">
              <a:latin typeface="Arial" charset="0"/>
            </a:endParaRPr>
          </a:p>
        </p:txBody>
      </p:sp>
      <p:sp>
        <p:nvSpPr>
          <p:cNvPr id="46083" name="Content Placeholder 2"/>
          <p:cNvSpPr>
            <a:spLocks noGrp="1"/>
          </p:cNvSpPr>
          <p:nvPr>
            <p:ph idx="1"/>
          </p:nvPr>
        </p:nvSpPr>
        <p:spPr>
          <a:xfrm>
            <a:off x="148407" y="1843455"/>
            <a:ext cx="8839200" cy="4419600"/>
          </a:xfrm>
        </p:spPr>
        <p:txBody>
          <a:bodyPr>
            <a:normAutofit/>
          </a:bodyPr>
          <a:lstStyle/>
          <a:p>
            <a:r>
              <a:rPr lang="uk-UA" dirty="0"/>
              <a:t>Підмножина IEEE </a:t>
            </a:r>
            <a:r>
              <a:rPr lang="uk-UA" dirty="0" smtClean="0"/>
              <a:t>802.11i</a:t>
            </a:r>
          </a:p>
          <a:p>
            <a:endParaRPr lang="en-US" dirty="0" smtClean="0"/>
          </a:p>
          <a:p>
            <a:r>
              <a:rPr lang="uk-UA" dirty="0" smtClean="0"/>
              <a:t>Мета розробки: </a:t>
            </a:r>
            <a:r>
              <a:rPr lang="uk-UA" dirty="0"/>
              <a:t>захистити теперішні та майбутні бездротові пристрої</a:t>
            </a:r>
            <a:br>
              <a:rPr lang="uk-UA" dirty="0"/>
            </a:br>
            <a:endParaRPr lang="uk-UA" dirty="0" smtClean="0"/>
          </a:p>
          <a:p>
            <a:r>
              <a:rPr lang="uk-UA" dirty="0" smtClean="0"/>
              <a:t>В WPA використовується </a:t>
            </a:r>
            <a:r>
              <a:rPr lang="en-US" dirty="0" smtClean="0"/>
              <a:t>Temporal </a:t>
            </a:r>
            <a:r>
              <a:rPr lang="en-US" dirty="0"/>
              <a:t>Key Integrity Protocol</a:t>
            </a:r>
            <a:r>
              <a:rPr lang="uk-UA" dirty="0" smtClean="0"/>
              <a:t> </a:t>
            </a:r>
            <a:r>
              <a:rPr lang="uk-UA" dirty="0"/>
              <a:t>(TKIP)</a:t>
            </a:r>
            <a:br>
              <a:rPr lang="uk-UA" dirty="0"/>
            </a:br>
            <a:endParaRPr lang="uk-UA" dirty="0" smtClean="0"/>
          </a:p>
          <a:p>
            <a:r>
              <a:rPr lang="uk-UA" dirty="0" smtClean="0"/>
              <a:t>Використовується </a:t>
            </a:r>
            <a:r>
              <a:rPr lang="uk-UA" dirty="0"/>
              <a:t>довший 128-бітний ключ, ніж WEP</a:t>
            </a:r>
            <a:br>
              <a:rPr lang="uk-UA" dirty="0"/>
            </a:br>
            <a:r>
              <a:rPr lang="uk-UA" dirty="0" err="1"/>
              <a:t>Динамічно</a:t>
            </a:r>
            <a:r>
              <a:rPr lang="uk-UA" dirty="0"/>
              <a:t> генерується для кожного нового пакету</a:t>
            </a:r>
            <a:endParaRPr lang="en-US" dirty="0">
              <a:latin typeface="Arial" charset="0"/>
            </a:endParaRPr>
          </a:p>
        </p:txBody>
      </p:sp>
      <p:sp>
        <p:nvSpPr>
          <p:cNvPr id="5" name="Slide Number Placeholder 4"/>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9D8428B7-886B-334B-9C83-6AB1BC9D78AD}" type="slidenum">
              <a:rPr lang="en-US" sz="1400">
                <a:solidFill>
                  <a:srgbClr val="222222"/>
                </a:solidFill>
                <a:latin typeface="Arial" charset="0"/>
              </a:rPr>
              <a:pPr eaLnBrk="1" hangingPunct="1"/>
              <a:t>18</a:t>
            </a:fld>
            <a:endParaRPr lang="en-US" sz="1400">
              <a:solidFill>
                <a:srgbClr val="222222"/>
              </a:solidFill>
              <a:latin typeface="Arial"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Content Placeholder 2"/>
          <p:cNvSpPr>
            <a:spLocks noGrp="1"/>
          </p:cNvSpPr>
          <p:nvPr>
            <p:ph idx="1"/>
          </p:nvPr>
        </p:nvSpPr>
        <p:spPr>
          <a:xfrm>
            <a:off x="18472" y="152400"/>
            <a:ext cx="6077527" cy="6553200"/>
          </a:xfrm>
        </p:spPr>
        <p:txBody>
          <a:bodyPr>
            <a:normAutofit fontScale="92500" lnSpcReduction="20000"/>
          </a:bodyPr>
          <a:lstStyle/>
          <a:p>
            <a:pPr marL="0" indent="0">
              <a:buNone/>
            </a:pPr>
            <a:r>
              <a:rPr lang="en-US" sz="2800" b="1" dirty="0" err="1"/>
              <a:t>Preshared</a:t>
            </a:r>
            <a:r>
              <a:rPr lang="en-US" sz="2800" b="1" dirty="0"/>
              <a:t> Key (PSK)</a:t>
            </a:r>
            <a:r>
              <a:rPr lang="uk-UA" sz="2800" b="1" dirty="0" smtClean="0"/>
              <a:t> </a:t>
            </a:r>
            <a:r>
              <a:rPr lang="uk-UA" sz="2800" b="1" dirty="0" err="1" smtClean="0"/>
              <a:t>аутентифікація</a:t>
            </a:r>
            <a:endParaRPr lang="uk-UA" sz="2800" b="1" dirty="0" smtClean="0"/>
          </a:p>
          <a:p>
            <a:pPr marL="0" indent="0">
              <a:buNone/>
            </a:pPr>
            <a:r>
              <a:rPr lang="uk-UA" dirty="0"/>
              <a:t/>
            </a:r>
            <a:br>
              <a:rPr lang="uk-UA" dirty="0"/>
            </a:br>
            <a:r>
              <a:rPr lang="uk-UA" dirty="0"/>
              <a:t>Після налаштування AP для клієнтського пристрою повинно </a:t>
            </a:r>
            <a:r>
              <a:rPr lang="uk-UA" dirty="0" smtClean="0"/>
              <a:t>вводиться таке ж значення ключа</a:t>
            </a:r>
          </a:p>
          <a:p>
            <a:pPr marL="0" indent="0">
              <a:buNone/>
            </a:pPr>
            <a:r>
              <a:rPr lang="uk-UA" dirty="0"/>
              <a:t/>
            </a:r>
            <a:br>
              <a:rPr lang="uk-UA" dirty="0"/>
            </a:br>
            <a:r>
              <a:rPr lang="uk-UA" dirty="0"/>
              <a:t>Ключ </a:t>
            </a:r>
            <a:r>
              <a:rPr lang="uk-UA" dirty="0" smtClean="0"/>
              <a:t>створюється </a:t>
            </a:r>
            <a:r>
              <a:rPr lang="uk-UA" dirty="0"/>
              <a:t>до початку </a:t>
            </a:r>
            <a:r>
              <a:rPr lang="uk-UA" dirty="0" smtClean="0"/>
              <a:t>спілкування</a:t>
            </a:r>
          </a:p>
          <a:p>
            <a:pPr marL="0" indent="0">
              <a:buNone/>
            </a:pPr>
            <a:r>
              <a:rPr lang="uk-UA" dirty="0"/>
              <a:t/>
            </a:r>
            <a:br>
              <a:rPr lang="uk-UA" dirty="0"/>
            </a:br>
            <a:r>
              <a:rPr lang="uk-UA" dirty="0"/>
              <a:t>Використовує парольну фразу для створення ключа </a:t>
            </a:r>
            <a:r>
              <a:rPr lang="uk-UA" dirty="0" smtClean="0"/>
              <a:t>шифрування</a:t>
            </a:r>
          </a:p>
          <a:p>
            <a:pPr marL="0" indent="0">
              <a:buNone/>
            </a:pPr>
            <a:r>
              <a:rPr lang="uk-UA" dirty="0"/>
              <a:t/>
            </a:r>
            <a:br>
              <a:rPr lang="uk-UA" dirty="0"/>
            </a:br>
            <a:r>
              <a:rPr lang="uk-UA" dirty="0"/>
              <a:t>Ключ повинен бути введений як у точку доступу, так і на всі бездротові </a:t>
            </a:r>
            <a:r>
              <a:rPr lang="uk-UA" dirty="0" smtClean="0"/>
              <a:t>пристрої</a:t>
            </a:r>
          </a:p>
          <a:p>
            <a:pPr marL="0" indent="0">
              <a:buNone/>
            </a:pPr>
            <a:r>
              <a:rPr lang="uk-UA" dirty="0"/>
              <a:t/>
            </a:r>
            <a:br>
              <a:rPr lang="uk-UA" dirty="0"/>
            </a:br>
            <a:r>
              <a:rPr lang="uk-UA" dirty="0"/>
              <a:t>Не використовується для шифрування</a:t>
            </a:r>
            <a:br>
              <a:rPr lang="uk-UA" dirty="0"/>
            </a:br>
            <a:r>
              <a:rPr lang="uk-UA" dirty="0"/>
              <a:t>Натомість він служить вихідною точкою </a:t>
            </a:r>
            <a:r>
              <a:rPr lang="uk-UA" dirty="0" smtClean="0"/>
              <a:t>(</a:t>
            </a:r>
            <a:r>
              <a:rPr lang="en-US" dirty="0" smtClean="0"/>
              <a:t>seed</a:t>
            </a:r>
            <a:r>
              <a:rPr lang="uk-UA" dirty="0" smtClean="0"/>
              <a:t>)</a:t>
            </a:r>
            <a:endParaRPr lang="en-US" dirty="0" smtClean="0"/>
          </a:p>
          <a:p>
            <a:pPr marL="0" indent="0">
              <a:buNone/>
            </a:pPr>
            <a:r>
              <a:rPr lang="uk-UA" dirty="0" smtClean="0"/>
              <a:t>для </a:t>
            </a:r>
            <a:r>
              <a:rPr lang="uk-UA" dirty="0"/>
              <a:t>математичного генерування ключів шифрування</a:t>
            </a:r>
            <a:endParaRPr lang="en-US" sz="2200" dirty="0">
              <a:latin typeface="Verdana" charset="0"/>
              <a:ea typeface="Arial" charset="0"/>
              <a:cs typeface="Arial" charset="0"/>
            </a:endParaRPr>
          </a:p>
        </p:txBody>
      </p:sp>
      <p:sp>
        <p:nvSpPr>
          <p:cNvPr id="5" name="Slide Number Placeholder 4"/>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7F34D97C-9F67-EB47-81F7-D8F9270D2DE0}" type="slidenum">
              <a:rPr lang="en-US" sz="1400">
                <a:solidFill>
                  <a:srgbClr val="222222"/>
                </a:solidFill>
                <a:latin typeface="Arial" charset="0"/>
              </a:rPr>
              <a:pPr eaLnBrk="1" hangingPunct="1"/>
              <a:t>19</a:t>
            </a:fld>
            <a:endParaRPr lang="en-US" sz="1400">
              <a:solidFill>
                <a:srgbClr val="222222"/>
              </a:solidFill>
              <a:latin typeface="Arial" charset="0"/>
            </a:endParaRPr>
          </a:p>
        </p:txBody>
      </p:sp>
      <p:pic>
        <p:nvPicPr>
          <p:cNvPr id="1025" name="Picture 1" descr="linksys-wpa"/>
          <p:cNvPicPr>
            <a:picLocks noChangeAspect="1" noChangeArrowheads="1"/>
          </p:cNvPicPr>
          <p:nvPr/>
        </p:nvPicPr>
        <p:blipFill>
          <a:blip r:embed="rId3" cstate="email">
            <a:extLst>
              <a:ext uri="{28A0092B-C50C-407E-A947-70E740481C1C}">
                <a14:useLocalDpi xmlns:a14="http://schemas.microsoft.com/office/drawing/2010/main" val="0"/>
              </a:ext>
            </a:extLst>
          </a:blip>
          <a:srcRect l="26921" t="29233" r="37923" b="31778"/>
          <a:stretch>
            <a:fillRect/>
          </a:stretch>
        </p:blipFill>
        <p:spPr bwMode="auto">
          <a:xfrm>
            <a:off x="6000750" y="838200"/>
            <a:ext cx="3143250" cy="2514600"/>
          </a:xfrm>
          <a:prstGeom prst="rect">
            <a:avLst/>
          </a:prstGeom>
          <a:noFill/>
          <a:ln w="3175">
            <a:solidFill>
              <a:srgbClr val="000000"/>
            </a:solidFill>
            <a:miter lim="800000"/>
            <a:headEnd/>
            <a:tailEnd/>
          </a:ln>
          <a:extLst>
            <a:ext uri="{909E8E84-426E-40dd-AFC4-6F175D3DCCD1}">
              <a14:hiddenFill xmlns:a14="http://schemas.microsoft.com/office/drawing/2010/main" xmlns="">
                <a:solidFill>
                  <a:srgbClr val="FFFFFF"/>
                </a:solidFill>
              </a14:hiddenFill>
            </a:ext>
          </a:extLst>
        </p:spPr>
      </p:pic>
      <p:pic>
        <p:nvPicPr>
          <p:cNvPr id="1026" name="Picture 2" descr="openwrt2"/>
          <p:cNvPicPr>
            <a:picLocks noChangeAspect="1" noChangeArrowheads="1"/>
          </p:cNvPicPr>
          <p:nvPr/>
        </p:nvPicPr>
        <p:blipFill>
          <a:blip r:embed="rId4" cstate="email">
            <a:extLst>
              <a:ext uri="{28A0092B-C50C-407E-A947-70E740481C1C}">
                <a14:useLocalDpi xmlns:a14="http://schemas.microsoft.com/office/drawing/2010/main" val="0"/>
              </a:ext>
            </a:extLst>
          </a:blip>
          <a:srcRect l="3516" t="59879" r="49609" b="15121"/>
          <a:stretch>
            <a:fillRect/>
          </a:stretch>
        </p:blipFill>
        <p:spPr bwMode="auto">
          <a:xfrm>
            <a:off x="5526809" y="4724400"/>
            <a:ext cx="3619500" cy="1447800"/>
          </a:xfrm>
          <a:prstGeom prst="rect">
            <a:avLst/>
          </a:prstGeom>
          <a:noFill/>
          <a:ln w="3175">
            <a:solidFill>
              <a:srgbClr val="000000"/>
            </a:solidFill>
            <a:miter lim="800000"/>
            <a:headEnd/>
            <a:tailEnd/>
          </a:ln>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US" altLang="ru-RU" smtClean="0"/>
              <a:t>WPA/WPA2 Personal</a:t>
            </a:r>
          </a:p>
        </p:txBody>
      </p:sp>
      <p:sp>
        <p:nvSpPr>
          <p:cNvPr id="7171" name="Content Placeholder 2"/>
          <p:cNvSpPr>
            <a:spLocks noGrp="1"/>
          </p:cNvSpPr>
          <p:nvPr>
            <p:ph idx="1"/>
          </p:nvPr>
        </p:nvSpPr>
        <p:spPr>
          <a:xfrm>
            <a:off x="304800" y="1600200"/>
            <a:ext cx="8458200" cy="4648200"/>
          </a:xfrm>
        </p:spPr>
        <p:txBody>
          <a:bodyPr>
            <a:normAutofit fontScale="92500" lnSpcReduction="10000"/>
          </a:bodyPr>
          <a:lstStyle/>
          <a:p>
            <a:pPr marL="0" indent="0">
              <a:buNone/>
            </a:pPr>
            <a:r>
              <a:rPr lang="uk-UA" altLang="ru-RU" sz="2400" b="1" dirty="0" smtClean="0"/>
              <a:t>Шифрування</a:t>
            </a:r>
            <a:r>
              <a:rPr lang="en-US" altLang="ru-RU" sz="2400" dirty="0" smtClean="0"/>
              <a:t>:</a:t>
            </a:r>
          </a:p>
          <a:p>
            <a:pPr lvl="1"/>
            <a:r>
              <a:rPr lang="en-US" altLang="ru-RU" sz="2000" dirty="0" smtClean="0"/>
              <a:t>TKIP </a:t>
            </a:r>
          </a:p>
          <a:p>
            <a:pPr lvl="1"/>
            <a:r>
              <a:rPr lang="en-US" altLang="ru-RU" sz="2000" dirty="0" smtClean="0"/>
              <a:t>AES</a:t>
            </a:r>
          </a:p>
          <a:p>
            <a:endParaRPr lang="en-US" altLang="ru-RU" sz="2400" dirty="0" smtClean="0"/>
          </a:p>
          <a:p>
            <a:pPr marL="0" indent="0">
              <a:buNone/>
            </a:pPr>
            <a:r>
              <a:rPr lang="en-US" altLang="ru-RU" sz="2400" dirty="0" smtClean="0"/>
              <a:t>Pre-Shared Key:</a:t>
            </a:r>
          </a:p>
          <a:p>
            <a:pPr lvl="1"/>
            <a:r>
              <a:rPr lang="uk-UA" altLang="ru-RU" sz="2000" dirty="0" smtClean="0"/>
              <a:t>Ключ з </a:t>
            </a:r>
            <a:r>
              <a:rPr lang="en-US" altLang="ru-RU" sz="2000" dirty="0" smtClean="0"/>
              <a:t>8-63 </a:t>
            </a:r>
            <a:r>
              <a:rPr lang="uk-UA" altLang="ru-RU" sz="2000" dirty="0" smtClean="0"/>
              <a:t>символів</a:t>
            </a:r>
            <a:endParaRPr lang="en-US" altLang="ru-RU" sz="2000" dirty="0" smtClean="0"/>
          </a:p>
          <a:p>
            <a:endParaRPr lang="en-US" altLang="ru-RU" sz="2400" dirty="0" smtClean="0"/>
          </a:p>
          <a:p>
            <a:pPr marL="0" indent="0">
              <a:buNone/>
            </a:pPr>
            <a:r>
              <a:rPr lang="uk-UA" altLang="ru-RU" sz="2400" dirty="0" smtClean="0"/>
              <a:t>Оновлення ключів</a:t>
            </a:r>
            <a:r>
              <a:rPr lang="en-US" altLang="ru-RU" sz="2400" dirty="0" smtClean="0"/>
              <a:t>:</a:t>
            </a:r>
          </a:p>
          <a:p>
            <a:pPr lvl="1"/>
            <a:r>
              <a:rPr lang="uk-UA" sz="2000" dirty="0"/>
              <a:t>Ви можете вибрати період оновлення ключів, який вказує пристрою, як часто він повинен змінювати ключі шифрування. За замовчуванням - 3600 секунд</a:t>
            </a:r>
            <a:endParaRPr lang="en-US" altLang="ru-RU" sz="2000" dirty="0" smtClean="0"/>
          </a:p>
        </p:txBody>
      </p:sp>
    </p:spTree>
    <p:extLst>
      <p:ext uri="{BB962C8B-B14F-4D97-AF65-F5344CB8AC3E}">
        <p14:creationId xmlns:p14="http://schemas.microsoft.com/office/powerpoint/2010/main" val="142440503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type="subTitle" idx="1"/>
          </p:nvPr>
        </p:nvSpPr>
        <p:spPr>
          <a:xfrm>
            <a:off x="611188" y="2276475"/>
            <a:ext cx="4175125" cy="4124325"/>
          </a:xfrm>
        </p:spPr>
        <p:txBody>
          <a:bodyPr>
            <a:normAutofit/>
          </a:bodyPr>
          <a:lstStyle/>
          <a:p>
            <a:pPr algn="l">
              <a:lnSpc>
                <a:spcPct val="90000"/>
              </a:lnSpc>
              <a:buFontTx/>
              <a:buNone/>
            </a:pPr>
            <a:r>
              <a:rPr lang="de-DE" altLang="ru-RU" sz="2400" dirty="0"/>
              <a:t>- </a:t>
            </a:r>
            <a:r>
              <a:rPr lang="uk-UA" altLang="ru-RU" sz="2400" dirty="0" smtClean="0"/>
              <a:t>Розроблений як обгортка для </a:t>
            </a:r>
            <a:r>
              <a:rPr lang="de-DE" altLang="ru-RU" sz="2400" dirty="0" smtClean="0"/>
              <a:t>WEP </a:t>
            </a:r>
            <a:endParaRPr lang="de-DE" altLang="ru-RU" sz="2400" dirty="0"/>
          </a:p>
          <a:p>
            <a:pPr algn="l">
              <a:lnSpc>
                <a:spcPct val="90000"/>
              </a:lnSpc>
            </a:pPr>
            <a:r>
              <a:rPr lang="de-DE" altLang="ru-RU" sz="2400" dirty="0"/>
              <a:t>- </a:t>
            </a:r>
            <a:r>
              <a:rPr lang="uk-UA" altLang="ru-RU" sz="2400" dirty="0" smtClean="0"/>
              <a:t>Використовує </a:t>
            </a:r>
            <a:r>
              <a:rPr lang="uk-UA" altLang="ru-RU" sz="2400" dirty="0" err="1" smtClean="0"/>
              <a:t>тей</a:t>
            </a:r>
            <a:r>
              <a:rPr lang="uk-UA" altLang="ru-RU" sz="2400" dirty="0" smtClean="0"/>
              <a:t> самий </a:t>
            </a:r>
            <a:r>
              <a:rPr lang="de-DE" altLang="ru-RU" sz="2400" dirty="0" smtClean="0"/>
              <a:t>RC4-Engine </a:t>
            </a:r>
            <a:r>
              <a:rPr lang="uk-UA" altLang="ru-RU" dirty="0" smtClean="0"/>
              <a:t>що й </a:t>
            </a:r>
            <a:r>
              <a:rPr lang="de-DE" altLang="ru-RU" sz="2400" dirty="0" smtClean="0"/>
              <a:t>WEP</a:t>
            </a:r>
            <a:endParaRPr lang="de-DE" altLang="ru-RU" sz="2400" dirty="0"/>
          </a:p>
          <a:p>
            <a:pPr algn="l">
              <a:lnSpc>
                <a:spcPct val="90000"/>
              </a:lnSpc>
            </a:pPr>
            <a:r>
              <a:rPr lang="de-DE" altLang="ru-RU" sz="2400" dirty="0"/>
              <a:t>- </a:t>
            </a:r>
            <a:r>
              <a:rPr lang="uk-UA" altLang="ru-RU" sz="2400" dirty="0" smtClean="0"/>
              <a:t>Включає </a:t>
            </a:r>
            <a:r>
              <a:rPr lang="de-DE" altLang="ru-RU" sz="2400" dirty="0" smtClean="0"/>
              <a:t>MIC </a:t>
            </a:r>
            <a:r>
              <a:rPr lang="de-DE" altLang="ru-RU" sz="2400" dirty="0"/>
              <a:t>(</a:t>
            </a:r>
            <a:r>
              <a:rPr lang="de-DE" altLang="ru-RU" sz="2400" dirty="0" err="1"/>
              <a:t>called</a:t>
            </a:r>
            <a:r>
              <a:rPr lang="de-DE" altLang="ru-RU" sz="2400" dirty="0"/>
              <a:t> Michael) </a:t>
            </a:r>
            <a:r>
              <a:rPr lang="uk-UA" altLang="ru-RU" sz="2400" dirty="0" smtClean="0"/>
              <a:t>в кінці кожного </a:t>
            </a:r>
            <a:r>
              <a:rPr lang="uk-UA" altLang="ru-RU" sz="2400" dirty="0" err="1" smtClean="0"/>
              <a:t>заширфованого</a:t>
            </a:r>
            <a:r>
              <a:rPr lang="uk-UA" altLang="ru-RU" sz="2400" dirty="0" smtClean="0"/>
              <a:t> повідомлення</a:t>
            </a:r>
            <a:endParaRPr lang="de-DE" altLang="ru-RU" sz="2400" dirty="0"/>
          </a:p>
          <a:p>
            <a:pPr algn="l">
              <a:lnSpc>
                <a:spcPct val="90000"/>
              </a:lnSpc>
              <a:buFontTx/>
              <a:buChar char="-"/>
            </a:pPr>
            <a:r>
              <a:rPr lang="de-DE" altLang="ru-RU" sz="2400" dirty="0"/>
              <a:t> </a:t>
            </a:r>
            <a:r>
              <a:rPr lang="uk-UA" altLang="ru-RU" sz="2400" dirty="0" smtClean="0"/>
              <a:t>Є гарантією, що повідомлення не підроблялося</a:t>
            </a:r>
            <a:r>
              <a:rPr lang="de-DE" altLang="ru-RU" sz="2400" dirty="0" smtClean="0"/>
              <a:t>.</a:t>
            </a:r>
            <a:endParaRPr lang="de-DE" altLang="ru-RU" sz="2400" dirty="0"/>
          </a:p>
        </p:txBody>
      </p:sp>
      <p:pic>
        <p:nvPicPr>
          <p:cNvPr id="38919" name="Picture 7"/>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4787900" y="2060575"/>
            <a:ext cx="4176713" cy="2414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921" name="Rectangle 9"/>
          <p:cNvSpPr>
            <a:spLocks noChangeArrowheads="1"/>
          </p:cNvSpPr>
          <p:nvPr/>
        </p:nvSpPr>
        <p:spPr bwMode="auto">
          <a:xfrm>
            <a:off x="466726" y="710407"/>
            <a:ext cx="8497887"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chemeClr val="hlink"/>
              </a:buClr>
              <a:buFont typeface="Wingdings" panose="05000000000000000000" pitchFamily="2" charset="2"/>
              <a:defRPr sz="3200">
                <a:solidFill>
                  <a:schemeClr val="tx1"/>
                </a:solidFill>
                <a:effectLst>
                  <a:outerShdw blurRad="38100" dist="38100" dir="2700000" algn="tl">
                    <a:srgbClr val="000000"/>
                  </a:outerShdw>
                </a:effectLst>
                <a:latin typeface="Arial" panose="020B0604020202020204" pitchFamily="34" charset="0"/>
              </a:defRPr>
            </a:lvl1pPr>
            <a:lvl2pPr algn="ctr">
              <a:spcBef>
                <a:spcPct val="20000"/>
              </a:spcBef>
              <a:buClr>
                <a:schemeClr val="folHlink"/>
              </a:buClr>
              <a:buSzPct val="50000"/>
              <a:buFont typeface="Wingdings" panose="05000000000000000000" pitchFamily="2" charset="2"/>
              <a:defRPr sz="2800">
                <a:solidFill>
                  <a:schemeClr val="tx1"/>
                </a:solidFill>
                <a:effectLst>
                  <a:outerShdw blurRad="38100" dist="38100" dir="2700000" algn="tl">
                    <a:srgbClr val="000000"/>
                  </a:outerShdw>
                </a:effectLst>
                <a:latin typeface="Arial" panose="020B0604020202020204" pitchFamily="34" charset="0"/>
              </a:defRPr>
            </a:lvl2pPr>
            <a:lvl3pPr algn="ctr">
              <a:spcBef>
                <a:spcPct val="20000"/>
              </a:spcBef>
              <a:buClr>
                <a:schemeClr val="hlink"/>
              </a:buClr>
              <a:buFont typeface="Wingdings" panose="05000000000000000000" pitchFamily="2" charset="2"/>
              <a:defRPr sz="2400">
                <a:solidFill>
                  <a:schemeClr val="tx1"/>
                </a:solidFill>
                <a:effectLst>
                  <a:outerShdw blurRad="38100" dist="38100" dir="2700000" algn="tl">
                    <a:srgbClr val="000000"/>
                  </a:outerShdw>
                </a:effectLst>
                <a:latin typeface="Arial" panose="020B0604020202020204" pitchFamily="34" charset="0"/>
              </a:defRPr>
            </a:lvl3pPr>
            <a:lvl4pPr algn="ctr">
              <a:spcBef>
                <a:spcPct val="20000"/>
              </a:spcBef>
              <a:buClr>
                <a:schemeClr val="folHlink"/>
              </a:buClr>
              <a:buSzPct val="50000"/>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4pPr>
            <a:lvl5pPr algn="ct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5pPr>
            <a:lvl6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6pPr>
            <a:lvl7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7pPr>
            <a:lvl8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8pPr>
            <a:lvl9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9pPr>
          </a:lstStyle>
          <a:p>
            <a:r>
              <a:rPr lang="de-DE" altLang="ru-RU" sz="2400" u="sng" dirty="0" smtClean="0"/>
              <a:t>Wi-Fi </a:t>
            </a:r>
            <a:r>
              <a:rPr lang="de-DE" altLang="ru-RU" sz="2400" u="sng" dirty="0" err="1"/>
              <a:t>Protected</a:t>
            </a:r>
            <a:r>
              <a:rPr lang="de-DE" altLang="ru-RU" sz="2400" u="sng" dirty="0"/>
              <a:t> Access (WPA) Enterprise </a:t>
            </a:r>
            <a:r>
              <a:rPr lang="uk-UA" altLang="ru-RU" sz="2400" u="sng" dirty="0" smtClean="0"/>
              <a:t>режим</a:t>
            </a:r>
          </a:p>
          <a:p>
            <a:endParaRPr lang="de-DE" altLang="ru-RU" sz="2400" u="sng" dirty="0"/>
          </a:p>
          <a:p>
            <a:pPr algn="l">
              <a:buFont typeface="Wingdings" panose="05000000000000000000" pitchFamily="2" charset="2"/>
              <a:buBlip>
                <a:blip r:embed="rId3"/>
              </a:buBlip>
            </a:pPr>
            <a:r>
              <a:rPr lang="de-DE" altLang="ru-RU" sz="2400" dirty="0"/>
              <a:t> </a:t>
            </a:r>
            <a:r>
              <a:rPr lang="uk-UA" altLang="ru-RU" sz="2400" dirty="0" smtClean="0"/>
              <a:t>Шифрування</a:t>
            </a:r>
            <a:r>
              <a:rPr lang="de-DE" altLang="ru-RU" sz="2400" dirty="0" smtClean="0"/>
              <a:t>: </a:t>
            </a:r>
            <a:r>
              <a:rPr lang="de-DE" altLang="ru-RU" sz="2400" dirty="0"/>
              <a:t>TKIP</a:t>
            </a:r>
            <a:r>
              <a:rPr lang="de-DE" altLang="ru-RU" sz="2000" dirty="0"/>
              <a:t> </a:t>
            </a:r>
          </a:p>
        </p:txBody>
      </p:sp>
      <p:sp>
        <p:nvSpPr>
          <p:cNvPr id="38922" name="Text Box 10"/>
          <p:cNvSpPr txBox="1">
            <a:spLocks noChangeArrowheads="1"/>
          </p:cNvSpPr>
          <p:nvPr/>
        </p:nvSpPr>
        <p:spPr bwMode="auto">
          <a:xfrm>
            <a:off x="4532409" y="4800600"/>
            <a:ext cx="4687694"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uk-UA" altLang="ru-RU" sz="2400" dirty="0" smtClean="0">
                <a:effectLst>
                  <a:outerShdw blurRad="38100" dist="38100" dir="2700000" algn="tl">
                    <a:srgbClr val="000000"/>
                  </a:outerShdw>
                </a:effectLst>
              </a:rPr>
              <a:t>Компоненти</a:t>
            </a:r>
            <a:r>
              <a:rPr lang="de-DE" altLang="ru-RU" sz="2400" dirty="0" smtClean="0">
                <a:effectLst>
                  <a:outerShdw blurRad="38100" dist="38100" dir="2700000" algn="tl">
                    <a:srgbClr val="000000"/>
                  </a:outerShdw>
                </a:effectLst>
              </a:rPr>
              <a:t>:</a:t>
            </a:r>
            <a:endParaRPr lang="de-DE" altLang="ru-RU" sz="2400" dirty="0">
              <a:effectLst>
                <a:outerShdw blurRad="38100" dist="38100" dir="2700000" algn="tl">
                  <a:srgbClr val="000000"/>
                </a:outerShdw>
              </a:effectLst>
            </a:endParaRPr>
          </a:p>
          <a:p>
            <a:r>
              <a:rPr lang="de-DE" altLang="ru-RU" sz="2400" dirty="0">
                <a:effectLst>
                  <a:outerShdw blurRad="38100" dist="38100" dir="2700000" algn="tl">
                    <a:srgbClr val="000000"/>
                  </a:outerShdw>
                </a:effectLst>
              </a:rPr>
              <a:t>   - MIC</a:t>
            </a:r>
          </a:p>
          <a:p>
            <a:r>
              <a:rPr lang="de-DE" altLang="ru-RU" sz="2400" dirty="0">
                <a:effectLst>
                  <a:outerShdw blurRad="38100" dist="38100" dir="2700000" algn="tl">
                    <a:srgbClr val="000000"/>
                  </a:outerShdw>
                </a:effectLst>
              </a:rPr>
              <a:t>   - TSC </a:t>
            </a:r>
            <a:r>
              <a:rPr lang="de-DE" altLang="ru-RU" sz="2400" dirty="0" smtClean="0">
                <a:effectLst>
                  <a:outerShdw blurRad="38100" dist="38100" dir="2700000" algn="tl">
                    <a:srgbClr val="000000"/>
                  </a:outerShdw>
                </a:effectLst>
              </a:rPr>
              <a:t>(</a:t>
            </a:r>
            <a:r>
              <a:rPr lang="uk-UA" altLang="ru-RU" sz="2400" dirty="0" smtClean="0">
                <a:effectLst>
                  <a:outerShdw blurRad="38100" dist="38100" dir="2700000" algn="tl">
                    <a:srgbClr val="000000"/>
                  </a:outerShdw>
                </a:effectLst>
              </a:rPr>
              <a:t>лічильник послідовності</a:t>
            </a:r>
            <a:r>
              <a:rPr lang="de-DE" altLang="ru-RU" sz="2400" dirty="0" smtClean="0">
                <a:effectLst>
                  <a:outerShdw blurRad="38100" dist="38100" dir="2700000" algn="tl">
                    <a:srgbClr val="000000"/>
                  </a:outerShdw>
                </a:effectLst>
              </a:rPr>
              <a:t>)</a:t>
            </a:r>
            <a:endParaRPr lang="de-DE" altLang="ru-RU" sz="2400" dirty="0">
              <a:effectLst>
                <a:outerShdw blurRad="38100" dist="38100" dir="2700000" algn="tl">
                  <a:srgbClr val="000000"/>
                </a:outerShdw>
              </a:effectLst>
            </a:endParaRPr>
          </a:p>
          <a:p>
            <a:r>
              <a:rPr lang="de-DE" altLang="ru-RU" sz="2400" dirty="0">
                <a:effectLst>
                  <a:outerShdw blurRad="38100" dist="38100" dir="2700000" algn="tl">
                    <a:srgbClr val="000000"/>
                  </a:outerShdw>
                </a:effectLst>
              </a:rPr>
              <a:t>   - Per-Packet Key Mixing</a:t>
            </a:r>
          </a:p>
          <a:p>
            <a:pPr>
              <a:lnSpc>
                <a:spcPct val="80000"/>
              </a:lnSpc>
              <a:spcBef>
                <a:spcPct val="20000"/>
              </a:spcBef>
              <a:buClr>
                <a:schemeClr val="hlink"/>
              </a:buClr>
            </a:pPr>
            <a:endParaRPr lang="de-DE" altLang="ru-RU" sz="2400" dirty="0"/>
          </a:p>
        </p:txBody>
      </p:sp>
    </p:spTree>
    <p:extLst>
      <p:ext uri="{BB962C8B-B14F-4D97-AF65-F5344CB8AC3E}">
        <p14:creationId xmlns:p14="http://schemas.microsoft.com/office/powerpoint/2010/main" val="315314866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7" name="Picture 5"/>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4787900" y="2060575"/>
            <a:ext cx="4176713" cy="2414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4278" name="Rectangle 6"/>
          <p:cNvSpPr>
            <a:spLocks noChangeArrowheads="1"/>
          </p:cNvSpPr>
          <p:nvPr/>
        </p:nvSpPr>
        <p:spPr bwMode="auto">
          <a:xfrm>
            <a:off x="250825" y="944562"/>
            <a:ext cx="8497887"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chemeClr val="hlink"/>
              </a:buClr>
              <a:buFont typeface="Wingdings" panose="05000000000000000000" pitchFamily="2" charset="2"/>
              <a:defRPr sz="3200">
                <a:solidFill>
                  <a:schemeClr val="tx1"/>
                </a:solidFill>
                <a:effectLst>
                  <a:outerShdw blurRad="38100" dist="38100" dir="2700000" algn="tl">
                    <a:srgbClr val="000000"/>
                  </a:outerShdw>
                </a:effectLst>
                <a:latin typeface="Arial" panose="020B0604020202020204" pitchFamily="34" charset="0"/>
              </a:defRPr>
            </a:lvl1pPr>
            <a:lvl2pPr algn="ctr">
              <a:spcBef>
                <a:spcPct val="20000"/>
              </a:spcBef>
              <a:buClr>
                <a:schemeClr val="folHlink"/>
              </a:buClr>
              <a:buSzPct val="50000"/>
              <a:buFont typeface="Wingdings" panose="05000000000000000000" pitchFamily="2" charset="2"/>
              <a:defRPr sz="2800">
                <a:solidFill>
                  <a:schemeClr val="tx1"/>
                </a:solidFill>
                <a:effectLst>
                  <a:outerShdw blurRad="38100" dist="38100" dir="2700000" algn="tl">
                    <a:srgbClr val="000000"/>
                  </a:outerShdw>
                </a:effectLst>
                <a:latin typeface="Arial" panose="020B0604020202020204" pitchFamily="34" charset="0"/>
              </a:defRPr>
            </a:lvl2pPr>
            <a:lvl3pPr algn="ctr">
              <a:spcBef>
                <a:spcPct val="20000"/>
              </a:spcBef>
              <a:buClr>
                <a:schemeClr val="hlink"/>
              </a:buClr>
              <a:buFont typeface="Wingdings" panose="05000000000000000000" pitchFamily="2" charset="2"/>
              <a:defRPr sz="2400">
                <a:solidFill>
                  <a:schemeClr val="tx1"/>
                </a:solidFill>
                <a:effectLst>
                  <a:outerShdw blurRad="38100" dist="38100" dir="2700000" algn="tl">
                    <a:srgbClr val="000000"/>
                  </a:outerShdw>
                </a:effectLst>
                <a:latin typeface="Arial" panose="020B0604020202020204" pitchFamily="34" charset="0"/>
              </a:defRPr>
            </a:lvl3pPr>
            <a:lvl4pPr algn="ctr">
              <a:spcBef>
                <a:spcPct val="20000"/>
              </a:spcBef>
              <a:buClr>
                <a:schemeClr val="folHlink"/>
              </a:buClr>
              <a:buSzPct val="50000"/>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4pPr>
            <a:lvl5pPr algn="ct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5pPr>
            <a:lvl6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6pPr>
            <a:lvl7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7pPr>
            <a:lvl8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8pPr>
            <a:lvl9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9pPr>
          </a:lstStyle>
          <a:p>
            <a:r>
              <a:rPr lang="de-DE" altLang="ru-RU" sz="2400" u="sng" dirty="0" smtClean="0"/>
              <a:t>Wi-Fi </a:t>
            </a:r>
            <a:r>
              <a:rPr lang="de-DE" altLang="ru-RU" sz="2400" u="sng" dirty="0" err="1"/>
              <a:t>Protected</a:t>
            </a:r>
            <a:r>
              <a:rPr lang="de-DE" altLang="ru-RU" sz="2400" u="sng" dirty="0"/>
              <a:t> Access (WPA) Enterprise </a:t>
            </a:r>
            <a:r>
              <a:rPr lang="de-DE" altLang="ru-RU" sz="2400" u="sng" dirty="0" smtClean="0"/>
              <a:t>Mode</a:t>
            </a:r>
            <a:endParaRPr lang="uk-UA" altLang="ru-RU" sz="2400" u="sng" dirty="0" smtClean="0"/>
          </a:p>
          <a:p>
            <a:endParaRPr lang="de-DE" altLang="ru-RU" sz="2400" u="sng" dirty="0"/>
          </a:p>
          <a:p>
            <a:pPr algn="l">
              <a:buFont typeface="Wingdings" panose="05000000000000000000" pitchFamily="2" charset="2"/>
              <a:buBlip>
                <a:blip r:embed="rId3"/>
              </a:buBlip>
            </a:pPr>
            <a:r>
              <a:rPr lang="de-DE" altLang="ru-RU" sz="2400" dirty="0"/>
              <a:t> </a:t>
            </a:r>
            <a:r>
              <a:rPr lang="uk-UA" altLang="ru-RU" sz="2400" dirty="0" smtClean="0"/>
              <a:t>Шифрування</a:t>
            </a:r>
            <a:r>
              <a:rPr lang="de-DE" altLang="ru-RU" sz="2400" dirty="0" smtClean="0"/>
              <a:t>: </a:t>
            </a:r>
            <a:r>
              <a:rPr lang="de-DE" altLang="ru-RU" sz="2400" dirty="0"/>
              <a:t>TKIP / MIC</a:t>
            </a:r>
            <a:endParaRPr lang="de-DE" altLang="ru-RU" sz="2000" dirty="0"/>
          </a:p>
        </p:txBody>
      </p:sp>
      <p:sp>
        <p:nvSpPr>
          <p:cNvPr id="54281" name="Rectangle 9"/>
          <p:cNvSpPr>
            <a:spLocks noChangeArrowheads="1"/>
          </p:cNvSpPr>
          <p:nvPr/>
        </p:nvSpPr>
        <p:spPr bwMode="auto">
          <a:xfrm>
            <a:off x="323850" y="2322512"/>
            <a:ext cx="4319588" cy="3240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chemeClr val="hlink"/>
              </a:buClr>
              <a:buFont typeface="Wingdings" panose="05000000000000000000" pitchFamily="2" charset="2"/>
              <a:defRPr sz="3200">
                <a:solidFill>
                  <a:schemeClr val="tx1"/>
                </a:solidFill>
                <a:effectLst>
                  <a:outerShdw blurRad="38100" dist="38100" dir="2700000" algn="tl">
                    <a:srgbClr val="000000"/>
                  </a:outerShdw>
                </a:effectLst>
                <a:latin typeface="Arial" panose="020B0604020202020204" pitchFamily="34" charset="0"/>
              </a:defRPr>
            </a:lvl1pPr>
            <a:lvl2pPr algn="ctr">
              <a:spcBef>
                <a:spcPct val="20000"/>
              </a:spcBef>
              <a:buClr>
                <a:schemeClr val="folHlink"/>
              </a:buClr>
              <a:buSzPct val="50000"/>
              <a:buFont typeface="Wingdings" panose="05000000000000000000" pitchFamily="2" charset="2"/>
              <a:defRPr sz="2800">
                <a:solidFill>
                  <a:schemeClr val="tx1"/>
                </a:solidFill>
                <a:effectLst>
                  <a:outerShdw blurRad="38100" dist="38100" dir="2700000" algn="tl">
                    <a:srgbClr val="000000"/>
                  </a:outerShdw>
                </a:effectLst>
                <a:latin typeface="Arial" panose="020B0604020202020204" pitchFamily="34" charset="0"/>
              </a:defRPr>
            </a:lvl2pPr>
            <a:lvl3pPr algn="ctr">
              <a:spcBef>
                <a:spcPct val="20000"/>
              </a:spcBef>
              <a:buClr>
                <a:schemeClr val="hlink"/>
              </a:buClr>
              <a:buFont typeface="Wingdings" panose="05000000000000000000" pitchFamily="2" charset="2"/>
              <a:defRPr sz="2400">
                <a:solidFill>
                  <a:schemeClr val="tx1"/>
                </a:solidFill>
                <a:effectLst>
                  <a:outerShdw blurRad="38100" dist="38100" dir="2700000" algn="tl">
                    <a:srgbClr val="000000"/>
                  </a:outerShdw>
                </a:effectLst>
                <a:latin typeface="Arial" panose="020B0604020202020204" pitchFamily="34" charset="0"/>
              </a:defRPr>
            </a:lvl3pPr>
            <a:lvl4pPr algn="ctr">
              <a:spcBef>
                <a:spcPct val="20000"/>
              </a:spcBef>
              <a:buClr>
                <a:schemeClr val="folHlink"/>
              </a:buClr>
              <a:buSzPct val="50000"/>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4pPr>
            <a:lvl5pPr algn="ct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5pPr>
            <a:lvl6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6pPr>
            <a:lvl7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7pPr>
            <a:lvl8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8pPr>
            <a:lvl9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9pPr>
          </a:lstStyle>
          <a:p>
            <a:pPr algn="l">
              <a:buFontTx/>
              <a:buNone/>
            </a:pPr>
            <a:r>
              <a:rPr lang="de-DE" altLang="ru-RU" sz="2000" dirty="0"/>
              <a:t>- </a:t>
            </a:r>
            <a:r>
              <a:rPr lang="uk-UA" altLang="ru-RU" sz="2000" dirty="0" smtClean="0"/>
              <a:t>Використовує </a:t>
            </a:r>
            <a:r>
              <a:rPr lang="de-DE" altLang="ru-RU" sz="2000" dirty="0" smtClean="0"/>
              <a:t>64bit </a:t>
            </a:r>
            <a:r>
              <a:rPr lang="uk-UA" altLang="ru-RU" sz="2000" dirty="0" smtClean="0"/>
              <a:t>ключ</a:t>
            </a:r>
            <a:endParaRPr lang="de-DE" altLang="ru-RU" sz="2000" dirty="0"/>
          </a:p>
          <a:p>
            <a:pPr algn="l">
              <a:buFontTx/>
              <a:buNone/>
            </a:pPr>
            <a:r>
              <a:rPr lang="de-DE" altLang="ru-RU" sz="2000" dirty="0"/>
              <a:t>- </a:t>
            </a:r>
            <a:r>
              <a:rPr lang="uk-UA" altLang="ru-RU" sz="2000" dirty="0" smtClean="0"/>
              <a:t>Ділить пакети на</a:t>
            </a:r>
            <a:r>
              <a:rPr lang="de-DE" altLang="ru-RU" sz="2000" dirty="0" smtClean="0"/>
              <a:t> </a:t>
            </a:r>
            <a:r>
              <a:rPr lang="de-DE" altLang="ru-RU" sz="2000" dirty="0"/>
              <a:t>32 </a:t>
            </a:r>
            <a:r>
              <a:rPr lang="de-DE" altLang="ru-RU" sz="2000" dirty="0" err="1"/>
              <a:t>blocks</a:t>
            </a:r>
            <a:r>
              <a:rPr lang="de-DE" altLang="ru-RU" sz="2000" dirty="0"/>
              <a:t> </a:t>
            </a:r>
          </a:p>
          <a:p>
            <a:pPr algn="l">
              <a:buFontTx/>
              <a:buNone/>
            </a:pPr>
            <a:r>
              <a:rPr lang="de-DE" altLang="ru-RU" sz="2000" dirty="0"/>
              <a:t>- </a:t>
            </a:r>
            <a:r>
              <a:rPr lang="uk-UA" altLang="ru-RU" sz="2000" dirty="0" smtClean="0"/>
              <a:t>Використовує зсуви</a:t>
            </a:r>
            <a:r>
              <a:rPr lang="de-DE" altLang="ru-RU" sz="2000" dirty="0" smtClean="0"/>
              <a:t>, XOR</a:t>
            </a:r>
            <a:r>
              <a:rPr lang="uk-UA" altLang="ru-RU" sz="2000" dirty="0" smtClean="0"/>
              <a:t>и</a:t>
            </a:r>
            <a:r>
              <a:rPr lang="de-DE" altLang="ru-RU" sz="2000" dirty="0" smtClean="0"/>
              <a:t>, </a:t>
            </a:r>
            <a:r>
              <a:rPr lang="uk-UA" altLang="ru-RU" sz="2000" dirty="0" smtClean="0"/>
              <a:t>додає до кожного з</a:t>
            </a:r>
            <a:r>
              <a:rPr lang="de-DE" altLang="ru-RU" sz="2000" dirty="0" smtClean="0"/>
              <a:t> </a:t>
            </a:r>
            <a:r>
              <a:rPr lang="de-DE" altLang="ru-RU" sz="2000" dirty="0"/>
              <a:t>32 </a:t>
            </a:r>
            <a:r>
              <a:rPr lang="uk-UA" altLang="ru-RU" sz="2000" dirty="0" smtClean="0"/>
              <a:t>блоків для отримання</a:t>
            </a:r>
            <a:r>
              <a:rPr lang="de-DE" altLang="ru-RU" sz="2000" dirty="0" smtClean="0"/>
              <a:t> </a:t>
            </a:r>
            <a:r>
              <a:rPr lang="de-DE" altLang="ru-RU" sz="2000" dirty="0"/>
              <a:t>64bit </a:t>
            </a:r>
            <a:r>
              <a:rPr lang="uk-UA" altLang="ru-RU" sz="2000" dirty="0" err="1" smtClean="0"/>
              <a:t>аутентифікаційного</a:t>
            </a:r>
            <a:r>
              <a:rPr lang="uk-UA" altLang="ru-RU" sz="2000" dirty="0" smtClean="0"/>
              <a:t> тегу</a:t>
            </a:r>
            <a:r>
              <a:rPr lang="de-DE" altLang="ru-RU" sz="1800" dirty="0" smtClean="0"/>
              <a:t>.</a:t>
            </a:r>
            <a:endParaRPr lang="de-DE" altLang="ru-RU" sz="1800" dirty="0"/>
          </a:p>
          <a:p>
            <a:pPr algn="l">
              <a:buFontTx/>
              <a:buNone/>
            </a:pPr>
            <a:r>
              <a:rPr lang="de-DE" altLang="ru-RU" sz="2000" dirty="0"/>
              <a:t>- Michael </a:t>
            </a:r>
            <a:r>
              <a:rPr lang="uk-UA" altLang="ru-RU" sz="2000" dirty="0" smtClean="0"/>
              <a:t>розраховується на даних передавача і приймача</a:t>
            </a:r>
            <a:r>
              <a:rPr lang="uk-UA" altLang="ru-RU" sz="2000" dirty="0"/>
              <a:t> </a:t>
            </a:r>
            <a:r>
              <a:rPr lang="de-DE" altLang="ru-RU" sz="2000" dirty="0" smtClean="0"/>
              <a:t>(SA </a:t>
            </a:r>
            <a:r>
              <a:rPr lang="de-DE" altLang="ru-RU" sz="2000" dirty="0"/>
              <a:t>/ DA)</a:t>
            </a:r>
          </a:p>
        </p:txBody>
      </p:sp>
      <p:sp>
        <p:nvSpPr>
          <p:cNvPr id="54285" name="Text Box 13"/>
          <p:cNvSpPr txBox="1">
            <a:spLocks noChangeArrowheads="1"/>
          </p:cNvSpPr>
          <p:nvPr/>
        </p:nvSpPr>
        <p:spPr bwMode="auto">
          <a:xfrm>
            <a:off x="250825" y="5029200"/>
            <a:ext cx="6932613"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Tx/>
              <a:buChar char="-"/>
            </a:pPr>
            <a:r>
              <a:rPr lang="de-DE" altLang="ru-RU" sz="2000" dirty="0">
                <a:effectLst>
                  <a:outerShdw blurRad="38100" dist="38100" dir="2700000" algn="tl">
                    <a:srgbClr val="000000"/>
                  </a:outerShdw>
                </a:effectLst>
              </a:rPr>
              <a:t> MIC =  </a:t>
            </a:r>
            <a:r>
              <a:rPr lang="de-DE" altLang="ru-RU" sz="2000" dirty="0" err="1">
                <a:effectLst>
                  <a:outerShdw blurRad="38100" dist="38100" dir="2700000" algn="tl">
                    <a:srgbClr val="000000"/>
                  </a:outerShdw>
                </a:effectLst>
              </a:rPr>
              <a:t>Michael_key</a:t>
            </a:r>
            <a:r>
              <a:rPr lang="de-DE" altLang="ru-RU" sz="2000" dirty="0">
                <a:effectLst>
                  <a:outerShdw blurRad="38100" dist="38100" dir="2700000" algn="tl">
                    <a:srgbClr val="000000"/>
                  </a:outerShdw>
                </a:effectLst>
              </a:rPr>
              <a:t>(</a:t>
            </a:r>
            <a:r>
              <a:rPr lang="de-DE" altLang="ru-RU" sz="2000" dirty="0" err="1">
                <a:effectLst>
                  <a:outerShdw blurRad="38100" dist="38100" dir="2700000" algn="tl">
                    <a:srgbClr val="000000"/>
                  </a:outerShdw>
                </a:effectLst>
              </a:rPr>
              <a:t>SA,DA,PlainMSDU</a:t>
            </a:r>
            <a:r>
              <a:rPr lang="de-DE" altLang="ru-RU" sz="2000" dirty="0">
                <a:effectLst>
                  <a:outerShdw blurRad="38100" dist="38100" dir="2700000" algn="tl">
                    <a:srgbClr val="000000"/>
                  </a:outerShdw>
                </a:effectLst>
              </a:rPr>
              <a:t>)</a:t>
            </a:r>
          </a:p>
          <a:p>
            <a:pPr>
              <a:buFontTx/>
              <a:buChar char="-"/>
            </a:pPr>
            <a:r>
              <a:rPr lang="de-DE" altLang="ru-RU" sz="2000" dirty="0">
                <a:effectLst>
                  <a:outerShdw blurRad="38100" dist="38100" dir="2700000" algn="tl">
                    <a:srgbClr val="000000"/>
                  </a:outerShdw>
                </a:effectLst>
              </a:rPr>
              <a:t> </a:t>
            </a:r>
            <a:r>
              <a:rPr lang="uk-UA" dirty="0"/>
              <a:t>запобігає захопленню, зміні, повторному переправленню пакетів даних</a:t>
            </a:r>
            <a:endParaRPr lang="de-DE" altLang="ru-RU" sz="2000" dirty="0">
              <a:effectLst>
                <a:outerShdw blurRad="38100" dist="38100" dir="2700000" algn="tl">
                  <a:srgbClr val="000000"/>
                </a:outerShdw>
              </a:effectLst>
            </a:endParaRPr>
          </a:p>
          <a:p>
            <a:endParaRPr lang="de-DE" altLang="ru-RU" dirty="0"/>
          </a:p>
        </p:txBody>
      </p:sp>
    </p:spTree>
    <p:extLst>
      <p:ext uri="{BB962C8B-B14F-4D97-AF65-F5344CB8AC3E}">
        <p14:creationId xmlns:p14="http://schemas.microsoft.com/office/powerpoint/2010/main" val="356264001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301224" y="0"/>
            <a:ext cx="8541552" cy="6858000"/>
          </a:xfrm>
          <a:prstGeom prst="rect">
            <a:avLst/>
          </a:prstGeom>
        </p:spPr>
      </p:pic>
    </p:spTree>
    <p:extLst>
      <p:ext uri="{BB962C8B-B14F-4D97-AF65-F5344CB8AC3E}">
        <p14:creationId xmlns:p14="http://schemas.microsoft.com/office/powerpoint/2010/main" val="16414036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noChangeArrowheads="1"/>
          </p:cNvSpPr>
          <p:nvPr>
            <p:ph type="subTitle" idx="1"/>
          </p:nvPr>
        </p:nvSpPr>
        <p:spPr>
          <a:xfrm>
            <a:off x="539750" y="4049713"/>
            <a:ext cx="8424863" cy="2547937"/>
          </a:xfrm>
        </p:spPr>
        <p:txBody>
          <a:bodyPr>
            <a:normAutofit fontScale="92500" lnSpcReduction="10000"/>
          </a:bodyPr>
          <a:lstStyle/>
          <a:p>
            <a:pPr algn="l">
              <a:lnSpc>
                <a:spcPct val="90000"/>
              </a:lnSpc>
              <a:buFontTx/>
              <a:buNone/>
            </a:pPr>
            <a:r>
              <a:rPr lang="de-DE" altLang="ru-RU" sz="2000" dirty="0"/>
              <a:t>- IV </a:t>
            </a:r>
            <a:r>
              <a:rPr lang="uk-UA" altLang="ru-RU" sz="2000" dirty="0" smtClean="0"/>
              <a:t>розширений до </a:t>
            </a:r>
            <a:r>
              <a:rPr lang="de-DE" altLang="ru-RU" sz="2000" dirty="0" smtClean="0"/>
              <a:t>48 </a:t>
            </a:r>
            <a:r>
              <a:rPr lang="de-DE" altLang="ru-RU" sz="2000" dirty="0" err="1"/>
              <a:t>bits</a:t>
            </a:r>
            <a:r>
              <a:rPr lang="de-DE" altLang="ru-RU" sz="2000" dirty="0"/>
              <a:t>.</a:t>
            </a:r>
          </a:p>
          <a:p>
            <a:pPr algn="l">
              <a:lnSpc>
                <a:spcPct val="90000"/>
              </a:lnSpc>
            </a:pPr>
            <a:r>
              <a:rPr lang="de-DE" altLang="ru-RU" sz="2000" dirty="0"/>
              <a:t>- </a:t>
            </a:r>
            <a:r>
              <a:rPr lang="uk-UA" sz="2000" dirty="0"/>
              <a:t>Насправді 32 біт додається до 24 біт WEP, але 8 біт не використовуються.</a:t>
            </a:r>
            <a:br>
              <a:rPr lang="uk-UA" sz="2000" dirty="0"/>
            </a:br>
            <a:r>
              <a:rPr lang="uk-UA" sz="2000" dirty="0"/>
              <a:t>- використовує як лічильник послідовностей (TSC), починаючи з 0 і збільшуючи на </a:t>
            </a:r>
            <a:r>
              <a:rPr lang="uk-UA" sz="2000" dirty="0" smtClean="0"/>
              <a:t>1</a:t>
            </a:r>
            <a:r>
              <a:rPr lang="uk-UA" sz="2000" dirty="0"/>
              <a:t>   для кожного </a:t>
            </a:r>
            <a:r>
              <a:rPr lang="en-US" sz="2000" dirty="0" smtClean="0"/>
              <a:t>MPDU</a:t>
            </a:r>
            <a:r>
              <a:rPr lang="de-DE" altLang="ru-RU" sz="2000" dirty="0" smtClean="0"/>
              <a:t>.</a:t>
            </a:r>
            <a:endParaRPr lang="de-DE" altLang="ru-RU" sz="2000" dirty="0"/>
          </a:p>
          <a:p>
            <a:pPr algn="l">
              <a:lnSpc>
                <a:spcPct val="90000"/>
              </a:lnSpc>
              <a:buFontTx/>
              <a:buNone/>
            </a:pPr>
            <a:r>
              <a:rPr lang="de-DE" altLang="ru-RU" sz="2000" dirty="0"/>
              <a:t>- TSC1 </a:t>
            </a:r>
            <a:r>
              <a:rPr lang="uk-UA" altLang="ru-RU" sz="2000" dirty="0" smtClean="0"/>
              <a:t>і</a:t>
            </a:r>
            <a:r>
              <a:rPr lang="de-DE" altLang="ru-RU" sz="2000" dirty="0" smtClean="0"/>
              <a:t> </a:t>
            </a:r>
            <a:r>
              <a:rPr lang="de-DE" altLang="ru-RU" sz="2000" dirty="0"/>
              <a:t>TSC0 </a:t>
            </a:r>
            <a:r>
              <a:rPr lang="uk-UA" altLang="ru-RU" sz="2000" dirty="0" smtClean="0"/>
              <a:t>або молодші </a:t>
            </a:r>
            <a:r>
              <a:rPr lang="de-DE" altLang="ru-RU" sz="2000" dirty="0" smtClean="0"/>
              <a:t>16bit</a:t>
            </a:r>
            <a:r>
              <a:rPr lang="uk-UA" altLang="ru-RU" sz="2000" dirty="0" smtClean="0"/>
              <a:t> </a:t>
            </a:r>
            <a:r>
              <a:rPr lang="de-DE" altLang="ru-RU" sz="2000" dirty="0" smtClean="0"/>
              <a:t>IV </a:t>
            </a:r>
            <a:r>
              <a:rPr lang="uk-UA" altLang="ru-RU" sz="2000" dirty="0" smtClean="0"/>
              <a:t>послідовність номерів для фази 2</a:t>
            </a:r>
            <a:r>
              <a:rPr lang="de-DE" altLang="ru-RU" sz="2000" dirty="0" smtClean="0"/>
              <a:t>.</a:t>
            </a:r>
            <a:endParaRPr lang="de-DE" altLang="ru-RU" sz="2000" dirty="0"/>
          </a:p>
          <a:p>
            <a:pPr algn="l">
              <a:lnSpc>
                <a:spcPct val="90000"/>
              </a:lnSpc>
            </a:pPr>
            <a:r>
              <a:rPr lang="de-DE" altLang="ru-RU" sz="2000" dirty="0"/>
              <a:t>- TSC-TSC5 </a:t>
            </a:r>
            <a:r>
              <a:rPr lang="de-DE" altLang="ru-RU" sz="2000" dirty="0" err="1"/>
              <a:t>or</a:t>
            </a:r>
            <a:r>
              <a:rPr lang="de-DE" altLang="ru-RU" sz="2000" dirty="0"/>
              <a:t> </a:t>
            </a:r>
            <a:r>
              <a:rPr lang="uk-UA" altLang="ru-RU" sz="2000" dirty="0" smtClean="0"/>
              <a:t>старші </a:t>
            </a:r>
            <a:r>
              <a:rPr lang="de-DE" altLang="ru-RU" sz="2000" dirty="0" smtClean="0"/>
              <a:t> 32bit</a:t>
            </a:r>
            <a:r>
              <a:rPr lang="uk-UA" altLang="ru-RU" sz="2000" dirty="0" smtClean="0"/>
              <a:t> </a:t>
            </a:r>
            <a:r>
              <a:rPr lang="de-DE" altLang="ru-RU" sz="2000" dirty="0" smtClean="0"/>
              <a:t>IV </a:t>
            </a:r>
            <a:r>
              <a:rPr lang="uk-UA" sz="2000" dirty="0" smtClean="0"/>
              <a:t>приростають </a:t>
            </a:r>
            <a:r>
              <a:rPr lang="uk-UA" sz="2000" dirty="0"/>
              <a:t>на </a:t>
            </a:r>
            <a:r>
              <a:rPr lang="uk-UA" sz="2000" dirty="0" smtClean="0"/>
              <a:t>одиницю, </a:t>
            </a:r>
            <a:r>
              <a:rPr lang="uk-UA" sz="2000" dirty="0"/>
              <a:t>після </a:t>
            </a:r>
            <a:r>
              <a:rPr lang="uk-UA" sz="2000" dirty="0" smtClean="0"/>
              <a:t>молодшого </a:t>
            </a:r>
            <a:r>
              <a:rPr lang="uk-UA" sz="2000" dirty="0"/>
              <a:t>IV обертання </a:t>
            </a:r>
            <a:r>
              <a:rPr lang="uk-UA" sz="2000" dirty="0" smtClean="0"/>
              <a:t>і</a:t>
            </a:r>
            <a:r>
              <a:rPr lang="uk-UA" sz="2000" dirty="0"/>
              <a:t> </a:t>
            </a:r>
            <a:r>
              <a:rPr lang="uk-UA" sz="2000" dirty="0" smtClean="0"/>
              <a:t> використовуються </a:t>
            </a:r>
            <a:r>
              <a:rPr lang="uk-UA" sz="2000" dirty="0"/>
              <a:t>в 1 фазі.</a:t>
            </a:r>
            <a:endParaRPr lang="de-DE" altLang="ru-RU" sz="2000" dirty="0"/>
          </a:p>
        </p:txBody>
      </p:sp>
      <p:pic>
        <p:nvPicPr>
          <p:cNvPr id="40968" name="Picture 8" descr="TKIP_MPD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2276475"/>
            <a:ext cx="6496050" cy="1704975"/>
          </a:xfrm>
          <a:prstGeom prst="rect">
            <a:avLst/>
          </a:prstGeom>
          <a:noFill/>
          <a:extLst>
            <a:ext uri="{909E8E84-426E-40DD-AFC4-6F175D3DCCD1}">
              <a14:hiddenFill xmlns:a14="http://schemas.microsoft.com/office/drawing/2010/main">
                <a:solidFill>
                  <a:srgbClr val="FFFFFF"/>
                </a:solidFill>
              </a14:hiddenFill>
            </a:ext>
          </a:extLst>
        </p:spPr>
      </p:pic>
      <p:sp>
        <p:nvSpPr>
          <p:cNvPr id="40969" name="Rectangle 9"/>
          <p:cNvSpPr>
            <a:spLocks noChangeArrowheads="1"/>
          </p:cNvSpPr>
          <p:nvPr/>
        </p:nvSpPr>
        <p:spPr bwMode="auto">
          <a:xfrm>
            <a:off x="434488" y="854991"/>
            <a:ext cx="8497887"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chemeClr val="hlink"/>
              </a:buClr>
              <a:buFont typeface="Wingdings" panose="05000000000000000000" pitchFamily="2" charset="2"/>
              <a:defRPr sz="3200">
                <a:solidFill>
                  <a:schemeClr val="tx1"/>
                </a:solidFill>
                <a:effectLst>
                  <a:outerShdw blurRad="38100" dist="38100" dir="2700000" algn="tl">
                    <a:srgbClr val="000000"/>
                  </a:outerShdw>
                </a:effectLst>
                <a:latin typeface="Arial" panose="020B0604020202020204" pitchFamily="34" charset="0"/>
              </a:defRPr>
            </a:lvl1pPr>
            <a:lvl2pPr algn="ctr">
              <a:spcBef>
                <a:spcPct val="20000"/>
              </a:spcBef>
              <a:buClr>
                <a:schemeClr val="folHlink"/>
              </a:buClr>
              <a:buSzPct val="50000"/>
              <a:buFont typeface="Wingdings" panose="05000000000000000000" pitchFamily="2" charset="2"/>
              <a:defRPr sz="2800">
                <a:solidFill>
                  <a:schemeClr val="tx1"/>
                </a:solidFill>
                <a:effectLst>
                  <a:outerShdw blurRad="38100" dist="38100" dir="2700000" algn="tl">
                    <a:srgbClr val="000000"/>
                  </a:outerShdw>
                </a:effectLst>
                <a:latin typeface="Arial" panose="020B0604020202020204" pitchFamily="34" charset="0"/>
              </a:defRPr>
            </a:lvl2pPr>
            <a:lvl3pPr algn="ctr">
              <a:spcBef>
                <a:spcPct val="20000"/>
              </a:spcBef>
              <a:buClr>
                <a:schemeClr val="hlink"/>
              </a:buClr>
              <a:buFont typeface="Wingdings" panose="05000000000000000000" pitchFamily="2" charset="2"/>
              <a:defRPr sz="2400">
                <a:solidFill>
                  <a:schemeClr val="tx1"/>
                </a:solidFill>
                <a:effectLst>
                  <a:outerShdw blurRad="38100" dist="38100" dir="2700000" algn="tl">
                    <a:srgbClr val="000000"/>
                  </a:outerShdw>
                </a:effectLst>
                <a:latin typeface="Arial" panose="020B0604020202020204" pitchFamily="34" charset="0"/>
              </a:defRPr>
            </a:lvl3pPr>
            <a:lvl4pPr algn="ctr">
              <a:spcBef>
                <a:spcPct val="20000"/>
              </a:spcBef>
              <a:buClr>
                <a:schemeClr val="folHlink"/>
              </a:buClr>
              <a:buSzPct val="50000"/>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4pPr>
            <a:lvl5pPr algn="ct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5pPr>
            <a:lvl6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6pPr>
            <a:lvl7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7pPr>
            <a:lvl8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8pPr>
            <a:lvl9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9pPr>
          </a:lstStyle>
          <a:p>
            <a:r>
              <a:rPr lang="de-DE" altLang="ru-RU" sz="2400" u="sng" dirty="0" smtClean="0"/>
              <a:t>Wi-Fi </a:t>
            </a:r>
            <a:r>
              <a:rPr lang="de-DE" altLang="ru-RU" sz="2400" u="sng" dirty="0" err="1"/>
              <a:t>Protected</a:t>
            </a:r>
            <a:r>
              <a:rPr lang="de-DE" altLang="ru-RU" sz="2400" u="sng" dirty="0"/>
              <a:t> Access (WPA) Enterprise </a:t>
            </a:r>
            <a:r>
              <a:rPr lang="de-DE" altLang="ru-RU" sz="2400" u="sng" dirty="0" smtClean="0"/>
              <a:t>Mode</a:t>
            </a:r>
            <a:endParaRPr lang="uk-UA" altLang="ru-RU" sz="2400" u="sng" dirty="0" smtClean="0"/>
          </a:p>
          <a:p>
            <a:endParaRPr lang="de-DE" altLang="ru-RU" sz="2400" u="sng" dirty="0"/>
          </a:p>
          <a:p>
            <a:pPr algn="l">
              <a:buFont typeface="Wingdings" panose="05000000000000000000" pitchFamily="2" charset="2"/>
              <a:buBlip>
                <a:blip r:embed="rId3"/>
              </a:buBlip>
            </a:pPr>
            <a:r>
              <a:rPr lang="de-DE" altLang="ru-RU" sz="2400" dirty="0"/>
              <a:t> </a:t>
            </a:r>
            <a:r>
              <a:rPr lang="uk-UA" altLang="ru-RU" sz="2400" dirty="0" smtClean="0"/>
              <a:t>Шифрування</a:t>
            </a:r>
            <a:r>
              <a:rPr lang="de-DE" altLang="ru-RU" sz="2400" dirty="0" smtClean="0"/>
              <a:t>: </a:t>
            </a:r>
            <a:r>
              <a:rPr lang="de-DE" altLang="ru-RU" sz="2400" dirty="0"/>
              <a:t>TKIP / TSC</a:t>
            </a:r>
            <a:endParaRPr lang="de-DE" altLang="ru-RU" sz="2000" dirty="0"/>
          </a:p>
        </p:txBody>
      </p:sp>
    </p:spTree>
    <p:extLst>
      <p:ext uri="{BB962C8B-B14F-4D97-AF65-F5344CB8AC3E}">
        <p14:creationId xmlns:p14="http://schemas.microsoft.com/office/powerpoint/2010/main" val="30503709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01" name="Rectangle 5"/>
          <p:cNvSpPr>
            <a:spLocks noChangeArrowheads="1"/>
          </p:cNvSpPr>
          <p:nvPr/>
        </p:nvSpPr>
        <p:spPr bwMode="auto">
          <a:xfrm>
            <a:off x="466726" y="875812"/>
            <a:ext cx="8497887"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chemeClr val="hlink"/>
              </a:buClr>
              <a:buFont typeface="Wingdings" panose="05000000000000000000" pitchFamily="2" charset="2"/>
              <a:defRPr sz="3200">
                <a:solidFill>
                  <a:schemeClr val="tx1"/>
                </a:solidFill>
                <a:effectLst>
                  <a:outerShdw blurRad="38100" dist="38100" dir="2700000" algn="tl">
                    <a:srgbClr val="000000"/>
                  </a:outerShdw>
                </a:effectLst>
                <a:latin typeface="Arial" panose="020B0604020202020204" pitchFamily="34" charset="0"/>
              </a:defRPr>
            </a:lvl1pPr>
            <a:lvl2pPr algn="ctr">
              <a:spcBef>
                <a:spcPct val="20000"/>
              </a:spcBef>
              <a:buClr>
                <a:schemeClr val="folHlink"/>
              </a:buClr>
              <a:buSzPct val="50000"/>
              <a:buFont typeface="Wingdings" panose="05000000000000000000" pitchFamily="2" charset="2"/>
              <a:defRPr sz="2800">
                <a:solidFill>
                  <a:schemeClr val="tx1"/>
                </a:solidFill>
                <a:effectLst>
                  <a:outerShdw blurRad="38100" dist="38100" dir="2700000" algn="tl">
                    <a:srgbClr val="000000"/>
                  </a:outerShdw>
                </a:effectLst>
                <a:latin typeface="Arial" panose="020B0604020202020204" pitchFamily="34" charset="0"/>
              </a:defRPr>
            </a:lvl2pPr>
            <a:lvl3pPr algn="ctr">
              <a:spcBef>
                <a:spcPct val="20000"/>
              </a:spcBef>
              <a:buClr>
                <a:schemeClr val="hlink"/>
              </a:buClr>
              <a:buFont typeface="Wingdings" panose="05000000000000000000" pitchFamily="2" charset="2"/>
              <a:defRPr sz="2400">
                <a:solidFill>
                  <a:schemeClr val="tx1"/>
                </a:solidFill>
                <a:effectLst>
                  <a:outerShdw blurRad="38100" dist="38100" dir="2700000" algn="tl">
                    <a:srgbClr val="000000"/>
                  </a:outerShdw>
                </a:effectLst>
                <a:latin typeface="Arial" panose="020B0604020202020204" pitchFamily="34" charset="0"/>
              </a:defRPr>
            </a:lvl3pPr>
            <a:lvl4pPr algn="ctr">
              <a:spcBef>
                <a:spcPct val="20000"/>
              </a:spcBef>
              <a:buClr>
                <a:schemeClr val="folHlink"/>
              </a:buClr>
              <a:buSzPct val="50000"/>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4pPr>
            <a:lvl5pPr algn="ct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5pPr>
            <a:lvl6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6pPr>
            <a:lvl7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7pPr>
            <a:lvl8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8pPr>
            <a:lvl9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9pPr>
          </a:lstStyle>
          <a:p>
            <a:r>
              <a:rPr lang="de-DE" altLang="ru-RU" sz="2400" u="sng" dirty="0" smtClean="0"/>
              <a:t>Wi-Fi </a:t>
            </a:r>
            <a:r>
              <a:rPr lang="de-DE" altLang="ru-RU" sz="2400" u="sng" dirty="0" err="1"/>
              <a:t>Protected</a:t>
            </a:r>
            <a:r>
              <a:rPr lang="de-DE" altLang="ru-RU" sz="2400" u="sng" dirty="0"/>
              <a:t> Access (WPA) Enterprise </a:t>
            </a:r>
            <a:r>
              <a:rPr lang="de-DE" altLang="ru-RU" sz="2400" u="sng" dirty="0" smtClean="0"/>
              <a:t>Mode</a:t>
            </a:r>
            <a:endParaRPr lang="uk-UA" altLang="ru-RU" sz="2400" u="sng" dirty="0" smtClean="0"/>
          </a:p>
          <a:p>
            <a:endParaRPr lang="de-DE" altLang="ru-RU" sz="2400" u="sng" dirty="0"/>
          </a:p>
          <a:p>
            <a:pPr algn="l">
              <a:buFont typeface="Wingdings" panose="05000000000000000000" pitchFamily="2" charset="2"/>
              <a:buBlip>
                <a:blip r:embed="rId2"/>
              </a:buBlip>
            </a:pPr>
            <a:r>
              <a:rPr lang="de-DE" altLang="ru-RU" sz="2400" dirty="0"/>
              <a:t> </a:t>
            </a:r>
            <a:r>
              <a:rPr lang="uk-UA" altLang="ru-RU" sz="2400" dirty="0" smtClean="0"/>
              <a:t>Шифрування</a:t>
            </a:r>
            <a:r>
              <a:rPr lang="de-DE" altLang="ru-RU" sz="2400" dirty="0" smtClean="0"/>
              <a:t>: </a:t>
            </a:r>
            <a:r>
              <a:rPr lang="de-DE" altLang="ru-RU" sz="2400" dirty="0"/>
              <a:t>TKIP / Key-Mix</a:t>
            </a:r>
            <a:endParaRPr lang="de-DE" altLang="ru-RU" sz="2000" dirty="0"/>
          </a:p>
        </p:txBody>
      </p:sp>
      <p:pic>
        <p:nvPicPr>
          <p:cNvPr id="55304" name="Picture 8" descr="TKIP_TS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2060575"/>
            <a:ext cx="4176713" cy="2974975"/>
          </a:xfrm>
          <a:prstGeom prst="rect">
            <a:avLst/>
          </a:prstGeom>
          <a:noFill/>
          <a:extLst>
            <a:ext uri="{909E8E84-426E-40DD-AFC4-6F175D3DCCD1}">
              <a14:hiddenFill xmlns:a14="http://schemas.microsoft.com/office/drawing/2010/main">
                <a:solidFill>
                  <a:srgbClr val="FFFFFF"/>
                </a:solidFill>
              </a14:hiddenFill>
            </a:ext>
          </a:extLst>
        </p:spPr>
      </p:pic>
      <p:sp>
        <p:nvSpPr>
          <p:cNvPr id="55306" name="Text Box 10"/>
          <p:cNvSpPr txBox="1">
            <a:spLocks noChangeArrowheads="1"/>
          </p:cNvSpPr>
          <p:nvPr/>
        </p:nvSpPr>
        <p:spPr bwMode="auto">
          <a:xfrm>
            <a:off x="611188" y="5157788"/>
            <a:ext cx="8064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de-DE" altLang="ru-RU" sz="2400"/>
              <a:t>- Phase1:128b_res=Mix1(128bTK,48bitMAC,UpperIV32b)</a:t>
            </a:r>
          </a:p>
        </p:txBody>
      </p:sp>
      <p:sp>
        <p:nvSpPr>
          <p:cNvPr id="55307" name="Text Box 11"/>
          <p:cNvSpPr txBox="1">
            <a:spLocks noChangeArrowheads="1"/>
          </p:cNvSpPr>
          <p:nvPr/>
        </p:nvSpPr>
        <p:spPr bwMode="auto">
          <a:xfrm>
            <a:off x="584811" y="6290777"/>
            <a:ext cx="8064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de-DE" altLang="ru-RU" sz="2400" dirty="0"/>
              <a:t>- Phase2:128b_perpacketkey=Mix1(res1,LowerIV16b)</a:t>
            </a:r>
          </a:p>
        </p:txBody>
      </p:sp>
      <p:sp>
        <p:nvSpPr>
          <p:cNvPr id="55308" name="Text Box 12"/>
          <p:cNvSpPr txBox="1">
            <a:spLocks noChangeArrowheads="1"/>
          </p:cNvSpPr>
          <p:nvPr/>
        </p:nvSpPr>
        <p:spPr bwMode="auto">
          <a:xfrm>
            <a:off x="552573" y="5490796"/>
            <a:ext cx="80645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de-DE" altLang="ru-RU" sz="2400" dirty="0"/>
              <a:t>- </a:t>
            </a:r>
            <a:r>
              <a:rPr lang="uk-UA" sz="2400" dirty="0" smtClean="0"/>
              <a:t>Переконуються, </a:t>
            </a:r>
            <a:r>
              <a:rPr lang="uk-UA" sz="2400" dirty="0"/>
              <a:t>що </a:t>
            </a:r>
            <a:r>
              <a:rPr lang="uk-UA" sz="2400" dirty="0" smtClean="0"/>
              <a:t>ключ унікальний, </a:t>
            </a:r>
            <a:r>
              <a:rPr lang="uk-UA" sz="2400" dirty="0"/>
              <a:t>якщо клієнти діляться одним ключем</a:t>
            </a:r>
            <a:endParaRPr lang="de-DE" altLang="ru-RU" sz="2400" dirty="0"/>
          </a:p>
        </p:txBody>
      </p:sp>
      <p:sp>
        <p:nvSpPr>
          <p:cNvPr id="55309" name="Rectangle 13"/>
          <p:cNvSpPr>
            <a:spLocks noGrp="1" noChangeArrowheads="1"/>
          </p:cNvSpPr>
          <p:nvPr>
            <p:ph type="subTitle" idx="1"/>
          </p:nvPr>
        </p:nvSpPr>
        <p:spPr>
          <a:xfrm>
            <a:off x="611188" y="2276475"/>
            <a:ext cx="4175125" cy="1152525"/>
          </a:xfrm>
          <a:noFill/>
          <a:ln/>
        </p:spPr>
        <p:txBody>
          <a:bodyPr>
            <a:normAutofit/>
          </a:bodyPr>
          <a:lstStyle/>
          <a:p>
            <a:pPr algn="l"/>
            <a:r>
              <a:rPr lang="de-DE" altLang="ru-RU" sz="2400" dirty="0"/>
              <a:t>- </a:t>
            </a:r>
            <a:r>
              <a:rPr lang="uk-UA" dirty="0"/>
              <a:t>не </a:t>
            </a:r>
            <a:r>
              <a:rPr lang="uk-UA" dirty="0" smtClean="0"/>
              <a:t>просто </a:t>
            </a:r>
            <a:r>
              <a:rPr lang="uk-UA" dirty="0"/>
              <a:t>конкатенація</a:t>
            </a:r>
            <a:br>
              <a:rPr lang="uk-UA" dirty="0"/>
            </a:br>
            <a:r>
              <a:rPr lang="uk-UA" dirty="0"/>
              <a:t>   IV до ключа</a:t>
            </a:r>
            <a:endParaRPr lang="de-DE" altLang="ru-RU" sz="2400" dirty="0"/>
          </a:p>
        </p:txBody>
      </p:sp>
    </p:spTree>
    <p:extLst>
      <p:ext uri="{BB962C8B-B14F-4D97-AF65-F5344CB8AC3E}">
        <p14:creationId xmlns:p14="http://schemas.microsoft.com/office/powerpoint/2010/main" val="135457693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Rectangle 4"/>
          <p:cNvSpPr>
            <a:spLocks noChangeArrowheads="1"/>
          </p:cNvSpPr>
          <p:nvPr/>
        </p:nvSpPr>
        <p:spPr bwMode="auto">
          <a:xfrm>
            <a:off x="152400" y="1341438"/>
            <a:ext cx="8915400" cy="5111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chemeClr val="hlink"/>
              </a:buClr>
              <a:buFont typeface="Wingdings" panose="05000000000000000000" pitchFamily="2" charset="2"/>
              <a:defRPr sz="3200">
                <a:solidFill>
                  <a:schemeClr val="tx1"/>
                </a:solidFill>
                <a:effectLst>
                  <a:outerShdw blurRad="38100" dist="38100" dir="2700000" algn="tl">
                    <a:srgbClr val="000000"/>
                  </a:outerShdw>
                </a:effectLst>
                <a:latin typeface="Arial" panose="020B0604020202020204" pitchFamily="34" charset="0"/>
              </a:defRPr>
            </a:lvl1pPr>
            <a:lvl2pPr algn="ctr">
              <a:spcBef>
                <a:spcPct val="20000"/>
              </a:spcBef>
              <a:buClr>
                <a:schemeClr val="folHlink"/>
              </a:buClr>
              <a:buSzPct val="50000"/>
              <a:buFont typeface="Wingdings" panose="05000000000000000000" pitchFamily="2" charset="2"/>
              <a:defRPr sz="2800">
                <a:solidFill>
                  <a:schemeClr val="tx1"/>
                </a:solidFill>
                <a:effectLst>
                  <a:outerShdw blurRad="38100" dist="38100" dir="2700000" algn="tl">
                    <a:srgbClr val="000000"/>
                  </a:outerShdw>
                </a:effectLst>
                <a:latin typeface="Arial" panose="020B0604020202020204" pitchFamily="34" charset="0"/>
              </a:defRPr>
            </a:lvl2pPr>
            <a:lvl3pPr algn="ctr">
              <a:spcBef>
                <a:spcPct val="20000"/>
              </a:spcBef>
              <a:buClr>
                <a:schemeClr val="hlink"/>
              </a:buClr>
              <a:buFont typeface="Wingdings" panose="05000000000000000000" pitchFamily="2" charset="2"/>
              <a:defRPr sz="2400">
                <a:solidFill>
                  <a:schemeClr val="tx1"/>
                </a:solidFill>
                <a:effectLst>
                  <a:outerShdw blurRad="38100" dist="38100" dir="2700000" algn="tl">
                    <a:srgbClr val="000000"/>
                  </a:outerShdw>
                </a:effectLst>
                <a:latin typeface="Arial" panose="020B0604020202020204" pitchFamily="34" charset="0"/>
              </a:defRPr>
            </a:lvl3pPr>
            <a:lvl4pPr algn="ctr">
              <a:spcBef>
                <a:spcPct val="20000"/>
              </a:spcBef>
              <a:buClr>
                <a:schemeClr val="folHlink"/>
              </a:buClr>
              <a:buSzPct val="50000"/>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4pPr>
            <a:lvl5pPr algn="ct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5pPr>
            <a:lvl6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6pPr>
            <a:lvl7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7pPr>
            <a:lvl8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8pPr>
            <a:lvl9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9pPr>
          </a:lstStyle>
          <a:p>
            <a:r>
              <a:rPr lang="de-DE" altLang="ru-RU" sz="2400" u="sng" dirty="0" smtClean="0"/>
              <a:t>Wi-Fi </a:t>
            </a:r>
            <a:r>
              <a:rPr lang="de-DE" altLang="ru-RU" sz="2400" u="sng" dirty="0" err="1"/>
              <a:t>Protected</a:t>
            </a:r>
            <a:r>
              <a:rPr lang="de-DE" altLang="ru-RU" sz="2400" u="sng" dirty="0"/>
              <a:t> Access (WPA) Enterprise Mode</a:t>
            </a:r>
          </a:p>
          <a:p>
            <a:pPr algn="l">
              <a:buFont typeface="Wingdings" panose="05000000000000000000" pitchFamily="2" charset="2"/>
              <a:buBlip>
                <a:blip r:embed="rId2"/>
              </a:buBlip>
            </a:pPr>
            <a:r>
              <a:rPr lang="de-DE" altLang="ru-RU" sz="2400" dirty="0"/>
              <a:t> </a:t>
            </a:r>
            <a:r>
              <a:rPr lang="uk-UA" altLang="ru-RU" sz="2400" dirty="0" smtClean="0"/>
              <a:t>Шифрування</a:t>
            </a:r>
            <a:r>
              <a:rPr lang="de-DE" altLang="ru-RU" sz="2400" dirty="0" smtClean="0"/>
              <a:t>: </a:t>
            </a:r>
            <a:r>
              <a:rPr lang="uk-UA" altLang="ru-RU" sz="2400" dirty="0" smtClean="0"/>
              <a:t>Переважно</a:t>
            </a:r>
            <a:r>
              <a:rPr lang="de-DE" altLang="ru-RU" sz="2400" dirty="0" smtClean="0"/>
              <a:t>TKIP </a:t>
            </a:r>
            <a:endParaRPr lang="de-DE" altLang="ru-RU" sz="2400" dirty="0"/>
          </a:p>
          <a:p>
            <a:pPr algn="l"/>
            <a:endParaRPr lang="de-DE" altLang="ru-RU" sz="2400" dirty="0"/>
          </a:p>
          <a:p>
            <a:pPr marL="342900" indent="-342900" algn="l">
              <a:buFontTx/>
              <a:buChar char="-"/>
            </a:pPr>
            <a:r>
              <a:rPr lang="uk-UA" sz="2400" dirty="0" smtClean="0"/>
              <a:t>унікальний </a:t>
            </a:r>
            <a:r>
              <a:rPr lang="uk-UA" sz="2400" dirty="0"/>
              <a:t>ключ для шифрування кожного пакету: ключі </a:t>
            </a:r>
            <a:r>
              <a:rPr lang="uk-UA" sz="2400" dirty="0" smtClean="0"/>
              <a:t>сильніші</a:t>
            </a:r>
          </a:p>
          <a:p>
            <a:pPr algn="l"/>
            <a:r>
              <a:rPr lang="uk-UA" sz="2400" dirty="0" smtClean="0"/>
              <a:t> </a:t>
            </a:r>
            <a:r>
              <a:rPr lang="uk-UA" sz="2400" dirty="0"/>
              <a:t>- 280 трлн можливих ключів</a:t>
            </a:r>
            <a:br>
              <a:rPr lang="uk-UA" sz="2400" dirty="0"/>
            </a:br>
            <a:r>
              <a:rPr lang="uk-UA" sz="2400" dirty="0" smtClean="0"/>
              <a:t> </a:t>
            </a:r>
            <a:r>
              <a:rPr lang="uk-UA" sz="2400" dirty="0"/>
              <a:t>- IV: довжина 48 біт, зменшення повторного використання IV</a:t>
            </a:r>
            <a:br>
              <a:rPr lang="uk-UA" sz="2400" dirty="0"/>
            </a:br>
            <a:r>
              <a:rPr lang="uk-UA" sz="2400" dirty="0"/>
              <a:t>      - Зашифровані IV </a:t>
            </a:r>
            <a:r>
              <a:rPr lang="uk-UA" sz="2400" dirty="0" smtClean="0"/>
              <a:t>послідовності</a:t>
            </a:r>
            <a:r>
              <a:rPr lang="uk-UA" sz="2400" dirty="0"/>
              <a:t/>
            </a:r>
            <a:br>
              <a:rPr lang="uk-UA" sz="2400" dirty="0"/>
            </a:br>
            <a:r>
              <a:rPr lang="uk-UA" sz="2400" dirty="0"/>
              <a:t>      - MIC </a:t>
            </a:r>
            <a:r>
              <a:rPr lang="uk-UA" sz="2400" dirty="0" smtClean="0"/>
              <a:t>замінено </a:t>
            </a:r>
            <a:r>
              <a:rPr lang="uk-UA" sz="2400" dirty="0"/>
              <a:t>CRC-</a:t>
            </a:r>
            <a:r>
              <a:rPr lang="uk-UA" sz="2400" dirty="0" err="1"/>
              <a:t>Check</a:t>
            </a:r>
            <a:r>
              <a:rPr lang="uk-UA" sz="2400" dirty="0"/>
              <a:t/>
            </a:r>
            <a:br>
              <a:rPr lang="uk-UA" sz="2400" dirty="0"/>
            </a:br>
            <a:r>
              <a:rPr lang="uk-UA" sz="2400" dirty="0"/>
              <a:t>      - </a:t>
            </a:r>
            <a:r>
              <a:rPr lang="uk-UA" sz="2400" dirty="0" smtClean="0"/>
              <a:t>необхідне </a:t>
            </a:r>
            <a:r>
              <a:rPr lang="uk-UA" sz="2400" dirty="0"/>
              <a:t>оновлення програмного забезпечення для обладнання WEP</a:t>
            </a:r>
            <a:endParaRPr lang="de-DE" altLang="ru-RU" sz="2400" dirty="0"/>
          </a:p>
        </p:txBody>
      </p:sp>
    </p:spTree>
    <p:extLst>
      <p:ext uri="{BB962C8B-B14F-4D97-AF65-F5344CB8AC3E}">
        <p14:creationId xmlns:p14="http://schemas.microsoft.com/office/powerpoint/2010/main" val="366142026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40" name="Rectangle 8"/>
          <p:cNvSpPr>
            <a:spLocks noChangeArrowheads="1"/>
          </p:cNvSpPr>
          <p:nvPr/>
        </p:nvSpPr>
        <p:spPr bwMode="auto">
          <a:xfrm>
            <a:off x="228600" y="533400"/>
            <a:ext cx="8763000" cy="617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chemeClr val="hlink"/>
              </a:buClr>
              <a:buFont typeface="Wingdings" panose="05000000000000000000" pitchFamily="2" charset="2"/>
              <a:defRPr sz="3200">
                <a:solidFill>
                  <a:schemeClr val="tx1"/>
                </a:solidFill>
                <a:effectLst>
                  <a:outerShdw blurRad="38100" dist="38100" dir="2700000" algn="tl">
                    <a:srgbClr val="000000"/>
                  </a:outerShdw>
                </a:effectLst>
                <a:latin typeface="Arial" panose="020B0604020202020204" pitchFamily="34" charset="0"/>
              </a:defRPr>
            </a:lvl1pPr>
            <a:lvl2pPr algn="ctr">
              <a:spcBef>
                <a:spcPct val="20000"/>
              </a:spcBef>
              <a:buClr>
                <a:schemeClr val="folHlink"/>
              </a:buClr>
              <a:buSzPct val="50000"/>
              <a:buFont typeface="Wingdings" panose="05000000000000000000" pitchFamily="2" charset="2"/>
              <a:defRPr sz="2800">
                <a:solidFill>
                  <a:schemeClr val="tx1"/>
                </a:solidFill>
                <a:effectLst>
                  <a:outerShdw blurRad="38100" dist="38100" dir="2700000" algn="tl">
                    <a:srgbClr val="000000"/>
                  </a:outerShdw>
                </a:effectLst>
                <a:latin typeface="Arial" panose="020B0604020202020204" pitchFamily="34" charset="0"/>
              </a:defRPr>
            </a:lvl2pPr>
            <a:lvl3pPr algn="ctr">
              <a:spcBef>
                <a:spcPct val="20000"/>
              </a:spcBef>
              <a:buClr>
                <a:schemeClr val="hlink"/>
              </a:buClr>
              <a:buFont typeface="Wingdings" panose="05000000000000000000" pitchFamily="2" charset="2"/>
              <a:defRPr sz="2400">
                <a:solidFill>
                  <a:schemeClr val="tx1"/>
                </a:solidFill>
                <a:effectLst>
                  <a:outerShdw blurRad="38100" dist="38100" dir="2700000" algn="tl">
                    <a:srgbClr val="000000"/>
                  </a:outerShdw>
                </a:effectLst>
                <a:latin typeface="Arial" panose="020B0604020202020204" pitchFamily="34" charset="0"/>
              </a:defRPr>
            </a:lvl3pPr>
            <a:lvl4pPr algn="ctr">
              <a:spcBef>
                <a:spcPct val="20000"/>
              </a:spcBef>
              <a:buClr>
                <a:schemeClr val="folHlink"/>
              </a:buClr>
              <a:buSzPct val="50000"/>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4pPr>
            <a:lvl5pPr algn="ct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5pPr>
            <a:lvl6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6pPr>
            <a:lvl7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7pPr>
            <a:lvl8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8pPr>
            <a:lvl9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9pPr>
          </a:lstStyle>
          <a:p>
            <a:r>
              <a:rPr lang="de-DE" altLang="ru-RU" sz="2400" u="sng" dirty="0" smtClean="0"/>
              <a:t>Wi-Fi </a:t>
            </a:r>
            <a:r>
              <a:rPr lang="de-DE" altLang="ru-RU" sz="2400" u="sng" dirty="0" err="1"/>
              <a:t>Protected</a:t>
            </a:r>
            <a:r>
              <a:rPr lang="de-DE" altLang="ru-RU" sz="2400" u="sng" dirty="0"/>
              <a:t> Access (WPA) Personal Mode</a:t>
            </a:r>
          </a:p>
          <a:p>
            <a:pPr algn="l">
              <a:buFont typeface="Wingdings" panose="05000000000000000000" pitchFamily="2" charset="2"/>
              <a:buBlip>
                <a:blip r:embed="rId2"/>
              </a:buBlip>
            </a:pPr>
            <a:r>
              <a:rPr lang="de-DE" altLang="ru-RU" sz="2400" dirty="0"/>
              <a:t> </a:t>
            </a:r>
            <a:r>
              <a:rPr lang="uk-UA" altLang="ru-RU" sz="2400" dirty="0" smtClean="0"/>
              <a:t>Шифрування</a:t>
            </a:r>
            <a:r>
              <a:rPr lang="de-DE" altLang="ru-RU" sz="2400" dirty="0" smtClean="0"/>
              <a:t>: </a:t>
            </a:r>
            <a:r>
              <a:rPr lang="de-DE" altLang="ru-RU" sz="2400" dirty="0"/>
              <a:t>TKIP</a:t>
            </a:r>
          </a:p>
          <a:p>
            <a:pPr algn="l">
              <a:buBlip>
                <a:blip r:embed="rId2"/>
              </a:buBlip>
            </a:pPr>
            <a:r>
              <a:rPr lang="de-DE" altLang="ru-RU" sz="2400" dirty="0"/>
              <a:t> </a:t>
            </a:r>
            <a:r>
              <a:rPr lang="uk-UA" sz="2400" dirty="0" err="1"/>
              <a:t>Аутентифікація</a:t>
            </a:r>
            <a:r>
              <a:rPr lang="uk-UA" sz="2400" dirty="0"/>
              <a:t>: PSK з загальним доступом</a:t>
            </a:r>
            <a:br>
              <a:rPr lang="uk-UA" sz="2400" dirty="0"/>
            </a:br>
            <a:r>
              <a:rPr lang="uk-UA" sz="2400" dirty="0"/>
              <a:t>      - спеціальний режим (без 802.1X інфраструктури)</a:t>
            </a:r>
            <a:br>
              <a:rPr lang="uk-UA" sz="2400" dirty="0"/>
            </a:br>
            <a:r>
              <a:rPr lang="uk-UA" sz="2400" dirty="0"/>
              <a:t>      - </a:t>
            </a:r>
            <a:r>
              <a:rPr lang="uk-UA" sz="2400" dirty="0" smtClean="0"/>
              <a:t>вводиться парольна фраза </a:t>
            </a:r>
            <a:r>
              <a:rPr lang="uk-UA" sz="2400" dirty="0"/>
              <a:t>для всіх STA та AP (</a:t>
            </a:r>
            <a:r>
              <a:rPr lang="uk-UA" sz="2400" dirty="0" err="1" smtClean="0"/>
              <a:t>Masterkey</a:t>
            </a:r>
            <a:r>
              <a:rPr lang="uk-UA" sz="2400" dirty="0"/>
              <a:t>   </a:t>
            </a:r>
            <a:r>
              <a:rPr lang="uk-UA" sz="2400" dirty="0" smtClean="0"/>
              <a:t>розраховується)</a:t>
            </a:r>
            <a:endParaRPr lang="en-US" sz="2400" dirty="0" smtClean="0"/>
          </a:p>
          <a:p>
            <a:pPr algn="l"/>
            <a:r>
              <a:rPr lang="uk-UA" sz="2400" dirty="0"/>
              <a:t/>
            </a:r>
            <a:br>
              <a:rPr lang="uk-UA" sz="2400" dirty="0"/>
            </a:br>
            <a:r>
              <a:rPr lang="uk-UA" sz="2400" dirty="0"/>
              <a:t>      - заснований на </a:t>
            </a:r>
            <a:r>
              <a:rPr lang="en-US" sz="2400" dirty="0" smtClean="0"/>
              <a:t>4-way handshake</a:t>
            </a:r>
            <a:r>
              <a:rPr lang="uk-UA" sz="2400" dirty="0"/>
              <a:t/>
            </a:r>
            <a:br>
              <a:rPr lang="uk-UA" sz="2400" dirty="0"/>
            </a:br>
            <a:r>
              <a:rPr lang="uk-UA" sz="2400" dirty="0"/>
              <a:t>       </a:t>
            </a:r>
            <a:r>
              <a:rPr lang="en-US" sz="2400" dirty="0" smtClean="0"/>
              <a:t>     </a:t>
            </a:r>
            <a:r>
              <a:rPr lang="uk-UA" sz="2400" dirty="0" smtClean="0"/>
              <a:t> </a:t>
            </a:r>
            <a:r>
              <a:rPr lang="uk-UA" sz="2400" dirty="0"/>
              <a:t>- перша пара: STA та AP обмінюються випадковими значеннями (без значення)</a:t>
            </a:r>
            <a:br>
              <a:rPr lang="uk-UA" sz="2400" dirty="0"/>
            </a:br>
            <a:r>
              <a:rPr lang="uk-UA" sz="2400" dirty="0"/>
              <a:t>       </a:t>
            </a:r>
            <a:r>
              <a:rPr lang="en-US" sz="2400" dirty="0" smtClean="0"/>
              <a:t>      </a:t>
            </a:r>
            <a:r>
              <a:rPr lang="uk-UA" sz="2400" dirty="0" smtClean="0"/>
              <a:t> </a:t>
            </a:r>
            <a:r>
              <a:rPr lang="uk-UA" sz="2400" dirty="0"/>
              <a:t>- друга пара: AP доручає STA встановити розрахований ключ,</a:t>
            </a:r>
            <a:br>
              <a:rPr lang="uk-UA" sz="2400" dirty="0"/>
            </a:br>
            <a:r>
              <a:rPr lang="uk-UA" sz="2400" dirty="0"/>
              <a:t>      </a:t>
            </a:r>
            <a:r>
              <a:rPr lang="en-US" sz="2400" dirty="0" smtClean="0"/>
              <a:t>           </a:t>
            </a:r>
            <a:r>
              <a:rPr lang="uk-UA" sz="2400" dirty="0" smtClean="0"/>
              <a:t>STA </a:t>
            </a:r>
            <a:r>
              <a:rPr lang="uk-UA" sz="2400" dirty="0"/>
              <a:t>підтвердив -&gt; AP робить те саме.</a:t>
            </a:r>
            <a:br>
              <a:rPr lang="uk-UA" sz="2400" dirty="0"/>
            </a:br>
            <a:r>
              <a:rPr lang="uk-UA" sz="2400" dirty="0"/>
              <a:t>     </a:t>
            </a:r>
            <a:r>
              <a:rPr lang="en-US" sz="2400" dirty="0" smtClean="0"/>
              <a:t>         </a:t>
            </a:r>
            <a:r>
              <a:rPr lang="uk-UA" sz="2400" dirty="0" smtClean="0"/>
              <a:t> </a:t>
            </a:r>
            <a:r>
              <a:rPr lang="uk-UA" sz="2400" dirty="0"/>
              <a:t>- конфігурація парольної фрази, аналогічної WEP</a:t>
            </a:r>
            <a:r>
              <a:rPr lang="de-DE" altLang="ru-RU" sz="2400" dirty="0" smtClean="0"/>
              <a:t>.</a:t>
            </a:r>
            <a:endParaRPr lang="de-DE" altLang="ru-RU" sz="2400" dirty="0"/>
          </a:p>
        </p:txBody>
      </p:sp>
    </p:spTree>
    <p:extLst>
      <p:ext uri="{BB962C8B-B14F-4D97-AF65-F5344CB8AC3E}">
        <p14:creationId xmlns:p14="http://schemas.microsoft.com/office/powerpoint/2010/main" val="364972475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76200" y="1284798"/>
            <a:ext cx="8839199" cy="4980412"/>
          </a:xfrm>
        </p:spPr>
        <p:txBody>
          <a:bodyPr>
            <a:normAutofit/>
          </a:bodyPr>
          <a:lstStyle/>
          <a:p>
            <a:pPr>
              <a:buNone/>
            </a:pPr>
            <a:r>
              <a:rPr lang="en-US" sz="2800" dirty="0" smtClean="0"/>
              <a:t>WPA </a:t>
            </a:r>
            <a:r>
              <a:rPr lang="uk-UA" sz="2800" dirty="0" smtClean="0"/>
              <a:t>підтримує</a:t>
            </a:r>
            <a:r>
              <a:rPr lang="en-US" sz="2800" dirty="0" smtClean="0"/>
              <a:t> </a:t>
            </a:r>
            <a:r>
              <a:rPr lang="en-US" sz="2800" b="1" dirty="0" smtClean="0"/>
              <a:t>Enterprise </a:t>
            </a:r>
            <a:r>
              <a:rPr lang="en-US" sz="2800" dirty="0"/>
              <a:t>Authentication </a:t>
            </a:r>
            <a:r>
              <a:rPr lang="en-US" sz="2800" b="1" dirty="0" smtClean="0"/>
              <a:t> </a:t>
            </a:r>
            <a:endParaRPr lang="en-US" sz="2800" dirty="0" smtClean="0"/>
          </a:p>
          <a:p>
            <a:pPr marL="681037" lvl="1" indent="-342900">
              <a:buFont typeface="Wingdings" pitchFamily="2" charset="2"/>
              <a:buChar char="§"/>
            </a:pPr>
            <a:r>
              <a:rPr lang="uk-UA" sz="2000" dirty="0" smtClean="0"/>
              <a:t>Використовує</a:t>
            </a:r>
            <a:r>
              <a:rPr lang="en-US" sz="2000" dirty="0" smtClean="0"/>
              <a:t> Remote Authentication Dial-In User Service (RADIUS) </a:t>
            </a:r>
            <a:r>
              <a:rPr lang="uk-UA" sz="2000" dirty="0" smtClean="0"/>
              <a:t>сервер </a:t>
            </a:r>
            <a:r>
              <a:rPr lang="uk-UA" sz="2000" dirty="0" err="1" smtClean="0"/>
              <a:t>аутентифікації</a:t>
            </a:r>
            <a:r>
              <a:rPr lang="en-US" sz="2000" dirty="0" smtClean="0"/>
              <a:t>.</a:t>
            </a:r>
          </a:p>
          <a:p>
            <a:pPr marL="681037" lvl="1" indent="-342900">
              <a:buFont typeface="Wingdings" pitchFamily="2" charset="2"/>
              <a:buChar char="§"/>
            </a:pPr>
            <a:r>
              <a:rPr lang="uk-UA" sz="2000" dirty="0" smtClean="0"/>
              <a:t>Додаткові заходи безпеки</a:t>
            </a:r>
            <a:r>
              <a:rPr lang="en-US" sz="2000" dirty="0" smtClean="0"/>
              <a:t>.</a:t>
            </a:r>
          </a:p>
          <a:p>
            <a:pPr marL="681037" lvl="1" indent="-342900">
              <a:buFont typeface="Wingdings" pitchFamily="2" charset="2"/>
              <a:buChar char="§"/>
            </a:pPr>
            <a:r>
              <a:rPr lang="uk-UA" sz="2000" dirty="0" smtClean="0"/>
              <a:t>Для </a:t>
            </a:r>
            <a:r>
              <a:rPr lang="uk-UA" sz="2000" dirty="0" err="1" smtClean="0"/>
              <a:t>аутентифікації</a:t>
            </a:r>
            <a:r>
              <a:rPr lang="uk-UA" sz="2000" dirty="0" smtClean="0"/>
              <a:t> користувачів використовується  стандарт </a:t>
            </a:r>
            <a:r>
              <a:rPr lang="en-US" sz="2000" dirty="0" smtClean="0"/>
              <a:t>802.1X, </a:t>
            </a:r>
            <a:r>
              <a:rPr lang="uk-UA" sz="2000" dirty="0" smtClean="0"/>
              <a:t>а саме протокол </a:t>
            </a:r>
            <a:r>
              <a:rPr lang="en-US" sz="2000" dirty="0" smtClean="0"/>
              <a:t>Extensible Authentication Protocol (EAP)</a:t>
            </a:r>
          </a:p>
          <a:p>
            <a:pPr marL="342900" indent="-342900"/>
            <a:endParaRPr lang="en-US" dirty="0"/>
          </a:p>
        </p:txBody>
      </p:sp>
    </p:spTree>
    <p:extLst>
      <p:ext uri="{BB962C8B-B14F-4D97-AF65-F5344CB8AC3E}">
        <p14:creationId xmlns:p14="http://schemas.microsoft.com/office/powerpoint/2010/main" val="2842918909"/>
      </p:ext>
    </p:extLst>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Content Placeholder 2"/>
          <p:cNvSpPr>
            <a:spLocks noGrp="1"/>
          </p:cNvSpPr>
          <p:nvPr>
            <p:ph idx="1"/>
          </p:nvPr>
        </p:nvSpPr>
        <p:spPr>
          <a:xfrm>
            <a:off x="304800" y="1143000"/>
            <a:ext cx="8145868" cy="4648200"/>
          </a:xfrm>
        </p:spPr>
        <p:txBody>
          <a:bodyPr>
            <a:normAutofit/>
          </a:bodyPr>
          <a:lstStyle/>
          <a:p>
            <a:pPr marL="0" indent="0">
              <a:buNone/>
            </a:pPr>
            <a:r>
              <a:rPr lang="uk-UA" sz="2400" dirty="0" smtClean="0">
                <a:latin typeface="Arial" charset="0"/>
              </a:rPr>
              <a:t>Недоліки </a:t>
            </a:r>
            <a:r>
              <a:rPr lang="en-US" sz="2400" dirty="0" smtClean="0">
                <a:latin typeface="Arial" charset="0"/>
              </a:rPr>
              <a:t>WPA</a:t>
            </a:r>
            <a:endParaRPr lang="en-US" sz="2400" dirty="0">
              <a:latin typeface="Arial" charset="0"/>
            </a:endParaRPr>
          </a:p>
          <a:p>
            <a:pPr lvl="1"/>
            <a:r>
              <a:rPr lang="uk-UA" sz="2400" dirty="0" smtClean="0">
                <a:latin typeface="Arial" charset="0"/>
              </a:rPr>
              <a:t>Керування ключами</a:t>
            </a:r>
            <a:endParaRPr lang="en-US" sz="2400" dirty="0" smtClean="0">
              <a:latin typeface="Arial" charset="0"/>
            </a:endParaRPr>
          </a:p>
          <a:p>
            <a:pPr lvl="2"/>
            <a:r>
              <a:rPr lang="uk-UA" sz="2400" dirty="0"/>
              <a:t>Обмін ключами здійснюється вручну без </a:t>
            </a:r>
            <a:r>
              <a:rPr lang="uk-UA" sz="2400" dirty="0" smtClean="0"/>
              <a:t>захисту</a:t>
            </a:r>
          </a:p>
          <a:p>
            <a:pPr lvl="2"/>
            <a:r>
              <a:rPr lang="uk-UA" sz="2400" dirty="0"/>
              <a:t>Ключі необхідно регулярно </a:t>
            </a:r>
            <a:r>
              <a:rPr lang="uk-UA" sz="2400" dirty="0" smtClean="0"/>
              <a:t>міняти</a:t>
            </a:r>
          </a:p>
          <a:p>
            <a:pPr lvl="2"/>
            <a:r>
              <a:rPr lang="uk-UA" sz="2400" dirty="0"/>
              <a:t>Ключ повинен бути розголошений </a:t>
            </a:r>
            <a:r>
              <a:rPr lang="uk-UA" sz="2400" dirty="0" smtClean="0"/>
              <a:t>гостям</a:t>
            </a:r>
            <a:endParaRPr lang="en-US" sz="2400" dirty="0" smtClean="0">
              <a:latin typeface="Arial" charset="0"/>
            </a:endParaRPr>
          </a:p>
          <a:p>
            <a:pPr lvl="1"/>
            <a:r>
              <a:rPr lang="uk-UA" sz="2400" dirty="0" smtClean="0">
                <a:latin typeface="Arial" charset="0"/>
              </a:rPr>
              <a:t>Паролі</a:t>
            </a:r>
            <a:endParaRPr lang="en-US" sz="2400" dirty="0" smtClean="0">
              <a:latin typeface="Arial" charset="0"/>
            </a:endParaRPr>
          </a:p>
          <a:p>
            <a:pPr lvl="2"/>
            <a:r>
              <a:rPr lang="uk-UA" sz="2400" dirty="0"/>
              <a:t>Паролі PSK менше 20 символів можуть піддаватися </a:t>
            </a:r>
            <a:r>
              <a:rPr lang="uk-UA" sz="2400" dirty="0" err="1" smtClean="0"/>
              <a:t>взлому</a:t>
            </a:r>
            <a:endParaRPr lang="en-US" sz="2400" dirty="0">
              <a:latin typeface="Arial" charset="0"/>
            </a:endParaRPr>
          </a:p>
        </p:txBody>
      </p:sp>
      <p:sp>
        <p:nvSpPr>
          <p:cNvPr id="5" name="Slide Number Placeholder 4"/>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82AFF7A2-FF3C-7D4C-AEE4-C613B1023D1F}" type="slidenum">
              <a:rPr lang="en-US" sz="1400">
                <a:solidFill>
                  <a:srgbClr val="222222"/>
                </a:solidFill>
                <a:latin typeface="Arial" charset="0"/>
              </a:rPr>
              <a:pPr eaLnBrk="1" hangingPunct="1"/>
              <a:t>29</a:t>
            </a:fld>
            <a:endParaRPr lang="en-US" sz="1400">
              <a:solidFill>
                <a:srgbClr val="222222"/>
              </a:solidFill>
              <a:latin typeface="Arial"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a:xfrm>
            <a:off x="0" y="457200"/>
            <a:ext cx="8077200" cy="1143000"/>
          </a:xfrm>
        </p:spPr>
        <p:txBody>
          <a:bodyPr anchorCtr="0"/>
          <a:lstStyle/>
          <a:p>
            <a:pPr eaLnBrk="1" hangingPunct="1">
              <a:defRPr/>
            </a:pPr>
            <a:r>
              <a:rPr lang="uk-UA" dirty="0" err="1" smtClean="0">
                <a:latin typeface="Arial" charset="0"/>
                <a:cs typeface="Arial" charset="0"/>
              </a:rPr>
              <a:t>Взлам</a:t>
            </a:r>
            <a:r>
              <a:rPr lang="en-US" dirty="0" smtClean="0">
                <a:latin typeface="Arial" charset="0"/>
                <a:cs typeface="Arial" charset="0"/>
              </a:rPr>
              <a:t> WPA</a:t>
            </a:r>
            <a:endParaRPr lang="en-US" dirty="0">
              <a:latin typeface="Arial" charset="0"/>
              <a:cs typeface="Arial" charset="0"/>
            </a:endParaRPr>
          </a:p>
        </p:txBody>
      </p:sp>
      <p:sp>
        <p:nvSpPr>
          <p:cNvPr id="27651" name="Rectangle 3"/>
          <p:cNvSpPr>
            <a:spLocks noGrp="1" noChangeArrowheads="1"/>
          </p:cNvSpPr>
          <p:nvPr>
            <p:ph idx="4294967295"/>
          </p:nvPr>
        </p:nvSpPr>
        <p:spPr>
          <a:xfrm>
            <a:off x="0" y="1600200"/>
            <a:ext cx="8229600" cy="2590800"/>
          </a:xfrm>
        </p:spPr>
        <p:txBody>
          <a:bodyPr/>
          <a:lstStyle/>
          <a:p>
            <a:pPr marL="0" indent="0" eaLnBrk="1" hangingPunct="1">
              <a:buNone/>
              <a:defRPr/>
            </a:pPr>
            <a:r>
              <a:rPr lang="uk-UA" dirty="0" smtClean="0">
                <a:latin typeface="Verdana" charset="0"/>
                <a:cs typeface="Arial" charset="0"/>
              </a:rPr>
              <a:t>З правильним обладнанням</a:t>
            </a:r>
            <a:r>
              <a:rPr lang="en-US" dirty="0" smtClean="0">
                <a:latin typeface="Verdana" charset="0"/>
                <a:cs typeface="Arial" charset="0"/>
              </a:rPr>
              <a:t>, WPA </a:t>
            </a:r>
            <a:r>
              <a:rPr lang="uk-UA" dirty="0" smtClean="0">
                <a:latin typeface="Verdana" charset="0"/>
                <a:cs typeface="Arial" charset="0"/>
              </a:rPr>
              <a:t>може бути </a:t>
            </a:r>
            <a:r>
              <a:rPr lang="uk-UA" dirty="0" err="1" smtClean="0">
                <a:latin typeface="Verdana" charset="0"/>
                <a:cs typeface="Arial" charset="0"/>
              </a:rPr>
              <a:t>взламаний</a:t>
            </a:r>
            <a:r>
              <a:rPr lang="uk-UA" dirty="0" smtClean="0">
                <a:latin typeface="Verdana" charset="0"/>
                <a:cs typeface="Arial" charset="0"/>
              </a:rPr>
              <a:t> за декілька хвилин</a:t>
            </a:r>
            <a:endParaRPr lang="en-US" dirty="0">
              <a:latin typeface="Verdana" charset="0"/>
              <a:cs typeface="Arial" charset="0"/>
            </a:endParaRPr>
          </a:p>
          <a:p>
            <a:pPr lvl="1" eaLnBrk="1" hangingPunct="1">
              <a:defRPr/>
            </a:pPr>
            <a:r>
              <a:rPr lang="uk-UA" dirty="0" smtClean="0">
                <a:latin typeface="Verdana" charset="0"/>
                <a:ea typeface="Arial" charset="0"/>
                <a:cs typeface="Arial" charset="0"/>
              </a:rPr>
              <a:t>Мережева карта</a:t>
            </a:r>
            <a:endParaRPr lang="en-US" dirty="0">
              <a:latin typeface="Verdana" charset="0"/>
              <a:ea typeface="Arial" charset="0"/>
              <a:cs typeface="Arial" charset="0"/>
            </a:endParaRPr>
          </a:p>
          <a:p>
            <a:pPr lvl="1" eaLnBrk="1" hangingPunct="1">
              <a:defRPr/>
            </a:pPr>
            <a:r>
              <a:rPr lang="en-US" dirty="0" err="1" smtClean="0">
                <a:latin typeface="Verdana" charset="0"/>
                <a:ea typeface="Arial" charset="0"/>
                <a:cs typeface="Arial" charset="0"/>
              </a:rPr>
              <a:t>Aircrack</a:t>
            </a:r>
            <a:r>
              <a:rPr lang="en-US" dirty="0" smtClean="0">
                <a:latin typeface="Verdana" charset="0"/>
                <a:ea typeface="Arial" charset="0"/>
                <a:cs typeface="Arial" charset="0"/>
              </a:rPr>
              <a:t>-ng</a:t>
            </a:r>
            <a:endParaRPr lang="uk-UA" dirty="0" smtClean="0">
              <a:latin typeface="Verdana" charset="0"/>
              <a:ea typeface="Arial" charset="0"/>
              <a:cs typeface="Arial" charset="0"/>
            </a:endParaRPr>
          </a:p>
          <a:p>
            <a:pPr lvl="1" eaLnBrk="1" hangingPunct="1">
              <a:defRPr/>
            </a:pPr>
            <a:r>
              <a:rPr lang="en-US" dirty="0" err="1" smtClean="0">
                <a:latin typeface="Verdana" charset="0"/>
                <a:ea typeface="Arial" charset="0"/>
                <a:cs typeface="Arial" charset="0"/>
              </a:rPr>
              <a:t>wifiti</a:t>
            </a:r>
            <a:endParaRPr lang="en-US" dirty="0">
              <a:latin typeface="Verdana" charset="0"/>
              <a:ea typeface="Arial" charset="0"/>
              <a:cs typeface="Arial" charset="0"/>
            </a:endParaRPr>
          </a:p>
        </p:txBody>
      </p:sp>
      <p:pic>
        <p:nvPicPr>
          <p:cNvPr id="96259"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4343400"/>
            <a:ext cx="1930400" cy="1663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6260"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495800" y="3200400"/>
            <a:ext cx="4470400" cy="3219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19239869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689339" y="152400"/>
            <a:ext cx="7765321" cy="1326321"/>
          </a:xfrm>
        </p:spPr>
        <p:txBody>
          <a:bodyPr/>
          <a:lstStyle/>
          <a:p>
            <a:r>
              <a:rPr lang="en-US" altLang="ru-RU" dirty="0" smtClean="0"/>
              <a:t>Attacking WPA</a:t>
            </a:r>
          </a:p>
        </p:txBody>
      </p:sp>
      <p:sp>
        <p:nvSpPr>
          <p:cNvPr id="8195" name="Content Placeholder 2"/>
          <p:cNvSpPr>
            <a:spLocks noGrp="1"/>
          </p:cNvSpPr>
          <p:nvPr>
            <p:ph idx="1"/>
          </p:nvPr>
        </p:nvSpPr>
        <p:spPr>
          <a:xfrm>
            <a:off x="457200" y="1600200"/>
            <a:ext cx="8229600" cy="5029200"/>
          </a:xfrm>
        </p:spPr>
        <p:txBody>
          <a:bodyPr>
            <a:normAutofit lnSpcReduction="10000"/>
          </a:bodyPr>
          <a:lstStyle/>
          <a:p>
            <a:pPr marL="0" lvl="1" indent="0">
              <a:buNone/>
              <a:defRPr/>
            </a:pPr>
            <a:r>
              <a:rPr lang="uk-UA" sz="2400" b="1" dirty="0" err="1"/>
              <a:t>macchanger</a:t>
            </a:r>
            <a:r>
              <a:rPr lang="uk-UA" sz="2400" dirty="0"/>
              <a:t> - інструмент, який дозволяє переглядати та / або підробляти (підробляти) свою MAC-адресу</a:t>
            </a:r>
            <a:br>
              <a:rPr lang="uk-UA" sz="2400" dirty="0"/>
            </a:br>
            <a:r>
              <a:rPr lang="uk-UA" sz="2400" b="1" dirty="0" err="1"/>
              <a:t>airmon</a:t>
            </a:r>
            <a:r>
              <a:rPr lang="uk-UA" sz="2400" dirty="0"/>
              <a:t> - інструмент, який допоможе вам перевести бездротовий адаптер у режим монітора (</a:t>
            </a:r>
            <a:r>
              <a:rPr lang="uk-UA" sz="2400" dirty="0" err="1"/>
              <a:t>rfmon</a:t>
            </a:r>
            <a:r>
              <a:rPr lang="uk-UA" sz="2400" dirty="0"/>
              <a:t>)</a:t>
            </a:r>
            <a:br>
              <a:rPr lang="uk-UA" sz="2400" dirty="0"/>
            </a:br>
            <a:r>
              <a:rPr lang="uk-UA" sz="2400" b="1" dirty="0" err="1"/>
              <a:t>airodump</a:t>
            </a:r>
            <a:r>
              <a:rPr lang="uk-UA" sz="2400" dirty="0"/>
              <a:t> - інструмент для захоплення пакетів з бездротового маршрутизатора (інакше відомий як AP)</a:t>
            </a:r>
            <a:br>
              <a:rPr lang="uk-UA" sz="2400" dirty="0"/>
            </a:br>
            <a:r>
              <a:rPr lang="uk-UA" sz="2400" b="1" dirty="0" err="1"/>
              <a:t>aireplay</a:t>
            </a:r>
            <a:r>
              <a:rPr lang="uk-UA" sz="2400" dirty="0"/>
              <a:t> - інструмент для підробки запитів ARP</a:t>
            </a:r>
            <a:br>
              <a:rPr lang="uk-UA" sz="2400" dirty="0"/>
            </a:br>
            <a:r>
              <a:rPr lang="uk-UA" sz="2400" dirty="0"/>
              <a:t>Захоплюйте рукостискання WPA / WPA2, змушуючи клієнтів пройти повторну </a:t>
            </a:r>
            <a:r>
              <a:rPr lang="uk-UA" sz="2400" dirty="0" smtClean="0"/>
              <a:t>а</a:t>
            </a:r>
            <a:r>
              <a:rPr lang="en-US" sz="2400" dirty="0" smtClean="0"/>
              <a:t>e</a:t>
            </a:r>
            <a:r>
              <a:rPr lang="uk-UA" sz="2400" dirty="0" err="1" smtClean="0"/>
              <a:t>тентифікацію</a:t>
            </a:r>
            <a:r>
              <a:rPr lang="uk-UA" sz="2400" dirty="0"/>
              <a:t/>
            </a:r>
            <a:br>
              <a:rPr lang="uk-UA" sz="2400" dirty="0"/>
            </a:br>
            <a:r>
              <a:rPr lang="uk-UA" sz="2400" dirty="0"/>
              <a:t>Створення нових векторів ініціалізації</a:t>
            </a:r>
            <a:br>
              <a:rPr lang="uk-UA" sz="2400" dirty="0"/>
            </a:br>
            <a:r>
              <a:rPr lang="uk-UA" sz="2400" b="1" dirty="0" err="1"/>
              <a:t>aircrack</a:t>
            </a:r>
            <a:r>
              <a:rPr lang="uk-UA" sz="2400" dirty="0"/>
              <a:t> - інструмент для </a:t>
            </a:r>
            <a:r>
              <a:rPr lang="uk-UA" sz="2400" dirty="0" err="1"/>
              <a:t>розшифровки</a:t>
            </a:r>
            <a:r>
              <a:rPr lang="uk-UA" sz="2400" dirty="0"/>
              <a:t> ключів WEP (слід використовувати зі словником)</a:t>
            </a:r>
            <a:endParaRPr lang="en-US" sz="2400" dirty="0" smtClean="0"/>
          </a:p>
        </p:txBody>
      </p:sp>
    </p:spTree>
    <p:extLst>
      <p:ext uri="{BB962C8B-B14F-4D97-AF65-F5344CB8AC3E}">
        <p14:creationId xmlns:p14="http://schemas.microsoft.com/office/powerpoint/2010/main" val="29725813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uk-UA" altLang="ru-RU" dirty="0" smtClean="0"/>
              <a:t>Як захищатись використовуючи </a:t>
            </a:r>
            <a:r>
              <a:rPr lang="en-US" altLang="ru-RU" dirty="0" smtClean="0"/>
              <a:t>WPA</a:t>
            </a:r>
          </a:p>
        </p:txBody>
      </p:sp>
      <p:sp>
        <p:nvSpPr>
          <p:cNvPr id="11267" name="Content Placeholder 2"/>
          <p:cNvSpPr>
            <a:spLocks noGrp="1"/>
          </p:cNvSpPr>
          <p:nvPr>
            <p:ph idx="1"/>
          </p:nvPr>
        </p:nvSpPr>
        <p:spPr>
          <a:xfrm>
            <a:off x="381000" y="1935922"/>
            <a:ext cx="7993468" cy="4038600"/>
          </a:xfrm>
        </p:spPr>
        <p:txBody>
          <a:bodyPr>
            <a:normAutofit fontScale="92500" lnSpcReduction="10000"/>
          </a:bodyPr>
          <a:lstStyle/>
          <a:p>
            <a:pPr marL="0" indent="0">
              <a:buNone/>
            </a:pPr>
            <a:r>
              <a:rPr lang="uk-UA" sz="2400" dirty="0"/>
              <a:t>Паролі - єдиний спосіб зламати WPA - це </a:t>
            </a:r>
            <a:r>
              <a:rPr lang="en-US" sz="2400" dirty="0" smtClean="0"/>
              <a:t>sniff</a:t>
            </a:r>
            <a:r>
              <a:rPr lang="uk-UA" sz="2400" dirty="0" smtClean="0"/>
              <a:t>’</a:t>
            </a:r>
            <a:r>
              <a:rPr lang="uk-UA" sz="2400" dirty="0" err="1" smtClean="0"/>
              <a:t>ити</a:t>
            </a:r>
            <a:r>
              <a:rPr lang="uk-UA" sz="2400" dirty="0" smtClean="0"/>
              <a:t> </a:t>
            </a:r>
            <a:r>
              <a:rPr lang="uk-UA" sz="2400" dirty="0"/>
              <a:t>пароль PMK, пов'язаний з процесом </a:t>
            </a:r>
            <a:r>
              <a:rPr lang="uk-UA" sz="2400" dirty="0" err="1"/>
              <a:t>аутентифікації</a:t>
            </a:r>
            <a:r>
              <a:rPr lang="uk-UA" sz="2400" dirty="0"/>
              <a:t> рукостискання, і якщо цей пароль буде надзвичайно складним, зламати буде майже неможливо</a:t>
            </a:r>
            <a:r>
              <a:rPr lang="uk-UA" sz="2400" dirty="0" smtClean="0"/>
              <a:t>.</a:t>
            </a:r>
          </a:p>
          <a:p>
            <a:pPr marL="0" indent="0">
              <a:buNone/>
            </a:pPr>
            <a:r>
              <a:rPr lang="uk-UA" sz="2400" dirty="0"/>
              <a:t/>
            </a:r>
            <a:br>
              <a:rPr lang="uk-UA" sz="2400" dirty="0"/>
            </a:br>
            <a:r>
              <a:rPr lang="uk-UA" sz="2400" dirty="0"/>
              <a:t>Складність пароля - виберіть випадкову парольну фразу, що не складається з словникових слів. Виберіть складну парольну фразу довжиною не менше 20 символів і регулярно змінюйте її</a:t>
            </a:r>
            <a:r>
              <a:rPr lang="en-US" altLang="ru-RU" sz="2400" dirty="0" smtClean="0"/>
              <a:t/>
            </a:r>
            <a:br>
              <a:rPr lang="en-US" altLang="ru-RU" sz="2400" dirty="0" smtClean="0"/>
            </a:br>
            <a:endParaRPr lang="en-US" altLang="ru-RU" sz="2400" dirty="0" smtClean="0"/>
          </a:p>
        </p:txBody>
      </p:sp>
    </p:spTree>
    <p:extLst>
      <p:ext uri="{BB962C8B-B14F-4D97-AF65-F5344CB8AC3E}">
        <p14:creationId xmlns:p14="http://schemas.microsoft.com/office/powerpoint/2010/main" val="263431262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152400" y="152401"/>
            <a:ext cx="8534399" cy="762000"/>
          </a:xfrm>
        </p:spPr>
        <p:txBody>
          <a:bodyPr/>
          <a:lstStyle/>
          <a:p>
            <a:r>
              <a:rPr lang="uk-UA" altLang="ru-RU" dirty="0" smtClean="0"/>
              <a:t>Загальні принципи захисту</a:t>
            </a:r>
            <a:endParaRPr lang="en-US" altLang="ru-RU" dirty="0" smtClean="0"/>
          </a:p>
        </p:txBody>
      </p:sp>
      <p:sp>
        <p:nvSpPr>
          <p:cNvPr id="12291" name="Content Placeholder 2"/>
          <p:cNvSpPr>
            <a:spLocks noGrp="1"/>
          </p:cNvSpPr>
          <p:nvPr>
            <p:ph idx="1"/>
          </p:nvPr>
        </p:nvSpPr>
        <p:spPr>
          <a:xfrm>
            <a:off x="0" y="914401"/>
            <a:ext cx="8915400" cy="5791199"/>
          </a:xfrm>
        </p:spPr>
        <p:txBody>
          <a:bodyPr>
            <a:normAutofit fontScale="92500" lnSpcReduction="20000"/>
          </a:bodyPr>
          <a:lstStyle/>
          <a:p>
            <a:pPr marL="0" indent="0">
              <a:buNone/>
            </a:pPr>
            <a:r>
              <a:rPr lang="uk-UA" sz="2400" dirty="0" smtClean="0"/>
              <a:t>Змініть </a:t>
            </a:r>
            <a:r>
              <a:rPr lang="uk-UA" sz="2400" dirty="0"/>
              <a:t>ім'я та пароль маршрутизатора за </a:t>
            </a:r>
            <a:r>
              <a:rPr lang="uk-UA" sz="2400" dirty="0" smtClean="0"/>
              <a:t>замовчуванням</a:t>
            </a:r>
          </a:p>
          <a:p>
            <a:pPr marL="0" indent="0">
              <a:buNone/>
            </a:pPr>
            <a:r>
              <a:rPr lang="uk-UA" sz="2400" dirty="0"/>
              <a:t/>
            </a:r>
            <a:br>
              <a:rPr lang="uk-UA" sz="2400" dirty="0"/>
            </a:br>
            <a:r>
              <a:rPr lang="uk-UA" sz="2400" dirty="0"/>
              <a:t>Якщо можливо, змініть внутрішню підмережу </a:t>
            </a:r>
            <a:r>
              <a:rPr lang="uk-UA" sz="2400" dirty="0" smtClean="0"/>
              <a:t>IP</a:t>
            </a:r>
          </a:p>
          <a:p>
            <a:pPr marL="0" indent="0">
              <a:buNone/>
            </a:pPr>
            <a:r>
              <a:rPr lang="uk-UA" sz="2400" dirty="0"/>
              <a:t/>
            </a:r>
            <a:br>
              <a:rPr lang="uk-UA" sz="2400" dirty="0"/>
            </a:br>
            <a:r>
              <a:rPr lang="uk-UA" sz="2400" dirty="0"/>
              <a:t>Змініть ім'я за замовчуванням та </a:t>
            </a:r>
            <a:r>
              <a:rPr lang="uk-UA" sz="2400" dirty="0" smtClean="0"/>
              <a:t>приховайте </a:t>
            </a:r>
            <a:r>
              <a:rPr lang="uk-UA" sz="2400" dirty="0"/>
              <a:t>трансляцію SSID (ідентифікатор набору послуг</a:t>
            </a:r>
            <a:r>
              <a:rPr lang="uk-UA" sz="2400" dirty="0" smtClean="0"/>
              <a:t>)</a:t>
            </a:r>
          </a:p>
          <a:p>
            <a:pPr marL="0" indent="0">
              <a:buNone/>
            </a:pPr>
            <a:r>
              <a:rPr lang="uk-UA" sz="2400" dirty="0"/>
              <a:t/>
            </a:r>
            <a:br>
              <a:rPr lang="uk-UA" sz="2400" dirty="0"/>
            </a:br>
            <a:r>
              <a:rPr lang="uk-UA" sz="2400" dirty="0"/>
              <a:t>Жоден із способів атаки не є швидшим чи ефективнішим, коли використовується більша пропускна фраза</a:t>
            </a:r>
            <a:r>
              <a:rPr lang="uk-UA" sz="2400" dirty="0" smtClean="0"/>
              <a:t>.</a:t>
            </a:r>
          </a:p>
          <a:p>
            <a:pPr marL="0" indent="0">
              <a:buNone/>
            </a:pPr>
            <a:r>
              <a:rPr lang="uk-UA" sz="2400" dirty="0"/>
              <a:t/>
            </a:r>
            <a:br>
              <a:rPr lang="uk-UA" sz="2400" dirty="0"/>
            </a:br>
            <a:r>
              <a:rPr lang="uk-UA" sz="2400" dirty="0"/>
              <a:t>Обмежте доступ до своєї бездротової мережі, фільтруючи доступ на основі MAC (код доступу до медіа</a:t>
            </a:r>
            <a:r>
              <a:rPr lang="uk-UA" sz="2400" dirty="0" smtClean="0"/>
              <a:t>)</a:t>
            </a:r>
          </a:p>
          <a:p>
            <a:pPr marL="0" indent="0">
              <a:buNone/>
            </a:pPr>
            <a:r>
              <a:rPr lang="uk-UA" sz="2400" dirty="0"/>
              <a:t/>
            </a:r>
            <a:br>
              <a:rPr lang="uk-UA" sz="2400" dirty="0"/>
            </a:br>
            <a:r>
              <a:rPr lang="uk-UA" sz="2400" dirty="0"/>
              <a:t>Використовуйте шифрування</a:t>
            </a:r>
            <a:endParaRPr lang="en-US" altLang="ru-RU" sz="2400" dirty="0" smtClean="0"/>
          </a:p>
        </p:txBody>
      </p:sp>
    </p:spTree>
    <p:extLst>
      <p:ext uri="{BB962C8B-B14F-4D97-AF65-F5344CB8AC3E}">
        <p14:creationId xmlns:p14="http://schemas.microsoft.com/office/powerpoint/2010/main" val="166757595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a:xfrm>
            <a:off x="457200" y="228600"/>
            <a:ext cx="8458200" cy="1143000"/>
          </a:xfrm>
        </p:spPr>
        <p:txBody>
          <a:bodyPr>
            <a:normAutofit/>
          </a:bodyPr>
          <a:lstStyle/>
          <a:p>
            <a:r>
              <a:rPr lang="en-US" dirty="0">
                <a:latin typeface="Arial" charset="0"/>
              </a:rPr>
              <a:t>Wi-Fi Protected Access 2 (WPA2)</a:t>
            </a:r>
          </a:p>
        </p:txBody>
      </p:sp>
      <p:sp>
        <p:nvSpPr>
          <p:cNvPr id="49155" name="Content Placeholder 2"/>
          <p:cNvSpPr>
            <a:spLocks noGrp="1"/>
          </p:cNvSpPr>
          <p:nvPr>
            <p:ph idx="1"/>
          </p:nvPr>
        </p:nvSpPr>
        <p:spPr>
          <a:xfrm>
            <a:off x="228600" y="1295400"/>
            <a:ext cx="8534400" cy="5334000"/>
          </a:xfrm>
        </p:spPr>
        <p:txBody>
          <a:bodyPr>
            <a:normAutofit/>
          </a:bodyPr>
          <a:lstStyle/>
          <a:p>
            <a:pPr marL="342900" lvl="1" indent="-342900">
              <a:buFontTx/>
              <a:buChar char="•"/>
              <a:defRPr/>
            </a:pPr>
            <a:r>
              <a:rPr lang="uk-UA" dirty="0" smtClean="0"/>
              <a:t>Друге покоління </a:t>
            </a:r>
            <a:r>
              <a:rPr lang="en-US" dirty="0" smtClean="0"/>
              <a:t>WPA </a:t>
            </a:r>
            <a:r>
              <a:rPr lang="uk-UA" dirty="0" smtClean="0"/>
              <a:t>відоме як</a:t>
            </a:r>
            <a:r>
              <a:rPr lang="en-US" dirty="0" smtClean="0"/>
              <a:t> WPA2</a:t>
            </a:r>
          </a:p>
          <a:p>
            <a:pPr lvl="1">
              <a:defRPr/>
            </a:pPr>
            <a:r>
              <a:rPr lang="uk-UA" dirty="0" smtClean="0"/>
              <a:t>Представлене  в </a:t>
            </a:r>
            <a:r>
              <a:rPr lang="en-US" dirty="0" smtClean="0"/>
              <a:t>2004</a:t>
            </a:r>
          </a:p>
          <a:p>
            <a:pPr lvl="1">
              <a:defRPr/>
            </a:pPr>
            <a:r>
              <a:rPr lang="uk-UA" dirty="0" smtClean="0"/>
              <a:t>Базується на стандарті </a:t>
            </a:r>
            <a:r>
              <a:rPr lang="en-US" dirty="0" smtClean="0"/>
              <a:t>IEEE 802.11i </a:t>
            </a:r>
            <a:endParaRPr lang="uk-UA" dirty="0" smtClean="0"/>
          </a:p>
          <a:p>
            <a:pPr lvl="1">
              <a:defRPr/>
            </a:pPr>
            <a:r>
              <a:rPr lang="uk-UA" dirty="0" smtClean="0"/>
              <a:t>Використовує</a:t>
            </a:r>
            <a:r>
              <a:rPr lang="en-US" dirty="0" smtClean="0"/>
              <a:t> Advanced Encryption Standard (AES)</a:t>
            </a:r>
          </a:p>
          <a:p>
            <a:pPr lvl="1">
              <a:defRPr/>
            </a:pPr>
            <a:r>
              <a:rPr lang="uk-UA" dirty="0" smtClean="0"/>
              <a:t>Підтримує і </a:t>
            </a:r>
            <a:r>
              <a:rPr lang="en-US" dirty="0" smtClean="0"/>
              <a:t>PSK (Personal)</a:t>
            </a:r>
            <a:r>
              <a:rPr lang="uk-UA" dirty="0" smtClean="0"/>
              <a:t>, і </a:t>
            </a:r>
            <a:r>
              <a:rPr lang="en-US" dirty="0" smtClean="0"/>
              <a:t> IEEE 802.1x (Enterprise) </a:t>
            </a:r>
            <a:r>
              <a:rPr lang="uk-UA" dirty="0" smtClean="0"/>
              <a:t>режими </a:t>
            </a:r>
            <a:r>
              <a:rPr lang="uk-UA" dirty="0" err="1" smtClean="0"/>
              <a:t>аутентифікації</a:t>
            </a:r>
            <a:endParaRPr lang="en-US" dirty="0" smtClean="0"/>
          </a:p>
          <a:p>
            <a:pPr>
              <a:defRPr/>
            </a:pPr>
            <a:r>
              <a:rPr lang="en-US" dirty="0" smtClean="0">
                <a:ea typeface="+mn-ea"/>
              </a:rPr>
              <a:t>AES-CCMP </a:t>
            </a:r>
            <a:r>
              <a:rPr lang="uk-UA" dirty="0" smtClean="0"/>
              <a:t>(</a:t>
            </a:r>
            <a:r>
              <a:rPr lang="en-US" dirty="0">
                <a:effectLst/>
              </a:rPr>
              <a:t>Counter Mode with Cipher Block Chaining Message Authentication Code Protocol </a:t>
            </a:r>
            <a:r>
              <a:rPr lang="uk-UA" dirty="0" smtClean="0">
                <a:effectLst/>
              </a:rPr>
              <a:t>)</a:t>
            </a:r>
            <a:r>
              <a:rPr lang="uk-UA" dirty="0" smtClean="0">
                <a:ea typeface="+mn-ea"/>
              </a:rPr>
              <a:t>шифрування</a:t>
            </a:r>
            <a:endParaRPr lang="en-US" dirty="0" smtClean="0">
              <a:ea typeface="+mn-ea"/>
            </a:endParaRPr>
          </a:p>
          <a:p>
            <a:pPr lvl="1">
              <a:defRPr/>
            </a:pPr>
            <a:r>
              <a:rPr lang="uk-UA" dirty="0" smtClean="0"/>
              <a:t>Стандартний протокол шифрування для </a:t>
            </a:r>
            <a:r>
              <a:rPr lang="en-US" dirty="0" smtClean="0"/>
              <a:t>WPA2</a:t>
            </a:r>
          </a:p>
          <a:p>
            <a:pPr lvl="1">
              <a:defRPr/>
            </a:pPr>
            <a:r>
              <a:rPr lang="en-US" dirty="0" smtClean="0"/>
              <a:t>CCM </a:t>
            </a:r>
            <a:r>
              <a:rPr lang="uk-UA" dirty="0" smtClean="0"/>
              <a:t>алгоритм, що забезпечує </a:t>
            </a:r>
            <a:r>
              <a:rPr lang="uk-UA" dirty="0" err="1" smtClean="0"/>
              <a:t>приватність</a:t>
            </a:r>
            <a:r>
              <a:rPr lang="uk-UA" dirty="0" smtClean="0"/>
              <a:t> даних</a:t>
            </a:r>
            <a:endParaRPr lang="en-US" dirty="0" smtClean="0"/>
          </a:p>
          <a:p>
            <a:pPr lvl="1">
              <a:defRPr/>
            </a:pPr>
            <a:r>
              <a:rPr lang="en-US" dirty="0" smtClean="0"/>
              <a:t>CBC-MAC </a:t>
            </a:r>
            <a:r>
              <a:rPr lang="uk-UA" dirty="0" smtClean="0"/>
              <a:t>компонент </a:t>
            </a:r>
            <a:r>
              <a:rPr lang="en-US" dirty="0" smtClean="0"/>
              <a:t>CCMP </a:t>
            </a:r>
            <a:r>
              <a:rPr lang="uk-UA" dirty="0" smtClean="0"/>
              <a:t>забезпечує цілісність даних і </a:t>
            </a:r>
            <a:r>
              <a:rPr lang="uk-UA" dirty="0" err="1" smtClean="0"/>
              <a:t>аутентифікацію</a:t>
            </a:r>
            <a:endParaRPr lang="en-US" dirty="0" smtClean="0"/>
          </a:p>
        </p:txBody>
      </p:sp>
      <p:sp>
        <p:nvSpPr>
          <p:cNvPr id="5" name="Slide Number Placeholder 4"/>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3733A969-4993-7443-A6FF-72239EDAF288}" type="slidenum">
              <a:rPr lang="en-US" sz="1400">
                <a:solidFill>
                  <a:srgbClr val="222222"/>
                </a:solidFill>
                <a:latin typeface="Arial" charset="0"/>
              </a:rPr>
              <a:pPr eaLnBrk="1" hangingPunct="1"/>
              <a:t>34</a:t>
            </a:fld>
            <a:endParaRPr lang="en-US" sz="1400">
              <a:solidFill>
                <a:srgbClr val="222222"/>
              </a:solidFill>
              <a:latin typeface="Arial"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Content Placeholder 2"/>
          <p:cNvSpPr>
            <a:spLocks noGrp="1"/>
          </p:cNvSpPr>
          <p:nvPr>
            <p:ph idx="1"/>
          </p:nvPr>
        </p:nvSpPr>
        <p:spPr>
          <a:xfrm>
            <a:off x="152400" y="152401"/>
            <a:ext cx="8951913" cy="3124200"/>
          </a:xfrm>
        </p:spPr>
        <p:txBody>
          <a:bodyPr>
            <a:normAutofit lnSpcReduction="10000"/>
          </a:bodyPr>
          <a:lstStyle/>
          <a:p>
            <a:r>
              <a:rPr lang="en-US" dirty="0">
                <a:latin typeface="Arial" charset="0"/>
              </a:rPr>
              <a:t>AES </a:t>
            </a:r>
            <a:r>
              <a:rPr lang="uk-UA" dirty="0" smtClean="0">
                <a:latin typeface="Arial" charset="0"/>
              </a:rPr>
              <a:t>шифрування і дешифрування</a:t>
            </a:r>
            <a:endParaRPr lang="en-US" dirty="0">
              <a:latin typeface="Arial" charset="0"/>
            </a:endParaRPr>
          </a:p>
          <a:p>
            <a:pPr lvl="1"/>
            <a:r>
              <a:rPr lang="uk-UA" dirty="0" smtClean="0">
                <a:latin typeface="Arial" charset="0"/>
              </a:rPr>
              <a:t>Виконуються </a:t>
            </a:r>
            <a:r>
              <a:rPr lang="uk-UA" dirty="0"/>
              <a:t>апаратно через </a:t>
            </a:r>
            <a:r>
              <a:rPr lang="uk-UA" dirty="0" smtClean="0"/>
              <a:t>інтенсивний характер обчислень</a:t>
            </a:r>
          </a:p>
          <a:p>
            <a:pPr marL="457200" lvl="1" indent="0">
              <a:buNone/>
            </a:pPr>
            <a:endParaRPr lang="en-US" dirty="0">
              <a:latin typeface="Arial" charset="0"/>
            </a:endParaRPr>
          </a:p>
          <a:p>
            <a:r>
              <a:rPr lang="en-US" dirty="0">
                <a:latin typeface="Arial" charset="0"/>
              </a:rPr>
              <a:t>IEEE 802.1x </a:t>
            </a:r>
            <a:r>
              <a:rPr lang="uk-UA" dirty="0" err="1" smtClean="0">
                <a:latin typeface="Arial" charset="0"/>
              </a:rPr>
              <a:t>аутентифікація</a:t>
            </a:r>
            <a:r>
              <a:rPr lang="uk-UA" dirty="0" smtClean="0">
                <a:latin typeface="Arial" charset="0"/>
              </a:rPr>
              <a:t> </a:t>
            </a:r>
            <a:endParaRPr lang="en-US" dirty="0">
              <a:latin typeface="Arial" charset="0"/>
            </a:endParaRPr>
          </a:p>
          <a:p>
            <a:pPr lvl="1"/>
            <a:r>
              <a:rPr lang="uk-UA" dirty="0" smtClean="0">
                <a:latin typeface="Arial" charset="0"/>
              </a:rPr>
              <a:t>Спочатку розроблена для дротових мереж</a:t>
            </a:r>
            <a:endParaRPr lang="en-US" dirty="0">
              <a:latin typeface="Arial" charset="0"/>
            </a:endParaRPr>
          </a:p>
          <a:p>
            <a:pPr lvl="1"/>
            <a:r>
              <a:rPr lang="uk-UA" dirty="0"/>
              <a:t>Забезпечує більш високий ступінь безпеки, застосовуючи безпеку порту</a:t>
            </a:r>
            <a:br>
              <a:rPr lang="uk-UA" dirty="0"/>
            </a:br>
            <a:r>
              <a:rPr lang="uk-UA" dirty="0"/>
              <a:t>Блокує увесь трафік на основі порту до порту, поки клієнт не засвідчить </a:t>
            </a:r>
            <a:r>
              <a:rPr lang="uk-UA" dirty="0" err="1" smtClean="0"/>
              <a:t>аутентифікацію</a:t>
            </a:r>
            <a:endParaRPr lang="en-US" dirty="0">
              <a:latin typeface="Arial" charset="0"/>
            </a:endParaRPr>
          </a:p>
        </p:txBody>
      </p:sp>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5400" y="3810000"/>
            <a:ext cx="5743575" cy="2286000"/>
          </a:xfrm>
          <a:prstGeom prst="rect">
            <a:avLst/>
          </a:prstGeo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3386" y="1828800"/>
            <a:ext cx="8722895" cy="4572000"/>
          </a:xfrm>
          <a:prstGeom prst="rect">
            <a:avLst/>
          </a:prstGeom>
        </p:spPr>
      </p:pic>
      <p:sp>
        <p:nvSpPr>
          <p:cNvPr id="2" name="Прямоугольник 1"/>
          <p:cNvSpPr/>
          <p:nvPr/>
        </p:nvSpPr>
        <p:spPr>
          <a:xfrm>
            <a:off x="838200" y="457200"/>
            <a:ext cx="8074455" cy="584775"/>
          </a:xfrm>
          <a:prstGeom prst="rect">
            <a:avLst/>
          </a:prstGeom>
        </p:spPr>
        <p:txBody>
          <a:bodyPr wrap="none">
            <a:spAutoFit/>
          </a:bodyPr>
          <a:lstStyle/>
          <a:p>
            <a:r>
              <a:rPr lang="en-US" sz="3200" b="1" dirty="0" smtClean="0">
                <a:latin typeface="+mn-lt"/>
              </a:rPr>
              <a:t>Extensible </a:t>
            </a:r>
            <a:r>
              <a:rPr lang="en-US" sz="3200" b="1" dirty="0">
                <a:latin typeface="+mn-lt"/>
              </a:rPr>
              <a:t>Authentication </a:t>
            </a:r>
            <a:r>
              <a:rPr lang="en-US" sz="3200" b="1" dirty="0" smtClean="0">
                <a:latin typeface="+mn-lt"/>
              </a:rPr>
              <a:t>Protocol</a:t>
            </a:r>
            <a:r>
              <a:rPr lang="ru-RU" sz="3200" b="1" dirty="0" smtClean="0">
                <a:latin typeface="+mn-lt"/>
              </a:rPr>
              <a:t> (</a:t>
            </a:r>
            <a:r>
              <a:rPr lang="en-US" sz="3200" b="1" dirty="0" smtClean="0">
                <a:latin typeface="+mn-lt"/>
              </a:rPr>
              <a:t>EAP)</a:t>
            </a:r>
            <a:endParaRPr lang="ru-RU" sz="3200" b="1" dirty="0">
              <a:latin typeface="+mn-lt"/>
            </a:endParaRPr>
          </a:p>
        </p:txBody>
      </p:sp>
    </p:spTree>
    <p:extLst>
      <p:ext uri="{BB962C8B-B14F-4D97-AF65-F5344CB8AC3E}">
        <p14:creationId xmlns:p14="http://schemas.microsoft.com/office/powerpoint/2010/main" val="5973102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2"/>
          </p:nvPr>
        </p:nvSpPr>
        <p:spPr>
          <a:xfrm>
            <a:off x="76200" y="533400"/>
            <a:ext cx="8839200" cy="5638800"/>
          </a:xfrm>
        </p:spPr>
        <p:txBody>
          <a:bodyPr>
            <a:normAutofit/>
          </a:bodyPr>
          <a:lstStyle/>
          <a:p>
            <a:pPr marL="0" indent="0">
              <a:buNone/>
            </a:pPr>
            <a:r>
              <a:rPr lang="uk-UA" b="1" dirty="0" smtClean="0"/>
              <a:t>    EAP-FAST </a:t>
            </a:r>
            <a:r>
              <a:rPr lang="uk-UA" b="1" dirty="0"/>
              <a:t>(</a:t>
            </a:r>
            <a:r>
              <a:rPr lang="uk-UA" b="1" dirty="0" err="1"/>
              <a:t>Flexible</a:t>
            </a:r>
            <a:r>
              <a:rPr lang="uk-UA" b="1" dirty="0"/>
              <a:t> </a:t>
            </a:r>
            <a:r>
              <a:rPr lang="uk-UA" b="1" dirty="0" err="1"/>
              <a:t>Authentication</a:t>
            </a:r>
            <a:r>
              <a:rPr lang="uk-UA" b="1" dirty="0"/>
              <a:t> </a:t>
            </a:r>
            <a:r>
              <a:rPr lang="uk-UA" b="1" dirty="0" err="1"/>
              <a:t>via</a:t>
            </a:r>
            <a:r>
              <a:rPr lang="uk-UA" b="1" dirty="0"/>
              <a:t> </a:t>
            </a:r>
            <a:r>
              <a:rPr lang="uk-UA" b="1" dirty="0" err="1"/>
              <a:t>Secure</a:t>
            </a:r>
            <a:r>
              <a:rPr lang="uk-UA" b="1" dirty="0"/>
              <a:t> </a:t>
            </a:r>
            <a:r>
              <a:rPr lang="uk-UA" b="1" dirty="0" err="1"/>
              <a:t>Tunneling</a:t>
            </a:r>
            <a:r>
              <a:rPr lang="uk-UA" b="1" dirty="0"/>
              <a:t>) </a:t>
            </a:r>
            <a:r>
              <a:rPr lang="uk-UA" dirty="0"/>
              <a:t>- розроблений фірмою </a:t>
            </a:r>
            <a:r>
              <a:rPr lang="uk-UA" dirty="0" err="1"/>
              <a:t>Cisco</a:t>
            </a:r>
            <a:r>
              <a:rPr lang="uk-UA" dirty="0"/>
              <a:t>; дозволяє проводити авторизацію за логіном-паролем, переданому всередині TLS тунелю між </a:t>
            </a:r>
            <a:r>
              <a:rPr lang="uk-UA" dirty="0" err="1"/>
              <a:t>супплікантом</a:t>
            </a:r>
            <a:r>
              <a:rPr lang="uk-UA" dirty="0"/>
              <a:t> і </a:t>
            </a:r>
            <a:r>
              <a:rPr lang="uk-UA" dirty="0" smtClean="0"/>
              <a:t>RADIUS-сервером</a:t>
            </a:r>
          </a:p>
          <a:p>
            <a:pPr marL="0" indent="0">
              <a:buNone/>
            </a:pPr>
            <a:r>
              <a:rPr lang="uk-UA" dirty="0"/>
              <a:t/>
            </a:r>
            <a:br>
              <a:rPr lang="uk-UA" dirty="0"/>
            </a:br>
            <a:r>
              <a:rPr lang="uk-UA" dirty="0"/>
              <a:t>    </a:t>
            </a:r>
            <a:r>
              <a:rPr lang="uk-UA" b="1" dirty="0"/>
              <a:t>EAP-TLS (</a:t>
            </a:r>
            <a:r>
              <a:rPr lang="uk-UA" b="1" dirty="0" err="1"/>
              <a:t>Transport</a:t>
            </a:r>
            <a:r>
              <a:rPr lang="uk-UA" b="1" dirty="0"/>
              <a:t> </a:t>
            </a:r>
            <a:r>
              <a:rPr lang="uk-UA" b="1" dirty="0" err="1"/>
              <a:t>Layer</a:t>
            </a:r>
            <a:r>
              <a:rPr lang="uk-UA" b="1" dirty="0"/>
              <a:t> </a:t>
            </a:r>
            <a:r>
              <a:rPr lang="uk-UA" b="1" dirty="0" err="1"/>
              <a:t>Security</a:t>
            </a:r>
            <a:r>
              <a:rPr lang="uk-UA" b="1" dirty="0"/>
              <a:t>).</a:t>
            </a:r>
            <a:r>
              <a:rPr lang="uk-UA" dirty="0"/>
              <a:t> Використовує інфраструктуру відкритих ключів (PKI) для авторизації клієнта і сервера (</a:t>
            </a:r>
            <a:r>
              <a:rPr lang="uk-UA" dirty="0" err="1"/>
              <a:t>суппліканта</a:t>
            </a:r>
            <a:r>
              <a:rPr lang="uk-UA" dirty="0"/>
              <a:t> і RADIUS-сервера) через сертифікати, виписані довіреною підтверджуючий центр (CA). Вимагає виписування і установки клієнтських сертифікатів на кожне бездротове пристрій, тому підходить тільки для керованої корпоративного середовища. Сервер сертифікатів Windows має засоби, що дозволяють клієнту самостійно генерувати собі сертифікат, якщо клієнт - член домену. Блокування клієнта легко проводиться відкликанням його сертифіката (або через облікові записи</a:t>
            </a:r>
            <a:r>
              <a:rPr lang="uk-UA" dirty="0" smtClean="0"/>
              <a:t>).</a:t>
            </a:r>
            <a:r>
              <a:rPr lang="uk-UA" dirty="0"/>
              <a:t>    </a:t>
            </a:r>
            <a:endParaRPr lang="ru-RU" dirty="0"/>
          </a:p>
        </p:txBody>
      </p:sp>
    </p:spTree>
    <p:extLst>
      <p:ext uri="{BB962C8B-B14F-4D97-AF65-F5344CB8AC3E}">
        <p14:creationId xmlns:p14="http://schemas.microsoft.com/office/powerpoint/2010/main" val="35547973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2"/>
          </p:nvPr>
        </p:nvSpPr>
        <p:spPr>
          <a:xfrm>
            <a:off x="152400" y="533400"/>
            <a:ext cx="8458200" cy="5638800"/>
          </a:xfrm>
        </p:spPr>
        <p:txBody>
          <a:bodyPr>
            <a:normAutofit/>
          </a:bodyPr>
          <a:lstStyle/>
          <a:p>
            <a:pPr marL="0" indent="0">
              <a:buNone/>
            </a:pPr>
            <a:r>
              <a:rPr lang="uk-UA" dirty="0"/>
              <a:t/>
            </a:r>
            <a:br>
              <a:rPr lang="uk-UA" dirty="0"/>
            </a:br>
            <a:r>
              <a:rPr lang="uk-UA" dirty="0"/>
              <a:t>    </a:t>
            </a:r>
            <a:r>
              <a:rPr lang="uk-UA" b="1" dirty="0"/>
              <a:t>EAP-TTLS (</a:t>
            </a:r>
            <a:r>
              <a:rPr lang="uk-UA" b="1" dirty="0" err="1"/>
              <a:t>Tunneled</a:t>
            </a:r>
            <a:r>
              <a:rPr lang="uk-UA" b="1" dirty="0"/>
              <a:t> </a:t>
            </a:r>
            <a:r>
              <a:rPr lang="uk-UA" b="1" dirty="0" err="1"/>
              <a:t>Transport</a:t>
            </a:r>
            <a:r>
              <a:rPr lang="uk-UA" b="1" dirty="0"/>
              <a:t> </a:t>
            </a:r>
            <a:r>
              <a:rPr lang="uk-UA" b="1" dirty="0" err="1"/>
              <a:t>Layer</a:t>
            </a:r>
            <a:r>
              <a:rPr lang="uk-UA" b="1" dirty="0"/>
              <a:t> </a:t>
            </a:r>
            <a:r>
              <a:rPr lang="uk-UA" b="1" dirty="0" err="1"/>
              <a:t>Security</a:t>
            </a:r>
            <a:r>
              <a:rPr lang="uk-UA" b="1" dirty="0"/>
              <a:t>) </a:t>
            </a:r>
            <a:r>
              <a:rPr lang="uk-UA" dirty="0"/>
              <a:t>аналогічний EAP-TLS, але при створенні тунелю не потрібно клієнтський сертифікат. В такому тунелі, аналогічному SSL-з'єднання браузера, проводиться додаткова авторизація (по паролю або якось ще</a:t>
            </a:r>
            <a:r>
              <a:rPr lang="uk-UA" dirty="0" smtClean="0"/>
              <a:t>).</a:t>
            </a:r>
          </a:p>
          <a:p>
            <a:pPr marL="0" indent="0">
              <a:buNone/>
            </a:pPr>
            <a:r>
              <a:rPr lang="uk-UA" dirty="0"/>
              <a:t/>
            </a:r>
            <a:br>
              <a:rPr lang="uk-UA" dirty="0"/>
            </a:br>
            <a:r>
              <a:rPr lang="uk-UA" dirty="0"/>
              <a:t>    </a:t>
            </a:r>
            <a:r>
              <a:rPr lang="uk-UA" b="1" dirty="0"/>
              <a:t>PEAP-MSCHAPv2 (</a:t>
            </a:r>
            <a:r>
              <a:rPr lang="uk-UA" b="1" dirty="0" err="1"/>
              <a:t>Protected</a:t>
            </a:r>
            <a:r>
              <a:rPr lang="uk-UA" b="1" dirty="0"/>
              <a:t> EAP) </a:t>
            </a:r>
            <a:r>
              <a:rPr lang="uk-UA" dirty="0"/>
              <a:t>- схожий з EAP-TTLS в плані початкового встановлення шифрованого TLS тунелю між клієнтом і сервером, що вимагає серверного сертифіката. Надалі в такому тунелі відбувається авторизація за відомим протоколу </a:t>
            </a:r>
            <a:r>
              <a:rPr lang="uk-UA" dirty="0" smtClean="0"/>
              <a:t>MSCHAPv2</a:t>
            </a:r>
          </a:p>
          <a:p>
            <a:pPr marL="0" indent="0">
              <a:buNone/>
            </a:pPr>
            <a:r>
              <a:rPr lang="uk-UA" dirty="0"/>
              <a:t/>
            </a:r>
            <a:br>
              <a:rPr lang="uk-UA" dirty="0"/>
            </a:br>
            <a:r>
              <a:rPr lang="uk-UA" dirty="0"/>
              <a:t>    </a:t>
            </a:r>
            <a:r>
              <a:rPr lang="uk-UA" b="1" dirty="0"/>
              <a:t>PEAP-GTC (</a:t>
            </a:r>
            <a:r>
              <a:rPr lang="uk-UA" b="1" dirty="0" err="1"/>
              <a:t>Generic</a:t>
            </a:r>
            <a:r>
              <a:rPr lang="uk-UA" b="1" dirty="0"/>
              <a:t> </a:t>
            </a:r>
            <a:r>
              <a:rPr lang="uk-UA" b="1" dirty="0" err="1"/>
              <a:t>Token</a:t>
            </a:r>
            <a:r>
              <a:rPr lang="uk-UA" b="1" dirty="0"/>
              <a:t> </a:t>
            </a:r>
            <a:r>
              <a:rPr lang="uk-UA" b="1" dirty="0" err="1"/>
              <a:t>Card</a:t>
            </a:r>
            <a:r>
              <a:rPr lang="uk-UA" b="1" dirty="0"/>
              <a:t>) </a:t>
            </a:r>
            <a:r>
              <a:rPr lang="uk-UA" dirty="0"/>
              <a:t>- аналогічно попередньому, але вимагає карт одноразових паролів (і відповідної інфраструктури)</a:t>
            </a:r>
            <a:endParaRPr lang="ru-RU" dirty="0"/>
          </a:p>
        </p:txBody>
      </p:sp>
    </p:spTree>
    <p:extLst>
      <p:ext uri="{BB962C8B-B14F-4D97-AF65-F5344CB8AC3E}">
        <p14:creationId xmlns:p14="http://schemas.microsoft.com/office/powerpoint/2010/main" val="26191212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990600"/>
            <a:ext cx="8835039" cy="4343400"/>
          </a:xfrm>
          <a:prstGeom prst="rect">
            <a:avLst/>
          </a:prstGeom>
        </p:spPr>
      </p:pic>
    </p:spTree>
    <p:extLst>
      <p:ext uri="{BB962C8B-B14F-4D97-AF65-F5344CB8AC3E}">
        <p14:creationId xmlns:p14="http://schemas.microsoft.com/office/powerpoint/2010/main" val="42751669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759735" y="0"/>
            <a:ext cx="7624530" cy="6858000"/>
          </a:xfrm>
          <a:prstGeom prst="rect">
            <a:avLst/>
          </a:prstGeom>
        </p:spPr>
      </p:pic>
    </p:spTree>
    <p:extLst>
      <p:ext uri="{BB962C8B-B14F-4D97-AF65-F5344CB8AC3E}">
        <p14:creationId xmlns:p14="http://schemas.microsoft.com/office/powerpoint/2010/main" val="32809567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type="subTitle" idx="1"/>
          </p:nvPr>
        </p:nvSpPr>
        <p:spPr>
          <a:xfrm>
            <a:off x="395289" y="152400"/>
            <a:ext cx="8443912" cy="6373813"/>
          </a:xfrm>
        </p:spPr>
        <p:txBody>
          <a:bodyPr>
            <a:normAutofit/>
          </a:bodyPr>
          <a:lstStyle/>
          <a:p>
            <a:r>
              <a:rPr lang="de-DE" altLang="ru-RU" sz="2400" u="sng" dirty="0" smtClean="0"/>
              <a:t> </a:t>
            </a:r>
          </a:p>
          <a:p>
            <a:pPr algn="l">
              <a:buFont typeface="Wingdings" panose="05000000000000000000" pitchFamily="2" charset="2"/>
              <a:buBlip>
                <a:blip r:embed="rId2"/>
              </a:buBlip>
            </a:pPr>
            <a:r>
              <a:rPr lang="uk-UA" dirty="0"/>
              <a:t>WPA є компромісним рішенням, WPA2 - 802.11i</a:t>
            </a:r>
            <a:br>
              <a:rPr lang="uk-UA" dirty="0"/>
            </a:br>
            <a:r>
              <a:rPr lang="uk-UA" dirty="0"/>
              <a:t>  </a:t>
            </a:r>
            <a:r>
              <a:rPr lang="uk-UA" dirty="0" err="1"/>
              <a:t>802.11i</a:t>
            </a:r>
            <a:r>
              <a:rPr lang="uk-UA" dirty="0"/>
              <a:t> використовує концепцію надійної мережі </a:t>
            </a:r>
            <a:r>
              <a:rPr lang="uk-UA" dirty="0" smtClean="0"/>
              <a:t>безпеки </a:t>
            </a:r>
            <a:r>
              <a:rPr lang="en-US" dirty="0"/>
              <a:t>Robust Security Network </a:t>
            </a:r>
            <a:r>
              <a:rPr lang="uk-UA" dirty="0" smtClean="0"/>
              <a:t>(</a:t>
            </a:r>
            <a:r>
              <a:rPr lang="uk-UA" dirty="0"/>
              <a:t>RSN)</a:t>
            </a:r>
            <a:br>
              <a:rPr lang="uk-UA" dirty="0"/>
            </a:br>
            <a:r>
              <a:rPr lang="uk-UA" dirty="0"/>
              <a:t>  Найбільша різниця: AES використовується для шифрування</a:t>
            </a:r>
            <a:br>
              <a:rPr lang="uk-UA" dirty="0"/>
            </a:br>
            <a:r>
              <a:rPr lang="uk-UA" dirty="0"/>
              <a:t>  зазвичай AES-шифрування виконується апаратно,</a:t>
            </a:r>
            <a:br>
              <a:rPr lang="uk-UA" dirty="0"/>
            </a:br>
            <a:r>
              <a:rPr lang="uk-UA" dirty="0"/>
              <a:t>  </a:t>
            </a:r>
            <a:r>
              <a:rPr lang="uk-UA" dirty="0" err="1"/>
              <a:t>увімкнено</a:t>
            </a:r>
            <a:r>
              <a:rPr lang="uk-UA" dirty="0"/>
              <a:t> у двох режимах, як WPA:</a:t>
            </a:r>
            <a:br>
              <a:rPr lang="uk-UA" dirty="0"/>
            </a:br>
            <a:r>
              <a:rPr lang="uk-UA" dirty="0" smtClean="0"/>
              <a:t>Режим </a:t>
            </a:r>
            <a:r>
              <a:rPr lang="uk-UA" dirty="0"/>
              <a:t>підприємства:</a:t>
            </a:r>
            <a:br>
              <a:rPr lang="uk-UA" dirty="0"/>
            </a:br>
            <a:r>
              <a:rPr lang="uk-UA" dirty="0"/>
              <a:t>- </a:t>
            </a:r>
            <a:r>
              <a:rPr lang="uk-UA" dirty="0" err="1"/>
              <a:t>аутентифікація</a:t>
            </a:r>
            <a:r>
              <a:rPr lang="uk-UA" dirty="0"/>
              <a:t>: 802.1X / EAP</a:t>
            </a:r>
            <a:br>
              <a:rPr lang="uk-UA" dirty="0"/>
            </a:br>
            <a:r>
              <a:rPr lang="uk-UA" dirty="0"/>
              <a:t>- шифрування: AES-CCMP</a:t>
            </a:r>
            <a:br>
              <a:rPr lang="uk-UA" dirty="0"/>
            </a:br>
            <a:r>
              <a:rPr lang="uk-UA" dirty="0" smtClean="0"/>
              <a:t>Особистий </a:t>
            </a:r>
            <a:r>
              <a:rPr lang="uk-UA" dirty="0"/>
              <a:t>режим:</a:t>
            </a:r>
            <a:br>
              <a:rPr lang="uk-UA" dirty="0"/>
            </a:br>
            <a:r>
              <a:rPr lang="uk-UA" dirty="0"/>
              <a:t>- </a:t>
            </a:r>
            <a:r>
              <a:rPr lang="uk-UA" dirty="0" err="1"/>
              <a:t>аутентифікація</a:t>
            </a:r>
            <a:r>
              <a:rPr lang="uk-UA" dirty="0"/>
              <a:t>: PSK</a:t>
            </a:r>
            <a:br>
              <a:rPr lang="uk-UA" dirty="0"/>
            </a:br>
            <a:r>
              <a:rPr lang="uk-UA" dirty="0"/>
              <a:t>- шифрування: AES-CCMP</a:t>
            </a:r>
            <a:endParaRPr lang="de-DE" altLang="ru-RU" sz="2000" dirty="0"/>
          </a:p>
        </p:txBody>
      </p:sp>
    </p:spTree>
    <p:extLst>
      <p:ext uri="{BB962C8B-B14F-4D97-AF65-F5344CB8AC3E}">
        <p14:creationId xmlns:p14="http://schemas.microsoft.com/office/powerpoint/2010/main" val="46204298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noChangeArrowheads="1"/>
          </p:cNvSpPr>
          <p:nvPr>
            <p:ph type="subTitle" idx="1"/>
          </p:nvPr>
        </p:nvSpPr>
        <p:spPr>
          <a:xfrm>
            <a:off x="395289" y="228600"/>
            <a:ext cx="8367712" cy="6342063"/>
          </a:xfrm>
        </p:spPr>
        <p:txBody>
          <a:bodyPr>
            <a:normAutofit/>
          </a:bodyPr>
          <a:lstStyle/>
          <a:p>
            <a:r>
              <a:rPr lang="de-DE" altLang="ru-RU" sz="2400" u="sng" dirty="0" smtClean="0"/>
              <a:t>WPA2 </a:t>
            </a:r>
            <a:r>
              <a:rPr lang="de-DE" altLang="ru-RU" sz="2400" u="sng" dirty="0"/>
              <a:t>/ 802.11i  AES-CCMP</a:t>
            </a:r>
            <a:r>
              <a:rPr lang="de-DE" altLang="ru-RU" sz="3600" dirty="0"/>
              <a:t>  </a:t>
            </a:r>
            <a:endParaRPr lang="de-DE" altLang="ru-RU" sz="2400" dirty="0"/>
          </a:p>
          <a:p>
            <a:pPr algn="l">
              <a:buFont typeface="Wingdings" panose="05000000000000000000" pitchFamily="2" charset="2"/>
              <a:buBlip>
                <a:blip r:embed="rId2"/>
              </a:buBlip>
            </a:pPr>
            <a:r>
              <a:rPr lang="de-DE" altLang="ru-RU" sz="2400" dirty="0"/>
              <a:t> AES </a:t>
            </a:r>
            <a:r>
              <a:rPr lang="uk-UA" altLang="ru-RU" sz="2400" dirty="0" smtClean="0"/>
              <a:t>симетричний алгоритм</a:t>
            </a:r>
            <a:endParaRPr lang="de-DE" altLang="ru-RU" sz="2400" dirty="0"/>
          </a:p>
          <a:p>
            <a:pPr algn="l">
              <a:buFont typeface="Wingdings" panose="05000000000000000000" pitchFamily="2" charset="2"/>
              <a:buBlip>
                <a:blip r:embed="rId2"/>
              </a:buBlip>
            </a:pPr>
            <a:r>
              <a:rPr lang="de-DE" altLang="ru-RU" sz="2400" dirty="0"/>
              <a:t> </a:t>
            </a:r>
            <a:r>
              <a:rPr lang="uk-UA" altLang="ru-RU" sz="2400" dirty="0" smtClean="0"/>
              <a:t>має розмір блоку в</a:t>
            </a:r>
            <a:r>
              <a:rPr lang="de-DE" altLang="ru-RU" sz="2400" dirty="0" smtClean="0"/>
              <a:t>128bits</a:t>
            </a:r>
            <a:r>
              <a:rPr lang="de-DE" altLang="ru-RU" sz="2400" dirty="0"/>
              <a:t>, </a:t>
            </a:r>
            <a:r>
              <a:rPr lang="uk-UA" altLang="ru-RU" sz="2400" dirty="0" smtClean="0"/>
              <a:t>довжину ключа в</a:t>
            </a:r>
            <a:r>
              <a:rPr lang="de-DE" altLang="ru-RU" sz="2400" dirty="0" smtClean="0"/>
              <a:t>128bits</a:t>
            </a:r>
            <a:r>
              <a:rPr lang="de-DE" altLang="ru-RU" sz="2400" dirty="0"/>
              <a:t>. </a:t>
            </a:r>
          </a:p>
          <a:p>
            <a:pPr algn="l">
              <a:buFont typeface="Wingdings" panose="05000000000000000000" pitchFamily="2" charset="2"/>
              <a:buBlip>
                <a:blip r:embed="rId2"/>
              </a:buBlip>
            </a:pPr>
            <a:r>
              <a:rPr lang="de-DE" altLang="ru-RU" sz="2400" dirty="0"/>
              <a:t> </a:t>
            </a:r>
            <a:r>
              <a:rPr lang="uk-UA" altLang="ru-RU" sz="2400" dirty="0" smtClean="0"/>
              <a:t>шифрування включає</a:t>
            </a:r>
            <a:r>
              <a:rPr lang="de-DE" altLang="ru-RU" sz="2400" dirty="0" smtClean="0"/>
              <a:t> </a:t>
            </a:r>
            <a:r>
              <a:rPr lang="de-DE" altLang="ru-RU" sz="2400" dirty="0"/>
              <a:t>4 </a:t>
            </a:r>
            <a:r>
              <a:rPr lang="uk-UA" altLang="ru-RU" sz="2400" dirty="0" smtClean="0"/>
              <a:t>стадії для кожного </a:t>
            </a:r>
            <a:r>
              <a:rPr lang="de-DE" altLang="ru-RU" sz="2400" dirty="0" smtClean="0"/>
              <a:t>1 </a:t>
            </a:r>
            <a:r>
              <a:rPr lang="uk-UA" altLang="ru-RU" sz="2400" dirty="0" smtClean="0"/>
              <a:t>кола</a:t>
            </a:r>
            <a:r>
              <a:rPr lang="de-DE" altLang="ru-RU" sz="2400" dirty="0" smtClean="0"/>
              <a:t>.</a:t>
            </a:r>
            <a:endParaRPr lang="de-DE" altLang="ru-RU" sz="2400" dirty="0"/>
          </a:p>
          <a:p>
            <a:pPr algn="l"/>
            <a:r>
              <a:rPr lang="de-DE" altLang="ru-RU" sz="2400" dirty="0"/>
              <a:t>     - </a:t>
            </a:r>
            <a:r>
              <a:rPr lang="uk-UA" altLang="ru-RU" sz="2400" dirty="0" smtClean="0"/>
              <a:t>Кожне коло повторюється</a:t>
            </a:r>
            <a:r>
              <a:rPr lang="de-DE" altLang="ru-RU" sz="2400" dirty="0" smtClean="0"/>
              <a:t> </a:t>
            </a:r>
            <a:r>
              <a:rPr lang="de-DE" altLang="ru-RU" sz="2400" dirty="0"/>
              <a:t>10,12 </a:t>
            </a:r>
            <a:r>
              <a:rPr lang="uk-UA" altLang="ru-RU" sz="2400" dirty="0" smtClean="0"/>
              <a:t>або</a:t>
            </a:r>
            <a:r>
              <a:rPr lang="de-DE" altLang="ru-RU" sz="2400" dirty="0" smtClean="0"/>
              <a:t> </a:t>
            </a:r>
            <a:r>
              <a:rPr lang="de-DE" altLang="ru-RU" sz="2400" dirty="0"/>
              <a:t>14 </a:t>
            </a:r>
            <a:r>
              <a:rPr lang="uk-UA" altLang="ru-RU" sz="2400" dirty="0" smtClean="0"/>
              <a:t>разів в залежності від розміру блоку</a:t>
            </a:r>
            <a:r>
              <a:rPr lang="uk-UA" altLang="ru-RU" dirty="0" smtClean="0"/>
              <a:t>( для </a:t>
            </a:r>
            <a:r>
              <a:rPr lang="de-DE" altLang="ru-RU" sz="2400" dirty="0" smtClean="0"/>
              <a:t>WPA2 10</a:t>
            </a:r>
            <a:r>
              <a:rPr lang="uk-UA" altLang="ru-RU" sz="2400" dirty="0" smtClean="0"/>
              <a:t>)</a:t>
            </a:r>
            <a:endParaRPr lang="de-DE" altLang="ru-RU" sz="2400" dirty="0"/>
          </a:p>
          <a:p>
            <a:pPr algn="l">
              <a:buFont typeface="Wingdings" panose="05000000000000000000" pitchFamily="2" charset="2"/>
              <a:buBlip>
                <a:blip r:embed="rId2"/>
              </a:buBlip>
            </a:pPr>
            <a:r>
              <a:rPr lang="de-DE" altLang="ru-RU" sz="2400" dirty="0"/>
              <a:t> AES </a:t>
            </a:r>
            <a:r>
              <a:rPr lang="uk-UA" altLang="ru-RU" sz="2400" dirty="0" smtClean="0"/>
              <a:t>використовує</a:t>
            </a:r>
            <a:r>
              <a:rPr lang="de-DE" altLang="ru-RU" sz="2400" dirty="0" smtClean="0"/>
              <a:t> </a:t>
            </a:r>
            <a:r>
              <a:rPr lang="de-DE" altLang="ru-RU" sz="2400" dirty="0"/>
              <a:t>Counter-Mode/CBC-Mac Protocol (CCMP)</a:t>
            </a:r>
          </a:p>
          <a:p>
            <a:pPr algn="l">
              <a:buFont typeface="Wingdings" panose="05000000000000000000" pitchFamily="2" charset="2"/>
              <a:buBlip>
                <a:blip r:embed="rId2"/>
              </a:buBlip>
            </a:pPr>
            <a:r>
              <a:rPr lang="de-DE" altLang="ru-RU" sz="2400" dirty="0"/>
              <a:t> CCMP </a:t>
            </a:r>
            <a:r>
              <a:rPr lang="uk-UA" altLang="ru-RU" sz="2400" dirty="0" smtClean="0"/>
              <a:t>це спеціальний алгоритм шифрування</a:t>
            </a:r>
            <a:endParaRPr lang="de-DE" altLang="ru-RU" sz="2400" dirty="0"/>
          </a:p>
          <a:p>
            <a:pPr algn="l">
              <a:buFont typeface="Wingdings" panose="05000000000000000000" pitchFamily="2" charset="2"/>
              <a:buBlip>
                <a:blip r:embed="rId2"/>
              </a:buBlip>
            </a:pPr>
            <a:r>
              <a:rPr lang="de-DE" altLang="ru-RU" sz="2400" dirty="0"/>
              <a:t> </a:t>
            </a:r>
            <a:r>
              <a:rPr lang="de-DE" altLang="ru-RU" sz="2400" dirty="0" smtClean="0"/>
              <a:t>CCM</a:t>
            </a:r>
            <a:r>
              <a:rPr lang="uk-UA" altLang="ru-RU" sz="2400" dirty="0" smtClean="0"/>
              <a:t> це комбінація</a:t>
            </a:r>
            <a:r>
              <a:rPr lang="de-DE" altLang="ru-RU" sz="2400" dirty="0" smtClean="0"/>
              <a:t> </a:t>
            </a:r>
            <a:r>
              <a:rPr lang="de-DE" altLang="ru-RU" sz="2400" dirty="0" err="1"/>
              <a:t>Cipher</a:t>
            </a:r>
            <a:r>
              <a:rPr lang="de-DE" altLang="ru-RU" sz="2400" dirty="0"/>
              <a:t> Block </a:t>
            </a:r>
            <a:r>
              <a:rPr lang="de-DE" altLang="ru-RU" sz="2400" dirty="0" err="1"/>
              <a:t>Chaining</a:t>
            </a:r>
            <a:r>
              <a:rPr lang="de-DE" altLang="ru-RU" sz="2400" dirty="0"/>
              <a:t> Counter</a:t>
            </a:r>
          </a:p>
          <a:p>
            <a:pPr algn="l"/>
            <a:r>
              <a:rPr lang="de-DE" altLang="ru-RU" sz="2400" dirty="0"/>
              <a:t>    (CBC-CTR) </a:t>
            </a:r>
            <a:r>
              <a:rPr lang="uk-UA" altLang="ru-RU" dirty="0" smtClean="0"/>
              <a:t>і </a:t>
            </a:r>
            <a:r>
              <a:rPr lang="de-DE" altLang="ru-RU" sz="2400" dirty="0" smtClean="0"/>
              <a:t>Message </a:t>
            </a:r>
            <a:r>
              <a:rPr lang="de-DE" altLang="ru-RU" sz="2400" dirty="0"/>
              <a:t>Authenticity Check (CBC-MAC)</a:t>
            </a:r>
          </a:p>
        </p:txBody>
      </p:sp>
    </p:spTree>
    <p:extLst>
      <p:ext uri="{BB962C8B-B14F-4D97-AF65-F5344CB8AC3E}">
        <p14:creationId xmlns:p14="http://schemas.microsoft.com/office/powerpoint/2010/main" val="245501096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228600" y="304800"/>
            <a:ext cx="8680079" cy="6362700"/>
          </a:xfrm>
          <a:prstGeom prst="rect">
            <a:avLst/>
          </a:prstGeom>
        </p:spPr>
      </p:pic>
    </p:spTree>
    <p:extLst>
      <p:ext uri="{BB962C8B-B14F-4D97-AF65-F5344CB8AC3E}">
        <p14:creationId xmlns:p14="http://schemas.microsoft.com/office/powerpoint/2010/main" val="19006147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152400" y="152400"/>
            <a:ext cx="8810625" cy="6523832"/>
          </a:xfrm>
          <a:prstGeom prst="rect">
            <a:avLst/>
          </a:prstGeom>
        </p:spPr>
      </p:pic>
    </p:spTree>
    <p:extLst>
      <p:ext uri="{BB962C8B-B14F-4D97-AF65-F5344CB8AC3E}">
        <p14:creationId xmlns:p14="http://schemas.microsoft.com/office/powerpoint/2010/main" val="4206220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noChangeArrowheads="1"/>
          </p:cNvSpPr>
          <p:nvPr>
            <p:ph type="subTitle" idx="1"/>
          </p:nvPr>
        </p:nvSpPr>
        <p:spPr>
          <a:xfrm>
            <a:off x="395287" y="685800"/>
            <a:ext cx="8497887" cy="576262"/>
          </a:xfrm>
        </p:spPr>
        <p:txBody>
          <a:bodyPr/>
          <a:lstStyle/>
          <a:p>
            <a:r>
              <a:rPr lang="de-DE" altLang="ru-RU" sz="2400" u="sng" dirty="0" smtClean="0"/>
              <a:t>WPA2 </a:t>
            </a:r>
            <a:r>
              <a:rPr lang="de-DE" altLang="ru-RU" sz="2400" u="sng" dirty="0"/>
              <a:t>/ 802.11i  CCMP CBC-CTR</a:t>
            </a:r>
            <a:r>
              <a:rPr lang="de-DE" altLang="ru-RU" sz="2400" dirty="0"/>
              <a:t>  </a:t>
            </a:r>
          </a:p>
        </p:txBody>
      </p:sp>
      <p:pic>
        <p:nvPicPr>
          <p:cNvPr id="47114" name="Picture 10" descr="CBC_CTR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1262062"/>
            <a:ext cx="6624637" cy="2362201"/>
          </a:xfrm>
          <a:prstGeom prst="rect">
            <a:avLst/>
          </a:prstGeom>
          <a:noFill/>
          <a:extLst>
            <a:ext uri="{909E8E84-426E-40DD-AFC4-6F175D3DCCD1}">
              <a14:hiddenFill xmlns:a14="http://schemas.microsoft.com/office/drawing/2010/main">
                <a:solidFill>
                  <a:srgbClr val="FFFFFF"/>
                </a:solidFill>
              </a14:hiddenFill>
            </a:ext>
          </a:extLst>
        </p:spPr>
      </p:pic>
      <p:sp>
        <p:nvSpPr>
          <p:cNvPr id="47117" name="Rectangle 13"/>
          <p:cNvSpPr>
            <a:spLocks noChangeArrowheads="1"/>
          </p:cNvSpPr>
          <p:nvPr/>
        </p:nvSpPr>
        <p:spPr bwMode="auto">
          <a:xfrm>
            <a:off x="395288" y="3716338"/>
            <a:ext cx="8497887" cy="230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chemeClr val="hlink"/>
              </a:buClr>
              <a:buFont typeface="Wingdings" panose="05000000000000000000" pitchFamily="2" charset="2"/>
              <a:defRPr sz="3200">
                <a:solidFill>
                  <a:schemeClr val="tx1"/>
                </a:solidFill>
                <a:effectLst>
                  <a:outerShdw blurRad="38100" dist="38100" dir="2700000" algn="tl">
                    <a:srgbClr val="000000"/>
                  </a:outerShdw>
                </a:effectLst>
                <a:latin typeface="Arial" panose="020B0604020202020204" pitchFamily="34" charset="0"/>
              </a:defRPr>
            </a:lvl1pPr>
            <a:lvl2pPr algn="ctr">
              <a:spcBef>
                <a:spcPct val="20000"/>
              </a:spcBef>
              <a:buClr>
                <a:schemeClr val="folHlink"/>
              </a:buClr>
              <a:buSzPct val="50000"/>
              <a:buFont typeface="Wingdings" panose="05000000000000000000" pitchFamily="2" charset="2"/>
              <a:defRPr sz="2800">
                <a:solidFill>
                  <a:schemeClr val="tx1"/>
                </a:solidFill>
                <a:effectLst>
                  <a:outerShdw blurRad="38100" dist="38100" dir="2700000" algn="tl">
                    <a:srgbClr val="000000"/>
                  </a:outerShdw>
                </a:effectLst>
                <a:latin typeface="Arial" panose="020B0604020202020204" pitchFamily="34" charset="0"/>
              </a:defRPr>
            </a:lvl2pPr>
            <a:lvl3pPr algn="ctr">
              <a:spcBef>
                <a:spcPct val="20000"/>
              </a:spcBef>
              <a:buClr>
                <a:schemeClr val="hlink"/>
              </a:buClr>
              <a:buFont typeface="Wingdings" panose="05000000000000000000" pitchFamily="2" charset="2"/>
              <a:defRPr sz="2400">
                <a:solidFill>
                  <a:schemeClr val="tx1"/>
                </a:solidFill>
                <a:effectLst>
                  <a:outerShdw blurRad="38100" dist="38100" dir="2700000" algn="tl">
                    <a:srgbClr val="000000"/>
                  </a:outerShdw>
                </a:effectLst>
                <a:latin typeface="Arial" panose="020B0604020202020204" pitchFamily="34" charset="0"/>
              </a:defRPr>
            </a:lvl3pPr>
            <a:lvl4pPr algn="ctr">
              <a:spcBef>
                <a:spcPct val="20000"/>
              </a:spcBef>
              <a:buClr>
                <a:schemeClr val="folHlink"/>
              </a:buClr>
              <a:buSzPct val="50000"/>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4pPr>
            <a:lvl5pPr algn="ct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5pPr>
            <a:lvl6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6pPr>
            <a:lvl7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7pPr>
            <a:lvl8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8pPr>
            <a:lvl9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9pPr>
          </a:lstStyle>
          <a:p>
            <a:pPr algn="l">
              <a:buFont typeface="Wingdings" panose="05000000000000000000" pitchFamily="2" charset="2"/>
              <a:buBlip>
                <a:blip r:embed="rId3"/>
              </a:buBlip>
            </a:pPr>
            <a:r>
              <a:rPr lang="de-DE" altLang="ru-RU" sz="2400" dirty="0"/>
              <a:t> CBC-CTR </a:t>
            </a:r>
            <a:r>
              <a:rPr lang="uk-UA" altLang="ru-RU" sz="2400" dirty="0" smtClean="0"/>
              <a:t>шифрування збільшує лічильник на </a:t>
            </a:r>
            <a:r>
              <a:rPr lang="de-DE" altLang="ru-RU" sz="2400" dirty="0" smtClean="0"/>
              <a:t>AES-TK</a:t>
            </a:r>
            <a:endParaRPr lang="de-DE" altLang="ru-RU" sz="2400" dirty="0"/>
          </a:p>
          <a:p>
            <a:pPr algn="l">
              <a:buFont typeface="Wingdings" panose="05000000000000000000" pitchFamily="2" charset="2"/>
              <a:buBlip>
                <a:blip r:embed="rId3"/>
              </a:buBlip>
            </a:pPr>
            <a:r>
              <a:rPr lang="de-DE" altLang="ru-RU" sz="2400" dirty="0"/>
              <a:t> XORs </a:t>
            </a:r>
            <a:r>
              <a:rPr lang="uk-UA" altLang="ru-RU" sz="2400" dirty="0" err="1" smtClean="0"/>
              <a:t>шифротекст</a:t>
            </a:r>
            <a:r>
              <a:rPr lang="uk-UA" altLang="ru-RU" sz="2400" dirty="0" smtClean="0"/>
              <a:t> для даних</a:t>
            </a:r>
            <a:endParaRPr lang="de-DE" altLang="ru-RU" sz="2400" dirty="0"/>
          </a:p>
          <a:p>
            <a:pPr algn="l">
              <a:buBlip>
                <a:blip r:embed="rId3"/>
              </a:buBlip>
            </a:pPr>
            <a:r>
              <a:rPr lang="de-DE" altLang="ru-RU" sz="2400" dirty="0"/>
              <a:t> </a:t>
            </a:r>
            <a:r>
              <a:rPr lang="uk-UA" sz="2400" dirty="0"/>
              <a:t>Випадкове значення </a:t>
            </a:r>
            <a:r>
              <a:rPr lang="uk-UA" sz="2400" dirty="0" smtClean="0"/>
              <a:t>є </a:t>
            </a:r>
            <a:r>
              <a:rPr lang="uk-UA" sz="2400" dirty="0"/>
              <a:t>IV, викликає </a:t>
            </a:r>
            <a:r>
              <a:rPr lang="uk-UA" sz="2400" dirty="0" smtClean="0"/>
              <a:t>PN значення</a:t>
            </a:r>
          </a:p>
          <a:p>
            <a:pPr algn="l">
              <a:buBlip>
                <a:blip r:embed="rId3"/>
              </a:buBlip>
            </a:pPr>
            <a:r>
              <a:rPr lang="uk-UA" sz="2400" dirty="0"/>
              <a:t>  </a:t>
            </a:r>
            <a:r>
              <a:rPr lang="uk-UA" sz="2400" dirty="0" err="1"/>
              <a:t>PacketNumber</a:t>
            </a:r>
            <a:r>
              <a:rPr lang="uk-UA" sz="2400" dirty="0"/>
              <a:t> збільшується на 1 після </a:t>
            </a:r>
            <a:r>
              <a:rPr lang="uk-UA" sz="2400" dirty="0" smtClean="0"/>
              <a:t>шифрування</a:t>
            </a:r>
          </a:p>
          <a:p>
            <a:pPr algn="l">
              <a:buBlip>
                <a:blip r:embed="rId3"/>
              </a:buBlip>
            </a:pPr>
            <a:r>
              <a:rPr lang="uk-UA" sz="2400" dirty="0"/>
              <a:t>  Довжина PN &lt;2 ^ 48, міститься в MPMPU CCMP</a:t>
            </a:r>
            <a:endParaRPr lang="de-DE" altLang="ru-RU" sz="2400" dirty="0"/>
          </a:p>
        </p:txBody>
      </p:sp>
    </p:spTree>
    <p:extLst>
      <p:ext uri="{BB962C8B-B14F-4D97-AF65-F5344CB8AC3E}">
        <p14:creationId xmlns:p14="http://schemas.microsoft.com/office/powerpoint/2010/main" val="31095705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noChangeArrowheads="1"/>
          </p:cNvSpPr>
          <p:nvPr>
            <p:ph type="subTitle" idx="1"/>
          </p:nvPr>
        </p:nvSpPr>
        <p:spPr>
          <a:xfrm>
            <a:off x="395288" y="1341438"/>
            <a:ext cx="8497887" cy="576262"/>
          </a:xfrm>
        </p:spPr>
        <p:txBody>
          <a:bodyPr/>
          <a:lstStyle/>
          <a:p>
            <a:r>
              <a:rPr lang="de-DE" altLang="ru-RU" sz="2400" u="sng" dirty="0" smtClean="0"/>
              <a:t>WPA2 </a:t>
            </a:r>
            <a:r>
              <a:rPr lang="de-DE" altLang="ru-RU" sz="2400" u="sng" dirty="0"/>
              <a:t>/ 802.11i  CCMP MPDU</a:t>
            </a:r>
            <a:r>
              <a:rPr lang="de-DE" altLang="ru-RU" sz="2400" dirty="0"/>
              <a:t>  </a:t>
            </a:r>
          </a:p>
        </p:txBody>
      </p:sp>
      <p:sp>
        <p:nvSpPr>
          <p:cNvPr id="58375" name="Rectangle 7"/>
          <p:cNvSpPr>
            <a:spLocks noChangeArrowheads="1"/>
          </p:cNvSpPr>
          <p:nvPr/>
        </p:nvSpPr>
        <p:spPr bwMode="auto">
          <a:xfrm>
            <a:off x="395288" y="3716338"/>
            <a:ext cx="8497887" cy="1441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chemeClr val="hlink"/>
              </a:buClr>
              <a:buFont typeface="Wingdings" panose="05000000000000000000" pitchFamily="2" charset="2"/>
              <a:defRPr sz="3200">
                <a:solidFill>
                  <a:schemeClr val="tx1"/>
                </a:solidFill>
                <a:effectLst>
                  <a:outerShdw blurRad="38100" dist="38100" dir="2700000" algn="tl">
                    <a:srgbClr val="000000"/>
                  </a:outerShdw>
                </a:effectLst>
                <a:latin typeface="Arial" panose="020B0604020202020204" pitchFamily="34" charset="0"/>
              </a:defRPr>
            </a:lvl1pPr>
            <a:lvl2pPr algn="ctr">
              <a:spcBef>
                <a:spcPct val="20000"/>
              </a:spcBef>
              <a:buClr>
                <a:schemeClr val="folHlink"/>
              </a:buClr>
              <a:buSzPct val="50000"/>
              <a:buFont typeface="Wingdings" panose="05000000000000000000" pitchFamily="2" charset="2"/>
              <a:defRPr sz="2800">
                <a:solidFill>
                  <a:schemeClr val="tx1"/>
                </a:solidFill>
                <a:effectLst>
                  <a:outerShdw blurRad="38100" dist="38100" dir="2700000" algn="tl">
                    <a:srgbClr val="000000"/>
                  </a:outerShdw>
                </a:effectLst>
                <a:latin typeface="Arial" panose="020B0604020202020204" pitchFamily="34" charset="0"/>
              </a:defRPr>
            </a:lvl2pPr>
            <a:lvl3pPr algn="ctr">
              <a:spcBef>
                <a:spcPct val="20000"/>
              </a:spcBef>
              <a:buClr>
                <a:schemeClr val="hlink"/>
              </a:buClr>
              <a:buFont typeface="Wingdings" panose="05000000000000000000" pitchFamily="2" charset="2"/>
              <a:defRPr sz="2400">
                <a:solidFill>
                  <a:schemeClr val="tx1"/>
                </a:solidFill>
                <a:effectLst>
                  <a:outerShdw blurRad="38100" dist="38100" dir="2700000" algn="tl">
                    <a:srgbClr val="000000"/>
                  </a:outerShdw>
                </a:effectLst>
                <a:latin typeface="Arial" panose="020B0604020202020204" pitchFamily="34" charset="0"/>
              </a:defRPr>
            </a:lvl3pPr>
            <a:lvl4pPr algn="ctr">
              <a:spcBef>
                <a:spcPct val="20000"/>
              </a:spcBef>
              <a:buClr>
                <a:schemeClr val="folHlink"/>
              </a:buClr>
              <a:buSzPct val="50000"/>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4pPr>
            <a:lvl5pPr algn="ct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5pPr>
            <a:lvl6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6pPr>
            <a:lvl7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7pPr>
            <a:lvl8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8pPr>
            <a:lvl9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9pPr>
          </a:lstStyle>
          <a:p>
            <a:pPr algn="l">
              <a:buBlip>
                <a:blip r:embed="rId2"/>
              </a:buBlip>
            </a:pPr>
            <a:r>
              <a:rPr lang="uk-UA" sz="2400" dirty="0"/>
              <a:t>процес шифрування </a:t>
            </a:r>
            <a:r>
              <a:rPr lang="uk-UA" sz="2400" dirty="0" smtClean="0"/>
              <a:t>збільшує </a:t>
            </a:r>
            <a:r>
              <a:rPr lang="uk-UA" sz="2400" dirty="0"/>
              <a:t>розмір MPDU на 16 </a:t>
            </a:r>
            <a:r>
              <a:rPr lang="uk-UA" sz="2400" dirty="0" smtClean="0"/>
              <a:t>байт</a:t>
            </a:r>
          </a:p>
          <a:p>
            <a:pPr algn="l">
              <a:buBlip>
                <a:blip r:embed="rId2"/>
              </a:buBlip>
            </a:pPr>
            <a:r>
              <a:rPr lang="uk-UA" sz="2400" dirty="0"/>
              <a:t>  4 для поля PN0-1 / </a:t>
            </a:r>
            <a:r>
              <a:rPr lang="uk-UA" sz="2400" dirty="0" err="1"/>
              <a:t>Key</a:t>
            </a:r>
            <a:r>
              <a:rPr lang="uk-UA" sz="2400" dirty="0"/>
              <a:t>-ID, 4 для PN2-5 та 8 для </a:t>
            </a:r>
            <a:r>
              <a:rPr lang="uk-UA" sz="2400" dirty="0" smtClean="0"/>
              <a:t>MIC</a:t>
            </a:r>
          </a:p>
          <a:p>
            <a:pPr algn="l">
              <a:buBlip>
                <a:blip r:embed="rId2"/>
              </a:buBlip>
            </a:pPr>
            <a:r>
              <a:rPr lang="uk-UA" sz="2400" dirty="0"/>
              <a:t>  Біт </a:t>
            </a:r>
            <a:r>
              <a:rPr lang="uk-UA" sz="2400" dirty="0" err="1"/>
              <a:t>KeyID</a:t>
            </a:r>
            <a:r>
              <a:rPr lang="uk-UA" sz="2400" dirty="0"/>
              <a:t> сигналізує про розширений PN в 6 байт</a:t>
            </a:r>
            <a:r>
              <a:rPr lang="de-DE" altLang="ru-RU" sz="2400" dirty="0" smtClean="0"/>
              <a:t>.</a:t>
            </a:r>
            <a:endParaRPr lang="de-DE" altLang="ru-RU" sz="2400" dirty="0"/>
          </a:p>
        </p:txBody>
      </p:sp>
      <p:pic>
        <p:nvPicPr>
          <p:cNvPr id="58376" name="Picture 8" descr="CCMP_MPD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988" y="1844675"/>
            <a:ext cx="6481762" cy="1776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442669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noChangeArrowheads="1"/>
          </p:cNvSpPr>
          <p:nvPr>
            <p:ph type="subTitle" idx="1"/>
          </p:nvPr>
        </p:nvSpPr>
        <p:spPr>
          <a:xfrm>
            <a:off x="407011" y="1219200"/>
            <a:ext cx="8497887" cy="576262"/>
          </a:xfrm>
        </p:spPr>
        <p:txBody>
          <a:bodyPr/>
          <a:lstStyle/>
          <a:p>
            <a:r>
              <a:rPr lang="de-DE" altLang="ru-RU" sz="2400" u="sng" dirty="0" smtClean="0"/>
              <a:t>WPA2 </a:t>
            </a:r>
            <a:r>
              <a:rPr lang="de-DE" altLang="ru-RU" sz="2400" u="sng" dirty="0"/>
              <a:t>/ 802.11i  CCMP CBC-MAC (1)</a:t>
            </a:r>
            <a:r>
              <a:rPr lang="de-DE" altLang="ru-RU" sz="2400" dirty="0"/>
              <a:t>  </a:t>
            </a:r>
          </a:p>
        </p:txBody>
      </p:sp>
      <p:sp>
        <p:nvSpPr>
          <p:cNvPr id="59398" name="Rectangle 6"/>
          <p:cNvSpPr>
            <a:spLocks noChangeArrowheads="1"/>
          </p:cNvSpPr>
          <p:nvPr/>
        </p:nvSpPr>
        <p:spPr bwMode="auto">
          <a:xfrm>
            <a:off x="395288" y="1916113"/>
            <a:ext cx="8509610" cy="4789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chemeClr val="hlink"/>
              </a:buClr>
              <a:buFont typeface="Wingdings" panose="05000000000000000000" pitchFamily="2" charset="2"/>
              <a:defRPr sz="3200">
                <a:solidFill>
                  <a:schemeClr val="tx1"/>
                </a:solidFill>
                <a:effectLst>
                  <a:outerShdw blurRad="38100" dist="38100" dir="2700000" algn="tl">
                    <a:srgbClr val="000000"/>
                  </a:outerShdw>
                </a:effectLst>
                <a:latin typeface="Arial" panose="020B0604020202020204" pitchFamily="34" charset="0"/>
              </a:defRPr>
            </a:lvl1pPr>
            <a:lvl2pPr algn="ctr">
              <a:spcBef>
                <a:spcPct val="20000"/>
              </a:spcBef>
              <a:buClr>
                <a:schemeClr val="folHlink"/>
              </a:buClr>
              <a:buSzPct val="50000"/>
              <a:buFont typeface="Wingdings" panose="05000000000000000000" pitchFamily="2" charset="2"/>
              <a:defRPr sz="2800">
                <a:solidFill>
                  <a:schemeClr val="tx1"/>
                </a:solidFill>
                <a:effectLst>
                  <a:outerShdw blurRad="38100" dist="38100" dir="2700000" algn="tl">
                    <a:srgbClr val="000000"/>
                  </a:outerShdw>
                </a:effectLst>
                <a:latin typeface="Arial" panose="020B0604020202020204" pitchFamily="34" charset="0"/>
              </a:defRPr>
            </a:lvl2pPr>
            <a:lvl3pPr algn="ctr">
              <a:spcBef>
                <a:spcPct val="20000"/>
              </a:spcBef>
              <a:buClr>
                <a:schemeClr val="hlink"/>
              </a:buClr>
              <a:buFont typeface="Wingdings" panose="05000000000000000000" pitchFamily="2" charset="2"/>
              <a:defRPr sz="2400">
                <a:solidFill>
                  <a:schemeClr val="tx1"/>
                </a:solidFill>
                <a:effectLst>
                  <a:outerShdw blurRad="38100" dist="38100" dir="2700000" algn="tl">
                    <a:srgbClr val="000000"/>
                  </a:outerShdw>
                </a:effectLst>
                <a:latin typeface="Arial" panose="020B0604020202020204" pitchFamily="34" charset="0"/>
              </a:defRPr>
            </a:lvl3pPr>
            <a:lvl4pPr algn="ctr">
              <a:spcBef>
                <a:spcPct val="20000"/>
              </a:spcBef>
              <a:buClr>
                <a:schemeClr val="folHlink"/>
              </a:buClr>
              <a:buSzPct val="50000"/>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4pPr>
            <a:lvl5pPr algn="ct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5pPr>
            <a:lvl6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6pPr>
            <a:lvl7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7pPr>
            <a:lvl8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8pPr>
            <a:lvl9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9pPr>
          </a:lstStyle>
          <a:p>
            <a:pPr algn="l">
              <a:buBlip>
                <a:blip r:embed="rId2"/>
              </a:buBlip>
            </a:pPr>
            <a:r>
              <a:rPr lang="de-DE" altLang="ru-RU" sz="2400" dirty="0" smtClean="0"/>
              <a:t> </a:t>
            </a:r>
            <a:r>
              <a:rPr lang="uk-UA" sz="2400" dirty="0"/>
              <a:t>працює на взятому 128-бітовому блоці даних та шифрує за допомогою </a:t>
            </a:r>
            <a:r>
              <a:rPr lang="uk-UA" sz="2400" dirty="0" smtClean="0"/>
              <a:t>CTR</a:t>
            </a:r>
            <a:r>
              <a:rPr lang="uk-UA" sz="2400" dirty="0"/>
              <a:t>  </a:t>
            </a:r>
            <a:r>
              <a:rPr lang="uk-UA" sz="2400" dirty="0" smtClean="0"/>
              <a:t>механізму</a:t>
            </a:r>
          </a:p>
          <a:p>
            <a:pPr algn="l">
              <a:buBlip>
                <a:blip r:embed="rId2"/>
              </a:buBlip>
            </a:pPr>
            <a:r>
              <a:rPr lang="uk-UA" sz="2400" dirty="0"/>
              <a:t>  </a:t>
            </a:r>
            <a:r>
              <a:rPr lang="uk-UA" sz="2400" dirty="0" smtClean="0"/>
              <a:t>нульовий </a:t>
            </a:r>
            <a:r>
              <a:rPr lang="uk-UA" sz="2400" dirty="0" err="1" smtClean="0"/>
              <a:t>перфікс</a:t>
            </a:r>
            <a:r>
              <a:rPr lang="uk-UA" sz="2400" dirty="0" smtClean="0"/>
              <a:t>, </a:t>
            </a:r>
            <a:r>
              <a:rPr lang="uk-UA" sz="2400" dirty="0"/>
              <a:t>якщо </a:t>
            </a:r>
            <a:r>
              <a:rPr lang="uk-UA" sz="2400" dirty="0" err="1" smtClean="0"/>
              <a:t>шифротекст</a:t>
            </a:r>
            <a:r>
              <a:rPr lang="uk-UA" sz="2400" dirty="0" smtClean="0"/>
              <a:t> не </a:t>
            </a:r>
            <a:r>
              <a:rPr lang="uk-UA" sz="2400" dirty="0"/>
              <a:t>кратний </a:t>
            </a:r>
            <a:r>
              <a:rPr lang="uk-UA" sz="2400" dirty="0" smtClean="0"/>
              <a:t>AES-</a:t>
            </a:r>
            <a:r>
              <a:rPr lang="uk-UA" sz="2400" dirty="0" err="1" smtClean="0"/>
              <a:t>Blocksize</a:t>
            </a:r>
            <a:r>
              <a:rPr lang="uk-UA" sz="2400" dirty="0"/>
              <a:t>    16 - (100 мод 16) = n нульових </a:t>
            </a:r>
            <a:r>
              <a:rPr lang="uk-UA" sz="2400" dirty="0" smtClean="0"/>
              <a:t>блоків</a:t>
            </a:r>
          </a:p>
          <a:p>
            <a:pPr algn="l">
              <a:buBlip>
                <a:blip r:embed="rId2"/>
              </a:buBlip>
            </a:pPr>
            <a:r>
              <a:rPr lang="uk-UA" sz="2400" dirty="0"/>
              <a:t>  обчислення, </a:t>
            </a:r>
            <a:r>
              <a:rPr lang="uk-UA" sz="2400" dirty="0" smtClean="0"/>
              <a:t>проводяться для </a:t>
            </a:r>
            <a:r>
              <a:rPr lang="uk-UA" sz="2400" dirty="0"/>
              <a:t>в </a:t>
            </a:r>
            <a:r>
              <a:rPr lang="uk-UA" sz="2400" dirty="0" smtClean="0"/>
              <a:t>128-бітних блоків</a:t>
            </a:r>
          </a:p>
          <a:p>
            <a:pPr algn="l">
              <a:buBlip>
                <a:blip r:embed="rId2"/>
              </a:buBlip>
            </a:pPr>
            <a:r>
              <a:rPr lang="uk-UA" sz="2400" dirty="0"/>
              <a:t>  CCMP обрізає </a:t>
            </a:r>
            <a:r>
              <a:rPr lang="uk-UA" sz="2400" dirty="0" smtClean="0"/>
              <a:t>блок </a:t>
            </a:r>
            <a:r>
              <a:rPr lang="uk-UA" sz="2400" dirty="0"/>
              <a:t>для найбільш значущих 64 біт для </a:t>
            </a:r>
            <a:r>
              <a:rPr lang="uk-UA" sz="2400" dirty="0" smtClean="0"/>
              <a:t>формування</a:t>
            </a:r>
            <a:r>
              <a:rPr lang="uk-UA" sz="2400" dirty="0"/>
              <a:t>  MIC, інші просто </a:t>
            </a:r>
            <a:r>
              <a:rPr lang="uk-UA" sz="2400" dirty="0" smtClean="0"/>
              <a:t>відкидаються</a:t>
            </a:r>
          </a:p>
          <a:p>
            <a:pPr algn="l">
              <a:buBlip>
                <a:blip r:embed="rId2"/>
              </a:buBlip>
            </a:pPr>
            <a:r>
              <a:rPr lang="uk-UA" sz="2400" dirty="0" smtClean="0"/>
              <a:t>Вірогідність підробки </a:t>
            </a:r>
            <a:r>
              <a:rPr lang="uk-UA" sz="2400" dirty="0"/>
              <a:t>цього MIC: 1 на 10 ^ 19 шансів</a:t>
            </a:r>
            <a:endParaRPr lang="de-DE" altLang="ru-RU" sz="2400" dirty="0"/>
          </a:p>
        </p:txBody>
      </p:sp>
    </p:spTree>
    <p:extLst>
      <p:ext uri="{BB962C8B-B14F-4D97-AF65-F5344CB8AC3E}">
        <p14:creationId xmlns:p14="http://schemas.microsoft.com/office/powerpoint/2010/main" val="85536511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noChangeArrowheads="1"/>
          </p:cNvSpPr>
          <p:nvPr>
            <p:ph type="subTitle" idx="1"/>
          </p:nvPr>
        </p:nvSpPr>
        <p:spPr>
          <a:xfrm>
            <a:off x="395288" y="1341438"/>
            <a:ext cx="8497887" cy="576262"/>
          </a:xfrm>
        </p:spPr>
        <p:txBody>
          <a:bodyPr/>
          <a:lstStyle/>
          <a:p>
            <a:r>
              <a:rPr lang="de-DE" altLang="ru-RU" sz="2400" u="sng" dirty="0" smtClean="0"/>
              <a:t>WPA2 </a:t>
            </a:r>
            <a:r>
              <a:rPr lang="de-DE" altLang="ru-RU" sz="2400" u="sng" dirty="0"/>
              <a:t>/ 802.11i  CCMP CBC-MAC (2)</a:t>
            </a:r>
            <a:r>
              <a:rPr lang="de-DE" altLang="ru-RU" sz="2400" dirty="0"/>
              <a:t>  </a:t>
            </a:r>
          </a:p>
        </p:txBody>
      </p:sp>
      <p:pic>
        <p:nvPicPr>
          <p:cNvPr id="60423" name="Picture 7" descr="CBC_MA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2205038"/>
            <a:ext cx="8713788" cy="3843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325547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4"/>
          <p:cNvSpPr>
            <a:spLocks noChangeArrowheads="1"/>
          </p:cNvSpPr>
          <p:nvPr/>
        </p:nvSpPr>
        <p:spPr bwMode="auto">
          <a:xfrm>
            <a:off x="250825" y="4581525"/>
            <a:ext cx="8497888" cy="1871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chemeClr val="hlink"/>
              </a:buClr>
              <a:buFont typeface="Wingdings" panose="05000000000000000000" pitchFamily="2" charset="2"/>
              <a:defRPr sz="3200">
                <a:solidFill>
                  <a:schemeClr val="tx1"/>
                </a:solidFill>
                <a:effectLst>
                  <a:outerShdw blurRad="38100" dist="38100" dir="2700000" algn="tl">
                    <a:srgbClr val="000000"/>
                  </a:outerShdw>
                </a:effectLst>
                <a:latin typeface="Arial" panose="020B0604020202020204" pitchFamily="34" charset="0"/>
              </a:defRPr>
            </a:lvl1pPr>
            <a:lvl2pPr algn="ctr">
              <a:spcBef>
                <a:spcPct val="20000"/>
              </a:spcBef>
              <a:buClr>
                <a:schemeClr val="folHlink"/>
              </a:buClr>
              <a:buSzPct val="50000"/>
              <a:buFont typeface="Wingdings" panose="05000000000000000000" pitchFamily="2" charset="2"/>
              <a:defRPr sz="2800">
                <a:solidFill>
                  <a:schemeClr val="tx1"/>
                </a:solidFill>
                <a:effectLst>
                  <a:outerShdw blurRad="38100" dist="38100" dir="2700000" algn="tl">
                    <a:srgbClr val="000000"/>
                  </a:outerShdw>
                </a:effectLst>
                <a:latin typeface="Arial" panose="020B0604020202020204" pitchFamily="34" charset="0"/>
              </a:defRPr>
            </a:lvl2pPr>
            <a:lvl3pPr algn="ctr">
              <a:spcBef>
                <a:spcPct val="20000"/>
              </a:spcBef>
              <a:buClr>
                <a:schemeClr val="hlink"/>
              </a:buClr>
              <a:buFont typeface="Wingdings" panose="05000000000000000000" pitchFamily="2" charset="2"/>
              <a:defRPr sz="2400">
                <a:solidFill>
                  <a:schemeClr val="tx1"/>
                </a:solidFill>
                <a:effectLst>
                  <a:outerShdw blurRad="38100" dist="38100" dir="2700000" algn="tl">
                    <a:srgbClr val="000000"/>
                  </a:outerShdw>
                </a:effectLst>
                <a:latin typeface="Arial" panose="020B0604020202020204" pitchFamily="34" charset="0"/>
              </a:defRPr>
            </a:lvl3pPr>
            <a:lvl4pPr algn="ctr">
              <a:spcBef>
                <a:spcPct val="20000"/>
              </a:spcBef>
              <a:buClr>
                <a:schemeClr val="folHlink"/>
              </a:buClr>
              <a:buSzPct val="50000"/>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4pPr>
            <a:lvl5pPr algn="ct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5pPr>
            <a:lvl6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6pPr>
            <a:lvl7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7pPr>
            <a:lvl8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8pPr>
            <a:lvl9pPr algn="ctr" fontAlgn="base">
              <a:spcBef>
                <a:spcPct val="20000"/>
              </a:spcBef>
              <a:spcAft>
                <a:spcPct val="0"/>
              </a:spcAft>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Arial" panose="020B0604020202020204" pitchFamily="34" charset="0"/>
              </a:defRPr>
            </a:lvl9pPr>
          </a:lstStyle>
          <a:p>
            <a:pPr algn="l">
              <a:buBlip>
                <a:blip r:embed="rId2"/>
              </a:buBlip>
            </a:pPr>
            <a:r>
              <a:rPr lang="uk-UA" sz="2400" dirty="0"/>
              <a:t>Переваги:</a:t>
            </a:r>
            <a:br>
              <a:rPr lang="uk-UA" sz="2400" dirty="0"/>
            </a:br>
            <a:r>
              <a:rPr lang="uk-UA" sz="2400" dirty="0"/>
              <a:t>    - сильне шифрування</a:t>
            </a:r>
            <a:br>
              <a:rPr lang="uk-UA" sz="2400" dirty="0"/>
            </a:br>
            <a:r>
              <a:rPr lang="uk-UA" sz="2400" dirty="0"/>
              <a:t>    - забезпечує цілісність даних та заголовків</a:t>
            </a:r>
            <a:br>
              <a:rPr lang="uk-UA" sz="2400" dirty="0"/>
            </a:br>
            <a:r>
              <a:rPr lang="uk-UA" sz="2400" dirty="0"/>
              <a:t>    - забезпечує конфіденційність</a:t>
            </a:r>
            <a:endParaRPr lang="de-DE" altLang="ru-RU" sz="2400" dirty="0"/>
          </a:p>
        </p:txBody>
      </p:sp>
      <p:pic>
        <p:nvPicPr>
          <p:cNvPr id="57349" name="Picture 5" descr="04-5-036-2-4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713" y="1844675"/>
            <a:ext cx="5761037" cy="2647950"/>
          </a:xfrm>
          <a:prstGeom prst="rect">
            <a:avLst/>
          </a:prstGeom>
          <a:noFill/>
          <a:extLst>
            <a:ext uri="{909E8E84-426E-40DD-AFC4-6F175D3DCCD1}">
              <a14:hiddenFill xmlns:a14="http://schemas.microsoft.com/office/drawing/2010/main">
                <a:solidFill>
                  <a:srgbClr val="FFFFFF"/>
                </a:solidFill>
              </a14:hiddenFill>
            </a:ext>
          </a:extLst>
        </p:spPr>
      </p:pic>
      <p:sp>
        <p:nvSpPr>
          <p:cNvPr id="57351" name="Text Box 7"/>
          <p:cNvSpPr txBox="1">
            <a:spLocks noChangeArrowheads="1"/>
          </p:cNvSpPr>
          <p:nvPr/>
        </p:nvSpPr>
        <p:spPr bwMode="auto">
          <a:xfrm>
            <a:off x="755650" y="1341438"/>
            <a:ext cx="7632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ru-RU" altLang="ru-RU" sz="2400"/>
          </a:p>
        </p:txBody>
      </p:sp>
      <p:sp>
        <p:nvSpPr>
          <p:cNvPr id="57352" name="Rectangle 8"/>
          <p:cNvSpPr>
            <a:spLocks noGrp="1" noChangeArrowheads="1"/>
          </p:cNvSpPr>
          <p:nvPr>
            <p:ph type="subTitle" idx="1"/>
          </p:nvPr>
        </p:nvSpPr>
        <p:spPr>
          <a:xfrm>
            <a:off x="395288" y="1268413"/>
            <a:ext cx="8497887" cy="576262"/>
          </a:xfrm>
          <a:noFill/>
          <a:ln/>
        </p:spPr>
        <p:txBody>
          <a:bodyPr/>
          <a:lstStyle/>
          <a:p>
            <a:pPr>
              <a:lnSpc>
                <a:spcPct val="90000"/>
              </a:lnSpc>
            </a:pPr>
            <a:r>
              <a:rPr lang="de-DE" altLang="ru-RU" sz="2400" u="sng" dirty="0" smtClean="0"/>
              <a:t>CCMP </a:t>
            </a:r>
            <a:r>
              <a:rPr lang="uk-UA" altLang="ru-RU" sz="2400" u="sng" dirty="0" smtClean="0"/>
              <a:t>складання блоків</a:t>
            </a:r>
            <a:r>
              <a:rPr lang="de-DE" altLang="ru-RU" sz="2400" u="sng" dirty="0" smtClean="0"/>
              <a:t> </a:t>
            </a:r>
            <a:r>
              <a:rPr lang="de-DE" altLang="ru-RU" dirty="0" smtClean="0"/>
              <a:t>  </a:t>
            </a:r>
            <a:endParaRPr lang="de-DE" altLang="ru-RU" dirty="0"/>
          </a:p>
        </p:txBody>
      </p:sp>
    </p:spTree>
    <p:extLst>
      <p:ext uri="{BB962C8B-B14F-4D97-AF65-F5344CB8AC3E}">
        <p14:creationId xmlns:p14="http://schemas.microsoft.com/office/powerpoint/2010/main" val="229571358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type="subTitle" idx="1"/>
          </p:nvPr>
        </p:nvSpPr>
        <p:spPr>
          <a:xfrm>
            <a:off x="660767" y="1447800"/>
            <a:ext cx="8497887" cy="5184775"/>
          </a:xfrm>
        </p:spPr>
        <p:txBody>
          <a:bodyPr/>
          <a:lstStyle/>
          <a:p>
            <a:pPr algn="l"/>
            <a:r>
              <a:rPr lang="de-DE" altLang="ru-RU" sz="2000" u="sng" dirty="0"/>
              <a:t>			WEP		WPA		WPA2		</a:t>
            </a:r>
          </a:p>
          <a:p>
            <a:pPr algn="l">
              <a:buFont typeface="Wingdings" panose="05000000000000000000" pitchFamily="2" charset="2"/>
              <a:buBlip>
                <a:blip r:embed="rId2"/>
              </a:buBlip>
            </a:pPr>
            <a:r>
              <a:rPr lang="de-DE" altLang="ru-RU" sz="1800" dirty="0"/>
              <a:t> </a:t>
            </a:r>
            <a:r>
              <a:rPr lang="de-DE" altLang="ru-RU" sz="1800" dirty="0" err="1"/>
              <a:t>Cipher</a:t>
            </a:r>
            <a:r>
              <a:rPr lang="de-DE" altLang="ru-RU" sz="1800" dirty="0"/>
              <a:t>		</a:t>
            </a:r>
            <a:r>
              <a:rPr lang="de-DE" altLang="ru-RU" sz="1800" dirty="0" smtClean="0"/>
              <a:t>RC4</a:t>
            </a:r>
            <a:r>
              <a:rPr lang="de-DE" altLang="ru-RU" sz="1800" dirty="0"/>
              <a:t>		RC4		AES</a:t>
            </a:r>
          </a:p>
          <a:p>
            <a:pPr algn="l">
              <a:buFont typeface="Wingdings" panose="05000000000000000000" pitchFamily="2" charset="2"/>
              <a:buBlip>
                <a:blip r:embed="rId2"/>
              </a:buBlip>
            </a:pPr>
            <a:r>
              <a:rPr lang="de-DE" altLang="ru-RU" sz="1800" dirty="0"/>
              <a:t> Key Size		40 </a:t>
            </a:r>
            <a:r>
              <a:rPr lang="de-DE" altLang="ru-RU" sz="1800" dirty="0" err="1"/>
              <a:t>or</a:t>
            </a:r>
            <a:r>
              <a:rPr lang="de-DE" altLang="ru-RU" sz="1800" dirty="0"/>
              <a:t> 104bits	104bits </a:t>
            </a:r>
            <a:r>
              <a:rPr lang="de-DE" altLang="ru-RU" sz="1800" dirty="0" err="1"/>
              <a:t>perPack</a:t>
            </a:r>
            <a:r>
              <a:rPr lang="de-DE" altLang="ru-RU" sz="1800" dirty="0"/>
              <a:t>	128bits </a:t>
            </a:r>
            <a:r>
              <a:rPr lang="de-DE" altLang="ru-RU" sz="1800" dirty="0" err="1"/>
              <a:t>encry</a:t>
            </a:r>
            <a:r>
              <a:rPr lang="de-DE" altLang="ru-RU" sz="1800" dirty="0"/>
              <a:t>.</a:t>
            </a:r>
          </a:p>
          <a:p>
            <a:pPr algn="l">
              <a:buFont typeface="Wingdings" panose="05000000000000000000" pitchFamily="2" charset="2"/>
              <a:buBlip>
                <a:blip r:embed="rId2"/>
              </a:buBlip>
            </a:pPr>
            <a:r>
              <a:rPr lang="de-DE" altLang="ru-RU" sz="1800" dirty="0"/>
              <a:t> Key Life		24bit IV		48bit IV		48bit IV</a:t>
            </a:r>
          </a:p>
          <a:p>
            <a:pPr algn="l">
              <a:buFont typeface="Wingdings" panose="05000000000000000000" pitchFamily="2" charset="2"/>
              <a:buBlip>
                <a:blip r:embed="rId2"/>
              </a:buBlip>
            </a:pPr>
            <a:r>
              <a:rPr lang="de-DE" altLang="ru-RU" sz="1800" dirty="0"/>
              <a:t> Packet Key		</a:t>
            </a:r>
            <a:r>
              <a:rPr lang="de-DE" altLang="ru-RU" sz="1800" dirty="0" err="1"/>
              <a:t>Concatenation</a:t>
            </a:r>
            <a:r>
              <a:rPr lang="de-DE" altLang="ru-RU" sz="1800" dirty="0"/>
              <a:t>	</a:t>
            </a:r>
            <a:r>
              <a:rPr lang="de-DE" altLang="ru-RU" sz="1800" dirty="0" err="1"/>
              <a:t>TwoPhaseMix</a:t>
            </a:r>
            <a:r>
              <a:rPr lang="de-DE" altLang="ru-RU" sz="1800" dirty="0"/>
              <a:t>	Not </a:t>
            </a:r>
            <a:r>
              <a:rPr lang="de-DE" altLang="ru-RU" sz="1800" dirty="0" err="1"/>
              <a:t>Needed</a:t>
            </a:r>
            <a:endParaRPr lang="de-DE" altLang="ru-RU" sz="1800" dirty="0"/>
          </a:p>
          <a:p>
            <a:pPr algn="l">
              <a:buFont typeface="Wingdings" panose="05000000000000000000" pitchFamily="2" charset="2"/>
              <a:buBlip>
                <a:blip r:embed="rId2"/>
              </a:buBlip>
            </a:pPr>
            <a:r>
              <a:rPr lang="de-DE" altLang="ru-RU" sz="1800" dirty="0"/>
              <a:t> Data </a:t>
            </a:r>
            <a:r>
              <a:rPr lang="de-DE" altLang="ru-RU" sz="1800" dirty="0" err="1"/>
              <a:t>Integrity</a:t>
            </a:r>
            <a:r>
              <a:rPr lang="de-DE" altLang="ru-RU" sz="1800" dirty="0"/>
              <a:t>		CRC32		Michael MIC	CCM</a:t>
            </a:r>
          </a:p>
          <a:p>
            <a:pPr algn="l">
              <a:buFont typeface="Wingdings" panose="05000000000000000000" pitchFamily="2" charset="2"/>
              <a:buBlip>
                <a:blip r:embed="rId2"/>
              </a:buBlip>
            </a:pPr>
            <a:r>
              <a:rPr lang="de-DE" altLang="ru-RU" sz="1800" dirty="0"/>
              <a:t> Key Management	None		802.1X/EAP/PSK	802.1X/EAP/PSK	</a:t>
            </a:r>
          </a:p>
        </p:txBody>
      </p:sp>
      <p:sp>
        <p:nvSpPr>
          <p:cNvPr id="35844" name="Text Box 4"/>
          <p:cNvSpPr txBox="1">
            <a:spLocks noChangeArrowheads="1"/>
          </p:cNvSpPr>
          <p:nvPr/>
        </p:nvSpPr>
        <p:spPr bwMode="auto">
          <a:xfrm>
            <a:off x="323850" y="765175"/>
            <a:ext cx="835183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uk-UA" altLang="ru-RU" sz="2800" dirty="0" smtClean="0">
                <a:effectLst>
                  <a:outerShdw blurRad="38100" dist="38100" dir="2700000" algn="tl">
                    <a:srgbClr val="000000"/>
                  </a:outerShdw>
                </a:effectLst>
              </a:rPr>
              <a:t>Порівняння стандартів</a:t>
            </a:r>
            <a:endParaRPr lang="de-DE" altLang="ru-RU" sz="2800" dirty="0">
              <a:effectLst>
                <a:outerShdw blurRad="38100" dist="38100" dir="2700000" algn="tl">
                  <a:srgbClr val="000000"/>
                </a:outerShdw>
              </a:effectLst>
            </a:endParaRPr>
          </a:p>
        </p:txBody>
      </p:sp>
      <p:sp>
        <p:nvSpPr>
          <p:cNvPr id="35849" name="AutoShape 9"/>
          <p:cNvSpPr>
            <a:spLocks noChangeArrowheads="1"/>
          </p:cNvSpPr>
          <p:nvPr/>
        </p:nvSpPr>
        <p:spPr bwMode="auto">
          <a:xfrm>
            <a:off x="3124200" y="5628878"/>
            <a:ext cx="5183188" cy="287338"/>
          </a:xfrm>
          <a:prstGeom prst="rightArrow">
            <a:avLst>
              <a:gd name="adj1" fmla="val 50000"/>
              <a:gd name="adj2" fmla="val 45096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35850" name="Text Box 10"/>
          <p:cNvSpPr txBox="1">
            <a:spLocks noChangeArrowheads="1"/>
          </p:cNvSpPr>
          <p:nvPr/>
        </p:nvSpPr>
        <p:spPr bwMode="auto">
          <a:xfrm>
            <a:off x="4343400" y="4918532"/>
            <a:ext cx="19431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uk-UA" altLang="ru-RU" dirty="0" smtClean="0"/>
              <a:t>Рівень захисту</a:t>
            </a:r>
            <a:endParaRPr lang="de-DE" altLang="ru-RU" dirty="0"/>
          </a:p>
        </p:txBody>
      </p:sp>
    </p:spTree>
    <p:extLst>
      <p:ext uri="{BB962C8B-B14F-4D97-AF65-F5344CB8AC3E}">
        <p14:creationId xmlns:p14="http://schemas.microsoft.com/office/powerpoint/2010/main" val="108589238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09" name="Picture 2" descr="325P_220"/>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295400" y="4986861"/>
            <a:ext cx="6846887" cy="18653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76899" name="Rectangle 3"/>
          <p:cNvSpPr>
            <a:spLocks noGrp="1" noChangeArrowheads="1"/>
          </p:cNvSpPr>
          <p:nvPr>
            <p:ph type="title"/>
          </p:nvPr>
        </p:nvSpPr>
        <p:spPr>
          <a:xfrm>
            <a:off x="0" y="152400"/>
            <a:ext cx="9144000" cy="685800"/>
          </a:xfrm>
        </p:spPr>
        <p:txBody>
          <a:bodyPr>
            <a:noAutofit/>
          </a:bodyPr>
          <a:lstStyle/>
          <a:p>
            <a:pPr>
              <a:defRPr/>
            </a:pPr>
            <a:r>
              <a:rPr lang="uk-UA" sz="3200" b="1" dirty="0" smtClean="0"/>
              <a:t>Компоненти, необхідні для </a:t>
            </a:r>
            <a:r>
              <a:rPr lang="en-US" sz="3200" b="1" dirty="0" smtClean="0"/>
              <a:t>802.1x </a:t>
            </a:r>
            <a:r>
              <a:rPr lang="uk-UA" sz="3200" b="1" dirty="0" err="1" smtClean="0"/>
              <a:t>аутентифікації</a:t>
            </a:r>
            <a:endParaRPr lang="en-US" sz="3200" b="1" dirty="0"/>
          </a:p>
        </p:txBody>
      </p:sp>
      <p:sp>
        <p:nvSpPr>
          <p:cNvPr id="976900" name="Rectangle 4"/>
          <p:cNvSpPr>
            <a:spLocks noGrp="1" noChangeArrowheads="1"/>
          </p:cNvSpPr>
          <p:nvPr>
            <p:ph type="body" sz="half" idx="1"/>
          </p:nvPr>
        </p:nvSpPr>
        <p:spPr>
          <a:xfrm>
            <a:off x="0" y="990599"/>
            <a:ext cx="8991600" cy="3996261"/>
          </a:xfrm>
        </p:spPr>
        <p:txBody>
          <a:bodyPr>
            <a:noAutofit/>
          </a:bodyPr>
          <a:lstStyle/>
          <a:p>
            <a:pPr>
              <a:lnSpc>
                <a:spcPct val="85000"/>
              </a:lnSpc>
              <a:defRPr/>
            </a:pPr>
            <a:r>
              <a:rPr lang="uk-UA" sz="2400" dirty="0" smtClean="0"/>
              <a:t>Сервер </a:t>
            </a:r>
            <a:r>
              <a:rPr lang="uk-UA" sz="2400" dirty="0" err="1" smtClean="0"/>
              <a:t>аутентифікації</a:t>
            </a:r>
            <a:r>
              <a:rPr lang="uk-UA" sz="2400" dirty="0" smtClean="0"/>
              <a:t> це </a:t>
            </a:r>
            <a:r>
              <a:rPr lang="en-US" sz="2400" dirty="0" smtClean="0"/>
              <a:t>EAP-</a:t>
            </a:r>
            <a:r>
              <a:rPr lang="uk-UA" sz="2400" dirty="0" smtClean="0"/>
              <a:t>сумісний</a:t>
            </a:r>
            <a:r>
              <a:rPr lang="en-US" sz="2400" dirty="0" smtClean="0"/>
              <a:t> </a:t>
            </a:r>
            <a:r>
              <a:rPr lang="en-US" sz="2400" dirty="0"/>
              <a:t>RADIUS </a:t>
            </a:r>
            <a:r>
              <a:rPr lang="uk-UA" sz="2400" dirty="0" smtClean="0"/>
              <a:t>сервер</a:t>
            </a:r>
            <a:r>
              <a:rPr lang="en-US" sz="2400" dirty="0" smtClean="0"/>
              <a:t>:</a:t>
            </a:r>
            <a:endParaRPr lang="en-US" sz="2400" dirty="0"/>
          </a:p>
          <a:p>
            <a:pPr lvl="1">
              <a:lnSpc>
                <a:spcPct val="85000"/>
              </a:lnSpc>
              <a:defRPr/>
            </a:pPr>
            <a:r>
              <a:rPr lang="en-US" sz="2000" dirty="0"/>
              <a:t>Cisco Secure ACS, Microsoft IAS, Meetinghouse Aegis</a:t>
            </a:r>
          </a:p>
          <a:p>
            <a:pPr lvl="1">
              <a:lnSpc>
                <a:spcPct val="85000"/>
              </a:lnSpc>
              <a:defRPr/>
            </a:pPr>
            <a:r>
              <a:rPr lang="uk-UA" sz="2000" dirty="0" smtClean="0"/>
              <a:t>Місцевий сервіс </a:t>
            </a:r>
            <a:r>
              <a:rPr lang="uk-UA" sz="2000" dirty="0" err="1" smtClean="0"/>
              <a:t>аутентифікації</a:t>
            </a:r>
            <a:r>
              <a:rPr lang="uk-UA" sz="2000" dirty="0" smtClean="0"/>
              <a:t> на</a:t>
            </a:r>
            <a:r>
              <a:rPr lang="en-US" sz="2000" dirty="0" smtClean="0"/>
              <a:t> </a:t>
            </a:r>
            <a:r>
              <a:rPr lang="en-US" sz="2000" dirty="0"/>
              <a:t>Cisco IOS access point</a:t>
            </a:r>
          </a:p>
          <a:p>
            <a:pPr lvl="1">
              <a:lnSpc>
                <a:spcPct val="85000"/>
              </a:lnSpc>
              <a:defRPr/>
            </a:pPr>
            <a:r>
              <a:rPr lang="uk-UA" sz="2000" dirty="0" smtClean="0"/>
              <a:t>Може використовувати інші локальні</a:t>
            </a:r>
            <a:r>
              <a:rPr lang="en-US" sz="2000" dirty="0" smtClean="0"/>
              <a:t> </a:t>
            </a:r>
            <a:r>
              <a:rPr lang="en-US" sz="2000" dirty="0"/>
              <a:t>RADIUS </a:t>
            </a:r>
            <a:r>
              <a:rPr lang="uk-UA" sz="2000" dirty="0" smtClean="0"/>
              <a:t>бази даних або інші зовнішні сервери такі як </a:t>
            </a:r>
            <a:r>
              <a:rPr lang="en-US" sz="2000" dirty="0" smtClean="0"/>
              <a:t>Microsoft </a:t>
            </a:r>
            <a:r>
              <a:rPr lang="en-US" sz="2000" dirty="0"/>
              <a:t>Active Directory </a:t>
            </a:r>
            <a:endParaRPr lang="en-US" sz="2000" dirty="0" smtClean="0"/>
          </a:p>
          <a:p>
            <a:pPr>
              <a:lnSpc>
                <a:spcPct val="85000"/>
              </a:lnSpc>
              <a:defRPr/>
            </a:pPr>
            <a:r>
              <a:rPr lang="uk-UA" sz="2400" dirty="0" err="1" smtClean="0"/>
              <a:t>Аутентифікатор</a:t>
            </a:r>
            <a:r>
              <a:rPr lang="uk-UA" sz="2400" dirty="0" smtClean="0"/>
              <a:t> - 8</a:t>
            </a:r>
            <a:r>
              <a:rPr lang="en-US" sz="2400" dirty="0" smtClean="0"/>
              <a:t>02.1x-</a:t>
            </a:r>
            <a:r>
              <a:rPr lang="uk-UA" sz="2400" dirty="0" smtClean="0"/>
              <a:t>сумісна точка доступу</a:t>
            </a:r>
            <a:r>
              <a:rPr lang="en-US" sz="2400" dirty="0" smtClean="0"/>
              <a:t>.</a:t>
            </a:r>
          </a:p>
          <a:p>
            <a:pPr>
              <a:lnSpc>
                <a:spcPct val="85000"/>
              </a:lnSpc>
              <a:defRPr/>
            </a:pPr>
            <a:r>
              <a:rPr lang="en-US" sz="2400" dirty="0" smtClean="0"/>
              <a:t>STA </a:t>
            </a:r>
            <a:r>
              <a:rPr lang="uk-UA" sz="2400" dirty="0" smtClean="0"/>
              <a:t> це </a:t>
            </a:r>
            <a:r>
              <a:rPr lang="en-US" sz="2400" dirty="0" smtClean="0"/>
              <a:t>EAP-</a:t>
            </a:r>
            <a:r>
              <a:rPr lang="uk-UA" sz="2400" dirty="0" smtClean="0"/>
              <a:t>сумісний</a:t>
            </a:r>
            <a:r>
              <a:rPr lang="en-US" sz="2400" dirty="0" smtClean="0"/>
              <a:t> </a:t>
            </a:r>
            <a:r>
              <a:rPr lang="uk-UA" sz="2400" dirty="0" smtClean="0"/>
              <a:t>клієнт</a:t>
            </a:r>
            <a:r>
              <a:rPr lang="en-US" sz="2400" dirty="0" smtClean="0"/>
              <a:t>:</a:t>
            </a:r>
            <a:endParaRPr lang="en-US" sz="2400" dirty="0"/>
          </a:p>
          <a:p>
            <a:pPr lvl="1">
              <a:lnSpc>
                <a:spcPct val="85000"/>
              </a:lnSpc>
              <a:defRPr/>
            </a:pPr>
            <a:r>
              <a:rPr lang="uk-UA" sz="2000" dirty="0" smtClean="0"/>
              <a:t>Вимагає</a:t>
            </a:r>
            <a:r>
              <a:rPr lang="en-US" sz="2000" dirty="0" smtClean="0"/>
              <a:t> 802.1x-</a:t>
            </a:r>
            <a:r>
              <a:rPr lang="uk-UA" sz="2000" dirty="0" smtClean="0"/>
              <a:t>сумісний</a:t>
            </a:r>
            <a:r>
              <a:rPr lang="en-US" sz="2000" dirty="0" smtClean="0"/>
              <a:t> </a:t>
            </a:r>
            <a:r>
              <a:rPr lang="uk-UA" sz="2000" dirty="0" smtClean="0"/>
              <a:t>драйвер</a:t>
            </a:r>
            <a:endParaRPr lang="en-US" sz="2000" dirty="0"/>
          </a:p>
          <a:p>
            <a:pPr lvl="1">
              <a:lnSpc>
                <a:spcPct val="85000"/>
              </a:lnSpc>
              <a:defRPr/>
            </a:pPr>
            <a:r>
              <a:rPr lang="uk-UA" sz="2000" dirty="0" smtClean="0"/>
              <a:t>Вимагає </a:t>
            </a:r>
            <a:r>
              <a:rPr lang="en-US" sz="2000" dirty="0" smtClean="0"/>
              <a:t>EAP</a:t>
            </a:r>
            <a:r>
              <a:rPr lang="uk-UA" sz="2000" dirty="0" smtClean="0"/>
              <a:t> сумісного</a:t>
            </a:r>
            <a:r>
              <a:rPr lang="en-US" sz="2000" dirty="0" smtClean="0"/>
              <a:t> </a:t>
            </a:r>
            <a:r>
              <a:rPr lang="uk-UA" sz="2000" dirty="0" smtClean="0"/>
              <a:t>пристрою</a:t>
            </a:r>
            <a:r>
              <a:rPr lang="uk-UA" sz="2000" dirty="0"/>
              <a:t> </a:t>
            </a:r>
            <a:r>
              <a:rPr lang="uk-UA" sz="2000" dirty="0" smtClean="0"/>
              <a:t> - або клієнтської мережевої карти, з відповідним драйвером в операційній </a:t>
            </a:r>
            <a:r>
              <a:rPr lang="uk-UA" sz="2000" dirty="0"/>
              <a:t>системі, або з стороннім програмним забезпеченням</a:t>
            </a:r>
            <a:endParaRPr lang="en-US" sz="2000" dirty="0"/>
          </a:p>
        </p:txBody>
      </p:sp>
    </p:spTree>
    <p:extLst>
      <p:ext uri="{BB962C8B-B14F-4D97-AF65-F5344CB8AC3E}">
        <p14:creationId xmlns:p14="http://schemas.microsoft.com/office/powerpoint/2010/main" val="1854434890"/>
      </p:ext>
    </p:extLst>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a:xfrm>
            <a:off x="457200" y="34601"/>
            <a:ext cx="8077200" cy="1143000"/>
          </a:xfrm>
        </p:spPr>
        <p:txBody>
          <a:bodyPr>
            <a:normAutofit/>
          </a:bodyPr>
          <a:lstStyle/>
          <a:p>
            <a:r>
              <a:rPr lang="en-US" dirty="0">
                <a:latin typeface="Arial" charset="0"/>
              </a:rPr>
              <a:t>Wi-Fi Protected Access </a:t>
            </a:r>
            <a:r>
              <a:rPr lang="en-US" dirty="0" smtClean="0">
                <a:latin typeface="Arial" charset="0"/>
              </a:rPr>
              <a:t>2</a:t>
            </a:r>
            <a:endParaRPr lang="en-US" dirty="0">
              <a:latin typeface="Arial" charset="0"/>
            </a:endParaRPr>
          </a:p>
        </p:txBody>
      </p:sp>
      <p:sp>
        <p:nvSpPr>
          <p:cNvPr id="51203" name="Content Placeholder 2"/>
          <p:cNvSpPr>
            <a:spLocks noGrp="1"/>
          </p:cNvSpPr>
          <p:nvPr>
            <p:ph idx="1"/>
          </p:nvPr>
        </p:nvSpPr>
        <p:spPr>
          <a:xfrm>
            <a:off x="152400" y="1219200"/>
            <a:ext cx="8686800" cy="5410200"/>
          </a:xfrm>
        </p:spPr>
        <p:txBody>
          <a:bodyPr>
            <a:normAutofit/>
          </a:bodyPr>
          <a:lstStyle/>
          <a:p>
            <a:r>
              <a:rPr lang="en-US" dirty="0">
                <a:latin typeface="Arial" charset="0"/>
              </a:rPr>
              <a:t>Extensible Authentication Protocol (EAP</a:t>
            </a:r>
            <a:r>
              <a:rPr lang="en-US" dirty="0" smtClean="0">
                <a:latin typeface="Arial" charset="0"/>
              </a:rPr>
              <a:t>)</a:t>
            </a:r>
          </a:p>
          <a:p>
            <a:pPr lvl="1"/>
            <a:r>
              <a:rPr lang="uk-UA" dirty="0" err="1" smtClean="0">
                <a:latin typeface="Arial" charset="0"/>
              </a:rPr>
              <a:t>Аутентифікація</a:t>
            </a:r>
            <a:r>
              <a:rPr lang="uk-UA" dirty="0" smtClean="0">
                <a:latin typeface="Arial" charset="0"/>
              </a:rPr>
              <a:t> для </a:t>
            </a:r>
            <a:r>
              <a:rPr lang="en-US" dirty="0" smtClean="0">
                <a:latin typeface="Arial" charset="0"/>
              </a:rPr>
              <a:t>WPA2 </a:t>
            </a:r>
            <a:r>
              <a:rPr lang="en-US" dirty="0">
                <a:latin typeface="Arial" charset="0"/>
              </a:rPr>
              <a:t>Enterprise </a:t>
            </a:r>
            <a:r>
              <a:rPr lang="uk-UA" dirty="0" smtClean="0">
                <a:latin typeface="Arial" charset="0"/>
              </a:rPr>
              <a:t>модулів з використанням  стандарту </a:t>
            </a:r>
            <a:r>
              <a:rPr lang="en-US" i="1" dirty="0" smtClean="0">
                <a:latin typeface="Arial" charset="0"/>
              </a:rPr>
              <a:t>IEEE </a:t>
            </a:r>
            <a:r>
              <a:rPr lang="en-US" i="1" dirty="0">
                <a:latin typeface="Arial" charset="0"/>
              </a:rPr>
              <a:t>802.1x</a:t>
            </a:r>
            <a:r>
              <a:rPr lang="en-US" b="1" dirty="0">
                <a:latin typeface="Arial" charset="0"/>
              </a:rPr>
              <a:t> </a:t>
            </a:r>
            <a:endParaRPr lang="uk-UA" b="1" dirty="0" smtClean="0">
              <a:latin typeface="Arial" charset="0"/>
            </a:endParaRPr>
          </a:p>
          <a:p>
            <a:pPr lvl="1"/>
            <a:r>
              <a:rPr lang="en-US" dirty="0" smtClean="0">
                <a:latin typeface="Arial" charset="0"/>
              </a:rPr>
              <a:t>Framework </a:t>
            </a:r>
            <a:r>
              <a:rPr lang="uk-UA" dirty="0" smtClean="0">
                <a:latin typeface="Arial" charset="0"/>
              </a:rPr>
              <a:t>для передачі </a:t>
            </a:r>
            <a:r>
              <a:rPr lang="uk-UA" dirty="0" err="1" smtClean="0">
                <a:latin typeface="Arial" charset="0"/>
              </a:rPr>
              <a:t>аутентифікаційних</a:t>
            </a:r>
            <a:r>
              <a:rPr lang="uk-UA" dirty="0" smtClean="0">
                <a:latin typeface="Arial" charset="0"/>
              </a:rPr>
              <a:t> протоколів</a:t>
            </a:r>
            <a:endParaRPr lang="en-US" dirty="0">
              <a:latin typeface="Arial" charset="0"/>
            </a:endParaRPr>
          </a:p>
          <a:p>
            <a:pPr lvl="1"/>
            <a:r>
              <a:rPr lang="uk-UA" dirty="0" smtClean="0">
                <a:latin typeface="Arial" charset="0"/>
              </a:rPr>
              <a:t>Визначає формат повідомлення</a:t>
            </a:r>
            <a:endParaRPr lang="en-US" dirty="0">
              <a:latin typeface="Arial" charset="0"/>
            </a:endParaRPr>
          </a:p>
          <a:p>
            <a:pPr lvl="1"/>
            <a:r>
              <a:rPr lang="uk-UA" dirty="0" smtClean="0">
                <a:latin typeface="Arial" charset="0"/>
              </a:rPr>
              <a:t>Використовує наступні типи пакетів</a:t>
            </a:r>
            <a:endParaRPr lang="en-US" dirty="0">
              <a:latin typeface="Arial" charset="0"/>
            </a:endParaRPr>
          </a:p>
          <a:p>
            <a:pPr lvl="2"/>
            <a:r>
              <a:rPr lang="en-US" dirty="0">
                <a:latin typeface="Arial" charset="0"/>
              </a:rPr>
              <a:t>Request</a:t>
            </a:r>
          </a:p>
          <a:p>
            <a:pPr lvl="2"/>
            <a:r>
              <a:rPr lang="en-US" dirty="0">
                <a:latin typeface="Arial" charset="0"/>
              </a:rPr>
              <a:t>Response</a:t>
            </a:r>
          </a:p>
          <a:p>
            <a:pPr lvl="2"/>
            <a:r>
              <a:rPr lang="en-US" dirty="0">
                <a:latin typeface="Arial" charset="0"/>
              </a:rPr>
              <a:t>Success</a:t>
            </a:r>
          </a:p>
          <a:p>
            <a:pPr lvl="2"/>
            <a:r>
              <a:rPr lang="en-US" dirty="0" smtClean="0">
                <a:latin typeface="Arial" charset="0"/>
              </a:rPr>
              <a:t>Failure</a:t>
            </a:r>
          </a:p>
          <a:p>
            <a:pPr lvl="1"/>
            <a:r>
              <a:rPr lang="en-US" dirty="0">
                <a:latin typeface="Arial" charset="0"/>
              </a:rPr>
              <a:t>EAP </a:t>
            </a:r>
            <a:r>
              <a:rPr lang="uk-UA" dirty="0" smtClean="0">
                <a:latin typeface="Arial" charset="0"/>
              </a:rPr>
              <a:t>створений як біль серйозна альтернатива вразливим </a:t>
            </a:r>
            <a:r>
              <a:rPr lang="en-US" b="1" dirty="0" smtClean="0">
                <a:latin typeface="Arial" charset="0"/>
              </a:rPr>
              <a:t>Challenge-Handshake </a:t>
            </a:r>
            <a:r>
              <a:rPr lang="en-US" b="1" dirty="0">
                <a:latin typeface="Arial" charset="0"/>
              </a:rPr>
              <a:t>Authentication Protocol </a:t>
            </a:r>
            <a:r>
              <a:rPr lang="en-US" dirty="0">
                <a:latin typeface="Arial" charset="0"/>
              </a:rPr>
              <a:t>(</a:t>
            </a:r>
            <a:r>
              <a:rPr lang="en-US" b="1" dirty="0">
                <a:latin typeface="Arial" charset="0"/>
              </a:rPr>
              <a:t>CHAP</a:t>
            </a:r>
            <a:r>
              <a:rPr lang="en-US" dirty="0">
                <a:latin typeface="Arial" charset="0"/>
              </a:rPr>
              <a:t>) </a:t>
            </a:r>
            <a:r>
              <a:rPr lang="uk-UA" dirty="0" smtClean="0">
                <a:latin typeface="Arial" charset="0"/>
              </a:rPr>
              <a:t>або </a:t>
            </a:r>
            <a:r>
              <a:rPr lang="en-US" dirty="0" smtClean="0">
                <a:latin typeface="Arial" charset="0"/>
              </a:rPr>
              <a:t> </a:t>
            </a:r>
            <a:r>
              <a:rPr lang="en-US" b="1" dirty="0">
                <a:latin typeface="Arial" charset="0"/>
              </a:rPr>
              <a:t>Password Authentication Protocol (PAP</a:t>
            </a:r>
            <a:r>
              <a:rPr lang="en-US" dirty="0">
                <a:latin typeface="Arial" charset="0"/>
              </a:rPr>
              <a:t>)</a:t>
            </a:r>
          </a:p>
          <a:p>
            <a:pPr lvl="1"/>
            <a:r>
              <a:rPr lang="en-US" dirty="0">
                <a:latin typeface="Arial" charset="0"/>
              </a:rPr>
              <a:t>EAP </a:t>
            </a:r>
            <a:r>
              <a:rPr lang="uk-UA" dirty="0" smtClean="0">
                <a:latin typeface="Arial" charset="0"/>
              </a:rPr>
              <a:t>це</a:t>
            </a:r>
            <a:r>
              <a:rPr lang="en-US" dirty="0" smtClean="0">
                <a:latin typeface="Arial" charset="0"/>
              </a:rPr>
              <a:t> </a:t>
            </a:r>
            <a:r>
              <a:rPr lang="en-US" i="1" dirty="0">
                <a:latin typeface="Arial" charset="0"/>
              </a:rPr>
              <a:t>framework</a:t>
            </a:r>
            <a:r>
              <a:rPr lang="en-US" dirty="0">
                <a:latin typeface="Arial" charset="0"/>
              </a:rPr>
              <a:t> </a:t>
            </a:r>
            <a:r>
              <a:rPr lang="uk-UA" dirty="0" smtClean="0">
                <a:latin typeface="Arial" charset="0"/>
              </a:rPr>
              <a:t>але не протокол </a:t>
            </a:r>
            <a:r>
              <a:rPr lang="uk-UA" dirty="0" err="1" smtClean="0">
                <a:latin typeface="Arial" charset="0"/>
              </a:rPr>
              <a:t>аутентифікації</a:t>
            </a:r>
            <a:endParaRPr lang="en-US" dirty="0">
              <a:latin typeface="Arial" charset="0"/>
            </a:endParaRPr>
          </a:p>
          <a:p>
            <a:pPr lvl="2"/>
            <a:endParaRPr lang="en-US" dirty="0">
              <a:latin typeface="Arial" charset="0"/>
            </a:endParaRPr>
          </a:p>
        </p:txBody>
      </p:sp>
      <p:sp>
        <p:nvSpPr>
          <p:cNvPr id="5" name="Slide Number Placeholder 4"/>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F0624923-D1F2-574F-A348-45F41F9D5EC0}" type="slidenum">
              <a:rPr lang="en-US" sz="1400">
                <a:solidFill>
                  <a:srgbClr val="222222"/>
                </a:solidFill>
                <a:latin typeface="Arial" charset="0"/>
              </a:rPr>
              <a:pPr eaLnBrk="1" hangingPunct="1"/>
              <a:t>52</a:t>
            </a:fld>
            <a:endParaRPr lang="en-US" sz="1400">
              <a:solidFill>
                <a:srgbClr val="222222"/>
              </a:solidFill>
              <a:latin typeface="Arial"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457200" y="274638"/>
            <a:ext cx="8229600" cy="1143000"/>
          </a:xfrm>
        </p:spPr>
        <p:txBody>
          <a:bodyPr>
            <a:normAutofit/>
          </a:bodyPr>
          <a:lstStyle/>
          <a:p>
            <a:r>
              <a:rPr lang="en-US" dirty="0" smtClean="0">
                <a:latin typeface="Arial" charset="0"/>
              </a:rPr>
              <a:t>EAP Protocols</a:t>
            </a:r>
            <a:endParaRPr lang="en-US" dirty="0">
              <a:latin typeface="Arial" charset="0"/>
            </a:endParaRPr>
          </a:p>
        </p:txBody>
      </p:sp>
      <p:sp>
        <p:nvSpPr>
          <p:cNvPr id="52227" name="Content Placeholder 2"/>
          <p:cNvSpPr>
            <a:spLocks noGrp="1"/>
          </p:cNvSpPr>
          <p:nvPr>
            <p:ph idx="1"/>
          </p:nvPr>
        </p:nvSpPr>
        <p:spPr>
          <a:xfrm>
            <a:off x="457200" y="1600200"/>
            <a:ext cx="8229600" cy="4648200"/>
          </a:xfrm>
        </p:spPr>
        <p:txBody>
          <a:bodyPr>
            <a:normAutofit/>
          </a:bodyPr>
          <a:lstStyle/>
          <a:p>
            <a:r>
              <a:rPr lang="en-US" dirty="0">
                <a:latin typeface="Arial" charset="0"/>
              </a:rPr>
              <a:t>Lightweight EAP (LEAP)</a:t>
            </a:r>
          </a:p>
          <a:p>
            <a:pPr lvl="1"/>
            <a:r>
              <a:rPr lang="uk-UA" dirty="0" err="1" smtClean="0">
                <a:latin typeface="Arial" charset="0"/>
              </a:rPr>
              <a:t>Пропрієтарний</a:t>
            </a:r>
            <a:r>
              <a:rPr lang="uk-UA" dirty="0" smtClean="0">
                <a:latin typeface="Arial" charset="0"/>
              </a:rPr>
              <a:t> метод, розроблений </a:t>
            </a:r>
            <a:r>
              <a:rPr lang="en-US" dirty="0" smtClean="0">
                <a:latin typeface="Arial" charset="0"/>
              </a:rPr>
              <a:t>Cisco </a:t>
            </a:r>
            <a:r>
              <a:rPr lang="en-US" dirty="0">
                <a:latin typeface="Arial" charset="0"/>
              </a:rPr>
              <a:t>Systems</a:t>
            </a:r>
          </a:p>
          <a:p>
            <a:pPr lvl="1"/>
            <a:r>
              <a:rPr lang="uk-UA" dirty="0" smtClean="0"/>
              <a:t>Вимагає  взаємну автентифікацію, </a:t>
            </a:r>
            <a:r>
              <a:rPr lang="uk-UA" dirty="0"/>
              <a:t>що використовується для шифрування WLAN за допомогою клієнтського програмного забезпечення </a:t>
            </a:r>
            <a:r>
              <a:rPr lang="uk-UA" dirty="0" err="1" smtClean="0"/>
              <a:t>Cisco</a:t>
            </a:r>
            <a:endParaRPr lang="uk-UA" dirty="0" smtClean="0"/>
          </a:p>
          <a:p>
            <a:pPr lvl="1"/>
            <a:r>
              <a:rPr lang="uk-UA" dirty="0" smtClean="0">
                <a:latin typeface="Arial" charset="0"/>
              </a:rPr>
              <a:t>Може бути вразливим для відповідних типів атак</a:t>
            </a:r>
            <a:endParaRPr lang="en-US" dirty="0">
              <a:latin typeface="Arial" charset="0"/>
            </a:endParaRPr>
          </a:p>
          <a:p>
            <a:pPr lvl="2"/>
            <a:r>
              <a:rPr lang="uk-UA" dirty="0" smtClean="0">
                <a:latin typeface="Arial" charset="0"/>
              </a:rPr>
              <a:t>Більше не рекомендується </a:t>
            </a:r>
            <a:r>
              <a:rPr lang="en-US" dirty="0" smtClean="0">
                <a:latin typeface="Arial" charset="0"/>
              </a:rPr>
              <a:t>Cisco</a:t>
            </a:r>
            <a:endParaRPr lang="en-US" dirty="0">
              <a:latin typeface="Arial" charset="0"/>
            </a:endParaRPr>
          </a:p>
          <a:p>
            <a:r>
              <a:rPr lang="en-US" dirty="0">
                <a:latin typeface="Arial" charset="0"/>
              </a:rPr>
              <a:t>Protected EAP (PEAP)</a:t>
            </a:r>
          </a:p>
          <a:p>
            <a:pPr lvl="1"/>
            <a:r>
              <a:rPr lang="uk-UA" dirty="0"/>
              <a:t>Спрощує розгортання 802.1x за допомогою </a:t>
            </a:r>
            <a:r>
              <a:rPr lang="uk-UA" dirty="0" err="1" smtClean="0"/>
              <a:t>логгінів</a:t>
            </a:r>
            <a:r>
              <a:rPr lang="uk-UA" dirty="0" smtClean="0"/>
              <a:t> </a:t>
            </a:r>
            <a:r>
              <a:rPr lang="uk-UA" dirty="0"/>
              <a:t>та паролів Microsoft </a:t>
            </a:r>
            <a:r>
              <a:rPr lang="uk-UA" dirty="0" smtClean="0"/>
              <a:t>Windows</a:t>
            </a:r>
          </a:p>
          <a:p>
            <a:pPr lvl="1"/>
            <a:r>
              <a:rPr lang="uk-UA" dirty="0"/>
              <a:t>Створює зашифрований канал між клієнтом та сервером </a:t>
            </a:r>
            <a:r>
              <a:rPr lang="uk-UA" dirty="0" err="1"/>
              <a:t>аутентифікації</a:t>
            </a:r>
            <a:endParaRPr lang="en-US" dirty="0">
              <a:latin typeface="Arial" charset="0"/>
            </a:endParaRPr>
          </a:p>
        </p:txBody>
      </p:sp>
      <p:sp>
        <p:nvSpPr>
          <p:cNvPr id="5" name="Slide Number Placeholder 4"/>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6B13441D-0FFD-0540-934E-C29879BB7A2B}" type="slidenum">
              <a:rPr lang="en-US" sz="1400">
                <a:solidFill>
                  <a:srgbClr val="222222"/>
                </a:solidFill>
                <a:latin typeface="Arial" charset="0"/>
              </a:rPr>
              <a:pPr eaLnBrk="1" hangingPunct="1"/>
              <a:t>53</a:t>
            </a:fld>
            <a:endParaRPr lang="en-US" sz="1400">
              <a:solidFill>
                <a:srgbClr val="222222"/>
              </a:solidFill>
              <a:latin typeface="Arial" charset="0"/>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2"/>
          <p:cNvSpPr>
            <a:spLocks noGrp="1" noChangeArrowheads="1"/>
          </p:cNvSpPr>
          <p:nvPr>
            <p:ph type="title" idx="4294967295"/>
          </p:nvPr>
        </p:nvSpPr>
        <p:spPr>
          <a:xfrm>
            <a:off x="0" y="381000"/>
            <a:ext cx="8077200" cy="1295400"/>
          </a:xfrm>
        </p:spPr>
        <p:txBody>
          <a:bodyPr anchorCtr="0">
            <a:normAutofit/>
          </a:bodyPr>
          <a:lstStyle/>
          <a:p>
            <a:pPr eaLnBrk="1" hangingPunct="1">
              <a:defRPr/>
            </a:pPr>
            <a:r>
              <a:rPr lang="en-US">
                <a:latin typeface="Arial" charset="0"/>
                <a:cs typeface="Arial" charset="0"/>
              </a:rPr>
              <a:t>Enterprise Wireless Security Devices</a:t>
            </a:r>
          </a:p>
        </p:txBody>
      </p:sp>
      <p:sp>
        <p:nvSpPr>
          <p:cNvPr id="50180" name="Rectangle 3"/>
          <p:cNvSpPr>
            <a:spLocks noGrp="1" noChangeArrowheads="1"/>
          </p:cNvSpPr>
          <p:nvPr>
            <p:ph type="body" idx="4294967295"/>
          </p:nvPr>
        </p:nvSpPr>
        <p:spPr>
          <a:xfrm>
            <a:off x="0" y="1905000"/>
            <a:ext cx="8915400" cy="4343400"/>
          </a:xfrm>
        </p:spPr>
        <p:txBody>
          <a:bodyPr>
            <a:normAutofit/>
          </a:bodyPr>
          <a:lstStyle/>
          <a:p>
            <a:pPr marL="0" indent="0" eaLnBrk="1" hangingPunct="1">
              <a:buNone/>
              <a:defRPr/>
            </a:pPr>
            <a:r>
              <a:rPr lang="uk-UA" dirty="0" smtClean="0">
                <a:latin typeface="Verdana" charset="0"/>
                <a:cs typeface="Arial" charset="0"/>
              </a:rPr>
              <a:t>«Тонкі»</a:t>
            </a:r>
            <a:r>
              <a:rPr lang="en-US" dirty="0" smtClean="0">
                <a:latin typeface="Verdana" charset="0"/>
                <a:cs typeface="Arial" charset="0"/>
              </a:rPr>
              <a:t> </a:t>
            </a:r>
            <a:r>
              <a:rPr lang="en-US" dirty="0">
                <a:latin typeface="Verdana" charset="0"/>
                <a:cs typeface="Arial" charset="0"/>
              </a:rPr>
              <a:t>Access </a:t>
            </a:r>
            <a:r>
              <a:rPr lang="en-US" dirty="0" smtClean="0">
                <a:latin typeface="Verdana" charset="0"/>
                <a:cs typeface="Arial" charset="0"/>
              </a:rPr>
              <a:t>Point </a:t>
            </a:r>
            <a:r>
              <a:rPr lang="uk-UA" dirty="0" smtClean="0">
                <a:latin typeface="Verdana" charset="0"/>
                <a:cs typeface="Arial" charset="0"/>
              </a:rPr>
              <a:t>або</a:t>
            </a:r>
            <a:r>
              <a:rPr lang="en-US" dirty="0" smtClean="0">
                <a:latin typeface="Verdana" charset="0"/>
                <a:cs typeface="Arial" charset="0"/>
              </a:rPr>
              <a:t> Lightweight Access Point (LWAP)</a:t>
            </a:r>
            <a:endParaRPr lang="en-US" dirty="0">
              <a:latin typeface="Verdana" charset="0"/>
              <a:cs typeface="Arial" charset="0"/>
            </a:endParaRPr>
          </a:p>
          <a:p>
            <a:pPr lvl="1" eaLnBrk="1" hangingPunct="1">
              <a:defRPr/>
            </a:pPr>
            <a:r>
              <a:rPr lang="uk-UA" dirty="0" smtClean="0">
                <a:latin typeface="Verdana" charset="0"/>
                <a:ea typeface="Arial" charset="0"/>
                <a:cs typeface="Arial" charset="0"/>
              </a:rPr>
              <a:t>АР без </a:t>
            </a:r>
            <a:r>
              <a:rPr lang="uk-UA" dirty="0" err="1" smtClean="0">
                <a:latin typeface="Verdana" charset="0"/>
                <a:ea typeface="Arial" charset="0"/>
                <a:cs typeface="Arial" charset="0"/>
              </a:rPr>
              <a:t>аутентифікації</a:t>
            </a:r>
            <a:r>
              <a:rPr lang="uk-UA" dirty="0" smtClean="0">
                <a:latin typeface="Verdana" charset="0"/>
                <a:ea typeface="Arial" charset="0"/>
                <a:cs typeface="Arial" charset="0"/>
              </a:rPr>
              <a:t> і методів шифрування. Ці функції передані </a:t>
            </a:r>
            <a:r>
              <a:rPr lang="en-US" dirty="0" smtClean="0">
                <a:latin typeface="Verdana" charset="0"/>
                <a:ea typeface="Arial" charset="0"/>
                <a:cs typeface="Arial" charset="0"/>
              </a:rPr>
              <a:t>WLC</a:t>
            </a:r>
            <a:endParaRPr lang="en-US" dirty="0">
              <a:latin typeface="Verdana" charset="0"/>
              <a:ea typeface="Arial" charset="0"/>
              <a:cs typeface="Arial" charset="0"/>
            </a:endParaRPr>
          </a:p>
          <a:p>
            <a:pPr marL="0" indent="0">
              <a:buNone/>
              <a:defRPr/>
            </a:pPr>
            <a:endParaRPr lang="uk-UA" dirty="0" smtClean="0"/>
          </a:p>
          <a:p>
            <a:pPr marL="0" indent="0" algn="ctr">
              <a:buNone/>
              <a:defRPr/>
            </a:pPr>
            <a:r>
              <a:rPr lang="uk-UA" b="1" dirty="0" smtClean="0"/>
              <a:t>Переваги</a:t>
            </a:r>
          </a:p>
          <a:p>
            <a:pPr marL="0" indent="0">
              <a:buNone/>
              <a:defRPr/>
            </a:pPr>
            <a:r>
              <a:rPr lang="uk-UA" dirty="0" smtClean="0"/>
              <a:t>AP </a:t>
            </a:r>
            <a:r>
              <a:rPr lang="uk-UA" dirty="0"/>
              <a:t>можна керувати з одного центрального </a:t>
            </a:r>
            <a:r>
              <a:rPr lang="uk-UA" dirty="0" smtClean="0"/>
              <a:t>місця</a:t>
            </a:r>
          </a:p>
          <a:p>
            <a:pPr marL="0" indent="0">
              <a:buNone/>
              <a:defRPr/>
            </a:pPr>
            <a:r>
              <a:rPr lang="uk-UA" dirty="0" smtClean="0"/>
              <a:t> Вся </a:t>
            </a:r>
            <a:r>
              <a:rPr lang="uk-UA" dirty="0" err="1"/>
              <a:t>аутентифікація</a:t>
            </a:r>
            <a:r>
              <a:rPr lang="uk-UA" dirty="0"/>
              <a:t> виконується за допомогою бездротового </a:t>
            </a:r>
            <a:r>
              <a:rPr lang="uk-UA" dirty="0" smtClean="0"/>
              <a:t>  комутатора</a:t>
            </a:r>
            <a:endParaRPr lang="en-US" dirty="0">
              <a:latin typeface="Verdana" charset="0"/>
              <a:ea typeface="Arial" charset="0"/>
              <a:cs typeface="Arial" charset="0"/>
            </a:endParaRPr>
          </a:p>
        </p:txBody>
      </p:sp>
    </p:spTree>
    <p:extLst>
      <p:ext uri="{BB962C8B-B14F-4D97-AF65-F5344CB8AC3E}">
        <p14:creationId xmlns:p14="http://schemas.microsoft.com/office/powerpoint/2010/main" val="196713593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304799" y="457200"/>
            <a:ext cx="5175813" cy="5856514"/>
          </a:xfrm>
        </p:spPr>
        <p:txBody>
          <a:bodyPr/>
          <a:lstStyle/>
          <a:p>
            <a:pPr marL="0" indent="0">
              <a:buNone/>
            </a:pPr>
            <a:r>
              <a:rPr lang="uk-UA" dirty="0"/>
              <a:t>Для великих організацій, що мають багато AP, для спрощення розгортання бездротового зв'язку використовують керовані рішення на основі контролерів. Використовуючи цю архітектуру, AP-адреси управляються централізовано від контролера в хмарі.</a:t>
            </a:r>
            <a:endParaRPr lang="en-US" sz="2000" dirty="0" smtClean="0"/>
          </a:p>
        </p:txBody>
      </p:sp>
      <p:pic>
        <p:nvPicPr>
          <p:cNvPr id="921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80613" y="1833788"/>
            <a:ext cx="3318352" cy="4567012"/>
          </a:xfrm>
          <a:prstGeom prst="rect">
            <a:avLst/>
          </a:prstGeom>
          <a:noFill/>
          <a:ln w="9525">
            <a:solidFill>
              <a:schemeClr val="tx1"/>
            </a:solidFill>
            <a:bevel/>
            <a:headEnd/>
            <a:tailEnd/>
          </a:ln>
          <a:extLst>
            <a:ext uri="{909E8E84-426E-40dd-AFC4-6F175D3DCCD1}">
              <a14:hiddenFill xmlns:a14="http://schemas.microsoft.com/office/drawing/2010/main" xmlns="">
                <a:solidFill>
                  <a:schemeClr val="accent1"/>
                </a:solidFill>
              </a14:hiddenFill>
            </a:ext>
          </a:extLst>
        </p:spPr>
      </p:pic>
    </p:spTree>
    <p:extLst>
      <p:ext uri="{BB962C8B-B14F-4D97-AF65-F5344CB8AC3E}">
        <p14:creationId xmlns:p14="http://schemas.microsoft.com/office/powerpoint/2010/main" val="46311002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5800" y="76489"/>
            <a:ext cx="7467600" cy="6698405"/>
          </a:xfrm>
          <a:prstGeom prst="rect">
            <a:avLst/>
          </a:prstGeom>
          <a:noFill/>
          <a:ln w="9525">
            <a:solidFill>
              <a:schemeClr val="tx1"/>
            </a:solidFill>
            <a:bevel/>
            <a:headEnd/>
            <a:tailEnd/>
          </a:ln>
          <a:extLst>
            <a:ext uri="{909E8E84-426E-40dd-AFC4-6F175D3DCCD1}">
              <a14:hiddenFill xmlns:a14="http://schemas.microsoft.com/office/drawing/2010/main" xmlns="">
                <a:solidFill>
                  <a:schemeClr val="accent1"/>
                </a:solidFill>
              </a14:hiddenFill>
            </a:ext>
          </a:extLst>
        </p:spPr>
      </p:pic>
    </p:spTree>
    <p:extLst>
      <p:ext uri="{BB962C8B-B14F-4D97-AF65-F5344CB8AC3E}">
        <p14:creationId xmlns:p14="http://schemas.microsoft.com/office/powerpoint/2010/main" val="381791839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Rectangle 3"/>
          <p:cNvSpPr>
            <a:spLocks noGrp="1" noChangeArrowheads="1"/>
          </p:cNvSpPr>
          <p:nvPr>
            <p:ph type="body" idx="4294967295"/>
          </p:nvPr>
        </p:nvSpPr>
        <p:spPr>
          <a:xfrm>
            <a:off x="0" y="1828800"/>
            <a:ext cx="3810000" cy="4495800"/>
          </a:xfrm>
        </p:spPr>
        <p:txBody>
          <a:bodyPr>
            <a:normAutofit/>
          </a:bodyPr>
          <a:lstStyle/>
          <a:p>
            <a:pPr marL="0" indent="0">
              <a:buNone/>
              <a:defRPr/>
            </a:pPr>
            <a:r>
              <a:rPr lang="uk-UA" b="1" dirty="0"/>
              <a:t>Бездротові VLAN</a:t>
            </a:r>
            <a:r>
              <a:rPr lang="uk-UA" dirty="0"/>
              <a:t/>
            </a:r>
            <a:br>
              <a:rPr lang="uk-UA" dirty="0"/>
            </a:br>
            <a:r>
              <a:rPr lang="uk-UA" dirty="0" smtClean="0"/>
              <a:t>Можуть </a:t>
            </a:r>
            <a:r>
              <a:rPr lang="uk-UA" dirty="0"/>
              <a:t>сегментувати трафік та підвищити безпеку</a:t>
            </a:r>
            <a:br>
              <a:rPr lang="uk-UA" dirty="0"/>
            </a:br>
            <a:r>
              <a:rPr lang="uk-UA" dirty="0"/>
              <a:t>Гнучкість бездротової VLAN залежить від того, який пристрій розділяє пакети та спрямовує їх до різних мереж</a:t>
            </a:r>
            <a:endParaRPr lang="en-US" dirty="0">
              <a:latin typeface="Verdana" charset="0"/>
              <a:ea typeface="Arial" charset="0"/>
              <a:cs typeface="Arial" charset="0"/>
            </a:endParaRPr>
          </a:p>
        </p:txBody>
      </p:sp>
      <p:pic>
        <p:nvPicPr>
          <p:cNvPr id="4" name="Picture 5"/>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826164" y="2209800"/>
            <a:ext cx="5334000" cy="37888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rgbClr val="FF0000"/>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104425847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Rectangle 3"/>
          <p:cNvSpPr>
            <a:spLocks noGrp="1" noChangeArrowheads="1"/>
          </p:cNvSpPr>
          <p:nvPr>
            <p:ph type="body" idx="4294967295"/>
          </p:nvPr>
        </p:nvSpPr>
        <p:spPr>
          <a:xfrm>
            <a:off x="419100" y="1052674"/>
            <a:ext cx="8305800" cy="4343400"/>
          </a:xfrm>
        </p:spPr>
        <p:txBody>
          <a:bodyPr/>
          <a:lstStyle/>
          <a:p>
            <a:pPr marL="0" indent="0">
              <a:buNone/>
              <a:defRPr/>
            </a:pPr>
            <a:r>
              <a:rPr lang="uk-UA" dirty="0"/>
              <a:t>Для підвищення безпеки </a:t>
            </a:r>
            <a:r>
              <a:rPr lang="uk-UA" dirty="0" smtClean="0"/>
              <a:t>встановлюють </a:t>
            </a:r>
            <a:r>
              <a:rPr lang="uk-UA" dirty="0"/>
              <a:t>дві бездротові VLAN</a:t>
            </a:r>
            <a:br>
              <a:rPr lang="uk-UA" dirty="0"/>
            </a:br>
            <a:endParaRPr lang="uk-UA" dirty="0" smtClean="0"/>
          </a:p>
          <a:p>
            <a:pPr marL="0" indent="0">
              <a:buNone/>
              <a:defRPr/>
            </a:pPr>
            <a:r>
              <a:rPr lang="uk-UA" dirty="0" smtClean="0"/>
              <a:t>Одну </a:t>
            </a:r>
            <a:r>
              <a:rPr lang="uk-UA" dirty="0"/>
              <a:t>для доступу працівників</a:t>
            </a:r>
            <a:br>
              <a:rPr lang="uk-UA" dirty="0"/>
            </a:br>
            <a:r>
              <a:rPr lang="uk-UA" dirty="0" smtClean="0"/>
              <a:t>Одну </a:t>
            </a:r>
            <a:r>
              <a:rPr lang="uk-UA" dirty="0"/>
              <a:t>для доступу гостей</a:t>
            </a:r>
            <a:endParaRPr lang="en-US" dirty="0">
              <a:latin typeface="Verdana" charset="0"/>
              <a:ea typeface="Arial" charset="0"/>
              <a:cs typeface="Arial" charset="0"/>
            </a:endParaRPr>
          </a:p>
        </p:txBody>
      </p:sp>
      <p:pic>
        <p:nvPicPr>
          <p:cNvPr id="144387" name="Picture 6"/>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4114800"/>
            <a:ext cx="9144000" cy="2578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304923554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0" y="1009229"/>
            <a:ext cx="9144000" cy="4839542"/>
          </a:xfrm>
          <a:prstGeom prst="rect">
            <a:avLst/>
          </a:prstGeom>
        </p:spPr>
      </p:pic>
    </p:spTree>
    <p:extLst>
      <p:ext uri="{BB962C8B-B14F-4D97-AF65-F5344CB8AC3E}">
        <p14:creationId xmlns:p14="http://schemas.microsoft.com/office/powerpoint/2010/main" val="59793026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76200" y="1676400"/>
            <a:ext cx="9144000" cy="4893647"/>
          </a:xfrm>
          <a:prstGeom prst="rect">
            <a:avLst/>
          </a:prstGeom>
        </p:spPr>
        <p:txBody>
          <a:bodyPr wrap="square">
            <a:spAutoFit/>
          </a:bodyPr>
          <a:lstStyle/>
          <a:p>
            <a:r>
              <a:rPr lang="uk-UA" sz="2400" dirty="0" smtClean="0"/>
              <a:t>• </a:t>
            </a:r>
            <a:r>
              <a:rPr lang="uk-UA" sz="2400" dirty="0"/>
              <a:t>У всіх захищених мережах </a:t>
            </a:r>
            <a:r>
              <a:rPr lang="uk-UA" sz="2400" dirty="0" err="1"/>
              <a:t>Wi-Fi</a:t>
            </a:r>
            <a:r>
              <a:rPr lang="uk-UA" sz="2400" dirty="0"/>
              <a:t> використовується </a:t>
            </a:r>
            <a:r>
              <a:rPr lang="en-US" sz="2400" dirty="0" smtClean="0"/>
              <a:t>4-way handshake</a:t>
            </a:r>
            <a:r>
              <a:rPr lang="uk-UA" sz="2400" dirty="0" smtClean="0"/>
              <a:t>, </a:t>
            </a:r>
            <a:r>
              <a:rPr lang="uk-UA" sz="2400" dirty="0"/>
              <a:t>щоб генерувати </a:t>
            </a:r>
            <a:r>
              <a:rPr lang="uk-UA" sz="2400" dirty="0" smtClean="0"/>
              <a:t>свіжі</a:t>
            </a:r>
            <a:r>
              <a:rPr lang="en-US" sz="2400" dirty="0" smtClean="0"/>
              <a:t> </a:t>
            </a:r>
            <a:r>
              <a:rPr lang="uk-UA" sz="2400" dirty="0" smtClean="0"/>
              <a:t>ключ </a:t>
            </a:r>
            <a:r>
              <a:rPr lang="uk-UA" sz="2400" dirty="0"/>
              <a:t>сесії. </a:t>
            </a:r>
            <a:r>
              <a:rPr lang="uk-UA" sz="2400" dirty="0" smtClean="0"/>
              <a:t>Донедавна </a:t>
            </a:r>
            <a:r>
              <a:rPr lang="en-US" sz="2400" dirty="0" smtClean="0"/>
              <a:t>4-way </a:t>
            </a:r>
            <a:r>
              <a:rPr lang="en-US" sz="2400" dirty="0"/>
              <a:t>handshake</a:t>
            </a:r>
            <a:r>
              <a:rPr lang="uk-UA" sz="2400" dirty="0" smtClean="0"/>
              <a:t> </a:t>
            </a:r>
            <a:r>
              <a:rPr lang="uk-UA" sz="2400" dirty="0"/>
              <a:t>залишалося вільним від </a:t>
            </a:r>
            <a:r>
              <a:rPr lang="uk-UA" sz="2400" dirty="0" smtClean="0"/>
              <a:t>атак,</a:t>
            </a:r>
            <a:r>
              <a:rPr lang="en-US" sz="2400" dirty="0" smtClean="0"/>
              <a:t> </a:t>
            </a:r>
            <a:r>
              <a:rPr lang="uk-UA" sz="2400" dirty="0" smtClean="0"/>
              <a:t>і </a:t>
            </a:r>
            <a:r>
              <a:rPr lang="uk-UA" sz="2400" dirty="0"/>
              <a:t>навіть </a:t>
            </a:r>
            <a:r>
              <a:rPr lang="uk-UA" sz="2400" dirty="0" smtClean="0"/>
              <a:t>було захищеним.</a:t>
            </a:r>
            <a:endParaRPr lang="en-US" sz="2400" dirty="0" smtClean="0"/>
          </a:p>
          <a:p>
            <a:r>
              <a:rPr lang="uk-UA" sz="2400" dirty="0"/>
              <a:t/>
            </a:r>
            <a:br>
              <a:rPr lang="uk-UA" sz="2400" dirty="0"/>
            </a:br>
            <a:r>
              <a:rPr lang="uk-UA" sz="2400" dirty="0"/>
              <a:t>• Однак </a:t>
            </a:r>
            <a:r>
              <a:rPr lang="en-US" sz="2400" dirty="0"/>
              <a:t>4-way handshake</a:t>
            </a:r>
            <a:r>
              <a:rPr lang="uk-UA" sz="2400" dirty="0" smtClean="0"/>
              <a:t> </a:t>
            </a:r>
            <a:r>
              <a:rPr lang="uk-UA" sz="2400" dirty="0"/>
              <a:t>вразливе </a:t>
            </a:r>
            <a:r>
              <a:rPr lang="uk-UA" sz="2400" dirty="0" smtClean="0"/>
              <a:t>до</a:t>
            </a:r>
            <a:r>
              <a:rPr lang="en-US" sz="2400" dirty="0" smtClean="0"/>
              <a:t> </a:t>
            </a:r>
            <a:r>
              <a:rPr lang="uk-UA" sz="2400" dirty="0" err="1" smtClean="0"/>
              <a:t>ат</a:t>
            </a:r>
            <a:r>
              <a:rPr lang="ru-RU" sz="2400" dirty="0" smtClean="0"/>
              <a:t>аки </a:t>
            </a:r>
            <a:r>
              <a:rPr lang="ru-RU" sz="2400" dirty="0" err="1" smtClean="0"/>
              <a:t>перевстановлення</a:t>
            </a:r>
            <a:r>
              <a:rPr lang="ru-RU" sz="2400" dirty="0" smtClean="0"/>
              <a:t> </a:t>
            </a:r>
            <a:r>
              <a:rPr lang="uk-UA" sz="2400" dirty="0" smtClean="0"/>
              <a:t>ключа. В ній зловмисник змушує жертву </a:t>
            </a:r>
            <a:r>
              <a:rPr lang="uk-UA" sz="2400" dirty="0"/>
              <a:t>перевстановлювати</a:t>
            </a:r>
            <a:br>
              <a:rPr lang="uk-UA" sz="2400" dirty="0"/>
            </a:br>
            <a:r>
              <a:rPr lang="uk-UA" sz="2400" dirty="0"/>
              <a:t>вже використаний ключ</a:t>
            </a:r>
            <a:r>
              <a:rPr lang="uk-UA" sz="2400" dirty="0" smtClean="0"/>
              <a:t>.</a:t>
            </a:r>
            <a:endParaRPr lang="en-US" sz="2400" dirty="0" smtClean="0"/>
          </a:p>
          <a:p>
            <a:r>
              <a:rPr lang="uk-UA" sz="2400" dirty="0"/>
              <a:t/>
            </a:r>
            <a:br>
              <a:rPr lang="uk-UA" sz="2400" dirty="0"/>
            </a:br>
            <a:r>
              <a:rPr lang="uk-UA" sz="2400" dirty="0"/>
              <a:t>• Це досягається шляхом маніпулювання та відтворення повідомлень </a:t>
            </a:r>
            <a:r>
              <a:rPr lang="en-US" sz="2400" dirty="0" smtClean="0"/>
              <a:t>handshake</a:t>
            </a:r>
            <a:r>
              <a:rPr lang="uk-UA" sz="2400" dirty="0" smtClean="0"/>
              <a:t>. Тобто</a:t>
            </a:r>
            <a:r>
              <a:rPr lang="en-US" sz="2400" dirty="0" smtClean="0"/>
              <a:t> </a:t>
            </a:r>
            <a:r>
              <a:rPr lang="uk-UA" sz="2400" dirty="0" err="1" smtClean="0"/>
              <a:t>перевстановленням</a:t>
            </a:r>
            <a:r>
              <a:rPr lang="uk-UA" sz="2400" dirty="0" smtClean="0"/>
              <a:t> </a:t>
            </a:r>
            <a:r>
              <a:rPr lang="uk-UA" sz="2400" dirty="0"/>
              <a:t>ключових, пов'язаних параметрів, таких як додаткова </a:t>
            </a:r>
            <a:r>
              <a:rPr lang="uk-UA" sz="2400" dirty="0" smtClean="0"/>
              <a:t>передача</a:t>
            </a:r>
            <a:r>
              <a:rPr lang="en-US" sz="2400" dirty="0" smtClean="0"/>
              <a:t> </a:t>
            </a:r>
            <a:r>
              <a:rPr lang="uk-UA" sz="2400" dirty="0" smtClean="0"/>
              <a:t>номер </a:t>
            </a:r>
            <a:r>
              <a:rPr lang="uk-UA" sz="2400" dirty="0"/>
              <a:t>пакета (не має значення) та номер прийому пакета (лічильник відтворення) </a:t>
            </a:r>
            <a:r>
              <a:rPr lang="uk-UA" sz="2400" dirty="0" smtClean="0"/>
              <a:t>скидаються до </a:t>
            </a:r>
            <a:r>
              <a:rPr lang="uk-UA" sz="2400" dirty="0"/>
              <a:t>їх початкового значення</a:t>
            </a:r>
            <a:r>
              <a:rPr lang="uk-UA" sz="2400" dirty="0" smtClean="0"/>
              <a:t>.</a:t>
            </a:r>
            <a:endParaRPr lang="ru-RU" sz="1600" dirty="0"/>
          </a:p>
        </p:txBody>
      </p:sp>
      <p:pic>
        <p:nvPicPr>
          <p:cNvPr id="3" name="Рисунок 2"/>
          <p:cNvPicPr>
            <a:picLocks noChangeAspect="1"/>
          </p:cNvPicPr>
          <p:nvPr/>
        </p:nvPicPr>
        <p:blipFill>
          <a:blip r:embed="rId2"/>
          <a:stretch>
            <a:fillRect/>
          </a:stretch>
        </p:blipFill>
        <p:spPr>
          <a:xfrm>
            <a:off x="2743200" y="0"/>
            <a:ext cx="3155912" cy="1514475"/>
          </a:xfrm>
          <a:prstGeom prst="rect">
            <a:avLst/>
          </a:prstGeom>
        </p:spPr>
      </p:pic>
    </p:spTree>
    <p:extLst>
      <p:ext uri="{BB962C8B-B14F-4D97-AF65-F5344CB8AC3E}">
        <p14:creationId xmlns:p14="http://schemas.microsoft.com/office/powerpoint/2010/main" val="151678264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15550"/>
            <a:ext cx="9067800" cy="6690049"/>
          </a:xfrm>
        </p:spPr>
        <p:txBody>
          <a:bodyPr>
            <a:noAutofit/>
          </a:bodyPr>
          <a:lstStyle/>
          <a:p>
            <a:pPr marL="0" indent="0">
              <a:buNone/>
            </a:pPr>
            <a:r>
              <a:rPr lang="uk-UA" sz="2300" dirty="0" smtClean="0"/>
              <a:t>Атака </a:t>
            </a:r>
            <a:r>
              <a:rPr lang="uk-UA" sz="2300" dirty="0" err="1" smtClean="0"/>
              <a:t>перевстановлення</a:t>
            </a:r>
            <a:r>
              <a:rPr lang="uk-UA" sz="2300" dirty="0" smtClean="0"/>
              <a:t> ключа </a:t>
            </a:r>
            <a:r>
              <a:rPr lang="uk-UA" sz="2300" dirty="0"/>
              <a:t>також порушує </a:t>
            </a:r>
            <a:r>
              <a:rPr lang="uk-UA" sz="2300" dirty="0" err="1"/>
              <a:t>PeerKey</a:t>
            </a:r>
            <a:r>
              <a:rPr lang="uk-UA" sz="2300" dirty="0"/>
              <a:t>, груповий ключ та </a:t>
            </a:r>
            <a:r>
              <a:rPr lang="en-US" sz="2300" dirty="0"/>
              <a:t>Fast BSS </a:t>
            </a:r>
            <a:r>
              <a:rPr lang="en-US" sz="2300" dirty="0" smtClean="0"/>
              <a:t>Transition </a:t>
            </a:r>
            <a:r>
              <a:rPr lang="en-US" sz="2300" dirty="0"/>
              <a:t>(FT) handshake</a:t>
            </a:r>
            <a:r>
              <a:rPr lang="uk-UA" sz="2300" dirty="0"/>
              <a:t>. Вплив залежить від </a:t>
            </a:r>
            <a:r>
              <a:rPr lang="uk-UA" sz="2300" dirty="0" smtClean="0"/>
              <a:t>типу нападу та </a:t>
            </a:r>
            <a:r>
              <a:rPr lang="uk-UA" sz="2300" dirty="0"/>
              <a:t>використовуваного протоколу конфіденційності даних</a:t>
            </a:r>
            <a:r>
              <a:rPr lang="uk-UA" sz="2300" dirty="0" smtClean="0"/>
              <a:t>.</a:t>
            </a:r>
          </a:p>
          <a:p>
            <a:pPr marL="0" indent="0">
              <a:buNone/>
            </a:pPr>
            <a:r>
              <a:rPr lang="uk-UA" sz="2300" dirty="0"/>
              <a:t/>
            </a:r>
            <a:br>
              <a:rPr lang="uk-UA" sz="2300" dirty="0"/>
            </a:br>
            <a:r>
              <a:rPr lang="uk-UA" sz="2300" dirty="0"/>
              <a:t>Спрощено, проти AES-CCMP противник може відтворювати та розшифровувати (але не підробляти) пакети. Це дає можливість захопити TCP-потоки та вводити в них шкідливі дані</a:t>
            </a:r>
            <a:r>
              <a:rPr lang="uk-UA" sz="2300" dirty="0" smtClean="0"/>
              <a:t>.</a:t>
            </a:r>
          </a:p>
          <a:p>
            <a:pPr marL="0" indent="0">
              <a:buNone/>
            </a:pPr>
            <a:endParaRPr lang="uk-UA" sz="2300" dirty="0" smtClean="0"/>
          </a:p>
          <a:p>
            <a:pPr marL="0" indent="0">
              <a:buNone/>
            </a:pPr>
            <a:r>
              <a:rPr lang="uk-UA" sz="2300" dirty="0" smtClean="0"/>
              <a:t>По </a:t>
            </a:r>
            <a:r>
              <a:rPr lang="uk-UA" sz="2300" dirty="0"/>
              <a:t>відношенню до </a:t>
            </a:r>
            <a:r>
              <a:rPr lang="uk-UA" sz="2300" dirty="0" smtClean="0"/>
              <a:t>WPA TKIP </a:t>
            </a:r>
            <a:r>
              <a:rPr lang="uk-UA" sz="2300" dirty="0"/>
              <a:t>та GCMP вплив </a:t>
            </a:r>
            <a:r>
              <a:rPr lang="uk-UA" sz="2300" dirty="0" smtClean="0"/>
              <a:t>катастрофічний: </a:t>
            </a:r>
            <a:r>
              <a:rPr lang="uk-UA" sz="2300" dirty="0"/>
              <a:t>пакети можуть бути відтворені, розшифровані та підроблені. </a:t>
            </a:r>
            <a:endParaRPr lang="uk-UA" sz="2300" dirty="0" smtClean="0"/>
          </a:p>
          <a:p>
            <a:pPr marL="0" indent="0">
              <a:buNone/>
            </a:pPr>
            <a:endParaRPr lang="uk-UA" sz="2300" dirty="0" smtClean="0"/>
          </a:p>
          <a:p>
            <a:pPr marL="0" indent="0">
              <a:buNone/>
            </a:pPr>
            <a:r>
              <a:rPr lang="uk-UA" sz="2300" dirty="0" smtClean="0"/>
              <a:t>Оскільки </a:t>
            </a:r>
            <a:r>
              <a:rPr lang="uk-UA" sz="2300" dirty="0"/>
              <a:t>GCMP використовує один і той же ключ </a:t>
            </a:r>
            <a:r>
              <a:rPr lang="uk-UA" sz="2300" dirty="0" err="1"/>
              <a:t>аутентифікації</a:t>
            </a:r>
            <a:r>
              <a:rPr lang="uk-UA" sz="2300" dirty="0"/>
              <a:t> в обох напрямках зв'язку, це особливо впливає</a:t>
            </a:r>
            <a:endParaRPr lang="ru-RU" sz="2300" dirty="0"/>
          </a:p>
        </p:txBody>
      </p:sp>
    </p:spTree>
    <p:extLst>
      <p:ext uri="{BB962C8B-B14F-4D97-AF65-F5344CB8AC3E}">
        <p14:creationId xmlns:p14="http://schemas.microsoft.com/office/powerpoint/2010/main" val="312215026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000" y="32238"/>
            <a:ext cx="6934200" cy="6784458"/>
          </a:xfrm>
          <a:prstGeom prst="rect">
            <a:avLst/>
          </a:prstGeom>
        </p:spPr>
      </p:pic>
      <p:sp>
        <p:nvSpPr>
          <p:cNvPr id="3" name="Прямоугольник 2"/>
          <p:cNvSpPr/>
          <p:nvPr/>
        </p:nvSpPr>
        <p:spPr>
          <a:xfrm>
            <a:off x="2971800" y="152400"/>
            <a:ext cx="3190874" cy="461665"/>
          </a:xfrm>
          <a:prstGeom prst="rect">
            <a:avLst/>
          </a:prstGeom>
        </p:spPr>
        <p:txBody>
          <a:bodyPr wrap="none">
            <a:spAutoFit/>
          </a:bodyPr>
          <a:lstStyle/>
          <a:p>
            <a:r>
              <a:rPr lang="en-US" sz="2400" dirty="0" smtClean="0"/>
              <a:t>WPA</a:t>
            </a:r>
            <a:r>
              <a:rPr lang="ru-RU" sz="2400" dirty="0" smtClean="0"/>
              <a:t>2 4</a:t>
            </a:r>
            <a:r>
              <a:rPr lang="en-US" sz="2400" dirty="0" smtClean="0"/>
              <a:t>-</a:t>
            </a:r>
            <a:r>
              <a:rPr lang="ru-RU" sz="2400" dirty="0" err="1" smtClean="0"/>
              <a:t>way</a:t>
            </a:r>
            <a:r>
              <a:rPr lang="ru-RU" sz="2400" dirty="0" smtClean="0"/>
              <a:t> </a:t>
            </a:r>
            <a:r>
              <a:rPr lang="ru-RU" sz="2400" dirty="0" err="1"/>
              <a:t>handshake</a:t>
            </a:r>
            <a:endParaRPr lang="ru-RU" sz="2400" dirty="0"/>
          </a:p>
        </p:txBody>
      </p:sp>
    </p:spTree>
    <p:extLst>
      <p:ext uri="{BB962C8B-B14F-4D97-AF65-F5344CB8AC3E}">
        <p14:creationId xmlns:p14="http://schemas.microsoft.com/office/powerpoint/2010/main" val="84088590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21771" y="990600"/>
            <a:ext cx="9188428" cy="4681537"/>
          </a:xfrm>
          <a:prstGeom prst="rect">
            <a:avLst/>
          </a:prstGeom>
        </p:spPr>
      </p:pic>
    </p:spTree>
    <p:extLst>
      <p:ext uri="{BB962C8B-B14F-4D97-AF65-F5344CB8AC3E}">
        <p14:creationId xmlns:p14="http://schemas.microsoft.com/office/powerpoint/2010/main" val="428247440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304800" y="762000"/>
            <a:ext cx="8929716" cy="5362575"/>
          </a:xfrm>
          <a:prstGeom prst="rect">
            <a:avLst/>
          </a:prstGeom>
        </p:spPr>
      </p:pic>
    </p:spTree>
    <p:extLst>
      <p:ext uri="{BB962C8B-B14F-4D97-AF65-F5344CB8AC3E}">
        <p14:creationId xmlns:p14="http://schemas.microsoft.com/office/powerpoint/2010/main" val="16711449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76199" y="354552"/>
            <a:ext cx="9220200" cy="6103398"/>
          </a:xfrm>
          <a:prstGeom prst="rect">
            <a:avLst/>
          </a:prstGeom>
        </p:spPr>
      </p:pic>
    </p:spTree>
    <p:extLst>
      <p:ext uri="{BB962C8B-B14F-4D97-AF65-F5344CB8AC3E}">
        <p14:creationId xmlns:p14="http://schemas.microsoft.com/office/powerpoint/2010/main" val="231540874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0" y="322394"/>
            <a:ext cx="9144000" cy="6259382"/>
          </a:xfrm>
          <a:prstGeom prst="rect">
            <a:avLst/>
          </a:prstGeom>
        </p:spPr>
      </p:pic>
    </p:spTree>
    <p:extLst>
      <p:ext uri="{BB962C8B-B14F-4D97-AF65-F5344CB8AC3E}">
        <p14:creationId xmlns:p14="http://schemas.microsoft.com/office/powerpoint/2010/main" val="137372850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0" y="277073"/>
            <a:ext cx="9287170" cy="6333277"/>
          </a:xfrm>
          <a:prstGeom prst="rect">
            <a:avLst/>
          </a:prstGeom>
        </p:spPr>
      </p:pic>
    </p:spTree>
    <p:extLst>
      <p:ext uri="{BB962C8B-B14F-4D97-AF65-F5344CB8AC3E}">
        <p14:creationId xmlns:p14="http://schemas.microsoft.com/office/powerpoint/2010/main" val="119804883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0" y="807798"/>
            <a:ext cx="9272588" cy="5565147"/>
          </a:xfrm>
          <a:prstGeom prst="rect">
            <a:avLst/>
          </a:prstGeom>
        </p:spPr>
      </p:pic>
    </p:spTree>
    <p:extLst>
      <p:ext uri="{BB962C8B-B14F-4D97-AF65-F5344CB8AC3E}">
        <p14:creationId xmlns:p14="http://schemas.microsoft.com/office/powerpoint/2010/main" val="91648801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2617" y="381000"/>
            <a:ext cx="9146617" cy="5938837"/>
          </a:xfrm>
          <a:prstGeom prst="rect">
            <a:avLst/>
          </a:prstGeom>
        </p:spPr>
      </p:pic>
    </p:spTree>
    <p:extLst>
      <p:ext uri="{BB962C8B-B14F-4D97-AF65-F5344CB8AC3E}">
        <p14:creationId xmlns:p14="http://schemas.microsoft.com/office/powerpoint/2010/main" val="298364889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0" y="331316"/>
            <a:ext cx="9144000" cy="6071680"/>
          </a:xfrm>
          <a:prstGeom prst="rect">
            <a:avLst/>
          </a:prstGeom>
        </p:spPr>
      </p:pic>
    </p:spTree>
    <p:extLst>
      <p:ext uri="{BB962C8B-B14F-4D97-AF65-F5344CB8AC3E}">
        <p14:creationId xmlns:p14="http://schemas.microsoft.com/office/powerpoint/2010/main" val="427288765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60960" y="685800"/>
            <a:ext cx="9273539" cy="5795962"/>
          </a:xfrm>
          <a:prstGeom prst="rect">
            <a:avLst/>
          </a:prstGeom>
        </p:spPr>
      </p:pic>
    </p:spTree>
    <p:extLst>
      <p:ext uri="{BB962C8B-B14F-4D97-AF65-F5344CB8AC3E}">
        <p14:creationId xmlns:p14="http://schemas.microsoft.com/office/powerpoint/2010/main" val="268212886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28575" y="457200"/>
            <a:ext cx="9172575" cy="5900626"/>
          </a:xfrm>
          <a:prstGeom prst="rect">
            <a:avLst/>
          </a:prstGeom>
        </p:spPr>
      </p:pic>
    </p:spTree>
    <p:extLst>
      <p:ext uri="{BB962C8B-B14F-4D97-AF65-F5344CB8AC3E}">
        <p14:creationId xmlns:p14="http://schemas.microsoft.com/office/powerpoint/2010/main" val="412225399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152400" y="457200"/>
            <a:ext cx="9418589" cy="5995987"/>
          </a:xfrm>
          <a:prstGeom prst="rect">
            <a:avLst/>
          </a:prstGeom>
        </p:spPr>
      </p:pic>
    </p:spTree>
    <p:extLst>
      <p:ext uri="{BB962C8B-B14F-4D97-AF65-F5344CB8AC3E}">
        <p14:creationId xmlns:p14="http://schemas.microsoft.com/office/powerpoint/2010/main" val="130535477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457200"/>
            <a:ext cx="9218948" cy="5772150"/>
          </a:xfrm>
          <a:prstGeom prst="rect">
            <a:avLst/>
          </a:prstGeom>
        </p:spPr>
      </p:pic>
    </p:spTree>
    <p:extLst>
      <p:ext uri="{BB962C8B-B14F-4D97-AF65-F5344CB8AC3E}">
        <p14:creationId xmlns:p14="http://schemas.microsoft.com/office/powerpoint/2010/main" val="174463384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41564" y="685800"/>
            <a:ext cx="9266093" cy="5662612"/>
          </a:xfrm>
          <a:prstGeom prst="rect">
            <a:avLst/>
          </a:prstGeom>
        </p:spPr>
      </p:pic>
    </p:spTree>
    <p:extLst>
      <p:ext uri="{BB962C8B-B14F-4D97-AF65-F5344CB8AC3E}">
        <p14:creationId xmlns:p14="http://schemas.microsoft.com/office/powerpoint/2010/main" val="234439905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21771" y="457200"/>
            <a:ext cx="9153088" cy="5843587"/>
          </a:xfrm>
          <a:prstGeom prst="rect">
            <a:avLst/>
          </a:prstGeom>
        </p:spPr>
      </p:pic>
    </p:spTree>
    <p:extLst>
      <p:ext uri="{BB962C8B-B14F-4D97-AF65-F5344CB8AC3E}">
        <p14:creationId xmlns:p14="http://schemas.microsoft.com/office/powerpoint/2010/main" val="245440808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58301" y="609600"/>
            <a:ext cx="9202302" cy="6030839"/>
          </a:xfrm>
          <a:prstGeom prst="rect">
            <a:avLst/>
          </a:prstGeom>
        </p:spPr>
      </p:pic>
    </p:spTree>
    <p:extLst>
      <p:ext uri="{BB962C8B-B14F-4D97-AF65-F5344CB8AC3E}">
        <p14:creationId xmlns:p14="http://schemas.microsoft.com/office/powerpoint/2010/main" val="170179469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21480" y="609600"/>
            <a:ext cx="9196582" cy="5976937"/>
          </a:xfrm>
          <a:prstGeom prst="rect">
            <a:avLst/>
          </a:prstGeom>
        </p:spPr>
      </p:pic>
    </p:spTree>
    <p:extLst>
      <p:ext uri="{BB962C8B-B14F-4D97-AF65-F5344CB8AC3E}">
        <p14:creationId xmlns:p14="http://schemas.microsoft.com/office/powerpoint/2010/main" val="412534026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74715" y="685800"/>
            <a:ext cx="9218716" cy="5800725"/>
          </a:xfrm>
          <a:prstGeom prst="rect">
            <a:avLst/>
          </a:prstGeom>
        </p:spPr>
      </p:pic>
    </p:spTree>
    <p:extLst>
      <p:ext uri="{BB962C8B-B14F-4D97-AF65-F5344CB8AC3E}">
        <p14:creationId xmlns:p14="http://schemas.microsoft.com/office/powerpoint/2010/main" val="336097695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551" y="762000"/>
            <a:ext cx="9020489" cy="5295900"/>
          </a:xfrm>
          <a:prstGeom prst="rect">
            <a:avLst/>
          </a:prstGeom>
        </p:spPr>
      </p:pic>
    </p:spTree>
    <p:extLst>
      <p:ext uri="{BB962C8B-B14F-4D97-AF65-F5344CB8AC3E}">
        <p14:creationId xmlns:p14="http://schemas.microsoft.com/office/powerpoint/2010/main" val="421840912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200" y="228600"/>
            <a:ext cx="8839200" cy="4893647"/>
          </a:xfrm>
          <a:prstGeom prst="rect">
            <a:avLst/>
          </a:prstGeom>
        </p:spPr>
        <p:txBody>
          <a:bodyPr wrap="square">
            <a:spAutoFit/>
          </a:bodyPr>
          <a:lstStyle/>
          <a:p>
            <a:r>
              <a:rPr lang="uk-UA" sz="2400" dirty="0" smtClean="0"/>
              <a:t>WPA3 </a:t>
            </a:r>
            <a:r>
              <a:rPr lang="uk-UA" sz="2400" dirty="0"/>
              <a:t>усуне всі відомі сьогодні ризики та атаки, включаючи ключові атаки на </a:t>
            </a:r>
            <a:r>
              <a:rPr lang="uk-UA" sz="2400" dirty="0" err="1"/>
              <a:t>переустановку</a:t>
            </a:r>
            <a:r>
              <a:rPr lang="uk-UA" sz="2400" dirty="0"/>
              <a:t> (KRACK</a:t>
            </a:r>
            <a:r>
              <a:rPr lang="uk-UA" sz="2400" dirty="0" smtClean="0"/>
              <a:t>).</a:t>
            </a:r>
            <a:endParaRPr lang="en-US" sz="2400" dirty="0" smtClean="0"/>
          </a:p>
          <a:p>
            <a:r>
              <a:rPr lang="uk-UA" sz="2400" dirty="0"/>
              <a:t/>
            </a:r>
            <a:br>
              <a:rPr lang="uk-UA" sz="2400" dirty="0"/>
            </a:br>
            <a:r>
              <a:rPr lang="uk-UA" sz="2400" dirty="0" smtClean="0"/>
              <a:t>Стандарт </a:t>
            </a:r>
            <a:r>
              <a:rPr lang="uk-UA" sz="2400" dirty="0"/>
              <a:t>WPA3 додає чотири функції, які </a:t>
            </a:r>
            <a:r>
              <a:rPr lang="uk-UA" sz="2400" dirty="0" smtClean="0"/>
              <a:t>відсутні </a:t>
            </a:r>
            <a:r>
              <a:rPr lang="uk-UA" sz="2400" dirty="0"/>
              <a:t>в </a:t>
            </a:r>
            <a:r>
              <a:rPr lang="uk-UA" sz="2400" dirty="0" smtClean="0"/>
              <a:t>WPA2:</a:t>
            </a:r>
            <a:r>
              <a:rPr lang="uk-UA" sz="2400" dirty="0"/>
              <a:t/>
            </a:r>
            <a:br>
              <a:rPr lang="uk-UA" sz="2400" dirty="0"/>
            </a:br>
            <a:r>
              <a:rPr lang="uk-UA" sz="2400" dirty="0"/>
              <a:t/>
            </a:r>
            <a:br>
              <a:rPr lang="uk-UA" sz="2400" dirty="0"/>
            </a:br>
            <a:r>
              <a:rPr lang="uk-UA" sz="2400" dirty="0"/>
              <a:t/>
            </a:r>
            <a:br>
              <a:rPr lang="uk-UA" sz="2400" dirty="0"/>
            </a:br>
            <a:r>
              <a:rPr lang="uk-UA" sz="2400" dirty="0"/>
              <a:t>1. Більш безпечне </a:t>
            </a:r>
            <a:r>
              <a:rPr lang="uk-UA" sz="2400" dirty="0" smtClean="0"/>
              <a:t>рукостискання</a:t>
            </a:r>
          </a:p>
          <a:p>
            <a:r>
              <a:rPr lang="uk-UA" sz="2400" dirty="0"/>
              <a:t/>
            </a:r>
            <a:br>
              <a:rPr lang="uk-UA" sz="2400" dirty="0"/>
            </a:br>
            <a:r>
              <a:rPr lang="uk-UA" sz="2400" dirty="0"/>
              <a:t>2. </a:t>
            </a:r>
            <a:r>
              <a:rPr lang="uk-UA" sz="2400" dirty="0" smtClean="0"/>
              <a:t>Безпечні відкриті мережі </a:t>
            </a:r>
            <a:r>
              <a:rPr lang="uk-UA" sz="2400" dirty="0" err="1" smtClean="0"/>
              <a:t>Wi-Fi</a:t>
            </a:r>
            <a:endParaRPr lang="uk-UA" sz="2400" dirty="0" smtClean="0"/>
          </a:p>
          <a:p>
            <a:r>
              <a:rPr lang="uk-UA" sz="2400" dirty="0"/>
              <a:t/>
            </a:r>
            <a:br>
              <a:rPr lang="uk-UA" sz="2400" dirty="0"/>
            </a:br>
            <a:r>
              <a:rPr lang="uk-UA" sz="2400" dirty="0"/>
              <a:t>3. Дозволяє легке підключення до пристроїв </a:t>
            </a:r>
            <a:r>
              <a:rPr lang="uk-UA" sz="2400" dirty="0" smtClean="0"/>
              <a:t>без дисплеїв</a:t>
            </a:r>
          </a:p>
          <a:p>
            <a:r>
              <a:rPr lang="uk-UA" sz="2400" dirty="0"/>
              <a:t/>
            </a:r>
            <a:br>
              <a:rPr lang="uk-UA" sz="2400" dirty="0"/>
            </a:br>
            <a:r>
              <a:rPr lang="uk-UA" sz="2400" dirty="0"/>
              <a:t>4. 192-бітний пакет безпеки</a:t>
            </a:r>
            <a:endParaRPr lang="ru-RU" sz="2400" dirty="0"/>
          </a:p>
        </p:txBody>
      </p:sp>
    </p:spTree>
    <p:extLst>
      <p:ext uri="{BB962C8B-B14F-4D97-AF65-F5344CB8AC3E}">
        <p14:creationId xmlns:p14="http://schemas.microsoft.com/office/powerpoint/2010/main" val="39921182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216" y="228600"/>
            <a:ext cx="9088016" cy="6617196"/>
          </a:xfrm>
          <a:prstGeom prst="rect">
            <a:avLst/>
          </a:prstGeom>
        </p:spPr>
        <p:txBody>
          <a:bodyPr wrap="square">
            <a:spAutoFit/>
          </a:bodyPr>
          <a:lstStyle/>
          <a:p>
            <a:pPr algn="ctr"/>
            <a:r>
              <a:rPr lang="uk-UA" sz="2400" b="1" dirty="0"/>
              <a:t>Більш безпечне </a:t>
            </a:r>
            <a:r>
              <a:rPr lang="uk-UA" sz="2400" b="1" dirty="0" smtClean="0"/>
              <a:t>рукостискання</a:t>
            </a:r>
          </a:p>
          <a:p>
            <a:r>
              <a:rPr lang="uk-UA" dirty="0"/>
              <a:t/>
            </a:r>
            <a:br>
              <a:rPr lang="uk-UA" dirty="0"/>
            </a:br>
            <a:r>
              <a:rPr lang="uk-UA" dirty="0"/>
              <a:t>• </a:t>
            </a:r>
            <a:r>
              <a:rPr lang="uk-UA" dirty="0" smtClean="0"/>
              <a:t>Забезпечує надійний </a:t>
            </a:r>
            <a:r>
              <a:rPr lang="uk-UA" dirty="0"/>
              <a:t>захист навіть тоді, коли користувачі вибирають паролі, що не відповідають типовим рекомендаціям щодо складності</a:t>
            </a:r>
            <a:r>
              <a:rPr lang="uk-UA" dirty="0" smtClean="0"/>
              <a:t>.</a:t>
            </a:r>
          </a:p>
          <a:p>
            <a:r>
              <a:rPr lang="uk-UA" dirty="0"/>
              <a:t/>
            </a:r>
            <a:br>
              <a:rPr lang="uk-UA" dirty="0"/>
            </a:br>
            <a:r>
              <a:rPr lang="uk-UA" dirty="0"/>
              <a:t>• Для звичайних домашніх мереж, захищених одним паролем, потрібно буде використовувати рукостискання </a:t>
            </a:r>
            <a:r>
              <a:rPr lang="en-US" dirty="0"/>
              <a:t> </a:t>
            </a:r>
            <a:r>
              <a:rPr lang="en-US" b="1" dirty="0"/>
              <a:t>Simultaneous Authentication of Equals (SAE</a:t>
            </a:r>
            <a:r>
              <a:rPr lang="en-US" b="1" dirty="0" smtClean="0"/>
              <a:t>)</a:t>
            </a:r>
            <a:r>
              <a:rPr lang="uk-UA" dirty="0" smtClean="0"/>
              <a:t>. Це </a:t>
            </a:r>
            <a:r>
              <a:rPr lang="uk-UA" dirty="0"/>
              <a:t>рукостискання стійке проти атак </a:t>
            </a:r>
            <a:r>
              <a:rPr lang="uk-UA" dirty="0" err="1"/>
              <a:t>офлайн</a:t>
            </a:r>
            <a:r>
              <a:rPr lang="uk-UA" dirty="0"/>
              <a:t>-словника</a:t>
            </a:r>
            <a:r>
              <a:rPr lang="uk-UA" dirty="0" smtClean="0"/>
              <a:t>.  </a:t>
            </a:r>
            <a:r>
              <a:rPr lang="uk-UA" dirty="0"/>
              <a:t>Рукостискання SAE - це варіант рукостискання </a:t>
            </a:r>
            <a:r>
              <a:rPr lang="uk-UA" b="1" dirty="0" err="1"/>
              <a:t>Dragonfly</a:t>
            </a:r>
            <a:r>
              <a:rPr lang="uk-UA" dirty="0"/>
              <a:t>, </a:t>
            </a:r>
            <a:r>
              <a:rPr lang="uk-UA" dirty="0" smtClean="0"/>
              <a:t>визначене </a:t>
            </a:r>
            <a:r>
              <a:rPr lang="uk-UA" dirty="0"/>
              <a:t>в RFC 7664, який, в свою чергу, заснований на рукостисканні SPEKE</a:t>
            </a:r>
            <a:r>
              <a:rPr lang="uk-UA" dirty="0" smtClean="0"/>
              <a:t>.</a:t>
            </a:r>
          </a:p>
          <a:p>
            <a:r>
              <a:rPr lang="uk-UA" dirty="0"/>
              <a:t/>
            </a:r>
            <a:br>
              <a:rPr lang="uk-UA" dirty="0"/>
            </a:br>
            <a:r>
              <a:rPr lang="uk-UA" dirty="0"/>
              <a:t>• У мережі </a:t>
            </a:r>
            <a:r>
              <a:rPr lang="uk-UA" dirty="0" err="1"/>
              <a:t>Wi-Fi</a:t>
            </a:r>
            <a:r>
              <a:rPr lang="uk-UA" dirty="0"/>
              <a:t> рукостискання SAE узгоджує новий </a:t>
            </a:r>
            <a:r>
              <a:rPr lang="uk-UA" dirty="0" err="1"/>
              <a:t>Pairwise</a:t>
            </a:r>
            <a:r>
              <a:rPr lang="uk-UA" dirty="0"/>
              <a:t> </a:t>
            </a:r>
            <a:r>
              <a:rPr lang="uk-UA" dirty="0" err="1"/>
              <a:t>Master</a:t>
            </a:r>
            <a:r>
              <a:rPr lang="uk-UA" dirty="0"/>
              <a:t> </a:t>
            </a:r>
            <a:r>
              <a:rPr lang="uk-UA" dirty="0" err="1"/>
              <a:t>Key</a:t>
            </a:r>
            <a:r>
              <a:rPr lang="uk-UA" dirty="0"/>
              <a:t> (PMK).</a:t>
            </a:r>
            <a:br>
              <a:rPr lang="uk-UA" dirty="0"/>
            </a:br>
            <a:r>
              <a:rPr lang="uk-UA" dirty="0" smtClean="0"/>
              <a:t> </a:t>
            </a:r>
            <a:r>
              <a:rPr lang="uk-UA" dirty="0"/>
              <a:t>Потім отриманий PMK використовується в традиційному </a:t>
            </a:r>
            <a:r>
              <a:rPr lang="uk-UA" dirty="0" smtClean="0"/>
              <a:t>4-</a:t>
            </a:r>
            <a:r>
              <a:rPr lang="en-US" dirty="0" smtClean="0"/>
              <a:t>way handshake </a:t>
            </a:r>
            <a:r>
              <a:rPr lang="uk-UA" dirty="0" smtClean="0"/>
              <a:t> </a:t>
            </a:r>
            <a:r>
              <a:rPr lang="uk-UA" dirty="0"/>
              <a:t>для генерації </a:t>
            </a:r>
            <a:r>
              <a:rPr lang="uk-UA" dirty="0" err="1"/>
              <a:t>сеансових</a:t>
            </a:r>
            <a:r>
              <a:rPr lang="uk-UA" dirty="0"/>
              <a:t> ключів. Це означає, що за рукостисканням SAE завжди йде 4-</a:t>
            </a:r>
            <a:r>
              <a:rPr lang="en-US" dirty="0"/>
              <a:t>way handshake</a:t>
            </a:r>
            <a:r>
              <a:rPr lang="uk-UA" dirty="0" smtClean="0"/>
              <a:t>.</a:t>
            </a:r>
            <a:endParaRPr lang="en-US" dirty="0" smtClean="0"/>
          </a:p>
          <a:p>
            <a:r>
              <a:rPr lang="uk-UA" dirty="0"/>
              <a:t/>
            </a:r>
            <a:br>
              <a:rPr lang="uk-UA" dirty="0"/>
            </a:br>
            <a:r>
              <a:rPr lang="uk-UA" dirty="0"/>
              <a:t>• 32-байтовий PMK</a:t>
            </a:r>
            <a:r>
              <a:rPr lang="uk-UA" dirty="0" smtClean="0"/>
              <a:t>, </a:t>
            </a:r>
            <a:r>
              <a:rPr lang="uk-UA" dirty="0"/>
              <a:t>про який узгоджується рукостискання SAE, не можна </a:t>
            </a:r>
            <a:r>
              <a:rPr lang="uk-UA" dirty="0" smtClean="0"/>
              <a:t>обрахувати, </a:t>
            </a:r>
            <a:r>
              <a:rPr lang="uk-UA" dirty="0"/>
              <a:t>використовуючи словниковий напад, навіть якщо він використовується в 4-х сторонній рукостисканні</a:t>
            </a:r>
            <a:r>
              <a:rPr lang="uk-UA" dirty="0" smtClean="0"/>
              <a:t>. </a:t>
            </a:r>
            <a:r>
              <a:rPr lang="uk-UA" dirty="0"/>
              <a:t>Додатково, секретна передача дійсно надається, оскільки рукостискання SAE запевняє, що PMK не може бути відновлено, якщо пароль стане відомим.</a:t>
            </a:r>
            <a:endParaRPr lang="ru-RU" dirty="0"/>
          </a:p>
        </p:txBody>
      </p:sp>
    </p:spTree>
    <p:extLst>
      <p:ext uri="{BB962C8B-B14F-4D97-AF65-F5344CB8AC3E}">
        <p14:creationId xmlns:p14="http://schemas.microsoft.com/office/powerpoint/2010/main" val="356365417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65" y="76200"/>
            <a:ext cx="8915400" cy="6617196"/>
          </a:xfrm>
          <a:prstGeom prst="rect">
            <a:avLst/>
          </a:prstGeom>
        </p:spPr>
        <p:txBody>
          <a:bodyPr wrap="square">
            <a:spAutoFit/>
          </a:bodyPr>
          <a:lstStyle/>
          <a:p>
            <a:pPr algn="ctr"/>
            <a:r>
              <a:rPr lang="uk-UA" sz="2400" b="1" dirty="0" smtClean="0"/>
              <a:t>Безпека відкритих </a:t>
            </a:r>
            <a:r>
              <a:rPr lang="uk-UA" sz="2400" b="1" dirty="0" err="1" smtClean="0"/>
              <a:t>Wi-Fi</a:t>
            </a:r>
            <a:r>
              <a:rPr lang="uk-UA" sz="2400" b="1" dirty="0" smtClean="0"/>
              <a:t> мереж</a:t>
            </a:r>
          </a:p>
          <a:p>
            <a:r>
              <a:rPr lang="uk-UA" dirty="0"/>
              <a:t/>
            </a:r>
            <a:br>
              <a:rPr lang="uk-UA" dirty="0"/>
            </a:br>
            <a:r>
              <a:rPr lang="uk-UA" dirty="0"/>
              <a:t>• Зміцнює конфіденційність користувачів у відкритих мережах за допомогою індивідуального шифрування даних</a:t>
            </a:r>
            <a:r>
              <a:rPr lang="uk-UA" dirty="0" smtClean="0"/>
              <a:t>.</a:t>
            </a:r>
          </a:p>
          <a:p>
            <a:r>
              <a:rPr lang="uk-UA" dirty="0"/>
              <a:t/>
            </a:r>
            <a:br>
              <a:rPr lang="uk-UA" dirty="0"/>
            </a:br>
            <a:r>
              <a:rPr lang="uk-UA" dirty="0"/>
              <a:t>• </a:t>
            </a:r>
            <a:r>
              <a:rPr lang="uk-UA" dirty="0" smtClean="0"/>
              <a:t>Забезпечить </a:t>
            </a:r>
            <a:r>
              <a:rPr lang="uk-UA" dirty="0"/>
              <a:t>простий спосіб шифрування та захисту загальнодоступних та гостьових мереж без необхідності особистого VPN.</a:t>
            </a:r>
            <a:br>
              <a:rPr lang="uk-UA" dirty="0"/>
            </a:br>
            <a:r>
              <a:rPr lang="uk-UA" dirty="0"/>
              <a:t>• "Нове" шифрування, </a:t>
            </a:r>
            <a:r>
              <a:rPr lang="en-US" dirty="0"/>
              <a:t>Opportunistic Wireless Encryption</a:t>
            </a:r>
            <a:r>
              <a:rPr lang="uk-UA" dirty="0" smtClean="0"/>
              <a:t>(OWE</a:t>
            </a:r>
            <a:r>
              <a:rPr lang="uk-UA" dirty="0"/>
              <a:t>), базується на RFC8110</a:t>
            </a:r>
            <a:r>
              <a:rPr lang="uk-UA" dirty="0" smtClean="0"/>
              <a:t>.</a:t>
            </a:r>
          </a:p>
          <a:p>
            <a:r>
              <a:rPr lang="uk-UA" dirty="0"/>
              <a:t/>
            </a:r>
            <a:br>
              <a:rPr lang="uk-UA" dirty="0"/>
            </a:br>
            <a:r>
              <a:rPr lang="uk-UA" dirty="0"/>
              <a:t>• Без заздалегідь налаштованого пароля клієнтські пристрої та точки доступу зможуть створити одноразове використання </a:t>
            </a:r>
            <a:r>
              <a:rPr lang="uk-UA" dirty="0" err="1"/>
              <a:t>Pairwise</a:t>
            </a:r>
            <a:r>
              <a:rPr lang="uk-UA" dirty="0"/>
              <a:t> </a:t>
            </a:r>
            <a:r>
              <a:rPr lang="uk-UA" dirty="0" err="1"/>
              <a:t>Master</a:t>
            </a:r>
            <a:r>
              <a:rPr lang="uk-UA" dirty="0"/>
              <a:t> </a:t>
            </a:r>
            <a:r>
              <a:rPr lang="uk-UA" dirty="0" err="1"/>
              <a:t>Key</a:t>
            </a:r>
            <a:r>
              <a:rPr lang="uk-UA" dirty="0"/>
              <a:t> (PMK), замінивши найбільш розповсюджене поточне використання «Відкритого» бездротового захисту</a:t>
            </a:r>
            <a:r>
              <a:rPr lang="uk-UA" dirty="0" smtClean="0"/>
              <a:t>.</a:t>
            </a:r>
          </a:p>
          <a:p>
            <a:r>
              <a:rPr lang="uk-UA" dirty="0"/>
              <a:t/>
            </a:r>
            <a:br>
              <a:rPr lang="uk-UA" dirty="0"/>
            </a:br>
            <a:r>
              <a:rPr lang="uk-UA" dirty="0"/>
              <a:t>• Рукостискання OWE узгоджує нову PMK за </a:t>
            </a:r>
            <a:r>
              <a:rPr lang="uk-UA" dirty="0" smtClean="0"/>
              <a:t>допомогою процедури обміну </a:t>
            </a:r>
            <a:r>
              <a:rPr lang="uk-UA" dirty="0"/>
              <a:t>ключа </a:t>
            </a:r>
            <a:r>
              <a:rPr lang="uk-UA" dirty="0" err="1" smtClean="0"/>
              <a:t>Diffie-Hellman</a:t>
            </a:r>
            <a:r>
              <a:rPr lang="uk-UA" dirty="0" smtClean="0"/>
              <a:t>.</a:t>
            </a:r>
            <a:r>
              <a:rPr lang="uk-UA" dirty="0"/>
              <a:t/>
            </a:r>
            <a:br>
              <a:rPr lang="uk-UA" dirty="0"/>
            </a:br>
            <a:r>
              <a:rPr lang="uk-UA" dirty="0"/>
              <a:t>• Це рукостискання </a:t>
            </a:r>
            <a:r>
              <a:rPr lang="uk-UA" dirty="0" err="1" smtClean="0"/>
              <a:t>інкапсульовує</a:t>
            </a:r>
            <a:r>
              <a:rPr lang="uk-UA" dirty="0" smtClean="0"/>
              <a:t> </a:t>
            </a:r>
            <a:r>
              <a:rPr lang="uk-UA" dirty="0"/>
              <a:t>в інформаційних елементах (IE) у програмі</a:t>
            </a:r>
            <a:br>
              <a:rPr lang="uk-UA" dirty="0"/>
            </a:br>
            <a:r>
              <a:rPr lang="uk-UA" dirty="0"/>
              <a:t>(повторно) кадри запиту та відповіді.</a:t>
            </a:r>
            <a:br>
              <a:rPr lang="uk-UA" dirty="0"/>
            </a:br>
            <a:r>
              <a:rPr lang="uk-UA" dirty="0"/>
              <a:t>• Отриманий PMK</a:t>
            </a:r>
            <a:r>
              <a:rPr lang="uk-UA" dirty="0" smtClean="0"/>
              <a:t> </a:t>
            </a:r>
            <a:r>
              <a:rPr lang="uk-UA" dirty="0"/>
              <a:t>використовується в 4-х напрямному рукостисканні, яке буде узгоджувати та встановлювати ключі шифрування кадру.</a:t>
            </a:r>
            <a:endParaRPr lang="ru-RU" dirty="0"/>
          </a:p>
        </p:txBody>
      </p:sp>
    </p:spTree>
    <p:extLst>
      <p:ext uri="{BB962C8B-B14F-4D97-AF65-F5344CB8AC3E}">
        <p14:creationId xmlns:p14="http://schemas.microsoft.com/office/powerpoint/2010/main" val="310520447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76200" y="-31102"/>
            <a:ext cx="9220200" cy="6945149"/>
          </a:xfrm>
          <a:prstGeom prst="rect">
            <a:avLst/>
          </a:prstGeom>
        </p:spPr>
      </p:pic>
    </p:spTree>
    <p:extLst>
      <p:ext uri="{BB962C8B-B14F-4D97-AF65-F5344CB8AC3E}">
        <p14:creationId xmlns:p14="http://schemas.microsoft.com/office/powerpoint/2010/main" val="344050729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0" y="1016490"/>
            <a:ext cx="9144000" cy="4825019"/>
          </a:xfrm>
          <a:prstGeom prst="rect">
            <a:avLst/>
          </a:prstGeom>
        </p:spPr>
      </p:pic>
    </p:spTree>
    <p:extLst>
      <p:ext uri="{BB962C8B-B14F-4D97-AF65-F5344CB8AC3E}">
        <p14:creationId xmlns:p14="http://schemas.microsoft.com/office/powerpoint/2010/main" val="77957946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0" y="1083420"/>
            <a:ext cx="9144000" cy="4691160"/>
          </a:xfrm>
          <a:prstGeom prst="rect">
            <a:avLst/>
          </a:prstGeom>
        </p:spPr>
      </p:pic>
    </p:spTree>
    <p:extLst>
      <p:ext uri="{BB962C8B-B14F-4D97-AF65-F5344CB8AC3E}">
        <p14:creationId xmlns:p14="http://schemas.microsoft.com/office/powerpoint/2010/main" val="2736387272"/>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 y="76200"/>
            <a:ext cx="8915400" cy="6309420"/>
          </a:xfrm>
          <a:prstGeom prst="rect">
            <a:avLst/>
          </a:prstGeom>
        </p:spPr>
        <p:txBody>
          <a:bodyPr wrap="square">
            <a:spAutoFit/>
          </a:bodyPr>
          <a:lstStyle/>
          <a:p>
            <a:pPr algn="ctr"/>
            <a:r>
              <a:rPr lang="uk-UA" sz="2400" b="1" dirty="0"/>
              <a:t>Дозволяє легко підключатись до пристроїв </a:t>
            </a:r>
            <a:r>
              <a:rPr lang="uk-UA" sz="2400" b="1" dirty="0" smtClean="0"/>
              <a:t>без дисплеїв</a:t>
            </a:r>
          </a:p>
          <a:p>
            <a:r>
              <a:rPr lang="uk-UA" dirty="0"/>
              <a:t/>
            </a:r>
            <a:br>
              <a:rPr lang="uk-UA" dirty="0"/>
            </a:br>
            <a:r>
              <a:rPr lang="uk-UA" dirty="0"/>
              <a:t>• Призначений для захисту пристроїв </a:t>
            </a:r>
            <a:r>
              <a:rPr lang="uk-UA" dirty="0" err="1"/>
              <a:t>IoT</a:t>
            </a:r>
            <a:r>
              <a:rPr lang="uk-UA" dirty="0"/>
              <a:t>, більшість з яких має обмежений інтерфейс відображення або його немає</a:t>
            </a:r>
            <a:r>
              <a:rPr lang="uk-UA" dirty="0" smtClean="0"/>
              <a:t>.</a:t>
            </a:r>
          </a:p>
          <a:p>
            <a:r>
              <a:rPr lang="uk-UA" dirty="0"/>
              <a:t/>
            </a:r>
            <a:br>
              <a:rPr lang="uk-UA" dirty="0"/>
            </a:br>
            <a:r>
              <a:rPr lang="uk-UA" dirty="0"/>
              <a:t>• Новий </a:t>
            </a:r>
            <a:r>
              <a:rPr lang="en-US" dirty="0"/>
              <a:t>Device Provisioning Protocol </a:t>
            </a:r>
            <a:r>
              <a:rPr lang="uk-UA" dirty="0" smtClean="0"/>
              <a:t>забезпечить </a:t>
            </a:r>
            <a:r>
              <a:rPr lang="uk-UA" dirty="0"/>
              <a:t>простий і безпечний спосіб додавання цих пристроїв до мережі </a:t>
            </a:r>
            <a:r>
              <a:rPr lang="uk-UA" dirty="0" err="1"/>
              <a:t>Wi-Fi</a:t>
            </a:r>
            <a:r>
              <a:rPr lang="uk-UA" dirty="0" smtClean="0"/>
              <a:t>.</a:t>
            </a:r>
          </a:p>
          <a:p>
            <a:r>
              <a:rPr lang="uk-UA" dirty="0"/>
              <a:t/>
            </a:r>
            <a:br>
              <a:rPr lang="uk-UA" dirty="0"/>
            </a:br>
            <a:r>
              <a:rPr lang="uk-UA" dirty="0"/>
              <a:t>• Спрощена, безпечна конфігурація та </a:t>
            </a:r>
            <a:r>
              <a:rPr lang="uk-UA" dirty="0" smtClean="0"/>
              <a:t>під’єднання </a:t>
            </a:r>
            <a:r>
              <a:rPr lang="uk-UA" dirty="0"/>
              <a:t>для пристроїв з обмеженим або відсутнім інтерфейсом відображення</a:t>
            </a:r>
            <a:r>
              <a:rPr lang="uk-UA" dirty="0" smtClean="0"/>
              <a:t>.</a:t>
            </a:r>
          </a:p>
          <a:p>
            <a:r>
              <a:rPr lang="uk-UA" dirty="0"/>
              <a:t/>
            </a:r>
            <a:br>
              <a:rPr lang="uk-UA" dirty="0"/>
            </a:br>
            <a:r>
              <a:rPr lang="uk-UA" dirty="0"/>
              <a:t>• Точніше, заміною WPS буде </a:t>
            </a:r>
            <a:r>
              <a:rPr lang="it-IT" dirty="0"/>
              <a:t>Wi-Fi Device </a:t>
            </a:r>
            <a:r>
              <a:rPr lang="it-IT" dirty="0" smtClean="0"/>
              <a:t>Provisioning </a:t>
            </a:r>
            <a:r>
              <a:rPr lang="it-IT" dirty="0"/>
              <a:t>Protocol (DPP</a:t>
            </a:r>
            <a:r>
              <a:rPr lang="it-IT" dirty="0" smtClean="0"/>
              <a:t>).</a:t>
            </a:r>
            <a:endParaRPr lang="uk-UA" dirty="0"/>
          </a:p>
          <a:p>
            <a:r>
              <a:rPr lang="uk-UA" dirty="0"/>
              <a:t/>
            </a:r>
            <a:br>
              <a:rPr lang="uk-UA" dirty="0"/>
            </a:br>
            <a:r>
              <a:rPr lang="uk-UA" dirty="0"/>
              <a:t>• Цей протокол дозволяє додавати нові пристрої в мережу за допомогою QR-кодів</a:t>
            </a:r>
            <a:r>
              <a:rPr lang="uk-UA" dirty="0" smtClean="0"/>
              <a:t>.</a:t>
            </a:r>
          </a:p>
          <a:p>
            <a:r>
              <a:rPr lang="uk-UA" dirty="0"/>
              <a:t/>
            </a:r>
            <a:br>
              <a:rPr lang="uk-UA" dirty="0"/>
            </a:br>
            <a:r>
              <a:rPr lang="uk-UA" dirty="0"/>
              <a:t>• На основі швидкого сканування проекту стандарту може здатися, що це може також дозволити використовувати USB, NFC або </a:t>
            </a:r>
            <a:r>
              <a:rPr lang="uk-UA" dirty="0" err="1"/>
              <a:t>Bluetooth</a:t>
            </a:r>
            <a:r>
              <a:rPr lang="uk-UA" dirty="0"/>
              <a:t> для додавання пристрою до мережі. Сам протокол базується на криптографії відкритого ключа.</a:t>
            </a:r>
            <a:endParaRPr lang="ru-RU" dirty="0"/>
          </a:p>
        </p:txBody>
      </p:sp>
    </p:spTree>
    <p:extLst>
      <p:ext uri="{BB962C8B-B14F-4D97-AF65-F5344CB8AC3E}">
        <p14:creationId xmlns:p14="http://schemas.microsoft.com/office/powerpoint/2010/main" val="34849415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4800" y="228600"/>
            <a:ext cx="8610600" cy="4585871"/>
          </a:xfrm>
          <a:prstGeom prst="rect">
            <a:avLst/>
          </a:prstGeom>
        </p:spPr>
        <p:txBody>
          <a:bodyPr wrap="square">
            <a:spAutoFit/>
          </a:bodyPr>
          <a:lstStyle/>
          <a:p>
            <a:pPr algn="ctr"/>
            <a:r>
              <a:rPr lang="uk-UA" sz="2800" b="1" dirty="0"/>
              <a:t>192-бітний </a:t>
            </a:r>
            <a:r>
              <a:rPr lang="uk-UA" sz="2800" b="1" dirty="0" smtClean="0"/>
              <a:t>ключ</a:t>
            </a:r>
          </a:p>
          <a:p>
            <a:r>
              <a:rPr lang="uk-UA" sz="2400" dirty="0"/>
              <a:t/>
            </a:r>
            <a:br>
              <a:rPr lang="uk-UA" sz="2400" dirty="0"/>
            </a:br>
            <a:r>
              <a:rPr lang="uk-UA" sz="2400" dirty="0"/>
              <a:t>• Це посилення </a:t>
            </a:r>
            <a:r>
              <a:rPr lang="uk-UA" sz="2400" dirty="0" smtClean="0"/>
              <a:t>криптографії.</a:t>
            </a:r>
          </a:p>
          <a:p>
            <a:r>
              <a:rPr lang="uk-UA" sz="2400" dirty="0"/>
              <a:t/>
            </a:r>
            <a:br>
              <a:rPr lang="uk-UA" sz="2400" dirty="0"/>
            </a:br>
            <a:r>
              <a:rPr lang="uk-UA" sz="2400" dirty="0"/>
              <a:t>• Ця функція узгоджується з </a:t>
            </a:r>
            <a:r>
              <a:rPr lang="en-US" sz="2400" dirty="0"/>
              <a:t>Commercial National Security </a:t>
            </a:r>
            <a:r>
              <a:rPr lang="en-US" sz="2400" dirty="0" smtClean="0"/>
              <a:t>Algorithm</a:t>
            </a:r>
            <a:r>
              <a:rPr lang="uk-UA" sz="2400" dirty="0" smtClean="0"/>
              <a:t> (CNSA). Ключ </a:t>
            </a:r>
            <a:r>
              <a:rPr lang="uk-UA" sz="2400" dirty="0"/>
              <a:t>і призначений для підтримки цілісності даних у </a:t>
            </a:r>
            <a:r>
              <a:rPr lang="uk-UA" sz="2400" dirty="0" smtClean="0"/>
              <a:t>мережах вимагаючи </a:t>
            </a:r>
            <a:r>
              <a:rPr lang="uk-UA" sz="2400" dirty="0"/>
              <a:t>найвищої безпеки навіть у </a:t>
            </a:r>
            <a:r>
              <a:rPr lang="uk-UA" sz="2400" dirty="0" err="1"/>
              <a:t>постквантову</a:t>
            </a:r>
            <a:r>
              <a:rPr lang="uk-UA" sz="2400" dirty="0"/>
              <a:t> </a:t>
            </a:r>
            <a:r>
              <a:rPr lang="uk-UA" sz="2400" dirty="0" smtClean="0"/>
              <a:t>епоху.</a:t>
            </a:r>
          </a:p>
          <a:p>
            <a:r>
              <a:rPr lang="uk-UA" sz="2400" dirty="0"/>
              <a:t/>
            </a:r>
            <a:br>
              <a:rPr lang="uk-UA" sz="2400" dirty="0"/>
            </a:br>
            <a:r>
              <a:rPr lang="uk-UA" sz="2400" dirty="0"/>
              <a:t>• Це означає, що він відповідає вимогам для роботи </a:t>
            </a:r>
            <a:r>
              <a:rPr lang="uk-UA" sz="2400" dirty="0" smtClean="0"/>
              <a:t>в урядових організація </a:t>
            </a:r>
            <a:r>
              <a:rPr lang="uk-UA" sz="2400" dirty="0"/>
              <a:t>на високому </a:t>
            </a:r>
            <a:r>
              <a:rPr lang="uk-UA" sz="2400" dirty="0" smtClean="0"/>
              <a:t>рівні, оборонних установ </a:t>
            </a:r>
            <a:r>
              <a:rPr lang="uk-UA" sz="2400" dirty="0"/>
              <a:t>та </a:t>
            </a:r>
            <a:r>
              <a:rPr lang="uk-UA" sz="2400" dirty="0" smtClean="0"/>
              <a:t>закритих промислових проектах.</a:t>
            </a:r>
            <a:endParaRPr lang="ru-RU" sz="2400" dirty="0"/>
          </a:p>
        </p:txBody>
      </p:sp>
    </p:spTree>
    <p:extLst>
      <p:ext uri="{BB962C8B-B14F-4D97-AF65-F5344CB8AC3E}">
        <p14:creationId xmlns:p14="http://schemas.microsoft.com/office/powerpoint/2010/main" val="369584654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200" y="152400"/>
            <a:ext cx="9067800" cy="6553200"/>
          </a:xfrm>
          <a:prstGeom prst="rect">
            <a:avLst/>
          </a:prstGeom>
        </p:spPr>
        <p:txBody>
          <a:bodyPr wrap="square">
            <a:spAutoFit/>
          </a:bodyPr>
          <a:lstStyle/>
          <a:p>
            <a:pPr algn="ctr"/>
            <a:r>
              <a:rPr lang="en-US" sz="2400" b="1" dirty="0"/>
              <a:t>Simultaneous Authentication of </a:t>
            </a:r>
            <a:r>
              <a:rPr lang="en-US" sz="2400" b="1" dirty="0" smtClean="0"/>
              <a:t>Equals</a:t>
            </a:r>
            <a:endParaRPr lang="uk-UA" sz="2400" b="1" dirty="0"/>
          </a:p>
          <a:p>
            <a:r>
              <a:rPr lang="uk-UA" dirty="0"/>
              <a:t/>
            </a:r>
            <a:br>
              <a:rPr lang="uk-UA" dirty="0"/>
            </a:br>
            <a:r>
              <a:rPr lang="uk-UA" dirty="0"/>
              <a:t>• </a:t>
            </a:r>
            <a:r>
              <a:rPr lang="en-US" dirty="0"/>
              <a:t>Simultaneous Authentication of Equals</a:t>
            </a:r>
            <a:r>
              <a:rPr lang="uk-UA" dirty="0" smtClean="0"/>
              <a:t> </a:t>
            </a:r>
            <a:r>
              <a:rPr lang="uk-UA" dirty="0"/>
              <a:t>(SAE) - це варіант </a:t>
            </a:r>
            <a:r>
              <a:rPr lang="uk-UA" dirty="0" err="1" smtClean="0"/>
              <a:t>Dragonfly</a:t>
            </a:r>
            <a:r>
              <a:rPr lang="uk-UA" dirty="0" smtClean="0"/>
              <a:t>, процедури обміну </a:t>
            </a:r>
            <a:r>
              <a:rPr lang="uk-UA" dirty="0"/>
              <a:t>ключами, </a:t>
            </a:r>
            <a:r>
              <a:rPr lang="uk-UA" dirty="0" smtClean="0"/>
              <a:t>підтвердженої </a:t>
            </a:r>
            <a:r>
              <a:rPr lang="uk-UA" dirty="0"/>
              <a:t>паролем, </a:t>
            </a:r>
            <a:r>
              <a:rPr lang="uk-UA" dirty="0" smtClean="0"/>
              <a:t>що заснований </a:t>
            </a:r>
            <a:r>
              <a:rPr lang="uk-UA" dirty="0"/>
              <a:t>на доказі нульових знань</a:t>
            </a:r>
            <a:r>
              <a:rPr lang="uk-UA" dirty="0" smtClean="0"/>
              <a:t>.</a:t>
            </a:r>
          </a:p>
          <a:p>
            <a:r>
              <a:rPr lang="uk-UA" dirty="0"/>
              <a:t/>
            </a:r>
            <a:br>
              <a:rPr lang="uk-UA" dirty="0"/>
            </a:br>
            <a:r>
              <a:rPr lang="uk-UA" dirty="0"/>
              <a:t>• SAE використовується STA для </a:t>
            </a:r>
            <a:r>
              <a:rPr lang="uk-UA" dirty="0" err="1" smtClean="0"/>
              <a:t>аутентифікації</a:t>
            </a:r>
            <a:r>
              <a:rPr lang="uk-UA" dirty="0" smtClean="0"/>
              <a:t> </a:t>
            </a:r>
            <a:r>
              <a:rPr lang="uk-UA" dirty="0"/>
              <a:t>з паролем та динамічного встановлення </a:t>
            </a:r>
            <a:r>
              <a:rPr lang="uk-UA" dirty="0" err="1"/>
              <a:t>сеансових</a:t>
            </a:r>
            <a:r>
              <a:rPr lang="uk-UA" dirty="0"/>
              <a:t> </a:t>
            </a:r>
            <a:r>
              <a:rPr lang="uk-UA" dirty="0" smtClean="0"/>
              <a:t>ключів</a:t>
            </a:r>
          </a:p>
          <a:p>
            <a:r>
              <a:rPr lang="uk-UA" dirty="0" smtClean="0"/>
              <a:t>• </a:t>
            </a:r>
            <a:r>
              <a:rPr lang="uk-UA" dirty="0"/>
              <a:t>SAE підтримує </a:t>
            </a:r>
            <a:r>
              <a:rPr lang="uk-UA" dirty="0" smtClean="0"/>
              <a:t>як </a:t>
            </a:r>
            <a:r>
              <a:rPr lang="en-US" dirty="0"/>
              <a:t>FFC (Finite Field Cryptography) </a:t>
            </a:r>
            <a:r>
              <a:rPr lang="uk-UA" dirty="0" smtClean="0"/>
              <a:t>і</a:t>
            </a:r>
            <a:r>
              <a:rPr lang="en-US" dirty="0" smtClean="0"/>
              <a:t> </a:t>
            </a:r>
            <a:r>
              <a:rPr lang="en-US" dirty="0"/>
              <a:t>ECC (Elliptic Curve </a:t>
            </a:r>
            <a:r>
              <a:rPr lang="en-US" dirty="0" smtClean="0"/>
              <a:t>Cryptography</a:t>
            </a:r>
            <a:r>
              <a:rPr lang="en-US" dirty="0"/>
              <a:t>) </a:t>
            </a:r>
            <a:endParaRPr lang="uk-UA" dirty="0" smtClean="0"/>
          </a:p>
          <a:p>
            <a:r>
              <a:rPr lang="uk-UA" dirty="0" smtClean="0"/>
              <a:t>• </a:t>
            </a:r>
            <a:r>
              <a:rPr lang="uk-UA" dirty="0"/>
              <a:t>SAE за замовчуванням використовує ECC із порядком 256-бітного простого числа</a:t>
            </a:r>
            <a:r>
              <a:rPr lang="uk-UA" dirty="0" smtClean="0"/>
              <a:t>.</a:t>
            </a:r>
          </a:p>
          <a:p>
            <a:r>
              <a:rPr lang="uk-UA" dirty="0"/>
              <a:t/>
            </a:r>
            <a:br>
              <a:rPr lang="uk-UA" dirty="0"/>
            </a:br>
            <a:r>
              <a:rPr lang="uk-UA" dirty="0"/>
              <a:t>• Зловмисник не в змозі зробити більше ніж одну здогадку про пароль за атаку. Це означає, що зловмисник не може здійснити одну атаку, а потім перейти в </a:t>
            </a:r>
            <a:r>
              <a:rPr lang="uk-UA" dirty="0" err="1"/>
              <a:t>офлайн</a:t>
            </a:r>
            <a:r>
              <a:rPr lang="uk-UA" dirty="0"/>
              <a:t> і робити повторні здогадки щодо пароля до </a:t>
            </a:r>
            <a:r>
              <a:rPr lang="uk-UA" dirty="0" smtClean="0"/>
              <a:t>успіху </a:t>
            </a:r>
            <a:r>
              <a:rPr lang="uk-UA" dirty="0" err="1" smtClean="0"/>
              <a:t>взлому</a:t>
            </a:r>
            <a:r>
              <a:rPr lang="uk-UA" dirty="0" smtClean="0"/>
              <a:t>. </a:t>
            </a:r>
            <a:r>
              <a:rPr lang="uk-UA" dirty="0"/>
              <a:t>Іншими словами, SAE стійкий до атаки словника.</a:t>
            </a:r>
            <a:br>
              <a:rPr lang="uk-UA" dirty="0"/>
            </a:br>
            <a:r>
              <a:rPr lang="uk-UA" dirty="0"/>
              <a:t>• Зловмисник не може визначити ні пароль, ні отриману </a:t>
            </a:r>
            <a:r>
              <a:rPr lang="en-US" dirty="0" smtClean="0"/>
              <a:t>PMK</a:t>
            </a:r>
            <a:r>
              <a:rPr lang="uk-UA" dirty="0" smtClean="0"/>
              <a:t>, </a:t>
            </a:r>
            <a:r>
              <a:rPr lang="uk-UA" dirty="0"/>
              <a:t>пасивно спостерігаючи за обміном, або втручаючись в обмін, вірно передаючи повідомлення між двома STA.</a:t>
            </a:r>
            <a:endParaRPr lang="ru-RU" dirty="0"/>
          </a:p>
        </p:txBody>
      </p:sp>
    </p:spTree>
    <p:extLst>
      <p:ext uri="{BB962C8B-B14F-4D97-AF65-F5344CB8AC3E}">
        <p14:creationId xmlns:p14="http://schemas.microsoft.com/office/powerpoint/2010/main" val="383513100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76201" y="-1818"/>
            <a:ext cx="9067800" cy="6752076"/>
          </a:xfrm>
          <a:prstGeom prst="rect">
            <a:avLst/>
          </a:prstGeom>
        </p:spPr>
      </p:pic>
    </p:spTree>
    <p:extLst>
      <p:ext uri="{BB962C8B-B14F-4D97-AF65-F5344CB8AC3E}">
        <p14:creationId xmlns:p14="http://schemas.microsoft.com/office/powerpoint/2010/main" val="3310457587"/>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0" y="1226561"/>
            <a:ext cx="9144000" cy="4404877"/>
          </a:xfrm>
          <a:prstGeom prst="rect">
            <a:avLst/>
          </a:prstGeom>
        </p:spPr>
      </p:pic>
    </p:spTree>
    <p:extLst>
      <p:ext uri="{BB962C8B-B14F-4D97-AF65-F5344CB8AC3E}">
        <p14:creationId xmlns:p14="http://schemas.microsoft.com/office/powerpoint/2010/main" val="340096648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normAutofit/>
          </a:bodyPr>
          <a:lstStyle/>
          <a:p>
            <a:r>
              <a:rPr lang="en-US" dirty="0">
                <a:latin typeface="Arial" charset="0"/>
              </a:rPr>
              <a:t>Wireless LAN </a:t>
            </a:r>
            <a:r>
              <a:rPr lang="en-US" dirty="0" smtClean="0">
                <a:latin typeface="Arial" charset="0"/>
              </a:rPr>
              <a:t>Attacks</a:t>
            </a:r>
            <a:endParaRPr lang="en-US" dirty="0">
              <a:latin typeface="Arial" charset="0"/>
            </a:endParaRPr>
          </a:p>
        </p:txBody>
      </p:sp>
      <p:sp>
        <p:nvSpPr>
          <p:cNvPr id="22531" name="Content Placeholder 2"/>
          <p:cNvSpPr>
            <a:spLocks noGrp="1"/>
          </p:cNvSpPr>
          <p:nvPr>
            <p:ph idx="1"/>
          </p:nvPr>
        </p:nvSpPr>
        <p:spPr/>
        <p:txBody>
          <a:bodyPr>
            <a:normAutofit/>
          </a:bodyPr>
          <a:lstStyle/>
          <a:p>
            <a:pPr marL="0" indent="0">
              <a:buNone/>
            </a:pPr>
            <a:r>
              <a:rPr lang="uk-UA" dirty="0" smtClean="0">
                <a:latin typeface="Arial" charset="0"/>
              </a:rPr>
              <a:t>Типи </a:t>
            </a:r>
            <a:r>
              <a:rPr lang="en-US" dirty="0" smtClean="0">
                <a:latin typeface="Arial" charset="0"/>
              </a:rPr>
              <a:t>wireless </a:t>
            </a:r>
            <a:r>
              <a:rPr lang="en-US" dirty="0">
                <a:latin typeface="Arial" charset="0"/>
              </a:rPr>
              <a:t>LAN </a:t>
            </a:r>
            <a:r>
              <a:rPr lang="uk-UA" dirty="0" smtClean="0">
                <a:latin typeface="Arial" charset="0"/>
              </a:rPr>
              <a:t>атак</a:t>
            </a:r>
            <a:endParaRPr lang="en-US" dirty="0">
              <a:latin typeface="Arial" charset="0"/>
            </a:endParaRPr>
          </a:p>
          <a:p>
            <a:pPr lvl="1"/>
            <a:r>
              <a:rPr lang="uk-UA" dirty="0" smtClean="0">
                <a:latin typeface="Arial" charset="0"/>
              </a:rPr>
              <a:t>Дослідження мережі</a:t>
            </a:r>
            <a:endParaRPr lang="en-US" dirty="0">
              <a:latin typeface="Arial" charset="0"/>
            </a:endParaRPr>
          </a:p>
          <a:p>
            <a:pPr lvl="1"/>
            <a:r>
              <a:rPr lang="uk-UA" dirty="0" smtClean="0">
                <a:latin typeface="Arial" charset="0"/>
              </a:rPr>
              <a:t>Атаки через</a:t>
            </a:r>
            <a:r>
              <a:rPr lang="en-US" dirty="0" smtClean="0">
                <a:latin typeface="Arial" charset="0"/>
              </a:rPr>
              <a:t> </a:t>
            </a:r>
            <a:r>
              <a:rPr lang="en-US" dirty="0">
                <a:latin typeface="Arial" charset="0"/>
              </a:rPr>
              <a:t>RF </a:t>
            </a:r>
            <a:r>
              <a:rPr lang="uk-UA" dirty="0" smtClean="0">
                <a:latin typeface="Arial" charset="0"/>
              </a:rPr>
              <a:t>спектр</a:t>
            </a:r>
            <a:endParaRPr lang="en-US" dirty="0">
              <a:latin typeface="Arial" charset="0"/>
            </a:endParaRPr>
          </a:p>
          <a:p>
            <a:pPr lvl="1"/>
            <a:r>
              <a:rPr lang="uk-UA" dirty="0" smtClean="0">
                <a:latin typeface="Arial" charset="0"/>
              </a:rPr>
              <a:t>Атаки з застосуванням</a:t>
            </a:r>
            <a:r>
              <a:rPr lang="en-US" dirty="0" smtClean="0">
                <a:latin typeface="Arial" charset="0"/>
              </a:rPr>
              <a:t> </a:t>
            </a:r>
            <a:r>
              <a:rPr lang="uk-UA" dirty="0" smtClean="0">
                <a:latin typeface="Arial" charset="0"/>
              </a:rPr>
              <a:t>АР</a:t>
            </a:r>
            <a:endParaRPr lang="en-US" dirty="0">
              <a:latin typeface="Arial" charset="0"/>
            </a:endParaRPr>
          </a:p>
        </p:txBody>
      </p:sp>
      <p:sp>
        <p:nvSpPr>
          <p:cNvPr id="5" name="Slide Number Placeholder 4"/>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0ECD1D2F-6EA6-304F-ACBA-9FE5D114C1C7}" type="slidenum">
              <a:rPr lang="en-US" sz="1400">
                <a:solidFill>
                  <a:srgbClr val="222222"/>
                </a:solidFill>
                <a:latin typeface="Arial" charset="0"/>
              </a:rPr>
              <a:pPr eaLnBrk="1" hangingPunct="1"/>
              <a:t>92</a:t>
            </a:fld>
            <a:endParaRPr lang="en-US" sz="1400">
              <a:solidFill>
                <a:srgbClr val="222222"/>
              </a:solidFill>
              <a:latin typeface="Arial" charset="0"/>
            </a:endParaRPr>
          </a:p>
        </p:txBody>
      </p:sp>
    </p:spTree>
    <p:extLst>
      <p:ext uri="{BB962C8B-B14F-4D97-AF65-F5344CB8AC3E}">
        <p14:creationId xmlns:p14="http://schemas.microsoft.com/office/powerpoint/2010/main" val="3973224043"/>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Content Placeholder 2"/>
          <p:cNvSpPr>
            <a:spLocks noGrp="1"/>
          </p:cNvSpPr>
          <p:nvPr>
            <p:ph idx="1"/>
          </p:nvPr>
        </p:nvSpPr>
        <p:spPr>
          <a:xfrm>
            <a:off x="685346" y="838200"/>
            <a:ext cx="7765322" cy="4953000"/>
          </a:xfrm>
        </p:spPr>
        <p:txBody>
          <a:bodyPr>
            <a:normAutofit/>
          </a:bodyPr>
          <a:lstStyle/>
          <a:p>
            <a:pPr marL="0" indent="0">
              <a:buNone/>
            </a:pPr>
            <a:r>
              <a:rPr lang="uk-UA" dirty="0" smtClean="0">
                <a:latin typeface="Arial" charset="0"/>
              </a:rPr>
              <a:t>Дослідження мережі</a:t>
            </a:r>
            <a:endParaRPr lang="en-US" dirty="0">
              <a:latin typeface="Arial" charset="0"/>
            </a:endParaRPr>
          </a:p>
          <a:p>
            <a:pPr lvl="1"/>
            <a:r>
              <a:rPr lang="uk-UA" dirty="0" smtClean="0">
                <a:latin typeface="Arial" charset="0"/>
              </a:rPr>
              <a:t>Один з перших кроків це дослідження мережі і виявлення адрес вузлів</a:t>
            </a:r>
            <a:endParaRPr lang="en-US" dirty="0">
              <a:latin typeface="Arial" charset="0"/>
            </a:endParaRPr>
          </a:p>
          <a:p>
            <a:r>
              <a:rPr lang="en-US" dirty="0">
                <a:latin typeface="Arial" charset="0"/>
              </a:rPr>
              <a:t>Beaconing</a:t>
            </a:r>
          </a:p>
          <a:p>
            <a:pPr lvl="1"/>
            <a:r>
              <a:rPr lang="uk-UA" dirty="0" smtClean="0"/>
              <a:t>AP </a:t>
            </a:r>
            <a:r>
              <a:rPr lang="uk-UA" dirty="0"/>
              <a:t>надсилають </a:t>
            </a:r>
            <a:r>
              <a:rPr lang="en-US" dirty="0">
                <a:latin typeface="Arial" charset="0"/>
              </a:rPr>
              <a:t>beacon</a:t>
            </a:r>
            <a:r>
              <a:rPr lang="uk-UA" dirty="0" smtClean="0"/>
              <a:t> </a:t>
            </a:r>
            <a:r>
              <a:rPr lang="uk-UA" dirty="0"/>
              <a:t>кадри через регулярні проміжки часу, щоб оголосити SSID (</a:t>
            </a:r>
            <a:r>
              <a:rPr lang="uk-UA" dirty="0" smtClean="0"/>
              <a:t>назву мережі)</a:t>
            </a:r>
          </a:p>
          <a:p>
            <a:pPr lvl="1"/>
            <a:r>
              <a:rPr lang="uk-UA" dirty="0" smtClean="0"/>
              <a:t>Бездротові </a:t>
            </a:r>
            <a:r>
              <a:rPr lang="uk-UA" dirty="0"/>
              <a:t>пристрої пасивно сканують на наявність маяків</a:t>
            </a:r>
            <a:endParaRPr lang="en-US" dirty="0">
              <a:latin typeface="Arial" charset="0"/>
            </a:endParaRPr>
          </a:p>
        </p:txBody>
      </p:sp>
      <p:sp>
        <p:nvSpPr>
          <p:cNvPr id="5" name="Slide Number Placeholder 4"/>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0ECD1D2F-6EA6-304F-ACBA-9FE5D114C1C7}" type="slidenum">
              <a:rPr lang="en-US" sz="1400">
                <a:solidFill>
                  <a:srgbClr val="222222"/>
                </a:solidFill>
                <a:latin typeface="Arial" charset="0"/>
              </a:rPr>
              <a:pPr eaLnBrk="1" hangingPunct="1"/>
              <a:t>93</a:t>
            </a:fld>
            <a:endParaRPr lang="en-US" sz="1400">
              <a:solidFill>
                <a:srgbClr val="222222"/>
              </a:solidFill>
              <a:latin typeface="Arial" charset="0"/>
            </a:endParaRPr>
          </a:p>
        </p:txBody>
      </p:sp>
    </p:spTree>
    <p:extLst>
      <p:ext uri="{BB962C8B-B14F-4D97-AF65-F5344CB8AC3E}">
        <p14:creationId xmlns:p14="http://schemas.microsoft.com/office/powerpoint/2010/main" val="2708179837"/>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457200" y="161166"/>
            <a:ext cx="3886200" cy="1326321"/>
          </a:xfrm>
        </p:spPr>
        <p:txBody>
          <a:bodyPr>
            <a:normAutofit/>
          </a:bodyPr>
          <a:lstStyle/>
          <a:p>
            <a:r>
              <a:rPr lang="en-US" dirty="0">
                <a:latin typeface="Arial" charset="0"/>
              </a:rPr>
              <a:t>War driving</a:t>
            </a:r>
          </a:p>
        </p:txBody>
      </p:sp>
      <p:sp>
        <p:nvSpPr>
          <p:cNvPr id="22531" name="Content Placeholder 2"/>
          <p:cNvSpPr>
            <a:spLocks noGrp="1"/>
          </p:cNvSpPr>
          <p:nvPr>
            <p:ph idx="1"/>
          </p:nvPr>
        </p:nvSpPr>
        <p:spPr>
          <a:xfrm>
            <a:off x="345233" y="1600200"/>
            <a:ext cx="4419600" cy="1676400"/>
          </a:xfrm>
        </p:spPr>
        <p:txBody>
          <a:bodyPr>
            <a:normAutofit/>
          </a:bodyPr>
          <a:lstStyle/>
          <a:p>
            <a:r>
              <a:rPr lang="uk-UA" dirty="0" smtClean="0">
                <a:latin typeface="Arial" charset="0"/>
              </a:rPr>
              <a:t>Процедура пасивного дослідження бездротових станцій</a:t>
            </a:r>
            <a:endParaRPr lang="en-US" dirty="0">
              <a:latin typeface="Arial" charset="0"/>
            </a:endParaRPr>
          </a:p>
        </p:txBody>
      </p:sp>
      <p:sp>
        <p:nvSpPr>
          <p:cNvPr id="4" name="Footer Placeholder 3"/>
          <p:cNvSpPr>
            <a:spLocks noGrp="1"/>
          </p:cNvSpPr>
          <p:nvPr>
            <p:ph type="ftr" sz="quarter" idx="11"/>
          </p:nvPr>
        </p:nvSpPr>
        <p:spPr/>
        <p:txBody>
          <a:bodyPr/>
          <a:lstStyle/>
          <a:p>
            <a:pPr>
              <a:defRPr/>
            </a:pPr>
            <a:endParaRPr lang="en-US" dirty="0"/>
          </a:p>
        </p:txBody>
      </p:sp>
      <p:sp>
        <p:nvSpPr>
          <p:cNvPr id="5" name="Slide Number Placeholder 4"/>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0ECD1D2F-6EA6-304F-ACBA-9FE5D114C1C7}" type="slidenum">
              <a:rPr lang="en-US" sz="1400">
                <a:solidFill>
                  <a:srgbClr val="222222"/>
                </a:solidFill>
                <a:latin typeface="Arial" charset="0"/>
              </a:rPr>
              <a:pPr eaLnBrk="1" hangingPunct="1"/>
              <a:t>94</a:t>
            </a:fld>
            <a:endParaRPr lang="en-US" sz="1400">
              <a:solidFill>
                <a:srgbClr val="222222"/>
              </a:solidFill>
              <a:latin typeface="Arial" charset="0"/>
            </a:endParaRPr>
          </a:p>
        </p:txBody>
      </p:sp>
      <p:sp>
        <p:nvSpPr>
          <p:cNvPr id="6" name="TextBox 5"/>
          <p:cNvSpPr txBox="1"/>
          <p:nvPr/>
        </p:nvSpPr>
        <p:spPr>
          <a:xfrm>
            <a:off x="5486400" y="2667000"/>
            <a:ext cx="2605087" cy="338138"/>
          </a:xfrm>
          <a:prstGeom prst="rect">
            <a:avLst/>
          </a:prstGeom>
          <a:noFill/>
        </p:spPr>
        <p:txBody>
          <a:bodyPr wrap="none">
            <a:spAutoFit/>
          </a:bodyPr>
          <a:lstStyle/>
          <a:p>
            <a:pPr>
              <a:defRPr/>
            </a:pPr>
            <a:r>
              <a:rPr lang="en-US" sz="1600" dirty="0">
                <a:solidFill>
                  <a:schemeClr val="tx1"/>
                </a:solidFill>
                <a:latin typeface="+mn-lt"/>
                <a:ea typeface="+mn-ea"/>
              </a:rPr>
              <a:t>Table 8-2 War driving tools</a:t>
            </a:r>
            <a:endParaRPr lang="en-US" sz="1200" dirty="0">
              <a:solidFill>
                <a:schemeClr val="tx1"/>
              </a:solidFill>
              <a:latin typeface="+mn-lt"/>
              <a:ea typeface="+mn-ea"/>
            </a:endParaRPr>
          </a:p>
        </p:txBody>
      </p:sp>
      <p:pic>
        <p:nvPicPr>
          <p:cNvPr id="7"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57200" y="2952750"/>
            <a:ext cx="8110538" cy="3905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pic>
        <p:nvPicPr>
          <p:cNvPr id="8" name="Picture 10" descr="http://www.invasao.com.br/Imagens/coluna_marcos_00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0600" y="533400"/>
            <a:ext cx="4114800" cy="248602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793606602"/>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normAutofit/>
          </a:bodyPr>
          <a:lstStyle/>
          <a:p>
            <a:r>
              <a:rPr lang="en-US" dirty="0">
                <a:latin typeface="Arial" charset="0"/>
              </a:rPr>
              <a:t>War chalking</a:t>
            </a:r>
          </a:p>
        </p:txBody>
      </p:sp>
      <p:sp>
        <p:nvSpPr>
          <p:cNvPr id="24579" name="Content Placeholder 2"/>
          <p:cNvSpPr>
            <a:spLocks noGrp="1"/>
          </p:cNvSpPr>
          <p:nvPr>
            <p:ph idx="1"/>
          </p:nvPr>
        </p:nvSpPr>
        <p:spPr>
          <a:xfrm>
            <a:off x="304800" y="1732935"/>
            <a:ext cx="8305800" cy="2362200"/>
          </a:xfrm>
        </p:spPr>
        <p:txBody>
          <a:bodyPr/>
          <a:lstStyle/>
          <a:p>
            <a:r>
              <a:rPr lang="uk-UA" dirty="0"/>
              <a:t>Документування, а потім розміщення реклами бездротових локальних мереж для використання іншими</a:t>
            </a:r>
            <a:br>
              <a:rPr lang="uk-UA" dirty="0"/>
            </a:br>
            <a:r>
              <a:rPr lang="uk-UA" dirty="0"/>
              <a:t>Раніше робилося нанесенням тротуарів або стін навколо ділянки мережі</a:t>
            </a:r>
            <a:br>
              <a:rPr lang="uk-UA" dirty="0"/>
            </a:br>
            <a:r>
              <a:rPr lang="uk-UA" dirty="0"/>
              <a:t>Сьогодні місця розміщення </a:t>
            </a:r>
            <a:r>
              <a:rPr lang="uk-UA" dirty="0" smtClean="0"/>
              <a:t>знаходять </a:t>
            </a:r>
            <a:r>
              <a:rPr lang="uk-UA" dirty="0"/>
              <a:t>на </a:t>
            </a:r>
            <a:r>
              <a:rPr lang="uk-UA" dirty="0" smtClean="0"/>
              <a:t>веб-сайтах і додатках</a:t>
            </a:r>
            <a:endParaRPr lang="en-US" dirty="0">
              <a:latin typeface="Arial" charset="0"/>
            </a:endParaRPr>
          </a:p>
        </p:txBody>
      </p:sp>
      <p:sp>
        <p:nvSpPr>
          <p:cNvPr id="5" name="Slide Number Placeholder 4"/>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17D0B628-8138-DC40-8F57-FCC51F518E8F}" type="slidenum">
              <a:rPr lang="en-US" sz="1400">
                <a:solidFill>
                  <a:srgbClr val="222222"/>
                </a:solidFill>
                <a:latin typeface="Arial" charset="0"/>
              </a:rPr>
              <a:pPr eaLnBrk="1" hangingPunct="1"/>
              <a:t>95</a:t>
            </a:fld>
            <a:endParaRPr lang="en-US" sz="1400">
              <a:solidFill>
                <a:srgbClr val="222222"/>
              </a:solidFill>
              <a:latin typeface="Arial" charset="0"/>
            </a:endParaRP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1571" y="4610100"/>
            <a:ext cx="6638925" cy="22479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3805736094"/>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Content Placeholder 2"/>
          <p:cNvSpPr>
            <a:spLocks noGrp="1"/>
          </p:cNvSpPr>
          <p:nvPr>
            <p:ph idx="1"/>
          </p:nvPr>
        </p:nvSpPr>
        <p:spPr>
          <a:xfrm>
            <a:off x="609600" y="838200"/>
            <a:ext cx="7765322" cy="3695136"/>
          </a:xfrm>
        </p:spPr>
        <p:txBody>
          <a:bodyPr>
            <a:normAutofit lnSpcReduction="10000"/>
          </a:bodyPr>
          <a:lstStyle/>
          <a:p>
            <a:pPr marL="0" indent="0">
              <a:buNone/>
            </a:pPr>
            <a:r>
              <a:rPr lang="uk-UA" sz="2400" dirty="0" smtClean="0">
                <a:latin typeface="Arial" charset="0"/>
              </a:rPr>
              <a:t>Атака через </a:t>
            </a:r>
            <a:r>
              <a:rPr lang="en-US" sz="2400" dirty="0" smtClean="0">
                <a:latin typeface="Arial" charset="0"/>
              </a:rPr>
              <a:t>RF </a:t>
            </a:r>
            <a:r>
              <a:rPr lang="uk-UA" sz="2400" dirty="0" smtClean="0">
                <a:latin typeface="Arial" charset="0"/>
              </a:rPr>
              <a:t>спектр</a:t>
            </a:r>
            <a:endParaRPr lang="en-US" sz="2400" dirty="0">
              <a:latin typeface="Arial" charset="0"/>
            </a:endParaRPr>
          </a:p>
          <a:p>
            <a:pPr lvl="1"/>
            <a:r>
              <a:rPr lang="en-US" sz="2400" dirty="0">
                <a:latin typeface="Arial" charset="0"/>
              </a:rPr>
              <a:t>Wireless protocol analyzer</a:t>
            </a:r>
          </a:p>
          <a:p>
            <a:pPr lvl="1"/>
            <a:r>
              <a:rPr lang="uk-UA" sz="2400" dirty="0" smtClean="0">
                <a:latin typeface="Arial" charset="0"/>
              </a:rPr>
              <a:t>Генерування інтерференції</a:t>
            </a:r>
            <a:endParaRPr lang="en-US" sz="2400" dirty="0">
              <a:latin typeface="Arial" charset="0"/>
            </a:endParaRPr>
          </a:p>
          <a:p>
            <a:pPr marL="0" indent="0">
              <a:buNone/>
            </a:pPr>
            <a:r>
              <a:rPr lang="en-US" sz="2400" dirty="0">
                <a:latin typeface="Arial" charset="0"/>
              </a:rPr>
              <a:t>Wireless protocol analyzer</a:t>
            </a:r>
          </a:p>
          <a:p>
            <a:pPr lvl="1"/>
            <a:r>
              <a:rPr lang="uk-UA" sz="2400" dirty="0" smtClean="0">
                <a:latin typeface="Arial" charset="0"/>
              </a:rPr>
              <a:t>Бездротовий трафік перехоплюється, аналізується і декодується </a:t>
            </a:r>
            <a:r>
              <a:rPr lang="uk-UA" sz="2400" dirty="0" err="1" smtClean="0">
                <a:latin typeface="Arial" charset="0"/>
              </a:rPr>
              <a:t>попакетно</a:t>
            </a:r>
            <a:r>
              <a:rPr lang="uk-UA" sz="2400" dirty="0" smtClean="0">
                <a:latin typeface="Arial" charset="0"/>
              </a:rPr>
              <a:t> </a:t>
            </a:r>
          </a:p>
          <a:p>
            <a:pPr lvl="1"/>
            <a:r>
              <a:rPr lang="en-US" sz="2400" dirty="0" smtClean="0">
                <a:latin typeface="Arial" charset="0"/>
              </a:rPr>
              <a:t>Network </a:t>
            </a:r>
            <a:r>
              <a:rPr lang="en-US" sz="2400" dirty="0">
                <a:latin typeface="Arial" charset="0"/>
              </a:rPr>
              <a:t>interface card (NIC) </a:t>
            </a:r>
            <a:r>
              <a:rPr lang="uk-UA" sz="2400" dirty="0" smtClean="0">
                <a:latin typeface="Arial" charset="0"/>
              </a:rPr>
              <a:t>повинна бути в відповідному режимі</a:t>
            </a:r>
            <a:endParaRPr lang="en-US" sz="2400" dirty="0">
              <a:latin typeface="Arial" charset="0"/>
            </a:endParaRPr>
          </a:p>
          <a:p>
            <a:pPr lvl="1"/>
            <a:endParaRPr lang="en-US" dirty="0">
              <a:latin typeface="Arial" charset="0"/>
            </a:endParaRPr>
          </a:p>
        </p:txBody>
      </p:sp>
      <p:sp>
        <p:nvSpPr>
          <p:cNvPr id="5" name="Slide Number Placeholder 4"/>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14EBE571-CC9F-674C-BCB5-CDC530965AB9}" type="slidenum">
              <a:rPr lang="en-US" sz="1400">
                <a:solidFill>
                  <a:srgbClr val="222222"/>
                </a:solidFill>
                <a:latin typeface="Arial" charset="0"/>
              </a:rPr>
              <a:pPr eaLnBrk="1" hangingPunct="1"/>
              <a:t>96</a:t>
            </a:fld>
            <a:endParaRPr lang="en-US" sz="1400">
              <a:solidFill>
                <a:srgbClr val="222222"/>
              </a:solidFill>
              <a:latin typeface="Arial" charset="0"/>
            </a:endParaRPr>
          </a:p>
        </p:txBody>
      </p:sp>
    </p:spTree>
    <p:extLst>
      <p:ext uri="{BB962C8B-B14F-4D97-AF65-F5344CB8AC3E}">
        <p14:creationId xmlns:p14="http://schemas.microsoft.com/office/powerpoint/2010/main" val="3773372829"/>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Content Placeholder 2"/>
          <p:cNvSpPr>
            <a:spLocks noGrp="1"/>
          </p:cNvSpPr>
          <p:nvPr>
            <p:ph idx="1"/>
          </p:nvPr>
        </p:nvSpPr>
        <p:spPr/>
        <p:txBody>
          <a:bodyPr>
            <a:normAutofit/>
          </a:bodyPr>
          <a:lstStyle/>
          <a:p>
            <a:pPr marL="0" indent="0">
              <a:buNone/>
            </a:pPr>
            <a:r>
              <a:rPr lang="uk-UA" dirty="0" smtClean="0">
                <a:latin typeface="Arial" charset="0"/>
              </a:rPr>
              <a:t>Шість режимів бездротових карт</a:t>
            </a:r>
            <a:endParaRPr lang="en-US" dirty="0">
              <a:latin typeface="Arial" charset="0"/>
            </a:endParaRPr>
          </a:p>
          <a:p>
            <a:pPr lvl="1"/>
            <a:r>
              <a:rPr lang="en-US" dirty="0">
                <a:latin typeface="Arial" charset="0"/>
              </a:rPr>
              <a:t>Master (acting as an AP)</a:t>
            </a:r>
          </a:p>
          <a:p>
            <a:pPr lvl="1"/>
            <a:r>
              <a:rPr lang="en-US" dirty="0">
                <a:latin typeface="Arial" charset="0"/>
              </a:rPr>
              <a:t>Managed (client)</a:t>
            </a:r>
          </a:p>
          <a:p>
            <a:pPr lvl="1"/>
            <a:r>
              <a:rPr lang="en-US" dirty="0">
                <a:latin typeface="Arial" charset="0"/>
              </a:rPr>
              <a:t>Repeater</a:t>
            </a:r>
          </a:p>
          <a:p>
            <a:pPr lvl="1"/>
            <a:r>
              <a:rPr lang="en-US" dirty="0">
                <a:latin typeface="Arial" charset="0"/>
              </a:rPr>
              <a:t>Mesh</a:t>
            </a:r>
          </a:p>
          <a:p>
            <a:pPr lvl="1"/>
            <a:r>
              <a:rPr lang="en-US" dirty="0">
                <a:latin typeface="Arial" charset="0"/>
              </a:rPr>
              <a:t>Ad-hoc</a:t>
            </a:r>
          </a:p>
          <a:p>
            <a:pPr lvl="1"/>
            <a:r>
              <a:rPr lang="en-US" dirty="0">
                <a:latin typeface="Arial" charset="0"/>
              </a:rPr>
              <a:t>Monitor</a:t>
            </a:r>
          </a:p>
          <a:p>
            <a:pPr lvl="1"/>
            <a:endParaRPr lang="en-US" dirty="0">
              <a:latin typeface="Arial" charset="0"/>
            </a:endParaRPr>
          </a:p>
        </p:txBody>
      </p:sp>
      <p:sp>
        <p:nvSpPr>
          <p:cNvPr id="5" name="Slide Number Placeholder 4"/>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C8508F1E-EA3B-8745-B45E-84B73E114BB7}" type="slidenum">
              <a:rPr lang="en-US" sz="1400">
                <a:solidFill>
                  <a:srgbClr val="222222"/>
                </a:solidFill>
                <a:latin typeface="Arial" charset="0"/>
              </a:rPr>
              <a:pPr eaLnBrk="1" hangingPunct="1"/>
              <a:t>97</a:t>
            </a:fld>
            <a:endParaRPr lang="en-US" sz="1400">
              <a:solidFill>
                <a:srgbClr val="222222"/>
              </a:solidFill>
              <a:latin typeface="Arial" charset="0"/>
            </a:endParaRPr>
          </a:p>
        </p:txBody>
      </p:sp>
      <p:pic>
        <p:nvPicPr>
          <p:cNvPr id="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3276600"/>
            <a:ext cx="4419250" cy="2743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1902988765"/>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Content Placeholder 2"/>
          <p:cNvSpPr>
            <a:spLocks noGrp="1"/>
          </p:cNvSpPr>
          <p:nvPr>
            <p:ph idx="1"/>
          </p:nvPr>
        </p:nvSpPr>
        <p:spPr>
          <a:xfrm>
            <a:off x="457200" y="228600"/>
            <a:ext cx="8229600" cy="6324600"/>
          </a:xfrm>
        </p:spPr>
        <p:txBody>
          <a:bodyPr>
            <a:normAutofit/>
          </a:bodyPr>
          <a:lstStyle/>
          <a:p>
            <a:pPr marL="0" indent="0">
              <a:buNone/>
            </a:pPr>
            <a:r>
              <a:rPr lang="uk-UA" dirty="0" smtClean="0">
                <a:latin typeface="Arial" charset="0"/>
              </a:rPr>
              <a:t>Інтерференція </a:t>
            </a:r>
            <a:endParaRPr lang="en-US" dirty="0" smtClean="0">
              <a:latin typeface="Arial" charset="0"/>
            </a:endParaRPr>
          </a:p>
          <a:p>
            <a:pPr lvl="1"/>
            <a:r>
              <a:rPr lang="uk-UA" dirty="0"/>
              <a:t>Сигнали інших пристроїв можуть порушити бездротову </a:t>
            </a:r>
            <a:r>
              <a:rPr lang="uk-UA" dirty="0" smtClean="0"/>
              <a:t>передачу</a:t>
            </a:r>
            <a:endParaRPr lang="en-US" dirty="0" smtClean="0">
              <a:latin typeface="Arial" charset="0"/>
            </a:endParaRPr>
          </a:p>
          <a:p>
            <a:pPr marL="0" indent="0">
              <a:buNone/>
            </a:pPr>
            <a:r>
              <a:rPr lang="uk-UA" dirty="0"/>
              <a:t>Пристрої, які можуть спричинити перешкоди для </a:t>
            </a:r>
            <a:r>
              <a:rPr lang="uk-UA" dirty="0" smtClean="0"/>
              <a:t>WLAN</a:t>
            </a:r>
          </a:p>
          <a:p>
            <a:r>
              <a:rPr lang="uk-UA" dirty="0"/>
              <a:t>Мікрохвильові </a:t>
            </a:r>
            <a:r>
              <a:rPr lang="uk-UA" dirty="0" smtClean="0"/>
              <a:t>печі</a:t>
            </a:r>
          </a:p>
          <a:p>
            <a:r>
              <a:rPr lang="uk-UA" dirty="0" smtClean="0"/>
              <a:t>Мотори ліфтів</a:t>
            </a:r>
          </a:p>
          <a:p>
            <a:r>
              <a:rPr lang="uk-UA" dirty="0" smtClean="0"/>
              <a:t>Копіювальні машини</a:t>
            </a:r>
          </a:p>
          <a:p>
            <a:r>
              <a:rPr lang="uk-UA" dirty="0" smtClean="0"/>
              <a:t>Зовнішнє </a:t>
            </a:r>
            <a:r>
              <a:rPr lang="uk-UA" dirty="0"/>
              <a:t>освітлення (певні </a:t>
            </a:r>
            <a:r>
              <a:rPr lang="uk-UA" dirty="0" smtClean="0"/>
              <a:t>типи)</a:t>
            </a:r>
          </a:p>
          <a:p>
            <a:r>
              <a:rPr lang="uk-UA" dirty="0" smtClean="0"/>
              <a:t>Пристрої сигналізації</a:t>
            </a:r>
          </a:p>
          <a:p>
            <a:r>
              <a:rPr lang="uk-UA" dirty="0" smtClean="0"/>
              <a:t>Пристрої </a:t>
            </a:r>
            <a:r>
              <a:rPr lang="uk-UA" dirty="0" err="1" smtClean="0"/>
              <a:t>Bluetooth</a:t>
            </a:r>
            <a:endParaRPr lang="uk-UA" dirty="0" smtClean="0"/>
          </a:p>
          <a:p>
            <a:r>
              <a:rPr lang="uk-UA" dirty="0" smtClean="0"/>
              <a:t>Інші </a:t>
            </a:r>
            <a:r>
              <a:rPr lang="uk-UA" dirty="0"/>
              <a:t>бездротові пристрої 802.11</a:t>
            </a:r>
            <a:endParaRPr lang="en-US" dirty="0">
              <a:latin typeface="Arial" charset="0"/>
            </a:endParaRPr>
          </a:p>
        </p:txBody>
      </p:sp>
      <p:sp>
        <p:nvSpPr>
          <p:cNvPr id="5" name="Slide Number Placeholder 4"/>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7CE5BBF9-D84E-5B4A-8F0B-EC29645B061C}" type="slidenum">
              <a:rPr lang="en-US" sz="1400">
                <a:solidFill>
                  <a:srgbClr val="222222"/>
                </a:solidFill>
                <a:latin typeface="Arial" charset="0"/>
              </a:rPr>
              <a:pPr eaLnBrk="1" hangingPunct="1"/>
              <a:t>98</a:t>
            </a:fld>
            <a:endParaRPr lang="en-US" sz="1400">
              <a:solidFill>
                <a:srgbClr val="222222"/>
              </a:solidFill>
              <a:latin typeface="Arial" charset="0"/>
            </a:endParaRPr>
          </a:p>
        </p:txBody>
      </p:sp>
    </p:spTree>
    <p:extLst>
      <p:ext uri="{BB962C8B-B14F-4D97-AF65-F5344CB8AC3E}">
        <p14:creationId xmlns:p14="http://schemas.microsoft.com/office/powerpoint/2010/main" val="1863373177"/>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7C1CB03E-3674-A741-B510-AE2D6DF72803}" type="slidenum">
              <a:rPr lang="en-US" sz="1400">
                <a:solidFill>
                  <a:srgbClr val="222222"/>
                </a:solidFill>
                <a:latin typeface="Arial" charset="0"/>
              </a:rPr>
              <a:pPr eaLnBrk="1" hangingPunct="1"/>
              <a:t>99</a:t>
            </a:fld>
            <a:endParaRPr lang="en-US" sz="1400">
              <a:solidFill>
                <a:srgbClr val="222222"/>
              </a:solidFill>
              <a:latin typeface="Arial" charset="0"/>
            </a:endParaRPr>
          </a:p>
        </p:txBody>
      </p:sp>
      <p:pic>
        <p:nvPicPr>
          <p:cNvPr id="2970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1143000"/>
            <a:ext cx="6419850" cy="3581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
        <p:nvSpPr>
          <p:cNvPr id="2" name="TextBox 1"/>
          <p:cNvSpPr txBox="1"/>
          <p:nvPr/>
        </p:nvSpPr>
        <p:spPr>
          <a:xfrm>
            <a:off x="4038600" y="4191000"/>
            <a:ext cx="3441968" cy="400110"/>
          </a:xfrm>
          <a:prstGeom prst="rect">
            <a:avLst/>
          </a:prstGeom>
          <a:noFill/>
        </p:spPr>
        <p:txBody>
          <a:bodyPr wrap="none" rtlCol="0">
            <a:spAutoFit/>
          </a:bodyPr>
          <a:lstStyle/>
          <a:p>
            <a:r>
              <a:rPr lang="en-US" dirty="0" smtClean="0">
                <a:solidFill>
                  <a:srgbClr val="FF0000"/>
                </a:solidFill>
              </a:rPr>
              <a:t>Requires a powerful transmitter</a:t>
            </a:r>
            <a:endParaRPr lang="en-US" dirty="0">
              <a:solidFill>
                <a:srgbClr val="FF0000"/>
              </a:solidFill>
            </a:endParaRPr>
          </a:p>
        </p:txBody>
      </p:sp>
    </p:spTree>
    <p:extLst>
      <p:ext uri="{BB962C8B-B14F-4D97-AF65-F5344CB8AC3E}">
        <p14:creationId xmlns:p14="http://schemas.microsoft.com/office/powerpoint/2010/main" val="1633452434"/>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Content Placeholder 2"/>
          <p:cNvSpPr>
            <a:spLocks noGrp="1"/>
          </p:cNvSpPr>
          <p:nvPr>
            <p:ph idx="1"/>
          </p:nvPr>
        </p:nvSpPr>
        <p:spPr>
          <a:xfrm>
            <a:off x="304800" y="685800"/>
            <a:ext cx="8145868" cy="5105400"/>
          </a:xfrm>
        </p:spPr>
        <p:txBody>
          <a:bodyPr/>
          <a:lstStyle/>
          <a:p>
            <a:pPr marL="0" indent="0">
              <a:buNone/>
            </a:pPr>
            <a:r>
              <a:rPr lang="uk-UA" dirty="0" smtClean="0">
                <a:latin typeface="Arial" charset="0"/>
              </a:rPr>
              <a:t>Атаки на основі точок доступу</a:t>
            </a:r>
            <a:endParaRPr lang="en-US" dirty="0">
              <a:latin typeface="Arial" charset="0"/>
            </a:endParaRPr>
          </a:p>
          <a:p>
            <a:pPr lvl="1"/>
            <a:r>
              <a:rPr lang="en-US" dirty="0">
                <a:latin typeface="Arial" charset="0"/>
              </a:rPr>
              <a:t>Rogue access points</a:t>
            </a:r>
          </a:p>
          <a:p>
            <a:pPr lvl="1"/>
            <a:r>
              <a:rPr lang="en-US" dirty="0">
                <a:latin typeface="Arial" charset="0"/>
              </a:rPr>
              <a:t>Evil twins</a:t>
            </a:r>
          </a:p>
          <a:p>
            <a:r>
              <a:rPr lang="en-US" dirty="0">
                <a:latin typeface="Arial" charset="0"/>
              </a:rPr>
              <a:t>Rogue access point</a:t>
            </a:r>
          </a:p>
          <a:p>
            <a:pPr lvl="1"/>
            <a:r>
              <a:rPr lang="uk-UA" dirty="0"/>
              <a:t>Несанкціонована точка доступу, яка дозволяє зловмиснику обходити конфігурації безпеки </a:t>
            </a:r>
            <a:r>
              <a:rPr lang="uk-UA" dirty="0" smtClean="0"/>
              <a:t>мережі</a:t>
            </a:r>
          </a:p>
          <a:p>
            <a:pPr lvl="1"/>
            <a:r>
              <a:rPr lang="uk-UA" dirty="0" smtClean="0"/>
              <a:t>Може </a:t>
            </a:r>
            <a:r>
              <a:rPr lang="uk-UA" dirty="0"/>
              <a:t>бути встановлений за брандмауером, відкриваючи мережу для атак</a:t>
            </a:r>
            <a:endParaRPr lang="en-US" dirty="0">
              <a:latin typeface="Arial" charset="0"/>
            </a:endParaRPr>
          </a:p>
        </p:txBody>
      </p:sp>
      <p:sp>
        <p:nvSpPr>
          <p:cNvPr id="5" name="Slide Number Placeholder 4"/>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7C3A81EB-F59C-4344-A014-040C14EB89C3}" type="slidenum">
              <a:rPr lang="en-US" sz="1400">
                <a:solidFill>
                  <a:srgbClr val="222222"/>
                </a:solidFill>
                <a:latin typeface="Arial" charset="0"/>
              </a:rPr>
              <a:pPr eaLnBrk="1" hangingPunct="1"/>
              <a:t>100</a:t>
            </a:fld>
            <a:endParaRPr lang="en-US" sz="1400">
              <a:solidFill>
                <a:srgbClr val="222222"/>
              </a:solidFill>
              <a:latin typeface="Arial" charset="0"/>
            </a:endParaRPr>
          </a:p>
        </p:txBody>
      </p:sp>
    </p:spTree>
    <p:extLst>
      <p:ext uri="{BB962C8B-B14F-4D97-AF65-F5344CB8AC3E}">
        <p14:creationId xmlns:p14="http://schemas.microsoft.com/office/powerpoint/2010/main" val="3904339206"/>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B30C4216-13C6-9241-A703-28AD07530219}" type="slidenum">
              <a:rPr lang="en-US" sz="1400">
                <a:solidFill>
                  <a:srgbClr val="222222"/>
                </a:solidFill>
                <a:latin typeface="Arial" charset="0"/>
              </a:rPr>
              <a:pPr eaLnBrk="1" hangingPunct="1"/>
              <a:t>101</a:t>
            </a:fld>
            <a:endParaRPr lang="en-US" sz="1400">
              <a:solidFill>
                <a:srgbClr val="222222"/>
              </a:solidFill>
              <a:latin typeface="Arial" charset="0"/>
            </a:endParaRPr>
          </a:p>
        </p:txBody>
      </p:sp>
      <p:pic>
        <p:nvPicPr>
          <p:cNvPr id="31749"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85800" y="838200"/>
            <a:ext cx="7839075" cy="41957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2630876506"/>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65029" cy="870857"/>
          </a:xfrm>
        </p:spPr>
        <p:txBody>
          <a:bodyPr>
            <a:normAutofit/>
          </a:bodyPr>
          <a:lstStyle/>
          <a:p>
            <a:r>
              <a:rPr lang="en-US" dirty="0" smtClean="0">
                <a:ea typeface="ＭＳ Ｐゴシック" pitchFamily="34" charset="-128"/>
              </a:rPr>
              <a:t>Man-in-the-Middle Attack</a:t>
            </a:r>
            <a:endParaRPr lang="en-US" dirty="0"/>
          </a:p>
        </p:txBody>
      </p:sp>
      <p:sp>
        <p:nvSpPr>
          <p:cNvPr id="4" name="Content Placeholder 2"/>
          <p:cNvSpPr>
            <a:spLocks noGrp="1"/>
          </p:cNvSpPr>
          <p:nvPr>
            <p:ph idx="1"/>
          </p:nvPr>
        </p:nvSpPr>
        <p:spPr>
          <a:xfrm>
            <a:off x="-21771" y="914400"/>
            <a:ext cx="8991600" cy="5445528"/>
          </a:xfrm>
        </p:spPr>
        <p:txBody>
          <a:bodyPr>
            <a:normAutofit lnSpcReduction="10000"/>
          </a:bodyPr>
          <a:lstStyle/>
          <a:p>
            <a:pPr>
              <a:buNone/>
            </a:pPr>
            <a:r>
              <a:rPr lang="en-US" sz="2000" dirty="0" smtClean="0"/>
              <a:t>“Evil twin AP” </a:t>
            </a:r>
            <a:r>
              <a:rPr lang="uk-UA" sz="2000" dirty="0" smtClean="0"/>
              <a:t>атака</a:t>
            </a:r>
            <a:r>
              <a:rPr lang="en-US" sz="2000" dirty="0" smtClean="0"/>
              <a:t>:</a:t>
            </a:r>
          </a:p>
          <a:p>
            <a:pPr marL="290513" indent="-290513"/>
            <a:r>
              <a:rPr lang="uk-UA" dirty="0" smtClean="0"/>
              <a:t>Популярна </a:t>
            </a:r>
            <a:r>
              <a:rPr lang="uk-UA" dirty="0"/>
              <a:t>бездротова атака MITM, коли зловмисник вводить несанкціоновану AP і налаштовує її з тим же SSID, що і законний </a:t>
            </a:r>
            <a:r>
              <a:rPr lang="uk-UA" dirty="0" smtClean="0"/>
              <a:t>AP.</a:t>
            </a:r>
          </a:p>
          <a:p>
            <a:pPr marL="290513" indent="-290513"/>
            <a:r>
              <a:rPr lang="uk-UA" dirty="0" smtClean="0"/>
              <a:t>Місця, </a:t>
            </a:r>
            <a:r>
              <a:rPr lang="uk-UA" dirty="0"/>
              <a:t>що пропонують безкоштовний </a:t>
            </a:r>
            <a:r>
              <a:rPr lang="uk-UA" dirty="0" err="1"/>
              <a:t>Wi-Fi</a:t>
            </a:r>
            <a:r>
              <a:rPr lang="uk-UA" dirty="0"/>
              <a:t>, наприклад аеропорти, кафе та ресторани, є </a:t>
            </a:r>
            <a:r>
              <a:rPr lang="uk-UA" dirty="0" err="1" smtClean="0"/>
              <a:t>дуєе</a:t>
            </a:r>
            <a:r>
              <a:rPr lang="uk-UA" dirty="0" smtClean="0"/>
              <a:t> вразливими </a:t>
            </a:r>
            <a:r>
              <a:rPr lang="uk-UA" dirty="0"/>
              <a:t>для такого типу атак через відкриту </a:t>
            </a:r>
            <a:r>
              <a:rPr lang="uk-UA" dirty="0" err="1" smtClean="0"/>
              <a:t>аутентифікацію</a:t>
            </a:r>
            <a:r>
              <a:rPr lang="uk-UA" dirty="0" smtClean="0"/>
              <a:t>.</a:t>
            </a:r>
          </a:p>
          <a:p>
            <a:pPr marL="290513" indent="-290513"/>
            <a:r>
              <a:rPr lang="uk-UA" dirty="0" smtClean="0"/>
              <a:t>Підключення </a:t>
            </a:r>
            <a:r>
              <a:rPr lang="uk-UA" dirty="0"/>
              <a:t>бездротових клієнтів побачить два </a:t>
            </a:r>
            <a:r>
              <a:rPr lang="uk-UA" dirty="0" smtClean="0"/>
              <a:t>AP, </a:t>
            </a:r>
            <a:r>
              <a:rPr lang="uk-UA" dirty="0"/>
              <a:t>що пропонують бездротовий доступ. Ті, хто знаходиться поблизу зловмисного AP, </a:t>
            </a:r>
            <a:r>
              <a:rPr lang="uk-UA" dirty="0" smtClean="0"/>
              <a:t>бачать </a:t>
            </a:r>
            <a:r>
              <a:rPr lang="uk-UA" dirty="0"/>
              <a:t>більш сильний сигнал і, швидше за все, асоціюються зі злим БП-близнюком. </a:t>
            </a:r>
            <a:endParaRPr lang="uk-UA" dirty="0" smtClean="0"/>
          </a:p>
          <a:p>
            <a:pPr marL="290513" indent="-290513"/>
            <a:r>
              <a:rPr lang="uk-UA" dirty="0" smtClean="0"/>
              <a:t>Тепер </a:t>
            </a:r>
            <a:r>
              <a:rPr lang="uk-UA" dirty="0"/>
              <a:t>трафік користувачів надсилається </a:t>
            </a:r>
            <a:r>
              <a:rPr lang="uk-UA" dirty="0" smtClean="0"/>
              <a:t>зловмиснику </a:t>
            </a:r>
            <a:r>
              <a:rPr lang="uk-UA" dirty="0"/>
              <a:t>AP, яка, у свою чергу, фіксує дані та передає їх законному AP</a:t>
            </a:r>
            <a:r>
              <a:rPr lang="uk-UA" dirty="0" smtClean="0"/>
              <a:t>.</a:t>
            </a:r>
          </a:p>
          <a:p>
            <a:pPr marL="290513" indent="-290513"/>
            <a:r>
              <a:rPr lang="uk-UA" dirty="0" smtClean="0"/>
              <a:t>Зворотний </a:t>
            </a:r>
            <a:r>
              <a:rPr lang="uk-UA" dirty="0"/>
              <a:t>трафік з законного AP надсилається несанкціонованому AP, захопленому та передається на підозру </a:t>
            </a:r>
            <a:r>
              <a:rPr lang="en-US" dirty="0" smtClean="0"/>
              <a:t>STA</a:t>
            </a:r>
            <a:r>
              <a:rPr lang="uk-UA" dirty="0" smtClean="0"/>
              <a:t>.</a:t>
            </a:r>
            <a:endParaRPr lang="en-US" sz="2000" dirty="0"/>
          </a:p>
          <a:p>
            <a:pPr marL="342900" indent="-342900"/>
            <a:endParaRPr lang="en-US" sz="2000" dirty="0"/>
          </a:p>
        </p:txBody>
      </p:sp>
    </p:spTree>
    <p:extLst>
      <p:ext uri="{BB962C8B-B14F-4D97-AF65-F5344CB8AC3E}">
        <p14:creationId xmlns:p14="http://schemas.microsoft.com/office/powerpoint/2010/main" val="3517974367"/>
      </p:ext>
    </p:extLst>
  </p:cSld>
  <p:clrMapOvr>
    <a:masterClrMapping/>
  </p:clrMapOvr>
  <p:transition spd="slow"/>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dirty="0">
                <a:latin typeface="Arial" charset="0"/>
              </a:rPr>
              <a:t>MAC Address Filtering</a:t>
            </a:r>
          </a:p>
        </p:txBody>
      </p:sp>
      <p:sp>
        <p:nvSpPr>
          <p:cNvPr id="34819" name="Content Placeholder 2"/>
          <p:cNvSpPr>
            <a:spLocks noGrp="1"/>
          </p:cNvSpPr>
          <p:nvPr>
            <p:ph idx="1"/>
          </p:nvPr>
        </p:nvSpPr>
        <p:spPr>
          <a:xfrm>
            <a:off x="228600" y="2096064"/>
            <a:ext cx="8610600" cy="3695136"/>
          </a:xfrm>
        </p:spPr>
        <p:txBody>
          <a:bodyPr>
            <a:normAutofit/>
          </a:bodyPr>
          <a:lstStyle/>
          <a:p>
            <a:r>
              <a:rPr lang="uk-UA" dirty="0"/>
              <a:t>Спосіб </a:t>
            </a:r>
            <a:r>
              <a:rPr lang="uk-UA" dirty="0" smtClean="0"/>
              <a:t>обмеження/контролю </a:t>
            </a:r>
            <a:r>
              <a:rPr lang="uk-UA" dirty="0"/>
              <a:t>доступу до бездротової локальної мережі</a:t>
            </a:r>
            <a:br>
              <a:rPr lang="uk-UA" dirty="0"/>
            </a:br>
            <a:r>
              <a:rPr lang="uk-UA" dirty="0"/>
              <a:t>Фільтрація </a:t>
            </a:r>
            <a:r>
              <a:rPr lang="en-US" dirty="0"/>
              <a:t>Media Access Control (MAC) </a:t>
            </a:r>
            <a:r>
              <a:rPr lang="uk-UA" dirty="0"/>
              <a:t/>
            </a:r>
            <a:br>
              <a:rPr lang="uk-UA" dirty="0"/>
            </a:br>
            <a:r>
              <a:rPr lang="uk-UA" dirty="0"/>
              <a:t>Використовується майже всіма постачальниками послуг бездротового зв’язку</a:t>
            </a:r>
            <a:br>
              <a:rPr lang="uk-UA" dirty="0"/>
            </a:br>
            <a:r>
              <a:rPr lang="uk-UA" dirty="0"/>
              <a:t>Дозволяє або блокує пристрій на основі MAC-адреси</a:t>
            </a:r>
            <a:endParaRPr lang="en-US" dirty="0">
              <a:latin typeface="Arial" charset="0"/>
            </a:endParaRPr>
          </a:p>
        </p:txBody>
      </p:sp>
      <p:sp>
        <p:nvSpPr>
          <p:cNvPr id="5" name="Slide Number Placeholder 4"/>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A3F3EDDC-5A17-5442-912F-44D22530E5A4}" type="slidenum">
              <a:rPr lang="en-US" sz="1400">
                <a:solidFill>
                  <a:srgbClr val="222222"/>
                </a:solidFill>
                <a:latin typeface="Arial" charset="0"/>
              </a:rPr>
              <a:pPr eaLnBrk="1" hangingPunct="1"/>
              <a:t>103</a:t>
            </a:fld>
            <a:endParaRPr lang="en-US" sz="1400">
              <a:solidFill>
                <a:srgbClr val="222222"/>
              </a:solidFill>
              <a:latin typeface="Arial" charset="0"/>
            </a:endParaRPr>
          </a:p>
        </p:txBody>
      </p:sp>
    </p:spTree>
    <p:extLst>
      <p:ext uri="{BB962C8B-B14F-4D97-AF65-F5344CB8AC3E}">
        <p14:creationId xmlns:p14="http://schemas.microsoft.com/office/powerpoint/2010/main" val="156192033"/>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Rectangle 2"/>
          <p:cNvSpPr>
            <a:spLocks noGrp="1" noChangeArrowheads="1"/>
          </p:cNvSpPr>
          <p:nvPr>
            <p:ph type="title" idx="4294967295"/>
          </p:nvPr>
        </p:nvSpPr>
        <p:spPr>
          <a:xfrm>
            <a:off x="0" y="274638"/>
            <a:ext cx="7467600" cy="1143000"/>
          </a:xfrm>
        </p:spPr>
        <p:txBody>
          <a:bodyPr anchorCtr="0"/>
          <a:lstStyle/>
          <a:p>
            <a:pPr eaLnBrk="1" hangingPunct="1">
              <a:defRPr/>
            </a:pPr>
            <a:r>
              <a:rPr lang="en-US">
                <a:latin typeface="Arial" charset="0"/>
                <a:cs typeface="Arial" charset="0"/>
              </a:rPr>
              <a:t>MAC Address Filtering</a:t>
            </a:r>
          </a:p>
        </p:txBody>
      </p:sp>
      <p:pic>
        <p:nvPicPr>
          <p:cNvPr id="4096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2300" y="1346200"/>
            <a:ext cx="7899400" cy="4165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530012687"/>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p:cNvSpPr>
            <a:spLocks noGrp="1" noChangeArrowheads="1"/>
          </p:cNvSpPr>
          <p:nvPr>
            <p:ph type="title" idx="4294967295"/>
          </p:nvPr>
        </p:nvSpPr>
        <p:spPr>
          <a:xfrm>
            <a:off x="0" y="274638"/>
            <a:ext cx="7467600" cy="1143000"/>
          </a:xfrm>
        </p:spPr>
        <p:txBody>
          <a:bodyPr anchorCtr="0"/>
          <a:lstStyle/>
          <a:p>
            <a:pPr eaLnBrk="1" hangingPunct="1">
              <a:defRPr/>
            </a:pPr>
            <a:r>
              <a:rPr lang="en-US" dirty="0">
                <a:latin typeface="Arial" charset="0"/>
                <a:cs typeface="Arial" charset="0"/>
              </a:rPr>
              <a:t>MAC Address Filtering</a:t>
            </a:r>
          </a:p>
        </p:txBody>
      </p:sp>
      <p:sp>
        <p:nvSpPr>
          <p:cNvPr id="12292" name="Rectangle 3"/>
          <p:cNvSpPr>
            <a:spLocks noGrp="1" noChangeArrowheads="1"/>
          </p:cNvSpPr>
          <p:nvPr>
            <p:ph type="body" idx="4294967295"/>
          </p:nvPr>
        </p:nvSpPr>
        <p:spPr>
          <a:xfrm>
            <a:off x="243601" y="1567155"/>
            <a:ext cx="3886200" cy="4572000"/>
          </a:xfrm>
        </p:spPr>
        <p:txBody>
          <a:bodyPr/>
          <a:lstStyle/>
          <a:p>
            <a:pPr marL="0" indent="0">
              <a:buNone/>
              <a:defRPr/>
            </a:pPr>
            <a:r>
              <a:rPr lang="uk-UA" dirty="0"/>
              <a:t>Зазвичай реалізується шляхом дозволу замість запобігання</a:t>
            </a:r>
            <a:endParaRPr lang="en-US" dirty="0">
              <a:latin typeface="Verdana" charset="0"/>
              <a:cs typeface="Arial" charset="0"/>
            </a:endParaRPr>
          </a:p>
        </p:txBody>
      </p:sp>
      <p:pic>
        <p:nvPicPr>
          <p:cNvPr id="43011"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41825" y="1295400"/>
            <a:ext cx="4702175" cy="3206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3012" name="Picture 1"/>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0" y="4665663"/>
            <a:ext cx="9144000" cy="21542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1648689945"/>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idx="4294967295"/>
          </p:nvPr>
        </p:nvSpPr>
        <p:spPr>
          <a:xfrm>
            <a:off x="0" y="381000"/>
            <a:ext cx="9144000" cy="1295400"/>
          </a:xfrm>
        </p:spPr>
        <p:txBody>
          <a:bodyPr anchorCtr="0">
            <a:normAutofit/>
          </a:bodyPr>
          <a:lstStyle/>
          <a:p>
            <a:pPr>
              <a:defRPr/>
            </a:pPr>
            <a:r>
              <a:rPr lang="uk-UA" dirty="0" smtClean="0">
                <a:latin typeface="Arial" charset="0"/>
                <a:cs typeface="Arial" charset="0"/>
              </a:rPr>
              <a:t>Пошук вразливих </a:t>
            </a:r>
            <a:r>
              <a:rPr lang="en-US" dirty="0" smtClean="0">
                <a:latin typeface="Arial" charset="0"/>
                <a:cs typeface="Arial" charset="0"/>
              </a:rPr>
              <a:t>MAC </a:t>
            </a:r>
            <a:r>
              <a:rPr lang="en-US" dirty="0">
                <a:latin typeface="Arial" charset="0"/>
                <a:cs typeface="Arial" charset="0"/>
              </a:rPr>
              <a:t>Address</a:t>
            </a:r>
          </a:p>
        </p:txBody>
      </p:sp>
      <p:sp>
        <p:nvSpPr>
          <p:cNvPr id="25604" name="Rectangle 3"/>
          <p:cNvSpPr>
            <a:spLocks noGrp="1" noChangeArrowheads="1"/>
          </p:cNvSpPr>
          <p:nvPr>
            <p:ph type="body" idx="4294967295"/>
          </p:nvPr>
        </p:nvSpPr>
        <p:spPr>
          <a:xfrm>
            <a:off x="0" y="1752600"/>
            <a:ext cx="8915400" cy="4495800"/>
          </a:xfrm>
        </p:spPr>
        <p:txBody>
          <a:bodyPr>
            <a:normAutofit/>
          </a:bodyPr>
          <a:lstStyle/>
          <a:p>
            <a:r>
              <a:rPr lang="uk-UA" dirty="0"/>
              <a:t>Адреси обмінюються в незашифрованому форматі</a:t>
            </a:r>
            <a:br>
              <a:rPr lang="uk-UA" dirty="0"/>
            </a:br>
            <a:r>
              <a:rPr lang="en-US" dirty="0" smtClean="0"/>
              <a:t>          </a:t>
            </a:r>
            <a:r>
              <a:rPr lang="uk-UA" dirty="0" smtClean="0"/>
              <a:t>Зловмисник </a:t>
            </a:r>
            <a:r>
              <a:rPr lang="uk-UA" dirty="0"/>
              <a:t>може просто </a:t>
            </a:r>
            <a:r>
              <a:rPr lang="uk-UA" dirty="0" smtClean="0"/>
              <a:t>перехопити </a:t>
            </a:r>
            <a:r>
              <a:rPr lang="uk-UA" dirty="0"/>
              <a:t>MAC</a:t>
            </a:r>
            <a:br>
              <a:rPr lang="uk-UA" dirty="0"/>
            </a:br>
            <a:endParaRPr lang="uk-UA" dirty="0" smtClean="0"/>
          </a:p>
          <a:p>
            <a:r>
              <a:rPr lang="uk-UA" dirty="0" smtClean="0"/>
              <a:t>Питання </a:t>
            </a:r>
            <a:r>
              <a:rPr lang="uk-UA" dirty="0"/>
              <a:t>масштабованості - Керувати великою кількістю MAC-адрес </a:t>
            </a:r>
            <a:r>
              <a:rPr lang="uk-UA" dirty="0" smtClean="0"/>
              <a:t>складно</a:t>
            </a:r>
          </a:p>
          <a:p>
            <a:pPr marL="0" indent="0">
              <a:buNone/>
            </a:pPr>
            <a:endParaRPr lang="en-US" dirty="0" smtClean="0"/>
          </a:p>
          <a:p>
            <a:r>
              <a:rPr lang="uk-UA" dirty="0" smtClean="0"/>
              <a:t>Фільтрування </a:t>
            </a:r>
            <a:r>
              <a:rPr lang="uk-UA" dirty="0"/>
              <a:t>MAC-адреси не забезпечує </a:t>
            </a:r>
            <a:r>
              <a:rPr lang="uk-UA" dirty="0" smtClean="0"/>
              <a:t>можливість </a:t>
            </a:r>
            <a:r>
              <a:rPr lang="uk-UA" dirty="0"/>
              <a:t>тимчасового дозволу гостьового користувача отримати доступ до мережі</a:t>
            </a:r>
            <a:br>
              <a:rPr lang="uk-UA" dirty="0"/>
            </a:br>
            <a:r>
              <a:rPr lang="uk-UA" dirty="0"/>
              <a:t>Крім </a:t>
            </a:r>
            <a:r>
              <a:rPr lang="uk-UA" dirty="0" smtClean="0"/>
              <a:t>ручного </a:t>
            </a:r>
            <a:r>
              <a:rPr lang="uk-UA" dirty="0"/>
              <a:t>введення MAC-адреси користувача в точку доступу</a:t>
            </a:r>
            <a:endParaRPr lang="en-US" dirty="0">
              <a:latin typeface="Verdana" charset="0"/>
              <a:ea typeface="Arial" charset="0"/>
              <a:cs typeface="Arial" charset="0"/>
            </a:endParaRPr>
          </a:p>
        </p:txBody>
      </p:sp>
    </p:spTree>
    <p:extLst>
      <p:ext uri="{BB962C8B-B14F-4D97-AF65-F5344CB8AC3E}">
        <p14:creationId xmlns:p14="http://schemas.microsoft.com/office/powerpoint/2010/main" val="2476695090"/>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652690" y="0"/>
            <a:ext cx="7765321" cy="1326321"/>
          </a:xfrm>
        </p:spPr>
        <p:txBody>
          <a:bodyPr/>
          <a:lstStyle/>
          <a:p>
            <a:r>
              <a:rPr lang="en-US" dirty="0">
                <a:latin typeface="Arial" charset="0"/>
              </a:rPr>
              <a:t>SSID Broadcast</a:t>
            </a:r>
          </a:p>
        </p:txBody>
      </p:sp>
      <p:sp>
        <p:nvSpPr>
          <p:cNvPr id="36867" name="Content Placeholder 2"/>
          <p:cNvSpPr>
            <a:spLocks noGrp="1"/>
          </p:cNvSpPr>
          <p:nvPr>
            <p:ph idx="1"/>
          </p:nvPr>
        </p:nvSpPr>
        <p:spPr>
          <a:xfrm>
            <a:off x="153850" y="1447801"/>
            <a:ext cx="8763000" cy="4800600"/>
          </a:xfrm>
        </p:spPr>
        <p:txBody>
          <a:bodyPr>
            <a:normAutofit fontScale="92500"/>
          </a:bodyPr>
          <a:lstStyle/>
          <a:p>
            <a:pPr marL="0" indent="0">
              <a:buNone/>
            </a:pPr>
            <a:r>
              <a:rPr lang="uk-UA" dirty="0"/>
              <a:t>Кожен пристрій повинен бути </a:t>
            </a:r>
            <a:r>
              <a:rPr lang="uk-UA" dirty="0" err="1"/>
              <a:t>аутентифікований</a:t>
            </a:r>
            <a:r>
              <a:rPr lang="uk-UA" dirty="0"/>
              <a:t> перед підключенням до WLAN</a:t>
            </a:r>
            <a:br>
              <a:rPr lang="uk-UA" dirty="0"/>
            </a:br>
            <a:r>
              <a:rPr lang="uk-UA" dirty="0"/>
              <a:t/>
            </a:r>
            <a:br>
              <a:rPr lang="uk-UA" dirty="0"/>
            </a:br>
            <a:r>
              <a:rPr lang="uk-UA" dirty="0"/>
              <a:t>Пристрій виявляє бездротову мережу та надсилає AP-кадр запиту </a:t>
            </a:r>
            <a:r>
              <a:rPr lang="uk-UA" dirty="0" smtClean="0"/>
              <a:t>асоціації</a:t>
            </a:r>
          </a:p>
          <a:p>
            <a:pPr marL="0" indent="0">
              <a:buNone/>
            </a:pPr>
            <a:r>
              <a:rPr lang="uk-UA" dirty="0"/>
              <a:t/>
            </a:r>
            <a:br>
              <a:rPr lang="uk-UA" dirty="0"/>
            </a:br>
            <a:r>
              <a:rPr lang="uk-UA" dirty="0"/>
              <a:t>Кадр містить </a:t>
            </a:r>
            <a:r>
              <a:rPr lang="uk-UA" dirty="0" smtClean="0"/>
              <a:t>SSID (Ім’я </a:t>
            </a:r>
            <a:r>
              <a:rPr lang="uk-UA" dirty="0"/>
              <a:t>мережі, що надається </a:t>
            </a:r>
            <a:r>
              <a:rPr lang="uk-UA" dirty="0" smtClean="0"/>
              <a:t>користувачем. Може </a:t>
            </a:r>
            <a:r>
              <a:rPr lang="uk-UA" dirty="0"/>
              <a:t>містити будь-яку буквено-цифрову </a:t>
            </a:r>
            <a:r>
              <a:rPr lang="uk-UA" dirty="0" smtClean="0"/>
              <a:t>послідовність </a:t>
            </a:r>
            <a:r>
              <a:rPr lang="uk-UA" dirty="0"/>
              <a:t>довжиною 2-32 </a:t>
            </a:r>
            <a:r>
              <a:rPr lang="uk-UA" dirty="0" smtClean="0"/>
              <a:t>символи)</a:t>
            </a:r>
          </a:p>
          <a:p>
            <a:pPr marL="0" indent="0">
              <a:buNone/>
            </a:pPr>
            <a:r>
              <a:rPr lang="uk-UA" dirty="0"/>
              <a:t/>
            </a:r>
            <a:br>
              <a:rPr lang="uk-UA" dirty="0"/>
            </a:br>
            <a:r>
              <a:rPr lang="uk-UA" dirty="0"/>
              <a:t>AP порівнює SSID з фактичним SSID </a:t>
            </a:r>
            <a:r>
              <a:rPr lang="uk-UA" dirty="0" smtClean="0"/>
              <a:t>мережі</a:t>
            </a:r>
          </a:p>
          <a:p>
            <a:pPr marL="0" indent="0">
              <a:buNone/>
            </a:pPr>
            <a:r>
              <a:rPr lang="uk-UA" dirty="0"/>
              <a:t/>
            </a:r>
            <a:br>
              <a:rPr lang="uk-UA" dirty="0"/>
            </a:br>
            <a:r>
              <a:rPr lang="uk-UA" dirty="0"/>
              <a:t>Якщо вони відповідають двом, бездротовий пристрій має автентифікацію</a:t>
            </a:r>
            <a:endParaRPr lang="en-US" dirty="0">
              <a:latin typeface="Arial" charset="0"/>
            </a:endParaRPr>
          </a:p>
        </p:txBody>
      </p:sp>
      <p:sp>
        <p:nvSpPr>
          <p:cNvPr id="5" name="Slide Number Placeholder 4"/>
          <p:cNvSpPr>
            <a:spLocks noGrp="1"/>
          </p:cNvSpPr>
          <p:nvPr>
            <p:ph type="sldNum" sz="quarter" idx="12"/>
          </p:nvPr>
        </p:nvSpPr>
        <p:spPr/>
        <p:txBody>
          <a:bodyPr/>
          <a:lstStyle>
            <a:lvl1pPr eaLnBrk="0" hangingPunct="0">
              <a:defRPr sz="2000">
                <a:solidFill>
                  <a:srgbClr val="FFFFFF"/>
                </a:solidFill>
                <a:latin typeface="Times New Roman" charset="0"/>
                <a:ea typeface="ＭＳ Ｐゴシック" charset="0"/>
              </a:defRPr>
            </a:lvl1pPr>
            <a:lvl2pPr marL="742950" indent="-285750" eaLnBrk="0" hangingPunct="0">
              <a:defRPr sz="2000">
                <a:solidFill>
                  <a:srgbClr val="FFFFFF"/>
                </a:solidFill>
                <a:latin typeface="Times New Roman" charset="0"/>
                <a:ea typeface="ＭＳ Ｐゴシック" charset="0"/>
              </a:defRPr>
            </a:lvl2pPr>
            <a:lvl3pPr marL="1143000" indent="-228600" eaLnBrk="0" hangingPunct="0">
              <a:defRPr sz="2000">
                <a:solidFill>
                  <a:srgbClr val="FFFFFF"/>
                </a:solidFill>
                <a:latin typeface="Times New Roman" charset="0"/>
                <a:ea typeface="ＭＳ Ｐゴシック" charset="0"/>
              </a:defRPr>
            </a:lvl3pPr>
            <a:lvl4pPr marL="1600200" indent="-228600" eaLnBrk="0" hangingPunct="0">
              <a:defRPr sz="2000">
                <a:solidFill>
                  <a:srgbClr val="FFFFFF"/>
                </a:solidFill>
                <a:latin typeface="Times New Roman" charset="0"/>
                <a:ea typeface="ＭＳ Ｐゴシック" charset="0"/>
              </a:defRPr>
            </a:lvl4pPr>
            <a:lvl5pPr marL="2057400" indent="-228600" eaLnBrk="0" hangingPunct="0">
              <a:defRPr sz="2000">
                <a:solidFill>
                  <a:srgbClr val="FFFFFF"/>
                </a:solidFill>
                <a:latin typeface="Times New Roman" charset="0"/>
                <a:ea typeface="ＭＳ Ｐゴシック" charset="0"/>
              </a:defRPr>
            </a:lvl5pPr>
            <a:lvl6pPr marL="2514600" indent="-228600" eaLnBrk="0" fontAlgn="base" hangingPunct="0">
              <a:spcBef>
                <a:spcPct val="0"/>
              </a:spcBef>
              <a:spcAft>
                <a:spcPct val="0"/>
              </a:spcAft>
              <a:defRPr sz="2000">
                <a:solidFill>
                  <a:srgbClr val="FFFFFF"/>
                </a:solidFill>
                <a:latin typeface="Times New Roman" charset="0"/>
                <a:ea typeface="ＭＳ Ｐゴシック" charset="0"/>
              </a:defRPr>
            </a:lvl6pPr>
            <a:lvl7pPr marL="2971800" indent="-228600" eaLnBrk="0" fontAlgn="base" hangingPunct="0">
              <a:spcBef>
                <a:spcPct val="0"/>
              </a:spcBef>
              <a:spcAft>
                <a:spcPct val="0"/>
              </a:spcAft>
              <a:defRPr sz="2000">
                <a:solidFill>
                  <a:srgbClr val="FFFFFF"/>
                </a:solidFill>
                <a:latin typeface="Times New Roman" charset="0"/>
                <a:ea typeface="ＭＳ Ｐゴシック" charset="0"/>
              </a:defRPr>
            </a:lvl7pPr>
            <a:lvl8pPr marL="3429000" indent="-228600" eaLnBrk="0" fontAlgn="base" hangingPunct="0">
              <a:spcBef>
                <a:spcPct val="0"/>
              </a:spcBef>
              <a:spcAft>
                <a:spcPct val="0"/>
              </a:spcAft>
              <a:defRPr sz="2000">
                <a:solidFill>
                  <a:srgbClr val="FFFFFF"/>
                </a:solidFill>
                <a:latin typeface="Times New Roman" charset="0"/>
                <a:ea typeface="ＭＳ Ｐゴシック" charset="0"/>
              </a:defRPr>
            </a:lvl8pPr>
            <a:lvl9pPr marL="3886200" indent="-228600" eaLnBrk="0" fontAlgn="base" hangingPunct="0">
              <a:spcBef>
                <a:spcPct val="0"/>
              </a:spcBef>
              <a:spcAft>
                <a:spcPct val="0"/>
              </a:spcAft>
              <a:defRPr sz="2000">
                <a:solidFill>
                  <a:srgbClr val="FFFFFF"/>
                </a:solidFill>
                <a:latin typeface="Times New Roman" charset="0"/>
                <a:ea typeface="ＭＳ Ｐゴシック" charset="0"/>
              </a:defRPr>
            </a:lvl9pPr>
          </a:lstStyle>
          <a:p>
            <a:pPr eaLnBrk="1" hangingPunct="1"/>
            <a:fld id="{A5D1BD62-B0B9-3A43-ACC0-D30F24CBF5AD}" type="slidenum">
              <a:rPr lang="en-US" sz="1400">
                <a:solidFill>
                  <a:srgbClr val="222222"/>
                </a:solidFill>
                <a:latin typeface="Arial" charset="0"/>
              </a:rPr>
              <a:pPr eaLnBrk="1" hangingPunct="1"/>
              <a:t>107</a:t>
            </a:fld>
            <a:endParaRPr lang="en-US" sz="1400">
              <a:solidFill>
                <a:srgbClr val="222222"/>
              </a:solidFill>
              <a:latin typeface="Arial" charset="0"/>
            </a:endParaRPr>
          </a:p>
        </p:txBody>
      </p:sp>
    </p:spTree>
    <p:extLst>
      <p:ext uri="{BB962C8B-B14F-4D97-AF65-F5344CB8AC3E}">
        <p14:creationId xmlns:p14="http://schemas.microsoft.com/office/powerpoint/2010/main" val="1602090714"/>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3_Default Design">
  <a:themeElements>
    <a:clrScheme name="3_Default Design 8">
      <a:dk1>
        <a:srgbClr val="000000"/>
      </a:dk1>
      <a:lt1>
        <a:srgbClr val="FFFFFF"/>
      </a:lt1>
      <a:dk2>
        <a:srgbClr val="000000"/>
      </a:dk2>
      <a:lt2>
        <a:srgbClr val="808080"/>
      </a:lt2>
      <a:accent1>
        <a:srgbClr val="FFFFFF"/>
      </a:accent1>
      <a:accent2>
        <a:srgbClr val="3333CC"/>
      </a:accent2>
      <a:accent3>
        <a:srgbClr val="FFFFFF"/>
      </a:accent3>
      <a:accent4>
        <a:srgbClr val="000000"/>
      </a:accent4>
      <a:accent5>
        <a:srgbClr val="FFFFFF"/>
      </a:accent5>
      <a:accent6>
        <a:srgbClr val="2D2DB9"/>
      </a:accent6>
      <a:hlink>
        <a:srgbClr val="FFFFFF"/>
      </a:hlink>
      <a:folHlink>
        <a:srgbClr val="B2B2B2"/>
      </a:folHlink>
    </a:clrScheme>
    <a:fontScheme name="3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3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3_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3_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3_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3_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3_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3_Default Design 8">
        <a:dk1>
          <a:srgbClr val="000000"/>
        </a:dk1>
        <a:lt1>
          <a:srgbClr val="FFFFFF"/>
        </a:lt1>
        <a:dk2>
          <a:srgbClr val="000000"/>
        </a:dk2>
        <a:lt2>
          <a:srgbClr val="808080"/>
        </a:lt2>
        <a:accent1>
          <a:srgbClr val="FFFFFF"/>
        </a:accent1>
        <a:accent2>
          <a:srgbClr val="3333CC"/>
        </a:accent2>
        <a:accent3>
          <a:srgbClr val="FFFFFF"/>
        </a:accent3>
        <a:accent4>
          <a:srgbClr val="000000"/>
        </a:accent4>
        <a:accent5>
          <a:srgbClr val="FFFFFF"/>
        </a:accent5>
        <a:accent6>
          <a:srgbClr val="2D2DB9"/>
        </a:accent6>
        <a:hlink>
          <a:srgbClr val="FFFFFF"/>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2231</Words>
  <Application>Microsoft Office PowerPoint</Application>
  <PresentationFormat>On-screen Show (4:3)</PresentationFormat>
  <Paragraphs>458</Paragraphs>
  <Slides>107</Slides>
  <Notes>42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107</vt:i4>
      </vt:variant>
    </vt:vector>
  </HeadingPairs>
  <TitlesOfParts>
    <vt:vector size="116" baseType="lpstr">
      <vt:lpstr>ＭＳ Ｐゴシック</vt:lpstr>
      <vt:lpstr>Arial</vt:lpstr>
      <vt:lpstr>Bookman Old Style</vt:lpstr>
      <vt:lpstr>Rockwell</vt:lpstr>
      <vt:lpstr>Times New Roman</vt:lpstr>
      <vt:lpstr>Verdana</vt:lpstr>
      <vt:lpstr>Wingdings</vt:lpstr>
      <vt:lpstr>3_Default Design</vt:lpstr>
      <vt:lpstr>Damask</vt:lpstr>
      <vt:lpstr>Лекція 16   Безпека в бездротових мережах</vt:lpstr>
      <vt:lpstr>Wireless Security Overview</vt:lpstr>
      <vt:lpstr>Shared Key Authentication Methods</vt:lpstr>
      <vt:lpstr>Wired Equivalent Privacy (WEP)</vt:lpstr>
      <vt:lpstr>WEP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Cracking WEP</vt:lpstr>
      <vt:lpstr>Атаки на WEP</vt:lpstr>
      <vt:lpstr>Як захищатись використовуючи WEP</vt:lpstr>
      <vt:lpstr>Wi-Fi Protected Setup (WPS)</vt:lpstr>
      <vt:lpstr>Wi-Fi Protected Access (WPA)</vt:lpstr>
      <vt:lpstr>PowerPoint Presentation</vt:lpstr>
      <vt:lpstr>WPA/WPA2 Personal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Взлам WPA</vt:lpstr>
      <vt:lpstr>Attacking WPA</vt:lpstr>
      <vt:lpstr>Як захищатись використовуючи WPA</vt:lpstr>
      <vt:lpstr>Загальні принципи захисту</vt:lpstr>
      <vt:lpstr>Wi-Fi Protected Access 2 (WPA2)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Компоненти, необхідні для 802.1x аутентифікації</vt:lpstr>
      <vt:lpstr>Wi-Fi Protected Access 2</vt:lpstr>
      <vt:lpstr>EAP Protocols</vt:lpstr>
      <vt:lpstr>Enterprise Wireless Security Devices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Wireless LAN Attacks</vt:lpstr>
      <vt:lpstr>PowerPoint Presentation</vt:lpstr>
      <vt:lpstr>War driving</vt:lpstr>
      <vt:lpstr>War chalking</vt:lpstr>
      <vt:lpstr>PowerPoint Presentation</vt:lpstr>
      <vt:lpstr>PowerPoint Presentation</vt:lpstr>
      <vt:lpstr>PowerPoint Presentation</vt:lpstr>
      <vt:lpstr>PowerPoint Presentation</vt:lpstr>
      <vt:lpstr>PowerPoint Presentation</vt:lpstr>
      <vt:lpstr>PowerPoint Presentation</vt:lpstr>
      <vt:lpstr>Man-in-the-Middle Attack</vt:lpstr>
      <vt:lpstr>MAC Address Filtering</vt:lpstr>
      <vt:lpstr>MAC Address Filtering</vt:lpstr>
      <vt:lpstr>MAC Address Filtering</vt:lpstr>
      <vt:lpstr>Пошук вразливих MAC Address</vt:lpstr>
      <vt:lpstr>SSID Broadcast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367</cp:revision>
  <dcterms:created xsi:type="dcterms:W3CDTF">2002-09-27T23:29:22Z</dcterms:created>
  <dcterms:modified xsi:type="dcterms:W3CDTF">2021-04-02T05:12:29Z</dcterms:modified>
</cp:coreProperties>
</file>