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72" r:id="rId1"/>
    <p:sldMasterId id="2147484385" r:id="rId2"/>
  </p:sldMasterIdLst>
  <p:notesMasterIdLst>
    <p:notesMasterId r:id="rId36"/>
  </p:notesMasterIdLst>
  <p:handoutMasterIdLst>
    <p:handoutMasterId r:id="rId37"/>
  </p:handoutMasterIdLst>
  <p:sldIdLst>
    <p:sldId id="319" r:id="rId3"/>
    <p:sldId id="869" r:id="rId4"/>
    <p:sldId id="870" r:id="rId5"/>
    <p:sldId id="722" r:id="rId6"/>
    <p:sldId id="814" r:id="rId7"/>
    <p:sldId id="752" r:id="rId8"/>
    <p:sldId id="751" r:id="rId9"/>
    <p:sldId id="732" r:id="rId10"/>
    <p:sldId id="822" r:id="rId11"/>
    <p:sldId id="873" r:id="rId12"/>
    <p:sldId id="823" r:id="rId13"/>
    <p:sldId id="728" r:id="rId14"/>
    <p:sldId id="730" r:id="rId15"/>
    <p:sldId id="760" r:id="rId16"/>
    <p:sldId id="880" r:id="rId17"/>
    <p:sldId id="881" r:id="rId18"/>
    <p:sldId id="793" r:id="rId19"/>
    <p:sldId id="724" r:id="rId20"/>
    <p:sldId id="733" r:id="rId21"/>
    <p:sldId id="815" r:id="rId22"/>
    <p:sldId id="824" r:id="rId23"/>
    <p:sldId id="825" r:id="rId24"/>
    <p:sldId id="874" r:id="rId25"/>
    <p:sldId id="826" r:id="rId26"/>
    <p:sldId id="827" r:id="rId27"/>
    <p:sldId id="828" r:id="rId28"/>
    <p:sldId id="829" r:id="rId29"/>
    <p:sldId id="787" r:id="rId30"/>
    <p:sldId id="734" r:id="rId31"/>
    <p:sldId id="761" r:id="rId32"/>
    <p:sldId id="818" r:id="rId33"/>
    <p:sldId id="819" r:id="rId34"/>
    <p:sldId id="820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6pPr>
    <a:lvl7pPr marL="2743200" algn="l" defTabSz="457200" rtl="0" eaLnBrk="1" latinLnBrk="0" hangingPunct="1"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7pPr>
    <a:lvl8pPr marL="3200400" algn="l" defTabSz="457200" rtl="0" eaLnBrk="1" latinLnBrk="0" hangingPunct="1"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8pPr>
    <a:lvl9pPr marL="3657600" algn="l" defTabSz="457200" rtl="0" eaLnBrk="1" latinLnBrk="0" hangingPunct="1">
      <a:defRPr sz="2000" kern="1200">
        <a:solidFill>
          <a:srgbClr val="FFFFFF"/>
        </a:solidFill>
        <a:latin typeface="Times New Roman" charset="0"/>
        <a:ea typeface="ＭＳ Ｐゴシック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222"/>
    <a:srgbClr val="FFFFFF"/>
    <a:srgbClr val="18B2B6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7" autoAdjust="0"/>
    <p:restoredTop sz="94595" autoAdjust="0"/>
  </p:normalViewPr>
  <p:slideViewPr>
    <p:cSldViewPr>
      <p:cViewPr varScale="1">
        <p:scale>
          <a:sx n="109" d="100"/>
          <a:sy n="109" d="100"/>
        </p:scale>
        <p:origin x="1656" y="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922"/>
    </p:cViewPr>
  </p:sorterViewPr>
  <p:notesViewPr>
    <p:cSldViewPr>
      <p:cViewPr varScale="1">
        <p:scale>
          <a:sx n="70" d="100"/>
          <a:sy n="70" d="100"/>
        </p:scale>
        <p:origin x="-1422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8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8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B54720B-0C85-BD4A-9FE9-C7649941B43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0159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7FFFC52-FC98-9043-B600-8D0138B75F8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7244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DE1E5019-E5CC-1947-84D5-647FD74F627E}" type="slidenum">
              <a:rPr lang="en-US" sz="1200">
                <a:solidFill>
                  <a:schemeClr val="tx1"/>
                </a:solidFill>
              </a:rPr>
              <a:pPr eaLnBrk="1" hangingPunct="1"/>
              <a:t>1</a:t>
            </a:fld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259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001675">
              <a:lnSpc>
                <a:spcPct val="90000"/>
              </a:lnSpc>
              <a:spcBef>
                <a:spcPct val="50000"/>
              </a:spcBef>
              <a:buSzPct val="100000"/>
              <a:defRPr/>
            </a:pPr>
            <a:r>
              <a:rPr lang="en-US" b="0" dirty="0" smtClean="0"/>
              <a:t>4.3.2.1</a:t>
            </a:r>
            <a:r>
              <a:rPr lang="en-US" b="0" baseline="0" dirty="0" smtClean="0"/>
              <a:t> Wireless Security Overview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837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001675">
              <a:lnSpc>
                <a:spcPct val="90000"/>
              </a:lnSpc>
              <a:spcBef>
                <a:spcPct val="50000"/>
              </a:spcBef>
              <a:buSzPct val="100000"/>
              <a:defRPr/>
            </a:pPr>
            <a:r>
              <a:rPr lang="en-US" b="0" dirty="0" smtClean="0"/>
              <a:t>4.3.2.2</a:t>
            </a:r>
            <a:r>
              <a:rPr lang="en-US" b="0" baseline="0" dirty="0" smtClean="0"/>
              <a:t> Shared Key Authentication Methods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521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F10E788B-509C-FA41-8EAB-0CE79497D759}" type="slidenum">
              <a:rPr lang="en-US" sz="1200">
                <a:solidFill>
                  <a:schemeClr val="tx1"/>
                </a:solidFill>
              </a:rPr>
              <a:pPr eaLnBrk="1" hangingPunct="1"/>
              <a:t>4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786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5AC91266-EB84-594B-B1EF-E05135A46F67}" type="slidenum">
              <a:rPr lang="en-US" sz="1200">
                <a:solidFill>
                  <a:schemeClr val="tx1"/>
                </a:solidFill>
              </a:rPr>
              <a:pPr eaLnBrk="1" hangingPunct="1"/>
              <a:t>6</a:t>
            </a:fld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2069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F10E788B-509C-FA41-8EAB-0CE79497D759}" type="slidenum">
              <a:rPr lang="en-US" sz="1200">
                <a:solidFill>
                  <a:schemeClr val="tx1"/>
                </a:solidFill>
              </a:rPr>
              <a:pPr eaLnBrk="1" hangingPunct="1"/>
              <a:t>7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233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FC89CC23-FFEF-E44A-AEF1-A673F1715E07}" type="slidenum">
              <a:rPr lang="en-US" sz="1200">
                <a:solidFill>
                  <a:schemeClr val="tx1"/>
                </a:solidFill>
              </a:rPr>
              <a:pPr eaLnBrk="1" hangingPunct="1"/>
              <a:t>8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8293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7F775D23-DF87-354A-BACE-EA4FE95C1ADA}" type="slidenum">
              <a:rPr lang="en-US" sz="1200">
                <a:solidFill>
                  <a:schemeClr val="tx1"/>
                </a:solidFill>
              </a:rPr>
              <a:pPr eaLnBrk="1" hangingPunct="1"/>
              <a:t>12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389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9D39C053-03F9-0C4E-AD84-20A6E5D9E77B}" type="slidenum">
              <a:rPr lang="en-US" sz="1200">
                <a:solidFill>
                  <a:schemeClr val="tx1"/>
                </a:solidFill>
              </a:rPr>
              <a:pPr eaLnBrk="1" hangingPunct="1"/>
              <a:t>13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02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5CC45F19-A9B8-6545-8008-9EE8203A8AF8}" type="slidenum">
              <a:rPr lang="en-US" sz="1200">
                <a:solidFill>
                  <a:schemeClr val="tx1"/>
                </a:solidFill>
              </a:rPr>
              <a:pPr eaLnBrk="1" hangingPunct="1"/>
              <a:t>14</a:t>
            </a:fld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0150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en-US" altLang="en-US" dirty="0" smtClean="0">
                <a:ea typeface="+mn-ea"/>
              </a:rPr>
              <a:t>Wi-Fi Protected Setup (WPS)</a:t>
            </a:r>
          </a:p>
          <a:p>
            <a:pPr>
              <a:defRPr/>
            </a:pPr>
            <a:endParaRPr lang="en-US" altLang="en-US" dirty="0" smtClean="0">
              <a:ea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altLang="en-US" b="1" dirty="0" smtClean="0">
                <a:ea typeface="+mn-ea"/>
              </a:rPr>
              <a:t>Wi-Fi Protected Setup (WPS) </a:t>
            </a:r>
            <a:r>
              <a:rPr lang="en-US" altLang="en-US" dirty="0" smtClean="0">
                <a:ea typeface="+mn-ea"/>
              </a:rPr>
              <a:t>- Optional means of configuring security on wireless local area networks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altLang="en-US" dirty="0" smtClean="0">
                <a:ea typeface="+mn-ea"/>
              </a:rPr>
              <a:t>Designed to help users with limited knowledge of security to quickly and easily implement security on their WLANs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altLang="en-US" dirty="0" smtClean="0">
                <a:ea typeface="+mn-ea"/>
              </a:rPr>
              <a:t>Accomplished by pushing button or entering PIN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altLang="en-US" dirty="0" smtClean="0">
                <a:ea typeface="+mn-ea"/>
              </a:rPr>
              <a:t>Design and implementation flaws in WPS using PIN method makes it vulnerable</a:t>
            </a:r>
          </a:p>
          <a:p>
            <a:pPr>
              <a:defRPr/>
            </a:pPr>
            <a:endParaRPr lang="en-US" altLang="en-US" dirty="0" smtClean="0">
              <a:ea typeface="+mn-ea"/>
            </a:endParaRPr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ABEA580D-CBB9-C744-ABB4-23E248BCCFF4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59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1697C813-37C1-234C-966A-7BA729DB2714}" type="slidenum">
              <a:rPr lang="en-US" sz="1200">
                <a:solidFill>
                  <a:schemeClr val="tx1"/>
                </a:solidFill>
              </a:rPr>
              <a:pPr eaLnBrk="1" hangingPunct="1"/>
              <a:t>18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0624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FA2551CC-BDE6-804A-A4AF-93147926401C}" type="slidenum">
              <a:rPr lang="en-US" sz="1200">
                <a:solidFill>
                  <a:schemeClr val="tx1"/>
                </a:solidFill>
              </a:rPr>
              <a:pPr eaLnBrk="1" hangingPunct="1"/>
              <a:t>19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9451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001675">
              <a:lnSpc>
                <a:spcPct val="90000"/>
              </a:lnSpc>
              <a:spcBef>
                <a:spcPct val="50000"/>
              </a:spcBef>
              <a:buSzPct val="100000"/>
              <a:defRPr/>
            </a:pPr>
            <a:r>
              <a:rPr lang="en-US" b="0" dirty="0" smtClean="0"/>
              <a:t>4.3.2.4</a:t>
            </a:r>
            <a:r>
              <a:rPr lang="en-US" b="0" baseline="0" dirty="0" smtClean="0"/>
              <a:t> Authenticating a Home User</a:t>
            </a: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832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Times New Roman" charset="0"/>
            </a:endParaRPr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BEC04F3D-7462-2141-96BC-F5E1B6399048}" type="slidenum">
              <a:rPr lang="en-US" sz="1200">
                <a:solidFill>
                  <a:schemeClr val="tx1"/>
                </a:solidFill>
              </a:rPr>
              <a:pPr eaLnBrk="1" hangingPunct="1"/>
              <a:t>29</a:t>
            </a:fld>
            <a:endParaRPr lang="en-US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6411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E8289EDA-2972-9548-B3B9-C5E225EAEFE1}" type="slidenum">
              <a:rPr lang="en-US" sz="1200">
                <a:solidFill>
                  <a:schemeClr val="tx1"/>
                </a:solidFill>
              </a:rPr>
              <a:pPr eaLnBrk="1" hangingPunct="1"/>
              <a:t>30</a:t>
            </a:fld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859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0ED60E-6127-A74C-82C9-09FD43C3DD8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927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A14122-CEA4-C341-9217-20F0A97A084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869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8BBC33-F368-784A-A95D-15314A6885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568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76400"/>
            <a:ext cx="39624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39624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3C2EC7-E845-174A-9151-63C332F7BB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898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3C3186-866C-A940-BD3A-EBEEEEABBD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82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4EF2DF-B2A3-5A40-9046-A48119431BA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320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D26808-60A5-F247-8FC0-FB1402C49E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356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26E043-1CB9-EA4E-B457-8DA0A9997AB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767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2F70E3-BF04-064E-86C9-745D038E3F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70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A12FA7-0C4A-3345-893C-39694B0C216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078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381000"/>
            <a:ext cx="20193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9055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3E93D8-803C-0E42-884F-3D65E886EE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842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843251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774368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485529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850896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395267"/>
      </p:ext>
    </p:extLst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699095"/>
      </p:ext>
    </p:extLst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345129"/>
      </p:ext>
    </p:extLst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986374"/>
      </p:ext>
    </p:extLst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6579"/>
      </p:ext>
    </p:extLst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666926"/>
      </p:ext>
    </p:extLst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296741"/>
      </p:ext>
    </p:extLst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0794802"/>
      </p:ext>
    </p:extLst>
  </p:cSld>
  <p:clrMapOvr>
    <a:masterClrMapping/>
  </p:clrMapOvr>
  <p:hf hd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095488"/>
      </p:ext>
    </p:extLst>
  </p:cSld>
  <p:clrMapOvr>
    <a:masterClrMapping/>
  </p:clrMapOvr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572466"/>
      </p:ext>
    </p:extLst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9802"/>
      </p:ext>
    </p:extLst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742732"/>
      </p:ext>
    </p:extLst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448152"/>
      </p:ext>
    </p:extLst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8077200" cy="114300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76400"/>
            <a:ext cx="8077200" cy="457200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>
                <a:solidFill>
                  <a:srgbClr val="222222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>
                <a:solidFill>
                  <a:srgbClr val="222222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222222"/>
                </a:solidFill>
              </a:defRPr>
            </a:lvl1pPr>
          </a:lstStyle>
          <a:p>
            <a:fld id="{01692004-1539-2B46-9684-E30C5B0C6DA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7" r:id="rId1"/>
    <p:sldLayoutId id="2147484348" r:id="rId2"/>
    <p:sldLayoutId id="2147484349" r:id="rId3"/>
    <p:sldLayoutId id="2147484350" r:id="rId4"/>
    <p:sldLayoutId id="2147484351" r:id="rId5"/>
    <p:sldLayoutId id="2147484352" r:id="rId6"/>
    <p:sldLayoutId id="2147484353" r:id="rId7"/>
    <p:sldLayoutId id="2147484354" r:id="rId8"/>
    <p:sldLayoutId id="2147484355" r:id="rId9"/>
    <p:sldLayoutId id="2147484356" r:id="rId10"/>
    <p:sldLayoutId id="2147484357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rgbClr val="222222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222222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rgbClr val="222222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rgbClr val="222222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92004-1539-2B46-9684-E30C5B0C6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9174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86" r:id="rId1"/>
    <p:sldLayoutId id="2147484387" r:id="rId2"/>
    <p:sldLayoutId id="2147484388" r:id="rId3"/>
    <p:sldLayoutId id="2147484389" r:id="rId4"/>
    <p:sldLayoutId id="2147484390" r:id="rId5"/>
    <p:sldLayoutId id="2147484391" r:id="rId6"/>
    <p:sldLayoutId id="2147484392" r:id="rId7"/>
    <p:sldLayoutId id="2147484393" r:id="rId8"/>
    <p:sldLayoutId id="2147484394" r:id="rId9"/>
    <p:sldLayoutId id="2147484395" r:id="rId10"/>
    <p:sldLayoutId id="2147484396" r:id="rId11"/>
    <p:sldLayoutId id="2147484397" r:id="rId12"/>
    <p:sldLayoutId id="2147484398" r:id="rId13"/>
    <p:sldLayoutId id="2147484399" r:id="rId14"/>
    <p:sldLayoutId id="2147484400" r:id="rId15"/>
    <p:sldLayoutId id="2147484401" r:id="rId16"/>
    <p:sldLayoutId id="2147484402" r:id="rId17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adhat.com/wlancrypto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609600" y="76200"/>
            <a:ext cx="8001000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uk-UA" sz="3600" b="1" dirty="0" smtClean="0">
                <a:latin typeface="Arial" charset="0"/>
              </a:rPr>
              <a:t>Лекція </a:t>
            </a:r>
            <a:r>
              <a:rPr lang="en-US" sz="3600" b="1" smtClean="0">
                <a:latin typeface="Arial" charset="0"/>
              </a:rPr>
              <a:t>12</a:t>
            </a:r>
            <a:r>
              <a:rPr lang="en-US" sz="3600" b="1" dirty="0" smtClean="0">
                <a:latin typeface="Arial" charset="0"/>
              </a:rPr>
              <a:t/>
            </a:r>
            <a:br>
              <a:rPr lang="en-US" sz="3600" b="1" dirty="0" smtClean="0">
                <a:latin typeface="Arial" charset="0"/>
              </a:rPr>
            </a:br>
            <a:r>
              <a:rPr lang="uk-UA" sz="3600" b="1" dirty="0" smtClean="0">
                <a:latin typeface="Arial" charset="0"/>
              </a:rPr>
              <a:t/>
            </a:r>
            <a:br>
              <a:rPr lang="uk-UA" sz="3600" b="1" dirty="0" smtClean="0">
                <a:latin typeface="Arial" charset="0"/>
              </a:rPr>
            </a:br>
            <a:r>
              <a:rPr lang="uk-UA" sz="3600" b="1" dirty="0" smtClean="0">
                <a:latin typeface="Arial" charset="0"/>
              </a:rPr>
              <a:t/>
            </a:r>
            <a:br>
              <a:rPr lang="uk-UA" sz="3600" b="1" dirty="0" smtClean="0">
                <a:latin typeface="Arial" charset="0"/>
              </a:rPr>
            </a:br>
            <a:r>
              <a:rPr lang="uk-UA" dirty="0" smtClean="0">
                <a:latin typeface="Arial" charset="0"/>
              </a:rPr>
              <a:t>Безпека в бездротових мережах</a:t>
            </a:r>
            <a:endParaRPr lang="en-US" b="1" dirty="0"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39000" y="6305490"/>
            <a:ext cx="15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8106" y="152400"/>
            <a:ext cx="8824686" cy="870857"/>
          </a:xfrm>
        </p:spPr>
        <p:txBody>
          <a:bodyPr>
            <a:normAutofit/>
          </a:bodyPr>
          <a:lstStyle/>
          <a:p>
            <a:r>
              <a:rPr lang="en-US" dirty="0" smtClean="0">
                <a:ea typeface="ＭＳ Ｐゴシック" pitchFamily="34" charset="-128"/>
              </a:rPr>
              <a:t>Wireless Security Overview</a:t>
            </a:r>
            <a:endParaRPr lang="en-US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43000"/>
            <a:ext cx="7702884" cy="5538314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2007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429" y="548898"/>
            <a:ext cx="8534400" cy="870857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ea typeface="ＭＳ Ｐゴシック" pitchFamily="34" charset="-128"/>
              </a:rPr>
              <a:t>Shared Key Authentication Methods</a:t>
            </a:r>
            <a:endParaRPr lang="en-US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39"/>
          <a:stretch>
            <a:fillRect/>
          </a:stretch>
        </p:blipFill>
        <p:spPr bwMode="auto">
          <a:xfrm>
            <a:off x="435429" y="1419755"/>
            <a:ext cx="7890019" cy="5362045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8807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dirty="0">
                <a:latin typeface="Arial" charset="0"/>
              </a:rPr>
              <a:t>Wired Equivalent Privacy (WEP)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32238" y="1828800"/>
            <a:ext cx="8991600" cy="4572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/>
              <a:t>Призначений для того, щоб </a:t>
            </a:r>
            <a:r>
              <a:rPr lang="uk-UA" dirty="0" smtClean="0"/>
              <a:t>тільки учасники мережі мали доступ </a:t>
            </a:r>
            <a:r>
              <a:rPr lang="uk-UA" dirty="0"/>
              <a:t>до </a:t>
            </a:r>
            <a:r>
              <a:rPr lang="uk-UA" dirty="0" smtClean="0"/>
              <a:t>інформації переданої бездротовим шляхом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Шифрує простий текст у </a:t>
            </a:r>
            <a:r>
              <a:rPr lang="uk-UA" dirty="0" err="1" smtClean="0"/>
              <a:t>шифротекст</a:t>
            </a:r>
            <a:endParaRPr lang="uk-UA" dirty="0" smtClean="0"/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Використовує шифрування для захисту трафіку</a:t>
            </a:r>
            <a:br>
              <a:rPr lang="uk-UA" dirty="0"/>
            </a:br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Секретний </a:t>
            </a:r>
            <a:r>
              <a:rPr lang="uk-UA" dirty="0"/>
              <a:t>ключ надається між бездротовим клієнтським пристроєм та </a:t>
            </a:r>
            <a:r>
              <a:rPr lang="uk-UA" dirty="0" smtClean="0"/>
              <a:t>AP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 smtClean="0"/>
              <a:t>Ключ використовується як для </a:t>
            </a:r>
            <a:r>
              <a:rPr lang="uk-UA" dirty="0"/>
              <a:t>шифрування </a:t>
            </a:r>
            <a:r>
              <a:rPr lang="uk-UA" dirty="0" smtClean="0"/>
              <a:t>так і для </a:t>
            </a:r>
            <a:r>
              <a:rPr lang="uk-UA" dirty="0"/>
              <a:t>дешифрування пакетів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70E39ABC-D1E8-0540-85BB-6D995E37D479}" type="slidenum">
              <a:rPr lang="en-US" sz="1400">
                <a:solidFill>
                  <a:srgbClr val="222222"/>
                </a:solidFill>
                <a:latin typeface="Arial" charset="0"/>
              </a:rPr>
              <a:pPr eaLnBrk="1" hangingPunct="1"/>
              <a:t>4</a:t>
            </a:fld>
            <a:endParaRPr lang="en-US" sz="1400">
              <a:solidFill>
                <a:srgbClr val="22222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242596" y="76201"/>
            <a:ext cx="8901404" cy="914400"/>
          </a:xfrm>
        </p:spPr>
        <p:txBody>
          <a:bodyPr/>
          <a:lstStyle/>
          <a:p>
            <a:pPr marL="342900" indent="-342900"/>
            <a:r>
              <a:rPr lang="en-US" altLang="ru-RU" dirty="0" smtClean="0">
                <a:cs typeface="Times New Roman" panose="02020603050405020304" pitchFamily="18" charset="0"/>
              </a:rPr>
              <a:t>WEP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228600" y="1752600"/>
            <a:ext cx="8534400" cy="4800600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uk-UA" sz="2400" b="1" dirty="0" smtClean="0"/>
              <a:t>Шифрування</a:t>
            </a:r>
            <a:r>
              <a:rPr lang="en-US" sz="2400" b="1" dirty="0" smtClean="0"/>
              <a:t>:	</a:t>
            </a:r>
          </a:p>
          <a:p>
            <a:pPr lvl="1">
              <a:defRPr/>
            </a:pPr>
            <a:r>
              <a:rPr lang="en-US" sz="2000" dirty="0" smtClean="0"/>
              <a:t>40 / 64 bits</a:t>
            </a:r>
          </a:p>
          <a:p>
            <a:pPr lvl="1">
              <a:defRPr/>
            </a:pPr>
            <a:r>
              <a:rPr lang="en-US" sz="2000" dirty="0" smtClean="0"/>
              <a:t>104 / 128 bits  </a:t>
            </a:r>
          </a:p>
          <a:p>
            <a:pPr marL="457200" lvl="1" indent="0">
              <a:buFont typeface="Arial" panose="020B0604020202020204" pitchFamily="34" charset="0"/>
              <a:buNone/>
              <a:defRPr/>
            </a:pPr>
            <a:r>
              <a:rPr lang="en-US" sz="2000" dirty="0" smtClean="0"/>
              <a:t>24 </a:t>
            </a:r>
            <a:r>
              <a:rPr lang="en-US" sz="2000" dirty="0"/>
              <a:t>bits </a:t>
            </a:r>
            <a:r>
              <a:rPr lang="uk-UA" sz="2000" dirty="0" smtClean="0"/>
              <a:t>використовується </a:t>
            </a:r>
            <a:r>
              <a:rPr lang="en-US" sz="2000" dirty="0" smtClean="0"/>
              <a:t>IV </a:t>
            </a:r>
            <a:r>
              <a:rPr lang="en-US" sz="2000" dirty="0"/>
              <a:t>(Initialization vector</a:t>
            </a:r>
            <a:r>
              <a:rPr lang="en-US" sz="2000" dirty="0" smtClean="0"/>
              <a:t>)</a:t>
            </a:r>
            <a:endParaRPr lang="en-US" sz="2000" dirty="0"/>
          </a:p>
          <a:p>
            <a:pPr>
              <a:defRPr/>
            </a:pPr>
            <a:endParaRPr lang="en-US" sz="2400" dirty="0" smtClean="0"/>
          </a:p>
          <a:p>
            <a:pPr>
              <a:defRPr/>
            </a:pPr>
            <a:r>
              <a:rPr lang="uk-UA" sz="2400" b="1" dirty="0" smtClean="0"/>
              <a:t>Пароль</a:t>
            </a:r>
            <a:r>
              <a:rPr lang="en-US" sz="2400" dirty="0" smtClean="0"/>
              <a:t>: </a:t>
            </a:r>
          </a:p>
          <a:p>
            <a:pPr lvl="1">
              <a:defRPr/>
            </a:pPr>
            <a:r>
              <a:rPr lang="uk-UA" sz="2000" dirty="0" smtClean="0"/>
              <a:t>Ключ</a:t>
            </a:r>
            <a:r>
              <a:rPr lang="en-US" sz="2000" dirty="0" smtClean="0"/>
              <a:t> 1-4 </a:t>
            </a:r>
          </a:p>
          <a:p>
            <a:pPr lvl="1">
              <a:defRPr/>
            </a:pPr>
            <a:r>
              <a:rPr lang="uk-UA" sz="2000" dirty="0" smtClean="0"/>
              <a:t>Кожен</a:t>
            </a:r>
            <a:r>
              <a:rPr lang="en-US" sz="2000" dirty="0" smtClean="0"/>
              <a:t> WEP </a:t>
            </a:r>
            <a:r>
              <a:rPr lang="uk-UA" sz="2000" dirty="0" smtClean="0"/>
              <a:t>ключ може містити літери від</a:t>
            </a:r>
            <a:r>
              <a:rPr lang="en-US" sz="2000" dirty="0" smtClean="0"/>
              <a:t>"A" </a:t>
            </a:r>
            <a:r>
              <a:rPr lang="uk-UA" sz="2000" dirty="0" smtClean="0"/>
              <a:t>до</a:t>
            </a:r>
            <a:r>
              <a:rPr lang="en-US" sz="2000" dirty="0" smtClean="0"/>
              <a:t> "F" </a:t>
            </a:r>
            <a:r>
              <a:rPr lang="uk-UA" sz="2000" dirty="0" smtClean="0"/>
              <a:t>і числа від </a:t>
            </a:r>
            <a:r>
              <a:rPr lang="en-US" sz="2000" dirty="0" smtClean="0"/>
              <a:t> "0" </a:t>
            </a:r>
            <a:r>
              <a:rPr lang="uk-UA" sz="2000" dirty="0" smtClean="0"/>
              <a:t>до</a:t>
            </a:r>
            <a:r>
              <a:rPr lang="en-US" sz="2000" dirty="0" smtClean="0"/>
              <a:t> "9". </a:t>
            </a:r>
            <a:r>
              <a:rPr lang="uk-UA" sz="2000" dirty="0" smtClean="0"/>
              <a:t> Він має бути </a:t>
            </a:r>
            <a:r>
              <a:rPr lang="en-US" sz="2000" dirty="0" smtClean="0"/>
              <a:t>10 hex </a:t>
            </a:r>
            <a:r>
              <a:rPr lang="uk-UA" sz="2000" dirty="0" smtClean="0"/>
              <a:t>або</a:t>
            </a:r>
            <a:r>
              <a:rPr lang="en-US" sz="2000" dirty="0" smtClean="0"/>
              <a:t> 5 ASCII </a:t>
            </a:r>
            <a:r>
              <a:rPr lang="uk-UA" sz="2000" dirty="0" smtClean="0"/>
              <a:t>символів в довжину для </a:t>
            </a:r>
            <a:r>
              <a:rPr lang="en-US" sz="2000" dirty="0" smtClean="0"/>
              <a:t>40/64-bit </a:t>
            </a:r>
            <a:r>
              <a:rPr lang="uk-UA" sz="2000" dirty="0" smtClean="0"/>
              <a:t>шифрування</a:t>
            </a:r>
            <a:r>
              <a:rPr lang="en-US" sz="2000" dirty="0" smtClean="0"/>
              <a:t> </a:t>
            </a:r>
            <a:r>
              <a:rPr lang="uk-UA" sz="2000" dirty="0" smtClean="0"/>
              <a:t>і</a:t>
            </a:r>
            <a:r>
              <a:rPr lang="en-US" sz="2000" dirty="0" smtClean="0"/>
              <a:t> 26 hex </a:t>
            </a:r>
            <a:r>
              <a:rPr lang="uk-UA" sz="2000" dirty="0" smtClean="0"/>
              <a:t>або </a:t>
            </a:r>
            <a:r>
              <a:rPr lang="en-US" sz="2000" dirty="0" smtClean="0"/>
              <a:t>13 ASCII </a:t>
            </a:r>
            <a:r>
              <a:rPr lang="uk-UA" sz="2000" dirty="0"/>
              <a:t>символів в довжину для</a:t>
            </a:r>
            <a:r>
              <a:rPr lang="en-US" sz="2000" dirty="0" smtClean="0"/>
              <a:t> 104/128-bit </a:t>
            </a:r>
            <a:r>
              <a:rPr lang="uk-UA" sz="2000" dirty="0" smtClean="0"/>
              <a:t>шифрування</a:t>
            </a:r>
            <a:r>
              <a:rPr lang="en-US" sz="2000" dirty="0" smtClean="0"/>
              <a:t>.</a:t>
            </a:r>
            <a:br>
              <a:rPr lang="en-US" sz="2000" dirty="0" smtClean="0"/>
            </a:b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656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6562725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533400"/>
            <a:ext cx="5029200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43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458200" cy="426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>
                <a:latin typeface="Arial" charset="0"/>
              </a:rPr>
              <a:t>Недоліки </a:t>
            </a:r>
            <a:r>
              <a:rPr lang="en-US" sz="2400" dirty="0" smtClean="0">
                <a:latin typeface="Arial" charset="0"/>
              </a:rPr>
              <a:t>WEP </a:t>
            </a:r>
          </a:p>
          <a:p>
            <a:pPr lvl="1"/>
            <a:r>
              <a:rPr lang="en-US" sz="2400" dirty="0" smtClean="0">
                <a:latin typeface="Arial" charset="0"/>
              </a:rPr>
              <a:t>WEP </a:t>
            </a:r>
            <a:r>
              <a:rPr lang="uk-UA" sz="2400" dirty="0" smtClean="0">
                <a:latin typeface="Arial" charset="0"/>
              </a:rPr>
              <a:t>використовує </a:t>
            </a:r>
            <a:r>
              <a:rPr lang="en-US" sz="2400" dirty="0" smtClean="0">
                <a:latin typeface="Arial" charset="0"/>
              </a:rPr>
              <a:t>64-bit </a:t>
            </a:r>
            <a:r>
              <a:rPr lang="uk-UA" sz="2400" dirty="0" smtClean="0">
                <a:latin typeface="Arial" charset="0"/>
              </a:rPr>
              <a:t>або</a:t>
            </a:r>
            <a:r>
              <a:rPr lang="en-US" sz="2400" dirty="0" smtClean="0">
                <a:latin typeface="Arial" charset="0"/>
              </a:rPr>
              <a:t> 128-bit </a:t>
            </a:r>
            <a:r>
              <a:rPr lang="uk-UA" sz="2400" dirty="0" smtClean="0">
                <a:latin typeface="Arial" charset="0"/>
              </a:rPr>
              <a:t>для шифрування</a:t>
            </a:r>
            <a:endParaRPr lang="en-US" sz="2400" dirty="0" smtClean="0">
              <a:latin typeface="Arial" charset="0"/>
            </a:endParaRPr>
          </a:p>
          <a:p>
            <a:pPr lvl="2"/>
            <a:r>
              <a:rPr lang="en-US" sz="2400" dirty="0" smtClean="0">
                <a:latin typeface="Arial" charset="0"/>
              </a:rPr>
              <a:t>Initialization </a:t>
            </a:r>
            <a:r>
              <a:rPr lang="en-US" sz="2400" dirty="0">
                <a:latin typeface="Arial" charset="0"/>
              </a:rPr>
              <a:t>vector (IV) </a:t>
            </a:r>
            <a:r>
              <a:rPr lang="uk-UA" sz="2400" dirty="0" smtClean="0">
                <a:latin typeface="Arial" charset="0"/>
              </a:rPr>
              <a:t>довжиною лише </a:t>
            </a:r>
            <a:r>
              <a:rPr lang="en-US" sz="2400" dirty="0" smtClean="0">
                <a:latin typeface="Arial" charset="0"/>
              </a:rPr>
              <a:t>24 </a:t>
            </a:r>
            <a:r>
              <a:rPr lang="uk-UA" sz="2400" dirty="0" smtClean="0">
                <a:latin typeface="Arial" charset="0"/>
              </a:rPr>
              <a:t>біти</a:t>
            </a:r>
            <a:endParaRPr lang="en-US" sz="2400" dirty="0">
              <a:latin typeface="Arial" charset="0"/>
            </a:endParaRPr>
          </a:p>
          <a:p>
            <a:pPr lvl="2"/>
            <a:r>
              <a:rPr lang="uk-UA" sz="2400" dirty="0" smtClean="0">
                <a:latin typeface="Arial" charset="0"/>
              </a:rPr>
              <a:t>Короткі паролі легше </a:t>
            </a:r>
            <a:r>
              <a:rPr lang="uk-UA" sz="2400" dirty="0" err="1" smtClean="0">
                <a:latin typeface="Arial" charset="0"/>
              </a:rPr>
              <a:t>взламати</a:t>
            </a:r>
            <a:endParaRPr lang="en-US" sz="2400" dirty="0">
              <a:latin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70E39ABC-D1E8-0540-85BB-6D995E37D479}" type="slidenum">
              <a:rPr lang="en-US" sz="1400">
                <a:solidFill>
                  <a:srgbClr val="222222"/>
                </a:solidFill>
                <a:latin typeface="Arial" charset="0"/>
              </a:rPr>
              <a:pPr eaLnBrk="1" hangingPunct="1"/>
              <a:t>7</a:t>
            </a:fld>
            <a:endParaRPr lang="en-US" sz="1400">
              <a:solidFill>
                <a:srgbClr val="22222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75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-11723" y="685800"/>
            <a:ext cx="9067800" cy="437356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uk-UA" sz="2400" b="1" dirty="0"/>
              <a:t>Вразливості WEP </a:t>
            </a:r>
            <a:endParaRPr lang="uk-UA" sz="2400" b="1" dirty="0" smtClean="0"/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Порушує кардинальне правило криптографії: </a:t>
            </a:r>
            <a:r>
              <a:rPr lang="uk-UA" dirty="0" smtClean="0"/>
              <a:t>«уникайте </a:t>
            </a:r>
            <a:r>
              <a:rPr lang="uk-UA" dirty="0"/>
              <a:t>виявленого </a:t>
            </a:r>
            <a:r>
              <a:rPr lang="uk-UA" dirty="0" smtClean="0"/>
              <a:t>шаблону»</a:t>
            </a:r>
            <a:r>
              <a:rPr lang="uk-UA" dirty="0"/>
              <a:t/>
            </a:r>
            <a:br>
              <a:rPr lang="uk-UA" dirty="0"/>
            </a:br>
            <a:r>
              <a:rPr lang="uk-UA" dirty="0"/>
              <a:t>Зловмисники можуть бачити дублювання, коли IV починаються з повторення</a:t>
            </a:r>
            <a:br>
              <a:rPr lang="uk-UA" dirty="0"/>
            </a:br>
            <a:endParaRPr lang="uk-UA" dirty="0" smtClean="0"/>
          </a:p>
          <a:p>
            <a:pPr marL="0" indent="0">
              <a:buNone/>
            </a:pPr>
            <a:r>
              <a:rPr lang="uk-UA" dirty="0" err="1" smtClean="0"/>
              <a:t>Клавіатірна</a:t>
            </a:r>
            <a:r>
              <a:rPr lang="uk-UA" dirty="0" smtClean="0"/>
              <a:t> </a:t>
            </a:r>
            <a:r>
              <a:rPr lang="uk-UA" dirty="0"/>
              <a:t>атака (або IV атака)</a:t>
            </a:r>
            <a:br>
              <a:rPr lang="uk-UA" dirty="0"/>
            </a:br>
            <a:r>
              <a:rPr lang="uk-UA" dirty="0"/>
              <a:t>Зловмисник ідентифікує два пакети, отримані з одного і того ж IV</a:t>
            </a:r>
            <a:br>
              <a:rPr lang="uk-UA" dirty="0"/>
            </a:br>
            <a:r>
              <a:rPr lang="uk-UA" dirty="0"/>
              <a:t>Використовує XOR для виявлення простого тексту</a:t>
            </a:r>
            <a:br>
              <a:rPr lang="uk-UA" dirty="0"/>
            </a:br>
            <a:endParaRPr lang="en-US" dirty="0">
              <a:latin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4C08D773-E7B3-0A42-9186-A6B29E1DB2EC}" type="slidenum">
              <a:rPr lang="en-US" sz="1400">
                <a:solidFill>
                  <a:srgbClr val="222222"/>
                </a:solidFill>
                <a:latin typeface="Arial" charset="0"/>
              </a:rPr>
              <a:pPr eaLnBrk="1" hangingPunct="1"/>
              <a:t>8</a:t>
            </a:fld>
            <a:endParaRPr lang="en-US" sz="1400">
              <a:solidFill>
                <a:srgbClr val="22222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152400"/>
            <a:ext cx="2643981" cy="457200"/>
          </a:xfrm>
        </p:spPr>
        <p:txBody>
          <a:bodyPr>
            <a:normAutofit fontScale="92500" lnSpcReduction="20000"/>
          </a:bodyPr>
          <a:lstStyle/>
          <a:p>
            <a:r>
              <a:rPr lang="uk-UA" altLang="ru-RU" sz="2400" u="sng" dirty="0" smtClean="0"/>
              <a:t>Структура </a:t>
            </a:r>
            <a:r>
              <a:rPr lang="de-DE" altLang="ru-RU" sz="2400" u="sng" dirty="0" smtClean="0"/>
              <a:t>WEP</a:t>
            </a:r>
            <a:endParaRPr lang="de-DE" altLang="ru-RU" sz="2400" u="sng" dirty="0"/>
          </a:p>
        </p:txBody>
      </p:sp>
      <p:pic>
        <p:nvPicPr>
          <p:cNvPr id="26630" name="Picture 6" descr="WEPencKle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9" y="762000"/>
            <a:ext cx="4495800" cy="397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4724400" y="589085"/>
            <a:ext cx="4249737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pPr algn="l">
              <a:buFont typeface="Wingdings" panose="05000000000000000000" pitchFamily="2" charset="2"/>
              <a:buBlip>
                <a:blip r:embed="rId3"/>
              </a:buBlip>
            </a:pPr>
            <a:r>
              <a:rPr lang="de-DE" altLang="ru-RU" sz="1600" dirty="0"/>
              <a:t> </a:t>
            </a:r>
            <a:r>
              <a:rPr lang="uk-UA" altLang="ru-RU" sz="2000" dirty="0" smtClean="0"/>
              <a:t>Ключ використовується для </a:t>
            </a:r>
            <a:r>
              <a:rPr lang="uk-UA" altLang="ru-RU" sz="2000" dirty="0" err="1" smtClean="0"/>
              <a:t>шифруваня</a:t>
            </a:r>
            <a:r>
              <a:rPr lang="uk-UA" altLang="ru-RU" sz="2000" dirty="0" smtClean="0"/>
              <a:t> пакетів</a:t>
            </a:r>
            <a:endParaRPr lang="de-DE" altLang="ru-RU" sz="2000" dirty="0"/>
          </a:p>
          <a:p>
            <a:pPr algn="l">
              <a:buFont typeface="Wingdings" panose="05000000000000000000" pitchFamily="2" charset="2"/>
              <a:buBlip>
                <a:blip r:embed="rId3"/>
              </a:buBlip>
            </a:pPr>
            <a:r>
              <a:rPr lang="de-DE" altLang="ru-RU" sz="1600" dirty="0"/>
              <a:t> </a:t>
            </a:r>
            <a:r>
              <a:rPr lang="de-DE" altLang="ru-RU" sz="2000" dirty="0"/>
              <a:t>CRC </a:t>
            </a:r>
            <a:r>
              <a:rPr lang="de-DE" altLang="ru-RU" sz="2000" dirty="0" err="1"/>
              <a:t>Integrity</a:t>
            </a:r>
            <a:r>
              <a:rPr lang="de-DE" altLang="ru-RU" sz="2000" dirty="0"/>
              <a:t> Check ICV: </a:t>
            </a:r>
            <a:r>
              <a:rPr lang="uk-UA" altLang="ru-RU" sz="2000" dirty="0" smtClean="0"/>
              <a:t>Ці пакети не змінюються при передачі.</a:t>
            </a:r>
            <a:endParaRPr lang="de-DE" altLang="ru-RU" sz="1800" dirty="0"/>
          </a:p>
          <a:p>
            <a:pPr algn="l"/>
            <a:r>
              <a:rPr lang="de-DE" altLang="ru-RU" sz="2000" dirty="0"/>
              <a:t>  - </a:t>
            </a:r>
            <a:r>
              <a:rPr lang="uk-UA" altLang="ru-RU" sz="2000" dirty="0" smtClean="0"/>
              <a:t>Розрахований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CRC32 </a:t>
            </a:r>
            <a:r>
              <a:rPr lang="uk-UA" altLang="ru-RU" sz="2000" dirty="0" smtClean="0"/>
              <a:t>за текстом</a:t>
            </a:r>
            <a:endParaRPr lang="de-DE" altLang="ru-RU" sz="2000" dirty="0"/>
          </a:p>
          <a:p>
            <a:pPr algn="l"/>
            <a:r>
              <a:rPr lang="de-DE" altLang="ru-RU" sz="2000" dirty="0"/>
              <a:t>  - CRC </a:t>
            </a:r>
            <a:r>
              <a:rPr lang="uk-UA" altLang="ru-RU" sz="2000" dirty="0" smtClean="0"/>
              <a:t>і дані</a:t>
            </a:r>
            <a:r>
              <a:rPr lang="de-DE" altLang="ru-RU" sz="2000" dirty="0" smtClean="0"/>
              <a:t>: </a:t>
            </a:r>
            <a:r>
              <a:rPr lang="de-DE" altLang="ru-RU" sz="2000" dirty="0"/>
              <a:t>(</a:t>
            </a:r>
            <a:r>
              <a:rPr lang="de-DE" altLang="ru-RU" sz="2000" dirty="0" err="1"/>
              <a:t>CRC+data</a:t>
            </a:r>
            <a:r>
              <a:rPr lang="de-DE" altLang="ru-RU" sz="2000" dirty="0"/>
              <a:t>)</a:t>
            </a:r>
          </a:p>
          <a:p>
            <a:pPr algn="l"/>
            <a:r>
              <a:rPr lang="de-DE" altLang="ru-RU" sz="2000" dirty="0"/>
              <a:t>  - </a:t>
            </a:r>
            <a:r>
              <a:rPr lang="uk-UA" altLang="ru-RU" sz="2000" dirty="0" smtClean="0"/>
              <a:t>Обраний випадково </a:t>
            </a:r>
            <a:r>
              <a:rPr lang="de-DE" altLang="ru-RU" sz="2000" dirty="0" smtClean="0"/>
              <a:t>IV </a:t>
            </a:r>
            <a:r>
              <a:rPr lang="uk-UA" altLang="ru-RU" sz="2000" dirty="0" smtClean="0"/>
              <a:t>і з’єднаний з секретним ключем</a:t>
            </a:r>
            <a:r>
              <a:rPr lang="de-DE" altLang="ru-RU" sz="2000" dirty="0" smtClean="0"/>
              <a:t>: </a:t>
            </a:r>
            <a:r>
              <a:rPr lang="de-DE" altLang="ru-RU" sz="2000" dirty="0"/>
              <a:t>(</a:t>
            </a:r>
            <a:r>
              <a:rPr lang="de-DE" altLang="ru-RU" sz="2000" dirty="0" err="1"/>
              <a:t>k+IV</a:t>
            </a:r>
            <a:r>
              <a:rPr lang="de-DE" altLang="ru-RU" sz="2000" dirty="0"/>
              <a:t>)</a:t>
            </a:r>
          </a:p>
          <a:p>
            <a:pPr algn="l"/>
            <a:r>
              <a:rPr lang="de-DE" altLang="ru-RU" sz="2000" dirty="0"/>
              <a:t>  - </a:t>
            </a:r>
            <a:r>
              <a:rPr lang="uk-UA" altLang="ru-RU" sz="2000" dirty="0" smtClean="0"/>
              <a:t>Вхідний</a:t>
            </a:r>
            <a:r>
              <a:rPr lang="de-DE" altLang="ru-RU" sz="2000" dirty="0" smtClean="0"/>
              <a:t>(</a:t>
            </a:r>
            <a:r>
              <a:rPr lang="de-DE" altLang="ru-RU" sz="2000" dirty="0" err="1" smtClean="0"/>
              <a:t>k+IV</a:t>
            </a:r>
            <a:r>
              <a:rPr lang="de-DE" altLang="ru-RU" sz="2000" dirty="0"/>
              <a:t>) </a:t>
            </a:r>
            <a:r>
              <a:rPr lang="uk-UA" altLang="ru-RU" sz="2000" dirty="0" smtClean="0"/>
              <a:t>в </a:t>
            </a:r>
            <a:r>
              <a:rPr lang="de-DE" altLang="ru-RU" sz="2000" dirty="0" smtClean="0"/>
              <a:t>RC4 </a:t>
            </a:r>
            <a:r>
              <a:rPr lang="uk-UA" altLang="ru-RU" sz="2000" dirty="0" smtClean="0"/>
              <a:t>для генерації псевдовипадкових ключів</a:t>
            </a:r>
            <a:endParaRPr lang="de-DE" altLang="ru-RU" sz="2000" dirty="0"/>
          </a:p>
          <a:p>
            <a:pPr algn="l"/>
            <a:r>
              <a:rPr lang="de-DE" altLang="ru-RU" sz="2000" dirty="0"/>
              <a:t>  - </a:t>
            </a:r>
            <a:r>
              <a:rPr lang="uk-UA" altLang="ru-RU" sz="2000" dirty="0" smtClean="0"/>
              <a:t>Відісланий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IV </a:t>
            </a:r>
            <a:r>
              <a:rPr lang="uk-UA" altLang="ru-RU" sz="2000" dirty="0" smtClean="0"/>
              <a:t>до співрозмовника шляхом його розміщення перед </a:t>
            </a:r>
            <a:r>
              <a:rPr lang="uk-UA" altLang="ru-RU" sz="2000" dirty="0" err="1" smtClean="0"/>
              <a:t>шифротекстом</a:t>
            </a:r>
            <a:r>
              <a:rPr lang="de-DE" altLang="ru-RU" sz="2000" dirty="0" smtClean="0"/>
              <a:t>: </a:t>
            </a:r>
            <a:endParaRPr lang="de-DE" altLang="ru-RU" sz="2000" dirty="0"/>
          </a:p>
          <a:p>
            <a:pPr algn="l"/>
            <a:r>
              <a:rPr lang="de-DE" altLang="ru-RU" sz="2000" dirty="0"/>
              <a:t>C=(</a:t>
            </a:r>
            <a:r>
              <a:rPr lang="de-DE" altLang="ru-RU" sz="2000" dirty="0" err="1"/>
              <a:t>data+CRC</a:t>
            </a:r>
            <a:r>
              <a:rPr lang="de-DE" altLang="ru-RU" sz="2000" dirty="0"/>
              <a:t>) </a:t>
            </a:r>
            <a:r>
              <a:rPr lang="de-DE" altLang="ru-RU" sz="2000" dirty="0" err="1"/>
              <a:t>xor</a:t>
            </a:r>
            <a:r>
              <a:rPr lang="de-DE" altLang="ru-RU" sz="2000" dirty="0"/>
              <a:t> RC4(</a:t>
            </a:r>
            <a:r>
              <a:rPr lang="de-DE" altLang="ru-RU" sz="2000" dirty="0" err="1"/>
              <a:t>k+IV</a:t>
            </a:r>
            <a:r>
              <a:rPr lang="de-DE" altLang="ru-RU" sz="2000" dirty="0"/>
              <a:t>))</a:t>
            </a:r>
          </a:p>
        </p:txBody>
      </p:sp>
    </p:spTree>
    <p:extLst>
      <p:ext uri="{BB962C8B-B14F-4D97-AF65-F5344CB8AC3E}">
        <p14:creationId xmlns:p14="http://schemas.microsoft.com/office/powerpoint/2010/main" val="173163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5238"/>
            <a:ext cx="9144000" cy="490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505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04800"/>
            <a:ext cx="8497887" cy="61722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de-DE" altLang="ru-RU" sz="2400" u="sng" dirty="0" smtClean="0"/>
              <a:t>RC4 </a:t>
            </a:r>
            <a:r>
              <a:rPr lang="uk-UA" altLang="ru-RU" sz="2400" u="sng" dirty="0" smtClean="0"/>
              <a:t>в</a:t>
            </a:r>
            <a:r>
              <a:rPr lang="de-DE" altLang="ru-RU" sz="2400" u="sng" dirty="0" smtClean="0"/>
              <a:t> </a:t>
            </a:r>
            <a:r>
              <a:rPr lang="de-DE" altLang="ru-RU" sz="2400" u="sng" dirty="0"/>
              <a:t>WEP</a:t>
            </a:r>
          </a:p>
          <a:p>
            <a:pPr>
              <a:lnSpc>
                <a:spcPct val="90000"/>
              </a:lnSpc>
            </a:pPr>
            <a:endParaRPr lang="de-DE" altLang="ru-RU" sz="1800" u="sng" dirty="0"/>
          </a:p>
          <a:p>
            <a:pPr algn="l">
              <a:lnSpc>
                <a:spcPct val="9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000" dirty="0"/>
              <a:t> WEP </a:t>
            </a:r>
            <a:r>
              <a:rPr lang="uk-UA" altLang="ru-RU" sz="2000" dirty="0" smtClean="0"/>
              <a:t>використовує</a:t>
            </a:r>
            <a:r>
              <a:rPr lang="de-DE" altLang="ru-RU" sz="2000" dirty="0" smtClean="0"/>
              <a:t> </a:t>
            </a:r>
            <a:r>
              <a:rPr lang="de-DE" altLang="ru-RU" sz="2000" dirty="0" err="1"/>
              <a:t>RON´s</a:t>
            </a:r>
            <a:r>
              <a:rPr lang="de-DE" altLang="ru-RU" sz="2000" dirty="0"/>
              <a:t> Code 4 Pseudo Random Generator (PRG).</a:t>
            </a:r>
          </a:p>
          <a:p>
            <a:pPr algn="l">
              <a:lnSpc>
                <a:spcPct val="9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000" dirty="0"/>
              <a:t> </a:t>
            </a:r>
            <a:r>
              <a:rPr lang="uk-UA" altLang="ru-RU" sz="2000" dirty="0" smtClean="0"/>
              <a:t>Розроблений в лабораторії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RSA </a:t>
            </a:r>
            <a:endParaRPr lang="uk-UA" altLang="ru-RU" sz="2000" dirty="0" smtClean="0"/>
          </a:p>
          <a:p>
            <a:pPr algn="l">
              <a:lnSpc>
                <a:spcPct val="9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000" dirty="0" smtClean="0"/>
              <a:t>Secret Key K:</a:t>
            </a:r>
          </a:p>
          <a:p>
            <a:pPr algn="l">
              <a:lnSpc>
                <a:spcPct val="90000"/>
              </a:lnSpc>
            </a:pPr>
            <a:r>
              <a:rPr lang="de-DE" altLang="ru-RU" sz="2000" dirty="0" smtClean="0"/>
              <a:t>    </a:t>
            </a:r>
            <a:r>
              <a:rPr lang="de-DE" altLang="ru-RU" sz="2000" dirty="0"/>
              <a:t>- </a:t>
            </a:r>
            <a:r>
              <a:rPr lang="uk-UA" altLang="ru-RU" sz="2000" dirty="0" smtClean="0"/>
              <a:t>Загальний ключ вводиться вручну</a:t>
            </a:r>
            <a:r>
              <a:rPr lang="de-DE" altLang="ru-RU" sz="2000" dirty="0" smtClean="0"/>
              <a:t>(</a:t>
            </a:r>
            <a:r>
              <a:rPr lang="uk-UA" altLang="ru-RU" sz="2000" dirty="0" smtClean="0"/>
              <a:t>не передається</a:t>
            </a:r>
            <a:r>
              <a:rPr lang="de-DE" altLang="ru-RU" sz="2000" dirty="0" smtClean="0"/>
              <a:t>).</a:t>
            </a:r>
            <a:endParaRPr lang="de-DE" altLang="ru-RU" sz="2000" dirty="0"/>
          </a:p>
          <a:p>
            <a:pPr algn="l">
              <a:lnSpc>
                <a:spcPct val="90000"/>
              </a:lnSpc>
            </a:pPr>
            <a:r>
              <a:rPr lang="de-DE" altLang="ru-RU" sz="2000" dirty="0"/>
              <a:t>    - 40bit </a:t>
            </a:r>
            <a:r>
              <a:rPr lang="de-DE" altLang="ru-RU" sz="2000" dirty="0" smtClean="0"/>
              <a:t>(</a:t>
            </a:r>
            <a:r>
              <a:rPr lang="uk-UA" altLang="ru-RU" sz="2000" dirty="0" smtClean="0"/>
              <a:t>причиною була можливість використання за межами США</a:t>
            </a:r>
            <a:r>
              <a:rPr lang="de-DE" altLang="ru-RU" sz="2000" dirty="0" smtClean="0"/>
              <a:t>) </a:t>
            </a:r>
            <a:r>
              <a:rPr lang="uk-UA" altLang="ru-RU" sz="2000" dirty="0" smtClean="0"/>
              <a:t>а пізніше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104bit</a:t>
            </a:r>
          </a:p>
          <a:p>
            <a:pPr algn="l">
              <a:lnSpc>
                <a:spcPct val="9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000" dirty="0"/>
              <a:t> </a:t>
            </a:r>
            <a:r>
              <a:rPr lang="de-DE" altLang="ru-RU" sz="2000" dirty="0" err="1"/>
              <a:t>Initialisation</a:t>
            </a:r>
            <a:r>
              <a:rPr lang="de-DE" altLang="ru-RU" sz="2000" dirty="0"/>
              <a:t> </a:t>
            </a:r>
            <a:r>
              <a:rPr lang="de-DE" altLang="ru-RU" sz="2000" dirty="0" err="1"/>
              <a:t>Vector</a:t>
            </a:r>
            <a:r>
              <a:rPr lang="de-DE" altLang="ru-RU" sz="2000" dirty="0"/>
              <a:t> IV:</a:t>
            </a:r>
          </a:p>
          <a:p>
            <a:pPr algn="l">
              <a:lnSpc>
                <a:spcPct val="90000"/>
              </a:lnSpc>
            </a:pPr>
            <a:r>
              <a:rPr lang="de-DE" altLang="ru-RU" sz="2000" dirty="0"/>
              <a:t>    - </a:t>
            </a:r>
            <a:r>
              <a:rPr lang="uk-UA" altLang="ru-RU" sz="2000" dirty="0" smtClean="0"/>
              <a:t>Забезпечує різні випадкові числа</a:t>
            </a:r>
            <a:endParaRPr lang="de-DE" altLang="ru-RU" sz="2000" dirty="0"/>
          </a:p>
          <a:p>
            <a:pPr algn="l">
              <a:lnSpc>
                <a:spcPct val="90000"/>
              </a:lnSpc>
            </a:pPr>
            <a:r>
              <a:rPr lang="de-DE" altLang="ru-RU" sz="2000" dirty="0"/>
              <a:t>    - 24bit</a:t>
            </a:r>
          </a:p>
          <a:p>
            <a:pPr algn="l">
              <a:lnSpc>
                <a:spcPct val="90000"/>
              </a:lnSpc>
            </a:pPr>
            <a:r>
              <a:rPr lang="de-DE" altLang="ru-RU" sz="2000" dirty="0"/>
              <a:t>    - </a:t>
            </a:r>
            <a:r>
              <a:rPr lang="uk-UA" altLang="ru-RU" sz="2000" dirty="0" smtClean="0"/>
              <a:t>Незмінно передається перед шифром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(IV+C)</a:t>
            </a:r>
          </a:p>
          <a:p>
            <a:pPr algn="l">
              <a:lnSpc>
                <a:spcPct val="9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000" dirty="0"/>
              <a:t> </a:t>
            </a:r>
            <a:r>
              <a:rPr lang="uk-UA" sz="2000" dirty="0"/>
              <a:t>Симетричний: той самий ключ використовується для шифрування та дешифрування</a:t>
            </a:r>
            <a:r>
              <a:rPr lang="de-DE" altLang="ru-RU" sz="2000" dirty="0" smtClean="0"/>
              <a:t>.</a:t>
            </a:r>
            <a:endParaRPr lang="de-DE" altLang="ru-RU" sz="2000" dirty="0"/>
          </a:p>
          <a:p>
            <a:pPr algn="l">
              <a:lnSpc>
                <a:spcPct val="9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000" dirty="0"/>
              <a:t> </a:t>
            </a:r>
            <a:r>
              <a:rPr lang="uk-UA" sz="2000" dirty="0"/>
              <a:t>Ключовий потік не залежить від простого тексту</a:t>
            </a:r>
            <a:r>
              <a:rPr lang="de-DE" altLang="ru-RU" sz="2000" dirty="0" smtClean="0"/>
              <a:t>.</a:t>
            </a:r>
            <a:endParaRPr lang="de-DE" altLang="ru-RU" sz="2000" dirty="0"/>
          </a:p>
          <a:p>
            <a:pPr algn="l">
              <a:lnSpc>
                <a:spcPct val="9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000" dirty="0"/>
              <a:t> </a:t>
            </a:r>
            <a:r>
              <a:rPr lang="uk-UA" altLang="ru-RU" sz="2000" dirty="0" smtClean="0"/>
              <a:t>Кодуванні і декодування дуже швидке </a:t>
            </a:r>
            <a:r>
              <a:rPr lang="de-DE" altLang="ru-RU" sz="2000" dirty="0" smtClean="0"/>
              <a:t>(~</a:t>
            </a:r>
            <a:r>
              <a:rPr lang="de-DE" altLang="ru-RU" sz="2000" dirty="0"/>
              <a:t>10 </a:t>
            </a:r>
            <a:r>
              <a:rPr lang="uk-UA" altLang="ru-RU" sz="2000" dirty="0" smtClean="0"/>
              <a:t>разів швидше за </a:t>
            </a:r>
            <a:r>
              <a:rPr lang="de-DE" altLang="ru-RU" sz="2000" dirty="0" smtClean="0"/>
              <a:t>DES</a:t>
            </a:r>
            <a:r>
              <a:rPr lang="de-DE" altLang="ru-RU" sz="2000" dirty="0"/>
              <a:t>).</a:t>
            </a:r>
          </a:p>
          <a:p>
            <a:pPr algn="l">
              <a:lnSpc>
                <a:spcPct val="90000"/>
              </a:lnSpc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000" dirty="0"/>
              <a:t> RC4 </a:t>
            </a:r>
            <a:r>
              <a:rPr lang="uk-UA" altLang="ru-RU" sz="2000" dirty="0" smtClean="0"/>
              <a:t>дуже простий </a:t>
            </a:r>
            <a:r>
              <a:rPr lang="de-DE" altLang="ru-RU" sz="2000" dirty="0" smtClean="0"/>
              <a:t>(</a:t>
            </a:r>
            <a:r>
              <a:rPr lang="uk-UA" altLang="ru-RU" sz="2000" dirty="0" smtClean="0"/>
              <a:t>дивись</a:t>
            </a:r>
            <a:r>
              <a:rPr lang="de-DE" altLang="ru-RU" sz="2000" dirty="0" smtClean="0"/>
              <a:t> </a:t>
            </a:r>
            <a:r>
              <a:rPr lang="de-DE" altLang="ru-RU" sz="2000" dirty="0">
                <a:hlinkClick r:id="rId3"/>
              </a:rPr>
              <a:t>http://www.deadhat.com/wlancrypto/</a:t>
            </a:r>
            <a:r>
              <a:rPr lang="de-DE" altLang="ru-RU" sz="2000" dirty="0"/>
              <a:t> ).</a:t>
            </a:r>
          </a:p>
        </p:txBody>
      </p:sp>
    </p:spTree>
    <p:extLst>
      <p:ext uri="{BB962C8B-B14F-4D97-AF65-F5344CB8AC3E}">
        <p14:creationId xmlns:p14="http://schemas.microsoft.com/office/powerpoint/2010/main" val="86211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B7BD0780-0C8C-8B40-A146-8DC8AEA4187C}" type="slidenum">
              <a:rPr lang="en-US" sz="1400">
                <a:solidFill>
                  <a:srgbClr val="222222"/>
                </a:solidFill>
                <a:latin typeface="Arial" charset="0"/>
              </a:rPr>
              <a:pPr eaLnBrk="1" hangingPunct="1"/>
              <a:t>12</a:t>
            </a:fld>
            <a:endParaRPr lang="en-US" sz="1400">
              <a:solidFill>
                <a:srgbClr val="222222"/>
              </a:solidFill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57600" y="838200"/>
            <a:ext cx="218681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uk-UA" sz="2400" dirty="0" smtClean="0">
                <a:solidFill>
                  <a:schemeClr val="tx1"/>
                </a:solidFill>
                <a:latin typeface="Arial" charset="0"/>
              </a:rPr>
              <a:t>Операції </a:t>
            </a:r>
            <a:r>
              <a:rPr lang="en-US" sz="2400" dirty="0" smtClean="0">
                <a:solidFill>
                  <a:schemeClr val="tx1"/>
                </a:solidFill>
                <a:latin typeface="Arial" charset="0"/>
              </a:rPr>
              <a:t>XOR</a:t>
            </a:r>
            <a:endParaRPr lang="en-US" sz="2400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43013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01826"/>
            <a:ext cx="8261350" cy="39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4072C738-BD2A-E54C-879C-F94C2166E3DF}" type="slidenum">
              <a:rPr lang="en-US" sz="1400">
                <a:solidFill>
                  <a:srgbClr val="222222"/>
                </a:solidFill>
                <a:latin typeface="Arial" charset="0"/>
              </a:rPr>
              <a:pPr eaLnBrk="1" hangingPunct="1"/>
              <a:t>13</a:t>
            </a:fld>
            <a:endParaRPr lang="en-US" sz="1400">
              <a:solidFill>
                <a:srgbClr val="222222"/>
              </a:solidFill>
              <a:latin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00400" y="1143000"/>
            <a:ext cx="335611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uk-UA" sz="2400" dirty="0" smtClean="0">
                <a:solidFill>
                  <a:schemeClr val="tx1"/>
                </a:solidFill>
                <a:latin typeface="Arial" charset="0"/>
              </a:rPr>
              <a:t>Перехоплення пакетів</a:t>
            </a:r>
            <a:endParaRPr lang="en-US" sz="2400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4403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438400"/>
            <a:ext cx="779145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8077200" cy="11430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en-US" dirty="0">
                <a:latin typeface="Arial" charset="0"/>
                <a:cs typeface="Arial" charset="0"/>
              </a:rPr>
              <a:t>Cracking WEP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600200"/>
            <a:ext cx="8991600" cy="2590800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 smtClean="0">
                <a:latin typeface="Verdana" charset="0"/>
                <a:cs typeface="Arial" charset="0"/>
              </a:rPr>
              <a:t>З відповідним обладнанням</a:t>
            </a:r>
            <a:r>
              <a:rPr lang="en-US" dirty="0" smtClean="0">
                <a:latin typeface="Verdana" charset="0"/>
                <a:cs typeface="Arial" charset="0"/>
              </a:rPr>
              <a:t>, </a:t>
            </a:r>
            <a:r>
              <a:rPr lang="en-US" dirty="0">
                <a:latin typeface="Verdana" charset="0"/>
                <a:cs typeface="Arial" charset="0"/>
              </a:rPr>
              <a:t>WEP </a:t>
            </a:r>
            <a:r>
              <a:rPr lang="uk-UA" dirty="0" err="1" smtClean="0">
                <a:latin typeface="Verdana" charset="0"/>
                <a:cs typeface="Arial" charset="0"/>
              </a:rPr>
              <a:t>взламується</a:t>
            </a:r>
            <a:r>
              <a:rPr lang="uk-UA" dirty="0" smtClean="0">
                <a:latin typeface="Verdana" charset="0"/>
                <a:cs typeface="Arial" charset="0"/>
              </a:rPr>
              <a:t> за хвилини</a:t>
            </a:r>
            <a:endParaRPr lang="en-US" dirty="0">
              <a:latin typeface="Verdana" charset="0"/>
              <a:cs typeface="Arial" charset="0"/>
            </a:endParaRPr>
          </a:p>
          <a:p>
            <a:pPr lvl="1" eaLnBrk="1" hangingPunct="1">
              <a:defRPr/>
            </a:pPr>
            <a:r>
              <a:rPr lang="uk-UA" dirty="0" smtClean="0">
                <a:latin typeface="Verdana" charset="0"/>
                <a:ea typeface="Arial" charset="0"/>
                <a:cs typeface="Arial" charset="0"/>
              </a:rPr>
              <a:t>Мережева карта</a:t>
            </a:r>
            <a:endParaRPr lang="en-US" dirty="0">
              <a:latin typeface="Verdana" charset="0"/>
              <a:ea typeface="Arial" charset="0"/>
              <a:cs typeface="Arial" charset="0"/>
            </a:endParaRPr>
          </a:p>
          <a:p>
            <a:pPr lvl="1" eaLnBrk="1" hangingPunct="1">
              <a:defRPr/>
            </a:pPr>
            <a:r>
              <a:rPr lang="en-US" dirty="0" err="1" smtClean="0">
                <a:latin typeface="Verdana" charset="0"/>
                <a:ea typeface="Arial" charset="0"/>
                <a:cs typeface="Arial" charset="0"/>
              </a:rPr>
              <a:t>Aircrack</a:t>
            </a:r>
            <a:r>
              <a:rPr lang="en-US" dirty="0" smtClean="0">
                <a:latin typeface="Verdana" charset="0"/>
                <a:ea typeface="Arial" charset="0"/>
                <a:cs typeface="Arial" charset="0"/>
              </a:rPr>
              <a:t>-ng</a:t>
            </a:r>
            <a:endParaRPr lang="uk-UA" dirty="0" smtClean="0">
              <a:latin typeface="Verdana" charset="0"/>
              <a:ea typeface="Arial" charset="0"/>
              <a:cs typeface="Arial" charset="0"/>
            </a:endParaRPr>
          </a:p>
          <a:p>
            <a:pPr lvl="1" eaLnBrk="1" hangingPunct="1">
              <a:defRPr/>
            </a:pPr>
            <a:r>
              <a:rPr lang="en-US" dirty="0" err="1" smtClean="0">
                <a:latin typeface="Verdana" charset="0"/>
                <a:ea typeface="Arial" charset="0"/>
                <a:cs typeface="Arial" charset="0"/>
              </a:rPr>
              <a:t>wifit</a:t>
            </a:r>
            <a:r>
              <a:rPr lang="uk-UA" dirty="0">
                <a:latin typeface="Verdana" charset="0"/>
                <a:ea typeface="Arial" charset="0"/>
                <a:cs typeface="Arial" charset="0"/>
              </a:rPr>
              <a:t>е</a:t>
            </a:r>
            <a:endParaRPr lang="en-US" dirty="0">
              <a:latin typeface="Verdana" charset="0"/>
              <a:ea typeface="Arial" charset="0"/>
              <a:cs typeface="Arial" charset="0"/>
            </a:endParaRPr>
          </a:p>
        </p:txBody>
      </p:sp>
      <p:pic>
        <p:nvPicPr>
          <p:cNvPr id="81923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5168900"/>
            <a:ext cx="19304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267200"/>
            <a:ext cx="4549775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0499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689339" y="76200"/>
            <a:ext cx="7765321" cy="1326321"/>
          </a:xfrm>
        </p:spPr>
        <p:txBody>
          <a:bodyPr/>
          <a:lstStyle/>
          <a:p>
            <a:r>
              <a:rPr lang="uk-UA" altLang="ru-RU" dirty="0" smtClean="0"/>
              <a:t>Атаки на</a:t>
            </a:r>
            <a:r>
              <a:rPr lang="en-US" altLang="ru-RU" dirty="0" smtClean="0"/>
              <a:t> WEP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686800" cy="5257800"/>
          </a:xfrm>
        </p:spPr>
        <p:txBody>
          <a:bodyPr>
            <a:normAutofit fontScale="92500" lnSpcReduction="10000"/>
          </a:bodyPr>
          <a:lstStyle/>
          <a:p>
            <a:pPr marL="346075" lvl="1" indent="-346075">
              <a:defRPr/>
            </a:pPr>
            <a:r>
              <a:rPr lang="en-US" sz="2400" b="1" dirty="0" smtClean="0"/>
              <a:t>iwconfig</a:t>
            </a:r>
            <a:r>
              <a:rPr lang="en-US" sz="2400" dirty="0" smtClean="0"/>
              <a:t> – </a:t>
            </a:r>
            <a:r>
              <a:rPr lang="uk-UA" sz="2400" dirty="0"/>
              <a:t>інструмент для налаштування бездротових адаптерів. Ви можете використовувати це, щоб переконатися, що ваш бездротовий адаптер перебуває в режимі "монітор", що має важливе значення для надсилання фальшивих запитів ARP (</a:t>
            </a:r>
            <a:r>
              <a:rPr lang="uk-UA" sz="2400" dirty="0" err="1"/>
              <a:t>Address</a:t>
            </a:r>
            <a:r>
              <a:rPr lang="uk-UA" sz="2400" dirty="0"/>
              <a:t> </a:t>
            </a:r>
            <a:r>
              <a:rPr lang="uk-UA" sz="2400" dirty="0" err="1"/>
              <a:t>Resolution</a:t>
            </a:r>
            <a:r>
              <a:rPr lang="uk-UA" sz="2400" dirty="0"/>
              <a:t> </a:t>
            </a:r>
            <a:r>
              <a:rPr lang="uk-UA" sz="2400" dirty="0" err="1"/>
              <a:t>Protocol</a:t>
            </a:r>
            <a:r>
              <a:rPr lang="uk-UA" sz="2400" dirty="0"/>
              <a:t>) на цільовий маршрутизатор.</a:t>
            </a:r>
            <a:endParaRPr lang="en-US" sz="2400" dirty="0" smtClean="0"/>
          </a:p>
          <a:p>
            <a:pPr marL="342900" lvl="1" indent="-342900">
              <a:defRPr/>
            </a:pPr>
            <a:r>
              <a:rPr lang="en-US" sz="2400" b="1" dirty="0" smtClean="0"/>
              <a:t>macchanger</a:t>
            </a:r>
            <a:r>
              <a:rPr lang="en-US" sz="2400" dirty="0" smtClean="0"/>
              <a:t> – </a:t>
            </a:r>
            <a:r>
              <a:rPr lang="uk-UA" sz="2000" dirty="0"/>
              <a:t>інструмент, який дозволяє переглядати та / або підробляти (підробляти) свою MAC-адресу</a:t>
            </a:r>
            <a:endParaRPr lang="en-US" sz="2400" dirty="0" smtClean="0"/>
          </a:p>
          <a:p>
            <a:pPr marL="342900" lvl="1" indent="-342900">
              <a:defRPr/>
            </a:pPr>
            <a:r>
              <a:rPr lang="en-US" sz="2400" b="1" dirty="0" smtClean="0"/>
              <a:t>airmon</a:t>
            </a:r>
            <a:r>
              <a:rPr lang="en-US" sz="2400" dirty="0" smtClean="0"/>
              <a:t> – </a:t>
            </a:r>
            <a:r>
              <a:rPr lang="uk-UA" sz="2000" dirty="0"/>
              <a:t>інструмент, який допоможе вам встановити ваш бездротовий адаптер у режимі монітора (</a:t>
            </a:r>
            <a:r>
              <a:rPr lang="uk-UA" sz="2000" dirty="0" err="1"/>
              <a:t>rfmon</a:t>
            </a:r>
            <a:r>
              <a:rPr lang="uk-UA" sz="2000" dirty="0" smtClean="0"/>
              <a:t>)</a:t>
            </a:r>
          </a:p>
          <a:p>
            <a:pPr marL="342900" lvl="1" indent="-342900">
              <a:defRPr/>
            </a:pPr>
            <a:r>
              <a:rPr lang="en-US" sz="2400" b="1" dirty="0" err="1" smtClean="0"/>
              <a:t>airodump</a:t>
            </a:r>
            <a:r>
              <a:rPr lang="en-US" sz="2400" dirty="0" smtClean="0"/>
              <a:t> – </a:t>
            </a:r>
            <a:r>
              <a:rPr lang="uk-UA" sz="2400" dirty="0"/>
              <a:t>інструмент для захоплення пакетів з бездротового маршрутизатора (інакше відомий як AP</a:t>
            </a:r>
            <a:r>
              <a:rPr lang="uk-UA" sz="2400" dirty="0" smtClean="0"/>
              <a:t>)</a:t>
            </a:r>
          </a:p>
          <a:p>
            <a:pPr marL="342900" lvl="1" indent="-342900">
              <a:defRPr/>
            </a:pPr>
            <a:r>
              <a:rPr lang="en-US" sz="2400" b="1" dirty="0" err="1" smtClean="0"/>
              <a:t>aireplay</a:t>
            </a:r>
            <a:r>
              <a:rPr lang="en-US" sz="2400" dirty="0" smtClean="0"/>
              <a:t> – </a:t>
            </a:r>
            <a:r>
              <a:rPr lang="uk-UA" sz="2400" dirty="0"/>
              <a:t>інструмент для підробки запитів </a:t>
            </a:r>
            <a:r>
              <a:rPr lang="uk-UA" sz="2400" dirty="0" smtClean="0"/>
              <a:t>ARP</a:t>
            </a:r>
          </a:p>
          <a:p>
            <a:pPr marL="342900" lvl="1" indent="-342900">
              <a:defRPr/>
            </a:pPr>
            <a:r>
              <a:rPr lang="en-US" sz="2400" b="1" dirty="0" err="1" smtClean="0"/>
              <a:t>aircrack</a:t>
            </a:r>
            <a:r>
              <a:rPr lang="en-US" sz="2400" dirty="0" smtClean="0"/>
              <a:t> – </a:t>
            </a:r>
            <a:r>
              <a:rPr lang="uk-UA" sz="2400" dirty="0" smtClean="0"/>
              <a:t>інструмент для </a:t>
            </a:r>
            <a:r>
              <a:rPr lang="uk-UA" sz="2400" dirty="0" err="1" smtClean="0"/>
              <a:t>розшифровки</a:t>
            </a:r>
            <a:r>
              <a:rPr lang="uk-UA" sz="2400" dirty="0" smtClean="0"/>
              <a:t> </a:t>
            </a:r>
            <a:r>
              <a:rPr lang="en-US" sz="2400" dirty="0" smtClean="0"/>
              <a:t>WEP </a:t>
            </a:r>
            <a:r>
              <a:rPr lang="uk-UA" sz="2400" dirty="0" smtClean="0"/>
              <a:t>ключів</a:t>
            </a:r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6763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7765321" cy="1326321"/>
          </a:xfrm>
        </p:spPr>
        <p:txBody>
          <a:bodyPr/>
          <a:lstStyle/>
          <a:p>
            <a:r>
              <a:rPr lang="uk-UA" altLang="ru-RU" dirty="0" smtClean="0"/>
              <a:t>Як захищатись використовуючи </a:t>
            </a:r>
            <a:r>
              <a:rPr lang="en-US" altLang="ru-RU" dirty="0" smtClean="0"/>
              <a:t>WEP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76200" y="1219200"/>
            <a:ext cx="8839200" cy="5486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/>
              <a:t>Використовуйте довші ключі шифрування WEP, що ускладнює завдання аналізу даних. Якщо ваше WLAN-обладнання підтримує 128-бітні ключі WEP</a:t>
            </a:r>
            <a:r>
              <a:rPr lang="uk-UA" dirty="0" smtClean="0"/>
              <a:t>.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Часто міняйте свої WEP-ключі. Є пристрої, які підтримують "динамічний WEP", який не відповідає стандарту, але дозволяє призначати різні ключі WEP кожному користувачеві</a:t>
            </a:r>
            <a:r>
              <a:rPr lang="uk-UA" dirty="0" smtClean="0"/>
              <a:t>.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Використовуйте VPN для будь-якого протоколу, включаючи WEP, який може включати конфіденційну інформацію</a:t>
            </a:r>
            <a:r>
              <a:rPr lang="uk-UA" dirty="0" smtClean="0"/>
              <a:t>.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Реалізуйте іншу техніку шифрування трафіку, наприклад, </a:t>
            </a:r>
            <a:r>
              <a:rPr lang="uk-UA" dirty="0" err="1"/>
              <a:t>IPSec</a:t>
            </a:r>
            <a:r>
              <a:rPr lang="uk-UA" dirty="0"/>
              <a:t> по бездротовій мережі. Для цього вам, ймовірно, потрібно буде встановити програмне забезпечення </a:t>
            </a:r>
            <a:r>
              <a:rPr lang="uk-UA" dirty="0" err="1"/>
              <a:t>IPsec</a:t>
            </a:r>
            <a:r>
              <a:rPr lang="uk-UA" dirty="0"/>
              <a:t> на кожному бездротовому клієнті, встановити </a:t>
            </a:r>
            <a:r>
              <a:rPr lang="uk-UA" dirty="0" err="1"/>
              <a:t>IPSec</a:t>
            </a:r>
            <a:r>
              <a:rPr lang="uk-UA" dirty="0"/>
              <a:t>-сервер у вашій дротовій мережі та використовувати VLAN до точок доступу до сервера </a:t>
            </a:r>
            <a:r>
              <a:rPr lang="uk-UA" dirty="0" err="1"/>
              <a:t>IPSec</a:t>
            </a:r>
            <a:r>
              <a:rPr lang="uk-UA" dirty="0"/>
              <a:t>.</a:t>
            </a:r>
            <a:endParaRPr lang="en-US" alt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177823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itle 1"/>
          <p:cNvSpPr>
            <a:spLocks noGrp="1"/>
          </p:cNvSpPr>
          <p:nvPr>
            <p:ph type="title"/>
          </p:nvPr>
        </p:nvSpPr>
        <p:spPr>
          <a:xfrm>
            <a:off x="1143000" y="273879"/>
            <a:ext cx="7307668" cy="792921"/>
          </a:xfrm>
        </p:spPr>
        <p:txBody>
          <a:bodyPr>
            <a:normAutofit/>
          </a:bodyPr>
          <a:lstStyle/>
          <a:p>
            <a:r>
              <a:rPr lang="en-US" dirty="0">
                <a:latin typeface="Arial" charset="0"/>
              </a:rPr>
              <a:t>Wi-Fi Protected Setup (WPS)</a:t>
            </a:r>
          </a:p>
        </p:txBody>
      </p:sp>
      <p:sp>
        <p:nvSpPr>
          <p:cNvPr id="89091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534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Arial" charset="0"/>
              </a:rPr>
              <a:t>Wi-Fi Protected Setup (WPS) </a:t>
            </a:r>
            <a:r>
              <a:rPr lang="en-US" dirty="0">
                <a:latin typeface="Arial" charset="0"/>
              </a:rPr>
              <a:t>- </a:t>
            </a:r>
            <a:r>
              <a:rPr lang="uk-UA" dirty="0"/>
              <a:t>Необов’язкові засоби налаштування безпеки в бездротових локальних </a:t>
            </a:r>
            <a:r>
              <a:rPr lang="uk-UA" dirty="0" smtClean="0"/>
              <a:t>мережах</a:t>
            </a:r>
            <a:endParaRPr lang="en-US" dirty="0" smtClean="0"/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Призначений для того, щоб допомогти користувачам з обмеженими знаннями щодо безпеки для швидкого та легкого впровадження безпеки на своїх </a:t>
            </a:r>
            <a:r>
              <a:rPr lang="uk-UA" dirty="0" smtClean="0"/>
              <a:t>WLAN</a:t>
            </a:r>
            <a:endParaRPr lang="en-US" dirty="0" smtClean="0"/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Здійснюється натисканням кнопки або введенням PIN-коду</a:t>
            </a:r>
            <a:br>
              <a:rPr lang="uk-UA" dirty="0"/>
            </a:br>
            <a:r>
              <a:rPr lang="uk-UA" dirty="0"/>
              <a:t>Недоліки в розробці та впровадженні WPS за допомогою PIN-методу роблять її вразливою</a:t>
            </a:r>
            <a:endParaRPr lang="en-US" dirty="0">
              <a:latin typeface="Arial" charset="0"/>
            </a:endParaRPr>
          </a:p>
        </p:txBody>
      </p:sp>
      <p:sp>
        <p:nvSpPr>
          <p:cNvPr id="8909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600">
                <a:solidFill>
                  <a:srgbClr val="222222"/>
                </a:solidFill>
                <a:latin typeface="Arial" charset="0"/>
                <a:ea typeface="ＭＳ Ｐゴシック" charset="0"/>
              </a:defRPr>
            </a:lvl1pPr>
            <a:lvl2pPr>
              <a:defRPr sz="2400">
                <a:solidFill>
                  <a:srgbClr val="222222"/>
                </a:solidFill>
                <a:latin typeface="Arial" charset="0"/>
                <a:ea typeface="ＭＳ Ｐゴシック" charset="0"/>
              </a:defRPr>
            </a:lvl2pPr>
            <a:lvl3pPr>
              <a:defRPr sz="2200">
                <a:solidFill>
                  <a:srgbClr val="222222"/>
                </a:solidFill>
                <a:latin typeface="Arial" charset="0"/>
                <a:ea typeface="ＭＳ Ｐゴシック" charset="0"/>
              </a:defRPr>
            </a:lvl3pPr>
            <a:lvl4pPr>
              <a:defRPr sz="2200">
                <a:solidFill>
                  <a:srgbClr val="222222"/>
                </a:solidFill>
                <a:latin typeface="Arial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fld id="{C6DD20CB-ABEE-8549-B1AC-6ECC40170788}" type="slidenum">
              <a:rPr lang="en-US" sz="1400"/>
              <a:pPr/>
              <a:t>17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92058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>
          <a:xfrm>
            <a:off x="685347" y="191816"/>
            <a:ext cx="7765321" cy="1326321"/>
          </a:xfrm>
        </p:spPr>
        <p:txBody>
          <a:bodyPr>
            <a:normAutofit/>
          </a:bodyPr>
          <a:lstStyle/>
          <a:p>
            <a:r>
              <a:rPr lang="en-US" dirty="0">
                <a:latin typeface="Arial" charset="0"/>
              </a:rPr>
              <a:t>Wi-Fi Protected Access (WPA</a:t>
            </a:r>
            <a:r>
              <a:rPr lang="en-US" dirty="0" smtClean="0">
                <a:latin typeface="Arial" charset="0"/>
              </a:rPr>
              <a:t>)</a:t>
            </a:r>
            <a:endParaRPr lang="en-US" dirty="0">
              <a:latin typeface="Arial" charset="0"/>
            </a:endParaRPr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>
          <a:xfrm>
            <a:off x="148407" y="1843455"/>
            <a:ext cx="8839200" cy="4419600"/>
          </a:xfrm>
        </p:spPr>
        <p:txBody>
          <a:bodyPr>
            <a:normAutofit/>
          </a:bodyPr>
          <a:lstStyle/>
          <a:p>
            <a:r>
              <a:rPr lang="uk-UA" dirty="0"/>
              <a:t>Підмножина IEEE </a:t>
            </a:r>
            <a:r>
              <a:rPr lang="uk-UA" dirty="0" smtClean="0"/>
              <a:t>802.11i</a:t>
            </a:r>
          </a:p>
          <a:p>
            <a:endParaRPr lang="en-US" dirty="0" smtClean="0"/>
          </a:p>
          <a:p>
            <a:r>
              <a:rPr lang="uk-UA" dirty="0" smtClean="0"/>
              <a:t>Мета розробки: </a:t>
            </a:r>
            <a:r>
              <a:rPr lang="uk-UA" dirty="0"/>
              <a:t>захистити теперішні та майбутні бездротові пристрої</a:t>
            </a:r>
            <a:br>
              <a:rPr lang="uk-UA" dirty="0"/>
            </a:br>
            <a:endParaRPr lang="uk-UA" dirty="0" smtClean="0"/>
          </a:p>
          <a:p>
            <a:r>
              <a:rPr lang="uk-UA" dirty="0" smtClean="0"/>
              <a:t>В WPA використовується </a:t>
            </a:r>
            <a:r>
              <a:rPr lang="en-US" dirty="0" smtClean="0"/>
              <a:t>Temporal </a:t>
            </a:r>
            <a:r>
              <a:rPr lang="en-US" dirty="0"/>
              <a:t>Key Integrity Protocol</a:t>
            </a:r>
            <a:r>
              <a:rPr lang="uk-UA" dirty="0" smtClean="0"/>
              <a:t> </a:t>
            </a:r>
            <a:r>
              <a:rPr lang="uk-UA" dirty="0"/>
              <a:t>(TKIP)</a:t>
            </a:r>
            <a:br>
              <a:rPr lang="uk-UA" dirty="0"/>
            </a:br>
            <a:endParaRPr lang="uk-UA" dirty="0" smtClean="0"/>
          </a:p>
          <a:p>
            <a:r>
              <a:rPr lang="uk-UA" dirty="0" smtClean="0"/>
              <a:t>Використовується </a:t>
            </a:r>
            <a:r>
              <a:rPr lang="uk-UA" dirty="0"/>
              <a:t>довший 128-бітний ключ, ніж WEP</a:t>
            </a:r>
            <a:br>
              <a:rPr lang="uk-UA" dirty="0"/>
            </a:br>
            <a:r>
              <a:rPr lang="uk-UA" dirty="0" err="1"/>
              <a:t>Динамічно</a:t>
            </a:r>
            <a:r>
              <a:rPr lang="uk-UA" dirty="0"/>
              <a:t> генерується для кожного нового пакету</a:t>
            </a:r>
            <a:endParaRPr lang="en-US" dirty="0">
              <a:latin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9D8428B7-886B-334B-9C83-6AB1BC9D78AD}" type="slidenum">
              <a:rPr lang="en-US" sz="1400">
                <a:solidFill>
                  <a:srgbClr val="222222"/>
                </a:solidFill>
                <a:latin typeface="Arial" charset="0"/>
              </a:rPr>
              <a:pPr eaLnBrk="1" hangingPunct="1"/>
              <a:t>18</a:t>
            </a:fld>
            <a:endParaRPr lang="en-US" sz="1400">
              <a:solidFill>
                <a:srgbClr val="22222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Content Placeholder 2"/>
          <p:cNvSpPr>
            <a:spLocks noGrp="1"/>
          </p:cNvSpPr>
          <p:nvPr>
            <p:ph idx="1"/>
          </p:nvPr>
        </p:nvSpPr>
        <p:spPr>
          <a:xfrm>
            <a:off x="18472" y="152400"/>
            <a:ext cx="6077527" cy="65532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800" b="1" dirty="0" err="1"/>
              <a:t>Preshared</a:t>
            </a:r>
            <a:r>
              <a:rPr lang="en-US" sz="2800" b="1" dirty="0"/>
              <a:t> Key (PSK)</a:t>
            </a:r>
            <a:r>
              <a:rPr lang="uk-UA" sz="2800" b="1" dirty="0" smtClean="0"/>
              <a:t> </a:t>
            </a:r>
            <a:r>
              <a:rPr lang="uk-UA" sz="2800" b="1" dirty="0" err="1" smtClean="0"/>
              <a:t>аутентифікація</a:t>
            </a:r>
            <a:endParaRPr lang="uk-UA" sz="2800" b="1" dirty="0" smtClean="0"/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Після налаштування AP для клієнтського пристрою повинно </a:t>
            </a:r>
            <a:r>
              <a:rPr lang="uk-UA" dirty="0" smtClean="0"/>
              <a:t>вводиться таке ж значення ключа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Ключ </a:t>
            </a:r>
            <a:r>
              <a:rPr lang="uk-UA" dirty="0" smtClean="0"/>
              <a:t>створюється </a:t>
            </a:r>
            <a:r>
              <a:rPr lang="uk-UA" dirty="0"/>
              <a:t>до початку </a:t>
            </a:r>
            <a:r>
              <a:rPr lang="uk-UA" dirty="0" smtClean="0"/>
              <a:t>спілкування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Використовує парольну фразу для створення ключа </a:t>
            </a:r>
            <a:r>
              <a:rPr lang="uk-UA" dirty="0" smtClean="0"/>
              <a:t>шифрування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Ключ повинен бути введений як у точку доступу, так і на всі бездротові </a:t>
            </a:r>
            <a:r>
              <a:rPr lang="uk-UA" dirty="0" smtClean="0"/>
              <a:t>пристрої</a:t>
            </a:r>
          </a:p>
          <a:p>
            <a:pPr marL="0" indent="0">
              <a:buNone/>
            </a:pPr>
            <a:r>
              <a:rPr lang="uk-UA" dirty="0"/>
              <a:t/>
            </a:r>
            <a:br>
              <a:rPr lang="uk-UA" dirty="0"/>
            </a:br>
            <a:r>
              <a:rPr lang="uk-UA" dirty="0"/>
              <a:t>Не використовується для шифрування</a:t>
            </a:r>
            <a:br>
              <a:rPr lang="uk-UA" dirty="0"/>
            </a:br>
            <a:r>
              <a:rPr lang="uk-UA" dirty="0"/>
              <a:t>Натомість він служить вихідною точкою </a:t>
            </a:r>
            <a:r>
              <a:rPr lang="uk-UA" dirty="0" smtClean="0"/>
              <a:t>(</a:t>
            </a:r>
            <a:r>
              <a:rPr lang="en-US" dirty="0" smtClean="0"/>
              <a:t>seed</a:t>
            </a:r>
            <a:r>
              <a:rPr lang="uk-UA" dirty="0" smtClean="0"/>
              <a:t>)</a:t>
            </a:r>
            <a:endParaRPr lang="en-US" dirty="0" smtClean="0"/>
          </a:p>
          <a:p>
            <a:pPr marL="0" indent="0">
              <a:buNone/>
            </a:pPr>
            <a:r>
              <a:rPr lang="uk-UA" dirty="0" smtClean="0"/>
              <a:t>для </a:t>
            </a:r>
            <a:r>
              <a:rPr lang="uk-UA" dirty="0"/>
              <a:t>математичного генерування ключів шифрування</a:t>
            </a:r>
            <a:endParaRPr lang="en-US" sz="2200" dirty="0">
              <a:latin typeface="Verdana" charset="0"/>
              <a:ea typeface="Arial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7F34D97C-9F67-EB47-81F7-D8F9270D2DE0}" type="slidenum">
              <a:rPr lang="en-US" sz="1400">
                <a:solidFill>
                  <a:srgbClr val="222222"/>
                </a:solidFill>
                <a:latin typeface="Arial" charset="0"/>
              </a:rPr>
              <a:pPr eaLnBrk="1" hangingPunct="1"/>
              <a:t>19</a:t>
            </a:fld>
            <a:endParaRPr lang="en-US" sz="1400">
              <a:solidFill>
                <a:srgbClr val="222222"/>
              </a:solidFill>
              <a:latin typeface="Arial" charset="0"/>
            </a:endParaRPr>
          </a:p>
        </p:txBody>
      </p:sp>
      <p:pic>
        <p:nvPicPr>
          <p:cNvPr id="1025" name="Picture 1" descr="linksys-wp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1" t="29233" r="37923" b="31778"/>
          <a:stretch>
            <a:fillRect/>
          </a:stretch>
        </p:blipFill>
        <p:spPr bwMode="auto">
          <a:xfrm>
            <a:off x="6000750" y="838200"/>
            <a:ext cx="3143250" cy="2514600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openwrt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6" t="59879" r="49609" b="15121"/>
          <a:stretch>
            <a:fillRect/>
          </a:stretch>
        </p:blipFill>
        <p:spPr bwMode="auto">
          <a:xfrm>
            <a:off x="5526809" y="4724400"/>
            <a:ext cx="3619500" cy="1447800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ru-RU" smtClean="0"/>
              <a:t>WPA/WPA2 Personal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458200" cy="46482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altLang="ru-RU" sz="2400" b="1" dirty="0" smtClean="0"/>
              <a:t>Шифрування</a:t>
            </a:r>
            <a:r>
              <a:rPr lang="en-US" altLang="ru-RU" sz="2400" dirty="0" smtClean="0"/>
              <a:t>:</a:t>
            </a:r>
          </a:p>
          <a:p>
            <a:pPr lvl="1"/>
            <a:r>
              <a:rPr lang="en-US" altLang="ru-RU" sz="2000" dirty="0" smtClean="0"/>
              <a:t>TKIP </a:t>
            </a:r>
          </a:p>
          <a:p>
            <a:pPr lvl="1"/>
            <a:r>
              <a:rPr lang="en-US" altLang="ru-RU" sz="2000" dirty="0" smtClean="0"/>
              <a:t>AES</a:t>
            </a:r>
          </a:p>
          <a:p>
            <a:endParaRPr lang="en-US" altLang="ru-RU" sz="2400" dirty="0" smtClean="0"/>
          </a:p>
          <a:p>
            <a:pPr marL="0" indent="0">
              <a:buNone/>
            </a:pPr>
            <a:r>
              <a:rPr lang="en-US" altLang="ru-RU" sz="2400" dirty="0" smtClean="0"/>
              <a:t>Pre-Shared Key:</a:t>
            </a:r>
          </a:p>
          <a:p>
            <a:pPr lvl="1"/>
            <a:r>
              <a:rPr lang="uk-UA" altLang="ru-RU" sz="2000" dirty="0" smtClean="0"/>
              <a:t>Ключ з </a:t>
            </a:r>
            <a:r>
              <a:rPr lang="en-US" altLang="ru-RU" sz="2000" dirty="0" smtClean="0"/>
              <a:t>8-63 </a:t>
            </a:r>
            <a:r>
              <a:rPr lang="uk-UA" altLang="ru-RU" sz="2000" dirty="0" smtClean="0"/>
              <a:t>символів</a:t>
            </a:r>
            <a:endParaRPr lang="en-US" altLang="ru-RU" sz="2000" dirty="0" smtClean="0"/>
          </a:p>
          <a:p>
            <a:endParaRPr lang="en-US" altLang="ru-RU" sz="2400" dirty="0" smtClean="0"/>
          </a:p>
          <a:p>
            <a:pPr marL="0" indent="0">
              <a:buNone/>
            </a:pPr>
            <a:r>
              <a:rPr lang="uk-UA" altLang="ru-RU" sz="2400" dirty="0" smtClean="0"/>
              <a:t>Оновлення ключів</a:t>
            </a:r>
            <a:r>
              <a:rPr lang="en-US" altLang="ru-RU" sz="2400" dirty="0" smtClean="0"/>
              <a:t>:</a:t>
            </a:r>
          </a:p>
          <a:p>
            <a:pPr lvl="1"/>
            <a:r>
              <a:rPr lang="uk-UA" sz="2000" dirty="0"/>
              <a:t>Ви можете вибрати період оновлення ключів, який вказує пристрою, як часто він повинен змінювати ключі шифрування. За замовчуванням - 3600 секунд</a:t>
            </a:r>
            <a:endParaRPr lang="en-US" alt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142440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276475"/>
            <a:ext cx="4175125" cy="4124325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  <a:buFontTx/>
              <a:buNone/>
            </a:pPr>
            <a:r>
              <a:rPr lang="de-DE" altLang="ru-RU" sz="2400" dirty="0"/>
              <a:t>- </a:t>
            </a:r>
            <a:r>
              <a:rPr lang="uk-UA" altLang="ru-RU" sz="2400" dirty="0" smtClean="0"/>
              <a:t>Розроблений як обгортка для </a:t>
            </a:r>
            <a:r>
              <a:rPr lang="de-DE" altLang="ru-RU" sz="2400" dirty="0" smtClean="0"/>
              <a:t>WEP </a:t>
            </a:r>
            <a:endParaRPr lang="de-DE" altLang="ru-RU" sz="2400" dirty="0"/>
          </a:p>
          <a:p>
            <a:pPr algn="l">
              <a:lnSpc>
                <a:spcPct val="90000"/>
              </a:lnSpc>
            </a:pPr>
            <a:r>
              <a:rPr lang="de-DE" altLang="ru-RU" sz="2400" dirty="0"/>
              <a:t>- </a:t>
            </a:r>
            <a:r>
              <a:rPr lang="uk-UA" altLang="ru-RU" sz="2400" dirty="0" smtClean="0"/>
              <a:t>Використовує </a:t>
            </a:r>
            <a:r>
              <a:rPr lang="uk-UA" altLang="ru-RU" sz="2400" dirty="0" err="1" smtClean="0"/>
              <a:t>тей</a:t>
            </a:r>
            <a:r>
              <a:rPr lang="uk-UA" altLang="ru-RU" sz="2400" dirty="0" smtClean="0"/>
              <a:t> самий </a:t>
            </a:r>
            <a:r>
              <a:rPr lang="de-DE" altLang="ru-RU" sz="2400" dirty="0" smtClean="0"/>
              <a:t>RC4-Engine </a:t>
            </a:r>
            <a:r>
              <a:rPr lang="uk-UA" altLang="ru-RU" dirty="0" smtClean="0"/>
              <a:t>що й </a:t>
            </a:r>
            <a:r>
              <a:rPr lang="de-DE" altLang="ru-RU" sz="2400" dirty="0" smtClean="0"/>
              <a:t>WEP</a:t>
            </a:r>
            <a:endParaRPr lang="de-DE" altLang="ru-RU" sz="2400" dirty="0"/>
          </a:p>
          <a:p>
            <a:pPr algn="l">
              <a:lnSpc>
                <a:spcPct val="90000"/>
              </a:lnSpc>
            </a:pPr>
            <a:r>
              <a:rPr lang="de-DE" altLang="ru-RU" sz="2400" dirty="0"/>
              <a:t>- </a:t>
            </a:r>
            <a:r>
              <a:rPr lang="uk-UA" altLang="ru-RU" sz="2400" dirty="0" smtClean="0"/>
              <a:t>Включає </a:t>
            </a:r>
            <a:r>
              <a:rPr lang="de-DE" altLang="ru-RU" sz="2400" dirty="0" smtClean="0"/>
              <a:t>MIC </a:t>
            </a:r>
            <a:r>
              <a:rPr lang="de-DE" altLang="ru-RU" sz="2400" dirty="0"/>
              <a:t>(</a:t>
            </a:r>
            <a:r>
              <a:rPr lang="de-DE" altLang="ru-RU" sz="2400" dirty="0" err="1"/>
              <a:t>called</a:t>
            </a:r>
            <a:r>
              <a:rPr lang="de-DE" altLang="ru-RU" sz="2400" dirty="0"/>
              <a:t> Michael) </a:t>
            </a:r>
            <a:r>
              <a:rPr lang="uk-UA" altLang="ru-RU" sz="2400" dirty="0" smtClean="0"/>
              <a:t>в кінці кожного </a:t>
            </a:r>
            <a:r>
              <a:rPr lang="uk-UA" altLang="ru-RU" sz="2400" dirty="0" err="1" smtClean="0"/>
              <a:t>заширфованого</a:t>
            </a:r>
            <a:r>
              <a:rPr lang="uk-UA" altLang="ru-RU" sz="2400" dirty="0" smtClean="0"/>
              <a:t> повідомлення</a:t>
            </a:r>
            <a:endParaRPr lang="de-DE" altLang="ru-RU" sz="2400" dirty="0"/>
          </a:p>
          <a:p>
            <a:pPr algn="l">
              <a:lnSpc>
                <a:spcPct val="90000"/>
              </a:lnSpc>
              <a:buFontTx/>
              <a:buChar char="-"/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Є гарантією, що повідомлення не підроблялося</a:t>
            </a:r>
            <a:r>
              <a:rPr lang="de-DE" altLang="ru-RU" sz="2400" dirty="0" smtClean="0"/>
              <a:t>.</a:t>
            </a:r>
            <a:endParaRPr lang="de-DE" altLang="ru-RU" sz="2400" dirty="0"/>
          </a:p>
        </p:txBody>
      </p:sp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060575"/>
            <a:ext cx="4176713" cy="241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466726" y="710407"/>
            <a:ext cx="8497887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Enterprise </a:t>
            </a:r>
            <a:r>
              <a:rPr lang="uk-UA" altLang="ru-RU" sz="2400" u="sng" dirty="0" smtClean="0"/>
              <a:t>режим</a:t>
            </a:r>
          </a:p>
          <a:p>
            <a:endParaRPr lang="de-DE" altLang="ru-RU" sz="2400" u="sng" dirty="0"/>
          </a:p>
          <a:p>
            <a:pPr algn="l">
              <a:buFont typeface="Wingdings" panose="05000000000000000000" pitchFamily="2" charset="2"/>
              <a:buBlip>
                <a:blip r:embed="rId3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de-DE" altLang="ru-RU" sz="2400" dirty="0"/>
              <a:t>TKIP</a:t>
            </a:r>
            <a:r>
              <a:rPr lang="de-DE" altLang="ru-RU" sz="2000" dirty="0"/>
              <a:t> 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4532409" y="4800600"/>
            <a:ext cx="468769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uk-UA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Компоненти</a:t>
            </a:r>
            <a:r>
              <a:rPr lang="de-DE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  <a:endParaRPr lang="de-DE" altLang="ru-RU" sz="24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de-DE" altLang="ru-RU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- MIC</a:t>
            </a:r>
          </a:p>
          <a:p>
            <a:r>
              <a:rPr lang="de-DE" altLang="ru-RU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- TSC </a:t>
            </a:r>
            <a:r>
              <a:rPr lang="de-DE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lang="uk-UA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лічильник послідовності</a:t>
            </a:r>
            <a:r>
              <a:rPr lang="de-DE" altLang="ru-RU" sz="24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endParaRPr lang="de-DE" altLang="ru-RU" sz="24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de-DE" altLang="ru-RU" sz="2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 - Per-Packet Key Mixing</a:t>
            </a:r>
          </a:p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</a:pPr>
            <a:endParaRPr lang="de-DE" altLang="ru-RU" sz="2400" dirty="0"/>
          </a:p>
        </p:txBody>
      </p:sp>
    </p:spTree>
    <p:extLst>
      <p:ext uri="{BB962C8B-B14F-4D97-AF65-F5344CB8AC3E}">
        <p14:creationId xmlns:p14="http://schemas.microsoft.com/office/powerpoint/2010/main" val="31531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060575"/>
            <a:ext cx="4176713" cy="2414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250825" y="944562"/>
            <a:ext cx="8497887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Enterprise </a:t>
            </a:r>
            <a:r>
              <a:rPr lang="de-DE" altLang="ru-RU" sz="2400" u="sng" dirty="0" smtClean="0"/>
              <a:t>Mode</a:t>
            </a:r>
            <a:endParaRPr lang="uk-UA" altLang="ru-RU" sz="2400" u="sng" dirty="0" smtClean="0"/>
          </a:p>
          <a:p>
            <a:endParaRPr lang="de-DE" altLang="ru-RU" sz="2400" u="sng" dirty="0"/>
          </a:p>
          <a:p>
            <a:pPr algn="l">
              <a:buFont typeface="Wingdings" panose="05000000000000000000" pitchFamily="2" charset="2"/>
              <a:buBlip>
                <a:blip r:embed="rId3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de-DE" altLang="ru-RU" sz="2400" dirty="0"/>
              <a:t>TKIP / MIC</a:t>
            </a:r>
            <a:endParaRPr lang="de-DE" altLang="ru-RU" sz="2000" dirty="0"/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323850" y="2322512"/>
            <a:ext cx="4319588" cy="324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pPr algn="l">
              <a:buFontTx/>
              <a:buNone/>
            </a:pPr>
            <a:r>
              <a:rPr lang="de-DE" altLang="ru-RU" sz="2000" dirty="0"/>
              <a:t>- </a:t>
            </a:r>
            <a:r>
              <a:rPr lang="uk-UA" altLang="ru-RU" sz="2000" dirty="0" smtClean="0"/>
              <a:t>Використовує </a:t>
            </a:r>
            <a:r>
              <a:rPr lang="de-DE" altLang="ru-RU" sz="2000" dirty="0" smtClean="0"/>
              <a:t>64bit </a:t>
            </a:r>
            <a:r>
              <a:rPr lang="uk-UA" altLang="ru-RU" sz="2000" dirty="0" smtClean="0"/>
              <a:t>ключ</a:t>
            </a:r>
            <a:endParaRPr lang="de-DE" altLang="ru-RU" sz="2000" dirty="0"/>
          </a:p>
          <a:p>
            <a:pPr algn="l">
              <a:buFontTx/>
              <a:buNone/>
            </a:pPr>
            <a:r>
              <a:rPr lang="de-DE" altLang="ru-RU" sz="2000" dirty="0"/>
              <a:t>- </a:t>
            </a:r>
            <a:r>
              <a:rPr lang="uk-UA" altLang="ru-RU" sz="2000" dirty="0" smtClean="0"/>
              <a:t>Ділить пакети на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32 </a:t>
            </a:r>
            <a:r>
              <a:rPr lang="de-DE" altLang="ru-RU" sz="2000" dirty="0" err="1"/>
              <a:t>blocks</a:t>
            </a:r>
            <a:r>
              <a:rPr lang="de-DE" altLang="ru-RU" sz="2000" dirty="0"/>
              <a:t> </a:t>
            </a:r>
          </a:p>
          <a:p>
            <a:pPr algn="l">
              <a:buFontTx/>
              <a:buNone/>
            </a:pPr>
            <a:r>
              <a:rPr lang="de-DE" altLang="ru-RU" sz="2000" dirty="0"/>
              <a:t>- </a:t>
            </a:r>
            <a:r>
              <a:rPr lang="uk-UA" altLang="ru-RU" sz="2000" dirty="0" smtClean="0"/>
              <a:t>Використовує зсуви</a:t>
            </a:r>
            <a:r>
              <a:rPr lang="de-DE" altLang="ru-RU" sz="2000" dirty="0" smtClean="0"/>
              <a:t>, XOR</a:t>
            </a:r>
            <a:r>
              <a:rPr lang="uk-UA" altLang="ru-RU" sz="2000" dirty="0" smtClean="0"/>
              <a:t>и</a:t>
            </a:r>
            <a:r>
              <a:rPr lang="de-DE" altLang="ru-RU" sz="2000" dirty="0" smtClean="0"/>
              <a:t>, </a:t>
            </a:r>
            <a:r>
              <a:rPr lang="uk-UA" altLang="ru-RU" sz="2000" dirty="0" smtClean="0"/>
              <a:t>додає до кожного з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32 </a:t>
            </a:r>
            <a:r>
              <a:rPr lang="uk-UA" altLang="ru-RU" sz="2000" dirty="0" smtClean="0"/>
              <a:t>блоків для отримання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64bit </a:t>
            </a:r>
            <a:r>
              <a:rPr lang="uk-UA" altLang="ru-RU" sz="2000" dirty="0" err="1" smtClean="0"/>
              <a:t>аутентифікаційного</a:t>
            </a:r>
            <a:r>
              <a:rPr lang="uk-UA" altLang="ru-RU" sz="2000" dirty="0" smtClean="0"/>
              <a:t> тегу</a:t>
            </a:r>
            <a:r>
              <a:rPr lang="de-DE" altLang="ru-RU" sz="1800" dirty="0" smtClean="0"/>
              <a:t>.</a:t>
            </a:r>
            <a:endParaRPr lang="de-DE" altLang="ru-RU" sz="1800" dirty="0"/>
          </a:p>
          <a:p>
            <a:pPr algn="l">
              <a:buFontTx/>
              <a:buNone/>
            </a:pPr>
            <a:r>
              <a:rPr lang="de-DE" altLang="ru-RU" sz="2000" dirty="0"/>
              <a:t>- Michael </a:t>
            </a:r>
            <a:r>
              <a:rPr lang="uk-UA" altLang="ru-RU" sz="2000" dirty="0" smtClean="0"/>
              <a:t>розраховується на даних передавача і приймача</a:t>
            </a:r>
            <a:r>
              <a:rPr lang="uk-UA" altLang="ru-RU" sz="2000" dirty="0"/>
              <a:t> </a:t>
            </a:r>
            <a:r>
              <a:rPr lang="de-DE" altLang="ru-RU" sz="2000" dirty="0" smtClean="0"/>
              <a:t>(SA </a:t>
            </a:r>
            <a:r>
              <a:rPr lang="de-DE" altLang="ru-RU" sz="2000" dirty="0"/>
              <a:t>/ DA)</a:t>
            </a:r>
          </a:p>
        </p:txBody>
      </p:sp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250825" y="5029200"/>
            <a:ext cx="693261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de-DE" altLang="ru-RU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MIC =  </a:t>
            </a:r>
            <a:r>
              <a:rPr lang="de-DE" altLang="ru-RU" sz="2000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Michael_key</a:t>
            </a:r>
            <a:r>
              <a:rPr lang="de-DE" altLang="ru-RU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lang="de-DE" altLang="ru-RU" sz="2000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SA,DA,PlainMSDU</a:t>
            </a:r>
            <a:r>
              <a:rPr lang="de-DE" altLang="ru-RU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</a:p>
          <a:p>
            <a:pPr>
              <a:buFontTx/>
              <a:buChar char="-"/>
            </a:pPr>
            <a:r>
              <a:rPr lang="de-DE" altLang="ru-RU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uk-UA" dirty="0"/>
              <a:t>запобігає захопленню, зміні, повторному переправленню пакетів даних</a:t>
            </a:r>
            <a:endParaRPr lang="de-DE" altLang="ru-RU" sz="20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de-DE" altLang="ru-RU" dirty="0"/>
          </a:p>
        </p:txBody>
      </p:sp>
    </p:spTree>
    <p:extLst>
      <p:ext uri="{BB962C8B-B14F-4D97-AF65-F5344CB8AC3E}">
        <p14:creationId xmlns:p14="http://schemas.microsoft.com/office/powerpoint/2010/main" val="356264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224" y="0"/>
            <a:ext cx="85415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4036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" y="4049713"/>
            <a:ext cx="8888413" cy="2547937"/>
          </a:xfrm>
        </p:spPr>
        <p:txBody>
          <a:bodyPr>
            <a:normAutofit/>
          </a:bodyPr>
          <a:lstStyle/>
          <a:p>
            <a:pPr algn="l">
              <a:lnSpc>
                <a:spcPct val="90000"/>
              </a:lnSpc>
              <a:buFontTx/>
              <a:buNone/>
            </a:pPr>
            <a:r>
              <a:rPr lang="de-DE" altLang="ru-RU" sz="2000" dirty="0"/>
              <a:t>- IV </a:t>
            </a:r>
            <a:r>
              <a:rPr lang="uk-UA" altLang="ru-RU" sz="2000" dirty="0" smtClean="0"/>
              <a:t>розширений до </a:t>
            </a:r>
            <a:r>
              <a:rPr lang="de-DE" altLang="ru-RU" sz="2000" dirty="0" smtClean="0"/>
              <a:t>48 </a:t>
            </a:r>
            <a:r>
              <a:rPr lang="de-DE" altLang="ru-RU" sz="2000" dirty="0" err="1"/>
              <a:t>bits</a:t>
            </a:r>
            <a:r>
              <a:rPr lang="de-DE" altLang="ru-RU" sz="2000" dirty="0"/>
              <a:t>.</a:t>
            </a:r>
          </a:p>
          <a:p>
            <a:pPr algn="l">
              <a:lnSpc>
                <a:spcPct val="90000"/>
              </a:lnSpc>
            </a:pPr>
            <a:r>
              <a:rPr lang="de-DE" altLang="ru-RU" sz="2000" dirty="0"/>
              <a:t>- </a:t>
            </a:r>
            <a:r>
              <a:rPr lang="uk-UA" sz="2000" dirty="0"/>
              <a:t>Насправді 32 біт додається до 24 біт WEP, але 8 біт не використовуються.</a:t>
            </a:r>
            <a:br>
              <a:rPr lang="uk-UA" sz="2000" dirty="0"/>
            </a:br>
            <a:r>
              <a:rPr lang="uk-UA" sz="2000" dirty="0"/>
              <a:t>- використовує як лічильник послідовностей (TSC), починаючи з 0 і збільшуючи на </a:t>
            </a:r>
            <a:r>
              <a:rPr lang="uk-UA" sz="2000" dirty="0" smtClean="0"/>
              <a:t>1</a:t>
            </a:r>
            <a:r>
              <a:rPr lang="uk-UA" sz="2000" dirty="0"/>
              <a:t>   для кожного </a:t>
            </a:r>
            <a:r>
              <a:rPr lang="en-US" sz="2000" dirty="0" smtClean="0"/>
              <a:t>MPDU</a:t>
            </a:r>
            <a:r>
              <a:rPr lang="de-DE" altLang="ru-RU" sz="2000" dirty="0" smtClean="0"/>
              <a:t>.</a:t>
            </a:r>
            <a:endParaRPr lang="de-DE" altLang="ru-RU" sz="2000" dirty="0"/>
          </a:p>
          <a:p>
            <a:pPr algn="l">
              <a:lnSpc>
                <a:spcPct val="90000"/>
              </a:lnSpc>
              <a:buFontTx/>
              <a:buNone/>
            </a:pPr>
            <a:r>
              <a:rPr lang="de-DE" altLang="ru-RU" sz="2000" dirty="0"/>
              <a:t>- TSC1 </a:t>
            </a:r>
            <a:r>
              <a:rPr lang="uk-UA" altLang="ru-RU" sz="2000" dirty="0" smtClean="0"/>
              <a:t>і</a:t>
            </a:r>
            <a:r>
              <a:rPr lang="de-DE" altLang="ru-RU" sz="2000" dirty="0" smtClean="0"/>
              <a:t> </a:t>
            </a:r>
            <a:r>
              <a:rPr lang="de-DE" altLang="ru-RU" sz="2000" dirty="0"/>
              <a:t>TSC0 </a:t>
            </a:r>
            <a:r>
              <a:rPr lang="uk-UA" altLang="ru-RU" sz="2000" dirty="0" smtClean="0"/>
              <a:t>або молодші </a:t>
            </a:r>
            <a:r>
              <a:rPr lang="de-DE" altLang="ru-RU" sz="2000" dirty="0" smtClean="0"/>
              <a:t>16bit</a:t>
            </a:r>
            <a:r>
              <a:rPr lang="uk-UA" altLang="ru-RU" sz="2000" dirty="0" smtClean="0"/>
              <a:t> </a:t>
            </a:r>
            <a:r>
              <a:rPr lang="de-DE" altLang="ru-RU" sz="2000" dirty="0" smtClean="0"/>
              <a:t>IV</a:t>
            </a:r>
            <a:r>
              <a:rPr lang="ru-RU" altLang="ru-RU" sz="2000" dirty="0" smtClean="0"/>
              <a:t>- </a:t>
            </a:r>
            <a:r>
              <a:rPr lang="de-DE" altLang="ru-RU" sz="2000" dirty="0" smtClean="0"/>
              <a:t> </a:t>
            </a:r>
            <a:r>
              <a:rPr lang="uk-UA" altLang="ru-RU" sz="2000" dirty="0" smtClean="0"/>
              <a:t>послідовність номерів для фази 2</a:t>
            </a:r>
            <a:r>
              <a:rPr lang="de-DE" altLang="ru-RU" sz="2000" dirty="0" smtClean="0"/>
              <a:t>.</a:t>
            </a:r>
            <a:endParaRPr lang="de-DE" altLang="ru-RU" sz="2000" dirty="0"/>
          </a:p>
          <a:p>
            <a:pPr algn="l">
              <a:lnSpc>
                <a:spcPct val="90000"/>
              </a:lnSpc>
            </a:pPr>
            <a:r>
              <a:rPr lang="de-DE" altLang="ru-RU" sz="2000" dirty="0"/>
              <a:t>- TSC-TSC5 </a:t>
            </a:r>
            <a:r>
              <a:rPr lang="de-DE" altLang="ru-RU" sz="2000" dirty="0" err="1"/>
              <a:t>or</a:t>
            </a:r>
            <a:r>
              <a:rPr lang="de-DE" altLang="ru-RU" sz="2000" dirty="0"/>
              <a:t> </a:t>
            </a:r>
            <a:r>
              <a:rPr lang="uk-UA" altLang="ru-RU" sz="2000" dirty="0" smtClean="0"/>
              <a:t>старші </a:t>
            </a:r>
            <a:r>
              <a:rPr lang="de-DE" altLang="ru-RU" sz="2000" dirty="0" smtClean="0"/>
              <a:t> 32bit</a:t>
            </a:r>
            <a:r>
              <a:rPr lang="uk-UA" altLang="ru-RU" sz="2000" dirty="0" smtClean="0"/>
              <a:t> </a:t>
            </a:r>
            <a:r>
              <a:rPr lang="de-DE" altLang="ru-RU" sz="2000" dirty="0" smtClean="0"/>
              <a:t>IV </a:t>
            </a:r>
            <a:r>
              <a:rPr lang="uk-UA" sz="2000" dirty="0" smtClean="0"/>
              <a:t>приростають </a:t>
            </a:r>
            <a:r>
              <a:rPr lang="uk-UA" sz="2000" dirty="0"/>
              <a:t>на </a:t>
            </a:r>
            <a:r>
              <a:rPr lang="uk-UA" sz="2000" dirty="0" smtClean="0"/>
              <a:t>одиницю, </a:t>
            </a:r>
            <a:r>
              <a:rPr lang="uk-UA" sz="2000" dirty="0"/>
              <a:t>після </a:t>
            </a:r>
            <a:r>
              <a:rPr lang="uk-UA" sz="2000" dirty="0" smtClean="0"/>
              <a:t>обертання молодшого </a:t>
            </a:r>
            <a:r>
              <a:rPr lang="uk-UA" sz="2000" dirty="0"/>
              <a:t>IV </a:t>
            </a:r>
            <a:r>
              <a:rPr lang="uk-UA" sz="2000" dirty="0" smtClean="0"/>
              <a:t>і</a:t>
            </a:r>
            <a:r>
              <a:rPr lang="uk-UA" sz="2000" dirty="0"/>
              <a:t> </a:t>
            </a:r>
            <a:r>
              <a:rPr lang="uk-UA" sz="2000" dirty="0" smtClean="0"/>
              <a:t> використовуються </a:t>
            </a:r>
            <a:r>
              <a:rPr lang="uk-UA" sz="2000" dirty="0"/>
              <a:t>в 1 фазі.</a:t>
            </a:r>
            <a:endParaRPr lang="de-DE" altLang="ru-RU" sz="2000" dirty="0"/>
          </a:p>
        </p:txBody>
      </p:sp>
      <p:pic>
        <p:nvPicPr>
          <p:cNvPr id="40968" name="Picture 8" descr="TKIP_MPD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276475"/>
            <a:ext cx="649605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434488" y="854991"/>
            <a:ext cx="8497887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Enterprise </a:t>
            </a:r>
            <a:r>
              <a:rPr lang="de-DE" altLang="ru-RU" sz="2400" u="sng" dirty="0" smtClean="0"/>
              <a:t>Mode</a:t>
            </a:r>
            <a:endParaRPr lang="uk-UA" altLang="ru-RU" sz="2400" u="sng" dirty="0" smtClean="0"/>
          </a:p>
          <a:p>
            <a:endParaRPr lang="de-DE" altLang="ru-RU" sz="2400" u="sng" dirty="0"/>
          </a:p>
          <a:p>
            <a:pPr algn="l">
              <a:buFont typeface="Wingdings" panose="05000000000000000000" pitchFamily="2" charset="2"/>
              <a:buBlip>
                <a:blip r:embed="rId3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de-DE" altLang="ru-RU" sz="2400" dirty="0"/>
              <a:t>TKIP / TSC</a:t>
            </a:r>
            <a:endParaRPr lang="de-DE" altLang="ru-RU" sz="2000" dirty="0"/>
          </a:p>
        </p:txBody>
      </p:sp>
    </p:spTree>
    <p:extLst>
      <p:ext uri="{BB962C8B-B14F-4D97-AF65-F5344CB8AC3E}">
        <p14:creationId xmlns:p14="http://schemas.microsoft.com/office/powerpoint/2010/main" val="30503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466726" y="875812"/>
            <a:ext cx="8497887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Enterprise </a:t>
            </a:r>
            <a:r>
              <a:rPr lang="de-DE" altLang="ru-RU" sz="2400" u="sng" dirty="0" smtClean="0"/>
              <a:t>Mode</a:t>
            </a:r>
            <a:endParaRPr lang="uk-UA" altLang="ru-RU" sz="2400" u="sng" dirty="0" smtClean="0"/>
          </a:p>
          <a:p>
            <a:endParaRPr lang="de-DE" altLang="ru-RU" sz="2400" u="sng" dirty="0"/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de-DE" altLang="ru-RU" sz="2400" dirty="0"/>
              <a:t>TKIP / Key-Mix</a:t>
            </a:r>
            <a:endParaRPr lang="de-DE" altLang="ru-RU" sz="2000" dirty="0"/>
          </a:p>
        </p:txBody>
      </p:sp>
      <p:pic>
        <p:nvPicPr>
          <p:cNvPr id="55304" name="Picture 8" descr="TKIP_TS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060575"/>
            <a:ext cx="4176713" cy="297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611188" y="5157788"/>
            <a:ext cx="8064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altLang="ru-RU" sz="2400"/>
              <a:t>- Phase1:128b_res=Mix1(128bTK,48bitMAC,UpperIV32b)</a:t>
            </a:r>
          </a:p>
        </p:txBody>
      </p:sp>
      <p:sp>
        <p:nvSpPr>
          <p:cNvPr id="55307" name="Text Box 11"/>
          <p:cNvSpPr txBox="1">
            <a:spLocks noChangeArrowheads="1"/>
          </p:cNvSpPr>
          <p:nvPr/>
        </p:nvSpPr>
        <p:spPr bwMode="auto">
          <a:xfrm>
            <a:off x="584811" y="6290777"/>
            <a:ext cx="8064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altLang="ru-RU" sz="2400" dirty="0"/>
              <a:t>- Phase2:128b_perpacketkey=Mix1(res1,LowerIV16b)</a:t>
            </a:r>
          </a:p>
        </p:txBody>
      </p:sp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552573" y="5490796"/>
            <a:ext cx="80645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de-DE" altLang="ru-RU" sz="2400" dirty="0"/>
              <a:t>- </a:t>
            </a:r>
            <a:r>
              <a:rPr lang="uk-UA" sz="2400" dirty="0" smtClean="0"/>
              <a:t>Переконуються, </a:t>
            </a:r>
            <a:r>
              <a:rPr lang="uk-UA" sz="2400" dirty="0"/>
              <a:t>що </a:t>
            </a:r>
            <a:r>
              <a:rPr lang="uk-UA" sz="2400" dirty="0" smtClean="0"/>
              <a:t>ключ унікальний, </a:t>
            </a:r>
            <a:r>
              <a:rPr lang="uk-UA" sz="2400" dirty="0"/>
              <a:t>якщо клієнти діляться одним ключем</a:t>
            </a:r>
            <a:endParaRPr lang="de-DE" altLang="ru-RU" sz="2400" dirty="0"/>
          </a:p>
        </p:txBody>
      </p:sp>
      <p:sp>
        <p:nvSpPr>
          <p:cNvPr id="5530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276475"/>
            <a:ext cx="4175125" cy="1152525"/>
          </a:xfrm>
          <a:noFill/>
          <a:ln/>
        </p:spPr>
        <p:txBody>
          <a:bodyPr>
            <a:normAutofit/>
          </a:bodyPr>
          <a:lstStyle/>
          <a:p>
            <a:pPr algn="l"/>
            <a:r>
              <a:rPr lang="de-DE" altLang="ru-RU" sz="2400" dirty="0"/>
              <a:t>- </a:t>
            </a:r>
            <a:r>
              <a:rPr lang="uk-UA" dirty="0"/>
              <a:t>не </a:t>
            </a:r>
            <a:r>
              <a:rPr lang="uk-UA" dirty="0" smtClean="0"/>
              <a:t>просто </a:t>
            </a:r>
            <a:r>
              <a:rPr lang="uk-UA" dirty="0"/>
              <a:t>конкатенація</a:t>
            </a:r>
            <a:br>
              <a:rPr lang="uk-UA" dirty="0"/>
            </a:br>
            <a:r>
              <a:rPr lang="uk-UA" dirty="0"/>
              <a:t>   IV до ключа</a:t>
            </a:r>
            <a:endParaRPr lang="de-DE" altLang="ru-RU" sz="2400" dirty="0"/>
          </a:p>
        </p:txBody>
      </p:sp>
    </p:spTree>
    <p:extLst>
      <p:ext uri="{BB962C8B-B14F-4D97-AF65-F5344CB8AC3E}">
        <p14:creationId xmlns:p14="http://schemas.microsoft.com/office/powerpoint/2010/main" val="135457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152400" y="1341438"/>
            <a:ext cx="8915400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Enterprise Mode</a:t>
            </a:r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uk-UA" altLang="ru-RU" sz="2400" dirty="0" smtClean="0"/>
              <a:t>Переважно</a:t>
            </a:r>
            <a:r>
              <a:rPr lang="de-DE" altLang="ru-RU" sz="2400" dirty="0" smtClean="0"/>
              <a:t>TKIP </a:t>
            </a:r>
            <a:endParaRPr lang="de-DE" altLang="ru-RU" sz="2400" dirty="0"/>
          </a:p>
          <a:p>
            <a:pPr algn="l"/>
            <a:endParaRPr lang="de-DE" altLang="ru-RU" sz="2400" dirty="0"/>
          </a:p>
          <a:p>
            <a:pPr marL="342900" indent="-342900" algn="l">
              <a:buFontTx/>
              <a:buChar char="-"/>
            </a:pPr>
            <a:r>
              <a:rPr lang="uk-UA" sz="2400" dirty="0" smtClean="0"/>
              <a:t>унікальний </a:t>
            </a:r>
            <a:r>
              <a:rPr lang="uk-UA" sz="2400" dirty="0"/>
              <a:t>ключ для шифрування кожного пакету: ключі </a:t>
            </a:r>
            <a:r>
              <a:rPr lang="uk-UA" sz="2400" dirty="0" smtClean="0"/>
              <a:t>сильніші</a:t>
            </a:r>
          </a:p>
          <a:p>
            <a:pPr algn="l"/>
            <a:r>
              <a:rPr lang="uk-UA" sz="2400" dirty="0" smtClean="0"/>
              <a:t> </a:t>
            </a:r>
            <a:r>
              <a:rPr lang="uk-UA" sz="2400" dirty="0"/>
              <a:t>- 280 трлн можливих ключів</a:t>
            </a:r>
            <a:br>
              <a:rPr lang="uk-UA" sz="2400" dirty="0"/>
            </a:br>
            <a:r>
              <a:rPr lang="uk-UA" sz="2400" dirty="0" smtClean="0"/>
              <a:t> </a:t>
            </a:r>
            <a:r>
              <a:rPr lang="uk-UA" sz="2400" dirty="0"/>
              <a:t>- IV: довжина 48 біт, зменшення повторного використання IV</a:t>
            </a:r>
            <a:br>
              <a:rPr lang="uk-UA" sz="2400" dirty="0"/>
            </a:br>
            <a:r>
              <a:rPr lang="uk-UA" sz="2400" dirty="0"/>
              <a:t>      - Зашифровані IV </a:t>
            </a:r>
            <a:r>
              <a:rPr lang="uk-UA" sz="2400" dirty="0" smtClean="0"/>
              <a:t>послідовності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      - MIC </a:t>
            </a:r>
            <a:r>
              <a:rPr lang="uk-UA" sz="2400" dirty="0" smtClean="0"/>
              <a:t>замінено </a:t>
            </a:r>
            <a:r>
              <a:rPr lang="uk-UA" sz="2400" dirty="0"/>
              <a:t>CRC-</a:t>
            </a:r>
            <a:r>
              <a:rPr lang="uk-UA" sz="2400" dirty="0" err="1"/>
              <a:t>Check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      - </a:t>
            </a:r>
            <a:r>
              <a:rPr lang="uk-UA" sz="2400" dirty="0" smtClean="0"/>
              <a:t>необхідне </a:t>
            </a:r>
            <a:r>
              <a:rPr lang="uk-UA" sz="2400" dirty="0"/>
              <a:t>оновлення програмного забезпечення для обладнання WEP</a:t>
            </a:r>
            <a:endParaRPr lang="de-DE" altLang="ru-RU" sz="2400" dirty="0"/>
          </a:p>
        </p:txBody>
      </p:sp>
    </p:spTree>
    <p:extLst>
      <p:ext uri="{BB962C8B-B14F-4D97-AF65-F5344CB8AC3E}">
        <p14:creationId xmlns:p14="http://schemas.microsoft.com/office/powerpoint/2010/main" val="366142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228600" y="533400"/>
            <a:ext cx="87630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9pPr>
          </a:lstStyle>
          <a:p>
            <a:r>
              <a:rPr lang="de-DE" altLang="ru-RU" sz="2400" u="sng" dirty="0" smtClean="0"/>
              <a:t>Wi-Fi </a:t>
            </a:r>
            <a:r>
              <a:rPr lang="de-DE" altLang="ru-RU" sz="2400" u="sng" dirty="0" err="1"/>
              <a:t>Protected</a:t>
            </a:r>
            <a:r>
              <a:rPr lang="de-DE" altLang="ru-RU" sz="2400" u="sng" dirty="0"/>
              <a:t> Access (WPA) Personal Mode</a:t>
            </a:r>
          </a:p>
          <a:p>
            <a:pPr algn="l">
              <a:buFont typeface="Wingdings" panose="05000000000000000000" pitchFamily="2" charset="2"/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uk-UA" altLang="ru-RU" sz="2400" dirty="0" smtClean="0"/>
              <a:t>Шифрування</a:t>
            </a:r>
            <a:r>
              <a:rPr lang="de-DE" altLang="ru-RU" sz="2400" dirty="0" smtClean="0"/>
              <a:t>: </a:t>
            </a:r>
            <a:r>
              <a:rPr lang="de-DE" altLang="ru-RU" sz="2400" dirty="0"/>
              <a:t>TKIP</a:t>
            </a:r>
          </a:p>
          <a:p>
            <a:pPr algn="l">
              <a:buBlip>
                <a:blip r:embed="rId2"/>
              </a:buBlip>
            </a:pPr>
            <a:r>
              <a:rPr lang="de-DE" altLang="ru-RU" sz="2400" dirty="0"/>
              <a:t> </a:t>
            </a:r>
            <a:r>
              <a:rPr lang="uk-UA" sz="2400" dirty="0" err="1"/>
              <a:t>Аутентифікація</a:t>
            </a:r>
            <a:r>
              <a:rPr lang="uk-UA" sz="2400" dirty="0"/>
              <a:t>: PSK з загальним доступом</a:t>
            </a:r>
            <a:br>
              <a:rPr lang="uk-UA" sz="2400" dirty="0"/>
            </a:br>
            <a:r>
              <a:rPr lang="uk-UA" sz="2400" dirty="0"/>
              <a:t>      - спеціальний режим (без 802.1X інфраструктури)</a:t>
            </a:r>
            <a:br>
              <a:rPr lang="uk-UA" sz="2400" dirty="0"/>
            </a:br>
            <a:r>
              <a:rPr lang="uk-UA" sz="2400" dirty="0"/>
              <a:t>      - </a:t>
            </a:r>
            <a:r>
              <a:rPr lang="uk-UA" sz="2400" dirty="0" smtClean="0"/>
              <a:t>вводиться парольна фраза </a:t>
            </a:r>
            <a:r>
              <a:rPr lang="uk-UA" sz="2400" dirty="0"/>
              <a:t>для всіх STA та AP (</a:t>
            </a:r>
            <a:r>
              <a:rPr lang="uk-UA" sz="2400" dirty="0" err="1" smtClean="0"/>
              <a:t>Masterkey</a:t>
            </a:r>
            <a:r>
              <a:rPr lang="uk-UA" sz="2400" dirty="0"/>
              <a:t>  </a:t>
            </a:r>
            <a:r>
              <a:rPr lang="uk-UA" sz="2400" dirty="0" smtClean="0"/>
              <a:t>розраховується)</a:t>
            </a:r>
            <a:endParaRPr lang="en-US" sz="2400" dirty="0" smtClean="0"/>
          </a:p>
          <a:p>
            <a:pPr algn="l"/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      - заснований на </a:t>
            </a:r>
            <a:r>
              <a:rPr lang="en-US" sz="2400" dirty="0" smtClean="0"/>
              <a:t>4-way handshake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       </a:t>
            </a:r>
            <a:r>
              <a:rPr lang="en-US" sz="2400" dirty="0" smtClean="0"/>
              <a:t>     </a:t>
            </a:r>
            <a:r>
              <a:rPr lang="uk-UA" sz="2400" dirty="0" smtClean="0"/>
              <a:t> </a:t>
            </a:r>
            <a:r>
              <a:rPr lang="uk-UA" sz="2400" dirty="0"/>
              <a:t>- </a:t>
            </a:r>
            <a:r>
              <a:rPr lang="uk-UA" sz="2400" dirty="0" smtClean="0"/>
              <a:t>перше : </a:t>
            </a:r>
            <a:r>
              <a:rPr lang="uk-UA" sz="2400" dirty="0"/>
              <a:t>STA та AP обмінюються випадковими значеннями (без значення)</a:t>
            </a:r>
            <a:br>
              <a:rPr lang="uk-UA" sz="2400" dirty="0"/>
            </a:br>
            <a:r>
              <a:rPr lang="uk-UA" sz="2400" dirty="0"/>
              <a:t>       </a:t>
            </a:r>
            <a:r>
              <a:rPr lang="en-US" sz="2400" dirty="0" smtClean="0"/>
              <a:t>      </a:t>
            </a:r>
            <a:r>
              <a:rPr lang="uk-UA" sz="2400" dirty="0" smtClean="0"/>
              <a:t> </a:t>
            </a:r>
            <a:r>
              <a:rPr lang="uk-UA" sz="2400" dirty="0"/>
              <a:t>- </a:t>
            </a:r>
            <a:r>
              <a:rPr lang="uk-UA" sz="2400" dirty="0" smtClean="0"/>
              <a:t>друге : </a:t>
            </a:r>
            <a:r>
              <a:rPr lang="uk-UA" sz="2400" dirty="0"/>
              <a:t>AP доручає STA встановити розрахований ключ,</a:t>
            </a:r>
            <a:br>
              <a:rPr lang="uk-UA" sz="2400" dirty="0"/>
            </a:br>
            <a:r>
              <a:rPr lang="uk-UA" sz="2400" dirty="0"/>
              <a:t>      </a:t>
            </a:r>
            <a:r>
              <a:rPr lang="en-US" sz="2400" dirty="0" smtClean="0"/>
              <a:t>           </a:t>
            </a:r>
            <a:r>
              <a:rPr lang="uk-UA" sz="2400" dirty="0" smtClean="0"/>
              <a:t>STA </a:t>
            </a:r>
            <a:r>
              <a:rPr lang="uk-UA" sz="2400" dirty="0"/>
              <a:t>підтвердив -&gt; AP робить те саме.</a:t>
            </a:r>
            <a:br>
              <a:rPr lang="uk-UA" sz="2400" dirty="0"/>
            </a:br>
            <a:r>
              <a:rPr lang="uk-UA" sz="2400" dirty="0"/>
              <a:t>     </a:t>
            </a:r>
            <a:r>
              <a:rPr lang="en-US" sz="2400" dirty="0" smtClean="0"/>
              <a:t>         </a:t>
            </a:r>
            <a:r>
              <a:rPr lang="uk-UA" sz="2400" dirty="0" smtClean="0"/>
              <a:t> </a:t>
            </a:r>
            <a:r>
              <a:rPr lang="uk-UA" sz="2400" dirty="0"/>
              <a:t>- конфігурація парольної фрази, аналогічної WEP</a:t>
            </a:r>
            <a:r>
              <a:rPr lang="de-DE" altLang="ru-RU" sz="2400" dirty="0" smtClean="0"/>
              <a:t>.</a:t>
            </a:r>
            <a:endParaRPr lang="de-DE" altLang="ru-RU" sz="2400" dirty="0"/>
          </a:p>
        </p:txBody>
      </p:sp>
    </p:spTree>
    <p:extLst>
      <p:ext uri="{BB962C8B-B14F-4D97-AF65-F5344CB8AC3E}">
        <p14:creationId xmlns:p14="http://schemas.microsoft.com/office/powerpoint/2010/main" val="364972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6200" y="1284798"/>
            <a:ext cx="8839199" cy="4980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/>
              <a:t>WPA </a:t>
            </a:r>
            <a:r>
              <a:rPr lang="uk-UA" sz="2800" dirty="0" smtClean="0"/>
              <a:t>підтримує</a:t>
            </a:r>
            <a:r>
              <a:rPr lang="en-US" sz="2800" dirty="0" smtClean="0"/>
              <a:t> </a:t>
            </a:r>
            <a:r>
              <a:rPr lang="en-US" sz="2800" b="1" dirty="0" smtClean="0"/>
              <a:t>Enterprise </a:t>
            </a:r>
            <a:r>
              <a:rPr lang="en-US" sz="2800" dirty="0"/>
              <a:t>Authentication </a:t>
            </a:r>
            <a:r>
              <a:rPr lang="en-US" sz="2800" b="1" dirty="0" smtClean="0"/>
              <a:t> </a:t>
            </a:r>
            <a:endParaRPr lang="en-US" sz="2800" dirty="0" smtClean="0"/>
          </a:p>
          <a:p>
            <a:pPr marL="681037" lvl="1" indent="-342900">
              <a:buFont typeface="Wingdings" pitchFamily="2" charset="2"/>
              <a:buChar char="§"/>
            </a:pPr>
            <a:r>
              <a:rPr lang="uk-UA" sz="2000" dirty="0" smtClean="0"/>
              <a:t>Використовує</a:t>
            </a:r>
            <a:r>
              <a:rPr lang="en-US" sz="2000" dirty="0" smtClean="0"/>
              <a:t> Remote Authentication Dial-In User Service (RADIUS) </a:t>
            </a:r>
            <a:r>
              <a:rPr lang="uk-UA" sz="2000" dirty="0" smtClean="0"/>
              <a:t>сервер </a:t>
            </a:r>
            <a:r>
              <a:rPr lang="uk-UA" sz="2000" dirty="0" err="1" smtClean="0"/>
              <a:t>аутентифікації</a:t>
            </a:r>
            <a:r>
              <a:rPr lang="en-US" sz="2000" dirty="0" smtClean="0"/>
              <a:t>.</a:t>
            </a:r>
          </a:p>
          <a:p>
            <a:pPr marL="681037" lvl="1" indent="-342900">
              <a:buFont typeface="Wingdings" pitchFamily="2" charset="2"/>
              <a:buChar char="§"/>
            </a:pPr>
            <a:r>
              <a:rPr lang="uk-UA" sz="2000" dirty="0" smtClean="0"/>
              <a:t>Додаткові заходи безпеки</a:t>
            </a:r>
            <a:r>
              <a:rPr lang="en-US" sz="2000" dirty="0" smtClean="0"/>
              <a:t>.</a:t>
            </a:r>
          </a:p>
          <a:p>
            <a:pPr marL="681037" lvl="1" indent="-342900">
              <a:buFont typeface="Wingdings" pitchFamily="2" charset="2"/>
              <a:buChar char="§"/>
            </a:pPr>
            <a:r>
              <a:rPr lang="uk-UA" sz="2000" dirty="0" smtClean="0"/>
              <a:t>Для </a:t>
            </a:r>
            <a:r>
              <a:rPr lang="uk-UA" sz="2000" dirty="0" err="1" smtClean="0"/>
              <a:t>аутентифікації</a:t>
            </a:r>
            <a:r>
              <a:rPr lang="uk-UA" sz="2000" dirty="0" smtClean="0"/>
              <a:t> користувачів використовується  стандарт </a:t>
            </a:r>
            <a:r>
              <a:rPr lang="en-US" sz="2000" dirty="0" smtClean="0"/>
              <a:t>802.1X, </a:t>
            </a:r>
            <a:r>
              <a:rPr lang="uk-UA" sz="2000" dirty="0" smtClean="0"/>
              <a:t>а саме протокол </a:t>
            </a:r>
            <a:r>
              <a:rPr lang="en-US" sz="2000" dirty="0" smtClean="0"/>
              <a:t>Extensible Authentication Protocol (EAP)</a:t>
            </a:r>
          </a:p>
          <a:p>
            <a:pPr marL="342900" indent="-34290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29189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145868" cy="464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>
                <a:latin typeface="Arial" charset="0"/>
              </a:rPr>
              <a:t>Недоліки </a:t>
            </a:r>
            <a:r>
              <a:rPr lang="en-US" sz="2400" dirty="0" smtClean="0">
                <a:latin typeface="Arial" charset="0"/>
              </a:rPr>
              <a:t>WPA</a:t>
            </a:r>
            <a:endParaRPr lang="en-US" sz="2400" dirty="0">
              <a:latin typeface="Arial" charset="0"/>
            </a:endParaRPr>
          </a:p>
          <a:p>
            <a:pPr lvl="1"/>
            <a:r>
              <a:rPr lang="uk-UA" sz="2400" dirty="0" smtClean="0">
                <a:latin typeface="Arial" charset="0"/>
              </a:rPr>
              <a:t>Керування ключами</a:t>
            </a:r>
            <a:endParaRPr lang="en-US" sz="2400" dirty="0" smtClean="0">
              <a:latin typeface="Arial" charset="0"/>
            </a:endParaRPr>
          </a:p>
          <a:p>
            <a:pPr lvl="2"/>
            <a:r>
              <a:rPr lang="uk-UA" sz="2400" dirty="0"/>
              <a:t>Обмін ключами здійснюється вручну без </a:t>
            </a:r>
            <a:r>
              <a:rPr lang="uk-UA" sz="2400" dirty="0" smtClean="0"/>
              <a:t>захисту</a:t>
            </a:r>
          </a:p>
          <a:p>
            <a:pPr lvl="2"/>
            <a:r>
              <a:rPr lang="uk-UA" sz="2400" dirty="0"/>
              <a:t>Ключі необхідно регулярно </a:t>
            </a:r>
            <a:r>
              <a:rPr lang="uk-UA" sz="2400" dirty="0" smtClean="0"/>
              <a:t>міняти</a:t>
            </a:r>
          </a:p>
          <a:p>
            <a:pPr lvl="2"/>
            <a:r>
              <a:rPr lang="uk-UA" sz="2400" dirty="0"/>
              <a:t>Ключ повинен бути розголошений </a:t>
            </a:r>
            <a:r>
              <a:rPr lang="uk-UA" sz="2400" dirty="0" smtClean="0"/>
              <a:t>гостям</a:t>
            </a:r>
            <a:endParaRPr lang="en-US" sz="2400" dirty="0" smtClean="0">
              <a:latin typeface="Arial" charset="0"/>
            </a:endParaRPr>
          </a:p>
          <a:p>
            <a:pPr lvl="1"/>
            <a:r>
              <a:rPr lang="uk-UA" sz="2400" dirty="0" smtClean="0">
                <a:latin typeface="Arial" charset="0"/>
              </a:rPr>
              <a:t>Паролі</a:t>
            </a:r>
            <a:endParaRPr lang="en-US" sz="2400" dirty="0" smtClean="0">
              <a:latin typeface="Arial" charset="0"/>
            </a:endParaRPr>
          </a:p>
          <a:p>
            <a:pPr lvl="2"/>
            <a:r>
              <a:rPr lang="uk-UA" sz="2400" dirty="0"/>
              <a:t>Паролі PSK менше 20 символів можуть піддаватися </a:t>
            </a:r>
            <a:r>
              <a:rPr lang="uk-UA" sz="2400" dirty="0" err="1" smtClean="0"/>
              <a:t>взлому</a:t>
            </a:r>
            <a:endParaRPr lang="en-US" sz="2400" dirty="0">
              <a:latin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1pPr>
            <a:lvl2pPr marL="742950" indent="-28575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82AFF7A2-FF3C-7D4C-AEE4-C613B1023D1F}" type="slidenum">
              <a:rPr lang="en-US" sz="1400">
                <a:solidFill>
                  <a:srgbClr val="222222"/>
                </a:solidFill>
                <a:latin typeface="Arial" charset="0"/>
              </a:rPr>
              <a:pPr eaLnBrk="1" hangingPunct="1"/>
              <a:t>29</a:t>
            </a:fld>
            <a:endParaRPr lang="en-US" sz="1400">
              <a:solidFill>
                <a:srgbClr val="222222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8077200" cy="11430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uk-UA" dirty="0" err="1" smtClean="0">
                <a:latin typeface="Arial" charset="0"/>
                <a:cs typeface="Arial" charset="0"/>
              </a:rPr>
              <a:t>Взлам</a:t>
            </a:r>
            <a:r>
              <a:rPr lang="en-US" dirty="0" smtClean="0">
                <a:latin typeface="Arial" charset="0"/>
                <a:cs typeface="Arial" charset="0"/>
              </a:rPr>
              <a:t> WPA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1600200"/>
            <a:ext cx="8229600" cy="25908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uk-UA" dirty="0" smtClean="0">
                <a:latin typeface="Verdana" charset="0"/>
                <a:cs typeface="Arial" charset="0"/>
              </a:rPr>
              <a:t>З правильним обладнанням</a:t>
            </a:r>
            <a:r>
              <a:rPr lang="en-US" dirty="0" smtClean="0">
                <a:latin typeface="Verdana" charset="0"/>
                <a:cs typeface="Arial" charset="0"/>
              </a:rPr>
              <a:t>, WPA </a:t>
            </a:r>
            <a:r>
              <a:rPr lang="uk-UA" dirty="0" smtClean="0">
                <a:latin typeface="Verdana" charset="0"/>
                <a:cs typeface="Arial" charset="0"/>
              </a:rPr>
              <a:t>може бути </a:t>
            </a:r>
            <a:r>
              <a:rPr lang="uk-UA" dirty="0" err="1" smtClean="0">
                <a:latin typeface="Verdana" charset="0"/>
                <a:cs typeface="Arial" charset="0"/>
              </a:rPr>
              <a:t>взламаний</a:t>
            </a:r>
            <a:r>
              <a:rPr lang="uk-UA" dirty="0" smtClean="0">
                <a:latin typeface="Verdana" charset="0"/>
                <a:cs typeface="Arial" charset="0"/>
              </a:rPr>
              <a:t> за декілька хвилин</a:t>
            </a:r>
            <a:endParaRPr lang="en-US" dirty="0">
              <a:latin typeface="Verdana" charset="0"/>
              <a:cs typeface="Arial" charset="0"/>
            </a:endParaRPr>
          </a:p>
          <a:p>
            <a:pPr lvl="1" eaLnBrk="1" hangingPunct="1">
              <a:defRPr/>
            </a:pPr>
            <a:r>
              <a:rPr lang="uk-UA" dirty="0" smtClean="0">
                <a:latin typeface="Verdana" charset="0"/>
                <a:ea typeface="Arial" charset="0"/>
                <a:cs typeface="Arial" charset="0"/>
              </a:rPr>
              <a:t>Мережева карта</a:t>
            </a:r>
            <a:endParaRPr lang="en-US" dirty="0">
              <a:latin typeface="Verdana" charset="0"/>
              <a:ea typeface="Arial" charset="0"/>
              <a:cs typeface="Arial" charset="0"/>
            </a:endParaRPr>
          </a:p>
          <a:p>
            <a:pPr lvl="1" eaLnBrk="1" hangingPunct="1">
              <a:defRPr/>
            </a:pPr>
            <a:r>
              <a:rPr lang="en-US" dirty="0" err="1" smtClean="0">
                <a:latin typeface="Verdana" charset="0"/>
                <a:ea typeface="Arial" charset="0"/>
                <a:cs typeface="Arial" charset="0"/>
              </a:rPr>
              <a:t>Aircrack</a:t>
            </a:r>
            <a:r>
              <a:rPr lang="en-US" dirty="0" smtClean="0">
                <a:latin typeface="Verdana" charset="0"/>
                <a:ea typeface="Arial" charset="0"/>
                <a:cs typeface="Arial" charset="0"/>
              </a:rPr>
              <a:t>-ng</a:t>
            </a:r>
            <a:endParaRPr lang="uk-UA" dirty="0" smtClean="0">
              <a:latin typeface="Verdana" charset="0"/>
              <a:ea typeface="Arial" charset="0"/>
              <a:cs typeface="Arial" charset="0"/>
            </a:endParaRPr>
          </a:p>
          <a:p>
            <a:pPr lvl="1" eaLnBrk="1" hangingPunct="1">
              <a:defRPr/>
            </a:pPr>
            <a:r>
              <a:rPr lang="en-US" dirty="0" err="1" smtClean="0">
                <a:latin typeface="Verdana" charset="0"/>
                <a:ea typeface="Arial" charset="0"/>
                <a:cs typeface="Arial" charset="0"/>
              </a:rPr>
              <a:t>wifiti</a:t>
            </a:r>
            <a:endParaRPr lang="en-US" dirty="0">
              <a:latin typeface="Verdana" charset="0"/>
              <a:ea typeface="Arial" charset="0"/>
              <a:cs typeface="Arial" charset="0"/>
            </a:endParaRPr>
          </a:p>
        </p:txBody>
      </p:sp>
      <p:pic>
        <p:nvPicPr>
          <p:cNvPr id="9625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343400"/>
            <a:ext cx="19304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0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200400"/>
            <a:ext cx="4470400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39869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689339" y="152400"/>
            <a:ext cx="7765321" cy="1326321"/>
          </a:xfrm>
        </p:spPr>
        <p:txBody>
          <a:bodyPr/>
          <a:lstStyle/>
          <a:p>
            <a:r>
              <a:rPr lang="en-US" altLang="ru-RU" dirty="0" smtClean="0"/>
              <a:t>Attacking WPA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lnSpcReduction="10000"/>
          </a:bodyPr>
          <a:lstStyle/>
          <a:p>
            <a:pPr marL="0" lvl="1" indent="0">
              <a:buNone/>
              <a:defRPr/>
            </a:pPr>
            <a:r>
              <a:rPr lang="uk-UA" sz="2400" b="1" dirty="0" err="1"/>
              <a:t>macchanger</a:t>
            </a:r>
            <a:r>
              <a:rPr lang="uk-UA" sz="2400" dirty="0"/>
              <a:t> - інструмент, який дозволяє переглядати та / або підробляти (підробляти) свою MAC-адресу</a:t>
            </a:r>
            <a:br>
              <a:rPr lang="uk-UA" sz="2400" dirty="0"/>
            </a:br>
            <a:r>
              <a:rPr lang="uk-UA" sz="2400" b="1" dirty="0" err="1"/>
              <a:t>airmon</a:t>
            </a:r>
            <a:r>
              <a:rPr lang="uk-UA" sz="2400" dirty="0"/>
              <a:t> - інструмент, який допоможе вам перевести бездротовий адаптер у режим монітора (</a:t>
            </a:r>
            <a:r>
              <a:rPr lang="uk-UA" sz="2400" dirty="0" err="1"/>
              <a:t>rfmon</a:t>
            </a:r>
            <a:r>
              <a:rPr lang="uk-UA" sz="2400" dirty="0"/>
              <a:t>)</a:t>
            </a:r>
            <a:br>
              <a:rPr lang="uk-UA" sz="2400" dirty="0"/>
            </a:br>
            <a:r>
              <a:rPr lang="uk-UA" sz="2400" b="1" dirty="0" err="1"/>
              <a:t>airodump</a:t>
            </a:r>
            <a:r>
              <a:rPr lang="uk-UA" sz="2400" dirty="0"/>
              <a:t> - інструмент для захоплення пакетів з бездротового маршрутизатора (інакше відомий як AP)</a:t>
            </a:r>
            <a:br>
              <a:rPr lang="uk-UA" sz="2400" dirty="0"/>
            </a:br>
            <a:r>
              <a:rPr lang="uk-UA" sz="2400" b="1" dirty="0" err="1"/>
              <a:t>aireplay</a:t>
            </a:r>
            <a:r>
              <a:rPr lang="uk-UA" sz="2400" dirty="0"/>
              <a:t> - інструмент для підробки запитів ARP</a:t>
            </a:r>
            <a:br>
              <a:rPr lang="uk-UA" sz="2400" dirty="0"/>
            </a:br>
            <a:r>
              <a:rPr lang="uk-UA" sz="2400" dirty="0"/>
              <a:t>Захоплюйте рукостискання WPA / WPA2, змушуючи клієнтів пройти повторну </a:t>
            </a:r>
            <a:r>
              <a:rPr lang="uk-UA" sz="2400" dirty="0" smtClean="0"/>
              <a:t>а</a:t>
            </a:r>
            <a:r>
              <a:rPr lang="en-US" sz="2400" dirty="0" smtClean="0"/>
              <a:t>e</a:t>
            </a:r>
            <a:r>
              <a:rPr lang="uk-UA" sz="2400" dirty="0" err="1" smtClean="0"/>
              <a:t>тентифікацію</a:t>
            </a: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Створення нових векторів ініціалізації</a:t>
            </a:r>
            <a:br>
              <a:rPr lang="uk-UA" sz="2400" dirty="0"/>
            </a:br>
            <a:r>
              <a:rPr lang="uk-UA" sz="2400" b="1" dirty="0" err="1"/>
              <a:t>aircrack</a:t>
            </a:r>
            <a:r>
              <a:rPr lang="uk-UA" sz="2400" dirty="0"/>
              <a:t> - інструмент для </a:t>
            </a:r>
            <a:r>
              <a:rPr lang="uk-UA" sz="2400" dirty="0" err="1"/>
              <a:t>розшифровки</a:t>
            </a:r>
            <a:r>
              <a:rPr lang="uk-UA" sz="2400" dirty="0"/>
              <a:t> ключів WEP (слід використовувати зі словником)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9725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dirty="0" smtClean="0"/>
              <a:t>Як захищатись використовуючи </a:t>
            </a:r>
            <a:r>
              <a:rPr lang="en-US" altLang="ru-RU" dirty="0" smtClean="0"/>
              <a:t>WPA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381000" y="1935922"/>
            <a:ext cx="7993468" cy="40386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2400" dirty="0"/>
              <a:t>Паролі - єдиний спосіб зламати WPA - це </a:t>
            </a:r>
            <a:r>
              <a:rPr lang="en-US" sz="2400" dirty="0" smtClean="0"/>
              <a:t>sniff</a:t>
            </a:r>
            <a:r>
              <a:rPr lang="uk-UA" sz="2400" dirty="0" smtClean="0"/>
              <a:t>’</a:t>
            </a:r>
            <a:r>
              <a:rPr lang="uk-UA" sz="2400" dirty="0" err="1" smtClean="0"/>
              <a:t>ити</a:t>
            </a:r>
            <a:r>
              <a:rPr lang="uk-UA" sz="2400" dirty="0" smtClean="0"/>
              <a:t> </a:t>
            </a:r>
            <a:r>
              <a:rPr lang="uk-UA" sz="2400" dirty="0"/>
              <a:t>пароль PMK, пов'язаний з процесом </a:t>
            </a:r>
            <a:r>
              <a:rPr lang="uk-UA" sz="2400" dirty="0" err="1"/>
              <a:t>аутентифікації</a:t>
            </a:r>
            <a:r>
              <a:rPr lang="uk-UA" sz="2400" dirty="0"/>
              <a:t> рукостискання, і якщо цей пароль буде надзвичайно складним, зламати буде майже неможливо</a:t>
            </a:r>
            <a:r>
              <a:rPr lang="uk-UA" sz="2400" dirty="0" smtClean="0"/>
              <a:t>.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Складність пароля - виберіть випадкову парольну фразу, що не складається з словникових слів. Виберіть складну парольну фразу довжиною не менше 20 символів і регулярно змінюйте її</a:t>
            </a:r>
            <a:r>
              <a:rPr lang="en-US" altLang="ru-RU" sz="2400" dirty="0" smtClean="0"/>
              <a:t/>
            </a:r>
            <a:br>
              <a:rPr lang="en-US" altLang="ru-RU" sz="2400" dirty="0" smtClean="0"/>
            </a:br>
            <a:endParaRPr lang="en-US" alt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63431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52400" y="152401"/>
            <a:ext cx="8534399" cy="762000"/>
          </a:xfrm>
        </p:spPr>
        <p:txBody>
          <a:bodyPr/>
          <a:lstStyle/>
          <a:p>
            <a:r>
              <a:rPr lang="uk-UA" altLang="ru-RU" dirty="0" smtClean="0"/>
              <a:t>Загальні принципи захисту</a:t>
            </a:r>
            <a:endParaRPr lang="en-US" altLang="ru-RU" dirty="0" smtClean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0" y="914401"/>
            <a:ext cx="8915400" cy="579119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sz="2400" dirty="0" smtClean="0"/>
              <a:t>Змініть </a:t>
            </a:r>
            <a:r>
              <a:rPr lang="uk-UA" sz="2400" dirty="0"/>
              <a:t>ім'я та пароль маршрутизатора за </a:t>
            </a:r>
            <a:r>
              <a:rPr lang="uk-UA" sz="2400" dirty="0" smtClean="0"/>
              <a:t>замовчуванням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Якщо можливо, змініть внутрішню підмережу </a:t>
            </a:r>
            <a:r>
              <a:rPr lang="uk-UA" sz="2400" dirty="0" smtClean="0"/>
              <a:t>IP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Змініть ім'я за замовчуванням та </a:t>
            </a:r>
            <a:r>
              <a:rPr lang="uk-UA" sz="2400" dirty="0" smtClean="0"/>
              <a:t>приховайте </a:t>
            </a:r>
            <a:r>
              <a:rPr lang="uk-UA" sz="2400" dirty="0"/>
              <a:t>трансляцію SSID (ідентифікатор набору послуг</a:t>
            </a:r>
            <a:r>
              <a:rPr lang="uk-UA" sz="2400" dirty="0" smtClean="0"/>
              <a:t>)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Жоден із способів атаки не є швидшим чи ефективнішим, коли використовується більша пропускна фраза</a:t>
            </a:r>
            <a:r>
              <a:rPr lang="uk-UA" sz="2400" dirty="0" smtClean="0"/>
              <a:t>.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Обмежте доступ до своєї бездротової мережі, фільтруючи доступ на основі MAC (код доступу до медіа</a:t>
            </a:r>
            <a:r>
              <a:rPr lang="uk-UA" sz="2400" dirty="0" smtClean="0"/>
              <a:t>)</a:t>
            </a:r>
          </a:p>
          <a:p>
            <a:pPr marL="0" indent="0">
              <a:buNone/>
            </a:pPr>
            <a:r>
              <a:rPr lang="uk-UA" sz="2400" dirty="0"/>
              <a:t/>
            </a:r>
            <a:br>
              <a:rPr lang="uk-UA" sz="2400" dirty="0"/>
            </a:br>
            <a:r>
              <a:rPr lang="uk-UA" sz="2400" dirty="0"/>
              <a:t>Використовуйте шифрування</a:t>
            </a:r>
            <a:endParaRPr lang="en-US" alt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166757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3_Default Design">
  <a:themeElements>
    <a:clrScheme name="3_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FFFFFF"/>
      </a:hlink>
      <a:folHlink>
        <a:srgbClr val="B2B2B2"/>
      </a:folHlink>
    </a:clrScheme>
    <a:fontScheme name="3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FFFF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958</Words>
  <Application>Microsoft Office PowerPoint</Application>
  <PresentationFormat>Экран (4:3)</PresentationFormat>
  <Paragraphs>200</Paragraphs>
  <Slides>33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33</vt:i4>
      </vt:variant>
    </vt:vector>
  </HeadingPairs>
  <TitlesOfParts>
    <vt:vector size="42" baseType="lpstr">
      <vt:lpstr>ＭＳ Ｐゴシック</vt:lpstr>
      <vt:lpstr>Arial</vt:lpstr>
      <vt:lpstr>Bookman Old Style</vt:lpstr>
      <vt:lpstr>Rockwell</vt:lpstr>
      <vt:lpstr>Times New Roman</vt:lpstr>
      <vt:lpstr>Verdana</vt:lpstr>
      <vt:lpstr>Wingdings</vt:lpstr>
      <vt:lpstr>3_Default Design</vt:lpstr>
      <vt:lpstr>Damask</vt:lpstr>
      <vt:lpstr>Лекція 12   Безпека в бездротових мережах</vt:lpstr>
      <vt:lpstr>Wireless Security Overview</vt:lpstr>
      <vt:lpstr>Shared Key Authentication Methods</vt:lpstr>
      <vt:lpstr>Wired Equivalent Privacy (WEP)</vt:lpstr>
      <vt:lpstr>WEP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Cracking WEP</vt:lpstr>
      <vt:lpstr>Атаки на WEP</vt:lpstr>
      <vt:lpstr>Як захищатись використовуючи WEP</vt:lpstr>
      <vt:lpstr>Wi-Fi Protected Setup (WPS)</vt:lpstr>
      <vt:lpstr>Wi-Fi Protected Access (WPA)</vt:lpstr>
      <vt:lpstr>Презентация PowerPoint</vt:lpstr>
      <vt:lpstr>WPA/WPA2 Personal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Взлам WPA</vt:lpstr>
      <vt:lpstr>Attacking WPA</vt:lpstr>
      <vt:lpstr>Як захищатись використовуючи WPA</vt:lpstr>
      <vt:lpstr>Загальні принципи захисту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367</cp:revision>
  <dcterms:created xsi:type="dcterms:W3CDTF">2002-09-27T23:29:22Z</dcterms:created>
  <dcterms:modified xsi:type="dcterms:W3CDTF">2020-04-06T11:12:50Z</dcterms:modified>
</cp:coreProperties>
</file>