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5" r:id="rId3"/>
    <p:sldId id="266" r:id="rId4"/>
    <p:sldId id="257" r:id="rId5"/>
    <p:sldId id="258" r:id="rId6"/>
    <p:sldId id="267"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68" r:id="rId20"/>
    <p:sldId id="269" r:id="rId21"/>
    <p:sldId id="284" r:id="rId22"/>
    <p:sldId id="285" r:id="rId23"/>
    <p:sldId id="286" r:id="rId24"/>
    <p:sldId id="287" r:id="rId25"/>
    <p:sldId id="288" r:id="rId26"/>
    <p:sldId id="270" r:id="rId27"/>
    <p:sldId id="259" r:id="rId28"/>
    <p:sldId id="262" r:id="rId29"/>
    <p:sldId id="260" r:id="rId30"/>
    <p:sldId id="264" r:id="rId31"/>
    <p:sldId id="263" r:id="rId32"/>
    <p:sldId id="261"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9/1/2025</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48A87A34-81AB-432B-8DAE-1953F412C126}" type="datetimeFigureOut">
              <a:rPr lang="en-US" dirty="0"/>
              <a:t>9/1/2025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Content Placeholder 3"/>
          <p:cNvSpPr>
            <a:spLocks noGrp="1"/>
          </p:cNvSpPr>
          <p:nvPr>
            <p:ph sz="half" idx="2"/>
          </p:nvPr>
        </p:nvSpPr>
        <p:spPr>
          <a:xfrm>
            <a:off x="1141410" y="3073397"/>
            <a:ext cx="4878391" cy="2717801"/>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Content Placeholder 5"/>
          <p:cNvSpPr>
            <a:spLocks noGrp="1"/>
          </p:cNvSpPr>
          <p:nvPr>
            <p:ph sz="quarter" idx="4"/>
          </p:nvPr>
        </p:nvSpPr>
        <p:spPr>
          <a:xfrm>
            <a:off x="6172200" y="3073397"/>
            <a:ext cx="4875210" cy="2717801"/>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uk-UA"/>
              <a:t>Клацніть, щоб редагувати стиль зразка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9/1/2025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uk-UA"/>
              <a:t>Клацніть, щоб редагувати стиль зразка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9/1/2025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uk-UA"/>
              <a:t>Клацніть, щоб редагувати стиль зразка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uk-UA"/>
              <a:t>Клацніть піктограму, щоб додати зображення</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uk-UA"/>
              <a:t>Клацніть піктограму, щоб додати зображення</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uk-UA"/>
              <a:t>Клацніть піктограму, щоб додати зображення</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9/1/2025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9/1/2025</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DDD1FF-B10B-4944-AB8B-AFF51B3FC083}"/>
              </a:ext>
            </a:extLst>
          </p:cNvPr>
          <p:cNvSpPr>
            <a:spLocks noGrp="1"/>
          </p:cNvSpPr>
          <p:nvPr>
            <p:ph type="ctrTitle"/>
          </p:nvPr>
        </p:nvSpPr>
        <p:spPr/>
        <p:txBody>
          <a:bodyPr/>
          <a:lstStyle/>
          <a:p>
            <a:r>
              <a:rPr lang="uk-UA" dirty="0"/>
              <a:t>Журналістика як соціальний інститут і професія. </a:t>
            </a:r>
          </a:p>
        </p:txBody>
      </p:sp>
      <p:sp>
        <p:nvSpPr>
          <p:cNvPr id="3" name="Підзаголовок 2">
            <a:extLst>
              <a:ext uri="{FF2B5EF4-FFF2-40B4-BE49-F238E27FC236}">
                <a16:creationId xmlns:a16="http://schemas.microsoft.com/office/drawing/2014/main" id="{6A02DD40-C02A-4703-940E-F76C0C470946}"/>
              </a:ext>
            </a:extLst>
          </p:cNvPr>
          <p:cNvSpPr>
            <a:spLocks noGrp="1"/>
          </p:cNvSpPr>
          <p:nvPr>
            <p:ph type="subTitle" idx="1"/>
          </p:nvPr>
        </p:nvSpPr>
        <p:spPr>
          <a:xfrm>
            <a:off x="1876424" y="3602038"/>
            <a:ext cx="9544611" cy="2646362"/>
          </a:xfrm>
        </p:spPr>
        <p:txBody>
          <a:bodyPr>
            <a:normAutofit/>
          </a:bodyPr>
          <a:lstStyle/>
          <a:p>
            <a:pPr marL="457200" indent="-457200">
              <a:buFont typeface="+mj-lt"/>
              <a:buAutoNum type="arabicPeriod"/>
            </a:pPr>
            <a:r>
              <a:rPr lang="ru-RU" dirty="0" err="1"/>
              <a:t>Журналістика</a:t>
            </a:r>
            <a:r>
              <a:rPr lang="ru-RU" dirty="0"/>
              <a:t>: </a:t>
            </a:r>
            <a:r>
              <a:rPr lang="ru-RU" dirty="0" err="1"/>
              <a:t>зміст</a:t>
            </a:r>
            <a:r>
              <a:rPr lang="ru-RU" dirty="0"/>
              <a:t> і </a:t>
            </a:r>
            <a:r>
              <a:rPr lang="ru-RU" dirty="0" err="1"/>
              <a:t>базові</a:t>
            </a:r>
            <a:r>
              <a:rPr lang="ru-RU" dirty="0"/>
              <a:t> </a:t>
            </a:r>
            <a:r>
              <a:rPr lang="ru-RU" dirty="0" err="1"/>
              <a:t>поняття</a:t>
            </a:r>
            <a:r>
              <a:rPr lang="ru-RU" dirty="0"/>
              <a:t>. </a:t>
            </a:r>
            <a:r>
              <a:rPr lang="ru-RU" dirty="0" err="1"/>
              <a:t>Специфіка</a:t>
            </a:r>
            <a:r>
              <a:rPr lang="ru-RU" dirty="0"/>
              <a:t> </a:t>
            </a:r>
            <a:r>
              <a:rPr lang="ru-RU" dirty="0" err="1"/>
              <a:t>журналістської</a:t>
            </a:r>
            <a:r>
              <a:rPr lang="ru-RU" dirty="0"/>
              <a:t> </a:t>
            </a:r>
            <a:r>
              <a:rPr lang="ru-RU" dirty="0" err="1"/>
              <a:t>дільності</a:t>
            </a:r>
            <a:r>
              <a:rPr lang="ru-RU" dirty="0"/>
              <a:t>.</a:t>
            </a:r>
          </a:p>
          <a:p>
            <a:pPr marL="457200" indent="-457200">
              <a:buFont typeface="+mj-lt"/>
              <a:buAutoNum type="arabicPeriod"/>
            </a:pPr>
            <a:r>
              <a:rPr lang="ru-RU" dirty="0" err="1"/>
              <a:t>Журналістика</a:t>
            </a:r>
            <a:r>
              <a:rPr lang="ru-RU" dirty="0"/>
              <a:t> як </a:t>
            </a:r>
            <a:r>
              <a:rPr lang="ru-RU" dirty="0" err="1"/>
              <a:t>соціальний</a:t>
            </a:r>
            <a:r>
              <a:rPr lang="ru-RU" dirty="0"/>
              <a:t> </a:t>
            </a:r>
            <a:r>
              <a:rPr lang="ru-RU" dirty="0" err="1"/>
              <a:t>інститут</a:t>
            </a:r>
            <a:r>
              <a:rPr lang="ru-RU" dirty="0"/>
              <a:t>.</a:t>
            </a:r>
          </a:p>
          <a:p>
            <a:pPr marL="457200" indent="-457200">
              <a:buFont typeface="+mj-lt"/>
              <a:buAutoNum type="arabicPeriod"/>
            </a:pPr>
            <a:r>
              <a:rPr lang="uk-UA" dirty="0"/>
              <a:t>Концепція «чотирьох теорій преси».</a:t>
            </a:r>
          </a:p>
        </p:txBody>
      </p:sp>
    </p:spTree>
    <p:extLst>
      <p:ext uri="{BB962C8B-B14F-4D97-AF65-F5344CB8AC3E}">
        <p14:creationId xmlns:p14="http://schemas.microsoft.com/office/powerpoint/2010/main" val="3996283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27242C-DD0D-46D5-8C3D-D9833459EF4F}"/>
              </a:ext>
            </a:extLst>
          </p:cNvPr>
          <p:cNvSpPr>
            <a:spLocks noGrp="1"/>
          </p:cNvSpPr>
          <p:nvPr>
            <p:ph type="title"/>
          </p:nvPr>
        </p:nvSpPr>
        <p:spPr/>
        <p:txBody>
          <a:bodyPr/>
          <a:lstStyle/>
          <a:p>
            <a:pPr algn="ctr"/>
            <a:r>
              <a:rPr lang="uk-UA" dirty="0"/>
              <a:t>Дисципліна «Основи журналістики» </a:t>
            </a:r>
          </a:p>
        </p:txBody>
      </p:sp>
      <p:sp>
        <p:nvSpPr>
          <p:cNvPr id="3" name="Місце для вмісту 2">
            <a:extLst>
              <a:ext uri="{FF2B5EF4-FFF2-40B4-BE49-F238E27FC236}">
                <a16:creationId xmlns:a16="http://schemas.microsoft.com/office/drawing/2014/main" id="{0F825E28-D792-4F04-AA13-68EAD15D217C}"/>
              </a:ext>
            </a:extLst>
          </p:cNvPr>
          <p:cNvSpPr>
            <a:spLocks noGrp="1"/>
          </p:cNvSpPr>
          <p:nvPr>
            <p:ph idx="1"/>
          </p:nvPr>
        </p:nvSpPr>
        <p:spPr/>
        <p:txBody>
          <a:bodyPr>
            <a:normAutofit fontScale="92500" lnSpcReduction="10000"/>
          </a:bodyPr>
          <a:lstStyle/>
          <a:p>
            <a:pPr algn="just"/>
            <a:r>
              <a:rPr lang="uk-UA" dirty="0"/>
              <a:t>є першою професійною дисципліною для студентів спеціальності «Журналістика» і закладає фундамент теоретичних знань. Її мета – ознайомити студентів із ключовими поняттями журналістики, надати системні знання про закономірності її розвитку та особливості роботи редакцій ЗМІ в сучасних умовах. Курс також спрямований на формування практичних навичок для роботи в пресі та організаціях, які потребують працю журналіста. У рамках дисципліни здобувачі опановують терміни та категорії, які дозволяють вільно орієнтуватися в професійному середовищі. Ці знання готують до вивчення спеціалізованих дисциплін.</a:t>
            </a:r>
          </a:p>
        </p:txBody>
      </p:sp>
    </p:spTree>
    <p:extLst>
      <p:ext uri="{BB962C8B-B14F-4D97-AF65-F5344CB8AC3E}">
        <p14:creationId xmlns:p14="http://schemas.microsoft.com/office/powerpoint/2010/main" val="521362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329BA820-D5C5-4A17-9719-5A7A0A9CCD23}"/>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DA9D000A-1D17-4EFD-8620-95BA2A600593}"/>
              </a:ext>
            </a:extLst>
          </p:cNvPr>
          <p:cNvSpPr>
            <a:spLocks noGrp="1"/>
          </p:cNvSpPr>
          <p:nvPr>
            <p:ph sz="half" idx="1"/>
          </p:nvPr>
        </p:nvSpPr>
        <p:spPr/>
        <p:txBody>
          <a:bodyPr>
            <a:normAutofit fontScale="92500" lnSpcReduction="10000"/>
          </a:bodyPr>
          <a:lstStyle/>
          <a:p>
            <a:pPr algn="just"/>
            <a:r>
              <a:rPr lang="uk-UA" dirty="0"/>
              <a:t>Основними категоріями є «журналіст», «ролі та функції преси», «свобода преси», «масова аудиторія», «ефективність журналістської діяльності», «редакція», «кореспондент», «верстка». Центральним поняттям є «</a:t>
            </a:r>
            <a:r>
              <a:rPr lang="uk-UA" dirty="0">
                <a:solidFill>
                  <a:srgbClr val="FFFF00"/>
                </a:solidFill>
              </a:rPr>
              <a:t>журналістика</a:t>
            </a:r>
            <a:r>
              <a:rPr lang="uk-UA" dirty="0"/>
              <a:t>», яке має різні значення залежно від контексту. </a:t>
            </a:r>
          </a:p>
          <a:p>
            <a:endParaRPr lang="uk-UA" dirty="0"/>
          </a:p>
        </p:txBody>
      </p:sp>
      <p:sp>
        <p:nvSpPr>
          <p:cNvPr id="5" name="Місце для вмісту 4">
            <a:extLst>
              <a:ext uri="{FF2B5EF4-FFF2-40B4-BE49-F238E27FC236}">
                <a16:creationId xmlns:a16="http://schemas.microsoft.com/office/drawing/2014/main" id="{91FE3A20-9CE2-47ED-B487-8E66D342A92B}"/>
              </a:ext>
            </a:extLst>
          </p:cNvPr>
          <p:cNvSpPr>
            <a:spLocks noGrp="1"/>
          </p:cNvSpPr>
          <p:nvPr>
            <p:ph sz="half" idx="2"/>
          </p:nvPr>
        </p:nvSpPr>
        <p:spPr/>
        <p:txBody>
          <a:bodyPr>
            <a:normAutofit fontScale="92500" lnSpcReduction="10000"/>
          </a:bodyPr>
          <a:lstStyle/>
          <a:p>
            <a:pPr marL="0" indent="0">
              <a:buNone/>
            </a:pPr>
            <a:r>
              <a:rPr lang="uk-UA" dirty="0"/>
              <a:t>Журналістика розглядається як</a:t>
            </a:r>
          </a:p>
          <a:p>
            <a:r>
              <a:rPr lang="uk-UA" dirty="0"/>
              <a:t> творча діяльність, </a:t>
            </a:r>
          </a:p>
          <a:p>
            <a:r>
              <a:rPr lang="uk-UA" dirty="0"/>
              <a:t>професія, </a:t>
            </a:r>
          </a:p>
          <a:p>
            <a:r>
              <a:rPr lang="uk-UA" dirty="0"/>
              <a:t>навчальна дисципліна, </a:t>
            </a:r>
          </a:p>
          <a:p>
            <a:r>
              <a:rPr lang="uk-UA" dirty="0"/>
              <a:t>наукова галузь, </a:t>
            </a:r>
          </a:p>
          <a:p>
            <a:r>
              <a:rPr lang="uk-UA" dirty="0"/>
              <a:t>сукупність творів ЗМІ </a:t>
            </a:r>
          </a:p>
          <a:p>
            <a:r>
              <a:rPr lang="uk-UA" dirty="0"/>
              <a:t>соціальний інститут.</a:t>
            </a:r>
          </a:p>
        </p:txBody>
      </p:sp>
    </p:spTree>
    <p:extLst>
      <p:ext uri="{BB962C8B-B14F-4D97-AF65-F5344CB8AC3E}">
        <p14:creationId xmlns:p14="http://schemas.microsoft.com/office/powerpoint/2010/main" val="2098943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68119A-1855-45C8-865E-50BFF463E4FD}"/>
              </a:ext>
            </a:extLst>
          </p:cNvPr>
          <p:cNvSpPr>
            <a:spLocks noGrp="1"/>
          </p:cNvSpPr>
          <p:nvPr>
            <p:ph type="title"/>
          </p:nvPr>
        </p:nvSpPr>
        <p:spPr/>
        <p:txBody>
          <a:bodyPr/>
          <a:lstStyle/>
          <a:p>
            <a:pPr algn="ctr"/>
            <a:r>
              <a:rPr lang="uk-UA" dirty="0"/>
              <a:t>Що таке журналістика?</a:t>
            </a:r>
          </a:p>
        </p:txBody>
      </p:sp>
      <p:sp>
        <p:nvSpPr>
          <p:cNvPr id="4" name="Місце для вмісту 3">
            <a:extLst>
              <a:ext uri="{FF2B5EF4-FFF2-40B4-BE49-F238E27FC236}">
                <a16:creationId xmlns:a16="http://schemas.microsoft.com/office/drawing/2014/main" id="{EF99295F-08D4-42C1-832B-AF0AACAB2DE9}"/>
              </a:ext>
            </a:extLst>
          </p:cNvPr>
          <p:cNvSpPr>
            <a:spLocks noGrp="1"/>
          </p:cNvSpPr>
          <p:nvPr>
            <p:ph sz="half" idx="1"/>
          </p:nvPr>
        </p:nvSpPr>
        <p:spPr>
          <a:xfrm>
            <a:off x="878541" y="2249485"/>
            <a:ext cx="5217459" cy="3855479"/>
          </a:xfrm>
        </p:spPr>
        <p:txBody>
          <a:bodyPr>
            <a:noAutofit/>
          </a:bodyPr>
          <a:lstStyle/>
          <a:p>
            <a:pPr algn="just"/>
            <a:r>
              <a:rPr lang="uk-UA" sz="1600" b="1" dirty="0">
                <a:solidFill>
                  <a:srgbClr val="FFFF00"/>
                </a:solidFill>
              </a:rPr>
              <a:t>Соціальний інститут</a:t>
            </a:r>
            <a:r>
              <a:rPr lang="uk-UA" sz="1600" dirty="0"/>
              <a:t>, створений з метою забезпечення всебічного та об’єктивного інформування суб’єктів суспільного життя про соціальну дійсність, що необхідне для оптимального функціонування всіх інших інститутів і суспільства загалом як саморегульованої системи; </a:t>
            </a:r>
          </a:p>
          <a:p>
            <a:pPr algn="just"/>
            <a:r>
              <a:rPr lang="uk-UA" sz="1600" b="1" dirty="0">
                <a:solidFill>
                  <a:srgbClr val="FFFF00"/>
                </a:solidFill>
              </a:rPr>
              <a:t>Форма громадської та літературної діяльності </a:t>
            </a:r>
            <a:r>
              <a:rPr lang="uk-UA" sz="1600" dirty="0"/>
              <a:t>зі збирання, опрацювання та поширення інформації через канали масової комунікації, пресу, радіомовлення, телебачення, інформаційні агентства, електронні канали зв’язку; </a:t>
            </a:r>
          </a:p>
        </p:txBody>
      </p:sp>
      <p:sp>
        <p:nvSpPr>
          <p:cNvPr id="5" name="Місце для вмісту 4">
            <a:extLst>
              <a:ext uri="{FF2B5EF4-FFF2-40B4-BE49-F238E27FC236}">
                <a16:creationId xmlns:a16="http://schemas.microsoft.com/office/drawing/2014/main" id="{35D958A1-1900-4E8B-908E-491D2C0361DF}"/>
              </a:ext>
            </a:extLst>
          </p:cNvPr>
          <p:cNvSpPr>
            <a:spLocks noGrp="1"/>
          </p:cNvSpPr>
          <p:nvPr>
            <p:ph sz="half" idx="2"/>
          </p:nvPr>
        </p:nvSpPr>
        <p:spPr/>
        <p:txBody>
          <a:bodyPr>
            <a:normAutofit fontScale="85000" lnSpcReduction="10000"/>
          </a:bodyPr>
          <a:lstStyle/>
          <a:p>
            <a:pPr algn="just"/>
            <a:r>
              <a:rPr lang="uk-UA" sz="2600" b="1" dirty="0">
                <a:solidFill>
                  <a:srgbClr val="FFFF00"/>
                </a:solidFill>
              </a:rPr>
              <a:t>Періодичні видання </a:t>
            </a:r>
            <a:r>
              <a:rPr lang="uk-UA" sz="2600" dirty="0"/>
              <a:t>загалом, а останнім часом – всі засоби масової інформації, у т. ч. ефірні та електронні; </a:t>
            </a:r>
          </a:p>
          <a:p>
            <a:pPr algn="just"/>
            <a:r>
              <a:rPr lang="uk-UA" sz="2600" b="1" dirty="0">
                <a:solidFill>
                  <a:srgbClr val="FFFF00"/>
                </a:solidFill>
              </a:rPr>
              <a:t>Наукова дисципліна</a:t>
            </a:r>
            <a:r>
              <a:rPr lang="uk-UA" sz="2600" dirty="0"/>
              <a:t>, що вивчає різноманітні проблеми цього фаху; </a:t>
            </a:r>
          </a:p>
          <a:p>
            <a:pPr algn="just"/>
            <a:r>
              <a:rPr lang="uk-UA" sz="2600" b="1" dirty="0">
                <a:solidFill>
                  <a:srgbClr val="FFFF00"/>
                </a:solidFill>
              </a:rPr>
              <a:t>Професія</a:t>
            </a:r>
            <a:r>
              <a:rPr lang="uk-UA" sz="2600" dirty="0"/>
              <a:t> творчого працівника медіа</a:t>
            </a:r>
          </a:p>
          <a:p>
            <a:endParaRPr lang="uk-UA" dirty="0"/>
          </a:p>
        </p:txBody>
      </p:sp>
    </p:spTree>
    <p:extLst>
      <p:ext uri="{BB962C8B-B14F-4D97-AF65-F5344CB8AC3E}">
        <p14:creationId xmlns:p14="http://schemas.microsoft.com/office/powerpoint/2010/main" val="2185521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C13FE0-A3D5-4C38-9A9A-39A832977028}"/>
              </a:ext>
            </a:extLst>
          </p:cNvPr>
          <p:cNvSpPr>
            <a:spLocks noGrp="1"/>
          </p:cNvSpPr>
          <p:nvPr>
            <p:ph type="title"/>
          </p:nvPr>
        </p:nvSpPr>
        <p:spPr/>
        <p:txBody>
          <a:bodyPr/>
          <a:lstStyle/>
          <a:p>
            <a:pPr algn="ctr"/>
            <a:r>
              <a:rPr lang="uk-UA" dirty="0"/>
              <a:t>Що таке журналістика?</a:t>
            </a:r>
          </a:p>
        </p:txBody>
      </p:sp>
      <p:sp>
        <p:nvSpPr>
          <p:cNvPr id="3" name="Місце для вмісту 2">
            <a:extLst>
              <a:ext uri="{FF2B5EF4-FFF2-40B4-BE49-F238E27FC236}">
                <a16:creationId xmlns:a16="http://schemas.microsoft.com/office/drawing/2014/main" id="{E24D4FCE-7127-4D6A-8419-72282D375931}"/>
              </a:ext>
            </a:extLst>
          </p:cNvPr>
          <p:cNvSpPr>
            <a:spLocks noGrp="1"/>
          </p:cNvSpPr>
          <p:nvPr>
            <p:ph idx="1"/>
          </p:nvPr>
        </p:nvSpPr>
        <p:spPr>
          <a:xfrm>
            <a:off x="959225" y="1658472"/>
            <a:ext cx="10515600" cy="4428610"/>
          </a:xfrm>
        </p:spPr>
        <p:txBody>
          <a:bodyPr>
            <a:noAutofit/>
          </a:bodyPr>
          <a:lstStyle/>
          <a:p>
            <a:pPr marL="0" indent="0" algn="just">
              <a:buNone/>
            </a:pPr>
            <a:r>
              <a:rPr lang="uk-UA" sz="1600" dirty="0"/>
              <a:t>(О. Гриценко, Г. </a:t>
            </a:r>
            <a:r>
              <a:rPr lang="uk-UA" sz="1600" dirty="0" err="1"/>
              <a:t>Кривошея</a:t>
            </a:r>
            <a:r>
              <a:rPr lang="uk-UA" sz="1600" dirty="0"/>
              <a:t>, В. Шкляр)</a:t>
            </a:r>
          </a:p>
          <a:p>
            <a:pPr algn="just"/>
            <a:r>
              <a:rPr lang="uk-UA" sz="1600" dirty="0"/>
              <a:t>вид громадської діяльності по періодичному поширенню соціальної інформації через канали комунікацій.</a:t>
            </a:r>
          </a:p>
          <a:p>
            <a:pPr algn="just"/>
            <a:r>
              <a:rPr lang="uk-UA" sz="1600" dirty="0"/>
              <a:t>твори, з яких складаються номери газет та  журналів, програми телебачення і радіомовлення тощо, тобто  продуктів журналістської діяльності.</a:t>
            </a:r>
          </a:p>
          <a:p>
            <a:pPr algn="just"/>
            <a:r>
              <a:rPr lang="uk-UA" sz="1600" dirty="0"/>
              <a:t>вид творчості у сфері соціально-політичної практики, завдання якої – збір, поширення та зберігання інформації.</a:t>
            </a:r>
          </a:p>
        </p:txBody>
      </p:sp>
    </p:spTree>
    <p:extLst>
      <p:ext uri="{BB962C8B-B14F-4D97-AF65-F5344CB8AC3E}">
        <p14:creationId xmlns:p14="http://schemas.microsoft.com/office/powerpoint/2010/main" val="3197623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1A3327-2A73-487E-BAC0-FF9D93B37431}"/>
              </a:ext>
            </a:extLst>
          </p:cNvPr>
          <p:cNvSpPr>
            <a:spLocks noGrp="1"/>
          </p:cNvSpPr>
          <p:nvPr>
            <p:ph type="title"/>
          </p:nvPr>
        </p:nvSpPr>
        <p:spPr/>
        <p:txBody>
          <a:bodyPr/>
          <a:lstStyle/>
          <a:p>
            <a:r>
              <a:rPr lang="uk-UA" dirty="0"/>
              <a:t>Що таке журналістика?</a:t>
            </a:r>
          </a:p>
        </p:txBody>
      </p:sp>
      <p:sp>
        <p:nvSpPr>
          <p:cNvPr id="3" name="Місце для вмісту 2">
            <a:extLst>
              <a:ext uri="{FF2B5EF4-FFF2-40B4-BE49-F238E27FC236}">
                <a16:creationId xmlns:a16="http://schemas.microsoft.com/office/drawing/2014/main" id="{5C0FA9BE-8232-465F-92BA-65225F065D6C}"/>
              </a:ext>
            </a:extLst>
          </p:cNvPr>
          <p:cNvSpPr>
            <a:spLocks noGrp="1"/>
          </p:cNvSpPr>
          <p:nvPr>
            <p:ph idx="1"/>
          </p:nvPr>
        </p:nvSpPr>
        <p:spPr/>
        <p:txBody>
          <a:bodyPr/>
          <a:lstStyle/>
          <a:p>
            <a:pPr algn="just"/>
            <a:r>
              <a:rPr lang="uk-UA" dirty="0"/>
              <a:t>вид мистецтва і форма масово-інформаційної діяльності значної групи людей у виробництві, політиці, науці, культурі.</a:t>
            </a:r>
          </a:p>
          <a:p>
            <a:pPr algn="just"/>
            <a:r>
              <a:rPr lang="uk-UA" dirty="0"/>
              <a:t>система засобів масової інформації (ЗМІ), за допомогою якої відтворюється картина суспільного життя сьогодення.</a:t>
            </a:r>
          </a:p>
          <a:p>
            <a:pPr algn="just"/>
            <a:r>
              <a:rPr lang="uk-UA" dirty="0"/>
              <a:t>наука, що вивчає історію засобів масової інформації, їх принципи і функції, закони літературно-публіцистичної творчості</a:t>
            </a:r>
          </a:p>
          <a:p>
            <a:endParaRPr lang="uk-UA" dirty="0"/>
          </a:p>
        </p:txBody>
      </p:sp>
    </p:spTree>
    <p:extLst>
      <p:ext uri="{BB962C8B-B14F-4D97-AF65-F5344CB8AC3E}">
        <p14:creationId xmlns:p14="http://schemas.microsoft.com/office/powerpoint/2010/main" val="3589736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62EA6B-33BB-4FFF-BFEC-A9BEA9F93861}"/>
              </a:ext>
            </a:extLst>
          </p:cNvPr>
          <p:cNvSpPr>
            <a:spLocks noGrp="1"/>
          </p:cNvSpPr>
          <p:nvPr>
            <p:ph type="title"/>
          </p:nvPr>
        </p:nvSpPr>
        <p:spPr/>
        <p:txBody>
          <a:bodyPr/>
          <a:lstStyle/>
          <a:p>
            <a:pPr algn="ctr"/>
            <a:r>
              <a:rPr lang="uk-UA" dirty="0"/>
              <a:t>Журналістика</a:t>
            </a:r>
          </a:p>
        </p:txBody>
      </p:sp>
      <p:sp>
        <p:nvSpPr>
          <p:cNvPr id="3" name="Місце для вмісту 2">
            <a:extLst>
              <a:ext uri="{FF2B5EF4-FFF2-40B4-BE49-F238E27FC236}">
                <a16:creationId xmlns:a16="http://schemas.microsoft.com/office/drawing/2014/main" id="{499CF4DF-2ABF-4F4B-842C-443B51FC05CB}"/>
              </a:ext>
            </a:extLst>
          </p:cNvPr>
          <p:cNvSpPr>
            <a:spLocks noGrp="1"/>
          </p:cNvSpPr>
          <p:nvPr>
            <p:ph idx="1"/>
          </p:nvPr>
        </p:nvSpPr>
        <p:spPr/>
        <p:txBody>
          <a:bodyPr/>
          <a:lstStyle/>
          <a:p>
            <a:pPr algn="just"/>
            <a:r>
              <a:rPr lang="uk-UA" b="1" dirty="0">
                <a:solidFill>
                  <a:srgbClr val="FFFF00"/>
                </a:solidFill>
              </a:rPr>
              <a:t>Журналістика</a:t>
            </a:r>
            <a:r>
              <a:rPr lang="uk-UA" dirty="0"/>
              <a:t> це специфічний вид </a:t>
            </a:r>
            <a:r>
              <a:rPr lang="uk-UA" dirty="0" err="1"/>
              <a:t>суспільнополітичної</a:t>
            </a:r>
            <a:r>
              <a:rPr lang="uk-UA" dirty="0"/>
              <a:t> </a:t>
            </a:r>
            <a:r>
              <a:rPr lang="uk-UA" dirty="0" err="1"/>
              <a:t>масовоінформаційної</a:t>
            </a:r>
            <a:r>
              <a:rPr lang="uk-UA" dirty="0"/>
              <a:t> діяльності, що полягає в системному набутті, літературно-публіцистичній обробці й періодичному поширенні суспільно значущої інформації на масову аудиторію по каналах масової комунікації з метою сприяння соціальному прогресові.</a:t>
            </a:r>
          </a:p>
        </p:txBody>
      </p:sp>
    </p:spTree>
    <p:extLst>
      <p:ext uri="{BB962C8B-B14F-4D97-AF65-F5344CB8AC3E}">
        <p14:creationId xmlns:p14="http://schemas.microsoft.com/office/powerpoint/2010/main" val="130165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21103C8-18D5-4EBC-A647-AEBADA247523}"/>
              </a:ext>
            </a:extLst>
          </p:cNvPr>
          <p:cNvSpPr>
            <a:spLocks noGrp="1"/>
          </p:cNvSpPr>
          <p:nvPr>
            <p:ph type="title"/>
          </p:nvPr>
        </p:nvSpPr>
        <p:spPr/>
        <p:txBody>
          <a:bodyPr/>
          <a:lstStyle/>
          <a:p>
            <a:pPr algn="ctr"/>
            <a:r>
              <a:rPr lang="uk-UA" dirty="0"/>
              <a:t>У чому специфіка такого виду людської діяльності, як журналістика? </a:t>
            </a:r>
          </a:p>
        </p:txBody>
      </p:sp>
      <p:sp>
        <p:nvSpPr>
          <p:cNvPr id="3" name="Місце для вмісту 2">
            <a:extLst>
              <a:ext uri="{FF2B5EF4-FFF2-40B4-BE49-F238E27FC236}">
                <a16:creationId xmlns:a16="http://schemas.microsoft.com/office/drawing/2014/main" id="{FED63FD1-0A5F-4BEF-A129-C039C02EC512}"/>
              </a:ext>
            </a:extLst>
          </p:cNvPr>
          <p:cNvSpPr>
            <a:spLocks noGrp="1"/>
          </p:cNvSpPr>
          <p:nvPr>
            <p:ph idx="1"/>
          </p:nvPr>
        </p:nvSpPr>
        <p:spPr/>
        <p:txBody>
          <a:bodyPr>
            <a:normAutofit fontScale="85000" lnSpcReduction="20000"/>
          </a:bodyPr>
          <a:lstStyle/>
          <a:p>
            <a:pPr algn="just"/>
            <a:r>
              <a:rPr lang="uk-UA" dirty="0"/>
              <a:t>1. ЗМІ повсякчасно охоплюють своєю активністю </a:t>
            </a:r>
            <a:r>
              <a:rPr lang="uk-UA" dirty="0">
                <a:solidFill>
                  <a:srgbClr val="FFFF00"/>
                </a:solidFill>
              </a:rPr>
              <a:t>всі сфери життя суспільства</a:t>
            </a:r>
            <a:r>
              <a:rPr lang="uk-UA" dirty="0"/>
              <a:t>, тоді як інші галузі більш специфічні. Так, медицина опікується переважно хворими, транспорт - пасажирами, поліція - правопорушниками. Преса пише і про медицину із хворими, і про транспорт із пасажирами, і про поліцію, про безліч інших тем, практично без винятку. </a:t>
            </a:r>
          </a:p>
          <a:p>
            <a:pPr algn="just"/>
            <a:r>
              <a:rPr lang="uk-UA" dirty="0"/>
              <a:t>2. вона відрізняється від двох основних напрямів </a:t>
            </a:r>
            <a:r>
              <a:rPr lang="uk-UA" dirty="0" err="1"/>
              <a:t>пізнавально</a:t>
            </a:r>
            <a:r>
              <a:rPr lang="uk-UA" dirty="0"/>
              <a:t>-перетворювальної діяльності людини, а саме - науки й мистецтва, тим, що запозичує дещо важливе від науки (її </a:t>
            </a:r>
            <a:r>
              <a:rPr lang="uk-UA" i="1" dirty="0">
                <a:solidFill>
                  <a:srgbClr val="FFFF00"/>
                </a:solidFill>
              </a:rPr>
              <a:t>точність, доведеність висновків</a:t>
            </a:r>
            <a:r>
              <a:rPr lang="uk-UA" dirty="0"/>
              <a:t>) та від мистецтва (</a:t>
            </a:r>
            <a:r>
              <a:rPr lang="uk-UA" i="1" dirty="0">
                <a:solidFill>
                  <a:srgbClr val="FFFF00"/>
                </a:solidFill>
              </a:rPr>
              <a:t>виразність, здатність впливати на людську свідомість, прагнення довершеності</a:t>
            </a:r>
            <a:r>
              <a:rPr lang="uk-UA" dirty="0"/>
              <a:t>), хоч і не достеменно ані тим, ані другим.</a:t>
            </a:r>
          </a:p>
        </p:txBody>
      </p:sp>
    </p:spTree>
    <p:extLst>
      <p:ext uri="{BB962C8B-B14F-4D97-AF65-F5344CB8AC3E}">
        <p14:creationId xmlns:p14="http://schemas.microsoft.com/office/powerpoint/2010/main" val="225237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BC2F4D-A275-44A8-A9E2-697CAD690E16}"/>
              </a:ext>
            </a:extLst>
          </p:cNvPr>
          <p:cNvSpPr>
            <a:spLocks noGrp="1"/>
          </p:cNvSpPr>
          <p:nvPr>
            <p:ph type="title"/>
          </p:nvPr>
        </p:nvSpPr>
        <p:spPr/>
        <p:txBody>
          <a:bodyPr>
            <a:normAutofit/>
          </a:bodyPr>
          <a:lstStyle/>
          <a:p>
            <a:pPr algn="ctr"/>
            <a:r>
              <a:rPr lang="uk-UA" sz="2800" dirty="0"/>
              <a:t>Журналістика є суспільно-політичною діяльністю</a:t>
            </a:r>
          </a:p>
        </p:txBody>
      </p:sp>
      <p:sp>
        <p:nvSpPr>
          <p:cNvPr id="3" name="Місце для вмісту 2">
            <a:extLst>
              <a:ext uri="{FF2B5EF4-FFF2-40B4-BE49-F238E27FC236}">
                <a16:creationId xmlns:a16="http://schemas.microsoft.com/office/drawing/2014/main" id="{BC06A6A3-429B-475A-96C6-81B4A12FAB34}"/>
              </a:ext>
            </a:extLst>
          </p:cNvPr>
          <p:cNvSpPr>
            <a:spLocks noGrp="1"/>
          </p:cNvSpPr>
          <p:nvPr>
            <p:ph idx="1"/>
          </p:nvPr>
        </p:nvSpPr>
        <p:spPr/>
        <p:txBody>
          <a:bodyPr>
            <a:normAutofit lnSpcReduction="10000"/>
          </a:bodyPr>
          <a:lstStyle/>
          <a:p>
            <a:pPr algn="just"/>
            <a:r>
              <a:rPr lang="uk-UA" dirty="0"/>
              <a:t>Журналістика є суспільно-політичною діяльністю, адже її масова аудиторія та широкий спектр тем роблять її ключовою частиною суспільної інфраструктури. Навіть розважальні чи дитячі ЗМІ впливають на громадську думку, формуючи ставлення до місцевої чи центральної влади. Публікації про проблеми, як-от у житлово-експлуатаційних підприємствах чи міжнародній позиції, змінюють настрої населення та впливають на політичні процеси. Таким чином, кожна публікація ЗМІ є подією суспільного життя, що має значення для виборців і політики.5,5</a:t>
            </a:r>
            <a:r>
              <a:rPr lang="tr-TR" dirty="0"/>
              <a:t>s</a:t>
            </a:r>
            <a:endParaRPr lang="uk-UA" dirty="0"/>
          </a:p>
        </p:txBody>
      </p:sp>
    </p:spTree>
    <p:extLst>
      <p:ext uri="{BB962C8B-B14F-4D97-AF65-F5344CB8AC3E}">
        <p14:creationId xmlns:p14="http://schemas.microsoft.com/office/powerpoint/2010/main" val="1525720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25F9F0-1F02-4FD8-9796-B0B291468E4A}"/>
              </a:ext>
            </a:extLst>
          </p:cNvPr>
          <p:cNvSpPr>
            <a:spLocks noGrp="1"/>
          </p:cNvSpPr>
          <p:nvPr>
            <p:ph type="title"/>
          </p:nvPr>
        </p:nvSpPr>
        <p:spPr/>
        <p:txBody>
          <a:bodyPr/>
          <a:lstStyle/>
          <a:p>
            <a:pPr algn="ctr"/>
            <a:r>
              <a:rPr lang="uk-UA" dirty="0"/>
              <a:t>Інформувати!</a:t>
            </a:r>
          </a:p>
        </p:txBody>
      </p:sp>
      <p:sp>
        <p:nvSpPr>
          <p:cNvPr id="3" name="Місце для вмісту 2">
            <a:extLst>
              <a:ext uri="{FF2B5EF4-FFF2-40B4-BE49-F238E27FC236}">
                <a16:creationId xmlns:a16="http://schemas.microsoft.com/office/drawing/2014/main" id="{FDD04F4F-FC2B-45D1-A355-A21B5768B922}"/>
              </a:ext>
            </a:extLst>
          </p:cNvPr>
          <p:cNvSpPr>
            <a:spLocks noGrp="1"/>
          </p:cNvSpPr>
          <p:nvPr>
            <p:ph idx="1"/>
          </p:nvPr>
        </p:nvSpPr>
        <p:spPr/>
        <p:txBody>
          <a:bodyPr>
            <a:normAutofit fontScale="77500" lnSpcReduction="20000"/>
          </a:bodyPr>
          <a:lstStyle/>
          <a:p>
            <a:pPr algn="just"/>
            <a:r>
              <a:rPr lang="uk-UA" dirty="0"/>
              <a:t>Журналістика насамперед покликана інформувати суспільство, а коментарі, аналітика чи публіцистика є похідними від цієї основної функції, втрачаючи сенс без якісних новин, як підкреслює американський девіз </a:t>
            </a:r>
            <a:r>
              <a:rPr lang="uk-UA" b="1" dirty="0">
                <a:solidFill>
                  <a:srgbClr val="FFFF00"/>
                </a:solidFill>
              </a:rPr>
              <a:t>"</a:t>
            </a:r>
            <a:r>
              <a:rPr lang="tr-TR" b="1" dirty="0">
                <a:solidFill>
                  <a:srgbClr val="FFFF00"/>
                </a:solidFill>
              </a:rPr>
              <a:t>News, no views". </a:t>
            </a:r>
            <a:r>
              <a:rPr lang="uk-UA" dirty="0"/>
              <a:t>Журналіст повинен систематично відслідковувати події у політичній, економічній, соціальній, культурній чи спортивній сферах, передбачаючи появу важливої інформації та відбираючи </a:t>
            </a:r>
            <a:r>
              <a:rPr lang="uk-UA" dirty="0" err="1"/>
              <a:t>найрелевантніші</a:t>
            </a:r>
            <a:r>
              <a:rPr lang="uk-UA" dirty="0"/>
              <a:t> новини для аудиторії. Для цього необхідна розгалужена система джерел інформації — горизонтальна (контакти в різних галузях і регіонах) і вертикальна (від високопосадовців до звичайних громадян), що дозволяє </a:t>
            </a:r>
            <a:r>
              <a:rPr lang="uk-UA" dirty="0" err="1"/>
              <a:t>оперативно</a:t>
            </a:r>
            <a:r>
              <a:rPr lang="uk-UA" dirty="0"/>
              <a:t> отримувати, підтверджувати чи спростовувати дані. Журналіст, який швидше та якісніше забезпечує інформаційний продукт, здобуває більшу аудиторію, вплив і авторитет, тоді як брак системності призводить до втрати конкурентоспроможності та якості новин.</a:t>
            </a:r>
          </a:p>
        </p:txBody>
      </p:sp>
    </p:spTree>
    <p:extLst>
      <p:ext uri="{BB962C8B-B14F-4D97-AF65-F5344CB8AC3E}">
        <p14:creationId xmlns:p14="http://schemas.microsoft.com/office/powerpoint/2010/main" val="1205052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FEF883E-B288-41A7-A927-5600897F053E}"/>
              </a:ext>
            </a:extLst>
          </p:cNvPr>
          <p:cNvSpPr>
            <a:spLocks noGrp="1"/>
          </p:cNvSpPr>
          <p:nvPr>
            <p:ph type="title"/>
          </p:nvPr>
        </p:nvSpPr>
        <p:spPr/>
        <p:txBody>
          <a:bodyPr/>
          <a:lstStyle/>
          <a:p>
            <a:pPr algn="ctr"/>
            <a:r>
              <a:rPr lang="uk-UA" dirty="0"/>
              <a:t>Контакти!</a:t>
            </a:r>
          </a:p>
        </p:txBody>
      </p:sp>
      <p:sp>
        <p:nvSpPr>
          <p:cNvPr id="3" name="Місце для вмісту 2">
            <a:extLst>
              <a:ext uri="{FF2B5EF4-FFF2-40B4-BE49-F238E27FC236}">
                <a16:creationId xmlns:a16="http://schemas.microsoft.com/office/drawing/2014/main" id="{84C39D4A-EDBE-4294-9F03-510ABE117EB1}"/>
              </a:ext>
            </a:extLst>
          </p:cNvPr>
          <p:cNvSpPr>
            <a:spLocks noGrp="1"/>
          </p:cNvSpPr>
          <p:nvPr>
            <p:ph idx="1"/>
          </p:nvPr>
        </p:nvSpPr>
        <p:spPr/>
        <p:txBody>
          <a:bodyPr>
            <a:normAutofit fontScale="85000" lnSpcReduction="10000"/>
          </a:bodyPr>
          <a:lstStyle/>
          <a:p>
            <a:pPr algn="just"/>
            <a:r>
              <a:rPr lang="uk-UA" dirty="0"/>
              <a:t>Професійність журналіста значною мірою залежить від наявності розгалуженої системи контактів, яка визначає його обізнаність і перспективність у редакції. Справжній журналіст — це насамперед добре інформована людина, чия ефективність залежить від кількості та якості джерел інформації. Він розглядає людей як джерела, подібно до того, як лікар бачить у відвідувачах хворих, а адвокат — підзахисних, розрізняючи офіційні (які представляють установи) та неофіційні джерела, експертів і звичайних громадян, а також ангажовані, неупереджені чи комерційно зацікавлені контакти. Уміння якісно розрізняти ці джерела та налагоджувати з ними взаємодію визначає здатність журналіста </a:t>
            </a:r>
            <a:r>
              <a:rPr lang="uk-UA" dirty="0" err="1"/>
              <a:t>оперативно</a:t>
            </a:r>
            <a:r>
              <a:rPr lang="uk-UA" dirty="0"/>
              <a:t> отримувати достовірну інформацію, що є ключовим для успіху в професії.</a:t>
            </a:r>
          </a:p>
        </p:txBody>
      </p:sp>
    </p:spTree>
    <p:extLst>
      <p:ext uri="{BB962C8B-B14F-4D97-AF65-F5344CB8AC3E}">
        <p14:creationId xmlns:p14="http://schemas.microsoft.com/office/powerpoint/2010/main" val="367170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738EA8-674D-4F0A-9D19-FB7180620CF0}"/>
              </a:ext>
            </a:extLst>
          </p:cNvPr>
          <p:cNvSpPr>
            <a:spLocks noGrp="1"/>
          </p:cNvSpPr>
          <p:nvPr>
            <p:ph type="title"/>
          </p:nvPr>
        </p:nvSpPr>
        <p:spPr/>
        <p:txBody>
          <a:bodyPr>
            <a:normAutofit/>
          </a:bodyPr>
          <a:lstStyle/>
          <a:p>
            <a:pPr algn="ctr"/>
            <a:r>
              <a:rPr lang="uk-UA" sz="3200" dirty="0"/>
              <a:t>літературно-публіцистична обробка інформації</a:t>
            </a:r>
          </a:p>
        </p:txBody>
      </p:sp>
      <p:sp>
        <p:nvSpPr>
          <p:cNvPr id="3" name="Місце для вмісту 2">
            <a:extLst>
              <a:ext uri="{FF2B5EF4-FFF2-40B4-BE49-F238E27FC236}">
                <a16:creationId xmlns:a16="http://schemas.microsoft.com/office/drawing/2014/main" id="{D89F1808-A2BE-49B6-B389-E35327847C7A}"/>
              </a:ext>
            </a:extLst>
          </p:cNvPr>
          <p:cNvSpPr>
            <a:spLocks noGrp="1"/>
          </p:cNvSpPr>
          <p:nvPr>
            <p:ph idx="1"/>
          </p:nvPr>
        </p:nvSpPr>
        <p:spPr/>
        <p:txBody>
          <a:bodyPr>
            <a:normAutofit fontScale="85000" lnSpcReduction="10000"/>
          </a:bodyPr>
          <a:lstStyle/>
          <a:p>
            <a:pPr algn="just"/>
            <a:r>
              <a:rPr lang="uk-UA" dirty="0"/>
              <a:t>Журналістика відрізняється від художньої літератури тим, що журналіст зобов’язаний дотримуватися правди фактів, не вигадуючи деталей, на відміну від письменника, який вільний створювати типові образи, поєднуючи риси кількох людей. Через обмеженість малих форм, таких як замітка чи нарис, журналіст мусить бути лаконічним, передаючи пейзаж чи портрет кількома влучними деталями, що вимагає виняткової спостережливості та літературної вправності. Водночас журналістика, як і література, є </a:t>
            </a:r>
            <a:r>
              <a:rPr lang="uk-UA" dirty="0">
                <a:solidFill>
                  <a:srgbClr val="FFFF00"/>
                </a:solidFill>
              </a:rPr>
              <a:t>вербальним мистецтвом</a:t>
            </a:r>
            <a:r>
              <a:rPr lang="uk-UA" dirty="0"/>
              <a:t>, зверненим до розуму й серця читача, що вимагає читабельності, структури, стилістичної майстерності, емоційного впливу та бездоганної грамотності. Некомпетентний автор, чиї тексти потребують виправлень, не затримається в редакції надовго.</a:t>
            </a:r>
          </a:p>
        </p:txBody>
      </p:sp>
    </p:spTree>
    <p:extLst>
      <p:ext uri="{BB962C8B-B14F-4D97-AF65-F5344CB8AC3E}">
        <p14:creationId xmlns:p14="http://schemas.microsoft.com/office/powerpoint/2010/main" val="1109766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351E941-3590-4169-9997-7FDAA475DD7A}"/>
              </a:ext>
            </a:extLst>
          </p:cNvPr>
          <p:cNvSpPr>
            <a:spLocks noGrp="1"/>
          </p:cNvSpPr>
          <p:nvPr>
            <p:ph type="title"/>
          </p:nvPr>
        </p:nvSpPr>
        <p:spPr/>
        <p:txBody>
          <a:bodyPr/>
          <a:lstStyle/>
          <a:p>
            <a:pPr algn="ctr"/>
            <a:r>
              <a:rPr lang="uk-UA" dirty="0"/>
              <a:t>Періодичність</a:t>
            </a:r>
          </a:p>
        </p:txBody>
      </p:sp>
      <p:sp>
        <p:nvSpPr>
          <p:cNvPr id="3" name="Місце для вмісту 2">
            <a:extLst>
              <a:ext uri="{FF2B5EF4-FFF2-40B4-BE49-F238E27FC236}">
                <a16:creationId xmlns:a16="http://schemas.microsoft.com/office/drawing/2014/main" id="{93256802-E6DB-43DF-9C62-B55A8AC22672}"/>
              </a:ext>
            </a:extLst>
          </p:cNvPr>
          <p:cNvSpPr>
            <a:spLocks noGrp="1"/>
          </p:cNvSpPr>
          <p:nvPr>
            <p:ph idx="1"/>
          </p:nvPr>
        </p:nvSpPr>
        <p:spPr/>
        <p:txBody>
          <a:bodyPr>
            <a:normAutofit fontScale="85000" lnSpcReduction="10000"/>
          </a:bodyPr>
          <a:lstStyle/>
          <a:p>
            <a:pPr algn="just"/>
            <a:r>
              <a:rPr lang="uk-UA" dirty="0"/>
              <a:t>Періодичність поширення суспільно значущої інформації є ключовою особливістю журналістики, як зазначав доктор Еміль </a:t>
            </a:r>
            <a:r>
              <a:rPr lang="uk-UA" dirty="0" err="1"/>
              <a:t>Льобл</a:t>
            </a:r>
            <a:r>
              <a:rPr lang="uk-UA" dirty="0"/>
              <a:t> у першому європейському підручнику з цієї дисципліни, вирізняючи газети, що виходили щодня чи щотижня, від інших друкованих видань. Журнали, радіо та теленовини також мали чіткий графік, про який читачі та слухачі знали заздалегідь із програм. З появою інтернету періодичність змінилася: стрічки новин оновлюються щохвилини, дозволяючи журналістам скорочувати час між подією та її висвітленням, а читачам отримувати інформацію в реальному часі. Сьогодні журналіст сам іде до аудиторії, повідомляючи про нове одразу після його появи, змінюючи традиційну модель, коли читач шукав новини у визначений час.</a:t>
            </a:r>
          </a:p>
        </p:txBody>
      </p:sp>
    </p:spTree>
    <p:extLst>
      <p:ext uri="{BB962C8B-B14F-4D97-AF65-F5344CB8AC3E}">
        <p14:creationId xmlns:p14="http://schemas.microsoft.com/office/powerpoint/2010/main" val="788307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D58612-DD7E-4FCE-B72E-BF61FBA5D11B}"/>
              </a:ext>
            </a:extLst>
          </p:cNvPr>
          <p:cNvSpPr>
            <a:spLocks noGrp="1"/>
          </p:cNvSpPr>
          <p:nvPr>
            <p:ph type="title"/>
          </p:nvPr>
        </p:nvSpPr>
        <p:spPr/>
        <p:txBody>
          <a:bodyPr/>
          <a:lstStyle/>
          <a:p>
            <a:pPr algn="ctr"/>
            <a:r>
              <a:rPr lang="uk-UA" dirty="0"/>
              <a:t>Суспільно значуща інформація</a:t>
            </a:r>
          </a:p>
        </p:txBody>
      </p:sp>
      <p:sp>
        <p:nvSpPr>
          <p:cNvPr id="3" name="Місце для вмісту 2">
            <a:extLst>
              <a:ext uri="{FF2B5EF4-FFF2-40B4-BE49-F238E27FC236}">
                <a16:creationId xmlns:a16="http://schemas.microsoft.com/office/drawing/2014/main" id="{414CBEE2-100D-418B-A59E-37648A8B545C}"/>
              </a:ext>
            </a:extLst>
          </p:cNvPr>
          <p:cNvSpPr>
            <a:spLocks noGrp="1"/>
          </p:cNvSpPr>
          <p:nvPr>
            <p:ph idx="1"/>
          </p:nvPr>
        </p:nvSpPr>
        <p:spPr/>
        <p:txBody>
          <a:bodyPr>
            <a:normAutofit fontScale="92500"/>
          </a:bodyPr>
          <a:lstStyle/>
          <a:p>
            <a:pPr algn="just"/>
            <a:r>
              <a:rPr lang="uk-UA" dirty="0"/>
              <a:t>Суспільно значуща інформація є ключовим поняттям у теорії журналістики, адже вона має привертати увагу масової аудиторії. Така інформація повинна бути корисною для життя людей, але, на відміну від підручників чи інструкцій, які не належать до журналістики, вона мусить бути ще й цікавою як за змістом, так і за формою подачі. Ідеальна суспільно значуща інформація змушує читача зупинитися, привертаючи увагу своєю захопливістю чи практичною цінністю. Нецікава інформація залишиться непоміченою, роблячи зусилля з її збору, обробки та поширення марними.</a:t>
            </a:r>
          </a:p>
        </p:txBody>
      </p:sp>
    </p:spTree>
    <p:extLst>
      <p:ext uri="{BB962C8B-B14F-4D97-AF65-F5344CB8AC3E}">
        <p14:creationId xmlns:p14="http://schemas.microsoft.com/office/powerpoint/2010/main" val="1948712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2821E8-71B5-46A1-9346-17FCE7DD11D0}"/>
              </a:ext>
            </a:extLst>
          </p:cNvPr>
          <p:cNvSpPr>
            <a:spLocks noGrp="1"/>
          </p:cNvSpPr>
          <p:nvPr>
            <p:ph type="title"/>
          </p:nvPr>
        </p:nvSpPr>
        <p:spPr/>
        <p:txBody>
          <a:bodyPr/>
          <a:lstStyle/>
          <a:p>
            <a:r>
              <a:rPr lang="uk-UA" dirty="0"/>
              <a:t>Поняття масової аудиторії в журналістиці</a:t>
            </a:r>
          </a:p>
        </p:txBody>
      </p:sp>
      <p:sp>
        <p:nvSpPr>
          <p:cNvPr id="3" name="Місце для вмісту 2">
            <a:extLst>
              <a:ext uri="{FF2B5EF4-FFF2-40B4-BE49-F238E27FC236}">
                <a16:creationId xmlns:a16="http://schemas.microsoft.com/office/drawing/2014/main" id="{B41D7F46-44C3-4E39-9577-926606BCD3E3}"/>
              </a:ext>
            </a:extLst>
          </p:cNvPr>
          <p:cNvSpPr>
            <a:spLocks noGrp="1"/>
          </p:cNvSpPr>
          <p:nvPr>
            <p:ph idx="1"/>
          </p:nvPr>
        </p:nvSpPr>
        <p:spPr/>
        <p:txBody>
          <a:bodyPr>
            <a:normAutofit fontScale="92500" lnSpcReduction="20000"/>
          </a:bodyPr>
          <a:lstStyle/>
          <a:p>
            <a:pPr algn="just"/>
            <a:r>
              <a:rPr lang="uk-UA" dirty="0"/>
              <a:t>Поняття масової аудиторії в журналістиці є відносним і залежить від багатьох обставин, що робить його складним для вивчення студентами. Наприклад, для районної газети тираж у 3 тисячі примірників є масовим, якщо в районі проживає 15 тисяч осіб і кожен примірник читають кілька членів родини, охоплюючи дві третини населення. Натомість для обласної газети такий тираж замалий, але може бути достатнім для спеціалізованого видання, наприклад, для шахістів. Уміння керівників ЗМІ аналізувати абсолютні та відносні показники тиражу чи рейтингу, розуміти їхні джерела та тенденції змін є ключовим, адже зростання аудиторії завжди залишається головною метою журналістики, оскільки це посилює вплив на соціальні процеси.</a:t>
            </a:r>
          </a:p>
        </p:txBody>
      </p:sp>
    </p:spTree>
    <p:extLst>
      <p:ext uri="{BB962C8B-B14F-4D97-AF65-F5344CB8AC3E}">
        <p14:creationId xmlns:p14="http://schemas.microsoft.com/office/powerpoint/2010/main" val="1492812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83D351-D76A-480C-AC47-68746D2D523A}"/>
              </a:ext>
            </a:extLst>
          </p:cNvPr>
          <p:cNvSpPr>
            <a:spLocks noGrp="1"/>
          </p:cNvSpPr>
          <p:nvPr>
            <p:ph type="title"/>
          </p:nvPr>
        </p:nvSpPr>
        <p:spPr/>
        <p:txBody>
          <a:bodyPr/>
          <a:lstStyle/>
          <a:p>
            <a:pPr algn="ctr"/>
            <a:r>
              <a:rPr lang="uk-UA" dirty="0"/>
              <a:t>Каналами масової комунікації є</a:t>
            </a:r>
          </a:p>
        </p:txBody>
      </p:sp>
      <p:sp>
        <p:nvSpPr>
          <p:cNvPr id="3" name="Місце для вмісту 2">
            <a:extLst>
              <a:ext uri="{FF2B5EF4-FFF2-40B4-BE49-F238E27FC236}">
                <a16:creationId xmlns:a16="http://schemas.microsoft.com/office/drawing/2014/main" id="{DA6FC967-7FF1-4A73-833B-80DA8B6AC7A9}"/>
              </a:ext>
            </a:extLst>
          </p:cNvPr>
          <p:cNvSpPr>
            <a:spLocks noGrp="1"/>
          </p:cNvSpPr>
          <p:nvPr>
            <p:ph idx="1"/>
          </p:nvPr>
        </p:nvSpPr>
        <p:spPr/>
        <p:txBody>
          <a:bodyPr>
            <a:normAutofit fontScale="77500" lnSpcReduction="20000"/>
          </a:bodyPr>
          <a:lstStyle/>
          <a:p>
            <a:pPr algn="just"/>
            <a:r>
              <a:rPr lang="uk-UA" dirty="0"/>
              <a:t>Каналами масової комунікації є газети, радіо, телебачення та інтернет, які спираються на технічні засоби, такі як друкарні, студії та інтернет-мережі, кожен із власними особливостями та структурою. Однак для журналістики недостатньо лише поширювати інформацію — важливо, щоб аудиторія прочитала газету, переглянула телепередачу, прослухала радіо чи відвідала інтернет-видання, інакше праця всіх ланок процесу буде марною. Неякісна робота будь-якого учасника, чи то журналіста, чи технічного працівника, може зробити матеріал нецікавим або сигнал неякісним, що призведе до втрати аудиторії, яка перемкнеться на інші канали чи видання. Таким чином, журналістика зберігає своє суспільне значення лише </a:t>
            </a:r>
            <a:r>
              <a:rPr lang="uk-UA" dirty="0">
                <a:solidFill>
                  <a:srgbClr val="FFFF00"/>
                </a:solidFill>
              </a:rPr>
              <a:t>за умови споживання її продукту масовою аудиторією</a:t>
            </a:r>
            <a:r>
              <a:rPr lang="uk-UA" dirty="0"/>
              <a:t>, а в повсякденній практиці її часто визначають як сукупність періодичних видань, телерадіокомпаній, інтернет-ресурсів та інформаційних агентств.</a:t>
            </a:r>
          </a:p>
        </p:txBody>
      </p:sp>
    </p:spTree>
    <p:extLst>
      <p:ext uri="{BB962C8B-B14F-4D97-AF65-F5344CB8AC3E}">
        <p14:creationId xmlns:p14="http://schemas.microsoft.com/office/powerpoint/2010/main" val="865485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ABAEB0-F215-4ED7-9860-7217E454D12D}"/>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D4359C00-5D10-42EA-B5D8-E6F8CF67E880}"/>
              </a:ext>
            </a:extLst>
          </p:cNvPr>
          <p:cNvSpPr>
            <a:spLocks noGrp="1"/>
          </p:cNvSpPr>
          <p:nvPr>
            <p:ph idx="1"/>
          </p:nvPr>
        </p:nvSpPr>
        <p:spPr/>
        <p:txBody>
          <a:bodyPr>
            <a:normAutofit fontScale="70000" lnSpcReduction="20000"/>
          </a:bodyPr>
          <a:lstStyle/>
          <a:p>
            <a:pPr algn="just"/>
            <a:r>
              <a:rPr lang="uk-UA" dirty="0"/>
              <a:t>Журналістика як соціальний інститут пройшла складний історичний шлях, щоб зайняти сучасне місце в суспільстві.</a:t>
            </a:r>
          </a:p>
          <a:p>
            <a:pPr algn="just"/>
            <a:r>
              <a:rPr lang="uk-UA" dirty="0">
                <a:solidFill>
                  <a:srgbClr val="FFFF00"/>
                </a:solidFill>
              </a:rPr>
              <a:t>Преса</a:t>
            </a:r>
            <a:r>
              <a:rPr lang="uk-UA" dirty="0"/>
              <a:t>, найстаріший вид журналістики, є продуктом людської цивілізації, відображаючи національну та світову культуру. Її зміст і форми залежать від потреб конкретної соціальної системи на певному етапі розвитку. Хоча історія друкованого слова налічує багато відомих фактів, журналістика як така має відносно коротку історію. Перші прояви масово-інформаційної діяльності називають «</a:t>
            </a:r>
            <a:r>
              <a:rPr lang="uk-UA" dirty="0" err="1"/>
              <a:t>пражурналістськими</a:t>
            </a:r>
            <a:r>
              <a:rPr lang="uk-UA" dirty="0"/>
              <a:t> явищами». Потреби людей в інформації та знаннях сприяли створенню передумов для виникнення журналістики. </a:t>
            </a:r>
          </a:p>
          <a:p>
            <a:pPr algn="just"/>
            <a:r>
              <a:rPr lang="uk-UA" dirty="0"/>
              <a:t>Ці передумови формувалися в інформаційній сфері (потреба в новинах), духовній культурі (ораторське мистецтво, рукописні книги, філософія) та матеріально-технічній базі (прогрес у науці та виробництві).</a:t>
            </a:r>
          </a:p>
        </p:txBody>
      </p:sp>
    </p:spTree>
    <p:extLst>
      <p:ext uri="{BB962C8B-B14F-4D97-AF65-F5344CB8AC3E}">
        <p14:creationId xmlns:p14="http://schemas.microsoft.com/office/powerpoint/2010/main" val="1477981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5F441C-13CF-4A71-A917-35C4B765795D}"/>
              </a:ext>
            </a:extLst>
          </p:cNvPr>
          <p:cNvSpPr>
            <a:spLocks noGrp="1"/>
          </p:cNvSpPr>
          <p:nvPr>
            <p:ph type="title"/>
          </p:nvPr>
        </p:nvSpPr>
        <p:spPr/>
        <p:txBody>
          <a:bodyPr/>
          <a:lstStyle/>
          <a:p>
            <a:endParaRPr lang="uk-UA" dirty="0"/>
          </a:p>
        </p:txBody>
      </p:sp>
      <p:sp>
        <p:nvSpPr>
          <p:cNvPr id="3" name="Місце для вмісту 2">
            <a:extLst>
              <a:ext uri="{FF2B5EF4-FFF2-40B4-BE49-F238E27FC236}">
                <a16:creationId xmlns:a16="http://schemas.microsoft.com/office/drawing/2014/main" id="{A587062E-016F-4636-B816-0974A76BF00B}"/>
              </a:ext>
            </a:extLst>
          </p:cNvPr>
          <p:cNvSpPr>
            <a:spLocks noGrp="1"/>
          </p:cNvSpPr>
          <p:nvPr>
            <p:ph idx="1"/>
          </p:nvPr>
        </p:nvSpPr>
        <p:spPr/>
        <p:txBody>
          <a:bodyPr>
            <a:normAutofit fontScale="92500" lnSpcReduction="20000"/>
          </a:bodyPr>
          <a:lstStyle/>
          <a:p>
            <a:pPr algn="just"/>
            <a:r>
              <a:rPr lang="uk-UA" dirty="0"/>
              <a:t>Перехід від феодального до буржуазного суспільства та розвиток капіталізму стали ключовими причинами появи журналістики. Розподіл праці, ринковий обмін і пожвавлення </a:t>
            </a:r>
            <a:r>
              <a:rPr lang="uk-UA" dirty="0" err="1"/>
              <a:t>зв’язків</a:t>
            </a:r>
            <a:r>
              <a:rPr lang="uk-UA" dirty="0"/>
              <a:t> між містами вимагали регулярного надходження інформації. Періодичність є визначальною рисою журналістики, тому її виникнення датують кінцем </a:t>
            </a:r>
            <a:r>
              <a:rPr lang="tr-TR" dirty="0"/>
              <a:t>XVII – </a:t>
            </a:r>
            <a:r>
              <a:rPr lang="uk-UA" dirty="0"/>
              <a:t>початком </a:t>
            </a:r>
            <a:r>
              <a:rPr lang="tr-TR" dirty="0"/>
              <a:t>XVIII </a:t>
            </a:r>
            <a:r>
              <a:rPr lang="uk-UA" dirty="0"/>
              <a:t>століття. Перші періодичні видання з’явилися в Європі: у 1609 році в Німеччині (</a:t>
            </a:r>
            <a:r>
              <a:rPr lang="tr-TR" dirty="0"/>
              <a:t>Zeitung), </a:t>
            </a:r>
            <a:r>
              <a:rPr lang="uk-UA" dirty="0"/>
              <a:t>у 1622 році в Англії (</a:t>
            </a:r>
            <a:r>
              <a:rPr lang="tr-TR" dirty="0"/>
              <a:t>Weekly News), </a:t>
            </a:r>
            <a:r>
              <a:rPr lang="uk-UA" dirty="0"/>
              <a:t>у 1631 році у Франції (</a:t>
            </a:r>
            <a:r>
              <a:rPr lang="tr-TR" dirty="0"/>
              <a:t>La Gazette). </a:t>
            </a:r>
            <a:r>
              <a:rPr lang="uk-UA" dirty="0"/>
              <a:t>У 1665 році в Парижі вийшов перший журнал (</a:t>
            </a:r>
            <a:r>
              <a:rPr lang="tr-TR" dirty="0"/>
              <a:t>Journal des Savants). </a:t>
            </a:r>
            <a:r>
              <a:rPr lang="uk-UA" dirty="0"/>
              <a:t>У США з 1850 року почався бурхливий розвиток газетного бізнесу, орієнтованого на купців і заможних містян, із новинами про торгівлю, ціни та міжнародні відносини.</a:t>
            </a:r>
          </a:p>
        </p:txBody>
      </p:sp>
    </p:spTree>
    <p:extLst>
      <p:ext uri="{BB962C8B-B14F-4D97-AF65-F5344CB8AC3E}">
        <p14:creationId xmlns:p14="http://schemas.microsoft.com/office/powerpoint/2010/main" val="992779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C1766C-180E-4333-897B-61C0CFE3C010}"/>
              </a:ext>
            </a:extLst>
          </p:cNvPr>
          <p:cNvSpPr>
            <a:spLocks noGrp="1"/>
          </p:cNvSpPr>
          <p:nvPr>
            <p:ph type="title"/>
          </p:nvPr>
        </p:nvSpPr>
        <p:spPr/>
        <p:txBody>
          <a:bodyPr/>
          <a:lstStyle/>
          <a:p>
            <a:pPr algn="ctr"/>
            <a:r>
              <a:rPr lang="uk-UA" dirty="0"/>
              <a:t>засоби масової комунікації</a:t>
            </a:r>
          </a:p>
        </p:txBody>
      </p:sp>
      <p:sp>
        <p:nvSpPr>
          <p:cNvPr id="3" name="Місце для вмісту 2">
            <a:extLst>
              <a:ext uri="{FF2B5EF4-FFF2-40B4-BE49-F238E27FC236}">
                <a16:creationId xmlns:a16="http://schemas.microsoft.com/office/drawing/2014/main" id="{B609F570-EE2D-4CC7-ADB5-A0E979D47A63}"/>
              </a:ext>
            </a:extLst>
          </p:cNvPr>
          <p:cNvSpPr>
            <a:spLocks noGrp="1"/>
          </p:cNvSpPr>
          <p:nvPr>
            <p:ph idx="1"/>
          </p:nvPr>
        </p:nvSpPr>
        <p:spPr/>
        <p:txBody>
          <a:bodyPr/>
          <a:lstStyle/>
          <a:p>
            <a:pPr algn="just"/>
            <a:r>
              <a:rPr lang="uk-UA" dirty="0"/>
              <a:t>Поняття «засоби масової комунікації» (СМК) використовується для позначення </a:t>
            </a:r>
            <a:r>
              <a:rPr lang="uk-UA" dirty="0">
                <a:solidFill>
                  <a:srgbClr val="FFFF00"/>
                </a:solidFill>
              </a:rPr>
              <a:t>медіа як посередників у спілкуванні</a:t>
            </a:r>
            <a:r>
              <a:rPr lang="uk-UA" dirty="0"/>
              <a:t>. </a:t>
            </a:r>
          </a:p>
          <a:p>
            <a:pPr algn="just"/>
            <a:r>
              <a:rPr lang="uk-UA" dirty="0"/>
              <a:t>У практиці також застосовується термін «</a:t>
            </a:r>
            <a:r>
              <a:rPr lang="tr-TR" dirty="0">
                <a:solidFill>
                  <a:srgbClr val="FFFF00"/>
                </a:solidFill>
              </a:rPr>
              <a:t>mass media</a:t>
            </a:r>
            <a:r>
              <a:rPr lang="tr-TR" dirty="0"/>
              <a:t>» </a:t>
            </a:r>
            <a:r>
              <a:rPr lang="uk-UA" dirty="0"/>
              <a:t>або «</a:t>
            </a:r>
            <a:r>
              <a:rPr lang="tr-TR" dirty="0">
                <a:solidFill>
                  <a:srgbClr val="FFFF00"/>
                </a:solidFill>
              </a:rPr>
              <a:t>media</a:t>
            </a:r>
            <a:r>
              <a:rPr lang="tr-TR" dirty="0"/>
              <a:t>», </a:t>
            </a:r>
            <a:r>
              <a:rPr lang="uk-UA" dirty="0"/>
              <a:t>що охоплює пресу, радіо, телебачення, журнали, книги тощо. </a:t>
            </a:r>
          </a:p>
          <a:p>
            <a:pPr algn="just"/>
            <a:r>
              <a:rPr lang="uk-UA" dirty="0">
                <a:solidFill>
                  <a:srgbClr val="FFFF00"/>
                </a:solidFill>
              </a:rPr>
              <a:t>ЗМІ</a:t>
            </a:r>
            <a:r>
              <a:rPr lang="uk-UA" dirty="0"/>
              <a:t> визначаються як періодичне поширення інформації через різні канали, включно з Інтернетом.</a:t>
            </a:r>
          </a:p>
        </p:txBody>
      </p:sp>
    </p:spTree>
    <p:extLst>
      <p:ext uri="{BB962C8B-B14F-4D97-AF65-F5344CB8AC3E}">
        <p14:creationId xmlns:p14="http://schemas.microsoft.com/office/powerpoint/2010/main" val="1019283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A1CDF4E-5475-411C-B83B-360B82F3EA47}"/>
              </a:ext>
            </a:extLst>
          </p:cNvPr>
          <p:cNvSpPr>
            <a:spLocks noGrp="1"/>
          </p:cNvSpPr>
          <p:nvPr>
            <p:ph type="title"/>
          </p:nvPr>
        </p:nvSpPr>
        <p:spPr/>
        <p:txBody>
          <a:bodyPr/>
          <a:lstStyle/>
          <a:p>
            <a:pPr algn="ctr"/>
            <a:r>
              <a:rPr lang="uk-UA" dirty="0"/>
              <a:t>Журналіст і влада</a:t>
            </a:r>
          </a:p>
        </p:txBody>
      </p:sp>
      <p:sp>
        <p:nvSpPr>
          <p:cNvPr id="3" name="Місце для вмісту 2">
            <a:extLst>
              <a:ext uri="{FF2B5EF4-FFF2-40B4-BE49-F238E27FC236}">
                <a16:creationId xmlns:a16="http://schemas.microsoft.com/office/drawing/2014/main" id="{C03F7B54-63D4-4DEA-95DC-518A5140714D}"/>
              </a:ext>
            </a:extLst>
          </p:cNvPr>
          <p:cNvSpPr>
            <a:spLocks noGrp="1"/>
          </p:cNvSpPr>
          <p:nvPr>
            <p:ph idx="1"/>
          </p:nvPr>
        </p:nvSpPr>
        <p:spPr/>
        <p:txBody>
          <a:bodyPr/>
          <a:lstStyle/>
          <a:p>
            <a:pPr algn="just"/>
            <a:r>
              <a:rPr lang="uk-UA" dirty="0"/>
              <a:t>Журналістика впливає на суспільні процеси, формуючи картини реальності, які можуть відповідати або не відповідати дійсності. Журналіст виступає посередником між джерелами інформації та аудиторією, спрямовуючи інформаційні потоки. Це сприяє формуванню суспільної думки, яка є рушійною силою соціального прогресу.</a:t>
            </a:r>
          </a:p>
        </p:txBody>
      </p:sp>
    </p:spTree>
    <p:extLst>
      <p:ext uri="{BB962C8B-B14F-4D97-AF65-F5344CB8AC3E}">
        <p14:creationId xmlns:p14="http://schemas.microsoft.com/office/powerpoint/2010/main" val="902333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880679-465C-4B27-834C-83F92B1C7BB1}"/>
              </a:ext>
            </a:extLst>
          </p:cNvPr>
          <p:cNvSpPr>
            <a:spLocks noGrp="1"/>
          </p:cNvSpPr>
          <p:nvPr>
            <p:ph type="title"/>
          </p:nvPr>
        </p:nvSpPr>
        <p:spPr/>
        <p:txBody>
          <a:bodyPr/>
          <a:lstStyle/>
          <a:p>
            <a:r>
              <a:rPr lang="uk-UA" dirty="0"/>
              <a:t>Тип журналістики</a:t>
            </a:r>
          </a:p>
        </p:txBody>
      </p:sp>
      <p:sp>
        <p:nvSpPr>
          <p:cNvPr id="3" name="Місце для вмісту 2">
            <a:extLst>
              <a:ext uri="{FF2B5EF4-FFF2-40B4-BE49-F238E27FC236}">
                <a16:creationId xmlns:a16="http://schemas.microsoft.com/office/drawing/2014/main" id="{3C9B6533-97CB-4572-B0DA-D15D724266EF}"/>
              </a:ext>
            </a:extLst>
          </p:cNvPr>
          <p:cNvSpPr>
            <a:spLocks noGrp="1"/>
          </p:cNvSpPr>
          <p:nvPr>
            <p:ph idx="1"/>
          </p:nvPr>
        </p:nvSpPr>
        <p:spPr/>
        <p:txBody>
          <a:bodyPr>
            <a:normAutofit fontScale="77500" lnSpcReduction="20000"/>
          </a:bodyPr>
          <a:lstStyle/>
          <a:p>
            <a:r>
              <a:rPr lang="uk-UA" dirty="0"/>
              <a:t>Тип журналістики залежить від соціально-політичної організації суспільства та його інтересів. </a:t>
            </a:r>
          </a:p>
          <a:p>
            <a:pPr algn="just"/>
            <a:r>
              <a:rPr lang="uk-UA" b="1" u="sng" dirty="0">
                <a:solidFill>
                  <a:srgbClr val="FFFF00"/>
                </a:solidFill>
              </a:rPr>
              <a:t>Концепція «чотирьох теорій преси» </a:t>
            </a:r>
            <a:r>
              <a:rPr lang="uk-UA" dirty="0"/>
              <a:t>(</a:t>
            </a:r>
            <a:r>
              <a:rPr lang="uk-UA" dirty="0" err="1"/>
              <a:t>Сіберт</a:t>
            </a:r>
            <a:r>
              <a:rPr lang="uk-UA" dirty="0"/>
              <a:t>, </a:t>
            </a:r>
            <a:r>
              <a:rPr lang="uk-UA" dirty="0" err="1"/>
              <a:t>Шрамм</a:t>
            </a:r>
            <a:r>
              <a:rPr lang="uk-UA" dirty="0"/>
              <a:t>, </a:t>
            </a:r>
            <a:r>
              <a:rPr lang="uk-UA" dirty="0" err="1"/>
              <a:t>Пітерсон</a:t>
            </a:r>
            <a:r>
              <a:rPr lang="uk-UA" dirty="0"/>
              <a:t>) базується на відносинах між ЗМІ та владою і типі власності на ЗМІ. </a:t>
            </a:r>
            <a:r>
              <a:rPr lang="uk-UA" dirty="0">
                <a:solidFill>
                  <a:srgbClr val="FFFF00"/>
                </a:solidFill>
              </a:rPr>
              <a:t>Авторитарна теорія</a:t>
            </a:r>
            <a:r>
              <a:rPr lang="uk-UA" dirty="0"/>
              <a:t>, що виникла в </a:t>
            </a:r>
            <a:r>
              <a:rPr lang="tr-TR" dirty="0"/>
              <a:t>XVI–XVII </a:t>
            </a:r>
            <a:r>
              <a:rPr lang="uk-UA" dirty="0"/>
              <a:t>століттях, передбачала контроль влади над ЗМІ, заборону приватної власності та критики влади. </a:t>
            </a:r>
            <a:r>
              <a:rPr lang="uk-UA" dirty="0" err="1">
                <a:solidFill>
                  <a:srgbClr val="FFFF00"/>
                </a:solidFill>
              </a:rPr>
              <a:t>Лібертаріанська</a:t>
            </a:r>
            <a:r>
              <a:rPr lang="uk-UA" dirty="0">
                <a:solidFill>
                  <a:srgbClr val="FFFF00"/>
                </a:solidFill>
              </a:rPr>
              <a:t> теорія</a:t>
            </a:r>
            <a:r>
              <a:rPr lang="uk-UA" dirty="0"/>
              <a:t>, сформована в </a:t>
            </a:r>
            <a:r>
              <a:rPr lang="tr-TR" dirty="0"/>
              <a:t>XIX–XX </a:t>
            </a:r>
            <a:r>
              <a:rPr lang="uk-UA" dirty="0"/>
              <a:t>століттях у США та Англії, ґрунтується на свободі преси, приватній власності на ЗМІ та саморегуляції. Теорія соціальної відповідальності. </a:t>
            </a:r>
            <a:r>
              <a:rPr lang="uk-UA" dirty="0">
                <a:solidFill>
                  <a:srgbClr val="FFFF00"/>
                </a:solidFill>
              </a:rPr>
              <a:t>Радянська теорія</a:t>
            </a:r>
            <a:r>
              <a:rPr lang="uk-UA" dirty="0"/>
              <a:t>, що виникла в 1918 році, передбачала державну власність на ЗМІ та жорстку цензуру. Сучасна модель у демократичних країнах – теорія соціальної відповідальності – наголошує на гласності, правдивості та етичних принципах журналістики.</a:t>
            </a:r>
          </a:p>
        </p:txBody>
      </p:sp>
    </p:spTree>
    <p:extLst>
      <p:ext uri="{BB962C8B-B14F-4D97-AF65-F5344CB8AC3E}">
        <p14:creationId xmlns:p14="http://schemas.microsoft.com/office/powerpoint/2010/main" val="2187807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21834E-D234-470C-89CF-6D81180F976A}"/>
              </a:ext>
            </a:extLst>
          </p:cNvPr>
          <p:cNvSpPr>
            <a:spLocks noGrp="1"/>
          </p:cNvSpPr>
          <p:nvPr>
            <p:ph type="title"/>
          </p:nvPr>
        </p:nvSpPr>
        <p:spPr/>
        <p:txBody>
          <a:bodyPr/>
          <a:lstStyle/>
          <a:p>
            <a:pPr algn="ctr"/>
            <a:r>
              <a:rPr lang="uk-UA" dirty="0"/>
              <a:t>Авторитарна теорія</a:t>
            </a:r>
            <a:br>
              <a:rPr lang="uk-UA" dirty="0"/>
            </a:br>
            <a:endParaRPr lang="uk-UA" dirty="0"/>
          </a:p>
        </p:txBody>
      </p:sp>
      <p:sp>
        <p:nvSpPr>
          <p:cNvPr id="3" name="Місце для вмісту 2">
            <a:extLst>
              <a:ext uri="{FF2B5EF4-FFF2-40B4-BE49-F238E27FC236}">
                <a16:creationId xmlns:a16="http://schemas.microsoft.com/office/drawing/2014/main" id="{D38F35F1-D4B8-4EB4-9D4D-13D204A09F4B}"/>
              </a:ext>
            </a:extLst>
          </p:cNvPr>
          <p:cNvSpPr>
            <a:spLocks noGrp="1"/>
          </p:cNvSpPr>
          <p:nvPr>
            <p:ph idx="1"/>
          </p:nvPr>
        </p:nvSpPr>
        <p:spPr/>
        <p:txBody>
          <a:bodyPr>
            <a:normAutofit fontScale="85000" lnSpcReduction="10000"/>
          </a:bodyPr>
          <a:lstStyle/>
          <a:p>
            <a:pPr algn="just"/>
            <a:r>
              <a:rPr lang="uk-UA" dirty="0"/>
              <a:t>Теорія отримала розвиток в Англії в </a:t>
            </a:r>
            <a:r>
              <a:rPr lang="tr-TR" dirty="0"/>
              <a:t>XVI </a:t>
            </a:r>
            <a:r>
              <a:rPr lang="uk-UA" dirty="0"/>
              <a:t>і </a:t>
            </a:r>
            <a:r>
              <a:rPr lang="tr-TR" dirty="0"/>
              <a:t>XVII </a:t>
            </a:r>
            <a:r>
              <a:rPr lang="uk-UA" dirty="0"/>
              <a:t>ст., Де і була широко поширена. У підставі лежить філософія абсолютної влади монарха або його уряду. Головна мета - підтримувати і проводити політику чинного уряду і обслуговувати державу. Право використовувати ЗМІ має всякий, хто отримує королівський патент або аналогічний дозвіл. В якості важелів контролю за пресою виступають урядові патенти, гільдії, ліцензування, іноді цензура. При цьому влада забороняє критикувати політичну машину і чиновників, її обслуговують. Власність на інститути преси, як правило, приватна чи громадська. Відмітна характеристика - преса є інструментом проведення політики уряду, існує державна монополія на володіння і управління ЗМІ. Державні органи контролюють всю систему ЗМІ.</a:t>
            </a:r>
          </a:p>
        </p:txBody>
      </p:sp>
    </p:spTree>
    <p:extLst>
      <p:ext uri="{BB962C8B-B14F-4D97-AF65-F5344CB8AC3E}">
        <p14:creationId xmlns:p14="http://schemas.microsoft.com/office/powerpoint/2010/main" val="784117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7E6F75E-6E31-4F68-90CA-536694D0486F}"/>
              </a:ext>
            </a:extLst>
          </p:cNvPr>
          <p:cNvSpPr>
            <a:spLocks noGrp="1"/>
          </p:cNvSpPr>
          <p:nvPr>
            <p:ph type="title"/>
          </p:nvPr>
        </p:nvSpPr>
        <p:spPr/>
        <p:txBody>
          <a:bodyPr/>
          <a:lstStyle/>
          <a:p>
            <a:pPr algn="ctr"/>
            <a:r>
              <a:rPr lang="ru-RU" dirty="0" err="1"/>
              <a:t>Лібертаріанська</a:t>
            </a:r>
            <a:r>
              <a:rPr lang="ru-RU" dirty="0"/>
              <a:t> </a:t>
            </a:r>
            <a:r>
              <a:rPr lang="ru-RU" dirty="0" err="1"/>
              <a:t>теорія</a:t>
            </a:r>
            <a:br>
              <a:rPr lang="ru-RU" dirty="0"/>
            </a:br>
            <a:endParaRPr lang="uk-UA" dirty="0"/>
          </a:p>
        </p:txBody>
      </p:sp>
      <p:sp>
        <p:nvSpPr>
          <p:cNvPr id="3" name="Місце для вмісту 2">
            <a:extLst>
              <a:ext uri="{FF2B5EF4-FFF2-40B4-BE49-F238E27FC236}">
                <a16:creationId xmlns:a16="http://schemas.microsoft.com/office/drawing/2014/main" id="{169A2FE9-B05B-40D4-87AF-95115B6C0658}"/>
              </a:ext>
            </a:extLst>
          </p:cNvPr>
          <p:cNvSpPr>
            <a:spLocks noGrp="1"/>
          </p:cNvSpPr>
          <p:nvPr>
            <p:ph idx="1"/>
          </p:nvPr>
        </p:nvSpPr>
        <p:spPr/>
        <p:txBody>
          <a:bodyPr>
            <a:normAutofit fontScale="85000" lnSpcReduction="20000"/>
          </a:bodyPr>
          <a:lstStyle/>
          <a:p>
            <a:pPr algn="just"/>
            <a:r>
              <a:rPr lang="ru-RU" dirty="0" err="1"/>
              <a:t>Була</a:t>
            </a:r>
            <a:r>
              <a:rPr lang="ru-RU" dirty="0"/>
              <a:t> </a:t>
            </a:r>
            <a:r>
              <a:rPr lang="ru-RU" dirty="0" err="1"/>
              <a:t>прийнята</a:t>
            </a:r>
            <a:r>
              <a:rPr lang="ru-RU" dirty="0"/>
              <a:t> </a:t>
            </a:r>
            <a:r>
              <a:rPr lang="ru-RU" dirty="0" err="1"/>
              <a:t>Англією</a:t>
            </a:r>
            <a:r>
              <a:rPr lang="ru-RU" dirty="0"/>
              <a:t> і в США в </a:t>
            </a:r>
            <a:r>
              <a:rPr lang="ru-RU" dirty="0" err="1"/>
              <a:t>кінці</a:t>
            </a:r>
            <a:r>
              <a:rPr lang="ru-RU" dirty="0"/>
              <a:t> XVII ст. і </a:t>
            </a:r>
            <a:r>
              <a:rPr lang="ru-RU" dirty="0" err="1"/>
              <a:t>дотепер</a:t>
            </a:r>
            <a:r>
              <a:rPr lang="ru-RU" dirty="0"/>
              <a:t> </a:t>
            </a:r>
            <a:r>
              <a:rPr lang="ru-RU" dirty="0" err="1"/>
              <a:t>поширена</a:t>
            </a:r>
            <a:r>
              <a:rPr lang="ru-RU" dirty="0"/>
              <a:t> </a:t>
            </a:r>
            <a:r>
              <a:rPr lang="ru-RU" dirty="0" err="1"/>
              <a:t>досить</a:t>
            </a:r>
            <a:r>
              <a:rPr lang="ru-RU" dirty="0"/>
              <a:t> широко. В </a:t>
            </a:r>
            <a:r>
              <a:rPr lang="ru-RU" dirty="0" err="1"/>
              <a:t>якості</a:t>
            </a:r>
            <a:r>
              <a:rPr lang="ru-RU" dirty="0"/>
              <a:t> </a:t>
            </a:r>
            <a:r>
              <a:rPr lang="ru-RU" dirty="0" err="1"/>
              <a:t>філософсько-соціологічного</a:t>
            </a:r>
            <a:r>
              <a:rPr lang="ru-RU" dirty="0"/>
              <a:t> теоретичного </a:t>
            </a:r>
            <a:r>
              <a:rPr lang="ru-RU" dirty="0" err="1"/>
              <a:t>підстави</a:t>
            </a:r>
            <a:r>
              <a:rPr lang="ru-RU" dirty="0"/>
              <a:t> </a:t>
            </a:r>
            <a:r>
              <a:rPr lang="ru-RU" dirty="0" err="1"/>
              <a:t>можуть</a:t>
            </a:r>
            <a:r>
              <a:rPr lang="ru-RU" dirty="0"/>
              <a:t> бути </a:t>
            </a:r>
            <a:r>
              <a:rPr lang="ru-RU" dirty="0" err="1"/>
              <a:t>названі</a:t>
            </a:r>
            <a:r>
              <a:rPr lang="ru-RU" dirty="0"/>
              <a:t> </a:t>
            </a:r>
            <a:r>
              <a:rPr lang="ru-RU" dirty="0" err="1"/>
              <a:t>роботи</a:t>
            </a:r>
            <a:r>
              <a:rPr lang="ru-RU" dirty="0"/>
              <a:t> Д. </a:t>
            </a:r>
            <a:r>
              <a:rPr lang="ru-RU" dirty="0" err="1"/>
              <a:t>Мільтона</a:t>
            </a:r>
            <a:r>
              <a:rPr lang="ru-RU" dirty="0"/>
              <a:t>, Д. Локка, Д. С. </a:t>
            </a:r>
            <a:r>
              <a:rPr lang="ru-RU" dirty="0" err="1"/>
              <a:t>Мілля</a:t>
            </a:r>
            <a:r>
              <a:rPr lang="ru-RU" dirty="0"/>
              <a:t> і </a:t>
            </a:r>
            <a:r>
              <a:rPr lang="ru-RU" dirty="0" err="1"/>
              <a:t>загальна</a:t>
            </a:r>
            <a:r>
              <a:rPr lang="ru-RU" dirty="0"/>
              <a:t> </a:t>
            </a:r>
            <a:r>
              <a:rPr lang="ru-RU" dirty="0" err="1"/>
              <a:t>філософія</a:t>
            </a:r>
            <a:r>
              <a:rPr lang="ru-RU" dirty="0"/>
              <a:t> </a:t>
            </a:r>
            <a:r>
              <a:rPr lang="ru-RU" dirty="0" err="1"/>
              <a:t>раціоналізму</a:t>
            </a:r>
            <a:r>
              <a:rPr lang="ru-RU" dirty="0"/>
              <a:t> і </a:t>
            </a:r>
            <a:r>
              <a:rPr lang="ru-RU" dirty="0" err="1"/>
              <a:t>природних</a:t>
            </a:r>
            <a:r>
              <a:rPr lang="ru-RU" dirty="0"/>
              <a:t> прав. Головна мета, на думку </a:t>
            </a:r>
            <a:r>
              <a:rPr lang="ru-RU" dirty="0" err="1"/>
              <a:t>авторів</a:t>
            </a:r>
            <a:r>
              <a:rPr lang="ru-RU" dirty="0"/>
              <a:t>, </a:t>
            </a:r>
            <a:r>
              <a:rPr lang="ru-RU" dirty="0" err="1"/>
              <a:t>інформувати</a:t>
            </a:r>
            <a:r>
              <a:rPr lang="ru-RU" dirty="0"/>
              <a:t>, </a:t>
            </a:r>
            <a:r>
              <a:rPr lang="ru-RU" dirty="0" err="1"/>
              <a:t>розважати</a:t>
            </a:r>
            <a:r>
              <a:rPr lang="ru-RU" dirty="0"/>
              <a:t> і </a:t>
            </a:r>
            <a:r>
              <a:rPr lang="ru-RU" dirty="0" err="1"/>
              <a:t>продавати</a:t>
            </a:r>
            <a:r>
              <a:rPr lang="ru-RU" dirty="0"/>
              <a:t>, </a:t>
            </a:r>
            <a:r>
              <a:rPr lang="ru-RU" dirty="0" err="1"/>
              <a:t>розміщуючи</a:t>
            </a:r>
            <a:r>
              <a:rPr lang="ru-RU" dirty="0"/>
              <a:t> рекламу, але в основному - </a:t>
            </a:r>
            <a:r>
              <a:rPr lang="ru-RU" dirty="0" err="1"/>
              <a:t>допомагати</a:t>
            </a:r>
            <a:r>
              <a:rPr lang="ru-RU" dirty="0"/>
              <a:t> </a:t>
            </a:r>
            <a:r>
              <a:rPr lang="ru-RU" dirty="0" err="1"/>
              <a:t>знаходити</a:t>
            </a:r>
            <a:r>
              <a:rPr lang="ru-RU" dirty="0"/>
              <a:t> </a:t>
            </a:r>
            <a:r>
              <a:rPr lang="ru-RU" dirty="0" err="1"/>
              <a:t>істину</a:t>
            </a:r>
            <a:r>
              <a:rPr lang="ru-RU" dirty="0"/>
              <a:t> і </a:t>
            </a:r>
            <a:r>
              <a:rPr lang="ru-RU" dirty="0" err="1"/>
              <a:t>контролювати</a:t>
            </a:r>
            <a:r>
              <a:rPr lang="ru-RU" dirty="0"/>
              <a:t> уряд. Право </a:t>
            </a:r>
            <a:r>
              <a:rPr lang="ru-RU" dirty="0" err="1"/>
              <a:t>володіти</a:t>
            </a:r>
            <a:r>
              <a:rPr lang="ru-RU" dirty="0"/>
              <a:t> </a:t>
            </a:r>
            <a:r>
              <a:rPr lang="ru-RU" dirty="0" err="1"/>
              <a:t>пресою</a:t>
            </a:r>
            <a:r>
              <a:rPr lang="ru-RU" dirty="0"/>
              <a:t> </a:t>
            </a:r>
            <a:r>
              <a:rPr lang="ru-RU" dirty="0" err="1"/>
              <a:t>має</a:t>
            </a:r>
            <a:r>
              <a:rPr lang="ru-RU" dirty="0"/>
              <a:t> всякий, у кого є на </a:t>
            </a:r>
            <a:r>
              <a:rPr lang="ru-RU" dirty="0" err="1"/>
              <a:t>це</a:t>
            </a:r>
            <a:r>
              <a:rPr lang="ru-RU" dirty="0"/>
              <a:t> </a:t>
            </a:r>
            <a:r>
              <a:rPr lang="ru-RU" dirty="0" err="1"/>
              <a:t>кошти</a:t>
            </a:r>
            <a:r>
              <a:rPr lang="ru-RU" dirty="0"/>
              <a:t>. </a:t>
            </a:r>
            <a:r>
              <a:rPr lang="ru-RU" dirty="0" err="1"/>
              <a:t>Важелями</a:t>
            </a:r>
            <a:r>
              <a:rPr lang="ru-RU" dirty="0"/>
              <a:t> контролю за </a:t>
            </a:r>
            <a:r>
              <a:rPr lang="ru-RU" dirty="0" err="1"/>
              <a:t>пресою</a:t>
            </a:r>
            <a:r>
              <a:rPr lang="ru-RU" dirty="0"/>
              <a:t> є </a:t>
            </a:r>
            <a:r>
              <a:rPr lang="ru-RU" dirty="0" err="1"/>
              <a:t>соціальна</a:t>
            </a:r>
            <a:r>
              <a:rPr lang="ru-RU" dirty="0"/>
              <a:t> </a:t>
            </a:r>
            <a:r>
              <a:rPr lang="ru-RU" dirty="0" err="1"/>
              <a:t>дискусія</a:t>
            </a:r>
            <a:r>
              <a:rPr lang="ru-RU" dirty="0"/>
              <a:t> на "</a:t>
            </a:r>
            <a:r>
              <a:rPr lang="ru-RU" dirty="0" err="1"/>
              <a:t>вільному</a:t>
            </a:r>
            <a:r>
              <a:rPr lang="ru-RU" dirty="0"/>
              <a:t> ринку </a:t>
            </a:r>
            <a:r>
              <a:rPr lang="ru-RU" dirty="0" err="1"/>
              <a:t>ідей</a:t>
            </a:r>
            <a:r>
              <a:rPr lang="ru-RU" dirty="0"/>
              <a:t>" і </a:t>
            </a:r>
            <a:r>
              <a:rPr lang="ru-RU" dirty="0" err="1"/>
              <a:t>захист</a:t>
            </a:r>
            <a:r>
              <a:rPr lang="ru-RU" dirty="0"/>
              <a:t> </a:t>
            </a:r>
            <a:r>
              <a:rPr lang="ru-RU" dirty="0" err="1"/>
              <a:t>точок</a:t>
            </a:r>
            <a:r>
              <a:rPr lang="ru-RU" dirty="0"/>
              <a:t> </a:t>
            </a:r>
            <a:r>
              <a:rPr lang="ru-RU" dirty="0" err="1"/>
              <a:t>зору</a:t>
            </a:r>
            <a:r>
              <a:rPr lang="ru-RU" dirty="0"/>
              <a:t> в судах. </a:t>
            </a:r>
            <a:r>
              <a:rPr lang="ru-RU" dirty="0" err="1"/>
              <a:t>Забороняються</a:t>
            </a:r>
            <a:r>
              <a:rPr lang="ru-RU" dirty="0"/>
              <a:t> наклеп, </a:t>
            </a:r>
            <a:r>
              <a:rPr lang="ru-RU" dirty="0" err="1"/>
              <a:t>непристойність</a:t>
            </a:r>
            <a:r>
              <a:rPr lang="ru-RU" dirty="0"/>
              <a:t>, </a:t>
            </a:r>
            <a:r>
              <a:rPr lang="ru-RU" dirty="0" err="1"/>
              <a:t>непристойне</a:t>
            </a:r>
            <a:r>
              <a:rPr lang="ru-RU" dirty="0"/>
              <a:t> </a:t>
            </a:r>
            <a:r>
              <a:rPr lang="ru-RU" dirty="0" err="1"/>
              <a:t>повеління</a:t>
            </a:r>
            <a:r>
              <a:rPr lang="ru-RU" dirty="0"/>
              <a:t>, </a:t>
            </a:r>
            <a:r>
              <a:rPr lang="ru-RU" dirty="0" err="1"/>
              <a:t>антиурядова</a:t>
            </a:r>
            <a:r>
              <a:rPr lang="ru-RU" dirty="0"/>
              <a:t> пропаганда у </a:t>
            </a:r>
            <a:r>
              <a:rPr lang="ru-RU" dirty="0" err="1"/>
              <a:t>воєнний</a:t>
            </a:r>
            <a:r>
              <a:rPr lang="ru-RU" dirty="0"/>
              <a:t> час. </a:t>
            </a:r>
            <a:r>
              <a:rPr lang="ru-RU" dirty="0" err="1"/>
              <a:t>Власність</a:t>
            </a:r>
            <a:r>
              <a:rPr lang="ru-RU" dirty="0"/>
              <a:t> в основному приватна. </a:t>
            </a:r>
            <a:r>
              <a:rPr lang="ru-RU" dirty="0" err="1"/>
              <a:t>Відмітна</a:t>
            </a:r>
            <a:r>
              <a:rPr lang="ru-RU" dirty="0"/>
              <a:t> характеристика - </a:t>
            </a:r>
            <a:r>
              <a:rPr lang="ru-RU" dirty="0" err="1"/>
              <a:t>преса</a:t>
            </a:r>
            <a:r>
              <a:rPr lang="ru-RU" dirty="0"/>
              <a:t> є </a:t>
            </a:r>
            <a:r>
              <a:rPr lang="ru-RU" dirty="0" err="1"/>
              <a:t>інструментом</a:t>
            </a:r>
            <a:r>
              <a:rPr lang="ru-RU" dirty="0"/>
              <a:t> контролю за урядом і </a:t>
            </a:r>
            <a:r>
              <a:rPr lang="ru-RU" dirty="0" err="1"/>
              <a:t>задовольняє</a:t>
            </a:r>
            <a:r>
              <a:rPr lang="ru-RU" dirty="0"/>
              <a:t> </a:t>
            </a:r>
            <a:r>
              <a:rPr lang="ru-RU" dirty="0" err="1"/>
              <a:t>інформаційні</a:t>
            </a:r>
            <a:r>
              <a:rPr lang="ru-RU" dirty="0"/>
              <a:t> потреби </a:t>
            </a:r>
            <a:r>
              <a:rPr lang="ru-RU" dirty="0" err="1"/>
              <a:t>суспільства</a:t>
            </a:r>
            <a:r>
              <a:rPr lang="ru-RU" dirty="0"/>
              <a:t>.</a:t>
            </a:r>
          </a:p>
          <a:p>
            <a:endParaRPr lang="ru-RU" dirty="0"/>
          </a:p>
          <a:p>
            <a:endParaRPr lang="uk-UA" dirty="0"/>
          </a:p>
        </p:txBody>
      </p:sp>
    </p:spTree>
    <p:extLst>
      <p:ext uri="{BB962C8B-B14F-4D97-AF65-F5344CB8AC3E}">
        <p14:creationId xmlns:p14="http://schemas.microsoft.com/office/powerpoint/2010/main" val="73935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831541-3AEB-47F1-9049-2676D753CB91}"/>
              </a:ext>
            </a:extLst>
          </p:cNvPr>
          <p:cNvSpPr>
            <a:spLocks noGrp="1"/>
          </p:cNvSpPr>
          <p:nvPr>
            <p:ph type="title"/>
          </p:nvPr>
        </p:nvSpPr>
        <p:spPr/>
        <p:txBody>
          <a:bodyPr/>
          <a:lstStyle/>
          <a:p>
            <a:pPr algn="ctr"/>
            <a:r>
              <a:rPr lang="uk-UA" dirty="0"/>
              <a:t>Теорія соціальної відповідальності</a:t>
            </a:r>
            <a:br>
              <a:rPr lang="uk-UA" dirty="0"/>
            </a:br>
            <a:endParaRPr lang="uk-UA" dirty="0"/>
          </a:p>
        </p:txBody>
      </p:sp>
      <p:sp>
        <p:nvSpPr>
          <p:cNvPr id="3" name="Місце для вмісту 2">
            <a:extLst>
              <a:ext uri="{FF2B5EF4-FFF2-40B4-BE49-F238E27FC236}">
                <a16:creationId xmlns:a16="http://schemas.microsoft.com/office/drawing/2014/main" id="{3BFC323E-F9B0-45B3-82B6-C349D86ABF60}"/>
              </a:ext>
            </a:extLst>
          </p:cNvPr>
          <p:cNvSpPr>
            <a:spLocks noGrp="1"/>
          </p:cNvSpPr>
          <p:nvPr>
            <p:ph idx="1"/>
          </p:nvPr>
        </p:nvSpPr>
        <p:spPr/>
        <p:txBody>
          <a:bodyPr>
            <a:normAutofit fontScale="85000" lnSpcReduction="20000"/>
          </a:bodyPr>
          <a:lstStyle/>
          <a:p>
            <a:pPr algn="just"/>
            <a:r>
              <a:rPr lang="uk-UA" dirty="0"/>
              <a:t>Як стверджують автори, така теорія відповідає практиці функціонування преси в США в </a:t>
            </a:r>
            <a:r>
              <a:rPr lang="tr-TR" dirty="0"/>
              <a:t>XX </a:t>
            </a:r>
            <a:r>
              <a:rPr lang="uk-UA" dirty="0"/>
              <a:t>ст. </a:t>
            </a:r>
            <a:r>
              <a:rPr lang="uk-UA" dirty="0" err="1"/>
              <a:t>Філософсько</a:t>
            </a:r>
            <a:r>
              <a:rPr lang="uk-UA" dirty="0"/>
              <a:t>-соціологічні підстави сходять до практиці Комісії з питань свободи преси кінця </a:t>
            </a:r>
            <a:r>
              <a:rPr lang="tr-TR" dirty="0"/>
              <a:t>XVIII </a:t>
            </a:r>
            <a:r>
              <a:rPr lang="uk-UA" dirty="0"/>
              <a:t>ст., А також до етичних кодексів ЗМІ, прийнятим тоді ж. У теорії та практиці декларується головна мета - інформувати, розважати і продавати, розміщуючи рекламу, але в основному переводити конфлікт на рівень обговорення. Право використовувати ЗМІ має всякий, у кого є що сказати. Важелі контролю за пресою - громадська думка, дії споживача, професійна етика. Заборонено серйозне втручання в сферу прав особи і </a:t>
            </a:r>
            <a:r>
              <a:rPr lang="uk-UA" dirty="0" err="1"/>
              <a:t>життєво</a:t>
            </a:r>
            <a:r>
              <a:rPr lang="uk-UA" dirty="0"/>
              <a:t> важливих суспільних інтересів. Переважно приватна власність чи державна, коли уряд забезпечує суспільні інтереси. Відмінною характеристикою є те, що ЗМІ повинні стати соціально відповідальними, в іншому випадку їх змусять бути такими.</a:t>
            </a:r>
          </a:p>
        </p:txBody>
      </p:sp>
    </p:spTree>
    <p:extLst>
      <p:ext uri="{BB962C8B-B14F-4D97-AF65-F5344CB8AC3E}">
        <p14:creationId xmlns:p14="http://schemas.microsoft.com/office/powerpoint/2010/main" val="1018735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4770DD6-1783-4AA9-8659-F4C11EBE2E2D}"/>
              </a:ext>
            </a:extLst>
          </p:cNvPr>
          <p:cNvSpPr>
            <a:spLocks noGrp="1"/>
          </p:cNvSpPr>
          <p:nvPr>
            <p:ph type="title"/>
          </p:nvPr>
        </p:nvSpPr>
        <p:spPr/>
        <p:txBody>
          <a:bodyPr/>
          <a:lstStyle/>
          <a:p>
            <a:pPr algn="ctr"/>
            <a:r>
              <a:rPr lang="uk-UA" dirty="0"/>
              <a:t>Радянська тоталітарна теорія</a:t>
            </a:r>
            <a:br>
              <a:rPr lang="uk-UA" dirty="0"/>
            </a:br>
            <a:endParaRPr lang="uk-UA" dirty="0"/>
          </a:p>
        </p:txBody>
      </p:sp>
      <p:sp>
        <p:nvSpPr>
          <p:cNvPr id="3" name="Місце для вмісту 2">
            <a:extLst>
              <a:ext uri="{FF2B5EF4-FFF2-40B4-BE49-F238E27FC236}">
                <a16:creationId xmlns:a16="http://schemas.microsoft.com/office/drawing/2014/main" id="{8C9A58E7-B21F-4837-AF74-E943BF44C79B}"/>
              </a:ext>
            </a:extLst>
          </p:cNvPr>
          <p:cNvSpPr>
            <a:spLocks noGrp="1"/>
          </p:cNvSpPr>
          <p:nvPr>
            <p:ph idx="1"/>
          </p:nvPr>
        </p:nvSpPr>
        <p:spPr/>
        <p:txBody>
          <a:bodyPr>
            <a:normAutofit fontScale="85000" lnSpcReduction="10000"/>
          </a:bodyPr>
          <a:lstStyle/>
          <a:p>
            <a:pPr algn="just"/>
            <a:r>
              <a:rPr lang="uk-UA" dirty="0"/>
              <a:t>Ця теорія отримала розвиток в Радянському Союзі, хоча деякі елементи її практикувалися в багатьох тоталітарних країнах. </a:t>
            </a:r>
            <a:r>
              <a:rPr lang="uk-UA" dirty="0" err="1"/>
              <a:t>Філософсько</a:t>
            </a:r>
            <a:r>
              <a:rPr lang="uk-UA" dirty="0"/>
              <a:t>-соціологічні теоретичні підстави використовуються в марксистсько-</a:t>
            </a:r>
            <a:r>
              <a:rPr lang="uk-UA" dirty="0" err="1"/>
              <a:t>ленінсько</a:t>
            </a:r>
            <a:r>
              <a:rPr lang="uk-UA" dirty="0"/>
              <a:t>-сталінському вченні поряд з деякими положеннями філософії Г. В. Ф. Гегеля і російської філософією </a:t>
            </a:r>
            <a:r>
              <a:rPr lang="tr-TR" dirty="0"/>
              <a:t>XIX </a:t>
            </a:r>
            <a:r>
              <a:rPr lang="uk-UA" dirty="0"/>
              <a:t>ст. Головна мета - сприяти успіху і підтримці радянської соціалістичної системи, зокрема диктатури правлячої партії. В якості соціальних суб'єктів, які мають право використовувати ЗМІ, виступають віддані й перевірені члени партії. Контроль за пресою полягає в нагляді за нею. Заборонена критика завдань партії, але це не поширюється на практику партії; ЗМІ належать державі, жорстко ним контролюються і є його знаряддям.</a:t>
            </a:r>
          </a:p>
        </p:txBody>
      </p:sp>
    </p:spTree>
    <p:extLst>
      <p:ext uri="{BB962C8B-B14F-4D97-AF65-F5344CB8AC3E}">
        <p14:creationId xmlns:p14="http://schemas.microsoft.com/office/powerpoint/2010/main" val="75442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06FA0D2-1F7C-4F7C-BCBA-A6E5DAFC1DF8}"/>
              </a:ext>
            </a:extLst>
          </p:cNvPr>
          <p:cNvSpPr>
            <a:spLocks noGrp="1"/>
          </p:cNvSpPr>
          <p:nvPr>
            <p:ph type="title"/>
          </p:nvPr>
        </p:nvSpPr>
        <p:spPr/>
        <p:txBody>
          <a:bodyPr/>
          <a:lstStyle/>
          <a:p>
            <a:pPr algn="ctr"/>
            <a:r>
              <a:rPr lang="uk-UA" dirty="0"/>
              <a:t>Журналістська освіта</a:t>
            </a:r>
          </a:p>
        </p:txBody>
      </p:sp>
      <p:sp>
        <p:nvSpPr>
          <p:cNvPr id="3" name="Місце для вмісту 2">
            <a:extLst>
              <a:ext uri="{FF2B5EF4-FFF2-40B4-BE49-F238E27FC236}">
                <a16:creationId xmlns:a16="http://schemas.microsoft.com/office/drawing/2014/main" id="{053CB195-BB9C-4AD0-8735-2C2C89082D1F}"/>
              </a:ext>
            </a:extLst>
          </p:cNvPr>
          <p:cNvSpPr>
            <a:spLocks noGrp="1"/>
          </p:cNvSpPr>
          <p:nvPr>
            <p:ph idx="1"/>
          </p:nvPr>
        </p:nvSpPr>
        <p:spPr/>
        <p:txBody>
          <a:bodyPr>
            <a:normAutofit lnSpcReduction="10000"/>
          </a:bodyPr>
          <a:lstStyle/>
          <a:p>
            <a:pPr algn="just"/>
            <a:r>
              <a:rPr lang="uk-UA" dirty="0"/>
              <a:t>Журналістика базується на професійних принципах і методах. Початок журналістської освіти в Європі та Америці припадає на кінець </a:t>
            </a:r>
            <a:r>
              <a:rPr lang="tr-TR" dirty="0"/>
              <a:t>XIX </a:t>
            </a:r>
            <a:r>
              <a:rPr lang="uk-UA" dirty="0"/>
              <a:t>століття, а в Росії – на початок </a:t>
            </a:r>
            <a:r>
              <a:rPr lang="tr-TR" dirty="0"/>
              <a:t>XX </a:t>
            </a:r>
            <a:r>
              <a:rPr lang="uk-UA" dirty="0"/>
              <a:t>століття. Навчання включало навички письма, редагування, а також знання історії та мов. Сьогодні підготовка журналістів здійснюється в університетах, зокрема за різними спеціалізаціями. Теоретичну основу програм складають праці відомих учених, а емпіричні дані отримують через моніторинг ЗМІ та результати досліджень.</a:t>
            </a:r>
          </a:p>
        </p:txBody>
      </p:sp>
    </p:spTree>
    <p:extLst>
      <p:ext uri="{BB962C8B-B14F-4D97-AF65-F5344CB8AC3E}">
        <p14:creationId xmlns:p14="http://schemas.microsoft.com/office/powerpoint/2010/main" val="1828519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9F03A0-3892-46A4-A5C2-DFCF8517C56E}"/>
              </a:ext>
            </a:extLst>
          </p:cNvPr>
          <p:cNvSpPr>
            <a:spLocks noGrp="1"/>
          </p:cNvSpPr>
          <p:nvPr>
            <p:ph type="title"/>
          </p:nvPr>
        </p:nvSpPr>
        <p:spPr/>
        <p:txBody>
          <a:bodyPr/>
          <a:lstStyle/>
          <a:p>
            <a:endParaRPr lang="uk-UA" dirty="0"/>
          </a:p>
        </p:txBody>
      </p:sp>
      <p:sp>
        <p:nvSpPr>
          <p:cNvPr id="3" name="Місце для вмісту 2">
            <a:extLst>
              <a:ext uri="{FF2B5EF4-FFF2-40B4-BE49-F238E27FC236}">
                <a16:creationId xmlns:a16="http://schemas.microsoft.com/office/drawing/2014/main" id="{73E5C058-F813-4A36-A7E0-E8AFA5A2E984}"/>
              </a:ext>
            </a:extLst>
          </p:cNvPr>
          <p:cNvSpPr>
            <a:spLocks noGrp="1"/>
          </p:cNvSpPr>
          <p:nvPr>
            <p:ph idx="1"/>
          </p:nvPr>
        </p:nvSpPr>
        <p:spPr/>
        <p:txBody>
          <a:bodyPr>
            <a:normAutofit fontScale="92500" lnSpcReduction="10000"/>
          </a:bodyPr>
          <a:lstStyle/>
          <a:p>
            <a:pPr algn="just"/>
            <a:r>
              <a:rPr lang="uk-UA" dirty="0"/>
              <a:t>Роль медіа- знаходити свіжу інформацію на теми, що становлять інтерес для суспільства, і, за можливості, швидко і точно передавати її читачам виважено і правдиво. </a:t>
            </a:r>
          </a:p>
          <a:p>
            <a:pPr algn="just"/>
            <a:r>
              <a:rPr lang="uk-UA" dirty="0"/>
              <a:t>Газета може займатися ще безліччю інших речей: наприклад, повідомляти читачам, що вона думає про останні новинки кіно, навчати саджати помідори, застерігати Тельців або пояснювати, чому уряд має подати у відставку. Але без свіжої інформації це буде всього лише коментар до вже відомого. Можливо, цікавий, навіть такий, що зачіпає за живе; але коментар - це не новини. </a:t>
            </a:r>
          </a:p>
        </p:txBody>
      </p:sp>
    </p:spTree>
    <p:extLst>
      <p:ext uri="{BB962C8B-B14F-4D97-AF65-F5344CB8AC3E}">
        <p14:creationId xmlns:p14="http://schemas.microsoft.com/office/powerpoint/2010/main" val="3152490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2AE13D-BD9E-4EC6-B16D-4E207FAD70D1}"/>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00BDB468-8DFC-4E1D-A72E-FAD0A69ABB15}"/>
              </a:ext>
            </a:extLst>
          </p:cNvPr>
          <p:cNvSpPr>
            <a:spLocks noGrp="1"/>
          </p:cNvSpPr>
          <p:nvPr>
            <p:ph idx="1"/>
          </p:nvPr>
        </p:nvSpPr>
        <p:spPr/>
        <p:txBody>
          <a:bodyPr>
            <a:normAutofit fontScale="70000" lnSpcReduction="20000"/>
          </a:bodyPr>
          <a:lstStyle/>
          <a:p>
            <a:pPr algn="just"/>
            <a:r>
              <a:rPr lang="uk-UA" dirty="0"/>
              <a:t>Новини - це інформація. З цього питання часто посилаються на думку С.П. Скотта, яку він, коли був редактором «</a:t>
            </a:r>
            <a:r>
              <a:rPr lang="de-DE" dirty="0"/>
              <a:t>Manchester Guardian», </a:t>
            </a:r>
            <a:r>
              <a:rPr lang="uk-UA" dirty="0"/>
              <a:t>висловив у передовиці від 5 травня 1921 року. Скотт писав, що «найперший обов'язок газети - збирати інформацію. Горе газеті, якщо вона не з'ясує, наскільки чисте джерело. Ні те, що газета публікує, ні те, про що вона замовчує, ні спосіб подачі матеріалу не повинні замутити ясне обличчя правди». Наказ суворий, майже нездійсненний. Але потім він додав - і відтоді ці слова повторювалися на різні лади мільйон разів: </a:t>
            </a:r>
            <a:r>
              <a:rPr lang="uk-UA" dirty="0">
                <a:solidFill>
                  <a:srgbClr val="FFFF00"/>
                </a:solidFill>
              </a:rPr>
              <a:t>«Коментуйте на здоров'я, але факти - це святе». </a:t>
            </a:r>
            <a:r>
              <a:rPr lang="uk-UA" dirty="0"/>
              <a:t>Головне в цьому висловлюванні - встановлення порівняльної цінності фактів і коментарів. Якщо зібрати цілу кімнату журналістів і запитати в них, чи є нова подія, руку піднімуть усі. Якщо потім запитати, у кого є свіжа, неопублікована інформація про цю подію, майже всі опустять руку. Так уже повелося, що ледь не в кожного є своя думка, але лише небагато хто володіє свіжою інформацією. Перше - в порядку речей, друге - річ рідкісна і, отже, цінна. То що ж таке новини? Визначень новин майже так само багато, як газетних статей. Найпоширеніше в Британії визначення свідчить, що новини - це не коли собака вкусить людину, але коли людина вкусить собаку. </a:t>
            </a:r>
          </a:p>
          <a:p>
            <a:endParaRPr lang="uk-UA" dirty="0"/>
          </a:p>
        </p:txBody>
      </p:sp>
    </p:spTree>
    <p:extLst>
      <p:ext uri="{BB962C8B-B14F-4D97-AF65-F5344CB8AC3E}">
        <p14:creationId xmlns:p14="http://schemas.microsoft.com/office/powerpoint/2010/main" val="571912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44186B-50CD-4DB1-AE10-587BCFFCAD91}"/>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66EEE8B7-8E3E-4B9A-A3D8-E39A674C9C85}"/>
              </a:ext>
            </a:extLst>
          </p:cNvPr>
          <p:cNvSpPr>
            <a:spLocks noGrp="1"/>
          </p:cNvSpPr>
          <p:nvPr>
            <p:ph idx="1"/>
          </p:nvPr>
        </p:nvSpPr>
        <p:spPr/>
        <p:txBody>
          <a:bodyPr>
            <a:normAutofit fontScale="92500" lnSpcReduction="10000"/>
          </a:bodyPr>
          <a:lstStyle/>
          <a:p>
            <a:pPr algn="just"/>
            <a:r>
              <a:rPr lang="uk-UA" dirty="0"/>
              <a:t>Тобто новини є чимось незвичайним або цікавим. Але це не вся суть новин. Новини - це ще щось свіже, про що люди раніше не чули. Однак будь-хто з нас може навести приклад інформації, яка відповідає цим вимогам, але новинами не є. Наприклад, я купив нову машину. Це інформація свіжа і, ясна річ, незвичайна, і я не хочу, щоб про неї знали всі (викрадачі, податкова інспекція, заздрісники та інші). Але до новин її не віднесеш, оскільки цікавить вона вельми вузьке коло людей, тобто моїх друзів і сім'ю, ну, можливо, ще злодіїв і податкову інспекцію. Тож новини мають бути не тільки незвичними і свіжими, вони також мають становити загальний інтерес. </a:t>
            </a:r>
          </a:p>
        </p:txBody>
      </p:sp>
    </p:spTree>
    <p:extLst>
      <p:ext uri="{BB962C8B-B14F-4D97-AF65-F5344CB8AC3E}">
        <p14:creationId xmlns:p14="http://schemas.microsoft.com/office/powerpoint/2010/main" val="3442911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C6AD87-091E-470D-BCDE-8AFE67FDE5F9}"/>
              </a:ext>
            </a:extLst>
          </p:cNvPr>
          <p:cNvSpPr>
            <a:spLocks noGrp="1"/>
          </p:cNvSpPr>
          <p:nvPr>
            <p:ph type="title"/>
          </p:nvPr>
        </p:nvSpPr>
        <p:spPr/>
        <p:txBody>
          <a:bodyPr/>
          <a:lstStyle/>
          <a:p>
            <a:pPr algn="ctr"/>
            <a:r>
              <a:rPr lang="uk-UA" dirty="0"/>
              <a:t>Загальний інтерес</a:t>
            </a:r>
          </a:p>
        </p:txBody>
      </p:sp>
      <p:sp>
        <p:nvSpPr>
          <p:cNvPr id="3" name="Місце для вмісту 2">
            <a:extLst>
              <a:ext uri="{FF2B5EF4-FFF2-40B4-BE49-F238E27FC236}">
                <a16:creationId xmlns:a16="http://schemas.microsoft.com/office/drawing/2014/main" id="{2330300C-0448-4BC9-AF44-C969555F43E5}"/>
              </a:ext>
            </a:extLst>
          </p:cNvPr>
          <p:cNvSpPr>
            <a:spLocks noGrp="1"/>
          </p:cNvSpPr>
          <p:nvPr>
            <p:ph idx="1"/>
          </p:nvPr>
        </p:nvSpPr>
        <p:spPr/>
        <p:txBody>
          <a:bodyPr>
            <a:normAutofit fontScale="92500" lnSpcReduction="10000"/>
          </a:bodyPr>
          <a:lstStyle/>
          <a:p>
            <a:pPr algn="just"/>
            <a:r>
              <a:rPr lang="uk-UA" dirty="0"/>
              <a:t>Ці два слова кращі за ті, що використовують набагато частіше: суспільний інтерес. Можна довго тлумачити про різницю цих понять, але краще навести приклад. Новина про розлучення відомого письменницького подружжя не становить суспільного інтересу, але, безсумнівно, становить інтерес для суспільства. Таким чином, широко визначити новини можна так: свіжа і незвичайна інформація на тему, що становить загальний інтерес, і раніше невідома. Але навряд чи це визначення підведе нас до розуміння суті новин. У цьому біда всіх широких визначень, і тому фраза «цінність новин», яку часто вживають, мало про що говорить.</a:t>
            </a:r>
          </a:p>
        </p:txBody>
      </p:sp>
    </p:spTree>
    <p:extLst>
      <p:ext uri="{BB962C8B-B14F-4D97-AF65-F5344CB8AC3E}">
        <p14:creationId xmlns:p14="http://schemas.microsoft.com/office/powerpoint/2010/main" val="31252268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75754B-FE89-4799-A04A-6C1055623344}"/>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AB7DFD93-BAF5-4318-A435-CE5C1971F25C}"/>
              </a:ext>
            </a:extLst>
          </p:cNvPr>
          <p:cNvSpPr>
            <a:spLocks noGrp="1"/>
          </p:cNvSpPr>
          <p:nvPr>
            <p:ph idx="1"/>
          </p:nvPr>
        </p:nvSpPr>
        <p:spPr/>
        <p:txBody>
          <a:bodyPr>
            <a:normAutofit lnSpcReduction="10000"/>
          </a:bodyPr>
          <a:lstStyle/>
          <a:p>
            <a:pPr algn="just"/>
            <a:r>
              <a:rPr lang="uk-UA" dirty="0"/>
              <a:t>Передбачається, що новини загалом мають якусь невіддільну цінність. Але новини не абстрактне поняття, і не самодостатнє. Вони здійснюються тільки в сукупності з іншими факторами. Ці чинники пов'язані як із передбачуваною аудиторією, так і з конкретним сюжетом. Вони допомагають з'ясувати, що ми дійсно хочемо дізнатися, а також - і це найчастіше стає предметом редакційних суперечок - «міцність» сюжету, його інформаційну цінність. І що ця цінність вища, то більша ймовірність, що читачі скажуть: «Ух ти!», прочитавши статтю. </a:t>
            </a:r>
          </a:p>
        </p:txBody>
      </p:sp>
    </p:spTree>
    <p:extLst>
      <p:ext uri="{BB962C8B-B14F-4D97-AF65-F5344CB8AC3E}">
        <p14:creationId xmlns:p14="http://schemas.microsoft.com/office/powerpoint/2010/main" val="8203878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6F8667-2BFE-4CA0-B577-F3166BA4A4FC}"/>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BDC993BC-60C1-4F39-BB47-A4387B3617E9}"/>
              </a:ext>
            </a:extLst>
          </p:cNvPr>
          <p:cNvSpPr>
            <a:spLocks noGrp="1"/>
          </p:cNvSpPr>
          <p:nvPr>
            <p:ph idx="1"/>
          </p:nvPr>
        </p:nvSpPr>
        <p:spPr/>
        <p:txBody>
          <a:bodyPr>
            <a:normAutofit fontScale="85000" lnSpcReduction="10000"/>
          </a:bodyPr>
          <a:lstStyle/>
          <a:p>
            <a:pPr algn="just"/>
            <a:r>
              <a:rPr lang="uk-UA" dirty="0"/>
              <a:t>Зрозуміло, приємно думати, що кожна стаття, опублікована нами в газетах, була такою цікавою і незвичною для читачів, що вони раз по раз вигукували: «Ух ти!», витріщивши очі і захоплено відкриваючи та закриваючи рот. На жаль, а може, і на щастя, у житті все не так, і багато статей або нерозроблених сюжетів, які ми обмірковуємо, не належать до категорії «Ух ти!» Їхнє місце десь між «історією» про мою нову машину і повідомленням про те, що літак із президентом на борту врізався в будівлю міського універмагу, забравши життя 450 людей. Величезний розрив між інтересом до двох цих подій - це той самий простір, на якому журналісти сперечаються про новини. Ось тут і вмикаються чинники цінності новин.</a:t>
            </a:r>
            <a:r>
              <a:rPr lang="de-DE" dirty="0" err="1"/>
              <a:t>Translated</a:t>
            </a:r>
            <a:r>
              <a:rPr lang="de-DE" dirty="0"/>
              <a:t> </a:t>
            </a:r>
            <a:r>
              <a:rPr lang="de-DE" dirty="0" err="1"/>
              <a:t>with</a:t>
            </a:r>
            <a:r>
              <a:rPr lang="de-DE" dirty="0"/>
              <a:t> DeepL.com (</a:t>
            </a:r>
            <a:r>
              <a:rPr lang="de-DE" dirty="0" err="1"/>
              <a:t>free</a:t>
            </a:r>
            <a:r>
              <a:rPr lang="de-DE" dirty="0"/>
              <a:t> </a:t>
            </a:r>
            <a:r>
              <a:rPr lang="de-DE" dirty="0" err="1"/>
              <a:t>version</a:t>
            </a:r>
            <a:r>
              <a:rPr lang="de-DE" dirty="0"/>
              <a:t>)</a:t>
            </a:r>
            <a:endParaRPr lang="uk-UA" dirty="0"/>
          </a:p>
        </p:txBody>
      </p:sp>
    </p:spTree>
    <p:extLst>
      <p:ext uri="{BB962C8B-B14F-4D97-AF65-F5344CB8AC3E}">
        <p14:creationId xmlns:p14="http://schemas.microsoft.com/office/powerpoint/2010/main" val="21645513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хема">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TM04033919[[fn=Схема]]</Template>
  <TotalTime>1435</TotalTime>
  <Words>3405</Words>
  <Application>Microsoft Office PowerPoint</Application>
  <PresentationFormat>Широкий екран</PresentationFormat>
  <Paragraphs>81</Paragraphs>
  <Slides>32</Slides>
  <Notes>0</Notes>
  <HiddenSlides>0</HiddenSlides>
  <MMClips>0</MMClips>
  <ScaleCrop>false</ScaleCrop>
  <HeadingPairs>
    <vt:vector size="6" baseType="variant">
      <vt:variant>
        <vt:lpstr>Використані шрифти</vt:lpstr>
      </vt:variant>
      <vt:variant>
        <vt:i4>2</vt:i4>
      </vt:variant>
      <vt:variant>
        <vt:lpstr>Тема</vt:lpstr>
      </vt:variant>
      <vt:variant>
        <vt:i4>1</vt:i4>
      </vt:variant>
      <vt:variant>
        <vt:lpstr>Заголовки слайдів</vt:lpstr>
      </vt:variant>
      <vt:variant>
        <vt:i4>32</vt:i4>
      </vt:variant>
    </vt:vector>
  </HeadingPairs>
  <TitlesOfParts>
    <vt:vector size="35" baseType="lpstr">
      <vt:lpstr>Arial</vt:lpstr>
      <vt:lpstr>Tw Cen MT</vt:lpstr>
      <vt:lpstr>Схема</vt:lpstr>
      <vt:lpstr>Журналістика як соціальний інститут і професія. </vt:lpstr>
      <vt:lpstr>Дисципліна «Основи журналістики» </vt:lpstr>
      <vt:lpstr>Презентація PowerPoint</vt:lpstr>
      <vt:lpstr>Що таке журналістика?</vt:lpstr>
      <vt:lpstr>Що таке журналістика?</vt:lpstr>
      <vt:lpstr>Що таке журналістика?</vt:lpstr>
      <vt:lpstr>Журналістика</vt:lpstr>
      <vt:lpstr>У чому специфіка такого виду людської діяльності, як журналістика? </vt:lpstr>
      <vt:lpstr>Журналістика є суспільно-політичною діяльністю</vt:lpstr>
      <vt:lpstr>Інформувати!</vt:lpstr>
      <vt:lpstr>Контакти!</vt:lpstr>
      <vt:lpstr>літературно-публіцистична обробка інформації</vt:lpstr>
      <vt:lpstr>Періодичність</vt:lpstr>
      <vt:lpstr>Суспільно значуща інформація</vt:lpstr>
      <vt:lpstr>Поняття масової аудиторії в журналістиці</vt:lpstr>
      <vt:lpstr>Каналами масової комунікації є</vt:lpstr>
      <vt:lpstr>Презентація PowerPoint</vt:lpstr>
      <vt:lpstr>Презентація PowerPoint</vt:lpstr>
      <vt:lpstr>засоби масової комунікації</vt:lpstr>
      <vt:lpstr>Журналіст і влада</vt:lpstr>
      <vt:lpstr>Тип журналістики</vt:lpstr>
      <vt:lpstr>Авторитарна теорія </vt:lpstr>
      <vt:lpstr>Лібертаріанська теорія </vt:lpstr>
      <vt:lpstr>Теорія соціальної відповідальності </vt:lpstr>
      <vt:lpstr>Радянська тоталітарна теорія </vt:lpstr>
      <vt:lpstr>Журналістська освіта</vt:lpstr>
      <vt:lpstr>Презентація PowerPoint</vt:lpstr>
      <vt:lpstr>Презентація PowerPoint</vt:lpstr>
      <vt:lpstr>Презентація PowerPoint</vt:lpstr>
      <vt:lpstr>Загальний інтерес</vt:lpstr>
      <vt:lpstr>Презентація PowerPoint</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Журналістика як соціальний інститут і професія. Функції і принципи журналістики</dc:title>
  <dc:creator>Слюсар Вадим Миколайович</dc:creator>
  <cp:lastModifiedBy>Слюсар Вадим Миколайович</cp:lastModifiedBy>
  <cp:revision>14</cp:revision>
  <dcterms:created xsi:type="dcterms:W3CDTF">2024-09-03T06:10:02Z</dcterms:created>
  <dcterms:modified xsi:type="dcterms:W3CDTF">2025-09-01T22:00:10Z</dcterms:modified>
</cp:coreProperties>
</file>