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3" r:id="rId3"/>
    <p:sldId id="273" r:id="rId4"/>
    <p:sldId id="271" r:id="rId5"/>
    <p:sldId id="274" r:id="rId6"/>
    <p:sldId id="272" r:id="rId7"/>
    <p:sldId id="264" r:id="rId8"/>
    <p:sldId id="263" r:id="rId9"/>
    <p:sldId id="267" r:id="rId10"/>
    <p:sldId id="270" r:id="rId11"/>
    <p:sldId id="269" r:id="rId12"/>
    <p:sldId id="265" r:id="rId13"/>
    <p:sldId id="266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57" r:id="rId23"/>
    <p:sldId id="260" r:id="rId24"/>
    <p:sldId id="261" r:id="rId25"/>
    <p:sldId id="258" r:id="rId26"/>
    <p:sldId id="259" r:id="rId27"/>
    <p:sldId id="262" r:id="rId28"/>
    <p:sldId id="289" r:id="rId29"/>
    <p:sldId id="284" r:id="rId30"/>
    <p:sldId id="287" r:id="rId31"/>
    <p:sldId id="288" r:id="rId32"/>
    <p:sldId id="285" r:id="rId33"/>
    <p:sldId id="286" r:id="rId3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97" autoAdjust="0"/>
    <p:restoredTop sz="94660"/>
  </p:normalViewPr>
  <p:slideViewPr>
    <p:cSldViewPr snapToGrid="0">
      <p:cViewPr varScale="1">
        <p:scale>
          <a:sx n="83" d="100"/>
          <a:sy n="83" d="100"/>
        </p:scale>
        <p:origin x="475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2076532-57D8-4A8F-B4FE-3CED8D8D7C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8366C15B-837F-4FE3-8477-CD907398CF4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96571A6-E5B7-4036-8696-97067838E1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2A0B4-053F-4BF6-BAA4-824FF2FC59A8}" type="datetimeFigureOut">
              <a:rPr lang="uk-UA" smtClean="0"/>
              <a:t>10.04.2024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2F51F09-F279-4319-90AB-6C7E016C48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C80D5CCA-193B-442F-8995-C2580545A1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56D15-40FF-4A9F-91CB-93F449CE504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430431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65F7B9F-6B1B-4AF2-9F29-8CBBA92969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F394B1ED-CD81-47F0-BD25-CB58C7F719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008F1B08-E4D6-49C6-B86E-BF177A4ED2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2A0B4-053F-4BF6-BAA4-824FF2FC59A8}" type="datetimeFigureOut">
              <a:rPr lang="uk-UA" smtClean="0"/>
              <a:t>10.04.2024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357A2D8A-DE94-47E0-8A1D-F7F7C8EA6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CAC498C4-FEBE-4DAB-A527-E863A79060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56D15-40FF-4A9F-91CB-93F449CE504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615540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D7AB36-5E5E-4A2C-9F51-39A9B5C46C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30A09EC2-141B-4A87-804F-CF8E51FB75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373D230A-C91B-4A03-A4FD-275A6AA002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2A0B4-053F-4BF6-BAA4-824FF2FC59A8}" type="datetimeFigureOut">
              <a:rPr lang="uk-UA" smtClean="0"/>
              <a:t>10.04.2024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B97EA0E-1A3C-4DD2-8A7E-9C77DC251C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E901B109-6B54-428B-A3BB-3D79B2A58C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56D15-40FF-4A9F-91CB-93F449CE504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30397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AA6F45-8BDE-4B8E-AAF3-3DFC230C3C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DD47ED80-FD38-48D8-B5FE-B5E94C5E054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D4B13244-ED52-4F90-8F8B-418806D9DA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96E89D4D-EA8A-40C7-8B73-FD70DC97F1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2A0B4-053F-4BF6-BAA4-824FF2FC59A8}" type="datetimeFigureOut">
              <a:rPr lang="uk-UA" smtClean="0"/>
              <a:t>10.04.2024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34FD15B2-B5FB-43B9-BA56-4750CBC3FB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984F54D3-7DBD-4C46-B1D0-A8EAAF5ADE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56D15-40FF-4A9F-91CB-93F449CE504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965827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41F4C7C-9808-473E-9626-4334732B6E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5D366BFB-A652-489D-8FB3-0178FC966D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F4E3A069-0A6C-4ED3-8F25-A35F8220A3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0E58E1FC-AC2C-4AB8-8ADA-340CCC29038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023B09CD-C756-45D2-8A69-EED62804A67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9EAB34A7-9014-455B-8D8C-52F43C521F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2A0B4-053F-4BF6-BAA4-824FF2FC59A8}" type="datetimeFigureOut">
              <a:rPr lang="uk-UA" smtClean="0"/>
              <a:t>10.04.2024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C89E0B31-74ED-4B0C-81E4-CD72F9A197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F39B88EB-FCD5-423C-A9D2-DC9E978001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56D15-40FF-4A9F-91CB-93F449CE504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806353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5261450-2F4E-424E-99CE-522A06FC15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824B556B-954A-4402-A253-65B6D5727A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2A0B4-053F-4BF6-BAA4-824FF2FC59A8}" type="datetimeFigureOut">
              <a:rPr lang="uk-UA" smtClean="0"/>
              <a:t>10.04.2024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510B5D7C-A752-479E-A052-1BE13F5D01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C8F25B88-FE6B-444F-8CE6-910426B5F8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56D15-40FF-4A9F-91CB-93F449CE504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605661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3D66302D-5A5C-44EB-9AD8-26BC2F0CC2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2A0B4-053F-4BF6-BAA4-824FF2FC59A8}" type="datetimeFigureOut">
              <a:rPr lang="uk-UA" smtClean="0"/>
              <a:t>10.04.2024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DDFDD858-D3FC-43E0-A741-C7A11F2BD2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F0D6FA6D-D085-4B1F-8E3A-F10629C2A5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56D15-40FF-4A9F-91CB-93F449CE504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29907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FAA1C31-E86F-4DB6-9774-5AE20F6768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DE7EB965-CCFA-415C-B162-FC5487F085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6565261D-D909-42FC-8AF0-ED1443E121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AA573140-222D-41B5-A976-D164E49BB6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2A0B4-053F-4BF6-BAA4-824FF2FC59A8}" type="datetimeFigureOut">
              <a:rPr lang="uk-UA" smtClean="0"/>
              <a:t>10.04.2024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83B81254-9561-4F6C-A1D4-2A27A2CA6B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6FE3C6DC-A8EA-46D2-9E04-F1C8BDFED7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56D15-40FF-4A9F-91CB-93F449CE504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764944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C92D94-A26A-4FB9-A582-2DAF42C383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0D464280-D6F6-4E5E-AFB4-34AAD8AF213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C8E72843-1599-4B7F-9BBC-60F3BABEC4E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C6F7BBE4-4935-4482-8564-E5D92829B2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2A0B4-053F-4BF6-BAA4-824FF2FC59A8}" type="datetimeFigureOut">
              <a:rPr lang="uk-UA" smtClean="0"/>
              <a:t>10.04.2024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EB926C0B-47CA-4211-8E99-518388C9A2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559C241E-DC60-413E-B11A-E9A4A5D6F9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56D15-40FF-4A9F-91CB-93F449CE504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789972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B1C42EF-579D-4DF4-BBFA-9C7C4B6E04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8B563739-796D-42EB-86EB-3F5FD279E7E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8D480CD3-2972-47CD-907E-E1D31DFFF7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2A0B4-053F-4BF6-BAA4-824FF2FC59A8}" type="datetimeFigureOut">
              <a:rPr lang="uk-UA" smtClean="0"/>
              <a:t>10.04.2024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2B48FDA-30B8-41E5-A50B-091A316877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03430DD-B4C1-4CAB-AEEB-18DAD0AC28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56D15-40FF-4A9F-91CB-93F449CE504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549781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1B41246C-947E-4541-BCD1-7A3F2964903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4333BF3C-787B-4C35-A5A5-2C105569927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3ADAC27B-2A5C-4E4A-B038-88C2EDB597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2A0B4-053F-4BF6-BAA4-824FF2FC59A8}" type="datetimeFigureOut">
              <a:rPr lang="uk-UA" smtClean="0"/>
              <a:t>10.04.2024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C14377F-CC68-4812-86A7-15ECEF8454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C98B917D-C95F-49FF-B1B8-EC6EA9A5D1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56D15-40FF-4A9F-91CB-93F449CE504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26756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D7954BE0-9232-436E-9E7D-CCDA3C4A39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7EEB8032-E941-4427-8078-9811BAC2BA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D6CF83E8-AF91-4710-9FDD-A1EB49D604B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B2A0B4-053F-4BF6-BAA4-824FF2FC59A8}" type="datetimeFigureOut">
              <a:rPr lang="uk-UA" smtClean="0"/>
              <a:t>10.04.2024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3C20E458-2A9E-4BB2-85AA-394EB86A96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22047415-067E-4745-80BB-F02C4239EA1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756D15-40FF-4A9F-91CB-93F449CE504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358498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uk.soringpcrepair.com/forecasting-in-excel/#_2" TargetMode="External"/><Relationship Id="rId7" Type="http://schemas.openxmlformats.org/officeDocument/2006/relationships/hyperlink" Target="https://uk.soringpcrepair.com/forecasting-in-excel/#_6" TargetMode="External"/><Relationship Id="rId2" Type="http://schemas.openxmlformats.org/officeDocument/2006/relationships/hyperlink" Target="https://uk.soringpcrepair.com/forecasting-in-excel/#_1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uk.soringpcrepair.com/forecasting-in-excel/#_5" TargetMode="External"/><Relationship Id="rId5" Type="http://schemas.openxmlformats.org/officeDocument/2006/relationships/hyperlink" Target="https://uk.soringpcrepair.com/forecasting-in-excel/#_4" TargetMode="External"/><Relationship Id="rId4" Type="http://schemas.openxmlformats.org/officeDocument/2006/relationships/hyperlink" Target="https://uk.soringpcrepair.com/forecasting-in-excel/#_3" TargetMode="Externa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82E1FD2-2AC5-4967-94BA-693D5F6E646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Імітаційне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оптимізаційне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моделювання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прогнозування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MS Excel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C2D0A4FC-FAB6-4301-928C-C715116851C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Лекція 5 </a:t>
            </a:r>
          </a:p>
        </p:txBody>
      </p:sp>
    </p:spTree>
    <p:extLst>
      <p:ext uri="{BB962C8B-B14F-4D97-AF65-F5344CB8AC3E}">
        <p14:creationId xmlns:p14="http://schemas.microsoft.com/office/powerpoint/2010/main" val="34574108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9480358-531D-4D16-BC0D-F53E3B92D2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149639"/>
          </a:xfrm>
        </p:spPr>
        <p:txBody>
          <a:bodyPr/>
          <a:lstStyle/>
          <a:p>
            <a:pPr algn="ctr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План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159760A1-A9A2-4BA8-A9D6-9AEBD451B4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14764"/>
            <a:ext cx="10515600" cy="4662199"/>
          </a:xfrm>
        </p:spPr>
        <p:txBody>
          <a:bodyPr/>
          <a:lstStyle/>
          <a:p>
            <a:pPr marL="1524000" indent="-514350">
              <a:buFont typeface="+mj-lt"/>
              <a:buAutoNum type="arabicPeriod"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Підбір параметра.</a:t>
            </a:r>
          </a:p>
          <a:p>
            <a:pPr marL="1524000" indent="-514350">
              <a:buFont typeface="+mj-lt"/>
              <a:buAutoNum type="arabicPeriod"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Пошук рішень.</a:t>
            </a:r>
          </a:p>
          <a:p>
            <a:pPr marL="1524000" indent="-514350">
              <a:buFont typeface="+mj-lt"/>
              <a:buAutoNum type="arabicPeriod"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Прогнозування.</a:t>
            </a:r>
          </a:p>
          <a:p>
            <a:pPr marL="1981200" lvl="1" indent="-514350"/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Лінія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тренда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1981200" lvl="1" indent="-514350"/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Функції прогнозування. Функція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FORECAST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1981200" lvl="1" indent="-514350"/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Аркуш прогноз.</a:t>
            </a:r>
          </a:p>
          <a:p>
            <a:pPr marL="1524000" indent="-514350">
              <a:buFont typeface="+mj-lt"/>
              <a:buAutoNum type="arabicPeriod"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Макроси.</a:t>
            </a:r>
          </a:p>
        </p:txBody>
      </p:sp>
    </p:spTree>
    <p:extLst>
      <p:ext uri="{BB962C8B-B14F-4D97-AF65-F5344CB8AC3E}">
        <p14:creationId xmlns:p14="http://schemas.microsoft.com/office/powerpoint/2010/main" val="29756936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9AE1BA76-2904-4F2B-BABB-B0FC4B3A74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40510"/>
            <a:ext cx="10515600" cy="5336454"/>
          </a:xfrm>
        </p:spPr>
        <p:txBody>
          <a:bodyPr>
            <a:normAutofit fontScale="77500" lnSpcReduction="20000"/>
          </a:bodyPr>
          <a:lstStyle/>
          <a:p>
            <a:pPr marL="0" indent="457200" algn="just">
              <a:lnSpc>
                <a:spcPct val="120000"/>
              </a:lnSpc>
              <a:spcBef>
                <a:spcPts val="600"/>
              </a:spcBef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багатьох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прикладних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задачах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певний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результат є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відомим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от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параметрів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за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результат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досягається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–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Як приклад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навести задачу,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потрібно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визначити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за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обсягу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випуску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продукції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фірма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отримає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прибуток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1 000 000 грн.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математиці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клас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таких задач є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найширшим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зокрема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задачі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розв'язання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алгебраїчних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рівнянь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нерівностей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пошук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екстремумів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457200" algn="just">
              <a:lnSpc>
                <a:spcPct val="120000"/>
              </a:lnSpc>
              <a:spcBef>
                <a:spcPts val="600"/>
              </a:spcBef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деяких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задачах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вимагається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 просто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знайти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який-небудь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розв'язок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підібрати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усіх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розв'язків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найкращий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оптимальний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Йдеться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задачі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як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підбір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збалансованого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раціону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харчування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оптимізація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асортименту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продукції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оптимізація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транспортних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перевезень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багато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інших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називають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оптимізаційними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457200" algn="just">
              <a:lnSpc>
                <a:spcPct val="120000"/>
              </a:lnSpc>
              <a:spcBef>
                <a:spcPts val="600"/>
              </a:spcBef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табличному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процесорі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Excel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є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спеціальні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засоби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автоматично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підбирають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потрібні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клітинках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параметрів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Вони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називаються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Підбір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параметра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та 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Пошук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розв'язку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Перший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них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дозволяє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отримати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цільовій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клітинці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певне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другий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оптимізувати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цільової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функції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65855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57F399A-F88E-4668-8EF4-FE994E77D2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04801"/>
            <a:ext cx="10515600" cy="1671782"/>
          </a:xfrm>
        </p:spPr>
        <p:txBody>
          <a:bodyPr>
            <a:normAutofit fontScale="90000"/>
          </a:bodyPr>
          <a:lstStyle/>
          <a:p>
            <a:pPr algn="ctr"/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Підбір параметра</a:t>
            </a:r>
            <a:b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Дані – Аналіз «якщо» - Підбір параметра</a:t>
            </a:r>
            <a:b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uk-UA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Місце для вмісту 3">
            <a:extLst>
              <a:ext uri="{FF2B5EF4-FFF2-40B4-BE49-F238E27FC236}">
                <a16:creationId xmlns:a16="http://schemas.microsoft.com/office/drawing/2014/main" id="{458FE399-50A6-49BC-A728-F9A7E0AD66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37647" y="4269146"/>
            <a:ext cx="5381625" cy="1952625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8479F9A-12C2-4328-874B-B54635FCE6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92792" y="4312008"/>
            <a:ext cx="3600450" cy="1866900"/>
          </a:xfrm>
          <a:prstGeom prst="rect">
            <a:avLst/>
          </a:prstGeom>
        </p:spPr>
      </p:pic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0AC1EB1F-D05A-4BC6-863B-B8BF5865F4D3}"/>
              </a:ext>
            </a:extLst>
          </p:cNvPr>
          <p:cNvSpPr/>
          <p:nvPr/>
        </p:nvSpPr>
        <p:spPr>
          <a:xfrm>
            <a:off x="838200" y="2057638"/>
            <a:ext cx="105156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dirty="0"/>
              <a:t>	Суть функції Підбір параметра полягає в тому, що користувач, може обчислити необхідні вихідні дані для досягнення конкретного результату. Ця функція схожа на інструмент Пошук рішення , але є більш спрощеним варіантом. Її можна використовувати тільки в одиночних формулах, тобто для обчислення в кожній окремій клітинці потрібно запускати щоразу даний інструмент заново. Крім того, функція підбору параметра може оперувати тільки одним вхідним, і одним шуканим значенням, що говорить про неї, як про інструмент з обмеженим функціоналом.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4295052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C00E4FDF-67BD-4BD2-8F7D-75DB639023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72655"/>
            <a:ext cx="10515600" cy="560430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Інструмент  </a:t>
            </a:r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Підбір параметр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застосовують так.</a:t>
            </a:r>
          </a:p>
          <a:p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lnSpc>
                <a:spcPct val="110000"/>
              </a:lnSpc>
              <a:spcBef>
                <a:spcPts val="0"/>
              </a:spcBef>
              <a:buFont typeface="+mj-lt"/>
              <a:buAutoNum type="arabicPeriod"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одну з клітинок електронної таблиці слід увести формулу цільової функції. Це буде цільова клітинка.</a:t>
            </a:r>
          </a:p>
          <a:p>
            <a:pPr marL="514350" indent="-514350">
              <a:lnSpc>
                <a:spcPct val="110000"/>
              </a:lnSpc>
              <a:spcBef>
                <a:spcPts val="0"/>
              </a:spcBef>
              <a:buFont typeface="+mj-lt"/>
              <a:buAutoNum type="arabicPeriod"/>
            </a:pP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lnSpc>
                <a:spcPct val="110000"/>
              </a:lnSpc>
              <a:spcBef>
                <a:spcPts val="0"/>
              </a:spcBef>
              <a:buFont typeface="+mj-lt"/>
              <a:buAutoNum type="arabicPeriod"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Далі необхідно виконати команду </a:t>
            </a:r>
            <a:r>
              <a:rPr lang="uk-UA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Дані - Робота з даними - Підбір параметра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 заповнити:</a:t>
            </a:r>
          </a:p>
          <a:p>
            <a:pPr marL="914400" lvl="1" indent="-342900">
              <a:lnSpc>
                <a:spcPct val="110000"/>
              </a:lnSpc>
              <a:spcBef>
                <a:spcPts val="0"/>
              </a:spcBef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поле </a:t>
            </a:r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Установити у клітинці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має містити адресу цільової клітинки;</a:t>
            </a:r>
          </a:p>
          <a:p>
            <a:pPr marL="914400" lvl="1" indent="-342900">
              <a:lnSpc>
                <a:spcPct val="110000"/>
              </a:lnSpc>
              <a:spcBef>
                <a:spcPts val="0"/>
              </a:spcBef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поле </a:t>
            </a:r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Значення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слід ввести значення, якого має набути цільова функція;</a:t>
            </a:r>
          </a:p>
          <a:p>
            <a:pPr marL="914400" lvl="1" indent="-342900">
              <a:lnSpc>
                <a:spcPct val="110000"/>
              </a:lnSpc>
              <a:spcBef>
                <a:spcPts val="0"/>
              </a:spcBef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поле </a:t>
            </a:r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Змінюючи значення клітинки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слід увести адресу клітинки-параметра.</a:t>
            </a:r>
          </a:p>
          <a:p>
            <a:pPr marL="514350" indent="-514350">
              <a:lnSpc>
                <a:spcPct val="110000"/>
              </a:lnSpc>
              <a:spcBef>
                <a:spcPts val="0"/>
              </a:spcBef>
              <a:buFont typeface="+mj-lt"/>
              <a:buAutoNum type="arabicPeriod"/>
            </a:pP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lnSpc>
                <a:spcPct val="110000"/>
              </a:lnSpc>
              <a:spcBef>
                <a:spcPts val="0"/>
              </a:spcBef>
              <a:buFont typeface="+mj-lt"/>
              <a:buAutoNum type="arabicPeriod"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завершення потрібно клацнути кнопку ОК. У цільовій клітинці буде відображено значення, якого має набувати цільова функція, а в клітинці параметра – шукане значення параметра.</a:t>
            </a:r>
          </a:p>
        </p:txBody>
      </p:sp>
    </p:spTree>
    <p:extLst>
      <p:ext uri="{BB962C8B-B14F-4D97-AF65-F5344CB8AC3E}">
        <p14:creationId xmlns:p14="http://schemas.microsoft.com/office/powerpoint/2010/main" val="20493942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D7038AC-DEA6-4E63-A72A-2C66FD197E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565275"/>
          </a:xfrm>
        </p:spPr>
        <p:txBody>
          <a:bodyPr>
            <a:normAutofit/>
          </a:bodyPr>
          <a:lstStyle/>
          <a:p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Задача.</a:t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Маємо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таблицю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виплат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заробітної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плати та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премії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працівникам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підприємства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Відомі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тільки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премії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працівників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розмір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відсотках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відносно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заробітної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плати.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Також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відомо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премія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розраховується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шляхом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множення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заробітної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плати на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відсоток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.(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наприклад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С4*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$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$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Необхідно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знайти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заробітну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плату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працівників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Місце для вмісту 3">
            <a:extLst>
              <a:ext uri="{FF2B5EF4-FFF2-40B4-BE49-F238E27FC236}">
                <a16:creationId xmlns:a16="http://schemas.microsoft.com/office/drawing/2014/main" id="{AC2D6858-E71F-420F-976E-9C1949E500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92035" y="2065771"/>
            <a:ext cx="6236292" cy="4351338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55C66FF-64A9-4579-816F-55FB066D08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02526" y="2065771"/>
            <a:ext cx="348615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75106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D2F7453-7AB1-44A0-A564-E7A8ADB93D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40039"/>
          </a:xfrm>
        </p:spPr>
        <p:txBody>
          <a:bodyPr>
            <a:normAutofit fontScale="90000"/>
          </a:bodyPr>
          <a:lstStyle/>
          <a:p>
            <a:pPr algn="ctr"/>
            <a:b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Пошук рішень (</a:t>
            </a:r>
            <a:r>
              <a:rPr lang="uk-UA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розв’язувач</a:t>
            </a:r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b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uk-UA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926EE1B-8A0A-4DFE-B328-702EC20AA7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4691"/>
            <a:ext cx="10515600" cy="4782272"/>
          </a:xfrm>
        </p:spPr>
        <p:txBody>
          <a:bodyPr>
            <a:normAutofit fontScale="62500" lnSpcReduction="20000"/>
          </a:bodyPr>
          <a:lstStyle/>
          <a:p>
            <a:pPr marL="0" indent="457200">
              <a:lnSpc>
                <a:spcPct val="120000"/>
              </a:lnSpc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Розв’язувач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" –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надбудова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Microsoft Excel,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яка проводить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аналіз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принципом</a:t>
            </a:r>
          </a:p>
          <a:p>
            <a:pPr marL="0" indent="457200" algn="ctr">
              <a:lnSpc>
                <a:spcPct val="120000"/>
              </a:lnSpc>
              <a:buNone/>
            </a:pPr>
            <a:r>
              <a:rPr lang="ru-RU" sz="6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"</a:t>
            </a:r>
            <a:r>
              <a:rPr lang="en-US" sz="6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what-if". </a:t>
            </a:r>
            <a:endParaRPr lang="uk-UA" sz="6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457200">
              <a:lnSpc>
                <a:spcPct val="120000"/>
              </a:lnSpc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допомогою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знайти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оптимальне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максимальне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мінімальне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формули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одній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клітинці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(так 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званій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клітинці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цільової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функції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обмежується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значеннями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формул 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інших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клітинках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аркуша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457200">
              <a:lnSpc>
                <a:spcPct val="120000"/>
              </a:lnSpc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Надбудова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"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Розв’язувач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працює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групою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клітинок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називаються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клітинками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змінних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рішення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просто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клітинками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змінних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використовуються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обчислення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формул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цільових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функціях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клітинках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обмежень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Надбудова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регулює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клітинках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змінних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відповідно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меж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клітинках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обмежень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виводить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потрібний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результат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клітинці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цільової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функції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457200">
              <a:lnSpc>
                <a:spcPct val="120000"/>
              </a:lnSpc>
              <a:buNone/>
            </a:pP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Розв’язувач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дозволяє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визначати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максимальне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мінімальне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значення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однієї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клітинки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змінюючи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інші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0" indent="457200">
              <a:lnSpc>
                <a:spcPct val="120000"/>
              </a:lnSpc>
              <a:buNone/>
            </a:pP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Наприклад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змінити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прогнозований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бюджет на рекламу та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побачити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яке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вплине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прогнозований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прибуток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457200">
              <a:lnSpc>
                <a:spcPct val="120000"/>
              </a:lnSpc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2554544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76912CC-D3E7-41BE-8223-496D23A7CC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891" y="277091"/>
            <a:ext cx="11979564" cy="1548534"/>
          </a:xfrm>
        </p:spPr>
        <p:txBody>
          <a:bodyPr>
            <a:normAutofit/>
          </a:bodyPr>
          <a:lstStyle/>
          <a:p>
            <a:pPr algn="ctr"/>
            <a:r>
              <a:rPr lang="uk-UA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Файл – Параметри – Надбудови – Керування(Перейти)- Пошук розв’язання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48AB6126-800C-4AE8-B212-AEA7318C58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k-UA" dirty="0"/>
              <a:t> 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789CB17-9E88-4E56-9BC8-AF4803EAB4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92002" y="1979613"/>
            <a:ext cx="4010025" cy="435133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4FB0880-F686-437A-8140-71BAD8DAFF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899" y="1671637"/>
            <a:ext cx="7045936" cy="4659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69862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4F84A2A0-F999-46C2-8EC5-8A28E4A8A0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7091" y="554182"/>
            <a:ext cx="11647053" cy="5622781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uk-UA" sz="2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Команда меню Розв’язання (Пошук рішення) </a:t>
            </a:r>
            <a:r>
              <a:rPr lang="en-US" sz="2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Microsoft Excel </a:t>
            </a:r>
            <a:r>
              <a:rPr lang="uk-UA" sz="2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дає змогу розв’язувати системи рівнянь, задачі лінійної оптимізації.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uk-UA" sz="2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Щоб скористатися даним сервісом </a:t>
            </a:r>
            <a:r>
              <a:rPr lang="en-US" sz="2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Microsoft Excel </a:t>
            </a:r>
            <a:r>
              <a:rPr lang="uk-UA" sz="2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слід спочатку підготувати дані на листі робочої таблиці: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  <a:tabLst>
                <a:tab pos="268288" algn="l"/>
                <a:tab pos="360363" algn="l"/>
                <a:tab pos="442913" algn="l"/>
              </a:tabLst>
            </a:pPr>
            <a:r>
              <a:rPr lang="uk-UA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  Зарезервувати для кожної змінної чарунку електронної таблиці.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  <a:tabLst>
                <a:tab pos="268288" algn="l"/>
                <a:tab pos="360363" algn="l"/>
                <a:tab pos="442913" algn="l"/>
              </a:tabLst>
            </a:pPr>
            <a:r>
              <a:rPr lang="uk-UA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  Ввести в вигляді формули цільову функцію (для задачі лінійної оптимізації), підставляючи адреси чарунок у позиції змінних.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  <a:tabLst>
                <a:tab pos="268288" algn="l"/>
                <a:tab pos="360363" algn="l"/>
                <a:tab pos="442913" algn="l"/>
              </a:tabLst>
            </a:pPr>
            <a:r>
              <a:rPr lang="uk-UA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  Ввести в вигляді формул ліві частини рівнянь, підставляючи адреси чарунок у позиції змінних.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  <a:tabLst>
                <a:tab pos="360363" algn="l"/>
                <a:tab pos="534988" algn="l"/>
              </a:tabLst>
            </a:pPr>
            <a:r>
              <a:rPr lang="uk-UA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Далі можна починати розв’язання задачі. У вікні діалогу команди  Розв’язання слід визначити: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  <a:tabLst>
                <a:tab pos="360363" algn="l"/>
                <a:tab pos="534988" algn="l"/>
              </a:tabLst>
            </a:pPr>
            <a:r>
              <a:rPr lang="uk-UA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  адресу чарунки, у якій міститься цільова функція, якщо розв’язується задача лінійної оптимізації, при розв’язанні системи рівнянь поле повинно бути порожнім, а також визначити якого значення повинна досягти цільова функція – мінімального, максимального або певного;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  <a:tabLst>
                <a:tab pos="360363" algn="l"/>
                <a:tab pos="534988" algn="l"/>
              </a:tabLst>
            </a:pPr>
            <a:r>
              <a:rPr lang="uk-UA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    адреси чарунок, що змінюються, ці чарунки, які було зарезервовано для змінних;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  <a:tabLst>
                <a:tab pos="360363" algn="l"/>
                <a:tab pos="534988" algn="l"/>
              </a:tabLst>
            </a:pPr>
            <a:r>
              <a:rPr lang="uk-UA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    в області Підлягає обмеженням  добавити обмеження, що визначають яке значення повинно прийняти кожне рівняння;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uk-UA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    натиснути на кнопку Розв’язати.</a:t>
            </a:r>
          </a:p>
        </p:txBody>
      </p:sp>
    </p:spTree>
    <p:extLst>
      <p:ext uri="{BB962C8B-B14F-4D97-AF65-F5344CB8AC3E}">
        <p14:creationId xmlns:p14="http://schemas.microsoft.com/office/powerpoint/2010/main" val="40095161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D330DF3-4B48-4E5C-9FCA-D59612427A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691" y="211859"/>
            <a:ext cx="7010400" cy="657225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EA21980-62D4-47BD-9E45-2F2207E873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5091" y="605848"/>
            <a:ext cx="4982469" cy="6178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20741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3B7A440-5723-4608-AF64-FAE421A867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392257"/>
          </a:xfrm>
        </p:spPr>
        <p:txBody>
          <a:bodyPr>
            <a:normAutofit fontScale="90000"/>
          </a:bodyPr>
          <a:lstStyle/>
          <a:p>
            <a:pPr algn="ctr"/>
            <a:r>
              <a:rPr lang="ru-RU" alt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Опції</a:t>
            </a:r>
            <a:r>
              <a:rPr lang="ru-RU" alt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вікна</a:t>
            </a:r>
            <a:r>
              <a:rPr lang="ru-RU" alt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altLang="ru-RU" sz="3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Параметри</a:t>
            </a:r>
            <a:r>
              <a:rPr lang="ru-RU" altLang="ru-RU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3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розв’язувача</a:t>
            </a:r>
            <a:endParaRPr lang="uk-U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Місце для вмісту 3">
            <a:extLst>
              <a:ext uri="{FF2B5EF4-FFF2-40B4-BE49-F238E27FC236}">
                <a16:creationId xmlns:a16="http://schemas.microsoft.com/office/drawing/2014/main" id="{F80E201B-2CF1-4672-A29B-0A7CF8F4CC5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95906865"/>
              </p:ext>
            </p:extLst>
          </p:nvPr>
        </p:nvGraphicFramePr>
        <p:xfrm>
          <a:off x="554182" y="1062182"/>
          <a:ext cx="11277600" cy="533861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49288">
                  <a:extLst>
                    <a:ext uri="{9D8B030D-6E8A-4147-A177-3AD203B41FA5}">
                      <a16:colId xmlns:a16="http://schemas.microsoft.com/office/drawing/2014/main" val="2476206010"/>
                    </a:ext>
                  </a:extLst>
                </a:gridCol>
                <a:gridCol w="2217560">
                  <a:extLst>
                    <a:ext uri="{9D8B030D-6E8A-4147-A177-3AD203B41FA5}">
                      <a16:colId xmlns:a16="http://schemas.microsoft.com/office/drawing/2014/main" val="2042631969"/>
                    </a:ext>
                  </a:extLst>
                </a:gridCol>
                <a:gridCol w="8410752">
                  <a:extLst>
                    <a:ext uri="{9D8B030D-6E8A-4147-A177-3AD203B41FA5}">
                      <a16:colId xmlns:a16="http://schemas.microsoft.com/office/drawing/2014/main" val="2475955228"/>
                    </a:ext>
                  </a:extLst>
                </a:gridCol>
              </a:tblGrid>
              <a:tr h="2712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пп.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501" marR="7501" marT="7501" marB="750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Опції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501" marR="7501" marT="7501" marB="750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Опис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501" marR="7501" marT="7501" marB="7501" anchor="ctr"/>
                </a:tc>
                <a:extLst>
                  <a:ext uri="{0D108BD9-81ED-4DB2-BD59-A6C34878D82A}">
                    <a16:rowId xmlns:a16="http://schemas.microsoft.com/office/drawing/2014/main" val="3495981664"/>
                  </a:ext>
                </a:extLst>
              </a:tr>
              <a:tr h="66355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501" marR="7501" marT="7501" marB="750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Оптимізувати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цільову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функцію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501" marR="7501" marT="7501" marB="750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Вказується клітинка, що містить цільову функцію (критерій оптимізації) розглядуваної задачі.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501" marR="7501" marT="7501" marB="7501" anchor="ctr"/>
                </a:tc>
                <a:extLst>
                  <a:ext uri="{0D108BD9-81ED-4DB2-BD59-A6C34878D82A}">
                    <a16:rowId xmlns:a16="http://schemas.microsoft.com/office/drawing/2014/main" val="162571533"/>
                  </a:ext>
                </a:extLst>
              </a:tr>
              <a:tr h="110094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501" marR="7501" marT="7501" marB="750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Рівної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501" marR="7501" marT="7501" marB="750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Слід обрати з трьох перемикачів (максимальному значению, минимальному значению, значению) той, що визначає тип взаємозв'язку між рішенням і цільовою клітинкою.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501" marR="7501" marT="7501" marB="7501" anchor="ctr"/>
                </a:tc>
                <a:extLst>
                  <a:ext uri="{0D108BD9-81ED-4DB2-BD59-A6C34878D82A}">
                    <a16:rowId xmlns:a16="http://schemas.microsoft.com/office/drawing/2014/main" val="2493711506"/>
                  </a:ext>
                </a:extLst>
              </a:tr>
              <a:tr h="66355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501" marR="7501" marT="7501" marB="750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Змінюючи клітинки змінних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501" marR="7501" marT="7501" marB="750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Вказуються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клітинки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які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повинні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змінюватися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у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процесі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пошуку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рішення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задачі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тобто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клітинки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які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є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змінними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задачі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501" marR="7501" marT="7501" marB="7501" anchor="ctr"/>
                </a:tc>
                <a:extLst>
                  <a:ext uri="{0D108BD9-81ED-4DB2-BD59-A6C34878D82A}">
                    <a16:rowId xmlns:a16="http://schemas.microsoft.com/office/drawing/2014/main" val="690451544"/>
                  </a:ext>
                </a:extLst>
              </a:tr>
              <a:tr h="131963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501" marR="7501" marT="7501" marB="750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Підлягає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обмеженням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501" marR="7501" marT="7501" marB="750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Відображаються обмеження, що накладаються на змінні задачі. Допускаються обмеження у вигляді рівностей, нерівностей, а також - вимога цілочисельності змінних. Обмеження додаються по одному за допомогою кнопки Добавить.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501" marR="7501" marT="7501" marB="7501" anchor="ctr"/>
                </a:tc>
                <a:extLst>
                  <a:ext uri="{0D108BD9-81ED-4DB2-BD59-A6C34878D82A}">
                    <a16:rowId xmlns:a16="http://schemas.microsoft.com/office/drawing/2014/main" val="3875423903"/>
                  </a:ext>
                </a:extLst>
              </a:tr>
              <a:tr h="131963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501" marR="7501" marT="7501" marB="750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КнопкаПараметри 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501" marR="7501" marT="7501" marB="750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Дозволяє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змінити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умови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та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варіанти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пошуку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рішень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досліджуваної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задачі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а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також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завантажувати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і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зберігати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оптимізовані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моделі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Значення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і стан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елементів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керування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що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використовуються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за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умовчанням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є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придатними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для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вирішення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більшості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задач.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501" marR="7501" marT="7501" marB="7501" anchor="ctr"/>
                </a:tc>
                <a:extLst>
                  <a:ext uri="{0D108BD9-81ED-4DB2-BD59-A6C34878D82A}">
                    <a16:rowId xmlns:a16="http://schemas.microsoft.com/office/drawing/2014/main" val="26542898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237576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29E07B-3BC8-4BFD-8579-02A072CBBF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70948"/>
          </a:xfrm>
        </p:spPr>
        <p:txBody>
          <a:bodyPr/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Розв’язок системи рівнянь </a:t>
            </a:r>
          </a:p>
        </p:txBody>
      </p:sp>
      <p:pic>
        <p:nvPicPr>
          <p:cNvPr id="4" name="Місце для вмісту 3">
            <a:extLst>
              <a:ext uri="{FF2B5EF4-FFF2-40B4-BE49-F238E27FC236}">
                <a16:creationId xmlns:a16="http://schemas.microsoft.com/office/drawing/2014/main" id="{C32B88EE-A205-4C55-8160-A729A3EC7C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6256" y="2007394"/>
            <a:ext cx="4858326" cy="3562133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3D09AD8-D535-46D3-91CB-1345C7B1CC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76932" y="2726316"/>
            <a:ext cx="4005407" cy="3171465"/>
          </a:xfrm>
          <a:prstGeom prst="rect">
            <a:avLst/>
          </a:prstGeom>
        </p:spPr>
      </p:pic>
      <p:sp>
        <p:nvSpPr>
          <p:cNvPr id="8" name="Rectangle 1">
            <a:extLst>
              <a:ext uri="{FF2B5EF4-FFF2-40B4-BE49-F238E27FC236}">
                <a16:creationId xmlns:a16="http://schemas.microsoft.com/office/drawing/2014/main" id="{D463A141-4CBA-497C-B33A-D89479D806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85900" y="2007394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9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  <a:endParaRPr kumimoji="0" lang="ru-RU" alt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AEF5A82-83BC-4048-88CA-99585CDE73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82339" y="3788460"/>
            <a:ext cx="2716934" cy="2190750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B72CF7D-AEF8-412B-9F48-B822F40F5D0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38473" y="417152"/>
            <a:ext cx="4387271" cy="1734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72492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Місце для вмісту 3">
            <a:extLst>
              <a:ext uri="{FF2B5EF4-FFF2-40B4-BE49-F238E27FC236}">
                <a16:creationId xmlns:a16="http://schemas.microsoft.com/office/drawing/2014/main" id="{43694B4B-3217-4A8D-9255-2A61DF496D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140430" y="2122486"/>
            <a:ext cx="4571279" cy="160020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FCDBB0A-31C2-4D15-878D-19C94282D4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60727" y="157162"/>
            <a:ext cx="3313673" cy="2013384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943CFFC-1695-473F-85D8-510792A1FC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2215" y="157162"/>
            <a:ext cx="6991350" cy="636371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4362590-4015-4F5C-8092-066CF72616F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36404" y="3870037"/>
            <a:ext cx="2978141" cy="2536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378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520797-7157-44DE-B98A-3C2434D03B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15530"/>
          </a:xfrm>
        </p:spPr>
        <p:txBody>
          <a:bodyPr>
            <a:normAutofit fontScale="90000"/>
          </a:bodyPr>
          <a:lstStyle/>
          <a:p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Інструменти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прогнозування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Microsoft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Excel</a:t>
            </a:r>
            <a:br>
              <a:rPr lang="ru-RU" dirty="0"/>
            </a:br>
            <a:endParaRPr lang="uk-UA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F61E7C67-B6A1-46FF-A4D7-B58C3B1A4B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80656"/>
            <a:ext cx="10515600" cy="5486399"/>
          </a:xfrm>
        </p:spPr>
        <p:txBody>
          <a:bodyPr>
            <a:normAutofit fontScale="70000" lnSpcReduction="20000"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ru-RU" sz="31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Прогнозування</a:t>
            </a:r>
            <a:r>
              <a:rPr lang="ru-RU" sz="31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дуже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важливий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елемент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практично будь-</a:t>
            </a: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який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сфери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діяльності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починаючи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економіки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закінчуючи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інженерією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457200" algn="just">
              <a:lnSpc>
                <a:spcPct val="120000"/>
              </a:lnSpc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Метою будь-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прогнозування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є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виявлення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поточної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тенденції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і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передбачуваного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результату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щодо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досліджуваного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об'єкта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певний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момент часу 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майбутньому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457200" algn="just">
              <a:lnSpc>
                <a:spcPct val="120000"/>
              </a:lnSpc>
              <a:buNone/>
            </a:pP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Табличний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процесор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Excel </a:t>
            </a: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має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своєму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арсеналі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інструменти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виконання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прогнозування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своєю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ефективністю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мало </a:t>
            </a: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чим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поступаються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професійним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програмам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До них належать:</a:t>
            </a:r>
          </a:p>
          <a:p>
            <a:pPr marL="0" indent="457200" algn="just">
              <a:lnSpc>
                <a:spcPct val="120000"/>
              </a:lnSpc>
              <a:buNone/>
            </a:pPr>
            <a:endParaRPr lang="uk-UA" dirty="0"/>
          </a:p>
          <a:p>
            <a:pPr lvl="1">
              <a:lnSpc>
                <a:spcPct val="120000"/>
              </a:lnSpc>
            </a:pP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лінія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тренда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lnSpc>
                <a:spcPct val="120000"/>
              </a:lnSpc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оператор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FORECAST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ПРЕДСКАЗ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lvl="1">
              <a:lnSpc>
                <a:spcPct val="120000"/>
              </a:lnSpc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оператор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TREND </a:t>
            </a:r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ТЕНДЕНЦІЯ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lvl="1">
              <a:lnSpc>
                <a:spcPct val="120000"/>
              </a:lnSpc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оператор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GROWTH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РОСТ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lvl="1">
              <a:lnSpc>
                <a:spcPct val="120000"/>
              </a:lnSpc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оператор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LINEST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(ЛИНЕЙН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lvl="1">
              <a:lnSpc>
                <a:spcPct val="120000"/>
              </a:lnSpc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оператор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LOGEST</a:t>
            </a:r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ЛГРФПРІБЛ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76633454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D205154-CC72-4583-9C62-C0AFD13A2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50875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Лінія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тренда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82F9F977-488E-41BA-926D-E783A7A58F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36073"/>
            <a:ext cx="11002818" cy="5040890"/>
          </a:xfrm>
        </p:spPr>
        <p:txBody>
          <a:bodyPr>
            <a:normAutofit fontScale="92500"/>
          </a:bodyPr>
          <a:lstStyle/>
          <a:p>
            <a:pPr marL="0" indent="457200">
              <a:lnSpc>
                <a:spcPct val="100000"/>
              </a:lnSpc>
              <a:spcBef>
                <a:spcPts val="0"/>
              </a:spcBef>
              <a:buNone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Одним 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найпопулярніших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видів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графічного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прогнозування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Ексель є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екстраполяція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виконана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побудовою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лінії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тренда.</a:t>
            </a:r>
          </a:p>
          <a:p>
            <a:pPr marL="0" indent="45720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Екстраполяція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поширення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висновків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одержаних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спостереження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над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однією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частиною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явища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іншу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частину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45720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Будуємо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графік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залежності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табличних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складаються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аргументів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значень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функції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Для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цього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виділяємо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табличну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область, 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потім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перебуваючи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вкладці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Вставлення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натискаємо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 значку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потрібного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виду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діаграми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знаходиться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блоці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Діаграми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Потім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вибираємо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відповідний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конкретної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ситуації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тип.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Найкраще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вибрати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точкову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діаграму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вибрати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інший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вид, але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тоді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щоб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відображалися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коректно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доведеться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виконати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редагування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зокрема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прибрати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лінію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аргументу і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вибрати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іншу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шкалу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горизонтальній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осі</a:t>
            </a:r>
            <a:r>
              <a:rPr lang="ru-RU" dirty="0"/>
              <a:t>.</a:t>
            </a:r>
          </a:p>
          <a:p>
            <a:pPr marL="0" indent="0">
              <a:buNone/>
            </a:pP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5415675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A95782B-3D1F-4620-88F5-1A6605F1F4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581" y="0"/>
            <a:ext cx="1166658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69758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B8D289A-FBB9-4E8E-9DFB-E970B59ACF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626" y="1787525"/>
            <a:ext cx="9972675" cy="470535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B98AC5C-A090-4B82-A30E-85330A41DD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97115" y="3795135"/>
            <a:ext cx="1581150" cy="2790825"/>
          </a:xfrm>
          <a:prstGeom prst="rect">
            <a:avLst/>
          </a:prstGeom>
        </p:spPr>
      </p:pic>
      <p:sp>
        <p:nvSpPr>
          <p:cNvPr id="7" name="Прямокутник 6">
            <a:extLst>
              <a:ext uri="{FF2B5EF4-FFF2-40B4-BE49-F238E27FC236}">
                <a16:creationId xmlns:a16="http://schemas.microsoft.com/office/drawing/2014/main" id="{BF22AC7B-C435-4E39-B1F5-0B1B7883584A}"/>
              </a:ext>
            </a:extLst>
          </p:cNvPr>
          <p:cNvSpPr/>
          <p:nvPr/>
        </p:nvSpPr>
        <p:spPr>
          <a:xfrm>
            <a:off x="397163" y="365125"/>
            <a:ext cx="694574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/>
              <a:t>Екстраполяцію</a:t>
            </a:r>
            <a:r>
              <a:rPr lang="ru-RU" dirty="0"/>
              <a:t> для </a:t>
            </a:r>
            <a:r>
              <a:rPr lang="ru-RU" dirty="0" err="1"/>
              <a:t>табличних</a:t>
            </a:r>
            <a:r>
              <a:rPr lang="ru-RU" dirty="0"/>
              <a:t> </a:t>
            </a:r>
            <a:r>
              <a:rPr lang="ru-RU" dirty="0" err="1"/>
              <a:t>даних</a:t>
            </a:r>
            <a:r>
              <a:rPr lang="ru-RU" dirty="0"/>
              <a:t> </a:t>
            </a:r>
            <a:r>
              <a:rPr lang="ru-RU" dirty="0" err="1"/>
              <a:t>можна</a:t>
            </a:r>
            <a:r>
              <a:rPr lang="ru-RU" dirty="0"/>
              <a:t> </a:t>
            </a:r>
            <a:r>
              <a:rPr lang="ru-RU" dirty="0" err="1"/>
              <a:t>зробити</a:t>
            </a:r>
            <a:r>
              <a:rPr lang="ru-RU" dirty="0"/>
              <a:t> через </a:t>
            </a:r>
            <a:r>
              <a:rPr lang="ru-RU" dirty="0" err="1"/>
              <a:t>стандартну</a:t>
            </a:r>
            <a:r>
              <a:rPr lang="ru-RU" dirty="0"/>
              <a:t> </a:t>
            </a:r>
            <a:r>
              <a:rPr lang="ru-RU" dirty="0" err="1"/>
              <a:t>функцію</a:t>
            </a:r>
            <a:r>
              <a:rPr lang="ru-RU" dirty="0"/>
              <a:t> Ексель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FORECAST</a:t>
            </a:r>
            <a:r>
              <a:rPr lang="ru-RU" dirty="0"/>
              <a:t>. </a:t>
            </a:r>
            <a:r>
              <a:rPr lang="ru-RU" dirty="0" err="1"/>
              <a:t>Цей</a:t>
            </a:r>
            <a:r>
              <a:rPr lang="ru-RU" dirty="0"/>
              <a:t> аргумент </a:t>
            </a:r>
            <a:r>
              <a:rPr lang="ru-RU" dirty="0" err="1"/>
              <a:t>відноситься</a:t>
            </a:r>
            <a:r>
              <a:rPr lang="ru-RU" dirty="0"/>
              <a:t> до </a:t>
            </a:r>
            <a:r>
              <a:rPr lang="ru-RU" dirty="0" err="1"/>
              <a:t>категорії</a:t>
            </a:r>
            <a:r>
              <a:rPr lang="ru-RU" dirty="0"/>
              <a:t> </a:t>
            </a:r>
            <a:r>
              <a:rPr lang="ru-RU" dirty="0" err="1"/>
              <a:t>статистичних</a:t>
            </a:r>
            <a:r>
              <a:rPr lang="ru-RU" dirty="0"/>
              <a:t> </a:t>
            </a:r>
            <a:r>
              <a:rPr lang="ru-RU" dirty="0" err="1"/>
              <a:t>інструментів</a:t>
            </a:r>
            <a:endParaRPr lang="uk-UA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54E401E7-6B04-45A6-94D8-BDA2D25D5D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64815" y="161204"/>
            <a:ext cx="3528290" cy="1698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5242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A57C0517-ADF2-4C3D-81DA-837DB0D79ABD}"/>
              </a:ext>
            </a:extLst>
          </p:cNvPr>
          <p:cNvSpPr/>
          <p:nvPr/>
        </p:nvSpPr>
        <p:spPr>
          <a:xfrm>
            <a:off x="1016001" y="759844"/>
            <a:ext cx="953192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/>
              <a:t>Якщо</a:t>
            </a:r>
            <a:r>
              <a:rPr lang="ru-RU" dirty="0"/>
              <a:t> </a:t>
            </a:r>
            <a:r>
              <a:rPr lang="ru-RU" dirty="0" err="1"/>
              <a:t>поміняти</a:t>
            </a:r>
            <a:r>
              <a:rPr lang="ru-RU" dirty="0"/>
              <a:t> </a:t>
            </a:r>
            <a:r>
              <a:rPr lang="ru-RU" dirty="0" err="1"/>
              <a:t>рік</a:t>
            </a:r>
            <a:r>
              <a:rPr lang="ru-RU" dirty="0"/>
              <a:t> в </a:t>
            </a:r>
            <a:r>
              <a:rPr lang="ru-RU" dirty="0" err="1"/>
              <a:t>осередку</a:t>
            </a:r>
            <a:r>
              <a:rPr lang="ru-RU" dirty="0"/>
              <a:t>, яка </a:t>
            </a:r>
            <a:r>
              <a:rPr lang="ru-RU" dirty="0" err="1"/>
              <a:t>використовувалася</a:t>
            </a:r>
            <a:r>
              <a:rPr lang="ru-RU" dirty="0"/>
              <a:t> для </a:t>
            </a:r>
            <a:r>
              <a:rPr lang="ru-RU" dirty="0" err="1"/>
              <a:t>введення</a:t>
            </a:r>
            <a:r>
              <a:rPr lang="ru-RU" dirty="0"/>
              <a:t> аргументу, то </a:t>
            </a:r>
            <a:r>
              <a:rPr lang="ru-RU" dirty="0" err="1"/>
              <a:t>відповідно</a:t>
            </a:r>
            <a:r>
              <a:rPr lang="ru-RU" dirty="0"/>
              <a:t> </a:t>
            </a:r>
            <a:r>
              <a:rPr lang="ru-RU" dirty="0" err="1"/>
              <a:t>зміниться</a:t>
            </a:r>
            <a:r>
              <a:rPr lang="ru-RU" dirty="0"/>
              <a:t> результат, а </a:t>
            </a:r>
            <a:r>
              <a:rPr lang="ru-RU" dirty="0" err="1"/>
              <a:t>також</a:t>
            </a:r>
            <a:r>
              <a:rPr lang="ru-RU" dirty="0"/>
              <a:t> автоматично </a:t>
            </a:r>
            <a:r>
              <a:rPr lang="ru-RU" dirty="0" err="1"/>
              <a:t>оновиться</a:t>
            </a:r>
            <a:r>
              <a:rPr lang="ru-RU" dirty="0"/>
              <a:t> </a:t>
            </a:r>
            <a:r>
              <a:rPr lang="ru-RU" dirty="0" err="1"/>
              <a:t>графік</a:t>
            </a:r>
            <a:r>
              <a:rPr lang="ru-RU" dirty="0"/>
              <a:t>. </a:t>
            </a:r>
            <a:endParaRPr lang="uk-UA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68B42D6-FD86-4929-881F-02F13BA49C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018" y="1812637"/>
            <a:ext cx="11744325" cy="3676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18970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77AF723-AA09-4B65-8F98-95F7524467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Аркуш прогнозу</a:t>
            </a:r>
            <a:b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4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Дані - Аркуш прогнозу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7CC9F2D-6F6B-4279-AF84-1F535EAF9F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fontAlgn="base">
              <a:buNone/>
            </a:pPr>
            <a:r>
              <a:rPr lang="ru-RU" dirty="0"/>
              <a:t>Дана </a:t>
            </a:r>
            <a:r>
              <a:rPr lang="ru-RU" dirty="0" err="1"/>
              <a:t>функція</a:t>
            </a:r>
            <a:r>
              <a:rPr lang="ru-RU" dirty="0"/>
              <a:t> </a:t>
            </a:r>
            <a:r>
              <a:rPr lang="ru-RU" dirty="0" err="1"/>
              <a:t>дозволяє</a:t>
            </a:r>
            <a:r>
              <a:rPr lang="ru-RU" dirty="0"/>
              <a:t> </a:t>
            </a:r>
            <a:r>
              <a:rPr lang="ru-RU" dirty="0" err="1"/>
              <a:t>обчислювати</a:t>
            </a:r>
            <a:r>
              <a:rPr lang="ru-RU" dirty="0"/>
              <a:t> і </a:t>
            </a:r>
            <a:r>
              <a:rPr lang="ru-RU" dirty="0" err="1"/>
              <a:t>передбачати</a:t>
            </a:r>
            <a:r>
              <a:rPr lang="ru-RU" dirty="0"/>
              <a:t> </a:t>
            </a:r>
            <a:r>
              <a:rPr lang="ru-RU" dirty="0" err="1"/>
              <a:t>майбутні</a:t>
            </a:r>
            <a:r>
              <a:rPr lang="ru-RU" dirty="0"/>
              <a:t> </a:t>
            </a:r>
            <a:r>
              <a:rPr lang="ru-RU" dirty="0" err="1"/>
              <a:t>значення</a:t>
            </a:r>
            <a:r>
              <a:rPr lang="ru-RU" dirty="0"/>
              <a:t> на </a:t>
            </a:r>
            <a:r>
              <a:rPr lang="ru-RU" dirty="0" err="1"/>
              <a:t>основі</a:t>
            </a:r>
            <a:r>
              <a:rPr lang="ru-RU" dirty="0"/>
              <a:t> </a:t>
            </a:r>
            <a:r>
              <a:rPr lang="ru-RU" dirty="0" err="1"/>
              <a:t>вже</a:t>
            </a:r>
            <a:r>
              <a:rPr lang="ru-RU" dirty="0"/>
              <a:t> </a:t>
            </a:r>
            <a:r>
              <a:rPr lang="ru-RU" dirty="0" err="1"/>
              <a:t>наявних</a:t>
            </a:r>
            <a:r>
              <a:rPr lang="ru-RU" dirty="0"/>
              <a:t> </a:t>
            </a:r>
            <a:r>
              <a:rPr lang="ru-RU" dirty="0" err="1"/>
              <a:t>даних</a:t>
            </a:r>
            <a:r>
              <a:rPr lang="ru-RU" dirty="0"/>
              <a:t>.</a:t>
            </a:r>
          </a:p>
          <a:p>
            <a:pPr marL="0" indent="0" fontAlgn="base">
              <a:buNone/>
            </a:pPr>
            <a:r>
              <a:rPr lang="ru-RU" b="1" dirty="0"/>
              <a:t>Як </a:t>
            </a:r>
            <a:r>
              <a:rPr lang="ru-RU" b="1" dirty="0" err="1"/>
              <a:t>застосовувати</a:t>
            </a:r>
            <a:r>
              <a:rPr lang="ru-RU" b="1" dirty="0"/>
              <a:t>:</a:t>
            </a:r>
            <a:endParaRPr lang="ru-RU" dirty="0"/>
          </a:p>
          <a:p>
            <a:pPr marL="514350" indent="-514350" fontAlgn="base">
              <a:buFont typeface="+mj-lt"/>
              <a:buAutoNum type="arabicPeriod"/>
            </a:pPr>
            <a:r>
              <a:rPr lang="ru-RU" dirty="0" err="1"/>
              <a:t>Вкажіть</a:t>
            </a:r>
            <a:r>
              <a:rPr lang="ru-RU" dirty="0"/>
              <a:t> не </a:t>
            </a:r>
            <a:r>
              <a:rPr lang="ru-RU" dirty="0" err="1"/>
              <a:t>менше</a:t>
            </a:r>
            <a:r>
              <a:rPr lang="ru-RU" dirty="0"/>
              <a:t> </a:t>
            </a:r>
            <a:r>
              <a:rPr lang="ru-RU" dirty="0" err="1"/>
              <a:t>двох</a:t>
            </a:r>
            <a:r>
              <a:rPr lang="ru-RU" dirty="0"/>
              <a:t> </a:t>
            </a:r>
            <a:r>
              <a:rPr lang="ru-RU" dirty="0" err="1"/>
              <a:t>клітинок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містять</a:t>
            </a:r>
            <a:r>
              <a:rPr lang="ru-RU" dirty="0"/>
              <a:t> </a:t>
            </a:r>
            <a:r>
              <a:rPr lang="ru-RU" dirty="0" err="1"/>
              <a:t>початкові</a:t>
            </a:r>
            <a:r>
              <a:rPr lang="ru-RU" dirty="0"/>
              <a:t> </a:t>
            </a:r>
            <a:r>
              <a:rPr lang="ru-RU" dirty="0" err="1"/>
              <a:t>значення</a:t>
            </a:r>
            <a:r>
              <a:rPr lang="ru-RU" dirty="0"/>
              <a:t>.</a:t>
            </a:r>
          </a:p>
          <a:p>
            <a:pPr marL="514350" indent="-514350" fontAlgn="base">
              <a:buFont typeface="+mj-lt"/>
              <a:buAutoNum type="arabicPeriod"/>
            </a:pPr>
            <a:r>
              <a:rPr lang="ru-RU" dirty="0" err="1"/>
              <a:t>Виберіть</a:t>
            </a:r>
            <a:r>
              <a:rPr lang="ru-RU" dirty="0"/>
              <a:t> </a:t>
            </a:r>
            <a:r>
              <a:rPr lang="ru-RU" b="1" dirty="0" err="1"/>
              <a:t>Дані</a:t>
            </a:r>
            <a:r>
              <a:rPr lang="ru-RU" b="1" dirty="0"/>
              <a:t> &gt; Прогноз &gt; </a:t>
            </a:r>
            <a:r>
              <a:rPr lang="ru-RU" b="1" dirty="0" err="1"/>
              <a:t>Аркуш</a:t>
            </a:r>
            <a:r>
              <a:rPr lang="ru-RU" b="1" dirty="0"/>
              <a:t> прогнозу</a:t>
            </a:r>
            <a:r>
              <a:rPr lang="ru-RU" dirty="0"/>
              <a:t>.</a:t>
            </a:r>
          </a:p>
          <a:p>
            <a:pPr marL="514350" indent="-514350" fontAlgn="base">
              <a:buFont typeface="+mj-lt"/>
              <a:buAutoNum type="arabicPeriod"/>
            </a:pPr>
            <a:r>
              <a:rPr lang="ru-RU" dirty="0"/>
              <a:t>У </a:t>
            </a:r>
            <a:r>
              <a:rPr lang="ru-RU" dirty="0" err="1"/>
              <a:t>вікні</a:t>
            </a:r>
            <a:r>
              <a:rPr lang="ru-RU" dirty="0"/>
              <a:t> </a:t>
            </a:r>
            <a:r>
              <a:rPr lang="ru-RU" b="1" dirty="0" err="1"/>
              <a:t>Створення</a:t>
            </a:r>
            <a:r>
              <a:rPr lang="ru-RU" b="1" dirty="0"/>
              <a:t> листа прогнозу</a:t>
            </a:r>
            <a:r>
              <a:rPr lang="ru-RU" dirty="0"/>
              <a:t> </a:t>
            </a:r>
            <a:r>
              <a:rPr lang="ru-RU" dirty="0" err="1"/>
              <a:t>виберіть</a:t>
            </a:r>
            <a:r>
              <a:rPr lang="ru-RU" dirty="0"/>
              <a:t> </a:t>
            </a:r>
            <a:r>
              <a:rPr lang="ru-RU" dirty="0" err="1"/>
              <a:t>графік</a:t>
            </a:r>
            <a:r>
              <a:rPr lang="ru-RU" dirty="0"/>
              <a:t> </a:t>
            </a:r>
            <a:r>
              <a:rPr lang="ru-RU" dirty="0" err="1"/>
              <a:t>або</a:t>
            </a:r>
            <a:r>
              <a:rPr lang="ru-RU" dirty="0"/>
              <a:t> </a:t>
            </a:r>
            <a:r>
              <a:rPr lang="ru-RU" dirty="0" err="1"/>
              <a:t>гістограму</a:t>
            </a:r>
            <a:r>
              <a:rPr lang="ru-RU" dirty="0"/>
              <a:t> для </a:t>
            </a:r>
            <a:r>
              <a:rPr lang="ru-RU" dirty="0" err="1"/>
              <a:t>візуального</a:t>
            </a:r>
            <a:r>
              <a:rPr lang="ru-RU" dirty="0"/>
              <a:t> </a:t>
            </a:r>
            <a:r>
              <a:rPr lang="ru-RU" dirty="0" err="1"/>
              <a:t>представлення</a:t>
            </a:r>
            <a:r>
              <a:rPr lang="ru-RU" dirty="0"/>
              <a:t> прогнозу.</a:t>
            </a:r>
          </a:p>
          <a:p>
            <a:pPr marL="514350" indent="-514350" fontAlgn="base">
              <a:buFont typeface="+mj-lt"/>
              <a:buAutoNum type="arabicPeriod"/>
            </a:pPr>
            <a:r>
              <a:rPr lang="ru-RU" dirty="0"/>
              <a:t>У </a:t>
            </a:r>
            <a:r>
              <a:rPr lang="ru-RU" dirty="0" err="1"/>
              <a:t>полі</a:t>
            </a:r>
            <a:r>
              <a:rPr lang="ru-RU" dirty="0"/>
              <a:t> </a:t>
            </a:r>
            <a:r>
              <a:rPr lang="ru-RU" b="1" dirty="0" err="1"/>
              <a:t>Завершення</a:t>
            </a:r>
            <a:r>
              <a:rPr lang="ru-RU" b="1" dirty="0"/>
              <a:t> прогнозу</a:t>
            </a:r>
            <a:r>
              <a:rPr lang="ru-RU" dirty="0"/>
              <a:t> </a:t>
            </a:r>
            <a:r>
              <a:rPr lang="ru-RU" dirty="0" err="1"/>
              <a:t>виберіть</a:t>
            </a:r>
            <a:r>
              <a:rPr lang="ru-RU" dirty="0"/>
              <a:t> дату </a:t>
            </a:r>
            <a:r>
              <a:rPr lang="ru-RU" dirty="0" err="1"/>
              <a:t>закінчення</a:t>
            </a:r>
            <a:r>
              <a:rPr lang="ru-RU" dirty="0"/>
              <a:t>, а </a:t>
            </a:r>
            <a:r>
              <a:rPr lang="ru-RU" dirty="0" err="1"/>
              <a:t>потім</a:t>
            </a:r>
            <a:r>
              <a:rPr lang="ru-RU" dirty="0"/>
              <a:t> </a:t>
            </a:r>
            <a:r>
              <a:rPr lang="ru-RU" dirty="0" err="1"/>
              <a:t>натисніть</a:t>
            </a:r>
            <a:r>
              <a:rPr lang="ru-RU" dirty="0"/>
              <a:t> кнопку </a:t>
            </a:r>
            <a:r>
              <a:rPr lang="ru-RU" b="1" dirty="0" err="1"/>
              <a:t>Створити</a:t>
            </a:r>
            <a:r>
              <a:rPr lang="ru-RU" dirty="0"/>
              <a:t>.</a:t>
            </a:r>
          </a:p>
          <a:p>
            <a:endParaRPr lang="uk-UA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58C4EA0-E482-4483-ADAF-87B86A6D9C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15531" y="475456"/>
            <a:ext cx="1778578" cy="1104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272695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E09BEF5-3A87-4714-995A-7FAC1F29BE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7627" y="101601"/>
            <a:ext cx="10416746" cy="6502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325416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95D7A39-2430-4F76-935D-483EED7B87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436" y="113631"/>
            <a:ext cx="11194473" cy="6388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44527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3235B8C-2BD1-4AB4-98B7-9F53B5EA24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58511"/>
          </a:xfrm>
        </p:spPr>
        <p:txBody>
          <a:bodyPr>
            <a:normAutofit fontScale="90000"/>
          </a:bodyPr>
          <a:lstStyle/>
          <a:p>
            <a:pPr algn="ctr"/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Макроси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80F67E79-0A14-4101-A19D-4AD6A4CAEB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23636"/>
            <a:ext cx="10515600" cy="5253327"/>
          </a:xfrm>
        </p:spPr>
        <p:txBody>
          <a:bodyPr>
            <a:normAutofit lnSpcReduction="10000"/>
          </a:bodyPr>
          <a:lstStyle/>
          <a:p>
            <a:pPr marL="0" indent="457200" algn="just">
              <a:lnSpc>
                <a:spcPct val="100000"/>
              </a:lnSpc>
              <a:buNone/>
            </a:pPr>
            <a:r>
              <a:rPr lang="uk-UA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Макрос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це код, написаний вбудованою в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Excel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мовою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VBA (Visual Basic for Application).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Макроси можуть створюватися як вручну, так і автоматично записуватися за допомогою так званого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макрорекодера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457200" algn="just">
              <a:lnSpc>
                <a:spcPct val="100000"/>
              </a:lnSpc>
              <a:buNone/>
            </a:pPr>
            <a:r>
              <a:rPr lang="uk-UA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Макрорекодер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це інструмент в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Excel,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який крок за кроком записує все що ви виконуєте в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Excel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 перетворює  на код мовою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VBA. 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457200" algn="just">
              <a:lnSpc>
                <a:spcPct val="100000"/>
              </a:lnSpc>
              <a:buNone/>
            </a:pPr>
            <a:r>
              <a:rPr lang="uk-UA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Макрорекодер</a:t>
            </a:r>
            <a:r>
              <a:rPr lang="uk-UA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створює дуже докладний код, який ви зможете за необхідності відредагувати надалі. Записаний макрос можна буде запускати необмежену кількість разів, і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Excel </a:t>
            </a:r>
            <a:r>
              <a:rPr lang="uk-UA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повторить усі записані кроки. Це означає, що навіть якщо ви нічого не знаєте про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VBA, </a:t>
            </a:r>
            <a:r>
              <a:rPr lang="uk-UA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 можете автоматизувати деякі завдання, просто записавши свої кроки, а потім повторно використовувати їх пізніше.</a:t>
            </a:r>
          </a:p>
        </p:txBody>
      </p:sp>
    </p:spTree>
    <p:extLst>
      <p:ext uri="{BB962C8B-B14F-4D97-AF65-F5344CB8AC3E}">
        <p14:creationId xmlns:p14="http://schemas.microsoft.com/office/powerpoint/2010/main" val="193133172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18506DE-42A7-454A-92CE-E121CED31C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35709"/>
            <a:ext cx="10515600" cy="564125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Макроси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допомагають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спростити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прискорити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роботу з документами;</a:t>
            </a:r>
          </a:p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автоматизувати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рутину та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сконцентруватися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інтелектуальних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уникнути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людських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помилок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низці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таких як,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наприклад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форматування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таблиці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швидко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знаходити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потрібну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інформацію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великого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обсягу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об'єднувати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роботу 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кількох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продуктах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Microsoft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Office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оскільки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один макрос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працювати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різними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програмами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офісного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пакета;</a:t>
            </a:r>
          </a:p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створювати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додаткові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функції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немає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спочатку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але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можуть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знадобитися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користувачеві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564664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C121E68E-1039-4127-9CC3-C5FE91EA3C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17236"/>
            <a:ext cx="10515600" cy="5659727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uk-UA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Обмеження у використанні </a:t>
            </a:r>
            <a:r>
              <a:rPr lang="uk-UA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макрорекордера</a:t>
            </a:r>
            <a:r>
              <a:rPr lang="uk-UA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Запис макросу – потужний, але всемогутній інструмент. Він має низку обмежень.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uk-UA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можна:</a:t>
            </a:r>
          </a:p>
          <a:p>
            <a:pPr>
              <a:lnSpc>
                <a:spcPct val="100000"/>
              </a:lnSpc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створювати складні конструкції, наприклад, умовні, коли якась дія виконується, тільки якщо справедлива деяка умова, або цикли;</a:t>
            </a:r>
          </a:p>
          <a:p>
            <a:pPr>
              <a:lnSpc>
                <a:spcPct val="100000"/>
              </a:lnSpc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вигадувати команди, яких немає в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Excel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спочатку, та писати їх з нуля;</a:t>
            </a:r>
          </a:p>
          <a:p>
            <a:pPr>
              <a:lnSpc>
                <a:spcPct val="100000"/>
              </a:lnSpc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виконувати дії, при яких не потрібно вибирати комірку таблиці -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макрорекордер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працює тільки з комірками, а наприклад відкрити інший лист не зможе.</a:t>
            </a:r>
          </a:p>
          <a:p>
            <a:pPr marL="0" indent="457200">
              <a:lnSpc>
                <a:spcPct val="120000"/>
              </a:lnSpc>
              <a:spcBef>
                <a:spcPts val="0"/>
              </a:spcBef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457200">
              <a:lnSpc>
                <a:spcPct val="120000"/>
              </a:lnSpc>
              <a:spcBef>
                <a:spcPts val="0"/>
              </a:spcBef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45720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Але все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зробити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вручну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допомогою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VBA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Більше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того: код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пишеться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Visual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Basic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і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розуміти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тільки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Excel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практично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всі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офісного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пакета. Тому макрос, написаний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самостійно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черзі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взаємодіяти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кількома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програмами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наприклад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завантажувати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Excel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Access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Можливість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роботи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"за межами"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Excel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специфічна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коду,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написаного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вручну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084654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Місце для вмісту 3">
            <a:extLst>
              <a:ext uri="{FF2B5EF4-FFF2-40B4-BE49-F238E27FC236}">
                <a16:creationId xmlns:a16="http://schemas.microsoft.com/office/drawing/2014/main" id="{8CEA8809-A598-4AEA-958F-D46F35A868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65018" y="237977"/>
            <a:ext cx="10861963" cy="2424694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CCD7E8A-5A48-45F4-9E6E-9818246B4F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1126" y="2971948"/>
            <a:ext cx="5029200" cy="364807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F038633-E371-41AA-9FC9-9CF9C7D102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14837" y="2888676"/>
            <a:ext cx="4525818" cy="3814618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29D6967-80D3-4125-8B42-123145148B5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01113" y="3943495"/>
            <a:ext cx="2638425" cy="1847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505262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15156E4-D6EB-4B9E-99EF-0845DCE18C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491" y="0"/>
            <a:ext cx="1113905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925538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A918AFC-DAB2-4D13-8C61-5DC63E7F9F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41639"/>
          </a:xfrm>
        </p:spPr>
        <p:txBody>
          <a:bodyPr>
            <a:normAutofit/>
          </a:bodyPr>
          <a:lstStyle/>
          <a:p>
            <a:pPr algn="ctr"/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Абсолютні та відносні значення в макросах</a:t>
            </a:r>
            <a:endParaRPr lang="uk-UA" sz="3600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41A700C-78AE-4765-A6D1-C29EC71BE4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37673"/>
            <a:ext cx="10515600" cy="4939290"/>
          </a:xfrm>
        </p:spPr>
        <p:txBody>
          <a:bodyPr>
            <a:normAutofit/>
          </a:bodyPr>
          <a:lstStyle/>
          <a:p>
            <a:pPr marL="0" indent="45720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Як і при написанні функцій в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Excel,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макрос можна задавати абсолютні і відносні значення осередків. За замовчуванням макрос працює з абсолютними значеннями - тобто, якщо ви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клікнете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макрорекордері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комірку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B5,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він при виконанні завжди вибиратиме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B5.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Щоб макрос користувався відносними значеннями, тобто міг працювати з різними осередками, потрібно включити режим </a:t>
            </a:r>
            <a:r>
              <a:rPr lang="uk-UA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«Відносні посилання». </a:t>
            </a:r>
          </a:p>
          <a:p>
            <a:pPr marL="0" indent="45720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режимі відносних посилань макрос починає роботу не з жорстко зафіксованого осередку з конкретним 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значенням, а з тієї, яку зараз виділив користувач.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B6F07F4-1C57-46EE-88F1-EBA4911590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78240" y="4710689"/>
            <a:ext cx="2930577" cy="1819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73807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B73F35D-925D-47F3-B300-B080CCD8CF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9206" y="0"/>
            <a:ext cx="115335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108403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0D13454-1C79-4F28-B629-758943A017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255" y="1"/>
            <a:ext cx="7721599" cy="458123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B44A4B6-FA93-473E-8501-A0575FEF9F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0157" y="4285674"/>
            <a:ext cx="8405588" cy="2572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349791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5F59F8E0-9ABF-4F69-A8CA-8386B4E7CE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254" y="0"/>
            <a:ext cx="12025745" cy="6511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101888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DEC02727-D6BC-43A6-B862-DAE9427C39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544" y="267855"/>
            <a:ext cx="12053455" cy="6289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564829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48DB32C4-D2E1-41E3-ACC1-E0E8541B83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656"/>
            <a:ext cx="12192000" cy="6899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07367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24B97A9-8FAF-4788-BA8E-2656712148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127" y="145473"/>
            <a:ext cx="12192000" cy="6567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057868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1747</TotalTime>
  <Words>1732</Words>
  <Application>Microsoft Office PowerPoint</Application>
  <PresentationFormat>Широкий екран</PresentationFormat>
  <Paragraphs>114</Paragraphs>
  <Slides>33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33</vt:i4>
      </vt:variant>
    </vt:vector>
  </HeadingPairs>
  <TitlesOfParts>
    <vt:vector size="38" baseType="lpstr">
      <vt:lpstr>Arial</vt:lpstr>
      <vt:lpstr>Calibri</vt:lpstr>
      <vt:lpstr>Calibri Light</vt:lpstr>
      <vt:lpstr>Times New Roman</vt:lpstr>
      <vt:lpstr>Тема Office</vt:lpstr>
      <vt:lpstr>Імітаційне та оптимізаційне моделювання, прогнозування   в MS Excel</vt:lpstr>
      <vt:lpstr>План</vt:lpstr>
      <vt:lpstr>Презентація PowerPoint</vt:lpstr>
      <vt:lpstr>Підбір параметра  Дані – Аналіз «якщо» - Підбір параметра </vt:lpstr>
      <vt:lpstr>Презентація PowerPoint</vt:lpstr>
      <vt:lpstr>Задача. Маємо таблицю виплат заробітної плати та премії працівникам підприємства. Відомі тільки премії працівників та її розмір у відсотках відносно заробітної плати. Також, відомо, що премія розраховується шляхом множення заробітної плати на відсоток.(наприклад С4*$Е$2 ). Необхідно знайти заробітну плату працівників.</vt:lpstr>
      <vt:lpstr> Пошук рішень (розв’язувач) </vt:lpstr>
      <vt:lpstr>Файл – Параметри – Надбудови – Керування(Перейти)- Пошук розв’язання</vt:lpstr>
      <vt:lpstr>Презентація PowerPoint</vt:lpstr>
      <vt:lpstr>Презентація PowerPoint</vt:lpstr>
      <vt:lpstr>Опції вікна Параметри розв’язувача</vt:lpstr>
      <vt:lpstr>Розв’язок системи рівнянь </vt:lpstr>
      <vt:lpstr>Презентація PowerPoint</vt:lpstr>
      <vt:lpstr> Інструменти прогнозування в Microsoft Excel </vt:lpstr>
      <vt:lpstr>Лінія тренда</vt:lpstr>
      <vt:lpstr>Презентація PowerPoint</vt:lpstr>
      <vt:lpstr>Презентація PowerPoint</vt:lpstr>
      <vt:lpstr>Презентація PowerPoint</vt:lpstr>
      <vt:lpstr>Аркуш прогнозу Дані - Аркуш прогнозу</vt:lpstr>
      <vt:lpstr>Презентація PowerPoint</vt:lpstr>
      <vt:lpstr>Презентація PowerPoint</vt:lpstr>
      <vt:lpstr>Макроси</vt:lpstr>
      <vt:lpstr>Презентація PowerPoint</vt:lpstr>
      <vt:lpstr>Презентація PowerPoint</vt:lpstr>
      <vt:lpstr>Презентація PowerPoint</vt:lpstr>
      <vt:lpstr>Презентація PowerPoint</vt:lpstr>
      <vt:lpstr>Абсолютні та відносні значення в макросах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Аналіз даних MS Excel</dc:title>
  <dc:creator>Admin</dc:creator>
  <cp:lastModifiedBy>Оксана</cp:lastModifiedBy>
  <cp:revision>47</cp:revision>
  <dcterms:created xsi:type="dcterms:W3CDTF">2023-04-04T09:13:52Z</dcterms:created>
  <dcterms:modified xsi:type="dcterms:W3CDTF">2024-04-10T08:49:15Z</dcterms:modified>
</cp:coreProperties>
</file>