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02F4B-2117-4552-AEB5-600ADA96C117}" v="7" dt="2026-09-08T13:22:25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modSld">
      <pc:chgData name="Yana Hladyshchuk" userId="76f89f3d3a5d35e1" providerId="LiveId" clId="{57AFC747-19C7-44B3-8C4B-E513CF6FC1C7}" dt="2026-09-08T13:24:01.677" v="188" actId="790"/>
      <pc:docMkLst>
        <pc:docMk/>
      </pc:docMkLst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56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20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2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7"/>
            <ac:spMk id="2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58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8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59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59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17:48.231" v="20" actId="403"/>
          <ac:spMkLst>
            <pc:docMk/>
            <pc:sldMk cId="0" sldId="260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17:55.466" v="21" actId="403"/>
          <ac:spMkLst>
            <pc:docMk/>
            <pc:sldMk cId="0" sldId="260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17:48.231" v="20" actId="403"/>
          <ac:spMkLst>
            <pc:docMk/>
            <pc:sldMk cId="0" sldId="260"/>
            <ac:spMk id="1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1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17:48.231" v="20" actId="403"/>
          <ac:spMkLst>
            <pc:docMk/>
            <pc:sldMk cId="0" sldId="260"/>
            <ac:spMk id="1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1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1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0"/>
            <ac:spMk id="21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1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1"/>
            <ac:spMk id="11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2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18:27.613" v="27" actId="403"/>
          <ac:spMkLst>
            <pc:docMk/>
            <pc:sldMk cId="0" sldId="262"/>
            <ac:spMk id="1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3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3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3"/>
            <ac:spMk id="7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09-08T13:24:01.677" v="188" actId="790"/>
          <ac:graphicFrameMkLst>
            <pc:docMk/>
            <pc:sldMk cId="0" sldId="263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4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4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4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5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7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8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8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29.359" v="96" actId="242"/>
          <ac:spMkLst>
            <pc:docMk/>
            <pc:sldMk cId="0" sldId="269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19.208" v="95" actId="403"/>
          <ac:spMkLst>
            <pc:docMk/>
            <pc:sldMk cId="0" sldId="269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29.359" v="96" actId="242"/>
          <ac:spMkLst>
            <pc:docMk/>
            <pc:sldMk cId="0" sldId="269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19.208" v="95" actId="403"/>
          <ac:spMkLst>
            <pc:docMk/>
            <pc:sldMk cId="0" sldId="269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1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1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29.359" v="96" actId="242"/>
          <ac:spMkLst>
            <pc:docMk/>
            <pc:sldMk cId="0" sldId="269"/>
            <ac:spMk id="1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19.208" v="95" actId="403"/>
          <ac:spMkLst>
            <pc:docMk/>
            <pc:sldMk cId="0" sldId="269"/>
            <ac:spMk id="1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1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1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69"/>
            <ac:spMk id="2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41.205" v="98" actId="403"/>
          <ac:spMkLst>
            <pc:docMk/>
            <pc:sldMk cId="0" sldId="27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1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0:41.205" v="98" actId="403"/>
          <ac:spMkLst>
            <pc:docMk/>
            <pc:sldMk cId="0" sldId="271"/>
            <ac:spMk id="1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1:04.600" v="103" actId="403"/>
          <ac:spMkLst>
            <pc:docMk/>
            <pc:sldMk cId="0" sldId="272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1:04.600" v="103" actId="403"/>
          <ac:spMkLst>
            <pc:docMk/>
            <pc:sldMk cId="0" sldId="272"/>
            <ac:spMk id="1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20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21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2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1:04.600" v="103" actId="403"/>
          <ac:spMkLst>
            <pc:docMk/>
            <pc:sldMk cId="0" sldId="272"/>
            <ac:spMk id="2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2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2"/>
            <ac:spMk id="2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3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3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3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3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4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5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6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6"/>
            <ac:spMk id="7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7"/>
            <ac:spMk id="5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09-08T13:24:01.677" v="188" actId="790"/>
          <ac:graphicFrameMkLst>
            <pc:docMk/>
            <pc:sldMk cId="0" sldId="277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8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79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79"/>
            <ac:spMk id="11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08T13:24:01.677" v="188" actId="790"/>
        <pc:sldMkLst>
          <pc:docMk/>
          <pc:sldMk cId="0" sldId="280"/>
        </pc:sldMkLst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8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8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8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8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8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08T13:24:01.677" v="188" actId="790"/>
          <ac:spMkLst>
            <pc:docMk/>
            <pc:sldMk cId="0" sldId="280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103628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i="0" noProof="0" dirty="0">
                <a:solidFill>
                  <a:srgbClr val="8AB4F8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000" b="1" i="0" noProof="0" dirty="0">
                <a:solidFill>
                  <a:srgbClr val="FFFFFF"/>
                </a:solidFill>
                <a:latin typeface="Montserrat"/>
              </a:rPr>
              <a:t>ТЕМА 1. СУТНІСТЬ, ЗАВДАННЯ ТА ТЕНДЕНЦІЇ РОЗВИТКУ ПРОМИСЛОВОГО МАРКЕТИНГУ. СТРАТЕГІЇ ПРОМИСЛОВОГО МАРКЕТИНГУ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3931920"/>
            <a:ext cx="10362895" cy="254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362895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100" b="1" i="0" noProof="0" dirty="0">
                <a:solidFill>
                  <a:srgbClr val="BBC8D7"/>
                </a:solidFill>
                <a:latin typeface="Montserrat"/>
              </a:rPr>
              <a:t>РОЗРОБНИК: </a:t>
            </a:r>
            <a:r>
              <a:rPr lang="uk-UA" sz="1100" b="1" i="0" noProof="0" dirty="0" err="1">
                <a:solidFill>
                  <a:srgbClr val="BBC8D7"/>
                </a:solidFill>
                <a:latin typeface="Montserrat"/>
              </a:rPr>
              <a:t>PhD</a:t>
            </a:r>
            <a:r>
              <a:rPr lang="uk-UA" sz="1100" b="1" i="0" noProof="0" dirty="0">
                <a:solidFill>
                  <a:srgbClr val="BBC8D7"/>
                </a:solidFill>
                <a:latin typeface="Montserrat"/>
              </a:rPr>
              <a:t> (ДОКТОР ФІЛОСОФІЇ), СТАРШИЙ ВИКЛАДАЧ КАФЕДРИ ФІНАНСІВ</a:t>
            </a:r>
          </a:p>
          <a:p>
            <a:r>
              <a:rPr lang="uk-UA" sz="1800" b="1" i="0" noProof="0" dirty="0">
                <a:solidFill>
                  <a:srgbClr val="FFFFFF"/>
                </a:solidFill>
                <a:latin typeface="Montserrat"/>
              </a:rPr>
              <a:t>ГЛАДИЩУК ЯНА АНДРІЇВНА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48640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100" b="1" i="0" noProof="0" dirty="0">
                <a:solidFill>
                  <a:srgbClr val="BBC8D7"/>
                </a:solidFill>
                <a:latin typeface="Montserrat"/>
              </a:rPr>
              <a:t>ДЕРЖАВНИЙ УНІВЕРСИТЕТ «ЖИТОМИРСЬКА ПОЛІТЕХНІКА»  •  ЖИТОМИР —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ВСТУПНИЙ ОГЛЯД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2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ПЛАН ЛЕКЦІЙНОГО ЗАНЯТТЯ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10362895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097280" y="1508760"/>
            <a:ext cx="457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1536192"/>
            <a:ext cx="9326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300" b="1" i="0" noProof="0" dirty="0">
                <a:solidFill>
                  <a:srgbClr val="0E2240"/>
                </a:solidFill>
                <a:latin typeface="Montserrat"/>
              </a:rPr>
              <a:t>1.1. ПРЕДМЕТ І СУТНІСТЬ ПРОМИСЛОВОГО МАРКЕТИНГУ (РИНОК B2B)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194560"/>
            <a:ext cx="10362895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097280" y="2240280"/>
            <a:ext cx="457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2267712"/>
            <a:ext cx="9326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300" b="1" i="0" noProof="0" dirty="0">
                <a:solidFill>
                  <a:srgbClr val="0E2240"/>
                </a:solidFill>
                <a:latin typeface="Montserrat"/>
              </a:rPr>
              <a:t>1.2. ФУНКЦІЇ ПРОМИСЛОВОГО МАРКЕТИНГУ. МАРКЕТИНГОВЕ СЕРЕДОВИЩЕ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2926080"/>
            <a:ext cx="10362895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1097280" y="2971800"/>
            <a:ext cx="457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2999232"/>
            <a:ext cx="9326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300" b="1" i="0" noProof="0" dirty="0">
                <a:solidFill>
                  <a:srgbClr val="0E2240"/>
                </a:solidFill>
                <a:latin typeface="Montserrat"/>
              </a:rPr>
              <a:t>1.3. ОРГАНІЗАЦІЯ МАРКЕТИНГОВОЇ ДІЯЛЬНОСТІ НА ПІДПРИЄМСТВІ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3657600"/>
            <a:ext cx="10362895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1097280" y="3703320"/>
            <a:ext cx="457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3730752"/>
            <a:ext cx="9326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300" b="1" i="0" noProof="0" dirty="0">
                <a:solidFill>
                  <a:srgbClr val="0E2240"/>
                </a:solidFill>
                <a:latin typeface="Montserrat"/>
              </a:rPr>
              <a:t>1.4. ПОНЯТТЯ ТА ФОРМУВАННЯ СТРАТЕГІЇ ПРОМИСЛОВОГО МАРКЕТИНГУ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389120"/>
            <a:ext cx="10362895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1097280" y="4434840"/>
            <a:ext cx="457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4462272"/>
            <a:ext cx="9326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300" b="1" i="0" noProof="0" dirty="0">
                <a:solidFill>
                  <a:srgbClr val="0E2240"/>
                </a:solidFill>
                <a:latin typeface="Montserrat"/>
              </a:rPr>
              <a:t>1.5. МОДЕЛІ ПРИЙНЯТТЯ СТРАТЕГІЧНИХ РІШЕНЬ (ПОРТФЕЛЬНИЙ &amp; КОНКУРЕНТНИЙ АНАЛІЗ)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120640"/>
            <a:ext cx="10362895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1097280" y="5166359"/>
            <a:ext cx="457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5193792"/>
            <a:ext cx="9326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300" b="1" i="0" noProof="0" dirty="0">
                <a:solidFill>
                  <a:srgbClr val="0E2240"/>
                </a:solidFill>
                <a:latin typeface="Montserrat"/>
              </a:rPr>
              <a:t>1.6. СУЧАСНІ ТЕНДЕНЦІЇ РОЗВИТКУ ПРОМИСЛОВОГО МАРКЕТИНГУ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800" b="1" i="0" noProof="0" dirty="0">
                <a:solidFill>
                  <a:srgbClr val="8AB4F8"/>
                </a:solidFill>
                <a:latin typeface="Montserrat"/>
              </a:rPr>
              <a:t>РОЗДІЛ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i="0" noProof="0" dirty="0">
                <a:solidFill>
                  <a:srgbClr val="FFFFFF"/>
                </a:solidFill>
                <a:latin typeface="Montserrat"/>
              </a:rPr>
              <a:t>ПРЕДМЕТ І СУТНІСТЬ ПРОМИСЛОВОГО МАРКЕТИНГУ (РИНОК B2B)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4663440"/>
            <a:ext cx="3657600" cy="381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607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5760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3 / 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СУТНІСТЬ ПРОМИСЛОВОГО РИНКУ ТА B2B-МАРКЕТИНГУ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4846320" cy="271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ПРОМИСЛОВИЙ РИНОК</a:t>
            </a:r>
          </a:p>
          <a:p>
            <a:pPr>
              <a:spcAft>
                <a:spcPts val="8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Система економічних відносин між ринковими суб’єктами, спрямованих на узгодження та реалізацію інтересів у процесі обміну промисловими товарами та послугами.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Головна мета закупівлі: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Подальше використання у виробництві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Перепродаж іншим суб'єктам ринку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Здача в оренду (лізинг) для операційної діяльності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522415" y="1645920"/>
            <a:ext cx="4846320" cy="2857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B2B-МАРКЕТИНГ (BUSINESS-TO-BUSINESS)</a:t>
            </a:r>
          </a:p>
          <a:p>
            <a:pPr>
              <a:spcAft>
                <a:spcPts val="8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Маркетингова діяльність, спрямована на обмін товарами, послугами та цінністю між організаціями, а не між фірмою та кінцевим індивідуальним споживачем.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Критерій поділу B2B та B2C:</a:t>
            </a:r>
          </a:p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Визначальним чинником є характер споживання продукції (професійне використання в діяльності організації), а не фізична природа самого товару чи послуги.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5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КАТЕГОРІЇ ОРГАНІЗАЦІЙ-СПОЖИВАЧІВ НА РИНКУ B2B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24688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0" noProof="0" dirty="0">
                <a:solidFill>
                  <a:srgbClr val="1A73E8"/>
                </a:solidFill>
                <a:latin typeface="Montserrat"/>
              </a:rPr>
              <a:t>ВИРОБНИЧІ ПІДПРИЄМСТВА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5840" y="2560320"/>
            <a:ext cx="173736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777240" y="2743200"/>
            <a:ext cx="21945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Купують товари та послуги для безпосереднього використання у виробничому циклі з метою створення власної готової продукції.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645920"/>
            <a:ext cx="24688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3474720" y="1828800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0" noProof="0" dirty="0">
                <a:solidFill>
                  <a:srgbClr val="1A73E8"/>
                </a:solidFill>
                <a:latin typeface="Montserrat"/>
              </a:rPr>
              <a:t>ПІДПРИЄМСТВА-ПОСЕРЕДНИКИ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49040" y="2560320"/>
            <a:ext cx="173736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3520440" y="2743200"/>
            <a:ext cx="21945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Оптова та роздрібна торгівля. Закуповують готову промислову продукцію для її подальшого перепродажу з метою отримання прибутку.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26480" y="1645920"/>
            <a:ext cx="24688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6217920" y="1828800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0" noProof="0" dirty="0">
                <a:solidFill>
                  <a:srgbClr val="1A73E8"/>
                </a:solidFill>
                <a:latin typeface="Montserrat"/>
              </a:rPr>
              <a:t>ДЕРЖАВНІ УСТАНОВИ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92240" y="2560320"/>
            <a:ext cx="173736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6263640" y="2743200"/>
            <a:ext cx="219456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Органи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власти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 всіх рівнів. Здійснюють закупівлі ТПП для виконання завдань загальнодержавного масштабу та урядових програм.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69680" y="1645920"/>
            <a:ext cx="24688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8961120" y="1828800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0" noProof="0" dirty="0">
                <a:solidFill>
                  <a:srgbClr val="1A73E8"/>
                </a:solidFill>
                <a:latin typeface="Montserrat"/>
              </a:rPr>
              <a:t>НЕКОМЕРЦІЙНІ СТРУКТУРИ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235440" y="2560320"/>
            <a:ext cx="173736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9006840" y="2743200"/>
            <a:ext cx="219456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Благодійні фонди, асоціації, лікарні, ВНЗ. Купують товари для забезпечення життєдіяльності та поширення своїх ідей у суспільстві.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6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КЛАСИФІКАЦІЯ ТОВАРІВ ПРОМИСЛОВОГО ПРИЗНАЧЕННЯ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777240" y="1828800"/>
            <a:ext cx="310896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ПОВНІСТЮ ВИКОРИСТОВУВАНІ</a:t>
            </a:r>
          </a:p>
          <a:p>
            <a:pPr algn="ctr">
              <a:spcAft>
                <a:spcPts val="1200"/>
              </a:spcAft>
            </a:pPr>
            <a:r>
              <a:rPr lang="uk-UA" sz="1050" b="1" i="0" noProof="0" dirty="0">
                <a:solidFill>
                  <a:srgbClr val="5C6B7E"/>
                </a:solidFill>
                <a:latin typeface="Montserrat"/>
              </a:rPr>
              <a:t>ВХОДЯТЬ У СКЛАД ГОТОВОГО ВИРОБУ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Сировина (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агропродукція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, копалини)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Паливо та мастильні матеріали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Природні матеріали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Напівфабрикати, комплектуючі вироби та готові деталі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64592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434840" y="1828800"/>
            <a:ext cx="3108960" cy="3059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ЧАСТКОВО ПРИСУТНІ</a:t>
            </a:r>
          </a:p>
          <a:p>
            <a:pPr algn="ctr">
              <a:spcAft>
                <a:spcPts val="1200"/>
              </a:spcAft>
            </a:pPr>
            <a:endParaRPr lang="uk-UA" sz="1050" b="1" i="0" noProof="0" dirty="0">
              <a:solidFill>
                <a:srgbClr val="5C6B7E"/>
              </a:solidFill>
              <a:latin typeface="Montserrat"/>
            </a:endParaRPr>
          </a:p>
          <a:p>
            <a:pPr algn="ctr">
              <a:spcAft>
                <a:spcPts val="1200"/>
              </a:spcAft>
            </a:pPr>
            <a:r>
              <a:rPr lang="uk-UA" sz="1050" b="1" i="0" noProof="0" dirty="0">
                <a:solidFill>
                  <a:srgbClr val="5C6B7E"/>
                </a:solidFill>
                <a:latin typeface="Montserrat"/>
              </a:rPr>
              <a:t>ПЕРЕНЕСЕННЯ ВАРТОСТІ ЧЕРЕЗ АМОРТИЗАЦІЮ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Важке обладнання (генератори, верстати)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Будівлі, споруди та земельні ділянки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Допоміжне обладнання й інструменти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Офісна техніка, комп'ютери та оргтехніка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80" y="164592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092440" y="1828800"/>
            <a:ext cx="3108960" cy="3059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ПРОМИСЛОВІ ПОСЛУГИ</a:t>
            </a:r>
          </a:p>
          <a:p>
            <a:pPr algn="ctr">
              <a:spcAft>
                <a:spcPts val="1200"/>
              </a:spcAft>
            </a:pPr>
            <a:endParaRPr lang="uk-UA" sz="1050" b="1" i="0" noProof="0" dirty="0">
              <a:solidFill>
                <a:srgbClr val="5C6B7E"/>
              </a:solidFill>
              <a:latin typeface="Montserrat"/>
            </a:endParaRPr>
          </a:p>
          <a:p>
            <a:pPr algn="ctr">
              <a:spcAft>
                <a:spcPts val="1200"/>
              </a:spcAft>
            </a:pPr>
            <a:r>
              <a:rPr lang="uk-UA" sz="1050" b="1" i="0" noProof="0" dirty="0">
                <a:solidFill>
                  <a:srgbClr val="5C6B7E"/>
                </a:solidFill>
                <a:latin typeface="Montserrat"/>
              </a:rPr>
              <a:t>СУПРОВОДЖУЮТЬ ПРОЦЕС ВИРОБНИЦТВА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Технічне обслуговування й ремонт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Транспортні та логістичні послуги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Професійний консалтинг та маркетинг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Юридичний супровід, банківський аудит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7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СПЕЦИФІЧНИЙ ХАРАКТЕР ПОПИТУ НА ТПП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783080"/>
            <a:ext cx="484632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ВТОРИННИЙ (ПОХІДНИЙ) ПОПИТ</a:t>
            </a:r>
          </a:p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Попит на ТПП повністю залежить від кон’юнктури ринку споживчих товарів (B2C). Зростання попиту на житло зумовлює попит на будівельні послуги, бетон, арматуру та важке обладнання.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64592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309360" y="1783080"/>
            <a:ext cx="4846320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НИЗЬКА ЦІНОВА ЕЛАСТИЧНІСТЬ</a:t>
            </a:r>
          </a:p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Короткострокові коливання цін на сировину чи деталі не викликають значних змін попиту, оскільки складні технологічні процеси підприємства неможливо миттєво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переналаштувати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84048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22960" y="3977640"/>
            <a:ext cx="4846320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НЕСТІЙКІСТЬ ПОПИТУ</a:t>
            </a:r>
          </a:p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Зумовлена прискоренням НТП та дією ефекту акселерації: незначна зміна кінцевого споживчого попиту (на 10%) здатна призвести до зміни попиту на промислові засоби виробництва в десятки разів.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384048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6309360" y="3977640"/>
            <a:ext cx="4846320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ПАРНІСТЬ ПОПИТУ</a:t>
            </a:r>
          </a:p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Спільне споживання. Попит на один промисловий товар одночасно автоматично зумовлює закупівлю іншого, технологічно пов’язаного з ним продукту (наприклад, металопрокат та зварювальне обладнання).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8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ПОРІВНЯННЯ ХАРАКТЕРИСТИК РИНКІВ B2B ТА B2C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842689"/>
              </p:ext>
            </p:extLst>
          </p:nvPr>
        </p:nvGraphicFramePr>
        <p:xfrm>
          <a:off x="457200" y="1371600"/>
          <a:ext cx="1127729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0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ОЗНАКА ПОРІВНЯННЯ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СПОЖИВЧІ ТОВАРИ (РИНОК B2C)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ТОВАРИ ПРОМИСЛОВОГО ПРИЗНАЧЕННЯ (B2B)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Природа товару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Стандартна форма, низька технічна складність, велика кількість номенклатури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Висока технічна складність, жорстка стандартизація, індивідуальна адаптація під замовника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Ціноутворення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Прейскурантні ціни, фіксовані націнки, рідкісна індивідуальна знижка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Гнучке ціноутворення, переговори, конкурсні торги (тендери), лізинг, оренда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Канали розподілу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Широкі, багаторівневі мережі посередників, велика географічна диверсифікація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Короткі, прямі поставки, високоспеціалізовані дистриб’ютори, логістичні альянси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Просування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Акцент на масовій рекламі в ЗМІ, емоційному позиціонуванні, стимулюванні збуту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Акцент на особистих продажах, технічному консультуванні, профільних виставках, </a:t>
                      </a:r>
                      <a:r>
                        <a:rPr lang="uk-UA" sz="1200" b="0" i="0" noProof="0" dirty="0" err="1">
                          <a:solidFill>
                            <a:srgbClr val="0E2240"/>
                          </a:solidFill>
                          <a:latin typeface="Montserrat"/>
                        </a:rPr>
                        <a:t>маркетплейсах</a:t>
                      </a:r>
                      <a:endParaRPr lang="uk-UA" sz="1200" b="0" i="0" noProof="0" dirty="0">
                        <a:solidFill>
                          <a:srgbClr val="0E224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Споживачі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Багато індивідуальних споживачів, низький обсяг однієї закупівлі, широка географія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Обмежена кількість підприємств, значні обсяги угод, географічна концентрація за галузями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Прийняття рішень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Індивідуальний або сімейний, часто під впливом емоцій, швидкий цикл </a:t>
                      </a:r>
                      <a:r>
                        <a:rPr lang="uk-UA" sz="1200" b="0" i="0" noProof="0" dirty="0" err="1">
                          <a:solidFill>
                            <a:srgbClr val="0E2240"/>
                          </a:solidFill>
                          <a:latin typeface="Montserrat"/>
                        </a:rPr>
                        <a:t>закупівель</a:t>
                      </a:r>
                      <a:endParaRPr lang="uk-UA" sz="1200" b="0" i="0" noProof="0" dirty="0">
                        <a:solidFill>
                          <a:srgbClr val="0E2240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Колегіальний (закупівельний центр), раціональний, тривалий цикл ухвалення рішень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Характер зв’язків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Короткострокові відносини, які часто завершуються в момент продажу товару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Тривале партнерство, міцний взаємозв’язок, спільні НДДКР, постійний </a:t>
                      </a:r>
                      <a:r>
                        <a:rPr lang="uk-UA" sz="1200" b="0" i="0" noProof="0" dirty="0" err="1">
                          <a:solidFill>
                            <a:srgbClr val="0E2240"/>
                          </a:solidFill>
                          <a:latin typeface="Montserrat"/>
                        </a:rPr>
                        <a:t>післяпродажний</a:t>
                      </a:r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 сервіс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21792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* ПРИМІТКА: Кейс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Siemens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: B2B-цикл продажу становить 1.5-5 років із залученням 8-15 осіб у закупівельний центр (DMU).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800" b="1" i="0" noProof="0" dirty="0">
                <a:solidFill>
                  <a:srgbClr val="8AB4F8"/>
                </a:solidFill>
                <a:latin typeface="Montserrat"/>
              </a:rPr>
              <a:t>РОЗДІЛ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i="0" noProof="0" dirty="0">
                <a:solidFill>
                  <a:srgbClr val="FFFFFF"/>
                </a:solidFill>
                <a:latin typeface="Montserrat"/>
              </a:rPr>
              <a:t>ФУНКЦІЇ ПРОМИСЛОВОГО МАРКЕТИНГУ. МАРКЕТИНГОВЕ СЕРЕДОВИЩЕ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4663440"/>
            <a:ext cx="3657600" cy="381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607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5760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9 / 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10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ПРИНЦИПИ ТА ФУНКЦІЇ ПРОМИСЛОВОГО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484632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ФУНДАМЕНТАЛЬНІ ПРИНЦИПИ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ПРИСТОСУВАННЯ: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Постійна адаптація виробничо-збутової діяльності підприємства до вимог споживачів.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ВПЛИВ НА ПОПИТ: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Активний цілеспрямований вплив на формування та розвиток промислового попиту.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КОМПЛЕКСНІСТЬ: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Комплексний підхід до вирішення техніко-економічних проблем за наявних обмежених ресурсів.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ПАРТНЕРСТВО: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Побудова довготривалого взаємовигідного партнерства в процесі задоволення потреб покупців.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522415" y="1645920"/>
            <a:ext cx="4846320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ГРУПИ МАРКЕТИНГОВИХ ФУНКЦІЙ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АНАЛІТИЧНА ФУНКЦІЯ: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Дослідження ринків, аналіз конкурентів, постачальників, оцінка потреб покупців та аудит потенціалу фірми.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ВИРОБНИЧА ФУНКЦІЯ: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Участь у розробці НДДКР, запуск технічно складних новинок (ТВП), управління якістю та конкурентоспроможністю.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ЗБУТОВА ФУНКЦІЯ: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Організація каналів збуту, формування гнучкої цінової політики, побудова системи сервісного та гарантійного обслуговування.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УПРАВЛІННЯ Й КОНТРОЛЬ: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Стратегічне планування, організація ефективних маркетингових комунікацій (CRM,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digital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), оцінювання результативності.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11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МАРКЕТИНГОВЕ СЕРЕДОВИЩЕ ПРОМИСЛОВОГО ПІДПРИЄМСТВА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484632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МІКРОСЕРЕДОВИЩЕ (ПРЯМИЙ ВПЛИВ</a:t>
            </a:r>
            <a:r>
              <a:rPr lang="uk-UA" sz="2000" b="1" i="0" noProof="0" dirty="0">
                <a:solidFill>
                  <a:srgbClr val="1A73E8"/>
                </a:solidFill>
                <a:latin typeface="Montserrat"/>
              </a:rPr>
              <a:t>)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ПОСТАЧАЛЬНИКИ: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Організації, які забезпечують підприємство ресурсами (сировина, паливо, комплектуючі).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ПОСЕРЕДНИКИ: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Офіційні дилери, логістичні фірми, дистриб'ютори, фінансові й рекламні партнери.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СПОЖИВАЧІ: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Ключовий елемент. Їхні потреби та закупівлі є основним орієнтиром виробництва.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КОНКУРЕНТИ: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Виробники аналогічних ТПП або товарів-замінників, які впливають на ринкову частку.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2120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522415" y="1645920"/>
            <a:ext cx="484632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МАКРОСЕРЕДОВИЩЕ (НЕПР</a:t>
            </a:r>
            <a:r>
              <a:rPr lang="uk-UA" sz="2000" b="1" i="0" noProof="0" dirty="0">
                <a:solidFill>
                  <a:srgbClr val="1A73E8"/>
                </a:solidFill>
                <a:latin typeface="Montserrat"/>
              </a:rPr>
              <a:t>ЯМИЙ ВПЛИВ)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НАУКОВО-ТЕХНІЧНИЙ ПРОГРЕС: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Призводить до морального старіння засобів виробництва, відкриває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діджитал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-канали.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ЕКОНОМІЧНІ ЧИННИКИ: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Рівень інфляції, стабільність валюти, інвестиції в капітальне будівництво.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ПОЛІТИКО-ЗАКОНОДАВЧІ ФАКТОРИ: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Державне регулювання галузей, екологічна сертифікація та стандарти безпеки.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• ПРИРОДНО-ГЕОГРАФІЧНІ: 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Кліматичні умови, транспортна логістика, доступність сировини.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21792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* ПРИМІТКА: Вплив макросередовища в B2B є повільним, але глибоким: зміна екологічних стандартів здатна перебудувати цілу галузь.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800" b="1" i="0" noProof="0" dirty="0">
                <a:solidFill>
                  <a:srgbClr val="8AB4F8"/>
                </a:solidFill>
                <a:latin typeface="Montserrat"/>
              </a:rPr>
              <a:t>РОЗДІЛ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i="0" noProof="0" dirty="0">
                <a:solidFill>
                  <a:srgbClr val="FFFFFF"/>
                </a:solidFill>
                <a:latin typeface="Montserrat"/>
              </a:rPr>
              <a:t>ОРГАНІЗАЦІЯ МАРКЕТИНГОВОЇ ДІЯЛЬНОСТІ НА ПРОМИСЛОВОМУ ПІДПРИЄМСТВІ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4663440"/>
            <a:ext cx="3657600" cy="381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607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5760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12 / 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13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ОРГАНІЗАЦІЙНІ СТРУКТУРИ СЛУЖБИ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4846320" cy="365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НЕІНТЕГРОВАНІ СТРУКТУРИ</a:t>
            </a:r>
          </a:p>
          <a:p>
            <a:pPr>
              <a:spcAft>
                <a:spcPts val="8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Сукупність автономних підрозділів (відділ збуту, реклами, фінансовий і плановий відділи), чий вплив на споживача не є скоординованим з єдиного центру.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Характерні обмеження: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Відсутність спільної маркетингової стратегії на ринку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Функції маркетингу зведені лише до звичайного збуту та реклами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Слабкі інформаційні зв'язки між окремими службами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Повільна реакція на індивідуальні вимоги замовників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522415" y="1645920"/>
            <a:ext cx="4846320" cy="365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ІНТЕГРОВАНІ СТРУКТУРИ</a:t>
            </a:r>
          </a:p>
          <a:p>
            <a:pPr>
              <a:spcAft>
                <a:spcPts val="8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Усі маркетингові та збутові функції (дослідження ринку, планування ТПП, ціноутворення, збут, реклама, сервісне супровід) об’єднуються під єдиним началом.</a:t>
            </a:r>
          </a:p>
          <a:p>
            <a:pPr>
              <a:spcAft>
                <a:spcPts val="6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Характерні переваги: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Підпорядкування єдиному директору з маркетингу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Системний, орієнтований на клієнта підхід до ринку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Тісна координація між службами та гнучкість реакції</a:t>
            </a:r>
          </a:p>
          <a:p>
            <a:pPr>
              <a:spcAft>
                <a:spcPts val="4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• Формування єдиних інтегрованих програм товароруху й сервісу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КЛАСИЧНІ МОДЕЛІ ІНТЕГРОВАНИХ СЛУЖБ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10911535" cy="731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90300"/>
            <a:ext cx="29260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uk-UA" sz="1200" b="1" i="0" noProof="0" dirty="0">
                <a:solidFill>
                  <a:srgbClr val="1A73E8"/>
                </a:solidFill>
                <a:latin typeface="Montserrat"/>
              </a:rPr>
              <a:t>ФУНКЦІОНАЛЬНА МОДЕЛЬ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508760"/>
            <a:ext cx="740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Спеціалісти групуються за функціями (маркетингові дослідження, реклама, планування збуту, сервіс). Найпростіша та найпопулярніша модель, проте втрачає ефективність у разі стрімкого розширення асортименту ТПП.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77440"/>
            <a:ext cx="10911535" cy="731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822960" y="2604700"/>
            <a:ext cx="29260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uk-UA" sz="1200" b="1" i="0" noProof="0" dirty="0">
                <a:solidFill>
                  <a:srgbClr val="1A73E8"/>
                </a:solidFill>
                <a:latin typeface="Montserrat"/>
              </a:rPr>
              <a:t>ТОВАРНА (ПРОДУКТОВА)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1920" y="2423160"/>
            <a:ext cx="740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Характерна для великих багатопрофільних підприємств. За маркетинг кожного товару (групи товарів) відповідає окремий продуктовий менеджер, що веде до глибшого фокусу, але підвищує витрати на утримання штату.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291840"/>
            <a:ext cx="10911535" cy="731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822960" y="3519100"/>
            <a:ext cx="29260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uk-UA" sz="1200" b="1" i="0" noProof="0" dirty="0">
                <a:solidFill>
                  <a:srgbClr val="1A73E8"/>
                </a:solidFill>
                <a:latin typeface="Montserrat"/>
              </a:rPr>
              <a:t>ТЕРИТОРІАЛЬНА МОДЕЛЬ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3337560"/>
            <a:ext cx="740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Спеціалізація та розподіл менеджерів за географічними регіонами чи країнами збуту. Дозволяє максимально враховувати національне законодавство, мову та локальні споживчі звичаї на зовнішніх ринках.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06240"/>
            <a:ext cx="10911535" cy="731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822960" y="4433499"/>
            <a:ext cx="29260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uk-UA" sz="1200" b="1" i="0" noProof="0" dirty="0">
                <a:solidFill>
                  <a:srgbClr val="1A73E8"/>
                </a:solidFill>
                <a:latin typeface="Montserrat"/>
              </a:rPr>
              <a:t>РИНКОВА (СЕГМЕНТНА)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0" y="4251959"/>
            <a:ext cx="740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Фокус на обслуговуванні конкретних груп організацій-споживачів (наприклад, окремі підрозділи для роботи з державними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закупівлями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, великими холдингами, малим бізнесом). Забезпечує персоналізацію сервісу.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120640"/>
            <a:ext cx="10911535" cy="731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822960" y="5347899"/>
            <a:ext cx="29260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uk-UA" sz="1200" b="1" i="0" noProof="0" dirty="0">
                <a:solidFill>
                  <a:srgbClr val="1A73E8"/>
                </a:solidFill>
                <a:latin typeface="Montserrat"/>
              </a:rPr>
              <a:t>МАТРИЧНА СТРУКТУРА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5166359"/>
            <a:ext cx="740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Найбільш гнучка та адаптивна модель з подвійним підпорядкуванням. Поєднує функціональний та товарно-ринковий підходи. Оптимальна для великих ТНК під час виведення на ринок складних технологічних інновацій.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800" b="1" i="0" noProof="0" dirty="0">
                <a:solidFill>
                  <a:srgbClr val="8AB4F8"/>
                </a:solidFill>
                <a:latin typeface="Montserrat"/>
              </a:rPr>
              <a:t>РОЗДІЛ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i="0" noProof="0" dirty="0">
                <a:solidFill>
                  <a:srgbClr val="FFFFFF"/>
                </a:solidFill>
                <a:latin typeface="Montserrat"/>
              </a:rPr>
              <a:t>ПОНЯТТЯ ТА ФОРМУВАННЯ СТРАТЕГІЇ ПРОМИСЛОВОГО МАРКЕТИНГУ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4663440"/>
            <a:ext cx="3657600" cy="381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607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5760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15 / 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16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КЛАСИФІКАЦІЯ СТРАТЕГІЙ ПРОМИСЛОВОГО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783080"/>
            <a:ext cx="484632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ЗА ТЕРМІНОМ РЕАЛІЗАЦІЇ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Короткострокові (до 1 року) – тактичні, оперативні програми;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Середньострокові (від 1 до 3 років);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Довгострокові (понад 3 роки) – стратегічні орієнтири.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64592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309360" y="1783080"/>
            <a:ext cx="4846320" cy="1544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ЗА РИНКОВОЮ ПОЗИЦІЄЮ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Класифікація за Ф.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Котлером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: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Лідер ринку (максимальна частка ринку);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Челенджер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(активний претендент на лідерство);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Послідовник (наслідування дій лідера);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Нішер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(робота у вузькому сегменті).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84048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22960" y="3977640"/>
            <a:ext cx="4846320" cy="162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ЗА ЗАГАЛЬНОЕКОНОМІЧНИМ СТАНОМ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Стратегія зростання (активне розширення виробництва);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Стратегія стабілізації (підтримання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завоюваних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ринкових позицій);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Стратегія виживання (скорочення витрат і реструктуризація в кризу).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3840480"/>
            <a:ext cx="52120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6309360" y="3977640"/>
            <a:ext cx="484632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ЗА СПОСОБОМ ОХОПЛЕННЯ РИНКУ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Недиференційований (масовий) маркетинг ТПП;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Диференційований маркетинг (робота на кількох сегментах);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Концентрований маркетинг (фокус на одному сегменті).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17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ПРОЦЕС СТРАТЕГІЧНОГО ПЛАНУВАННЯ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9202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737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1300" b="1" i="0" noProof="0" dirty="0">
                <a:solidFill>
                  <a:srgbClr val="1A73E8"/>
                </a:solidFill>
                <a:latin typeface="Montserrat"/>
              </a:rPr>
              <a:t>1. АНАЛІЗ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468880"/>
            <a:ext cx="137160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731520" y="2651760"/>
            <a:ext cx="17373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Комплексний аналіз зовнішнього та внутрішнього середовища промислового підприємства (SWOT, PEST).</a:t>
            </a:r>
          </a:p>
        </p:txBody>
      </p:sp>
      <p:sp>
        <p:nvSpPr>
          <p:cNvPr id="10" name="Chevron 9"/>
          <p:cNvSpPr/>
          <p:nvPr/>
        </p:nvSpPr>
        <p:spPr>
          <a:xfrm>
            <a:off x="2560320" y="3474720"/>
            <a:ext cx="320040" cy="457200"/>
          </a:xfrm>
          <a:prstGeom prst="chevron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1" name="Rounded Rectangle 10"/>
          <p:cNvSpPr/>
          <p:nvPr/>
        </p:nvSpPr>
        <p:spPr>
          <a:xfrm>
            <a:off x="2880360" y="1645920"/>
            <a:ext cx="19202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1828800"/>
            <a:ext cx="1737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1300" b="1" i="0" noProof="0" dirty="0">
                <a:solidFill>
                  <a:srgbClr val="1A73E8"/>
                </a:solidFill>
                <a:latin typeface="Montserrat"/>
              </a:rPr>
              <a:t>2. ЦІЛІ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54680" y="2468880"/>
            <a:ext cx="137160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2971800" y="2651760"/>
            <a:ext cx="173736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Визначення довгострокових цілей, бачення та місії фірми на цільовому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промисловом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 ринку.</a:t>
            </a:r>
          </a:p>
        </p:txBody>
      </p:sp>
      <p:sp>
        <p:nvSpPr>
          <p:cNvPr id="15" name="Chevron 14"/>
          <p:cNvSpPr/>
          <p:nvPr/>
        </p:nvSpPr>
        <p:spPr>
          <a:xfrm>
            <a:off x="4800600" y="3474720"/>
            <a:ext cx="320040" cy="457200"/>
          </a:xfrm>
          <a:prstGeom prst="chevron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6" name="Rounded Rectangle 15"/>
          <p:cNvSpPr/>
          <p:nvPr/>
        </p:nvSpPr>
        <p:spPr>
          <a:xfrm>
            <a:off x="5120640" y="1645920"/>
            <a:ext cx="19202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5212080" y="1828800"/>
            <a:ext cx="1737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1300" b="1" i="0" noProof="0" dirty="0">
                <a:solidFill>
                  <a:srgbClr val="1A73E8"/>
                </a:solidFill>
                <a:latin typeface="Montserrat"/>
              </a:rPr>
              <a:t>3. ВИБІР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4960" y="2468880"/>
            <a:ext cx="137160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5212080" y="2651760"/>
            <a:ext cx="17373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Стратегічний вибір та наукове обґрунтування конкретної траєкторії розвитку та ринкової позиції.</a:t>
            </a:r>
          </a:p>
        </p:txBody>
      </p:sp>
      <p:sp>
        <p:nvSpPr>
          <p:cNvPr id="20" name="Chevron 19"/>
          <p:cNvSpPr/>
          <p:nvPr/>
        </p:nvSpPr>
        <p:spPr>
          <a:xfrm>
            <a:off x="7040880" y="3474720"/>
            <a:ext cx="320040" cy="457200"/>
          </a:xfrm>
          <a:prstGeom prst="chevron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1" name="Rounded Rectangle 20"/>
          <p:cNvSpPr/>
          <p:nvPr/>
        </p:nvSpPr>
        <p:spPr>
          <a:xfrm>
            <a:off x="7360920" y="1645920"/>
            <a:ext cx="19202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7452360" y="1828800"/>
            <a:ext cx="1737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1300" b="1" i="0" noProof="0" dirty="0">
                <a:solidFill>
                  <a:srgbClr val="1A73E8"/>
                </a:solidFill>
                <a:latin typeface="Montserrat"/>
              </a:rPr>
              <a:t>4. ВИКОНАННЯ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35240" y="2468880"/>
            <a:ext cx="137160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7452360" y="2651760"/>
            <a:ext cx="17373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Практичне втілення стратегічного плану через розробку детальних річних маркетингових програм.</a:t>
            </a:r>
          </a:p>
        </p:txBody>
      </p:sp>
      <p:sp>
        <p:nvSpPr>
          <p:cNvPr id="25" name="Chevron 24"/>
          <p:cNvSpPr/>
          <p:nvPr/>
        </p:nvSpPr>
        <p:spPr>
          <a:xfrm>
            <a:off x="9281160" y="3474720"/>
            <a:ext cx="320040" cy="457200"/>
          </a:xfrm>
          <a:prstGeom prst="chevron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6" name="Rounded Rectangle 25"/>
          <p:cNvSpPr/>
          <p:nvPr/>
        </p:nvSpPr>
        <p:spPr>
          <a:xfrm>
            <a:off x="9601200" y="1645920"/>
            <a:ext cx="19202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7" name="TextBox 26"/>
          <p:cNvSpPr txBox="1"/>
          <p:nvPr/>
        </p:nvSpPr>
        <p:spPr>
          <a:xfrm>
            <a:off x="9692640" y="1828800"/>
            <a:ext cx="1737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uk-UA" sz="1300" b="1" i="0" noProof="0" dirty="0">
                <a:solidFill>
                  <a:srgbClr val="1A73E8"/>
                </a:solidFill>
                <a:latin typeface="Montserrat"/>
              </a:rPr>
              <a:t>5. КОНТРОЛЬ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875520" y="2468880"/>
            <a:ext cx="1371600" cy="1270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29" name="TextBox 28"/>
          <p:cNvSpPr txBox="1"/>
          <p:nvPr/>
        </p:nvSpPr>
        <p:spPr>
          <a:xfrm>
            <a:off x="9692640" y="2651760"/>
            <a:ext cx="17373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Оцінка результатів, постійний моніторинг перебігу реалізації стратегії та оперативне коригування дій.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21792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* ПРИМІТКА: У B2B горизонт стратегічного планування зазвичай довший, ніж у B2C, через тривалий життєвий цикл ТПП та значні інвестиції.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800" b="1" i="0" noProof="0" dirty="0">
                <a:solidFill>
                  <a:srgbClr val="8AB4F8"/>
                </a:solidFill>
                <a:latin typeface="Montserrat"/>
              </a:rPr>
              <a:t>РОЗДІЛ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i="0" noProof="0" dirty="0">
                <a:solidFill>
                  <a:srgbClr val="FFFFFF"/>
                </a:solidFill>
                <a:latin typeface="Montserrat"/>
              </a:rPr>
              <a:t>МОДЕЛІ ПРИЙНЯТТЯ СТРАТЕГІЧНИХ РІШЕНЬ (ПОРТФЕЛЬНИЙ ТА КОНКУРЕНТНИЙ АНАЛІЗ)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4663440"/>
            <a:ext cx="3657600" cy="381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607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5760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18 / 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19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МАТРИЦЯ ІГОРЯ АНСОФФА ТА МАТРИЦЯ БКГ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48463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1. МАТРИЦЯ АНСОФФА («ТОВАР – РИНК»)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ПРОНИКНЕННЯ НА РИНК: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(Існуючий товар – Існуючий ринок). Збільшення збуту за рахунок інтенсифікації реклами та гнучких цін.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РОЗВИТОК РИНКУ: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(Існуючий товар – Новий ринок). Вихід на нові регіональні ринки або залучення нових промислових сегментів.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РОЗВИТОК ТОВАРУ: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(Новий товар – Існуючий ринок). Створення модифікацій ТПП або запуск нових моделей для поточних клієнтів.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ДИВЕРСИФІКАЦІЯ: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(Новий товар – Новий ринок). Вихід у нові галузі. Буває горизонтальною, вертикальною або конгломератною.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522415" y="1645920"/>
            <a:ext cx="484632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2. МАТРИЦЯ БКГ (ПОРТФЕЛЬНИЙ АНАЛІЗ)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«ВАЖКІ ДІТИ» (ПРОБЛЕМИ):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Початкова стадія ЖЦТ. Високий темп зростання ринку, але низька відносна частка. Потребують інвестицій.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«ЗІРКИ»: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Ринкові лідери на швидкозростаючих ринках. Мають високу частку ринку та темпи зростання. Слід утримувати лідерство.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«ДІЙНІ КОРОВИ»: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Товари на стадії зрілості. Низький темп зростання ринку, але висока частка ринку. Генерують гроші для інвестування в «зірок».</a:t>
            </a:r>
          </a:p>
          <a:p>
            <a:pPr>
              <a:spcAft>
                <a:spcPts val="4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«СОБАКИ»: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Товари на стадії спаду. Низька частка ринку та низький темп зростання. Збиткові. Стратегія – елімінація чи збір урожаю.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20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МАТРИЦЯ GE/MCKINSEY ТА МОДЕЛЬ П’ЯТИ СИЛ ПОРТЕРА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4846320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3. МАТРИЦЯ GE / MCKINSEY (3×3)</a:t>
            </a:r>
          </a:p>
          <a:p>
            <a:pPr>
              <a:spcAft>
                <a:spcPts val="8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Вдосконалений двовимірний інструмент аналізу бізнес-портфеля за двома інтегральними показниками:</a:t>
            </a:r>
          </a:p>
          <a:p>
            <a:pPr>
              <a:spcAft>
                <a:spcPts val="8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</a:t>
            </a: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Привабливість галузі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: масштаб ринку, темпи зростання, рентабельність, рівень конкуренції, державне регулювання.</a:t>
            </a:r>
            <a:br>
              <a:rPr lang="uk-UA" sz="1200" noProof="0" dirty="0"/>
            </a:br>
            <a:r>
              <a:rPr lang="uk-UA" sz="1200" noProof="0" dirty="0">
                <a:solidFill>
                  <a:srgbClr val="0E2240"/>
                </a:solidFill>
                <a:latin typeface="Montserrat"/>
              </a:rPr>
              <a:t>• </a:t>
            </a:r>
            <a:r>
              <a:rPr lang="uk-UA" sz="1200" b="1" noProof="0" dirty="0">
                <a:solidFill>
                  <a:srgbClr val="0E2240"/>
                </a:solidFill>
                <a:latin typeface="Montserrat"/>
              </a:rPr>
              <a:t>Сила бізнесу (конкурентоспроможність): </a:t>
            </a:r>
            <a:r>
              <a:rPr lang="uk-UA" sz="1200" noProof="0" dirty="0">
                <a:solidFill>
                  <a:srgbClr val="0E2240"/>
                </a:solidFill>
                <a:latin typeface="Montserrat"/>
              </a:rPr>
              <a:t>частка ринку, рівень витрат, якість продукту, імідж бренду, дистрибуція.</a:t>
            </a:r>
          </a:p>
          <a:p>
            <a:r>
              <a:rPr lang="uk-UA" sz="1200" b="1" noProof="0" dirty="0">
                <a:solidFill>
                  <a:srgbClr val="0E2240"/>
                </a:solidFill>
                <a:latin typeface="Montserrat"/>
              </a:rPr>
              <a:t>3 ЗОНИ ПРІОРИТЕТІВ ІНВЕСТУВАННЯ: </a:t>
            </a:r>
            <a:r>
              <a:rPr lang="uk-UA" sz="1200" noProof="0" dirty="0">
                <a:solidFill>
                  <a:srgbClr val="0E2240"/>
                </a:solidFill>
                <a:latin typeface="Montserrat"/>
              </a:rPr>
              <a:t>високий пріоритет (активний розвиток), середній пріоритет (вибіркове утримання), низький пріоритет (елімінація).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2120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6522415" y="1645920"/>
            <a:ext cx="4846320" cy="3149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sz="1600" b="1" i="0" noProof="0" dirty="0">
                <a:solidFill>
                  <a:srgbClr val="1A73E8"/>
                </a:solidFill>
                <a:latin typeface="Montserrat"/>
              </a:rPr>
              <a:t>4. МОДЕЛЬ П’ЯТИ СИЛ ПОРТЕРА</a:t>
            </a:r>
          </a:p>
          <a:p>
            <a:pPr>
              <a:spcAft>
                <a:spcPts val="8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Використовується для аналізу конкурентного середовища галузі та оцінки її довгострокової привабливості:</a:t>
            </a:r>
          </a:p>
          <a:p>
            <a:pPr>
              <a:spcAft>
                <a:spcPts val="3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ВНУТРІШНЬОГАЛУЗЕВА КОНКУРЕНЦІЯ: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Інтенсивність суперництва між діючими фірмами.</a:t>
            </a:r>
          </a:p>
          <a:p>
            <a:pPr>
              <a:spcAft>
                <a:spcPts val="3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РИНКОВА ВЛАДА ПОКУПЦІВ: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Концентрація та здатність замовників диктувати свої умови.</a:t>
            </a:r>
          </a:p>
          <a:p>
            <a:pPr>
              <a:spcAft>
                <a:spcPts val="3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РИНКОВА ВЛАДА ПОСТАЧАЛЬНИКІВ: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Залежність фірми від постачальників сировини й комплектуючих.</a:t>
            </a:r>
          </a:p>
          <a:p>
            <a:pPr>
              <a:spcAft>
                <a:spcPts val="3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ЗАГРОЗА НОВИХ ГРАВЦІВ: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Висота вхідних бар'єрів до галузі.</a:t>
            </a:r>
          </a:p>
          <a:p>
            <a:pPr>
              <a:spcAft>
                <a:spcPts val="300"/>
              </a:spcAft>
            </a:pPr>
            <a:r>
              <a:rPr lang="uk-UA" sz="1200" b="1" i="0" noProof="0" dirty="0">
                <a:solidFill>
                  <a:srgbClr val="0E2240"/>
                </a:solidFill>
                <a:latin typeface="Montserrat"/>
              </a:rPr>
              <a:t>• ЗАГРОЗА ТОВАРІВ-СУБСТИТУТІВ: 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Наявність альтернативних рішень та технологій замінників.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21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ЕМПІРИЧНА МОДЕЛЬ PIMS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10911535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000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1054577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5. МОДЕЛЬ PIMS (PROFIT IMPACT OF MARKET STRATEGY)</a:t>
            </a:r>
          </a:p>
          <a:p>
            <a:pPr>
              <a:spcAft>
                <a:spcPts val="8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Модель PIMS — це емпіричний інструмент стратегічного аналізу, розроблений корпорацією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General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Electric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 та Інститутом стратегічного планування (SPI) на основі великого масиву реальних статистичних даних сотень підприємств різних галузей.</a:t>
            </a:r>
          </a:p>
          <a:p>
            <a:pPr>
              <a:spcAft>
                <a:spcPts val="8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Головна особливість: На відміну від якісних матриць (БКГ, GE), PIMS будується на регресійному аналізі реальних емпіричних показників і встановлює точні статистичні залежності між рентабельністю інвестицій (ROI) та стратегічними змінними.</a:t>
            </a:r>
          </a:p>
          <a:p>
            <a:pPr>
              <a:spcAft>
                <a:spcPts val="400"/>
              </a:spcAft>
            </a:pPr>
            <a:r>
              <a:rPr lang="uk-UA" sz="1400" b="1" i="0" noProof="0" dirty="0">
                <a:solidFill>
                  <a:srgbClr val="0E2240"/>
                </a:solidFill>
                <a:latin typeface="Montserrat"/>
              </a:rPr>
              <a:t>Ключові чинники впливу на ROI згідно з PIMS: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Відносна частка ринку підприємства в галузі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Відносна якість продукції порівняно з конкурентами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Капіталомісткість виробництва та продуктивність праці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Інтенсивність інвестицій та рівень вертикальної інтеграції</a:t>
            </a:r>
          </a:p>
          <a:p>
            <a:r>
              <a:rPr lang="uk-UA" sz="1400" b="1" i="0" noProof="0" dirty="0">
                <a:solidFill>
                  <a:srgbClr val="1A73E8"/>
                </a:solidFill>
                <a:latin typeface="Montserrat"/>
              </a:rPr>
              <a:t>ГОЛОВНИЙ ВИСНОВОК: Незалежно від індустрії, підприємства з вищою відносною часткою ринку та вищою якістю продукту стабільно демонструють найвищу рентабельність інвестицій (ROI).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22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ПОРІВНЯННЯ БАЗОВИХ СТРАТЕГІЧНИХ МОДЕЛЕЙ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759202"/>
              </p:ext>
            </p:extLst>
          </p:nvPr>
        </p:nvGraphicFramePr>
        <p:xfrm>
          <a:off x="457200" y="1371600"/>
          <a:ext cx="1127729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13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МОДЕЛЬ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ВИМІРИ АНАЛІЗУ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ОСНОВНА МЕТА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ПЕРЕВАГИ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i="0" noProof="0" dirty="0">
                          <a:solidFill>
                            <a:srgbClr val="FFFFFF"/>
                          </a:solidFill>
                          <a:latin typeface="Montserrat"/>
                        </a:rPr>
                        <a:t>ОБМЕЖЕННЯ / НЕДОЛІКИ</a:t>
                      </a:r>
                    </a:p>
                  </a:txBody>
                  <a:tcPr>
                    <a:solidFill>
                      <a:srgbClr val="0E2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Матриця БКГ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Темп росту ринку / Частка ринку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Оптимізація грошових потоків бізнес-одиниць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Простота побудови, об’єктивні кількісні дані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Спрощеність (лише 2 чинники), статичність, ігнорування синергії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Матриця GE/</a:t>
                      </a:r>
                      <a:r>
                        <a:rPr lang="uk-UA" sz="1200" b="1" i="0" noProof="0" dirty="0" err="1">
                          <a:solidFill>
                            <a:srgbClr val="1A73E8"/>
                          </a:solidFill>
                          <a:latin typeface="Montserrat"/>
                        </a:rPr>
                        <a:t>McKinsey</a:t>
                      </a:r>
                      <a:endParaRPr lang="uk-UA" sz="1200" b="1" i="0" noProof="0" dirty="0">
                        <a:solidFill>
                          <a:srgbClr val="1A73E8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Привабливість ринку / Сила бізнесу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Пріоритети інвестування в стратегічні одиниці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Багатофакторність, гнучкість, детальний аналіз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Суб’єктивність експертних оцінок, трудомісткість збору даних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Матриця </a:t>
                      </a:r>
                      <a:r>
                        <a:rPr lang="uk-UA" sz="1200" b="1" i="0" noProof="0" dirty="0" err="1">
                          <a:solidFill>
                            <a:srgbClr val="1A73E8"/>
                          </a:solidFill>
                          <a:latin typeface="Montserrat"/>
                        </a:rPr>
                        <a:t>Ансоффа</a:t>
                      </a:r>
                      <a:endParaRPr lang="uk-UA" sz="1200" b="1" i="0" noProof="0" dirty="0">
                        <a:solidFill>
                          <a:srgbClr val="1A73E8"/>
                        </a:solidFill>
                        <a:latin typeface="Montserrat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Продукти (нові/</a:t>
                      </a:r>
                      <a:r>
                        <a:rPr lang="uk-UA" sz="1200" b="0" i="0" noProof="0" dirty="0" err="1">
                          <a:solidFill>
                            <a:srgbClr val="0E2240"/>
                          </a:solidFill>
                          <a:latin typeface="Montserrat"/>
                        </a:rPr>
                        <a:t>існ</a:t>
                      </a:r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.) / Ринки (нові/</a:t>
                      </a:r>
                      <a:r>
                        <a:rPr lang="uk-UA" sz="1200" b="0" i="0" noProof="0" dirty="0" err="1">
                          <a:solidFill>
                            <a:srgbClr val="0E2240"/>
                          </a:solidFill>
                          <a:latin typeface="Montserrat"/>
                        </a:rPr>
                        <a:t>існ</a:t>
                      </a:r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.)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Вибір напрямів довгострокового зростання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Чіткі стратегічні вектори, простота використання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Орієнтація лише на зростання, ігнорування конкурентів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5 сил Портера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П’ять сил конкурентного тиску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Оцінка конкурентоспроможності та привабливості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Системний погляд на галузеву конкуренцію та бар'єри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Статичність, не враховує партнерство й кооперацію</a:t>
                      </a:r>
                    </a:p>
                  </a:txBody>
                  <a:tcPr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uk-UA" sz="1200" b="1" i="0" noProof="0" dirty="0">
                          <a:solidFill>
                            <a:srgbClr val="1A73E8"/>
                          </a:solidFill>
                          <a:latin typeface="Montserrat"/>
                        </a:rPr>
                        <a:t>Модель PIMS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Статистичні та стратегічні змінні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Кількісне обґрунтування рентабельності (ROI)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Емпірична та математична доказовість рекомендацій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b="0" i="0" noProof="0" dirty="0">
                          <a:solidFill>
                            <a:srgbClr val="0E2240"/>
                          </a:solidFill>
                          <a:latin typeface="Montserrat"/>
                        </a:rPr>
                        <a:t>Потребує величезного масиву порівнянних галузевих даних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800" b="1" i="0" noProof="0" dirty="0">
                <a:solidFill>
                  <a:srgbClr val="8AB4F8"/>
                </a:solidFill>
                <a:latin typeface="Montserrat"/>
              </a:rPr>
              <a:t>РОЗДІЛ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2895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600" b="1" i="0" noProof="0" dirty="0">
                <a:solidFill>
                  <a:srgbClr val="FFFFFF"/>
                </a:solidFill>
                <a:latin typeface="Montserrat"/>
              </a:rPr>
              <a:t>СУЧАСНІ ТЕНДЕНЦІЇ РОЗВИТКУ ПРОМИСЛОВОГО МАРКЕТИНГУ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4663440"/>
            <a:ext cx="3657600" cy="38100"/>
          </a:xfrm>
          <a:prstGeom prst="rect">
            <a:avLst/>
          </a:prstGeom>
          <a:solidFill>
            <a:srgbClr val="8AB4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7607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МАРКЕТИНГ У ВИРОБНИЧІЙ І НЕВИРОБНИЧІЙ СФЕРАХ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576072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BBC8D7"/>
                </a:solidFill>
                <a:latin typeface="Montserrat"/>
              </a:rPr>
              <a:t>23 / 25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ПУНКТ 1.6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24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СУЧАСНІ ТЕНДЕНЦІЇ РОЗВИТКУ ПРОМИСЛОВОГО МАРКЕТИНГУ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777240" y="1828800"/>
            <a:ext cx="3108960" cy="274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ЦИФРОВІЗАЦІЯ ТА ОМНІКАНАЛЬНІСТЬ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McKinsey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Global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B2B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Pulse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(2024): сучасний покупець використовує 10.2 каналів взаємодії з постачальником (у 2016 р. – 5).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Понад 54% покупців готові змінити постачальника через незадовільний цифровий досвід.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Більшість компаній пропонує e-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commerce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, а частка цифрової виручки продовжує зростати.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64592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434840" y="1828800"/>
            <a:ext cx="310896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ESG-ФАКТОРИ ТА СТАЛИЙ РОЗВИТОК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Впровадження цифрових систем (CRM, ERP) дозволяє прозоро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моніторити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відповідність стандартам сталого ведення бізнесу.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Для корпорацій та державного сектору (B2G) відповідність вимогам ESG є формальним критерієм допуску до тендерів.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80" y="164592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092440" y="1828800"/>
            <a:ext cx="310896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СЕРВІТИЗАЦІЯ ПРОПОЗИЦІЙ (</a:t>
            </a:r>
            <a:r>
              <a:rPr lang="uk-UA" b="1" i="0" noProof="0" dirty="0" err="1">
                <a:solidFill>
                  <a:srgbClr val="1A73E8"/>
                </a:solidFill>
                <a:latin typeface="Montserrat"/>
              </a:rPr>
              <a:t>PaaS</a:t>
            </a: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)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Трансформація традиційної пропозиції у сервісну модель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Product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-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as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-a-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Service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(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PaaS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).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Клієнт платить не за володіння залізом, а за години безвідмовної роботи.</a:t>
            </a:r>
          </a:p>
          <a:p>
            <a:pPr>
              <a:spcAft>
                <a:spcPts val="400"/>
              </a:spcAft>
            </a:pP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• Приклади: </a:t>
            </a:r>
            <a:r>
              <a:rPr lang="uk-UA" sz="1200" b="0" i="0" noProof="0" dirty="0" err="1">
                <a:solidFill>
                  <a:srgbClr val="0E2240"/>
                </a:solidFill>
                <a:latin typeface="Montserrat"/>
              </a:rPr>
              <a:t>Siemens</a:t>
            </a:r>
            <a:r>
              <a:rPr lang="uk-UA" sz="1200" b="0" i="0" noProof="0" dirty="0">
                <a:solidFill>
                  <a:srgbClr val="0E2240"/>
                </a:solidFill>
                <a:latin typeface="Montserrat"/>
              </a:rPr>
              <a:t> (розумні фабрики) та SKF (гарантований час роботи обладнання).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21792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* ПРИМІТКА: Джерела: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McKinsey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&amp;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Company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Global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B2B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Pulse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(2024);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Digital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Commerce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360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State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of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B2B </a:t>
            </a:r>
            <a:r>
              <a:rPr lang="uk-UA" sz="900" b="0" i="1" noProof="0" dirty="0" err="1">
                <a:solidFill>
                  <a:srgbClr val="5C6B7E"/>
                </a:solidFill>
                <a:latin typeface="Montserrat"/>
              </a:rPr>
              <a:t>Omnichannel</a:t>
            </a:r>
            <a:r>
              <a:rPr lang="uk-UA" sz="900" b="0" i="1" noProof="0" dirty="0">
                <a:solidFill>
                  <a:srgbClr val="5C6B7E"/>
                </a:solidFill>
                <a:latin typeface="Montserrat"/>
              </a:rPr>
              <a:t> (2024).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b="1" i="0" noProof="0" dirty="0">
                <a:solidFill>
                  <a:srgbClr val="1A73E8"/>
                </a:solidFill>
                <a:latin typeface="Montserrat"/>
              </a:rPr>
              <a:t>ПІДСУМОК ЗНАНЬ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2895" y="1828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1000" b="1" i="0" noProof="0" dirty="0">
                <a:solidFill>
                  <a:srgbClr val="5C6B7E"/>
                </a:solidFill>
                <a:latin typeface="Montserrat"/>
              </a:rPr>
              <a:t>25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b="1" i="0" noProof="0" dirty="0">
                <a:solidFill>
                  <a:srgbClr val="0E2240"/>
                </a:solidFill>
                <a:latin typeface="Montserrat"/>
              </a:rPr>
              <a:t>ПИТАННЯ ДЛЯ САМОКОНТРОЛЮ СТУДЕНТІВ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11277295" cy="1905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10911535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3E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105457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uk-UA" b="1" i="0" noProof="0" dirty="0">
                <a:solidFill>
                  <a:srgbClr val="1A73E8"/>
                </a:solidFill>
                <a:latin typeface="Montserrat"/>
              </a:rPr>
              <a:t>ПЕРЕВІРКА ТА ЗАКРІПЛЕННЯ МАТЕРІАЛУ ЛЕКЦІЇ №1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1. Розкрийте предмет промислового маркетингу. У чому його ключова відмінність від споживчого маркетингу?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2. Охарактеризуйте специфічні риси промислового попиту на товари промислового призначення (ТПП).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3. Наведіть класифікацію організацій-споживачів на B2B-ринку та особливості їх купівельної поведінки.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4. Охарактеризуйте комплексні функції промислового маркетингу та структуру його маркетингового середовища.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5. Які переваги та обмеження мають класичні організаційні структури служби маркетингу на підприємстві?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6. Дайте визначення стратегії промислового маркетингу та опишіть послідовні етапи її формування.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7. Порівняйте засади побудови портфельних моделей БКГ та </a:t>
            </a:r>
            <a:r>
              <a:rPr lang="uk-UA" sz="1400" b="0" i="0" noProof="0" dirty="0" err="1">
                <a:solidFill>
                  <a:srgbClr val="0E2240"/>
                </a:solidFill>
                <a:latin typeface="Montserrat"/>
              </a:rPr>
              <a:t>McKinsey</a:t>
            </a: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. Які стратегічні рішення ухвалюють на їх основі?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8. У чому полягає принципова відмінність моделі PIMS від якісних портфельних матриць? Який її головний висновок?</a:t>
            </a:r>
          </a:p>
          <a:p>
            <a:pPr>
              <a:spcAft>
                <a:spcPts val="600"/>
              </a:spcAft>
            </a:pPr>
            <a:r>
              <a:rPr lang="uk-UA" sz="1400" b="0" i="0" noProof="0" dirty="0">
                <a:solidFill>
                  <a:srgbClr val="0E2240"/>
                </a:solidFill>
                <a:latin typeface="Montserrat"/>
              </a:rPr>
              <a:t>9. Назвіть три ключові сучасні тенденції розвитку B2B-маркетингу та особливості їхнього впливу на традиційні моделі.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2742</Words>
  <Application>Microsoft Office PowerPoint</Application>
  <PresentationFormat>Широкий екран</PresentationFormat>
  <Paragraphs>322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9" baseType="lpstr"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2026-09-08T13:24:06Z</dcterms:modified>
  <cp:category/>
</cp:coreProperties>
</file>