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7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086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Кількісне оцінювання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господарських ризиків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 Причини виникнення ризику. Оцінювання втрат і збитків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 Абсолютні та відносні показники вимірювання ризику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 Особливості побудови кривої ризику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 Методи кількісного оцінювання ризиків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8521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ІК  ·  ЗК1  ·  СК1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25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3258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Причини виникнення ризику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17373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втрати, збитки та їх класифікація в господарській діяльності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28803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2880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Абсолютні показники ризику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32918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математичне сподівання, дисперсія, середньоквадратичне відхилення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4434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44348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Відносні показники ризику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71600" y="4846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коефіцієнт варіації, коефіцієнт ризику та їх інтерпретація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309360" y="1325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223760" y="13258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Крива ризику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223760" y="17373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зони допустимого, критичного та катастрофічного ризику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09360" y="28803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23760" y="2880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Методи кількісного оцінювання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23760" y="32918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статистичний, аналіз чутливості, сценарії, Монте-Карло, дерево рішень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309360" y="4434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223760" y="44348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методів і висновки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223760" y="4846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переваги, обмеження та практичні рекомендації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Навіщо потрібне кількісне оцінювання ризику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Якісне оцінювання дозволяє виявити та описати ризики, але для прийняття обґрунтованих управлінських рішень потрібні числові характеристики: наскільки великий ризик, який розмір можливих втрат і яка ймовірність їх настання. Кількісне оцінювання перетворює невизначеність у вимірювані параметри.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56032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2560320"/>
            <a:ext cx="3657600" cy="109728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926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альтернатив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374904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Числові показники дозволяють об’єктивно зіставляти різні варіанти рішень за рівнем ризику.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256032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560320"/>
            <a:ext cx="3657600" cy="109728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2926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Встановлення лімітів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26280" y="374904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може задати гранично допустимі значення показників ризику для операцій.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256032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38160" y="2560320"/>
            <a:ext cx="3657600" cy="109728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926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Обґрунтування захисту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66760" y="374904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Розмір можливих втрат визначає потребу в страхуванні, резервуванні чи хеджуванні.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4.1  ПРИЧИНИ ТА ВТРАТИ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Причини виникнення ризику в господарській діяльності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55778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25880"/>
            <a:ext cx="109728" cy="20574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6002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Неповнота інформації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148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або неточність даних про майбутні умови ринку, поведінку контрагентів, зміни законодавства.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325880"/>
            <a:ext cx="55778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6309360" y="1325880"/>
            <a:ext cx="109728" cy="20574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75120" y="16002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Випадковість подій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75120" y="2148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Стихійні лиха, аварії, політичні кризи, раптові зміни попиту — події, які неможливо повністю передбачити.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611880"/>
            <a:ext cx="55778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3611880"/>
            <a:ext cx="109728" cy="20574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8862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Суб’єктивні фактори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22960" y="4434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Помилки в розрахунках, некваліфіковані рішення, недостатня обережність або, навпаки, надмірна ризикованість.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309360" y="3611880"/>
            <a:ext cx="55778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6309360" y="3611880"/>
            <a:ext cx="109728" cy="20574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75120" y="38862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Складність систем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675120" y="4434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Взаємопов’язаність процесів у сучасній економіці посилює ланцюгові реакції та системні ризики.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4.1  ПРИЧИНИ ТА ВТРАТИ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Втрати, збитки та витрати: розмежування понять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65760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737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Витрати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2560320"/>
            <a:ext cx="3200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Планові, передбачені ресурси, необхідні для здійснення господарської операції. Самі по собі не є ризиком.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97680" y="1371600"/>
            <a:ext cx="3657600" cy="4389120"/>
          </a:xfrm>
          <a:prstGeom prst="roundRect">
            <a:avLst>
              <a:gd name="adj" fmla="val 2500"/>
            </a:avLst>
          </a:prstGeom>
          <a:solidFill>
            <a:srgbClr val="1A2B4A"/>
          </a:solidFill>
          <a:ln/>
        </p:spPr>
      </p:sp>
      <p:sp>
        <p:nvSpPr>
          <p:cNvPr id="10" name="Text 8"/>
          <p:cNvSpPr/>
          <p:nvPr/>
        </p:nvSpPr>
        <p:spPr>
          <a:xfrm>
            <a:off x="4526280" y="1737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Втрати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26280" y="2560320"/>
            <a:ext cx="3200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Непередбачене зменшення економічних вигод порівняно з очікуваним результатом. Основа для вимірювання ризику.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38160" y="1371600"/>
            <a:ext cx="365760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66760" y="1737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Збитки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366760" y="2560320"/>
            <a:ext cx="3200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Фактично понесені негативні фінансові наслідки реалізації ризикової події (втрачений прибуток + прямі витрати).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4.1  ПРИЧИНИ ТА ВТРАТИ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 втрат за видами діяльності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Матеріальні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сировини, продукції, обладнання, товарів на складі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52628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Трудові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628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робочого часу, простої, зниження продуктивності праці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6676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6676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Прямі грошові збитки, штрафи, пені, курсові різниці, неплатежі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Втрати часу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Затримки в реалізації проєктів, зрив термінів поставок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9768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Спеціальні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2628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репутації, іміджу, ринкової позиції, інтелектуальної власності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3816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836676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Екологічні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6676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Штрафи за забруднення, витрати на ліквідацію наслідків аварій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4.2  АБСОЛЮТНІ ПОКАЗНИКИ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Абсолютні показники вимірювання ризику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12471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63040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Абсолютне вимірювання ризику базується на показниках розсіювання випадкової величини (прибутку, доходу, втрат) навколо її середнього (сподіваного) значення. Чим більший розкид можливих результатів, тим вищий рівень ризику.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83464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31089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Математичне сподівання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402336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M(X) — середньоочікуване значення результату з урахуванням імовірностей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283464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526280" y="31089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Дисперсія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26280" y="402336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D(X) — середньозважений квадрат відхилень від математичного сподівання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2834640"/>
            <a:ext cx="3657600" cy="2926080"/>
          </a:xfrm>
          <a:prstGeom prst="roundRect">
            <a:avLst>
              <a:gd name="adj" fmla="val 3125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Середньоквадратичне відхилення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66760" y="402336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σ(X) = √D(X) — міра середнього відхилення в тих самих одиницях, що й результат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4.2  АБСОЛЮТНІ ПОКАЗНИКИ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Основні формули абсолютних показників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716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Математичне сподівання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37160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M(X) = Σ (xi · pi)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178308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 xi — значення результату, pi — ймовірність його настання. Показує середньоочікуваний результат.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2606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Дисперсія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937760" y="260604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D(X) = Σ [(xi − M(X))² · pi]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301752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 квадрат відхилень. Чим більша дисперсія — тим більший розкид і вищий ризик.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70332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8404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Середньоквадратичне відхилення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937760" y="384048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σ(X) = √D(X)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42519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Приводиться до тих самих одиниць виміру, що й досліджуваний показник (грн, %). Найзручніша абсолютна міра ризику.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493776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50749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Абсолютний рівень втрат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937760" y="507492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 = pн · x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5800" y="54864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Добуток імовірності небажаних наслідків на величину цих наслідків. Пряма оцінка очікуваних втрат.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4.2  ВІДНОСНІ ПОКАЗНИКИ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Відносні показники вимірювання ризику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Відносні показники дозволяють порівнювати ризикованість різних проєктів і рішень, навіть якщо абсолютні величини результатів вимірюються в різних масштабах. Вони характеризують ризик на одиницю очікуваного результату.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377440"/>
            <a:ext cx="112471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560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Коефіцієнт варіації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486400" y="256032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 = σ(X) / M(X)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310896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Відношення середньоквадратичного відхилення до математичного сподівання. Показує величину ризику на одиницю очікуваного доходу. Чим менший V — тим стабільніша ситуація.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4297680"/>
            <a:ext cx="112471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4480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Коефіцієнт ризику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86400" y="448056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 = SSneg / SSpos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5800" y="502920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Відношення суми можливих негативних відхилень до суми позитивних. Чим більше значення KR, тим вищий ступінь ризику варіанту рішення.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4.2  ВІДНОСНІ ПОКАЗНИКИ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Інтерпретація коефіцієнта варіації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практиці використовують якісну шкалу оцінки коефіцієнта варіації для характеристики ступеня ризику: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011680"/>
            <a:ext cx="365760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2011680"/>
            <a:ext cx="3657600" cy="137160"/>
          </a:xfrm>
          <a:prstGeom prst="rect">
            <a:avLst/>
          </a:prstGeom>
          <a:solidFill>
            <a:srgbClr val="2E7D3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468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 ≤ 10%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1D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Слабке коливання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80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ризик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97680" y="2011680"/>
            <a:ext cx="365760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4297680" y="2011680"/>
            <a:ext cx="3657600" cy="137160"/>
          </a:xfrm>
          <a:prstGeom prst="rect">
            <a:avLst/>
          </a:prstGeom>
          <a:solidFill>
            <a:srgbClr val="E651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2468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10% &lt; V ≤ 25%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26280" y="3200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1D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Помірне коливання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2628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 ризик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38160" y="2011680"/>
            <a:ext cx="3657600" cy="36576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138160" y="2011680"/>
            <a:ext cx="3657600" cy="137160"/>
          </a:xfrm>
          <a:prstGeom prst="rect">
            <a:avLst/>
          </a:prstGeom>
          <a:solidFill>
            <a:srgbClr val="B71C1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66760" y="2468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 &gt; 25%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366760" y="3200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1D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Високе коливання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6676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ризик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4.3  КРИВА РИЗИКУ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таке крива ризику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630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Крива ризику (крива розподілу ймовірностей втрат) — графічне зображення залежності ймовірності виникнення втрат від їх рівня. Вона показує, наскільки ймовірне виникнення втрат того чи іншого розміру, і дає найповніше уявлення про ризик господарської операції чи проєкту.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017520"/>
            <a:ext cx="3657600" cy="2651760"/>
          </a:xfrm>
          <a:prstGeom prst="roundRect">
            <a:avLst>
              <a:gd name="adj" fmla="val 3448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3291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Вісь X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85800" y="393192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Рівень втрат (у грошових одиницях або у % від прибутку/виручки)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3017520"/>
            <a:ext cx="3657600" cy="2651760"/>
          </a:xfrm>
          <a:prstGeom prst="roundRect">
            <a:avLst>
              <a:gd name="adj" fmla="val 3448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526280" y="3291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Вісь 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526280" y="393192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 виникнення втрат відповідного рівня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3017520"/>
            <a:ext cx="3657600" cy="2651760"/>
          </a:xfrm>
          <a:prstGeom prst="roundRect">
            <a:avLst>
              <a:gd name="adj" fmla="val 3448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291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Форма кривої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366760" y="393192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Зазвичай має вигляд, близький до нормального розподілу або асиметричний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4.3  КРИВА РИЗИКУ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Зони ризику на кривій розподілу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6002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63040" y="13716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Безризикова зона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63040" y="173736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Втрати відсутні або близькі до нуля. Ймовірність отримання прибутку максимальна. Рішення вважається безпечним.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2743200"/>
            <a:ext cx="548640" cy="548640"/>
          </a:xfrm>
          <a:prstGeom prst="ellipse">
            <a:avLst/>
          </a:prstGeom>
          <a:solidFill>
            <a:srgbClr val="1A2B4A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8346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63040" y="26060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Зона допустимого ризику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63040" y="297180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Можливі втрати не перевищують очікуваного прибутку. Підприємство зберігає фінансову стійкість. Найпоширеніша робоча зона.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3977640"/>
            <a:ext cx="548640" cy="548640"/>
          </a:xfrm>
          <a:prstGeom prst="ellipse">
            <a:avLst/>
          </a:prstGeom>
          <a:solidFill>
            <a:srgbClr val="1A2B4A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4069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63040" y="384048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Зона критичного ризику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63040" y="420624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Втрати перевищують очікуваний прибуток і можуть сягати обсягу виручки. Загроза серйозних фінансових труднощів.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4937760"/>
            <a:ext cx="1124712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5212080"/>
            <a:ext cx="548640" cy="548640"/>
          </a:xfrm>
          <a:prstGeom prst="ellipse">
            <a:avLst/>
          </a:prstGeom>
          <a:solidFill>
            <a:srgbClr val="1A2B4A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" y="53035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463040" y="507492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Зона катастрофічного ризику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63040" y="544068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Втрати сумірні з майновим станом підприємства. Можливе банкрутство. Рішення в цій зоні, як правило, відхиляються.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4.3  КРИВА РИЗИКУ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побудови кривої ризику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6304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13716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Визначення випадкової величини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760720" y="146304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показник, розподіл якого досліджується (прибуток, NPV, рівень втрат).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19456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24231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63040" y="23317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Збір або моделювання даних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760720" y="242316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Використовують історичні дані, експертні оцінки або результати імітаційного моделювання.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15468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3832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63040" y="32918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Побудова розподілу ймовірностей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760720" y="338328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Обчислюють частоти (імовірності) для різних інтервалів значень показника.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43434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63040" y="425196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Графічне відображення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760720" y="434340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Наносять точки на координатну площину і з’єднують їх у криву (гістограма або гладка функція щільності).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507492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" y="53035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463040" y="52120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Виділення зон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760720" y="530352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Відзначають границі допустимого, критичного та катастрофічного ризику за прийнятими критеріями підприємства.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МЕТОДИ КІЛЬКІСНОГО ОЦІНЮВАННЯ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Основні методи кількісного оцінювання ризиків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Статистичний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історичних даних обчислюють M(X), σ, V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52628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628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впливу зміни окремих факторів на результат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32588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66760" y="1600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сценаріїв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66760" y="2240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кількох альтернативних сценаріїв розвитку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Дерево рішень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Графічна модель послідовних рішень і випадкових подій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9768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Монте-Карло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2628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Імітаційне моделювання великої кількості випадкових реалізацій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38160" y="365760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8366760" y="3931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аналогів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66760" y="45720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даних подібних проєктів або підприємств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СТАТИСТИЧНИЙ МЕТОД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Статистичний метод оцінювання ризику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1732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Базується на теорії ймовірностей і математичній статистиці. Використовує дані про частоту та величину втрат за попередні періоди. Головні інструменти: математичне сподівання, дисперсія, середньоквадратичне відхилення, коефіцієнт варіації.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651760"/>
            <a:ext cx="5486400" cy="3200400"/>
          </a:xfrm>
          <a:prstGeom prst="roundRect">
            <a:avLst>
              <a:gd name="adj" fmla="val 2857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8803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ПЕРЕВАГИ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338328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Найбільш повна кількісна картина ризику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Об’єктивність при наявності даних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Можливість побудови кривої ризику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Порівнянність різних варіантів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63640" y="2651760"/>
            <a:ext cx="54864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28803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537960" y="338328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Потрібна велика кількість спостережень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Не аналізує джерела ризику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Минуле не завжди повторюється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Складність для нових видів діяльності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АНАЛІЗ ЧУТЛИВОСТІ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 (вразливості)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полягає у послідовній зміні однієї вхідної змінної (при фіксованих інших) і відстеженні впливу цієї зміни на критеріальний показник (NPV, прибуток, IRR тощо). Дозволяє виявити найбільш критичні фактори ризику.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Еластичність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580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Відносна зміна результату при одиничній зміні фактора. Показує ступінь чутливості.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452628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Критичні значення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Граничні значення факторів, за яких критерій досягає нуля або мінімально прийнятного рівня.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Торнадо-діаграма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36676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Візуалізація ранжування факторів за силою впливу на результат проєкту.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АНАЛІЗ СЦЕНАРІЇВ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сценаріїв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відміну від аналізу чутливості, сценарії передбачають одночасну зміну кількох взаємопов’язаних факторів. Зазвичай розглядають три базові сценарії.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365760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2286000"/>
            <a:ext cx="3657600" cy="137160"/>
          </a:xfrm>
          <a:prstGeom prst="rect">
            <a:avLst/>
          </a:prstGeom>
          <a:solidFill>
            <a:srgbClr val="2E7D3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697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Оптимістичний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3474720"/>
            <a:ext cx="3200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Найкращі очікувані значення факторів. Максимальний прибуток / NPV. Низька ймовірність.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65760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286000"/>
            <a:ext cx="3657600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2697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Найімовірніший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3474720"/>
            <a:ext cx="3200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Базовий (очікуваний) сценарій. Використовується як основний для планування.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2286000"/>
            <a:ext cx="365760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38160" y="2286000"/>
            <a:ext cx="3657600" cy="137160"/>
          </a:xfrm>
          <a:prstGeom prst="rect">
            <a:avLst/>
          </a:prstGeom>
          <a:solidFill>
            <a:srgbClr val="B71C1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697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Песимістичний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66760" y="3474720"/>
            <a:ext cx="3200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Найгірші обґрунтовані значення факторів. Оцінка «знизу» для стресового тестування.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ДЕРЕВО РІШЕНЬ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дерева рішень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17320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Графічна модель, що відображає послідовність управлінських рішень і випадкових подій з відповідними ймовірностями та результатами. Дозволяє обчислити очікувану грошову оцінку (EMV) кожного варіанту та обрати оптимальний.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743200"/>
            <a:ext cx="5577840" cy="1463040"/>
          </a:xfrm>
          <a:prstGeom prst="roundRect">
            <a:avLst>
              <a:gd name="adj" fmla="val 5000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9718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Вузли рішень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4747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Квадрати — точки, де суб’єкт обирає варіант дій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309360" y="2743200"/>
            <a:ext cx="5577840" cy="1463040"/>
          </a:xfrm>
          <a:prstGeom prst="roundRect">
            <a:avLst>
              <a:gd name="adj" fmla="val 5000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0" y="29718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Вузли випадків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83680" y="34747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Кола — точки, де настає випадкова подія з певною ймовірністю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4389120"/>
            <a:ext cx="5577840" cy="1463040"/>
          </a:xfrm>
          <a:prstGeom prst="roundRect">
            <a:avLst>
              <a:gd name="adj" fmla="val 5000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6177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Гілки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31520" y="512064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Лінії, що з’єднують вузли; на них вказують імовірності та результати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09360" y="4389120"/>
            <a:ext cx="5577840" cy="1463040"/>
          </a:xfrm>
          <a:prstGeom prst="roundRect">
            <a:avLst>
              <a:gd name="adj" fmla="val 5000"/>
            </a:avLst>
          </a:prstGeom>
          <a:solidFill>
            <a:srgbClr val="1A2B4A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46177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83680" y="512064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Monetary Value — сума добутків результатів на їх імовірності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МОНТЕ-КАРЛО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Монте-Карло (імітаційне моделювання)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17320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Суть методу — багаторазове (тисячі або десятки тисяч) випадкове розігрування значень вхідних змінних відповідно до заданих розподілів імовірностей з подальшим розрахунком результуючого показника. На виході — розподіл можливих значень результату та статистичні характеристики ризику.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74320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9718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Побудова моделі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34747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Визначають залежність результату від вхідних факторів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09360" y="274320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0" y="29718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Задання розподілів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83680" y="34747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фактора обирають закон розподілу (нормальний, трикутний тощо)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443484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663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Генерація реалізацій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31520" y="516636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Комп’ютер генерує тисячі випадкових наборів значень факторів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309360" y="443484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1A2B4A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4663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Аналіз результатів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0" y="516636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Будують гістограму, обчислюють M, σ, VaR, ймовірності зон ризику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МОНТЕ-КАРЛО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Переваги та обмеження методу Монте-Карло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45720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691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ПЕРЕВАГИ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28600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Можливість моделювати складні системи з багатьма змінними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Використання будь-яких законів розподілу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Отримання повної картини розподілу результатів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Врахування кореляцій між факторами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Універсальність для різних типів ризиків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486400" cy="4572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0" y="1691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1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83680" y="228600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Потребує спеціалізованого ПЗ та компетенцій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Якість результату залежить від якості моделі та припущень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«Чорний ящик» — складність інтерпретації для нефахівців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Високі витрати часу на підготовку моделі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Не замінює якісний аналіз причин ризику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  МЕТОД АНАЛОГІВ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використання аналогів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23444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Застосовується, коли власних статистичних даних недостатньо. Ризик оцінюють на основі даних про подібні проєкти, підприємства чи галузі. Важливо правильно підібрати аналог і врахувати відмінності умов.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 даних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Галузеві звіти, база знань компанії, досвід консультантів, публічні кейси проєктів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452628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Умови застосування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2628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види діяльності, стартапи, унікальні проєкти, обмежена внутрішня статистика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246888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788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методу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66760" y="35204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Хибна аналогія, зміна зовнішніх умов, приховані відмінності між об’єктами порівняння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ПОРІВНЯННЯ МЕТОДІВ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Порівняльна характеристика методів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11430000" cy="594360"/>
          </a:xfrm>
          <a:prstGeom prst="roundRect">
            <a:avLst>
              <a:gd name="adj" fmla="val 7692"/>
            </a:avLst>
          </a:prstGeom>
          <a:solidFill>
            <a:srgbClr val="1A2B4A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35331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0" y="13533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Потрібні дані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26480" y="135331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Складність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595360" y="1353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Точність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1965960"/>
            <a:ext cx="11430000" cy="73152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148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Статистичний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00400" y="21488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Історичні ряди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126480" y="21488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595360" y="21488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при великих вибірках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5760" y="2788920"/>
            <a:ext cx="11430000" cy="73152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29718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чутливості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200400" y="2971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+ фактори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26480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Низька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595360" y="2971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 (однофакторна)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3611880"/>
            <a:ext cx="11430000" cy="73152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3794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сценаріїв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00400" y="3794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Експертні оцінки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126480" y="3794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595360" y="3794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65760" y="4434840"/>
            <a:ext cx="11430000" cy="73152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4617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Дерево рішень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200400" y="4617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Ймовірності + результати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126480" y="4617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595360" y="46177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Залежить від оцінок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365760" y="5257800"/>
            <a:ext cx="11430000" cy="73152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02920" y="54406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Монте-Карло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200400" y="54406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Розподіли факторів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126480" y="5440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8595360" y="5440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при якісній моделі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РЕКОМЕНДАЦІЇ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обирати метод кількісного оцінювання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Наявність даних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178308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є довгі історичні ряди — статистичний метод. Якщо даних мало — експертні оцінки + сценарії або аналоги.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260604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Складність проєкту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297180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простих рішень достатньо аналізу чутливості. Для складних систем з багатьма змінними — Монте-Карло.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65760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379476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Час і ресурси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5800" y="41605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Швидка оцінка — сценарії або дерево рішень. Глибокий аналіз — імітаційне моделювання.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484632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498348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Комбінування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53492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Найкращі результати дає поєднання якісних і кількісних методів: спочатку ідентифікація, потім вимір.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50876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45920" y="13716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Кількісне оцінювання перетворює ризик у вимірювані параметри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645920" y="17373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Абсолютні (σ, W) та відносні (V, KR) показники дозволяють порівнювати альтернативи та встановлювати ліміти.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42316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269748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645920" y="25603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Крива ризику дає найповнішу картину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45920" y="292608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Виділення зон допустимого, критичного та катастрофічного ризику — основа політики ризик-менеджменту.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61188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88620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645920" y="374904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методу залежить від даних і складності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645920" y="411480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Статистичний, чутливість, сценарії, дерево рішень і Монте-Карло — інструменти для різних ситуацій.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480060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50749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45920" y="493776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Кількісний аналіз доповнює якісний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645920" y="530352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ідентифікація та опис ризиків, потім їх числове вимірювання для прийняття рішень.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3774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  ·  Кількісне оцінювання господарських ризиків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5029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2214</Words>
  <Application>Microsoft Macintosh PowerPoint</Application>
  <PresentationFormat>Широкоэкранный</PresentationFormat>
  <Paragraphs>376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Кількісне оцінювання господарських ризиків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2026-08-31T11:17:52Z</dcterms:created>
  <dcterms:modified xsi:type="dcterms:W3CDTF">2026-08-31T11:20:39Z</dcterms:modified>
</cp:coreProperties>
</file>