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1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charts/chart2.xml" ContentType="application/vnd.openxmlformats-officedocument.drawingml.chart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notesMasterIdLst>
    <p:notesMasterId r:id="rId2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notesMaster" Target="notesMasters/notesMaster1.xml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млн €</c:v>
                </c:pt>
              </c:strCache>
            </c:strRef>
          </c:tx>
          <c:spPr>
            <a:solidFill>
              <a:srgbClr val="0B2A5B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2B70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Стандартні проєкти дій</c:v>
                  </c:pt>
                  <c:pt idx="1">
                    <c:v>Стратегічні проєкти</c:v>
                  </c:pt>
                  <c:pt idx="2">
                    <c:v>Перехід до чистої енергетики</c:v>
                  </c:pt>
                  <c:pt idx="3">
                    <c:v>Технічна допомога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352.5</c:v>
                </c:pt>
                <c:pt idx="1">
                  <c:v>163</c:v>
                </c:pt>
                <c:pt idx="2">
                  <c:v>85.5</c:v>
                </c:pt>
                <c:pt idx="3">
                  <c:v>1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4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млн €</c:v>
                </c:pt>
              </c:strCache>
            </c:strRef>
          </c:tx>
          <c:spPr>
            <a:solidFill>
              <a:srgbClr val="F2B705"/>
            </a:solidFill>
            <a:effectLst/>
          </c:spPr>
          <c:invertIfNegative val="0"/>
          <c:dLbls>
            <c:numFmt formatCode="0.0" sourceLinked="0"/>
            <c:txPr>
              <a:bodyPr/>
              <a:lstStyle/>
              <a:p>
                <a:pPr>
                  <a:defRPr b="0" i="0" strike="noStrike" sz="14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F2B705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0B2A5B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NEXT Польща — Україна</c:v>
                  </c:pt>
                  <c:pt idx="1">
                    <c:v>Дунайського регіону (вся програма)</c:v>
                  </c:pt>
                  <c:pt idx="2">
                    <c:v>NEXT HU–SK–RO–UA</c:v>
                  </c:pt>
                  <c:pt idx="3">
                    <c:v>NEXT Румунія — Україна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235.9</c:v>
                </c:pt>
                <c:pt idx="1">
                  <c:v>215</c:v>
                </c:pt>
                <c:pt idx="2">
                  <c:v>83.2</c:v>
                </c:pt>
                <c:pt idx="3">
                  <c:v>54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b="0" i="0" strike="noStrike" sz="14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4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Компетентності: ЗК5, СК10, РН2, РН6, РН15. Дані станом на вересень 2026 р.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СРС: порівняльний аналіз Erasmus+, Horizon Europe, Creative Europe, LIFE, Digital Europe, Interreg; можливості для українських суб’єктів.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9491472" y="14904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1"/>
          <p:cNvSpPr/>
          <p:nvPr/>
        </p:nvSpPr>
        <p:spPr>
          <a:xfrm>
            <a:off x="10291572" y="1704858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10877286" y="22905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1091672" y="30906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10877286" y="38907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10291572" y="4476486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9491472" y="46908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8691372" y="4476486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105658" y="38907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7891272" y="30906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8105658" y="2290572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8691372" y="1704858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8732520" y="233172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8800" dirty="0"/>
          </a:p>
        </p:txBody>
      </p:sp>
      <p:sp>
        <p:nvSpPr>
          <p:cNvPr id="16" name="Text 13"/>
          <p:cNvSpPr txBox="1"/>
          <p:nvPr/>
        </p:nvSpPr>
        <p:spPr>
          <a:xfrm>
            <a:off x="548640" y="731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F2B70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6 · ЗМІСТОВИЙ МОДУЛЬ 2</a:t>
            </a:r>
            <a:endParaRPr lang="en-US" sz="1600" dirty="0"/>
          </a:p>
        </p:txBody>
      </p:sp>
      <p:sp>
        <p:nvSpPr>
          <p:cNvPr id="17" name="Text 14"/>
          <p:cNvSpPr txBox="1"/>
          <p:nvPr/>
        </p:nvSpPr>
        <p:spPr>
          <a:xfrm>
            <a:off x="548640" y="1325880"/>
            <a:ext cx="749808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Програми ЄС у сфері освіти, науки, інновацій, культури, цифровізації та сталого розвитку</a:t>
            </a:r>
            <a:endParaRPr lang="en-US" sz="3000" dirty="0"/>
          </a:p>
        </p:txBody>
      </p:sp>
      <p:sp>
        <p:nvSpPr>
          <p:cNvPr id="18" name="Text 15"/>
          <p:cNvSpPr txBox="1"/>
          <p:nvPr/>
        </p:nvSpPr>
        <p:spPr>
          <a:xfrm>
            <a:off x="548640" y="406908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Навчальна дисципліна «Європейські інституції та грантово-проєктна політика ЄС»</a:t>
            </a:r>
            <a:endParaRPr lang="en-US" sz="1700" dirty="0"/>
          </a:p>
        </p:txBody>
      </p:sp>
      <p:sp>
        <p:nvSpPr>
          <p:cNvPr id="19" name="Text 16"/>
          <p:cNvSpPr txBox="1"/>
          <p:nvPr/>
        </p:nvSpPr>
        <p:spPr>
          <a:xfrm>
            <a:off x="548640" y="55778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Освітній ступінь «магістр» · С1 «Економіка та міжнародні економічні відносини» · С1.02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Державний університет «Житомирська політехніка» · Кафедра міжнародних економічних відносин і політичного менеджменту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План лекції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розгляду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64792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48640" y="1764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1691640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Erasmus+: освіта, мобільність, міжнародне партнерство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48640" y="2788920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48640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2" name="Text 10"/>
          <p:cNvSpPr txBox="1"/>
          <p:nvPr/>
        </p:nvSpPr>
        <p:spPr>
          <a:xfrm>
            <a:off x="1280160" y="2715768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Europe: наука, інновації, дослідницькі консорціуми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548640" y="38130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3813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3739896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Europe: культурний, креативний і медійний сектори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548640" y="4837176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548640" y="4837176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280160" y="4764024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LIFE: довкілля, клімат, сталий розвиток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6324448" y="1764792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6324448" y="1764792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7055968" y="1691640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Europe: цифрова трансформація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6324448" y="2788920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324448" y="2788920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7055968" y="2715768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Interreg: транскордонне і міжрегіональне співробітництво</a:t>
            </a:r>
            <a:endParaRPr lang="en-US" sz="1800" dirty="0"/>
          </a:p>
        </p:txBody>
      </p:sp>
      <p:sp>
        <p:nvSpPr>
          <p:cNvPr id="25" name="Shape 23"/>
          <p:cNvSpPr/>
          <p:nvPr/>
        </p:nvSpPr>
        <p:spPr>
          <a:xfrm>
            <a:off x="6324448" y="381304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324448" y="3813048"/>
            <a:ext cx="566928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27" name="Text 25"/>
          <p:cNvSpPr txBox="1"/>
          <p:nvPr/>
        </p:nvSpPr>
        <p:spPr>
          <a:xfrm>
            <a:off x="7055968" y="3739896"/>
            <a:ext cx="4587088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Роль програм ЄС у розвитку людського капіталу та інституцій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Вступ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Ключові програми ЄС 2021–2027 рр.</a:t>
            </a:r>
            <a:endParaRPr lang="en-US" sz="2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377440"/>
                <a:gridCol w="3566160"/>
                <a:gridCol w="2770632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Програма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Бюджет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Управління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Статус України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Erasmus+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26,2 млрд €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EACEA; національні агентства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Третя країна, не асоційована (Регіон 2)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 Europe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95,5 млрд €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Комісія; REA, ERCEA, EISMEA, HaDEA, CINEA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Асоційована з 9.06.2022 (ретроактивно з 1.01.2021)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Creative Europe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2,44 млрд €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EACEA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Учасниця з 2016 р.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LIFE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5,43 млрд €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CINEA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Асоційована з червня 2022 р.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 Europe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 8,1 млрд €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DG CNECT, HaDEA, ECCC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Асоційована (угода 5.09.2022)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Interreg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 складі політики згуртованості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Спільне управління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Програми NEXT і Дунайського регіону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Аналітична схема: мета → структура → бюджет → управління → типи дій → учасники → можливості для України → ефекти.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Erasmus+ як програма розвитку освіти, мобільності та міжнародного партнерства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Регламент (ЄС) 2021/817 · ст. 165, 166 ДФЄС</a:t>
            </a:r>
            <a:endParaRPr lang="en-US" sz="1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6 · Питання 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Структура Erasmus+</a:t>
            </a:r>
            <a:endParaRPr lang="en-US" sz="2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834640"/>
                <a:gridCol w="4754880"/>
                <a:gridCol w="3502152"/>
              </a:tblGrid>
              <a:tr h="8046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Ключова дія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Приклади дій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Доступність для українських організацій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КД1 — Мобільність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Мобільність у вищій освіті, зокрема міжнародна кредитна мобільність; стипендії Erasmus Mundus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Через партнерів із держав-членів та асоційованих країн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КД2 — Співпраця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Партнерства; Європейські університети; Erasmus Mundus; CBHE, CB VET, CB Youth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CBHE, CB VET, CB Youth — безпосередньо; інші — як партнер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КД3 — Розвиток політики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Експериментальна політика, мережі, молодіжний діалог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Обмежено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80467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Jean Monnet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Модулі, кафедри, центри досконалості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Безпосередньо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Горизонтальні пріоритети: інклюзія; цифрова трансформація; довкілля і клімат; участь у демократичному житті.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6 · Питання 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Erasmus+: масштаб і результати для України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26,2 млрд €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 2021–2027 рр.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90824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7984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≈ 5,2 млрд €</a:t>
            </a:r>
            <a:endParaRPr lang="en-US" sz="2600" dirty="0"/>
          </a:p>
        </p:txBody>
      </p:sp>
      <p:sp>
        <p:nvSpPr>
          <p:cNvPr id="12" name="Text 10"/>
          <p:cNvSpPr txBox="1"/>
          <p:nvPr/>
        </p:nvSpPr>
        <p:spPr>
          <a:xfrm>
            <a:off x="3573704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бюджет 2026 р.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33008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70168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1,275 млн</a:t>
            </a:r>
            <a:endParaRPr lang="en-US" sz="2800" dirty="0"/>
          </a:p>
        </p:txBody>
      </p:sp>
      <p:sp>
        <p:nvSpPr>
          <p:cNvPr id="15" name="Text 13"/>
          <p:cNvSpPr txBox="1"/>
          <p:nvPr/>
        </p:nvSpPr>
        <p:spPr>
          <a:xfrm>
            <a:off x="6415888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очікуваних учасників у 2026 р.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075191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12351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14 / 65</a:t>
            </a:r>
            <a:endParaRPr lang="en-US" sz="3000" dirty="0"/>
          </a:p>
        </p:txBody>
      </p:sp>
      <p:sp>
        <p:nvSpPr>
          <p:cNvPr id="18" name="Text 16"/>
          <p:cNvSpPr txBox="1"/>
          <p:nvPr/>
        </p:nvSpPr>
        <p:spPr>
          <a:xfrm>
            <a:off x="9258071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проєктів CBHE / українських організацій (2024 р.)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206240"/>
            <a:ext cx="1109441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 Monnet 2025: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українських проєктів (15 модулів, 3 кафедри, 1 центр досконалості).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 р.: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проєктів CB Youth (12 партнерів) і 6 проєктів CB VET (17 організацій); 2026 р. — 19 громадян України в Erasmus Mundus.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університети: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145,6 млн € перехідного фінансування у 2026 р.; українські ЗВО — асоційовані партнери.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8521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Джерела: European Commission (2026); Національний Erasmus+ офіс в Україні.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6 · Питання 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Розбудова спроможності у вищій освіті (CBHE)</a:t>
            </a:r>
            <a:endParaRPr lang="en-US" sz="28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3749040"/>
                <a:gridCol w="2194560"/>
                <a:gridCol w="4023360"/>
                <a:gridCol w="1124712"/>
              </a:tblGrid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Напрям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Обсяг гранту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Критерій оцінювання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Бали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«Сприяння доступу»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200–400 тис. €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Доречність проєкту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«Партнерства для трансформації»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400–800 тис. €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Якість дизайну та реалізації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«Структурна реформа»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600 тис. — 1 млн €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Якість партнерства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Сталість, вплив і поширення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Поріг: не менше 60 балів загалом і половина максимуму за кожним критерієм. Перспектива 2028–2034: Erasmus+ — 40,8 млрд €.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Horizon Europe як інструмент підтримки науки та інновацій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Регламент (ЄС) 2021/695 · 95,5 млрд € (з них 5,4 млрд € NGEU)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6 · Питання 2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Структура Horizon Europe</a:t>
            </a:r>
            <a:endParaRPr lang="en-US" sz="28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5029200"/>
                <a:gridCol w="2953512"/>
              </a:tblGrid>
              <a:tr h="6766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Компонент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Складові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Типові учасники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Стовп I «Відмінна наука»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ERC; MSCA; дослідницькі інфраструктури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Дослідники, університети, наукові установи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Стовп II «Глобальні виклики та промислова конкурентоспроможність»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 кластерів: здоров’я; культура і суспільство; безпека; цифрові технології і космос; клімат, енергетика, мобільність; продовольство і довкілля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Консорціуми університетів, підприємств, органів влади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Стовп III «Інноваційна Європа»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EIC; інноваційні екосистеми; EIT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Стартапи, МСП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WIDERA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Teaming, Twinning, ERA Chairs, Excellence Hubs, Hop 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Організації з держав із нижчими показниками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Місії ЄС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Клімат; рак; океани; 100 міст; ґрунти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Міста, регіони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Критерії: досконалість · вплив · якість реалізації (0–5; поріг 3 за кожним і 10 загалом). Робоча програма 2026–2027 — 14 млрд €.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6 · Питання 2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Україна в Horizon Europe (станом на грудень 2025 р.)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64,27 млн €</a:t>
            </a:r>
            <a:endParaRPr lang="en-US" sz="2600" dirty="0"/>
          </a:p>
        </p:txBody>
      </p:sp>
      <p:sp>
        <p:nvSpPr>
          <p:cNvPr id="9" name="Text 7"/>
          <p:cNvSpPr txBox="1"/>
          <p:nvPr/>
        </p:nvSpPr>
        <p:spPr>
          <a:xfrm>
            <a:off x="731520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отримали українські учасники (H2020 — 48,87 млн €)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390824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3527984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6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236</a:t>
            </a:r>
            <a:endParaRPr lang="en-US" sz="3600" dirty="0"/>
          </a:p>
        </p:txBody>
      </p:sp>
      <p:sp>
        <p:nvSpPr>
          <p:cNvPr id="12" name="Text 10"/>
          <p:cNvSpPr txBox="1"/>
          <p:nvPr/>
        </p:nvSpPr>
        <p:spPr>
          <a:xfrm>
            <a:off x="3573704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унікальних організацій-учасниць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233008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370168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13,37 %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6415888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рівень успішності (H2020 — 9,33 %)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9075191" y="1783080"/>
            <a:ext cx="2567864" cy="2148840"/>
          </a:xfrm>
          <a:prstGeom prst="roundRect">
            <a:avLst>
              <a:gd name="adj" fmla="val 4255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9212351" y="1920240"/>
            <a:ext cx="229354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 / 22</a:t>
            </a:r>
            <a:endParaRPr lang="en-US" sz="3200" dirty="0"/>
          </a:p>
        </p:txBody>
      </p:sp>
      <p:sp>
        <p:nvSpPr>
          <p:cNvPr id="18" name="Text 16"/>
          <p:cNvSpPr txBox="1"/>
          <p:nvPr/>
        </p:nvSpPr>
        <p:spPr>
          <a:xfrm>
            <a:off x="9258071" y="2926080"/>
            <a:ext cx="220210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місце серед асоційованих країн за участю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4206240"/>
            <a:ext cx="11094415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Спеціальні заходи: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MSCA4Ukraine (25 млн €), EIC4Ukraine (20 млн €), доступ до інфраструктур, Hop On.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Обмеження: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переважання ролі партнера; концентрація в провідних установах; брак спроможності координувати консорціуми.</a:t>
            </a:r>
            <a:endParaRPr lang="en-US" sz="17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7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Стратегія зростання: </a:t>
            </a:r>
            <a:r>
              <a:rPr lang="en-US" sz="17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 «виконавця завдань» до лідерства в робочих пакетах.</a:t>
            </a:r>
            <a:endParaRPr lang="en-US" sz="1700" dirty="0"/>
          </a:p>
        </p:txBody>
      </p:sp>
      <p:sp>
        <p:nvSpPr>
          <p:cNvPr id="20" name="Text 18"/>
          <p:cNvSpPr txBox="1"/>
          <p:nvPr/>
        </p:nvSpPr>
        <p:spPr>
          <a:xfrm>
            <a:off x="548640" y="5852160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Офіс Horizon Europe в Україні (2025).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Creative Europe у розвитку культурного, креативного та медійного секторів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Регламент (ЄС) 2021/818 · 2,44 млрд €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6 · Питання 3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Creative Europe: складники та участь України</a:t>
            </a:r>
            <a:endParaRPr lang="en-US" sz="28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1691640"/>
            <a:ext cx="6029993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«Культура»: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проєкти європейської співпраці, мережі, платформи, літературний переклад, Culture Moves Europe.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розвиток і дистрибуція фільмів, фестивалі, навчання професіоналів, медіаграмотність.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Міжсекторальний складник: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Innovation Lab, журналістські партнерства, Бюро «Креативна Європа».</a:t>
            </a:r>
            <a:endParaRPr lang="en-US" sz="18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8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Перспектива 2028–2034: </a:t>
            </a:r>
            <a:r>
              <a:rPr lang="en-US" sz="18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програма AgoraEU (8,6 млрд €) — культура, медіа, цінності.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7035833" y="1691640"/>
            <a:ext cx="4607223" cy="4343400"/>
          </a:xfrm>
          <a:prstGeom prst="roundRect">
            <a:avLst>
              <a:gd name="adj" fmla="val 2526"/>
            </a:avLst>
          </a:prstGeom>
          <a:solidFill>
            <a:srgbClr val="E6EEF8"/>
          </a:solidFill>
          <a:ln w="12700">
            <a:solidFill>
              <a:srgbClr val="E6EEF8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7355873" y="1965960"/>
            <a:ext cx="310896" cy="31089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7813073" y="1901952"/>
            <a:ext cx="3601383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Україна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7355873" y="2514600"/>
            <a:ext cx="3967143" cy="3337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Учасниця з 2016 р. (угода — листопад 2015 р.)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Національне Бюро «Креативна Європа»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Спеціальний конкурс для України — 5 млн € (2025 р.)</a:t>
            </a: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endParaRPr lang="en-US" sz="16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Фінансове і ціннісне значення: спадщина, протидія дезінформації, інтеграція до культурного простору ЄС.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LIFE як програма підтримки екологічної політики та кліматичних дій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Регламент (ЄС) 2021/783 · 5,43 млрд €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6 · Питання 4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Конкурси LIFE 2026 р., млн € (разом 601,5 млн €)</a:t>
            </a:r>
            <a:endParaRPr lang="en-US" sz="2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" y="1645920"/>
          <a:ext cx="658368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7498080" y="1783080"/>
            <a:ext cx="4144975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Підпрограми: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природа і біорізноманіття; циркулярна економіка; клімат; чиста енергетика.</a:t>
            </a:r>
            <a:endParaRPr lang="en-US" sz="16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Логіка: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демонстраційні проєкти та найкращі практики; імплементація законодавства ЄС.</a:t>
            </a:r>
            <a:endParaRPr lang="en-US" sz="16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Україна: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асоційована з червня 2022 р.; наближення до розділу 27 acquis, «зелене» відновлення.</a:t>
            </a:r>
            <a:endParaRPr lang="en-US" sz="16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Строк SAP: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вересня 2026 р.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94360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Джерело: CINEA (оголошення 21.04.2026).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Digital Europe та цифрова трансформація економіки й управління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Регламент (ЄС) 2021/694 · понад 8,1 млрд €</a:t>
            </a:r>
            <a:endParaRPr lang="en-US" sz="1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6 · Питання 5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Специфічні цілі Digital Europe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548640" y="17373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777240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5256" y="2066544"/>
            <a:ext cx="310896" cy="31089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481328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Суперкомп’ютери (HPC)</a:t>
            </a:r>
            <a:endParaRPr lang="en-US" sz="17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26334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Суперкомп’ютерна інфраструктура EuroHPC.</a:t>
            </a:r>
            <a:endParaRPr lang="en-US" sz="1950" dirty="0"/>
          </a:p>
        </p:txBody>
      </p:sp>
      <p:sp>
        <p:nvSpPr>
          <p:cNvPr id="12" name="Shape 9"/>
          <p:cNvSpPr/>
          <p:nvPr/>
        </p:nvSpPr>
        <p:spPr>
          <a:xfrm>
            <a:off x="4338218" y="17373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4566818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834" y="2066544"/>
            <a:ext cx="310896" cy="310896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5270906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Штучний інтелект</a:t>
            </a:r>
            <a:endParaRPr lang="en-US" sz="1700" dirty="0"/>
          </a:p>
        </p:txBody>
      </p:sp>
      <p:sp>
        <p:nvSpPr>
          <p:cNvPr id="16" name="Text 12"/>
          <p:cNvSpPr txBox="1"/>
          <p:nvPr/>
        </p:nvSpPr>
        <p:spPr>
          <a:xfrm>
            <a:off x="4566818" y="26334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Платформи, простори даних, тестові установки.</a:t>
            </a:r>
            <a:endParaRPr lang="en-US" sz="1950" dirty="0"/>
          </a:p>
        </p:txBody>
      </p:sp>
      <p:sp>
        <p:nvSpPr>
          <p:cNvPr id="17" name="Shape 13"/>
          <p:cNvSpPr/>
          <p:nvPr/>
        </p:nvSpPr>
        <p:spPr>
          <a:xfrm>
            <a:off x="8127797" y="17373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8356397" y="19385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4413" y="2066544"/>
            <a:ext cx="310896" cy="310896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9060485" y="18928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Кібербезпека</a:t>
            </a:r>
            <a:endParaRPr lang="en-US" sz="1700" dirty="0"/>
          </a:p>
        </p:txBody>
      </p:sp>
      <p:sp>
        <p:nvSpPr>
          <p:cNvPr id="21" name="Text 16"/>
          <p:cNvSpPr txBox="1"/>
          <p:nvPr/>
        </p:nvSpPr>
        <p:spPr>
          <a:xfrm>
            <a:off x="8356397" y="26334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Спроможності та мережа центрів кібербезпеки.</a:t>
            </a:r>
            <a:endParaRPr lang="en-US" sz="1950" dirty="0"/>
          </a:p>
        </p:txBody>
      </p:sp>
      <p:sp>
        <p:nvSpPr>
          <p:cNvPr id="22" name="Shape 17"/>
          <p:cNvSpPr/>
          <p:nvPr/>
        </p:nvSpPr>
        <p:spPr>
          <a:xfrm>
            <a:off x="548640" y="39090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3" name="Shape 18"/>
          <p:cNvSpPr/>
          <p:nvPr/>
        </p:nvSpPr>
        <p:spPr>
          <a:xfrm>
            <a:off x="777240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5256" y="4238244"/>
            <a:ext cx="310896" cy="310896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1481328" y="40645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Передові цифрові навички</a:t>
            </a:r>
            <a:endParaRPr lang="en-US" sz="1700" dirty="0"/>
          </a:p>
        </p:txBody>
      </p:sp>
      <p:sp>
        <p:nvSpPr>
          <p:cNvPr id="26" name="Text 20"/>
          <p:cNvSpPr txBox="1"/>
          <p:nvPr/>
        </p:nvSpPr>
        <p:spPr>
          <a:xfrm>
            <a:off x="777240" y="48051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Магістерські програми, короткі курси, академії.</a:t>
            </a:r>
            <a:endParaRPr lang="en-US" sz="1950" dirty="0"/>
          </a:p>
        </p:txBody>
      </p:sp>
      <p:sp>
        <p:nvSpPr>
          <p:cNvPr id="27" name="Shape 21"/>
          <p:cNvSpPr/>
          <p:nvPr/>
        </p:nvSpPr>
        <p:spPr>
          <a:xfrm>
            <a:off x="4338218" y="39090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28" name="Shape 22"/>
          <p:cNvSpPr/>
          <p:nvPr/>
        </p:nvSpPr>
        <p:spPr>
          <a:xfrm>
            <a:off x="4566818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4834" y="4238244"/>
            <a:ext cx="310896" cy="310896"/>
          </a:xfrm>
          <a:prstGeom prst="rect">
            <a:avLst/>
          </a:prstGeom>
        </p:spPr>
      </p:pic>
      <p:sp>
        <p:nvSpPr>
          <p:cNvPr id="30" name="Text 23"/>
          <p:cNvSpPr txBox="1"/>
          <p:nvPr/>
        </p:nvSpPr>
        <p:spPr>
          <a:xfrm>
            <a:off x="5270906" y="40645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Розгортання</a:t>
            </a:r>
            <a:endParaRPr lang="en-US" sz="1700" dirty="0"/>
          </a:p>
        </p:txBody>
      </p:sp>
      <p:sp>
        <p:nvSpPr>
          <p:cNvPr id="31" name="Text 24"/>
          <p:cNvSpPr txBox="1"/>
          <p:nvPr/>
        </p:nvSpPr>
        <p:spPr>
          <a:xfrm>
            <a:off x="4566818" y="48051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EDIH, цифрові публічні послуги, інтероперабельність.</a:t>
            </a:r>
            <a:endParaRPr lang="en-US" sz="1950" dirty="0"/>
          </a:p>
        </p:txBody>
      </p:sp>
      <p:sp>
        <p:nvSpPr>
          <p:cNvPr id="32" name="Shape 25"/>
          <p:cNvSpPr/>
          <p:nvPr/>
        </p:nvSpPr>
        <p:spPr>
          <a:xfrm>
            <a:off x="8127797" y="3909060"/>
            <a:ext cx="3515258" cy="1897380"/>
          </a:xfrm>
          <a:prstGeom prst="roundRect">
            <a:avLst>
              <a:gd name="adj" fmla="val 4819"/>
            </a:avLst>
          </a:prstGeom>
          <a:solidFill>
            <a:srgbClr val="F4F7FB"/>
          </a:solidFill>
          <a:ln w="9525">
            <a:solidFill>
              <a:srgbClr val="C9D3E1"/>
            </a:solidFill>
            <a:prstDash val="solid"/>
          </a:ln>
        </p:spPr>
      </p:sp>
      <p:sp>
        <p:nvSpPr>
          <p:cNvPr id="33" name="Shape 26"/>
          <p:cNvSpPr/>
          <p:nvPr/>
        </p:nvSpPr>
        <p:spPr>
          <a:xfrm>
            <a:off x="8356397" y="4110228"/>
            <a:ext cx="566928" cy="566928"/>
          </a:xfrm>
          <a:prstGeom prst="ellipse">
            <a:avLst/>
          </a:prstGeom>
          <a:solidFill>
            <a:srgbClr val="0B2A5B"/>
          </a:solidFill>
          <a:ln w="12700">
            <a:solidFill>
              <a:srgbClr val="0B2A5B"/>
            </a:solidFill>
            <a:prstDash val="solid"/>
          </a:ln>
        </p:spPr>
      </p:sp>
      <p:pic>
        <p:nvPicPr>
          <p:cNvPr id="3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84413" y="4238244"/>
            <a:ext cx="310896" cy="310896"/>
          </a:xfrm>
          <a:prstGeom prst="rect">
            <a:avLst/>
          </a:prstGeom>
        </p:spPr>
      </p:pic>
      <p:sp>
        <p:nvSpPr>
          <p:cNvPr id="35" name="Text 27"/>
          <p:cNvSpPr txBox="1"/>
          <p:nvPr/>
        </p:nvSpPr>
        <p:spPr>
          <a:xfrm>
            <a:off x="9060485" y="4064508"/>
            <a:ext cx="241797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Напівпровідники</a:t>
            </a:r>
            <a:endParaRPr lang="en-US" sz="1700" dirty="0"/>
          </a:p>
        </p:txBody>
      </p:sp>
      <p:sp>
        <p:nvSpPr>
          <p:cNvPr id="36" name="Text 28"/>
          <p:cNvSpPr txBox="1"/>
          <p:nvPr/>
        </p:nvSpPr>
        <p:spPr>
          <a:xfrm>
            <a:off x="8356397" y="4805172"/>
            <a:ext cx="3058058" cy="909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Пілотні лінії, центри компетенцій (після 2023 р.).</a:t>
            </a:r>
            <a:endParaRPr lang="en-US" sz="1950" dirty="0"/>
          </a:p>
        </p:txBody>
      </p:sp>
      <p:sp>
        <p:nvSpPr>
          <p:cNvPr id="37" name="Text 29"/>
          <p:cNvSpPr txBox="1"/>
          <p:nvPr/>
        </p:nvSpPr>
        <p:spPr>
          <a:xfrm>
            <a:off x="548640" y="5870448"/>
            <a:ext cx="1109441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Україна асоційована з 5.09.2022; участь у діях з кібербезпеки, ШІ та HPC може обмежуватися з міркувань безпеки.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Interreg і програми територіального співробітництва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Регламент (ЄС) 2021/1059 · спільне управління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6 · Питання 6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Напрями Interreg 2021–2027 рр.</a:t>
            </a:r>
            <a:endParaRPr lang="en-US" sz="28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3017520"/>
                <a:gridCol w="4206240"/>
                <a:gridCol w="3867912"/>
              </a:tblGrid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Напрям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Зміст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Приклади</a:t>
                      </a:r>
                      <a:endParaRPr lang="en-US" sz="15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— транскордонне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Суміжні прикордонні регіони, зокрема зовнішні кордони (NEXT)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Польща — Україна; Угорщина — Словаччина — Румунія — Україна; Румунія — Україна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 — транснаціональне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Макрорегіони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Interreg Дунайського регіону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 — міжрегіональне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Обмін досвідом між регіонами ЄС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Interreg Europe, URBACT, ESPON, INTERACT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— найвіддаленіші регіони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Співпраця з сусідніми третіми країнами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Карибський басейн, Індійський океан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Специфічні цілі Interreg: краще врядування співпраці; безпечніша і захищеніша Європа.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6 · Питання 6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Програми Interreg за участі України: внесок ЄС, млн €</a:t>
            </a:r>
            <a:endParaRPr lang="en-US" sz="280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548640" y="1645920"/>
          <a:ext cx="658368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8" name="Text 5"/>
          <p:cNvSpPr txBox="1"/>
          <p:nvPr/>
        </p:nvSpPr>
        <p:spPr>
          <a:xfrm>
            <a:off x="7498080" y="1783080"/>
            <a:ext cx="4144975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PL–UA: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загальний бюджет &gt; 262 млн €; 6 областей; довкілля — 48 проєктів (99,5 млн €), здоров’я — 24 (53,4 млн €).</a:t>
            </a:r>
            <a:endParaRPr lang="en-US" sz="16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HU–SK–RO–UA: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загальний бюджет 94,0 млн €.</a:t>
            </a:r>
            <a:endParaRPr lang="en-US" sz="1600" dirty="0"/>
          </a:p>
          <a:p>
            <a:pPr marL="228600" indent="-228600">
              <a:spcAft>
                <a:spcPts val="700"/>
              </a:spcAft>
              <a:buSzPct val="100000"/>
              <a:buChar char="•"/>
            </a:pPr>
            <a:r>
              <a:rPr lang="en-US" sz="1600" b="1" dirty="0">
                <a:solidFill>
                  <a:srgbClr val="0B2A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Значення: </a:t>
            </a:r>
            <a:r>
              <a:rPr lang="en-US" sz="16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досвід спільного управління, наближений до структурних фондів.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594360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RO–UA — первинна алокація. Джерела: сайти програм (2025–2026).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66544" y="197510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72948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3214790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39242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214790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72948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2066544" y="462686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403604" y="4449230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918298" y="396392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740664" y="330098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18298" y="2638044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403604" y="2152738"/>
            <a:ext cx="256032" cy="256032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280160" y="251460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8000" dirty="0"/>
          </a:p>
        </p:txBody>
      </p:sp>
      <p:sp>
        <p:nvSpPr>
          <p:cNvPr id="15" name="Text 13"/>
          <p:cNvSpPr txBox="1"/>
          <p:nvPr/>
        </p:nvSpPr>
        <p:spPr>
          <a:xfrm>
            <a:off x="4206240" y="2011680"/>
            <a:ext cx="7406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Роль програм ЄС у розвитку людського капіталу та інституційної спроможності</a:t>
            </a:r>
            <a:endParaRPr lang="en-US" sz="3400" dirty="0"/>
          </a:p>
        </p:txBody>
      </p:sp>
      <p:sp>
        <p:nvSpPr>
          <p:cNvPr id="16" name="Text 14"/>
          <p:cNvSpPr txBox="1"/>
          <p:nvPr/>
        </p:nvSpPr>
        <p:spPr>
          <a:xfrm>
            <a:off x="4206240" y="4160520"/>
            <a:ext cx="74066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CFDD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Індивідуальний · організаційний · системний рівні</a:t>
            </a:r>
            <a:endParaRPr lang="en-US" sz="17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6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Ефекти програм ЄС для України</a:t>
            </a:r>
            <a:endParaRPr lang="en-US" sz="28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103120"/>
                <a:gridCol w="2834640"/>
                <a:gridCol w="3017520"/>
                <a:gridCol w="3136392"/>
              </a:tblGrid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Програма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Людський капітал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Інституційна спроможність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Міжнародні економічні відносини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Erasmus+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Мобільність, нові програми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Модернізація управління ЗВО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Європейський освітній простір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 Europe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Дослідницькі кар’єри, втримання талантів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Інфраструктура, офіси підтримки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Трансфер технологій, ланцюги вартості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Creative Europe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Культурні менеджери, митці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Спроможність культурних інституцій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Експорт креативних продуктів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Екологічна експертиза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Впровадження екостандартів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Відповідність вимогам ринку ЄС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 Europe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Передові цифрові навички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Цифрові послуги, кібербезпека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Єдиний цифровий ринок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60350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Interreg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Транскордонні команди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Спільне управління громад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5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Прикордонна економіка, логістика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Також доступні: Single Market Programme, EU4Health (з 07.2022), CEF (з 06.2023), Customs, Fiscalis, Механізм цивільного захисту.</a:t>
            </a:r>
            <a:endParaRPr lang="en-US" sz="1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 6 · Питання 7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Релевантність програм для українських організацій</a:t>
            </a:r>
            <a:endParaRPr lang="en-US" sz="28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45920"/>
          <a:ext cx="11091672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1417320"/>
                <a:gridCol w="1417320"/>
                <a:gridCol w="1417320"/>
                <a:gridCol w="1371600"/>
                <a:gridCol w="1417320"/>
                <a:gridCol w="1399032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Тип організації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Erasmus+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Horizon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Creative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LIFE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Digital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Interreg</a:t>
                      </a:r>
                      <a:endParaRPr lang="en-US" sz="14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B2A5B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ЗВО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Наукові установи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Громади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МСП і стартапи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Органи влади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Культурні інституції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Висока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Низька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Середня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45720" marB="45720" anchor="ctr">
                    <a:lnL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9D3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7FB"/>
                    </a:solidFill>
                  </a:tcPr>
                </a:tc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48640" y="5806440"/>
            <a:ext cx="11094415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Експертна оцінка; залежить від конкретних конкурсів.</a:t>
            </a:r>
            <a:endParaRPr lang="en-US" sz="1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2A5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954512" y="3474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1183112" y="408725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1350459" y="5760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411712" y="8046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1350459" y="10332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1183112" y="1200619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0954512" y="12618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725912" y="1200619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0558565" y="10332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0497312" y="8046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10558565" y="576072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0725912" y="408725"/>
            <a:ext cx="128016" cy="128016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548640" y="50292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Висновки</a:t>
            </a:r>
            <a:endParaRPr lang="en-US" sz="3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16002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16" name="Text 14"/>
          <p:cNvSpPr txBox="1"/>
          <p:nvPr/>
        </p:nvSpPr>
        <p:spPr>
          <a:xfrm>
            <a:off x="1143000" y="1618488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Програми ЄС різняться правовою основою, бюджетами й управлінням, але об’єднані європейською доданою вартістю і транснаціональним партнерством.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230559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1143000" y="2323882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Erasmus+ (26,2 млрд €): Україна бере участь як неасоційована країна — CBHE, Jean Monnet, мобільність, Erasmus Mundus.</a:t>
            </a:r>
            <a:endParaRPr lang="en-US" sz="16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010989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20" name="Text 18"/>
          <p:cNvSpPr txBox="1"/>
          <p:nvPr/>
        </p:nvSpPr>
        <p:spPr>
          <a:xfrm>
            <a:off x="1143000" y="3029277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Horizon Europe (95,5 млрд €): асоціація забезпечила Україні рекордні результати — 64,27 млн € і 236 організацій.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3716383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20"/>
          <p:cNvSpPr txBox="1"/>
          <p:nvPr/>
        </p:nvSpPr>
        <p:spPr>
          <a:xfrm>
            <a:off x="1143000" y="3734671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Creative Europe (2,44 млрд €) має для України фінансове і ціннісне значення.</a:t>
            </a:r>
            <a:endParaRPr lang="en-US" sz="1600" dirty="0"/>
          </a:p>
        </p:txBody>
      </p:sp>
      <p:sp>
        <p:nvSpPr>
          <p:cNvPr id="23" name="Text 21"/>
          <p:cNvSpPr txBox="1"/>
          <p:nvPr/>
        </p:nvSpPr>
        <p:spPr>
          <a:xfrm>
            <a:off x="548640" y="4421777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4" name="Text 22"/>
          <p:cNvSpPr txBox="1"/>
          <p:nvPr/>
        </p:nvSpPr>
        <p:spPr>
          <a:xfrm>
            <a:off x="1143000" y="4440065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(5,43 млрд €) і Digital Europe (&gt; 8,1 млрд €) поєднують фінансування з імплементацією acquis.</a:t>
            </a:r>
            <a:endParaRPr lang="en-US" sz="16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5127171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2000" dirty="0"/>
          </a:p>
        </p:txBody>
      </p:sp>
      <p:sp>
        <p:nvSpPr>
          <p:cNvPr id="26" name="Text 24"/>
          <p:cNvSpPr txBox="1"/>
          <p:nvPr/>
        </p:nvSpPr>
        <p:spPr>
          <a:xfrm>
            <a:off x="1143000" y="5145459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Interreg NEXT формує досвід спільного управління коштами ЄС.</a:t>
            </a:r>
            <a:endParaRPr lang="en-US" sz="16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583256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F2B70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2000" dirty="0"/>
          </a:p>
        </p:txBody>
      </p:sp>
      <p:sp>
        <p:nvSpPr>
          <p:cNvPr id="28" name="Text 26"/>
          <p:cNvSpPr txBox="1"/>
          <p:nvPr/>
        </p:nvSpPr>
        <p:spPr>
          <a:xfrm>
            <a:off x="1143000" y="5850854"/>
            <a:ext cx="10362895" cy="6322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Програми впливають на людський капітал, інституції та міжнародні економічні відносини — програмний вимір інтеграції.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Європейські інституції та грантово-проєктна політика ЄС · Лекція 6</a:t>
            </a:r>
            <a:endParaRPr lang="en-US" sz="1000" dirty="0"/>
          </a:p>
        </p:txBody>
      </p:sp>
      <p:sp>
        <p:nvSpPr>
          <p:cNvPr id="3" name="Text 1"/>
          <p:cNvSpPr txBox="1"/>
          <p:nvPr/>
        </p:nvSpPr>
        <p:spPr>
          <a:xfrm>
            <a:off x="10728655" y="6473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5" name="Shape 2"/>
          <p:cNvSpPr/>
          <p:nvPr/>
        </p:nvSpPr>
        <p:spPr>
          <a:xfrm>
            <a:off x="548640" y="384048"/>
            <a:ext cx="182880" cy="182880"/>
          </a:xfrm>
          <a:prstGeom prst="star5">
            <a:avLst/>
          </a:prstGeom>
          <a:solidFill>
            <a:srgbClr val="F2B705"/>
          </a:solidFill>
          <a:ln w="12700">
            <a:solidFill>
              <a:srgbClr val="F2B705"/>
            </a:solidFill>
            <a:prstDash val="solid"/>
          </a:ln>
        </p:spPr>
      </p:sp>
      <p:sp>
        <p:nvSpPr>
          <p:cNvPr id="6" name="Text 3"/>
          <p:cNvSpPr txBox="1"/>
          <p:nvPr/>
        </p:nvSpPr>
        <p:spPr>
          <a:xfrm>
            <a:off x="822960" y="310896"/>
            <a:ext cx="10058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5B67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Самоконтроль і самостійна робота</a:t>
            </a:r>
            <a:endParaRPr lang="en-US" sz="1300" dirty="0"/>
          </a:p>
        </p:txBody>
      </p:sp>
      <p:sp>
        <p:nvSpPr>
          <p:cNvPr id="7" name="Text 4"/>
          <p:cNvSpPr txBox="1"/>
          <p:nvPr/>
        </p:nvSpPr>
        <p:spPr>
          <a:xfrm>
            <a:off x="548640" y="658368"/>
            <a:ext cx="1109441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B2A5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для самоконтролю</a:t>
            </a:r>
            <a:endParaRPr lang="en-US" sz="28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1645920"/>
            <a:ext cx="5318608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Порівняйте правові основи і бюджети програм ЄС.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Чим асоційована країна відрізняється від неасоційованої?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Які дії Erasmus+ доступні українським ЗВО?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Назвіть напрями і критерії CBHE.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Опишіть структуру Horizon Europe.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Які результати має Україна в Horizon Europe?</a:t>
            </a:r>
            <a:endParaRPr lang="en-US" sz="2000" dirty="0"/>
          </a:p>
        </p:txBody>
      </p:sp>
      <p:sp>
        <p:nvSpPr>
          <p:cNvPr id="9" name="Text 6"/>
          <p:cNvSpPr txBox="1"/>
          <p:nvPr/>
        </p:nvSpPr>
        <p:spPr>
          <a:xfrm>
            <a:off x="6324448" y="1645920"/>
            <a:ext cx="5318608" cy="4526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Які складники має Creative Europe?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8. У чому специфіка LIFE?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 Чим Digital Europe відрізняється від Horizon Europe?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10. Які програми Interreg доступні Україні?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11. Які ефекти створюють програми ЄС?</a:t>
            </a:r>
            <a:endParaRPr lang="en-US" sz="2000" dirty="0"/>
          </a:p>
          <a:p>
            <a:pPr indent="0" marL="0">
              <a:spcAft>
                <a:spcPts val="1800"/>
              </a:spcAft>
              <a:buNone/>
            </a:pPr>
            <a:r>
              <a:rPr lang="en-US" sz="2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12. Яка програма релевантна вашій організації?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6. Програми ЄС</dc:title>
  <dc:subject>PptxGenJS Presentation</dc:subject>
  <dc:creator>Державний університет «Житомирська політехніка»</dc:creator>
  <cp:lastModifiedBy>Державний університет «Житомирська політехніка»</cp:lastModifiedBy>
  <cp:revision>1</cp:revision>
  <dcterms:created xsi:type="dcterms:W3CDTF">2026-09-11T19:34:47Z</dcterms:created>
  <dcterms:modified xsi:type="dcterms:W3CDTF">2026-09-11T19:34:47Z</dcterms:modified>
</cp:coreProperties>
</file>