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57" r:id="rId3"/>
    <p:sldId id="258" r:id="rId4"/>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Помір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82"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ysa Sergiienko" userId="e6ee1ebd2127b032" providerId="LiveId" clId="{D2B85352-53C2-414E-8243-3EC5499C5168}"/>
    <pc:docChg chg="custSel modSld">
      <pc:chgData name="Larysa Sergiienko" userId="e6ee1ebd2127b032" providerId="LiveId" clId="{D2B85352-53C2-414E-8243-3EC5499C5168}" dt="2023-09-06T08:46:06.535" v="150" actId="1076"/>
      <pc:docMkLst>
        <pc:docMk/>
      </pc:docMkLst>
      <pc:sldChg chg="modSp mod">
        <pc:chgData name="Larysa Sergiienko" userId="e6ee1ebd2127b032" providerId="LiveId" clId="{D2B85352-53C2-414E-8243-3EC5499C5168}" dt="2023-09-06T08:46:06.535" v="150" actId="1076"/>
        <pc:sldMkLst>
          <pc:docMk/>
          <pc:sldMk cId="3888783591" sldId="256"/>
        </pc:sldMkLst>
        <pc:spChg chg="mod">
          <ac:chgData name="Larysa Sergiienko" userId="e6ee1ebd2127b032" providerId="LiveId" clId="{D2B85352-53C2-414E-8243-3EC5499C5168}" dt="2023-09-06T08:46:06.535" v="150" actId="1076"/>
          <ac:spMkLst>
            <pc:docMk/>
            <pc:sldMk cId="3888783591" sldId="256"/>
            <ac:spMk id="2" creationId="{6922891A-BDD8-3996-E15C-F0A021C7113F}"/>
          </ac:spMkLst>
        </pc:spChg>
        <pc:spChg chg="mod">
          <ac:chgData name="Larysa Sergiienko" userId="e6ee1ebd2127b032" providerId="LiveId" clId="{D2B85352-53C2-414E-8243-3EC5499C5168}" dt="2023-09-06T08:44:47.163" v="36" actId="20577"/>
          <ac:spMkLst>
            <pc:docMk/>
            <pc:sldMk cId="3888783591" sldId="256"/>
            <ac:spMk id="3" creationId="{39F26C30-9404-6602-8E95-9BB8AEDFA0B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602722-FACD-431B-915F-B531A04DF4F0}" type="datetimeFigureOut">
              <a:rPr lang="uk-UA" smtClean="0"/>
              <a:t>23.09.2026</a:t>
            </a:fld>
            <a:endParaRPr lang="uk-UA"/>
          </a:p>
        </p:txBody>
      </p:sp>
      <p:sp>
        <p:nvSpPr>
          <p:cNvPr id="4" name="Місце для зображення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6" name="Місце для нижнього колонтитула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58B79A-AF36-4DFD-AC52-62E4DC6212B1}" type="slidenum">
              <a:rPr lang="uk-UA" smtClean="0"/>
              <a:t>‹№›</a:t>
            </a:fld>
            <a:endParaRPr lang="uk-UA"/>
          </a:p>
        </p:txBody>
      </p:sp>
    </p:spTree>
    <p:extLst>
      <p:ext uri="{BB962C8B-B14F-4D97-AF65-F5344CB8AC3E}">
        <p14:creationId xmlns:p14="http://schemas.microsoft.com/office/powerpoint/2010/main" val="215758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10"/>
          </p:nvPr>
        </p:nvSpPr>
        <p:spPr/>
        <p:txBody>
          <a:bodyPr/>
          <a:lstStyle/>
          <a:p>
            <a:fld id="{1F58B79A-AF36-4DFD-AC52-62E4DC6212B1}" type="slidenum">
              <a:rPr lang="uk-UA" smtClean="0"/>
              <a:t>1</a:t>
            </a:fld>
            <a:endParaRPr lang="uk-UA"/>
          </a:p>
        </p:txBody>
      </p:sp>
    </p:spTree>
    <p:extLst>
      <p:ext uri="{BB962C8B-B14F-4D97-AF65-F5344CB8AC3E}">
        <p14:creationId xmlns:p14="http://schemas.microsoft.com/office/powerpoint/2010/main" val="3387538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ий слайд">
    <p:spTree>
      <p:nvGrpSpPr>
        <p:cNvPr id="1" name=""/>
        <p:cNvGrpSpPr/>
        <p:nvPr/>
      </p:nvGrpSpPr>
      <p:grpSpPr>
        <a:xfrm>
          <a:off x="0" y="0"/>
          <a:ext cx="0" cy="0"/>
          <a:chOff x="0" y="0"/>
          <a:chExt cx="0" cy="0"/>
        </a:xfrm>
      </p:grpSpPr>
      <p:pic>
        <p:nvPicPr>
          <p:cNvPr id="10" name="Рисунок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Місце для заголовка 1"/>
          <p:cNvSpPr>
            <a:spLocks noGrp="1"/>
          </p:cNvSpPr>
          <p:nvPr>
            <p:ph type="title"/>
          </p:nvPr>
        </p:nvSpPr>
        <p:spPr>
          <a:xfrm>
            <a:off x="334962" y="1992473"/>
            <a:ext cx="11522075" cy="3190553"/>
          </a:xfrm>
          <a:prstGeom prst="rect">
            <a:avLst/>
          </a:prstGeom>
        </p:spPr>
        <p:txBody>
          <a:bodyPr vert="horz" lIns="91440" tIns="45720" rIns="91440" bIns="45720" rtlCol="0" anchor="ctr">
            <a:normAutofit/>
          </a:bodyPr>
          <a:lstStyle>
            <a:lvl1pPr algn="ctr">
              <a:defRPr sz="5400">
                <a:solidFill>
                  <a:schemeClr val="bg1"/>
                </a:solidFill>
              </a:defRPr>
            </a:lvl1pPr>
          </a:lstStyle>
          <a:p>
            <a:r>
              <a:rPr lang="uk-UA" dirty="0"/>
              <a:t>Зразок заголовка</a:t>
            </a:r>
          </a:p>
        </p:txBody>
      </p:sp>
    </p:spTree>
    <p:extLst>
      <p:ext uri="{BB962C8B-B14F-4D97-AF65-F5344CB8AC3E}">
        <p14:creationId xmlns:p14="http://schemas.microsoft.com/office/powerpoint/2010/main" val="775904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ий слайд">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707"/>
            <a:ext cx="12192000" cy="6858000"/>
          </a:xfrm>
          <a:prstGeom prst="rect">
            <a:avLst/>
          </a:prstGeom>
        </p:spPr>
      </p:pic>
      <p:sp>
        <p:nvSpPr>
          <p:cNvPr id="7" name="Місце для заголовка 1"/>
          <p:cNvSpPr>
            <a:spLocks noGrp="1"/>
          </p:cNvSpPr>
          <p:nvPr>
            <p:ph type="title"/>
          </p:nvPr>
        </p:nvSpPr>
        <p:spPr>
          <a:xfrm>
            <a:off x="334961" y="188914"/>
            <a:ext cx="11522075" cy="1405108"/>
          </a:xfrm>
          <a:prstGeom prst="rect">
            <a:avLst/>
          </a:prstGeom>
        </p:spPr>
        <p:txBody>
          <a:bodyPr vert="horz" lIns="91440" tIns="45720" rIns="91440" bIns="45720" rtlCol="0" anchor="t">
            <a:normAutofit/>
          </a:bodyPr>
          <a:lstStyle/>
          <a:p>
            <a:r>
              <a:rPr lang="uk-UA" dirty="0"/>
              <a:t>Зразок заголовка</a:t>
            </a:r>
          </a:p>
        </p:txBody>
      </p:sp>
      <p:sp>
        <p:nvSpPr>
          <p:cNvPr id="5" name="Місце для тексту 4"/>
          <p:cNvSpPr>
            <a:spLocks noGrp="1"/>
          </p:cNvSpPr>
          <p:nvPr>
            <p:ph type="body" sz="quarter" idx="10"/>
          </p:nvPr>
        </p:nvSpPr>
        <p:spPr>
          <a:xfrm>
            <a:off x="334963" y="1593850"/>
            <a:ext cx="11522075" cy="4176713"/>
          </a:xfrm>
          <a:prstGeom prst="rect">
            <a:avLst/>
          </a:prstGeom>
        </p:spPr>
        <p:txBody>
          <a:bodyPr/>
          <a:lstStyle>
            <a:lvl1pPr>
              <a:defRPr sz="3600" b="1"/>
            </a:lvl1pPr>
          </a:lstStyle>
          <a:p>
            <a:pPr lvl="0"/>
            <a:r>
              <a:rPr lang="uk-UA" dirty="0"/>
              <a:t>Зразок тексту</a:t>
            </a:r>
          </a:p>
          <a:p>
            <a:pPr lvl="1"/>
            <a:r>
              <a:rPr lang="uk-UA" dirty="0"/>
              <a:t>Другий рівень</a:t>
            </a:r>
          </a:p>
        </p:txBody>
      </p:sp>
    </p:spTree>
    <p:extLst>
      <p:ext uri="{BB962C8B-B14F-4D97-AF65-F5344CB8AC3E}">
        <p14:creationId xmlns:p14="http://schemas.microsoft.com/office/powerpoint/2010/main" val="2563952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Основний слайд з вмістом">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707"/>
            <a:ext cx="12192000" cy="6858000"/>
          </a:xfrm>
          <a:prstGeom prst="rect">
            <a:avLst/>
          </a:prstGeom>
        </p:spPr>
      </p:pic>
      <p:sp>
        <p:nvSpPr>
          <p:cNvPr id="4" name="Місце для вмісту 3"/>
          <p:cNvSpPr>
            <a:spLocks noGrp="1"/>
          </p:cNvSpPr>
          <p:nvPr>
            <p:ph sz="quarter" idx="10"/>
          </p:nvPr>
        </p:nvSpPr>
        <p:spPr>
          <a:xfrm>
            <a:off x="334963" y="188913"/>
            <a:ext cx="11522075" cy="5578475"/>
          </a:xfrm>
          <a:prstGeom prst="rect">
            <a:avLst/>
          </a:prstGeom>
        </p:spPr>
        <p:txBody>
          <a:bodyPr/>
          <a:lstStyle>
            <a:lvl1pPr>
              <a:defRPr sz="3200" b="1"/>
            </a:lvl1pPr>
          </a:lstStyle>
          <a:p>
            <a:pPr lvl="0"/>
            <a:r>
              <a:rPr lang="uk-UA" dirty="0"/>
              <a:t>Зразок тексту</a:t>
            </a:r>
          </a:p>
          <a:p>
            <a:pPr lvl="1"/>
            <a:r>
              <a:rPr lang="uk-UA" dirty="0"/>
              <a:t>Другий рівень</a:t>
            </a:r>
          </a:p>
        </p:txBody>
      </p:sp>
    </p:spTree>
    <p:extLst>
      <p:ext uri="{BB962C8B-B14F-4D97-AF65-F5344CB8AC3E}">
        <p14:creationId xmlns:p14="http://schemas.microsoft.com/office/powerpoint/2010/main" val="3192927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Інальний слайд">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122219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789907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3" r:id="rId3"/>
    <p:sldLayoutId id="2147483661" r:id="rId4"/>
  </p:sldLayoutIdLst>
  <p:txStyles>
    <p:titleStyle>
      <a:lvl1pPr algn="l" defTabSz="914400" rtl="0" eaLnBrk="1" latinLnBrk="0" hangingPunct="1">
        <a:lnSpc>
          <a:spcPct val="90000"/>
        </a:lnSpc>
        <a:spcBef>
          <a:spcPct val="0"/>
        </a:spcBef>
        <a:buNone/>
        <a:defRPr sz="45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15:guide id="1" orient="horz" pos="119" userDrawn="1">
          <p15:clr>
            <a:srgbClr val="F26B43"/>
          </p15:clr>
        </p15:guide>
        <p15:guide id="2" pos="3840" userDrawn="1">
          <p15:clr>
            <a:srgbClr val="F26B43"/>
          </p15:clr>
        </p15:guide>
        <p15:guide id="3" pos="211" userDrawn="1">
          <p15:clr>
            <a:srgbClr val="F26B43"/>
          </p15:clr>
        </p15:guide>
        <p15:guide id="4" pos="7469" userDrawn="1">
          <p15:clr>
            <a:srgbClr val="F26B43"/>
          </p15:clr>
        </p15:guide>
        <p15:guide id="5" orient="horz" pos="2260" userDrawn="1">
          <p15:clr>
            <a:srgbClr val="F26B43"/>
          </p15:clr>
        </p15:guide>
        <p15:guide id="6" orient="horz" pos="374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922891A-BDD8-3996-E15C-F0A021C7113F}"/>
              </a:ext>
            </a:extLst>
          </p:cNvPr>
          <p:cNvSpPr>
            <a:spLocks noGrp="1"/>
          </p:cNvSpPr>
          <p:nvPr>
            <p:ph type="title"/>
          </p:nvPr>
        </p:nvSpPr>
        <p:spPr>
          <a:xfrm>
            <a:off x="0" y="1253067"/>
            <a:ext cx="12279086" cy="4986866"/>
          </a:xfrm>
        </p:spPr>
        <p:txBody>
          <a:bodyPr>
            <a:normAutofit/>
          </a:bodyPr>
          <a:lstStyle/>
          <a:p>
            <a:pPr fontAlgn="auto"/>
            <a:r>
              <a:rPr lang="ru-RU" sz="3600" b="1" i="1" u="sng" dirty="0" err="1"/>
              <a:t>Практичне</a:t>
            </a:r>
            <a:r>
              <a:rPr lang="ru-RU" sz="3600" b="1" i="1" u="sng" dirty="0"/>
              <a:t> </a:t>
            </a:r>
            <a:r>
              <a:rPr lang="ru-RU" sz="3600" b="1" i="1" u="sng" dirty="0" err="1"/>
              <a:t>заняття</a:t>
            </a:r>
            <a:r>
              <a:rPr lang="ru-RU" sz="3600" b="1" i="1" u="sng" dirty="0"/>
              <a:t> </a:t>
            </a:r>
            <a:r>
              <a:rPr lang="ru-RU" sz="3600" b="1" i="1" u="sng" dirty="0" smtClean="0"/>
              <a:t>№3.</a:t>
            </a:r>
            <a:r>
              <a:rPr lang="ru-RU" sz="3600" dirty="0" smtClean="0"/>
              <a:t/>
            </a:r>
            <a:br>
              <a:rPr lang="ru-RU" sz="3600" dirty="0" smtClean="0"/>
            </a:br>
            <a:r>
              <a:rPr lang="ru-RU" sz="3600" dirty="0" smtClean="0"/>
              <a:t>Т</a:t>
            </a:r>
            <a:r>
              <a:rPr lang="ru-RU" sz="3600" dirty="0" smtClean="0"/>
              <a:t>ема </a:t>
            </a:r>
            <a:r>
              <a:rPr lang="ru-RU" sz="3600" dirty="0"/>
              <a:t>3. Молодь та </a:t>
            </a:r>
            <a:r>
              <a:rPr lang="ru-RU" sz="3600" dirty="0" err="1"/>
              <a:t>її</a:t>
            </a:r>
            <a:r>
              <a:rPr lang="ru-RU" sz="3600" dirty="0"/>
              <a:t> роль у </a:t>
            </a:r>
            <a:r>
              <a:rPr lang="ru-RU" sz="3600" dirty="0" err="1"/>
              <a:t>формуванні</a:t>
            </a:r>
            <a:r>
              <a:rPr lang="ru-RU" sz="3600" dirty="0"/>
              <a:t> та </a:t>
            </a:r>
            <a:r>
              <a:rPr lang="ru-RU" sz="3600" dirty="0" err="1"/>
              <a:t>реалізації</a:t>
            </a:r>
            <a:r>
              <a:rPr lang="ru-RU" sz="3600" dirty="0"/>
              <a:t> </a:t>
            </a:r>
            <a:r>
              <a:rPr lang="ru-RU" sz="3600" dirty="0" err="1"/>
              <a:t>молодіжної</a:t>
            </a:r>
            <a:r>
              <a:rPr lang="ru-RU" sz="3600" dirty="0"/>
              <a:t> </a:t>
            </a:r>
            <a:r>
              <a:rPr lang="ru-RU" sz="3600" dirty="0" err="1"/>
              <a:t>політики</a:t>
            </a:r>
            <a:r>
              <a:rPr lang="ru-RU" sz="3600" dirty="0"/>
              <a:t> </a:t>
            </a:r>
            <a:endParaRPr lang="uk-UA" sz="2500" dirty="0">
              <a:latin typeface="Times New Roman" pitchFamily="18" charset="0"/>
              <a:cs typeface="Times New Roman" pitchFamily="18" charset="0"/>
            </a:endParaRPr>
          </a:p>
        </p:txBody>
      </p:sp>
      <p:sp>
        <p:nvSpPr>
          <p:cNvPr id="3" name="Заголовок 1">
            <a:extLst>
              <a:ext uri="{FF2B5EF4-FFF2-40B4-BE49-F238E27FC236}">
                <a16:creationId xmlns="" xmlns:a16="http://schemas.microsoft.com/office/drawing/2014/main" id="{39F26C30-9404-6602-8E95-9BB8AEDFA0B4}"/>
              </a:ext>
            </a:extLst>
          </p:cNvPr>
          <p:cNvSpPr txBox="1">
            <a:spLocks/>
          </p:cNvSpPr>
          <p:nvPr/>
        </p:nvSpPr>
        <p:spPr>
          <a:xfrm>
            <a:off x="1839686" y="3657987"/>
            <a:ext cx="10178143" cy="189372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5400" kern="1200">
                <a:solidFill>
                  <a:schemeClr val="bg1"/>
                </a:solidFill>
                <a:latin typeface="+mj-lt"/>
                <a:ea typeface="+mj-ea"/>
                <a:cs typeface="+mj-cs"/>
              </a:defRPr>
            </a:lvl1pPr>
          </a:lstStyle>
          <a:p>
            <a:pPr algn="r"/>
            <a:endParaRPr lang="en-US" sz="2600" dirty="0"/>
          </a:p>
        </p:txBody>
      </p:sp>
    </p:spTree>
    <p:extLst>
      <p:ext uri="{BB962C8B-B14F-4D97-AF65-F5344CB8AC3E}">
        <p14:creationId xmlns:p14="http://schemas.microsoft.com/office/powerpoint/2010/main" val="38887835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457200" y="228600"/>
            <a:ext cx="11468418" cy="5000943"/>
          </a:xfrm>
        </p:spPr>
        <p:txBody>
          <a:bodyPr/>
          <a:lstStyle/>
          <a:p>
            <a:pPr marL="0" indent="0">
              <a:buNone/>
            </a:pPr>
            <a:r>
              <a:rPr lang="uk-UA" sz="1800" i="1" u="sng" dirty="0">
                <a:solidFill>
                  <a:schemeClr val="tx1">
                    <a:lumMod val="50000"/>
                  </a:schemeClr>
                </a:solidFill>
                <a:latin typeface="Times New Roman" pitchFamily="18" charset="0"/>
                <a:cs typeface="Times New Roman" pitchFamily="18" charset="0"/>
              </a:rPr>
              <a:t>Теми </a:t>
            </a:r>
            <a:r>
              <a:rPr lang="uk-UA" sz="1800" i="1" u="sng" dirty="0" smtClean="0">
                <a:solidFill>
                  <a:schemeClr val="tx1">
                    <a:lumMod val="50000"/>
                  </a:schemeClr>
                </a:solidFill>
                <a:latin typeface="Times New Roman" pitchFamily="18" charset="0"/>
                <a:cs typeface="Times New Roman" pitchFamily="18" charset="0"/>
              </a:rPr>
              <a:t>доповідей:</a:t>
            </a:r>
            <a:endParaRPr lang="uk-UA" sz="1800" i="1" u="sng" dirty="0">
              <a:solidFill>
                <a:schemeClr val="tx1">
                  <a:lumMod val="50000"/>
                </a:schemeClr>
              </a:solidFill>
              <a:latin typeface="Times New Roman" pitchFamily="18" charset="0"/>
              <a:cs typeface="Times New Roman" pitchFamily="18" charset="0"/>
            </a:endParaRPr>
          </a:p>
          <a:p>
            <a:pPr marL="0" indent="360000" algn="just">
              <a:lnSpc>
                <a:spcPct val="100000"/>
              </a:lnSpc>
              <a:spcBef>
                <a:spcPts val="0"/>
              </a:spcBef>
              <a:buNone/>
            </a:pPr>
            <a:r>
              <a:rPr lang="uk-UA" sz="1800" b="0" dirty="0">
                <a:solidFill>
                  <a:schemeClr val="tx1">
                    <a:lumMod val="50000"/>
                  </a:schemeClr>
                </a:solidFill>
                <a:latin typeface="Times New Roman" pitchFamily="18" charset="0"/>
                <a:cs typeface="Times New Roman" pitchFamily="18" charset="0"/>
              </a:rPr>
              <a:t>1. Молодь як соціально-демографічна група населення, активний суб’єкт соціальних змін та цифрових трансформацій. </a:t>
            </a:r>
            <a:endParaRPr lang="uk-UA" sz="1800" b="0" dirty="0" smtClean="0">
              <a:solidFill>
                <a:schemeClr val="tx1">
                  <a:lumMod val="50000"/>
                </a:schemeClr>
              </a:solidFill>
              <a:latin typeface="Times New Roman" pitchFamily="18" charset="0"/>
              <a:cs typeface="Times New Roman" pitchFamily="18" charset="0"/>
            </a:endParaRPr>
          </a:p>
          <a:p>
            <a:pPr marL="0" indent="360000" algn="just">
              <a:lnSpc>
                <a:spcPct val="100000"/>
              </a:lnSpc>
              <a:spcBef>
                <a:spcPts val="0"/>
              </a:spcBef>
              <a:buNone/>
            </a:pPr>
            <a:r>
              <a:rPr lang="uk-UA" sz="1800" b="0" dirty="0" smtClean="0">
                <a:solidFill>
                  <a:schemeClr val="tx1">
                    <a:lumMod val="50000"/>
                  </a:schemeClr>
                </a:solidFill>
                <a:latin typeface="Times New Roman" pitchFamily="18" charset="0"/>
                <a:cs typeface="Times New Roman" pitchFamily="18" charset="0"/>
              </a:rPr>
              <a:t>2</a:t>
            </a:r>
            <a:r>
              <a:rPr lang="uk-UA" sz="1800" b="0" dirty="0">
                <a:solidFill>
                  <a:schemeClr val="tx1">
                    <a:lumMod val="50000"/>
                  </a:schemeClr>
                </a:solidFill>
                <a:latin typeface="Times New Roman" pitchFamily="18" charset="0"/>
                <a:cs typeface="Times New Roman" pitchFamily="18" charset="0"/>
              </a:rPr>
              <a:t>. Роль молоді під час дії воєнного стану та в період післявоєнного відновлення</a:t>
            </a:r>
            <a:r>
              <a:rPr lang="uk-UA" sz="1800" b="0" dirty="0" smtClean="0">
                <a:solidFill>
                  <a:schemeClr val="tx1">
                    <a:lumMod val="50000"/>
                  </a:schemeClr>
                </a:solidFill>
                <a:latin typeface="Times New Roman" pitchFamily="18" charset="0"/>
                <a:cs typeface="Times New Roman" pitchFamily="18" charset="0"/>
              </a:rPr>
              <a:t>.</a:t>
            </a:r>
          </a:p>
          <a:p>
            <a:pPr marL="0" indent="360000" algn="just">
              <a:lnSpc>
                <a:spcPct val="100000"/>
              </a:lnSpc>
              <a:spcBef>
                <a:spcPts val="0"/>
              </a:spcBef>
              <a:buNone/>
            </a:pPr>
            <a:r>
              <a:rPr lang="ru-RU" sz="1800" b="0" dirty="0" smtClean="0">
                <a:solidFill>
                  <a:schemeClr val="tx1">
                    <a:lumMod val="50000"/>
                  </a:schemeClr>
                </a:solidFill>
                <a:latin typeface="Times New Roman" pitchFamily="18" charset="0"/>
                <a:cs typeface="Times New Roman" pitchFamily="18" charset="0"/>
              </a:rPr>
              <a:t>3. </a:t>
            </a:r>
            <a:r>
              <a:rPr lang="ru-RU" sz="1800" b="0" dirty="0" err="1" smtClean="0">
                <a:solidFill>
                  <a:schemeClr val="tx1">
                    <a:lumMod val="50000"/>
                  </a:schemeClr>
                </a:solidFill>
                <a:latin typeface="Times New Roman" pitchFamily="18" charset="0"/>
                <a:cs typeface="Times New Roman" pitchFamily="18" charset="0"/>
              </a:rPr>
              <a:t>Молодіжна</a:t>
            </a:r>
            <a:r>
              <a:rPr lang="ru-RU" sz="1800" b="0" dirty="0" smtClean="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політика</a:t>
            </a:r>
            <a:r>
              <a:rPr lang="ru-RU" sz="1800" b="0" dirty="0">
                <a:solidFill>
                  <a:schemeClr val="tx1">
                    <a:lumMod val="50000"/>
                  </a:schemeClr>
                </a:solidFill>
                <a:latin typeface="Times New Roman" pitchFamily="18" charset="0"/>
                <a:cs typeface="Times New Roman" pitchFamily="18" charset="0"/>
              </a:rPr>
              <a:t> як </a:t>
            </a:r>
            <a:r>
              <a:rPr lang="ru-RU" sz="1800" b="0" dirty="0" err="1">
                <a:solidFill>
                  <a:schemeClr val="tx1">
                    <a:lumMod val="50000"/>
                  </a:schemeClr>
                </a:solidFill>
                <a:latin typeface="Times New Roman" pitchFamily="18" charset="0"/>
                <a:cs typeface="Times New Roman" pitchFamily="18" charset="0"/>
              </a:rPr>
              <a:t>інструмент</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залучення</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молоді</a:t>
            </a:r>
            <a:r>
              <a:rPr lang="ru-RU" sz="1800" b="0" dirty="0">
                <a:solidFill>
                  <a:schemeClr val="tx1">
                    <a:lumMod val="50000"/>
                  </a:schemeClr>
                </a:solidFill>
                <a:latin typeface="Times New Roman" pitchFamily="18" charset="0"/>
                <a:cs typeface="Times New Roman" pitchFamily="18" charset="0"/>
              </a:rPr>
              <a:t> до </a:t>
            </a:r>
            <a:r>
              <a:rPr lang="ru-RU" sz="1800" b="0" dirty="0" err="1">
                <a:solidFill>
                  <a:schemeClr val="tx1">
                    <a:lumMod val="50000"/>
                  </a:schemeClr>
                </a:solidFill>
                <a:latin typeface="Times New Roman" pitchFamily="18" charset="0"/>
                <a:cs typeface="Times New Roman" pitchFamily="18" charset="0"/>
              </a:rPr>
              <a:t>суспільно-політичних</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процесів</a:t>
            </a:r>
            <a:r>
              <a:rPr lang="ru-RU" sz="1800" b="0" dirty="0">
                <a:solidFill>
                  <a:schemeClr val="tx1">
                    <a:lumMod val="50000"/>
                  </a:schemeClr>
                </a:solidFill>
                <a:latin typeface="Times New Roman" pitchFamily="18" charset="0"/>
                <a:cs typeface="Times New Roman" pitchFamily="18" charset="0"/>
              </a:rPr>
              <a:t> та державного </a:t>
            </a:r>
            <a:r>
              <a:rPr lang="ru-RU" sz="1800" b="0" dirty="0" err="1">
                <a:solidFill>
                  <a:schemeClr val="tx1">
                    <a:lumMod val="50000"/>
                  </a:schemeClr>
                </a:solidFill>
                <a:latin typeface="Times New Roman" pitchFamily="18" charset="0"/>
                <a:cs typeface="Times New Roman" pitchFamily="18" charset="0"/>
              </a:rPr>
              <a:t>управління</a:t>
            </a:r>
            <a:r>
              <a:rPr lang="ru-RU" sz="1800" b="0" dirty="0">
                <a:solidFill>
                  <a:schemeClr val="tx1">
                    <a:lumMod val="50000"/>
                  </a:schemeClr>
                </a:solidFill>
                <a:latin typeface="Times New Roman" pitchFamily="18" charset="0"/>
                <a:cs typeface="Times New Roman" pitchFamily="18" charset="0"/>
              </a:rPr>
              <a:t>. </a:t>
            </a:r>
            <a:endParaRPr lang="ru-RU" sz="1800" b="0" dirty="0" smtClean="0">
              <a:solidFill>
                <a:schemeClr val="tx1">
                  <a:lumMod val="50000"/>
                </a:schemeClr>
              </a:solidFill>
              <a:latin typeface="Times New Roman" pitchFamily="18" charset="0"/>
              <a:cs typeface="Times New Roman" pitchFamily="18" charset="0"/>
            </a:endParaRPr>
          </a:p>
          <a:p>
            <a:pPr marL="0" indent="360000" algn="just">
              <a:lnSpc>
                <a:spcPct val="100000"/>
              </a:lnSpc>
              <a:spcBef>
                <a:spcPts val="0"/>
              </a:spcBef>
              <a:buNone/>
            </a:pPr>
            <a:r>
              <a:rPr lang="ru-RU" sz="1800" b="0" dirty="0" smtClean="0">
                <a:solidFill>
                  <a:schemeClr val="tx1">
                    <a:lumMod val="50000"/>
                  </a:schemeClr>
                </a:solidFill>
                <a:latin typeface="Times New Roman" pitchFamily="18" charset="0"/>
                <a:cs typeface="Times New Roman" pitchFamily="18" charset="0"/>
              </a:rPr>
              <a:t>4. Участь </a:t>
            </a:r>
            <a:r>
              <a:rPr lang="ru-RU" sz="1800" b="0" dirty="0" err="1">
                <a:solidFill>
                  <a:schemeClr val="tx1">
                    <a:lumMod val="50000"/>
                  </a:schemeClr>
                </a:solidFill>
                <a:latin typeface="Times New Roman" pitchFamily="18" charset="0"/>
                <a:cs typeface="Times New Roman" pitchFamily="18" charset="0"/>
              </a:rPr>
              <a:t>молоді</a:t>
            </a:r>
            <a:r>
              <a:rPr lang="ru-RU" sz="1800" b="0" dirty="0">
                <a:solidFill>
                  <a:schemeClr val="tx1">
                    <a:lumMod val="50000"/>
                  </a:schemeClr>
                </a:solidFill>
                <a:latin typeface="Times New Roman" pitchFamily="18" charset="0"/>
                <a:cs typeface="Times New Roman" pitchFamily="18" charset="0"/>
              </a:rPr>
              <a:t> у </a:t>
            </a:r>
            <a:r>
              <a:rPr lang="ru-RU" sz="1800" b="0" dirty="0" err="1">
                <a:solidFill>
                  <a:schemeClr val="tx1">
                    <a:lumMod val="50000"/>
                  </a:schemeClr>
                </a:solidFill>
                <a:latin typeface="Times New Roman" pitchFamily="18" charset="0"/>
                <a:cs typeface="Times New Roman" pitchFamily="18" charset="0"/>
              </a:rPr>
              <a:t>прийнятті</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публічних</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рішень</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форми</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механізми</a:t>
            </a:r>
            <a:r>
              <a:rPr lang="ru-RU" sz="1800" b="0" dirty="0">
                <a:solidFill>
                  <a:schemeClr val="tx1">
                    <a:lumMod val="50000"/>
                  </a:schemeClr>
                </a:solidFill>
                <a:latin typeface="Times New Roman" pitchFamily="18" charset="0"/>
                <a:cs typeface="Times New Roman" pitchFamily="18" charset="0"/>
              </a:rPr>
              <a:t> та </a:t>
            </a:r>
            <a:r>
              <a:rPr lang="ru-RU" sz="1800" b="0" dirty="0" err="1">
                <a:solidFill>
                  <a:schemeClr val="tx1">
                    <a:lumMod val="50000"/>
                  </a:schemeClr>
                </a:solidFill>
                <a:latin typeface="Times New Roman" pitchFamily="18" charset="0"/>
                <a:cs typeface="Times New Roman" pitchFamily="18" charset="0"/>
              </a:rPr>
              <a:t>сучасні</a:t>
            </a:r>
            <a:r>
              <a:rPr lang="ru-RU" sz="1800" b="0" dirty="0">
                <a:solidFill>
                  <a:schemeClr val="tx1">
                    <a:lumMod val="50000"/>
                  </a:schemeClr>
                </a:solidFill>
                <a:latin typeface="Times New Roman" pitchFamily="18" charset="0"/>
                <a:cs typeface="Times New Roman" pitchFamily="18" charset="0"/>
              </a:rPr>
              <a:t> практики.</a:t>
            </a:r>
            <a:r>
              <a:rPr lang="uk-UA" sz="1800" b="0" dirty="0" smtClean="0">
                <a:solidFill>
                  <a:schemeClr val="tx1">
                    <a:lumMod val="50000"/>
                  </a:schemeClr>
                </a:solidFill>
                <a:latin typeface="Times New Roman" pitchFamily="18" charset="0"/>
                <a:cs typeface="Times New Roman" pitchFamily="18" charset="0"/>
              </a:rPr>
              <a:t> </a:t>
            </a:r>
          </a:p>
          <a:p>
            <a:pPr marL="0" indent="360000" algn="just">
              <a:lnSpc>
                <a:spcPct val="100000"/>
              </a:lnSpc>
              <a:spcBef>
                <a:spcPts val="0"/>
              </a:spcBef>
              <a:buNone/>
            </a:pPr>
            <a:r>
              <a:rPr lang="uk-UA" sz="1800" b="0" dirty="0" smtClean="0">
                <a:solidFill>
                  <a:schemeClr val="tx1">
                    <a:lumMod val="50000"/>
                  </a:schemeClr>
                </a:solidFill>
                <a:latin typeface="Times New Roman" pitchFamily="18" charset="0"/>
                <a:cs typeface="Times New Roman" pitchFamily="18" charset="0"/>
              </a:rPr>
              <a:t>5. Міграційні </a:t>
            </a:r>
            <a:r>
              <a:rPr lang="uk-UA" sz="1800" b="0" dirty="0">
                <a:solidFill>
                  <a:schemeClr val="tx1">
                    <a:lumMod val="50000"/>
                  </a:schemeClr>
                </a:solidFill>
                <a:latin typeface="Times New Roman" pitchFamily="18" charset="0"/>
                <a:cs typeface="Times New Roman" pitchFamily="18" charset="0"/>
              </a:rPr>
              <a:t>настрої молоді та їхній вплив на демографічну безпеку України</a:t>
            </a:r>
            <a:r>
              <a:rPr lang="uk-UA" sz="1800" b="0" dirty="0" smtClean="0">
                <a:solidFill>
                  <a:schemeClr val="tx1">
                    <a:lumMod val="50000"/>
                  </a:schemeClr>
                </a:solidFill>
                <a:latin typeface="Times New Roman" pitchFamily="18" charset="0"/>
                <a:cs typeface="Times New Roman" pitchFamily="18" charset="0"/>
              </a:rPr>
              <a:t>.</a:t>
            </a:r>
          </a:p>
          <a:p>
            <a:pPr marL="0" indent="360000" algn="just">
              <a:lnSpc>
                <a:spcPct val="100000"/>
              </a:lnSpc>
              <a:spcBef>
                <a:spcPts val="0"/>
              </a:spcBef>
              <a:buNone/>
            </a:pPr>
            <a:r>
              <a:rPr lang="uk-UA" sz="1800" b="0" dirty="0" smtClean="0">
                <a:solidFill>
                  <a:schemeClr val="tx1">
                    <a:lumMod val="50000"/>
                  </a:schemeClr>
                </a:solidFill>
                <a:latin typeface="Times New Roman" pitchFamily="18" charset="0"/>
                <a:cs typeface="Times New Roman" pitchFamily="18" charset="0"/>
              </a:rPr>
              <a:t>6. Молодь </a:t>
            </a:r>
            <a:r>
              <a:rPr lang="uk-UA" sz="1800" b="0" dirty="0">
                <a:solidFill>
                  <a:schemeClr val="tx1">
                    <a:lumMod val="50000"/>
                  </a:schemeClr>
                </a:solidFill>
                <a:latin typeface="Times New Roman" pitchFamily="18" charset="0"/>
                <a:cs typeface="Times New Roman" pitchFamily="18" charset="0"/>
              </a:rPr>
              <a:t>як чинник демографічного відновлення України: виклики та можливості державної політики</a:t>
            </a:r>
            <a:r>
              <a:rPr lang="uk-UA" sz="1800" b="0" dirty="0" smtClean="0">
                <a:solidFill>
                  <a:schemeClr val="tx1">
                    <a:lumMod val="50000"/>
                  </a:schemeClr>
                </a:solidFill>
                <a:latin typeface="Times New Roman" pitchFamily="18" charset="0"/>
                <a:cs typeface="Times New Roman" pitchFamily="18" charset="0"/>
              </a:rPr>
              <a:t>.</a:t>
            </a:r>
          </a:p>
          <a:p>
            <a:pPr marL="0" indent="360000" algn="just">
              <a:lnSpc>
                <a:spcPct val="100000"/>
              </a:lnSpc>
              <a:spcBef>
                <a:spcPts val="0"/>
              </a:spcBef>
              <a:buNone/>
            </a:pPr>
            <a:r>
              <a:rPr lang="uk-UA" sz="1800" b="0" dirty="0" smtClean="0">
                <a:solidFill>
                  <a:schemeClr val="tx1">
                    <a:lumMod val="50000"/>
                  </a:schemeClr>
                </a:solidFill>
                <a:latin typeface="Times New Roman" pitchFamily="18" charset="0"/>
                <a:cs typeface="Times New Roman" pitchFamily="18" charset="0"/>
              </a:rPr>
              <a:t>7. Освітня </a:t>
            </a:r>
            <a:r>
              <a:rPr lang="uk-UA" sz="1800" b="0" dirty="0">
                <a:solidFill>
                  <a:schemeClr val="tx1">
                    <a:lumMod val="50000"/>
                  </a:schemeClr>
                </a:solidFill>
                <a:latin typeface="Times New Roman" pitchFamily="18" charset="0"/>
                <a:cs typeface="Times New Roman" pitchFamily="18" charset="0"/>
              </a:rPr>
              <a:t>політика як складова молодіжної політики: забезпечення доступності та якості освіти для молоді.</a:t>
            </a:r>
            <a:endParaRPr lang="uk-UA" sz="1800" b="0" dirty="0">
              <a:solidFill>
                <a:schemeClr val="tx1">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996547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вмісту 1"/>
          <p:cNvSpPr>
            <a:spLocks noGrp="1"/>
          </p:cNvSpPr>
          <p:nvPr>
            <p:ph sz="quarter" idx="10"/>
          </p:nvPr>
        </p:nvSpPr>
        <p:spPr>
          <a:xfrm>
            <a:off x="334963" y="188913"/>
            <a:ext cx="5799137" cy="4634547"/>
          </a:xfrm>
        </p:spPr>
        <p:txBody>
          <a:bodyPr/>
          <a:lstStyle/>
          <a:p>
            <a:pPr marL="0" indent="457200" algn="ctr">
              <a:lnSpc>
                <a:spcPct val="100000"/>
              </a:lnSpc>
              <a:spcBef>
                <a:spcPts val="0"/>
              </a:spcBef>
            </a:pPr>
            <a:r>
              <a:rPr lang="ru-RU" sz="1800" i="1" u="sng" dirty="0">
                <a:solidFill>
                  <a:schemeClr val="tx1">
                    <a:lumMod val="50000"/>
                  </a:schemeClr>
                </a:solidFill>
                <a:latin typeface="Times New Roman" pitchFamily="18" charset="0"/>
                <a:cs typeface="Times New Roman" pitchFamily="18" charset="0"/>
              </a:rPr>
              <a:t>Кейс 1. «Молодь не </a:t>
            </a:r>
            <a:r>
              <a:rPr lang="ru-RU" sz="1800" i="1" u="sng" dirty="0" err="1">
                <a:solidFill>
                  <a:schemeClr val="tx1">
                    <a:lumMod val="50000"/>
                  </a:schemeClr>
                </a:solidFill>
                <a:latin typeface="Times New Roman" pitchFamily="18" charset="0"/>
                <a:cs typeface="Times New Roman" pitchFamily="18" charset="0"/>
              </a:rPr>
              <a:t>хоче</a:t>
            </a:r>
            <a:r>
              <a:rPr lang="ru-RU" sz="1800" i="1" u="sng" dirty="0">
                <a:solidFill>
                  <a:schemeClr val="tx1">
                    <a:lumMod val="50000"/>
                  </a:schemeClr>
                </a:solidFill>
                <a:latin typeface="Times New Roman" pitchFamily="18" charset="0"/>
                <a:cs typeface="Times New Roman" pitchFamily="18" charset="0"/>
              </a:rPr>
              <a:t> </a:t>
            </a:r>
            <a:r>
              <a:rPr lang="ru-RU" sz="1800" i="1" u="sng" dirty="0" err="1">
                <a:solidFill>
                  <a:schemeClr val="tx1">
                    <a:lumMod val="50000"/>
                  </a:schemeClr>
                </a:solidFill>
                <a:latin typeface="Times New Roman" pitchFamily="18" charset="0"/>
                <a:cs typeface="Times New Roman" pitchFamily="18" charset="0"/>
              </a:rPr>
              <a:t>брати</a:t>
            </a:r>
            <a:r>
              <a:rPr lang="ru-RU" sz="1800" i="1" u="sng" dirty="0">
                <a:solidFill>
                  <a:schemeClr val="tx1">
                    <a:lumMod val="50000"/>
                  </a:schemeClr>
                </a:solidFill>
                <a:latin typeface="Times New Roman" pitchFamily="18" charset="0"/>
                <a:cs typeface="Times New Roman" pitchFamily="18" charset="0"/>
              </a:rPr>
              <a:t> участь у </a:t>
            </a:r>
            <a:r>
              <a:rPr lang="ru-RU" sz="1800" i="1" u="sng" dirty="0" err="1">
                <a:solidFill>
                  <a:schemeClr val="tx1">
                    <a:lumMod val="50000"/>
                  </a:schemeClr>
                </a:solidFill>
                <a:latin typeface="Times New Roman" pitchFamily="18" charset="0"/>
                <a:cs typeface="Times New Roman" pitchFamily="18" charset="0"/>
              </a:rPr>
              <a:t>прийнятті</a:t>
            </a:r>
            <a:r>
              <a:rPr lang="ru-RU" sz="1800" i="1" u="sng" dirty="0">
                <a:solidFill>
                  <a:schemeClr val="tx1">
                    <a:lumMod val="50000"/>
                  </a:schemeClr>
                </a:solidFill>
                <a:latin typeface="Times New Roman" pitchFamily="18" charset="0"/>
                <a:cs typeface="Times New Roman" pitchFamily="18" charset="0"/>
              </a:rPr>
              <a:t> </a:t>
            </a:r>
            <a:r>
              <a:rPr lang="ru-RU" sz="1800" i="1" u="sng" dirty="0" err="1">
                <a:solidFill>
                  <a:schemeClr val="tx1">
                    <a:lumMod val="50000"/>
                  </a:schemeClr>
                </a:solidFill>
                <a:latin typeface="Times New Roman" pitchFamily="18" charset="0"/>
                <a:cs typeface="Times New Roman" pitchFamily="18" charset="0"/>
              </a:rPr>
              <a:t>рішень</a:t>
            </a:r>
            <a:r>
              <a:rPr lang="ru-RU" sz="1800" i="1" u="sng" dirty="0">
                <a:solidFill>
                  <a:schemeClr val="tx1">
                    <a:lumMod val="50000"/>
                  </a:schemeClr>
                </a:solidFill>
                <a:latin typeface="Times New Roman" pitchFamily="18" charset="0"/>
                <a:cs typeface="Times New Roman" pitchFamily="18" charset="0"/>
              </a:rPr>
              <a:t>»</a:t>
            </a:r>
          </a:p>
          <a:p>
            <a:pPr marL="0" indent="457200" algn="just">
              <a:lnSpc>
                <a:spcPct val="100000"/>
              </a:lnSpc>
              <a:spcBef>
                <a:spcPts val="0"/>
              </a:spcBef>
              <a:buNone/>
            </a:pPr>
            <a:r>
              <a:rPr lang="ru-RU" sz="1800" b="0" dirty="0">
                <a:solidFill>
                  <a:schemeClr val="tx1">
                    <a:lumMod val="50000"/>
                  </a:schemeClr>
                </a:solidFill>
                <a:latin typeface="Times New Roman" pitchFamily="18" charset="0"/>
                <a:cs typeface="Times New Roman" pitchFamily="18" charset="0"/>
              </a:rPr>
              <a:t>У </a:t>
            </a:r>
            <a:r>
              <a:rPr lang="ru-RU" sz="1800" b="0" dirty="0" err="1">
                <a:solidFill>
                  <a:schemeClr val="tx1">
                    <a:lumMod val="50000"/>
                  </a:schemeClr>
                </a:solidFill>
                <a:latin typeface="Times New Roman" pitchFamily="18" charset="0"/>
                <a:cs typeface="Times New Roman" pitchFamily="18" charset="0"/>
              </a:rPr>
              <a:t>територіальній</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громаді</a:t>
            </a:r>
            <a:r>
              <a:rPr lang="ru-RU" sz="1800" b="0" dirty="0">
                <a:solidFill>
                  <a:schemeClr val="tx1">
                    <a:lumMod val="50000"/>
                  </a:schemeClr>
                </a:solidFill>
                <a:latin typeface="Times New Roman" pitchFamily="18" charset="0"/>
                <a:cs typeface="Times New Roman" pitchFamily="18" charset="0"/>
              </a:rPr>
              <a:t> створено </a:t>
            </a:r>
            <a:r>
              <a:rPr lang="ru-RU" sz="1800" b="0" dirty="0" err="1">
                <a:solidFill>
                  <a:schemeClr val="tx1">
                    <a:lumMod val="50000"/>
                  </a:schemeClr>
                </a:solidFill>
                <a:latin typeface="Times New Roman" pitchFamily="18" charset="0"/>
                <a:cs typeface="Times New Roman" pitchFamily="18" charset="0"/>
              </a:rPr>
              <a:t>молодіжну</a:t>
            </a:r>
            <a:r>
              <a:rPr lang="ru-RU" sz="1800" b="0" dirty="0">
                <a:solidFill>
                  <a:schemeClr val="tx1">
                    <a:lumMod val="50000"/>
                  </a:schemeClr>
                </a:solidFill>
                <a:latin typeface="Times New Roman" pitchFamily="18" charset="0"/>
                <a:cs typeface="Times New Roman" pitchFamily="18" charset="0"/>
              </a:rPr>
              <a:t> раду, </a:t>
            </a:r>
            <a:r>
              <a:rPr lang="ru-RU" sz="1800" b="0" dirty="0" err="1">
                <a:solidFill>
                  <a:schemeClr val="tx1">
                    <a:lumMod val="50000"/>
                  </a:schemeClr>
                </a:solidFill>
                <a:latin typeface="Times New Roman" pitchFamily="18" charset="0"/>
                <a:cs typeface="Times New Roman" pitchFamily="18" charset="0"/>
              </a:rPr>
              <a:t>однак</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протягом</a:t>
            </a:r>
            <a:r>
              <a:rPr lang="ru-RU" sz="1800" b="0" dirty="0">
                <a:solidFill>
                  <a:schemeClr val="tx1">
                    <a:lumMod val="50000"/>
                  </a:schemeClr>
                </a:solidFill>
                <a:latin typeface="Times New Roman" pitchFamily="18" charset="0"/>
                <a:cs typeface="Times New Roman" pitchFamily="18" charset="0"/>
              </a:rPr>
              <a:t> року в </a:t>
            </a:r>
            <a:r>
              <a:rPr lang="ru-RU" sz="1800" b="0" dirty="0" err="1">
                <a:solidFill>
                  <a:schemeClr val="tx1">
                    <a:lumMod val="50000"/>
                  </a:schemeClr>
                </a:solidFill>
                <a:latin typeface="Times New Roman" pitchFamily="18" charset="0"/>
                <a:cs typeface="Times New Roman" pitchFamily="18" charset="0"/>
              </a:rPr>
              <a:t>її</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засіданнях</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бере</a:t>
            </a:r>
            <a:r>
              <a:rPr lang="ru-RU" sz="1800" b="0" dirty="0">
                <a:solidFill>
                  <a:schemeClr val="tx1">
                    <a:lumMod val="50000"/>
                  </a:schemeClr>
                </a:solidFill>
                <a:latin typeface="Times New Roman" pitchFamily="18" charset="0"/>
                <a:cs typeface="Times New Roman" pitchFamily="18" charset="0"/>
              </a:rPr>
              <a:t> участь </a:t>
            </a:r>
            <a:r>
              <a:rPr lang="ru-RU" sz="1800" b="0" dirty="0" err="1">
                <a:solidFill>
                  <a:schemeClr val="tx1">
                    <a:lumMod val="50000"/>
                  </a:schemeClr>
                </a:solidFill>
                <a:latin typeface="Times New Roman" pitchFamily="18" charset="0"/>
                <a:cs typeface="Times New Roman" pitchFamily="18" charset="0"/>
              </a:rPr>
              <a:t>лише</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незначна</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кількість</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молодих</a:t>
            </a:r>
            <a:r>
              <a:rPr lang="ru-RU" sz="1800" b="0" dirty="0">
                <a:solidFill>
                  <a:schemeClr val="tx1">
                    <a:lumMod val="50000"/>
                  </a:schemeClr>
                </a:solidFill>
                <a:latin typeface="Times New Roman" pitchFamily="18" charset="0"/>
                <a:cs typeface="Times New Roman" pitchFamily="18" charset="0"/>
              </a:rPr>
              <a:t> людей. Молодь </a:t>
            </a:r>
            <a:r>
              <a:rPr lang="ru-RU" sz="1800" b="0" dirty="0" err="1">
                <a:solidFill>
                  <a:schemeClr val="tx1">
                    <a:lumMod val="50000"/>
                  </a:schemeClr>
                </a:solidFill>
                <a:latin typeface="Times New Roman" pitchFamily="18" charset="0"/>
                <a:cs typeface="Times New Roman" pitchFamily="18" charset="0"/>
              </a:rPr>
              <a:t>громади</a:t>
            </a:r>
            <a:r>
              <a:rPr lang="ru-RU" sz="1800" b="0" dirty="0">
                <a:solidFill>
                  <a:schemeClr val="tx1">
                    <a:lumMod val="50000"/>
                  </a:schemeClr>
                </a:solidFill>
                <a:latin typeface="Times New Roman" pitchFamily="18" charset="0"/>
                <a:cs typeface="Times New Roman" pitchFamily="18" charset="0"/>
              </a:rPr>
              <a:t> активно </a:t>
            </a:r>
            <a:r>
              <a:rPr lang="ru-RU" sz="1800" b="0" dirty="0" err="1">
                <a:solidFill>
                  <a:schemeClr val="tx1">
                    <a:lumMod val="50000"/>
                  </a:schemeClr>
                </a:solidFill>
                <a:latin typeface="Times New Roman" pitchFamily="18" charset="0"/>
                <a:cs typeface="Times New Roman" pitchFamily="18" charset="0"/>
              </a:rPr>
              <a:t>користується</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соціальними</a:t>
            </a:r>
            <a:r>
              <a:rPr lang="ru-RU" sz="1800" b="0" dirty="0">
                <a:solidFill>
                  <a:schemeClr val="tx1">
                    <a:lumMod val="50000"/>
                  </a:schemeClr>
                </a:solidFill>
                <a:latin typeface="Times New Roman" pitchFamily="18" charset="0"/>
                <a:cs typeface="Times New Roman" pitchFamily="18" charset="0"/>
              </a:rPr>
              <a:t> мережами, але </a:t>
            </a:r>
            <a:r>
              <a:rPr lang="ru-RU" sz="1800" b="0" dirty="0" err="1">
                <a:solidFill>
                  <a:schemeClr val="tx1">
                    <a:lumMod val="50000"/>
                  </a:schemeClr>
                </a:solidFill>
                <a:latin typeface="Times New Roman" pitchFamily="18" charset="0"/>
                <a:cs typeface="Times New Roman" pitchFamily="18" charset="0"/>
              </a:rPr>
              <a:t>майже</a:t>
            </a:r>
            <a:r>
              <a:rPr lang="ru-RU" sz="1800" b="0" dirty="0">
                <a:solidFill>
                  <a:schemeClr val="tx1">
                    <a:lumMod val="50000"/>
                  </a:schemeClr>
                </a:solidFill>
                <a:latin typeface="Times New Roman" pitchFamily="18" charset="0"/>
                <a:cs typeface="Times New Roman" pitchFamily="18" charset="0"/>
              </a:rPr>
              <a:t> не </a:t>
            </a:r>
            <a:r>
              <a:rPr lang="ru-RU" sz="1800" b="0" dirty="0" err="1">
                <a:solidFill>
                  <a:schemeClr val="tx1">
                    <a:lumMod val="50000"/>
                  </a:schemeClr>
                </a:solidFill>
                <a:latin typeface="Times New Roman" pitchFamily="18" charset="0"/>
                <a:cs typeface="Times New Roman" pitchFamily="18" charset="0"/>
              </a:rPr>
              <a:t>долучається</a:t>
            </a:r>
            <a:r>
              <a:rPr lang="ru-RU" sz="1800" b="0" dirty="0">
                <a:solidFill>
                  <a:schemeClr val="tx1">
                    <a:lumMod val="50000"/>
                  </a:schemeClr>
                </a:solidFill>
                <a:latin typeface="Times New Roman" pitchFamily="18" charset="0"/>
                <a:cs typeface="Times New Roman" pitchFamily="18" charset="0"/>
              </a:rPr>
              <a:t> до </a:t>
            </a:r>
            <a:r>
              <a:rPr lang="ru-RU" sz="1800" b="0" dirty="0" err="1">
                <a:solidFill>
                  <a:schemeClr val="tx1">
                    <a:lumMod val="50000"/>
                  </a:schemeClr>
                </a:solidFill>
                <a:latin typeface="Times New Roman" pitchFamily="18" charset="0"/>
                <a:cs typeface="Times New Roman" pitchFamily="18" charset="0"/>
              </a:rPr>
              <a:t>громадських</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обговорень</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консультацій</a:t>
            </a:r>
            <a:r>
              <a:rPr lang="ru-RU" sz="1800" b="0" dirty="0">
                <a:solidFill>
                  <a:schemeClr val="tx1">
                    <a:lumMod val="50000"/>
                  </a:schemeClr>
                </a:solidFill>
                <a:latin typeface="Times New Roman" pitchFamily="18" charset="0"/>
                <a:cs typeface="Times New Roman" pitchFamily="18" charset="0"/>
              </a:rPr>
              <a:t> та </a:t>
            </a:r>
            <a:r>
              <a:rPr lang="ru-RU" sz="1800" b="0" dirty="0" err="1">
                <a:solidFill>
                  <a:schemeClr val="tx1">
                    <a:lumMod val="50000"/>
                  </a:schemeClr>
                </a:solidFill>
                <a:latin typeface="Times New Roman" pitchFamily="18" charset="0"/>
                <a:cs typeface="Times New Roman" pitchFamily="18" charset="0"/>
              </a:rPr>
              <a:t>інших</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офіційних</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механізмів</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участі</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Представники</a:t>
            </a:r>
            <a:r>
              <a:rPr lang="ru-RU" sz="1800" b="0" dirty="0">
                <a:solidFill>
                  <a:schemeClr val="tx1">
                    <a:lumMod val="50000"/>
                  </a:schemeClr>
                </a:solidFill>
                <a:latin typeface="Times New Roman" pitchFamily="18" charset="0"/>
                <a:cs typeface="Times New Roman" pitchFamily="18" charset="0"/>
              </a:rPr>
              <a:t> органу </a:t>
            </a:r>
            <a:r>
              <a:rPr lang="ru-RU" sz="1800" b="0" dirty="0" err="1">
                <a:solidFill>
                  <a:schemeClr val="tx1">
                    <a:lumMod val="50000"/>
                  </a:schemeClr>
                </a:solidFill>
                <a:latin typeface="Times New Roman" pitchFamily="18" charset="0"/>
                <a:cs typeface="Times New Roman" pitchFamily="18" charset="0"/>
              </a:rPr>
              <a:t>місцевого</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самоврядування</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вважають</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що</a:t>
            </a:r>
            <a:r>
              <a:rPr lang="ru-RU" sz="1800" b="0" dirty="0">
                <a:solidFill>
                  <a:schemeClr val="tx1">
                    <a:lumMod val="50000"/>
                  </a:schemeClr>
                </a:solidFill>
                <a:latin typeface="Times New Roman" pitchFamily="18" charset="0"/>
                <a:cs typeface="Times New Roman" pitchFamily="18" charset="0"/>
              </a:rPr>
              <a:t> молодь «</a:t>
            </a:r>
            <a:r>
              <a:rPr lang="ru-RU" sz="1800" b="0" dirty="0" err="1">
                <a:solidFill>
                  <a:schemeClr val="tx1">
                    <a:lumMod val="50000"/>
                  </a:schemeClr>
                </a:solidFill>
                <a:latin typeface="Times New Roman" pitchFamily="18" charset="0"/>
                <a:cs typeface="Times New Roman" pitchFamily="18" charset="0"/>
              </a:rPr>
              <a:t>пасивна</a:t>
            </a:r>
            <a:r>
              <a:rPr lang="ru-RU" sz="1800" b="0" dirty="0">
                <a:solidFill>
                  <a:schemeClr val="tx1">
                    <a:lumMod val="50000"/>
                  </a:schemeClr>
                </a:solidFill>
                <a:latin typeface="Times New Roman" pitchFamily="18" charset="0"/>
                <a:cs typeface="Times New Roman" pitchFamily="18" charset="0"/>
              </a:rPr>
              <a:t>» і не </a:t>
            </a:r>
            <a:r>
              <a:rPr lang="ru-RU" sz="1800" b="0" dirty="0" err="1">
                <a:solidFill>
                  <a:schemeClr val="tx1">
                    <a:lumMod val="50000"/>
                  </a:schemeClr>
                </a:solidFill>
                <a:latin typeface="Times New Roman" pitchFamily="18" charset="0"/>
                <a:cs typeface="Times New Roman" pitchFamily="18" charset="0"/>
              </a:rPr>
              <a:t>зацікавлена</a:t>
            </a:r>
            <a:r>
              <a:rPr lang="ru-RU" sz="1800" b="0" dirty="0">
                <a:solidFill>
                  <a:schemeClr val="tx1">
                    <a:lumMod val="50000"/>
                  </a:schemeClr>
                </a:solidFill>
                <a:latin typeface="Times New Roman" pitchFamily="18" charset="0"/>
                <a:cs typeface="Times New Roman" pitchFamily="18" charset="0"/>
              </a:rPr>
              <a:t> в </a:t>
            </a:r>
            <a:r>
              <a:rPr lang="ru-RU" sz="1800" b="0" dirty="0" err="1">
                <a:solidFill>
                  <a:schemeClr val="tx1">
                    <a:lumMod val="50000"/>
                  </a:schemeClr>
                </a:solidFill>
                <a:latin typeface="Times New Roman" pitchFamily="18" charset="0"/>
                <a:cs typeface="Times New Roman" pitchFamily="18" charset="0"/>
              </a:rPr>
              <a:t>управлінні</a:t>
            </a:r>
            <a:r>
              <a:rPr lang="ru-RU" sz="1800" b="0" dirty="0">
                <a:solidFill>
                  <a:schemeClr val="tx1">
                    <a:lumMod val="50000"/>
                  </a:schemeClr>
                </a:solidFill>
                <a:latin typeface="Times New Roman" pitchFamily="18" charset="0"/>
                <a:cs typeface="Times New Roman" pitchFamily="18" charset="0"/>
              </a:rPr>
              <a:t> громадою.</a:t>
            </a:r>
          </a:p>
          <a:p>
            <a:pPr marL="0" indent="457200" algn="just">
              <a:lnSpc>
                <a:spcPct val="100000"/>
              </a:lnSpc>
              <a:spcBef>
                <a:spcPts val="0"/>
              </a:spcBef>
              <a:buNone/>
            </a:pPr>
            <a:endParaRPr lang="ru-RU" sz="1800" dirty="0" smtClean="0">
              <a:solidFill>
                <a:schemeClr val="tx1">
                  <a:lumMod val="50000"/>
                </a:schemeClr>
              </a:solidFill>
              <a:latin typeface="Times New Roman" pitchFamily="18" charset="0"/>
              <a:cs typeface="Times New Roman" pitchFamily="18" charset="0"/>
            </a:endParaRPr>
          </a:p>
          <a:p>
            <a:pPr marL="0" indent="457200" algn="just">
              <a:lnSpc>
                <a:spcPct val="100000"/>
              </a:lnSpc>
              <a:spcBef>
                <a:spcPts val="0"/>
              </a:spcBef>
              <a:buNone/>
            </a:pPr>
            <a:r>
              <a:rPr lang="ru-RU" sz="1800" dirty="0" err="1" smtClean="0">
                <a:solidFill>
                  <a:schemeClr val="tx1">
                    <a:lumMod val="50000"/>
                  </a:schemeClr>
                </a:solidFill>
                <a:latin typeface="Times New Roman" pitchFamily="18" charset="0"/>
                <a:cs typeface="Times New Roman" pitchFamily="18" charset="0"/>
              </a:rPr>
              <a:t>Завдання</a:t>
            </a:r>
            <a:r>
              <a:rPr lang="ru-RU" sz="1800" dirty="0" smtClean="0">
                <a:solidFill>
                  <a:schemeClr val="tx1">
                    <a:lumMod val="50000"/>
                  </a:schemeClr>
                </a:solidFill>
                <a:latin typeface="Times New Roman" pitchFamily="18" charset="0"/>
                <a:cs typeface="Times New Roman" pitchFamily="18" charset="0"/>
              </a:rPr>
              <a:t> </a:t>
            </a:r>
            <a:r>
              <a:rPr lang="ru-RU" sz="1800" dirty="0">
                <a:solidFill>
                  <a:schemeClr val="tx1">
                    <a:lumMod val="50000"/>
                  </a:schemeClr>
                </a:solidFill>
                <a:latin typeface="Times New Roman" pitchFamily="18" charset="0"/>
                <a:cs typeface="Times New Roman" pitchFamily="18" charset="0"/>
              </a:rPr>
              <a:t>для </a:t>
            </a:r>
            <a:r>
              <a:rPr lang="ru-RU" sz="1800" dirty="0" err="1">
                <a:solidFill>
                  <a:schemeClr val="tx1">
                    <a:lumMod val="50000"/>
                  </a:schemeClr>
                </a:solidFill>
                <a:latin typeface="Times New Roman" pitchFamily="18" charset="0"/>
                <a:cs typeface="Times New Roman" pitchFamily="18" charset="0"/>
              </a:rPr>
              <a:t>студентів</a:t>
            </a:r>
            <a:r>
              <a:rPr lang="ru-RU" sz="180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визначити</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можливі</a:t>
            </a:r>
            <a:r>
              <a:rPr lang="ru-RU" sz="1800" b="0" dirty="0">
                <a:solidFill>
                  <a:schemeClr val="tx1">
                    <a:lumMod val="50000"/>
                  </a:schemeClr>
                </a:solidFill>
                <a:latin typeface="Times New Roman" pitchFamily="18" charset="0"/>
                <a:cs typeface="Times New Roman" pitchFamily="18" charset="0"/>
              </a:rPr>
              <a:t> причини </a:t>
            </a:r>
            <a:r>
              <a:rPr lang="ru-RU" sz="1800" b="0" dirty="0" err="1">
                <a:solidFill>
                  <a:schemeClr val="tx1">
                    <a:lumMod val="50000"/>
                  </a:schemeClr>
                </a:solidFill>
                <a:latin typeface="Times New Roman" pitchFamily="18" charset="0"/>
                <a:cs typeface="Times New Roman" pitchFamily="18" charset="0"/>
              </a:rPr>
              <a:t>низької</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участі</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молоді</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запропонувати</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механізми</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залучення</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молоді</a:t>
            </a:r>
            <a:r>
              <a:rPr lang="ru-RU" sz="1800" b="0" dirty="0">
                <a:solidFill>
                  <a:schemeClr val="tx1">
                    <a:lumMod val="50000"/>
                  </a:schemeClr>
                </a:solidFill>
                <a:latin typeface="Times New Roman" pitchFamily="18" charset="0"/>
                <a:cs typeface="Times New Roman" pitchFamily="18" charset="0"/>
              </a:rPr>
              <a:t> до </a:t>
            </a:r>
            <a:r>
              <a:rPr lang="ru-RU" sz="1800" b="0" dirty="0" err="1">
                <a:solidFill>
                  <a:schemeClr val="tx1">
                    <a:lumMod val="50000"/>
                  </a:schemeClr>
                </a:solidFill>
                <a:latin typeface="Times New Roman" pitchFamily="18" charset="0"/>
                <a:cs typeface="Times New Roman" pitchFamily="18" charset="0"/>
              </a:rPr>
              <a:t>формування</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публічних</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рішень</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розробити</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коротку</a:t>
            </a:r>
            <a:r>
              <a:rPr lang="ru-RU" sz="1800" b="0" dirty="0">
                <a:solidFill>
                  <a:schemeClr val="tx1">
                    <a:lumMod val="50000"/>
                  </a:schemeClr>
                </a:solidFill>
                <a:latin typeface="Times New Roman" pitchFamily="18" charset="0"/>
                <a:cs typeface="Times New Roman" pitchFamily="18" charset="0"/>
              </a:rPr>
              <a:t> модель </a:t>
            </a:r>
            <a:r>
              <a:rPr lang="ru-RU" sz="1800" b="0" dirty="0" err="1">
                <a:solidFill>
                  <a:schemeClr val="tx1">
                    <a:lumMod val="50000"/>
                  </a:schemeClr>
                </a:solidFill>
                <a:latin typeface="Times New Roman" pitchFamily="18" charset="0"/>
                <a:cs typeface="Times New Roman" pitchFamily="18" charset="0"/>
              </a:rPr>
              <a:t>взаємодії</a:t>
            </a:r>
            <a:r>
              <a:rPr lang="ru-RU" sz="1800" b="0" dirty="0">
                <a:solidFill>
                  <a:schemeClr val="tx1">
                    <a:lumMod val="50000"/>
                  </a:schemeClr>
                </a:solidFill>
                <a:latin typeface="Times New Roman" pitchFamily="18" charset="0"/>
                <a:cs typeface="Times New Roman" pitchFamily="18" charset="0"/>
              </a:rPr>
              <a:t> органу </a:t>
            </a:r>
            <a:r>
              <a:rPr lang="ru-RU" sz="1800" b="0" dirty="0" err="1">
                <a:solidFill>
                  <a:schemeClr val="tx1">
                    <a:lumMod val="50000"/>
                  </a:schemeClr>
                </a:solidFill>
                <a:latin typeface="Times New Roman" pitchFamily="18" charset="0"/>
                <a:cs typeface="Times New Roman" pitchFamily="18" charset="0"/>
              </a:rPr>
              <a:t>місцевого</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самоврядування</a:t>
            </a:r>
            <a:r>
              <a:rPr lang="ru-RU" sz="1800" b="0" dirty="0">
                <a:solidFill>
                  <a:schemeClr val="tx1">
                    <a:lumMod val="50000"/>
                  </a:schemeClr>
                </a:solidFill>
                <a:latin typeface="Times New Roman" pitchFamily="18" charset="0"/>
                <a:cs typeface="Times New Roman" pitchFamily="18" charset="0"/>
              </a:rPr>
              <a:t> з </a:t>
            </a:r>
            <a:r>
              <a:rPr lang="ru-RU" sz="1800" b="0" dirty="0" err="1">
                <a:solidFill>
                  <a:schemeClr val="tx1">
                    <a:lumMod val="50000"/>
                  </a:schemeClr>
                </a:solidFill>
                <a:latin typeface="Times New Roman" pitchFamily="18" charset="0"/>
                <a:cs typeface="Times New Roman" pitchFamily="18" charset="0"/>
              </a:rPr>
              <a:t>молодіжною</a:t>
            </a:r>
            <a:r>
              <a:rPr lang="ru-RU" sz="1800" b="0" dirty="0">
                <a:solidFill>
                  <a:schemeClr val="tx1">
                    <a:lumMod val="50000"/>
                  </a:schemeClr>
                </a:solidFill>
                <a:latin typeface="Times New Roman" pitchFamily="18" charset="0"/>
                <a:cs typeface="Times New Roman" pitchFamily="18" charset="0"/>
              </a:rPr>
              <a:t> радою; </a:t>
            </a:r>
            <a:r>
              <a:rPr lang="ru-RU" sz="1800" b="0" dirty="0" err="1">
                <a:solidFill>
                  <a:schemeClr val="tx1">
                    <a:lumMod val="50000"/>
                  </a:schemeClr>
                </a:solidFill>
                <a:latin typeface="Times New Roman" pitchFamily="18" charset="0"/>
                <a:cs typeface="Times New Roman" pitchFamily="18" charset="0"/>
              </a:rPr>
              <a:t>визначити</a:t>
            </a:r>
            <a:r>
              <a:rPr lang="ru-RU" sz="1800" b="0" dirty="0">
                <a:solidFill>
                  <a:schemeClr val="tx1">
                    <a:lumMod val="50000"/>
                  </a:schemeClr>
                </a:solidFill>
                <a:latin typeface="Times New Roman" pitchFamily="18" charset="0"/>
                <a:cs typeface="Times New Roman" pitchFamily="18" charset="0"/>
              </a:rPr>
              <a:t>, як </a:t>
            </a:r>
            <a:r>
              <a:rPr lang="ru-RU" sz="1800" b="0" dirty="0" err="1">
                <a:solidFill>
                  <a:schemeClr val="tx1">
                    <a:lumMod val="50000"/>
                  </a:schemeClr>
                </a:solidFill>
                <a:latin typeface="Times New Roman" pitchFamily="18" charset="0"/>
                <a:cs typeface="Times New Roman" pitchFamily="18" charset="0"/>
              </a:rPr>
              <a:t>цифрові</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інструменти</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можуть</a:t>
            </a:r>
            <a:r>
              <a:rPr lang="ru-RU" sz="1800" b="0" dirty="0">
                <a:solidFill>
                  <a:schemeClr val="tx1">
                    <a:lumMod val="50000"/>
                  </a:schemeClr>
                </a:solidFill>
                <a:latin typeface="Times New Roman" pitchFamily="18" charset="0"/>
                <a:cs typeface="Times New Roman" pitchFamily="18" charset="0"/>
              </a:rPr>
              <a:t> </a:t>
            </a:r>
            <a:r>
              <a:rPr lang="ru-RU" sz="1800" b="0" dirty="0" err="1">
                <a:solidFill>
                  <a:schemeClr val="tx1">
                    <a:lumMod val="50000"/>
                  </a:schemeClr>
                </a:solidFill>
                <a:latin typeface="Times New Roman" pitchFamily="18" charset="0"/>
                <a:cs typeface="Times New Roman" pitchFamily="18" charset="0"/>
              </a:rPr>
              <a:t>підвищити</a:t>
            </a:r>
            <a:r>
              <a:rPr lang="ru-RU" sz="1800" b="0" dirty="0">
                <a:solidFill>
                  <a:schemeClr val="tx1">
                    <a:lumMod val="50000"/>
                  </a:schemeClr>
                </a:solidFill>
                <a:latin typeface="Times New Roman" pitchFamily="18" charset="0"/>
                <a:cs typeface="Times New Roman" pitchFamily="18" charset="0"/>
              </a:rPr>
              <a:t> участь </a:t>
            </a:r>
            <a:r>
              <a:rPr lang="ru-RU" sz="1800" b="0" dirty="0" err="1">
                <a:solidFill>
                  <a:schemeClr val="tx1">
                    <a:lumMod val="50000"/>
                  </a:schemeClr>
                </a:solidFill>
                <a:latin typeface="Times New Roman" pitchFamily="18" charset="0"/>
                <a:cs typeface="Times New Roman" pitchFamily="18" charset="0"/>
              </a:rPr>
              <a:t>молоді</a:t>
            </a:r>
            <a:r>
              <a:rPr lang="ru-RU" sz="1800" b="0" dirty="0">
                <a:solidFill>
                  <a:schemeClr val="tx1">
                    <a:lumMod val="50000"/>
                  </a:schemeClr>
                </a:solidFill>
                <a:latin typeface="Times New Roman" pitchFamily="18" charset="0"/>
                <a:cs typeface="Times New Roman" pitchFamily="18" charset="0"/>
              </a:rPr>
              <a:t>.</a:t>
            </a:r>
          </a:p>
          <a:p>
            <a:pPr marL="0" indent="457200" algn="just">
              <a:lnSpc>
                <a:spcPct val="100000"/>
              </a:lnSpc>
              <a:spcBef>
                <a:spcPts val="0"/>
              </a:spcBef>
            </a:pPr>
            <a:endParaRPr lang="uk-UA" sz="1800" b="0" dirty="0">
              <a:solidFill>
                <a:schemeClr val="tx1">
                  <a:lumMod val="50000"/>
                </a:schemeClr>
              </a:solidFill>
              <a:latin typeface="Times New Roman" pitchFamily="18" charset="0"/>
              <a:cs typeface="Times New Roman" pitchFamily="18" charset="0"/>
            </a:endParaRPr>
          </a:p>
        </p:txBody>
      </p:sp>
      <p:sp>
        <p:nvSpPr>
          <p:cNvPr id="3" name="TextBox 2"/>
          <p:cNvSpPr txBox="1"/>
          <p:nvPr/>
        </p:nvSpPr>
        <p:spPr>
          <a:xfrm>
            <a:off x="6286500" y="190500"/>
            <a:ext cx="5783580" cy="5078313"/>
          </a:xfrm>
          <a:prstGeom prst="rect">
            <a:avLst/>
          </a:prstGeom>
          <a:noFill/>
        </p:spPr>
        <p:txBody>
          <a:bodyPr wrap="square" rtlCol="0">
            <a:spAutoFit/>
          </a:bodyPr>
          <a:lstStyle/>
          <a:p>
            <a:pPr algn="ctr"/>
            <a:r>
              <a:rPr lang="uk-UA" b="1" dirty="0">
                <a:solidFill>
                  <a:schemeClr val="tx1">
                    <a:lumMod val="50000"/>
                  </a:schemeClr>
                </a:solidFill>
                <a:latin typeface="Times New Roman" pitchFamily="18" charset="0"/>
                <a:cs typeface="Times New Roman" pitchFamily="18" charset="0"/>
              </a:rPr>
              <a:t>Кейс 2. «Молодь після війни: залишатися чи повертатися?»</a:t>
            </a:r>
          </a:p>
          <a:p>
            <a:r>
              <a:rPr lang="uk-UA" dirty="0">
                <a:solidFill>
                  <a:schemeClr val="tx1">
                    <a:lumMod val="50000"/>
                  </a:schemeClr>
                </a:solidFill>
                <a:latin typeface="Times New Roman" pitchFamily="18" charset="0"/>
                <a:cs typeface="Times New Roman" pitchFamily="18" charset="0"/>
              </a:rPr>
              <a:t>Після завершення активної фази війни територіальна громада планує програму залучення молоді до відновлення. Значна частина молодих людей навчається або працює за межами громади, частина перебуває за кордоном. Водночас місцева влада потребує молодих фахівців для розвитку економіки, підприємництва, </a:t>
            </a:r>
            <a:r>
              <a:rPr lang="uk-UA" dirty="0" err="1">
                <a:solidFill>
                  <a:schemeClr val="tx1">
                    <a:lumMod val="50000"/>
                  </a:schemeClr>
                </a:solidFill>
                <a:latin typeface="Times New Roman" pitchFamily="18" charset="0"/>
                <a:cs typeface="Times New Roman" pitchFamily="18" charset="0"/>
              </a:rPr>
              <a:t>цифровізації</a:t>
            </a:r>
            <a:r>
              <a:rPr lang="uk-UA" dirty="0">
                <a:solidFill>
                  <a:schemeClr val="tx1">
                    <a:lumMod val="50000"/>
                  </a:schemeClr>
                </a:solidFill>
                <a:latin typeface="Times New Roman" pitchFamily="18" charset="0"/>
                <a:cs typeface="Times New Roman" pitchFamily="18" charset="0"/>
              </a:rPr>
              <a:t> та соціальної сфери.</a:t>
            </a:r>
          </a:p>
          <a:p>
            <a:endParaRPr lang="uk-UA" b="1" dirty="0" smtClean="0">
              <a:solidFill>
                <a:schemeClr val="tx1">
                  <a:lumMod val="50000"/>
                </a:schemeClr>
              </a:solidFill>
              <a:latin typeface="Times New Roman" pitchFamily="18" charset="0"/>
              <a:cs typeface="Times New Roman" pitchFamily="18" charset="0"/>
            </a:endParaRPr>
          </a:p>
          <a:p>
            <a:r>
              <a:rPr lang="uk-UA" b="1" dirty="0" smtClean="0">
                <a:solidFill>
                  <a:schemeClr val="tx1">
                    <a:lumMod val="50000"/>
                  </a:schemeClr>
                </a:solidFill>
                <a:latin typeface="Times New Roman" pitchFamily="18" charset="0"/>
                <a:cs typeface="Times New Roman" pitchFamily="18" charset="0"/>
              </a:rPr>
              <a:t>Завдання </a:t>
            </a:r>
            <a:r>
              <a:rPr lang="uk-UA" b="1" dirty="0">
                <a:solidFill>
                  <a:schemeClr val="tx1">
                    <a:lumMod val="50000"/>
                  </a:schemeClr>
                </a:solidFill>
                <a:latin typeface="Times New Roman" pitchFamily="18" charset="0"/>
                <a:cs typeface="Times New Roman" pitchFamily="18" charset="0"/>
              </a:rPr>
              <a:t>для студентів:</a:t>
            </a:r>
            <a:r>
              <a:rPr lang="uk-UA" dirty="0">
                <a:solidFill>
                  <a:schemeClr val="tx1">
                    <a:lumMod val="50000"/>
                  </a:schemeClr>
                </a:solidFill>
                <a:latin typeface="Times New Roman" pitchFamily="18" charset="0"/>
                <a:cs typeface="Times New Roman" pitchFamily="18" charset="0"/>
              </a:rPr>
              <a:t> визначити основні фактори, які впливатимуть на рішення молоді щодо повернення або залишення громади; запропонувати комплекс заходів молодіжної політики для утримання та повернення молоді; визначити роль освіти, працевлаштування, житлової політики, підприємництва та громадської участі; розробити </a:t>
            </a:r>
            <a:r>
              <a:rPr lang="uk-UA" b="1" dirty="0">
                <a:solidFill>
                  <a:schemeClr val="tx1">
                    <a:lumMod val="50000"/>
                  </a:schemeClr>
                </a:solidFill>
                <a:latin typeface="Times New Roman" pitchFamily="18" charset="0"/>
                <a:cs typeface="Times New Roman" pitchFamily="18" charset="0"/>
              </a:rPr>
              <a:t>5 конкретних заходів місцевої програми «Молодь — ресурс відновлення громади»</a:t>
            </a:r>
            <a:r>
              <a:rPr lang="uk-UA" dirty="0">
                <a:solidFill>
                  <a:schemeClr val="tx1">
                    <a:lumMod val="50000"/>
                  </a:schemeClr>
                </a:solidFill>
                <a:latin typeface="Times New Roman" pitchFamily="18" charset="0"/>
                <a:cs typeface="Times New Roman" pitchFamily="18" charset="0"/>
              </a:rPr>
              <a:t>.</a:t>
            </a:r>
          </a:p>
        </p:txBody>
      </p:sp>
    </p:spTree>
    <p:extLst>
      <p:ext uri="{BB962C8B-B14F-4D97-AF65-F5344CB8AC3E}">
        <p14:creationId xmlns:p14="http://schemas.microsoft.com/office/powerpoint/2010/main" val="411099991"/>
      </p:ext>
    </p:extLst>
  </p:cSld>
  <p:clrMapOvr>
    <a:masterClrMapping/>
  </p:clrMapOvr>
</p:sld>
</file>

<file path=ppt/theme/theme1.xml><?xml version="1.0" encoding="utf-8"?>
<a:theme xmlns:a="http://schemas.openxmlformats.org/drawingml/2006/main" name="Тема Office">
  <a:themeElements>
    <a:clrScheme name="Житомирська політехніка">
      <a:dk1>
        <a:srgbClr val="224D83"/>
      </a:dk1>
      <a:lt1>
        <a:sysClr val="window" lastClr="FFFFFF"/>
      </a:lt1>
      <a:dk2>
        <a:srgbClr val="FFFFFF"/>
      </a:dk2>
      <a:lt2>
        <a:srgbClr val="224D83"/>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Житомирська політехніка">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1426</TotalTime>
  <Words>347</Words>
  <Application>Microsoft Office PowerPoint</Application>
  <PresentationFormat>Довільний</PresentationFormat>
  <Paragraphs>18</Paragraphs>
  <Slides>3</Slides>
  <Notes>1</Notes>
  <HiddenSlides>0</HiddenSlides>
  <MMClips>0</MMClips>
  <ScaleCrop>false</ScaleCrop>
  <HeadingPairs>
    <vt:vector size="4" baseType="variant">
      <vt:variant>
        <vt:lpstr>Тема</vt:lpstr>
      </vt:variant>
      <vt:variant>
        <vt:i4>1</vt:i4>
      </vt:variant>
      <vt:variant>
        <vt:lpstr>Заголовки слайдів</vt:lpstr>
      </vt:variant>
      <vt:variant>
        <vt:i4>3</vt:i4>
      </vt:variant>
    </vt:vector>
  </HeadingPairs>
  <TitlesOfParts>
    <vt:vector size="4" baseType="lpstr">
      <vt:lpstr>Тема Office</vt:lpstr>
      <vt:lpstr>Практичне заняття №3. Тема 3. Молодь та її роль у формуванні та реалізації молодіжної політики </vt:lpstr>
      <vt:lpstr>Презентація PowerPoint</vt:lpstr>
      <vt:lpstr>Презентація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Новосьолов Іван Володимирович</dc:creator>
  <cp:lastModifiedBy>User</cp:lastModifiedBy>
  <cp:revision>124</cp:revision>
  <dcterms:created xsi:type="dcterms:W3CDTF">2023-01-12T09:20:21Z</dcterms:created>
  <dcterms:modified xsi:type="dcterms:W3CDTF">2026-09-23T08:15:28Z</dcterms:modified>
</cp:coreProperties>
</file>