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09"/>
  </p:normalViewPr>
  <p:slideViewPr>
    <p:cSldViewPr snapToGrid="0" snapToObjects="1">
      <p:cViewPr varScale="1">
        <p:scale>
          <a:sx n="114" d="100"/>
          <a:sy n="114" d="100"/>
        </p:scale>
        <p:origin x="4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6B4D29-5C60-CC4F-9CCA-C63A210525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ru-UA" dirty="0"/>
            </a:br>
            <a:br>
              <a:rPr lang="ru-UA" dirty="0"/>
            </a:br>
            <a:br>
              <a:rPr lang="ru-UA" dirty="0"/>
            </a:br>
            <a:r>
              <a:rPr lang="ru-UA" sz="2400" dirty="0"/>
              <a:t>Невизначеність як першопричина ризику підприємницької діяльнотсі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D3711CE-68DE-414B-AADE-7B92DBE46A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Лекція 1</a:t>
            </a:r>
          </a:p>
        </p:txBody>
      </p:sp>
    </p:spTree>
    <p:extLst>
      <p:ext uri="{BB962C8B-B14F-4D97-AF65-F5344CB8AC3E}">
        <p14:creationId xmlns:p14="http://schemas.microsoft.com/office/powerpoint/2010/main" val="53414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CFD456A-6BB6-3A4D-B063-0141C2DF8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47133"/>
            <a:ext cx="8596668" cy="5294230"/>
          </a:xfrm>
        </p:spPr>
        <p:txBody>
          <a:bodyPr/>
          <a:lstStyle/>
          <a:p>
            <a:r>
              <a:rPr lang="ru-UA" dirty="0"/>
              <a:t>Фактори невизначеності в залежності від можливості впливу суб</a:t>
            </a:r>
            <a:r>
              <a:rPr lang="en-US" dirty="0"/>
              <a:t> ’</a:t>
            </a:r>
            <a:r>
              <a:rPr lang="uk-UA" dirty="0" err="1"/>
              <a:t>єкта</a:t>
            </a:r>
            <a:r>
              <a:rPr lang="uk-UA" dirty="0"/>
              <a:t> на її рівень, можна поділити на умовно-об</a:t>
            </a:r>
            <a:r>
              <a:rPr lang="en-US" dirty="0"/>
              <a:t>’</a:t>
            </a:r>
            <a:r>
              <a:rPr lang="uk-UA" dirty="0" err="1"/>
              <a:t>єктивні</a:t>
            </a:r>
            <a:r>
              <a:rPr lang="uk-UA" dirty="0"/>
              <a:t> та умовно-</a:t>
            </a:r>
            <a:r>
              <a:rPr lang="uk-UA" dirty="0" err="1"/>
              <a:t>суб</a:t>
            </a:r>
            <a:r>
              <a:rPr lang="en-US" dirty="0"/>
              <a:t>’</a:t>
            </a:r>
            <a:r>
              <a:rPr lang="uk-UA" dirty="0" err="1"/>
              <a:t>єктивні</a:t>
            </a:r>
            <a:r>
              <a:rPr lang="uk-UA" dirty="0"/>
              <a:t>.</a:t>
            </a:r>
          </a:p>
          <a:p>
            <a:pPr algn="just"/>
            <a:r>
              <a:rPr lang="uk-UA" dirty="0"/>
              <a:t>Умовно-об</a:t>
            </a:r>
            <a:r>
              <a:rPr lang="en-US" dirty="0"/>
              <a:t>’</a:t>
            </a:r>
            <a:r>
              <a:rPr lang="uk-UA" dirty="0" err="1"/>
              <a:t>єктивні</a:t>
            </a:r>
            <a:r>
              <a:rPr lang="uk-UA" dirty="0"/>
              <a:t> – політичні, правові, економічні, технічні, криміналістичні, екологічні, соціальні, </a:t>
            </a:r>
            <a:r>
              <a:rPr lang="uk-UA" dirty="0" err="1"/>
              <a:t>кон</a:t>
            </a:r>
            <a:r>
              <a:rPr lang="en-US" dirty="0"/>
              <a:t>’</a:t>
            </a:r>
            <a:r>
              <a:rPr lang="uk-UA" dirty="0" err="1"/>
              <a:t>юнктурні</a:t>
            </a:r>
            <a:endParaRPr lang="uk-UA" dirty="0"/>
          </a:p>
          <a:p>
            <a:pPr algn="just"/>
            <a:r>
              <a:rPr lang="uk-UA" dirty="0"/>
              <a:t>Умовно-</a:t>
            </a:r>
            <a:r>
              <a:rPr lang="uk-UA" dirty="0" err="1"/>
              <a:t>суб</a:t>
            </a:r>
            <a:r>
              <a:rPr lang="en-US" dirty="0"/>
              <a:t>’</a:t>
            </a:r>
            <a:r>
              <a:rPr lang="uk-UA" dirty="0" err="1"/>
              <a:t>єктивні</a:t>
            </a:r>
            <a:r>
              <a:rPr lang="uk-UA" dirty="0"/>
              <a:t>  - маркетингові, виробничі, технологічні, кадрові, організаційні, управлінські, стратегічні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34366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4D91E7-6AFC-D944-91E6-EF25A9EC7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05522"/>
          </a:xfrm>
        </p:spPr>
        <p:txBody>
          <a:bodyPr>
            <a:normAutofit/>
          </a:bodyPr>
          <a:lstStyle/>
          <a:p>
            <a:pPr algn="ctr"/>
            <a:r>
              <a:rPr lang="ru-UA" sz="2400" dirty="0"/>
              <a:t>Характеристика ризку як економічної категорії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EEC389-CD2C-7E4E-B080-CECD38CA7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15123"/>
            <a:ext cx="8596668" cy="4926240"/>
          </a:xfrm>
        </p:spPr>
        <p:txBody>
          <a:bodyPr/>
          <a:lstStyle/>
          <a:p>
            <a:r>
              <a:rPr lang="ru-UA" dirty="0"/>
              <a:t>Ризик – ймовірність понесення збитків та витрат від обраного рішення та стратегії діяльності</a:t>
            </a:r>
          </a:p>
          <a:p>
            <a:pPr algn="just"/>
            <a:r>
              <a:rPr lang="ru-UA" dirty="0"/>
              <a:t>Ризик має суб</a:t>
            </a:r>
            <a:r>
              <a:rPr lang="en-US" dirty="0"/>
              <a:t>’</a:t>
            </a:r>
            <a:r>
              <a:rPr lang="uk-UA" dirty="0" err="1"/>
              <a:t>єктивно</a:t>
            </a:r>
            <a:r>
              <a:rPr lang="uk-UA" dirty="0"/>
              <a:t>-об</a:t>
            </a:r>
            <a:r>
              <a:rPr lang="en-US" dirty="0"/>
              <a:t> ’</a:t>
            </a:r>
            <a:r>
              <a:rPr lang="uk-UA" dirty="0" err="1"/>
              <a:t>єктивну</a:t>
            </a:r>
            <a:r>
              <a:rPr lang="uk-UA" dirty="0"/>
              <a:t> природу. Як об</a:t>
            </a:r>
            <a:r>
              <a:rPr lang="en-US" dirty="0"/>
              <a:t>’</a:t>
            </a:r>
            <a:r>
              <a:rPr lang="uk-UA" dirty="0" err="1"/>
              <a:t>єтивний</a:t>
            </a:r>
            <a:r>
              <a:rPr lang="uk-UA" dirty="0"/>
              <a:t> компонент супроводжу всі види господарських операцій й існує незалежно від того, усвідомлює його </a:t>
            </a:r>
            <a:r>
              <a:rPr lang="uk-UA" dirty="0" err="1"/>
              <a:t>наяність</a:t>
            </a:r>
            <a:r>
              <a:rPr lang="uk-UA" dirty="0"/>
              <a:t> відповідний </a:t>
            </a:r>
            <a:r>
              <a:rPr lang="uk-UA" dirty="0" err="1"/>
              <a:t>суб</a:t>
            </a:r>
            <a:r>
              <a:rPr lang="en-US" dirty="0"/>
              <a:t> ’</a:t>
            </a:r>
            <a:r>
              <a:rPr lang="uk-UA" dirty="0" err="1"/>
              <a:t>єкт</a:t>
            </a:r>
            <a:r>
              <a:rPr lang="uk-UA" dirty="0"/>
              <a:t> чи ні, враховує чи не визнає ризикових ситуацій.</a:t>
            </a:r>
          </a:p>
          <a:p>
            <a:pPr algn="just"/>
            <a:r>
              <a:rPr lang="uk-UA" dirty="0"/>
              <a:t>Ризик як </a:t>
            </a:r>
            <a:r>
              <a:rPr lang="uk-UA" dirty="0" err="1"/>
              <a:t>суб</a:t>
            </a:r>
            <a:r>
              <a:rPr lang="en-US" dirty="0"/>
              <a:t> ’</a:t>
            </a:r>
            <a:r>
              <a:rPr lang="uk-UA" dirty="0" err="1"/>
              <a:t>єктивний</a:t>
            </a:r>
            <a:r>
              <a:rPr lang="uk-UA" dirty="0"/>
              <a:t> компонент означає готовність </a:t>
            </a:r>
            <a:r>
              <a:rPr lang="uk-UA" dirty="0" err="1"/>
              <a:t>суб</a:t>
            </a:r>
            <a:r>
              <a:rPr lang="en-US" dirty="0"/>
              <a:t> ’</a:t>
            </a:r>
            <a:r>
              <a:rPr lang="uk-UA" dirty="0" err="1"/>
              <a:t>єкта</a:t>
            </a:r>
            <a:r>
              <a:rPr lang="uk-UA" dirty="0"/>
              <a:t> діяльності приймати  рішення з урахуванням характеру, масштабу і динаміки наявної невизначеності.</a:t>
            </a:r>
          </a:p>
          <a:p>
            <a:pPr algn="just"/>
            <a:r>
              <a:rPr lang="uk-UA" dirty="0"/>
              <a:t>Господарський ризик – це результат прийняття рішень в умовах невизначеності, </a:t>
            </a:r>
            <a:r>
              <a:rPr lang="uk-UA" dirty="0" err="1"/>
              <a:t>пов</a:t>
            </a:r>
            <a:r>
              <a:rPr lang="en-US" dirty="0"/>
              <a:t> ’</a:t>
            </a:r>
            <a:r>
              <a:rPr lang="uk-UA" dirty="0" err="1"/>
              <a:t>язаний</a:t>
            </a:r>
            <a:r>
              <a:rPr lang="uk-UA" dirty="0"/>
              <a:t> з виробництвом продукції, товарів, послуг, і реалізацією, обмінними операціями, підприємництвом, здійсненням проектів, в процесі яких є можливість оцінити ситуацію й досягти певних результатів або зазнати збитків.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022067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FBB5015-9A55-EE49-9092-37864F3D3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14039"/>
            <a:ext cx="8596668" cy="5227323"/>
          </a:xfrm>
        </p:spPr>
        <p:txBody>
          <a:bodyPr/>
          <a:lstStyle/>
          <a:p>
            <a:r>
              <a:rPr lang="ru-UA" b="1" dirty="0"/>
              <a:t>Риси, які властиві ризику:</a:t>
            </a:r>
          </a:p>
          <a:p>
            <a:r>
              <a:rPr lang="ru-UA" dirty="0"/>
              <a:t>- ймовірнісна природа,</a:t>
            </a:r>
          </a:p>
          <a:p>
            <a:r>
              <a:rPr lang="ru-UA" dirty="0"/>
              <a:t>- економічна природа,</a:t>
            </a:r>
          </a:p>
          <a:p>
            <a:r>
              <a:rPr lang="ru-UA" dirty="0"/>
              <a:t>- альтернативність,</a:t>
            </a:r>
          </a:p>
          <a:p>
            <a:r>
              <a:rPr lang="ru-RU" dirty="0"/>
              <a:t>- </a:t>
            </a:r>
            <a:r>
              <a:rPr lang="ru-RU" dirty="0" err="1"/>
              <a:t>невизначеність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,</a:t>
            </a:r>
          </a:p>
          <a:p>
            <a:r>
              <a:rPr lang="ru-RU" dirty="0"/>
              <a:t>- </a:t>
            </a:r>
            <a:r>
              <a:rPr lang="ru-RU" dirty="0" err="1"/>
              <a:t>коливання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,</a:t>
            </a:r>
          </a:p>
          <a:p>
            <a:r>
              <a:rPr lang="ru-RU" dirty="0"/>
              <a:t>- </a:t>
            </a:r>
            <a:r>
              <a:rPr lang="ru-RU" dirty="0" err="1"/>
              <a:t>постійність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b="1" dirty="0" err="1"/>
              <a:t>Умови</a:t>
            </a:r>
            <a:r>
              <a:rPr lang="ru-RU" b="1" dirty="0"/>
              <a:t> </a:t>
            </a:r>
            <a:r>
              <a:rPr lang="ru-RU" b="1" dirty="0" err="1"/>
              <a:t>виникнення</a:t>
            </a:r>
            <a:r>
              <a:rPr lang="ru-RU" b="1" dirty="0"/>
              <a:t> </a:t>
            </a:r>
            <a:r>
              <a:rPr lang="ru-RU" b="1" dirty="0" err="1"/>
              <a:t>ризику</a:t>
            </a:r>
            <a:r>
              <a:rPr lang="ru-RU" b="1" dirty="0"/>
              <a:t>:</a:t>
            </a:r>
          </a:p>
          <a:p>
            <a:r>
              <a:rPr lang="ru-RU" dirty="0"/>
              <a:t>- система </a:t>
            </a:r>
            <a:r>
              <a:rPr lang="ru-RU" dirty="0" err="1"/>
              <a:t>прагне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мети;</a:t>
            </a:r>
          </a:p>
          <a:p>
            <a:r>
              <a:rPr lang="ru-RU" dirty="0"/>
              <a:t>- система </a:t>
            </a:r>
            <a:r>
              <a:rPr lang="ru-RU" dirty="0" err="1"/>
              <a:t>обирає</a:t>
            </a:r>
            <a:r>
              <a:rPr lang="ru-RU" dirty="0"/>
              <a:t> шлях </a:t>
            </a:r>
            <a:r>
              <a:rPr lang="ru-RU" dirty="0" err="1"/>
              <a:t>досягнення</a:t>
            </a:r>
            <a:r>
              <a:rPr lang="ru-RU" dirty="0"/>
              <a:t> мети;</a:t>
            </a:r>
          </a:p>
          <a:p>
            <a:r>
              <a:rPr lang="ru-RU" dirty="0"/>
              <a:t>- </a:t>
            </a:r>
            <a:r>
              <a:rPr lang="ru-RU" dirty="0" err="1"/>
              <a:t>вибір</a:t>
            </a:r>
            <a:r>
              <a:rPr lang="ru-RU" dirty="0"/>
              <a:t> проводиться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невизначеності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36092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ECE793-C719-124B-8674-5754AE946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8713"/>
            <a:ext cx="9091134" cy="5472650"/>
          </a:xfrm>
        </p:spPr>
        <p:txBody>
          <a:bodyPr/>
          <a:lstStyle/>
          <a:p>
            <a:r>
              <a:rPr lang="ru-UA" dirty="0"/>
              <a:t>Фактори ризику – це причини або рушійні или, які породжують ризиковані процеси. Іх поділяють на дві частини: зовнішні та внутрішні.</a:t>
            </a:r>
          </a:p>
          <a:p>
            <a:r>
              <a:rPr lang="ru-UA" b="1" dirty="0"/>
              <a:t>Зовнішні:</a:t>
            </a:r>
          </a:p>
          <a:p>
            <a:r>
              <a:rPr lang="ru-UA" dirty="0"/>
              <a:t>- законотворча політика держави з регулювання господарської діяльності;</a:t>
            </a:r>
          </a:p>
          <a:p>
            <a:r>
              <a:rPr lang="ru-UA" dirty="0"/>
              <a:t>- непередбачені дії органів державної влади та місцевого самоврядування;</a:t>
            </a:r>
          </a:p>
          <a:p>
            <a:r>
              <a:rPr lang="ru-UA" dirty="0"/>
              <a:t>- податкоа система;</a:t>
            </a:r>
          </a:p>
          <a:p>
            <a:r>
              <a:rPr lang="ru-UA" dirty="0"/>
              <a:t>- потлітична ситуація;</a:t>
            </a:r>
          </a:p>
          <a:p>
            <a:r>
              <a:rPr lang="ru-UA" dirty="0"/>
              <a:t>- економічна ситуація в країні та окремій галузі;</a:t>
            </a:r>
          </a:p>
          <a:p>
            <a:r>
              <a:rPr lang="ru-RU" dirty="0"/>
              <a:t>- н</a:t>
            </a:r>
            <a:r>
              <a:rPr lang="ru-UA" dirty="0"/>
              <a:t>авколишнє природне середовище</a:t>
            </a:r>
          </a:p>
        </p:txBody>
      </p:sp>
    </p:spTree>
    <p:extLst>
      <p:ext uri="{BB962C8B-B14F-4D97-AF65-F5344CB8AC3E}">
        <p14:creationId xmlns:p14="http://schemas.microsoft.com/office/powerpoint/2010/main" val="2731960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7571A4C-1B63-3348-841E-6A0B20D4E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46771"/>
            <a:ext cx="8596668" cy="5394591"/>
          </a:xfrm>
        </p:spPr>
        <p:txBody>
          <a:bodyPr/>
          <a:lstStyle/>
          <a:p>
            <a:r>
              <a:rPr lang="ru-UA" b="1" dirty="0"/>
              <a:t>Внутрішні:</a:t>
            </a:r>
          </a:p>
          <a:p>
            <a:r>
              <a:rPr lang="ru-UA" dirty="0"/>
              <a:t> - стан техніко-технологічної бази виробництва та характер інноваційних процесів;</a:t>
            </a:r>
          </a:p>
          <a:p>
            <a:r>
              <a:rPr lang="ru-UA" dirty="0"/>
              <a:t>- рівень організації виробничого процесу;</a:t>
            </a:r>
          </a:p>
          <a:p>
            <a:r>
              <a:rPr lang="ru-UA" dirty="0"/>
              <a:t>- статегія розвитку, тактичне й оперативне планування;</a:t>
            </a:r>
          </a:p>
          <a:p>
            <a:r>
              <a:rPr lang="ru-RU" dirty="0"/>
              <a:t>- з</a:t>
            </a:r>
            <a:r>
              <a:rPr lang="ru-UA" dirty="0"/>
              <a:t>абезпеченість ресурсами та ефективність їх використання;</a:t>
            </a:r>
          </a:p>
          <a:p>
            <a:r>
              <a:rPr lang="ru-UA" dirty="0"/>
              <a:t>- якість та конкурнтоспроможність продукції;</a:t>
            </a:r>
          </a:p>
          <a:p>
            <a:r>
              <a:rPr lang="ru-UA" dirty="0"/>
              <a:t>- продуктивність праці, система її оплати та мотвації;</a:t>
            </a:r>
          </a:p>
          <a:p>
            <a:r>
              <a:rPr lang="ru-UA" dirty="0"/>
              <a:t>- витрати виробництва та обігу;</a:t>
            </a:r>
          </a:p>
          <a:p>
            <a:r>
              <a:rPr lang="ru-UA" dirty="0"/>
              <a:t>- рівень прибутковості підприємства.</a:t>
            </a:r>
          </a:p>
          <a:p>
            <a:endParaRPr lang="ru-UA" dirty="0"/>
          </a:p>
          <a:p>
            <a:pPr algn="just"/>
            <a:r>
              <a:rPr lang="ru-UA" b="1" dirty="0"/>
              <a:t>Джерела ризику </a:t>
            </a:r>
            <a:r>
              <a:rPr lang="ru-UA" dirty="0"/>
              <a:t>– це конкретні складові елементи факторів, яі зумовлюють можливість втрат.</a:t>
            </a:r>
          </a:p>
          <a:p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40653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2C1A92-BD04-9F44-991B-A9D33F394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497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К</a:t>
            </a:r>
            <a:r>
              <a:rPr lang="ru-UA" sz="2400" dirty="0"/>
              <a:t>ласифікація підприємницьких ризиків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3D75C9-5468-8945-8AA5-347FDA5FF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59367"/>
            <a:ext cx="8596668" cy="4981996"/>
          </a:xfrm>
        </p:spPr>
        <p:txBody>
          <a:bodyPr>
            <a:normAutofit lnSpcReduction="10000"/>
          </a:bodyPr>
          <a:lstStyle/>
          <a:p>
            <a:r>
              <a:rPr lang="ru-UA" dirty="0"/>
              <a:t>1. Залежно від можливого результату:</a:t>
            </a:r>
          </a:p>
          <a:p>
            <a:pPr algn="just"/>
            <a:r>
              <a:rPr lang="ru-UA" dirty="0"/>
              <a:t>- чисті (передбачають можливість одержання збитку чи нульового результату);</a:t>
            </a:r>
          </a:p>
          <a:p>
            <a:r>
              <a:rPr lang="ru-UA" dirty="0"/>
              <a:t>- спекулятивні (можливість одержання доходу, так і збитку)</a:t>
            </a:r>
          </a:p>
          <a:p>
            <a:r>
              <a:rPr lang="ru-UA" dirty="0"/>
              <a:t>2. За природою виникнення </a:t>
            </a:r>
          </a:p>
          <a:p>
            <a:r>
              <a:rPr lang="ru-UA" dirty="0"/>
              <a:t>- об</a:t>
            </a:r>
            <a:r>
              <a:rPr lang="en-US" dirty="0"/>
              <a:t> ’</a:t>
            </a:r>
            <a:r>
              <a:rPr lang="uk-UA" dirty="0" err="1"/>
              <a:t>єктивні</a:t>
            </a:r>
            <a:r>
              <a:rPr lang="uk-UA" dirty="0"/>
              <a:t> (природні);</a:t>
            </a:r>
          </a:p>
          <a:p>
            <a:r>
              <a:rPr lang="uk-UA" dirty="0"/>
              <a:t>- </a:t>
            </a:r>
            <a:r>
              <a:rPr lang="uk-UA" dirty="0" err="1"/>
              <a:t>суб</a:t>
            </a:r>
            <a:r>
              <a:rPr lang="en-US" dirty="0"/>
              <a:t> ’</a:t>
            </a:r>
            <a:r>
              <a:rPr lang="uk-UA" dirty="0" err="1"/>
              <a:t>єктивні</a:t>
            </a:r>
            <a:r>
              <a:rPr lang="uk-UA" dirty="0"/>
              <a:t> (гравці на біржі);</a:t>
            </a:r>
          </a:p>
          <a:p>
            <a:r>
              <a:rPr lang="uk-UA" dirty="0"/>
              <a:t>Уявні (фобії)</a:t>
            </a:r>
          </a:p>
          <a:p>
            <a:r>
              <a:rPr lang="uk-UA" dirty="0"/>
              <a:t>3. За </a:t>
            </a:r>
            <a:r>
              <a:rPr lang="uk-UA" dirty="0" err="1"/>
              <a:t>маштабом</a:t>
            </a:r>
            <a:r>
              <a:rPr lang="uk-UA" dirty="0"/>
              <a:t> об</a:t>
            </a:r>
            <a:r>
              <a:rPr lang="en-US" dirty="0"/>
              <a:t> ’</a:t>
            </a:r>
            <a:r>
              <a:rPr lang="uk-UA" dirty="0" err="1"/>
              <a:t>єкта</a:t>
            </a:r>
            <a:r>
              <a:rPr lang="uk-UA" dirty="0"/>
              <a:t>:</a:t>
            </a:r>
          </a:p>
          <a:p>
            <a:r>
              <a:rPr lang="uk-UA" dirty="0"/>
              <a:t>- індивідуальні;</a:t>
            </a:r>
          </a:p>
          <a:p>
            <a:r>
              <a:rPr lang="uk-UA" dirty="0"/>
              <a:t>- фірмові;</a:t>
            </a:r>
          </a:p>
          <a:p>
            <a:r>
              <a:rPr lang="uk-UA" dirty="0"/>
              <a:t>- державні;</a:t>
            </a:r>
          </a:p>
          <a:p>
            <a:r>
              <a:rPr lang="uk-UA" dirty="0"/>
              <a:t>-міждержавні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45114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9EA693F-F925-4649-9A12-4CC79188D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8713"/>
            <a:ext cx="8596668" cy="5472650"/>
          </a:xfrm>
        </p:spPr>
        <p:txBody>
          <a:bodyPr>
            <a:normAutofit lnSpcReduction="10000"/>
          </a:bodyPr>
          <a:lstStyle/>
          <a:p>
            <a:r>
              <a:rPr lang="ru-UA" dirty="0"/>
              <a:t>4. За сферою виникнення:</a:t>
            </a:r>
          </a:p>
          <a:p>
            <a:r>
              <a:rPr lang="ru-UA" dirty="0"/>
              <a:t>- зовнішні;</a:t>
            </a:r>
          </a:p>
          <a:p>
            <a:r>
              <a:rPr lang="ru-UA" dirty="0"/>
              <a:t>- зовнішні.</a:t>
            </a:r>
          </a:p>
          <a:p>
            <a:r>
              <a:rPr lang="ru-UA" dirty="0"/>
              <a:t>5. За кількістю людей, що приймають рішення:</a:t>
            </a:r>
          </a:p>
          <a:p>
            <a:r>
              <a:rPr lang="ru-UA" dirty="0"/>
              <a:t>- індивідуальні;</a:t>
            </a:r>
          </a:p>
          <a:p>
            <a:r>
              <a:rPr lang="ru-UA" dirty="0"/>
              <a:t>- групові;</a:t>
            </a:r>
          </a:p>
          <a:p>
            <a:r>
              <a:rPr lang="ru-UA" dirty="0"/>
              <a:t>- масові</a:t>
            </a:r>
          </a:p>
          <a:p>
            <a:r>
              <a:rPr lang="ru-UA" dirty="0"/>
              <a:t>6. За типом:</a:t>
            </a:r>
          </a:p>
          <a:p>
            <a:r>
              <a:rPr lang="ru-UA" dirty="0"/>
              <a:t>- раціональні (обгрунтовані);</a:t>
            </a:r>
          </a:p>
          <a:p>
            <a:r>
              <a:rPr lang="ru-UA" dirty="0"/>
              <a:t>- нераціональні (необгрунтовані);</a:t>
            </a:r>
          </a:p>
          <a:p>
            <a:r>
              <a:rPr lang="ru-UA" dirty="0"/>
              <a:t>- авантюрні (азартні)</a:t>
            </a:r>
          </a:p>
          <a:p>
            <a:r>
              <a:rPr lang="ru-UA" dirty="0"/>
              <a:t>7. За тривалістю дії :</a:t>
            </a:r>
          </a:p>
          <a:p>
            <a:r>
              <a:rPr lang="ru-UA" dirty="0"/>
              <a:t>- короткочастні (короткостроковий договір);</a:t>
            </a:r>
          </a:p>
          <a:p>
            <a:r>
              <a:rPr lang="ru-UA" dirty="0"/>
              <a:t>- постійні (технічний ризик)</a:t>
            </a:r>
          </a:p>
        </p:txBody>
      </p:sp>
    </p:spTree>
    <p:extLst>
      <p:ext uri="{BB962C8B-B14F-4D97-AF65-F5344CB8AC3E}">
        <p14:creationId xmlns:p14="http://schemas.microsoft.com/office/powerpoint/2010/main" val="3355392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983430-F7F1-0241-9F40-A0FE06B3A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8713"/>
            <a:ext cx="8596668" cy="5472650"/>
          </a:xfrm>
        </p:spPr>
        <p:txBody>
          <a:bodyPr>
            <a:normAutofit lnSpcReduction="10000"/>
          </a:bodyPr>
          <a:lstStyle/>
          <a:p>
            <a:r>
              <a:rPr lang="ru-UA" dirty="0"/>
              <a:t>8. За ознакою реалізації:</a:t>
            </a:r>
          </a:p>
          <a:p>
            <a:r>
              <a:rPr lang="ru-UA" dirty="0"/>
              <a:t>- реалізовані;</a:t>
            </a:r>
          </a:p>
          <a:p>
            <a:r>
              <a:rPr lang="ru-UA" dirty="0"/>
              <a:t>- нереалізовані</a:t>
            </a:r>
          </a:p>
          <a:p>
            <a:r>
              <a:rPr lang="ru-UA" dirty="0"/>
              <a:t>9. За відповідністю допустимим межам:</a:t>
            </a:r>
          </a:p>
          <a:p>
            <a:r>
              <a:rPr lang="ru-UA" dirty="0"/>
              <a:t>- допустимі (припускають рівень ризику в межах його середнього рівня стосовно інших видів діяльності та інших господарючих суб</a:t>
            </a:r>
            <a:r>
              <a:rPr lang="en-US" dirty="0"/>
              <a:t> ’</a:t>
            </a:r>
            <a:r>
              <a:rPr lang="uk-UA" dirty="0" err="1"/>
              <a:t>єктів</a:t>
            </a:r>
            <a:r>
              <a:rPr lang="uk-UA" dirty="0"/>
              <a:t>)</a:t>
            </a:r>
          </a:p>
          <a:p>
            <a:r>
              <a:rPr lang="uk-UA" dirty="0"/>
              <a:t>- критичні (припускають рівень, вищий за середній, але в межах допустимих значень, прийнятих у даній економічній системі для певних видів діяльності);</a:t>
            </a:r>
          </a:p>
          <a:p>
            <a:r>
              <a:rPr lang="uk-UA" dirty="0"/>
              <a:t>- катастрофічні (ризика, що перевищують максимальну межу ризику, що сформована в даній економічній системі)</a:t>
            </a:r>
          </a:p>
          <a:p>
            <a:r>
              <a:rPr lang="uk-UA" dirty="0"/>
              <a:t>10. За причинами виникнення:</a:t>
            </a:r>
          </a:p>
          <a:p>
            <a:r>
              <a:rPr lang="uk-UA" dirty="0"/>
              <a:t>- ризики, викликані непевністю майбутнього;</a:t>
            </a:r>
          </a:p>
          <a:p>
            <a:r>
              <a:rPr lang="uk-UA" dirty="0"/>
              <a:t>- ризики, викликані нестачею інформації для прийняття рішень;</a:t>
            </a:r>
          </a:p>
          <a:p>
            <a:r>
              <a:rPr lang="uk-UA" dirty="0"/>
              <a:t>- ризики, викликані особистими </a:t>
            </a:r>
            <a:r>
              <a:rPr lang="uk-UA" dirty="0" err="1"/>
              <a:t>суб</a:t>
            </a:r>
            <a:r>
              <a:rPr lang="en-US" dirty="0"/>
              <a:t> ’</a:t>
            </a:r>
            <a:r>
              <a:rPr lang="uk-UA" dirty="0" err="1"/>
              <a:t>єктивними</a:t>
            </a:r>
            <a:r>
              <a:rPr lang="uk-UA" dirty="0"/>
              <a:t> чинниками групи, що аналізує ризики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96938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B0D7635-5205-CC48-BE1B-B9B389BAD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6411"/>
            <a:ext cx="8596668" cy="5494952"/>
          </a:xfrm>
        </p:spPr>
        <p:txBody>
          <a:bodyPr>
            <a:normAutofit lnSpcReduction="10000"/>
          </a:bodyPr>
          <a:lstStyle/>
          <a:p>
            <a:r>
              <a:rPr lang="ru-UA" dirty="0"/>
              <a:t>11. Щодо ситуації:</a:t>
            </a:r>
          </a:p>
          <a:p>
            <a:r>
              <a:rPr lang="ru-UA" dirty="0"/>
              <a:t>- стохастичні ( на умовах ймовірністного виникнення);</a:t>
            </a:r>
          </a:p>
          <a:p>
            <a:r>
              <a:rPr lang="ru-UA" dirty="0"/>
              <a:t>- невизначені (на умовах невизначеності);</a:t>
            </a:r>
          </a:p>
          <a:p>
            <a:r>
              <a:rPr lang="ru-UA" dirty="0"/>
              <a:t>- конкурентні (на умовах конфлікту чи конкуренції).</a:t>
            </a:r>
          </a:p>
          <a:p>
            <a:r>
              <a:rPr lang="ru-UA" dirty="0"/>
              <a:t>12. За можливістю страхування:</a:t>
            </a:r>
          </a:p>
          <a:p>
            <a:r>
              <a:rPr lang="ru-UA" dirty="0"/>
              <a:t>- ризики, що страхуються;</a:t>
            </a:r>
          </a:p>
          <a:p>
            <a:r>
              <a:rPr lang="ru-UA" dirty="0"/>
              <a:t>- ризики, що е страхуються.</a:t>
            </a:r>
          </a:p>
          <a:p>
            <a:r>
              <a:rPr lang="ru-UA" dirty="0"/>
              <a:t>13. За видами підприємницької діяльності:</a:t>
            </a:r>
          </a:p>
          <a:p>
            <a:r>
              <a:rPr lang="ru-UA" dirty="0"/>
              <a:t>- фінансові;</a:t>
            </a:r>
          </a:p>
          <a:p>
            <a:r>
              <a:rPr lang="ru-UA" dirty="0"/>
              <a:t>- юридичні;</a:t>
            </a:r>
          </a:p>
          <a:p>
            <a:r>
              <a:rPr lang="ru-UA" dirty="0"/>
              <a:t>- виробничі;</a:t>
            </a:r>
          </a:p>
          <a:p>
            <a:r>
              <a:rPr lang="ru-UA" dirty="0"/>
              <a:t>- інфестиційні;</a:t>
            </a:r>
          </a:p>
          <a:p>
            <a:r>
              <a:rPr lang="ru-UA" dirty="0"/>
              <a:t>- страхові;</a:t>
            </a:r>
          </a:p>
          <a:p>
            <a:r>
              <a:rPr lang="ru-UA" dirty="0"/>
              <a:t>- інноваційні.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937991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63AE38-8431-9B4B-9D2C-A311D12F8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47133"/>
            <a:ext cx="8596668" cy="5294230"/>
          </a:xfrm>
        </p:spPr>
        <p:txBody>
          <a:bodyPr/>
          <a:lstStyle/>
          <a:p>
            <a:r>
              <a:rPr lang="ru-UA" dirty="0"/>
              <a:t>14. За можливістю прогнозування:</a:t>
            </a:r>
          </a:p>
          <a:p>
            <a:r>
              <a:rPr lang="ru-UA" dirty="0"/>
              <a:t>- прогнозовані;</a:t>
            </a:r>
          </a:p>
          <a:p>
            <a:r>
              <a:rPr lang="ru-RU" dirty="0"/>
              <a:t>- т</a:t>
            </a:r>
            <a:r>
              <a:rPr lang="ru-UA" dirty="0"/>
              <a:t>акі, що частково не прогнозуються (ризики, які виникають  унаслідок настання форс-мажорних подій, що можуь бути цілком передбаченими);</a:t>
            </a:r>
          </a:p>
          <a:p>
            <a:r>
              <a:rPr lang="ru-UA"/>
              <a:t>- непрогноовані (ризики, виникненн ких неможливо передбачити жодним із наявних методів або підходів).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39222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C81C3-2A98-7D49-9F92-294C5BD10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1639"/>
          </a:xfrm>
        </p:spPr>
        <p:txBody>
          <a:bodyPr/>
          <a:lstStyle/>
          <a:p>
            <a:r>
              <a:rPr lang="ru-UA" dirty="0"/>
              <a:t>Сутність та види невизначеності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C575BE-EF14-A34C-BBD6-15BD174CE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1239"/>
            <a:ext cx="8596668" cy="4770123"/>
          </a:xfrm>
        </p:spPr>
        <p:txBody>
          <a:bodyPr/>
          <a:lstStyle/>
          <a:p>
            <a:r>
              <a:rPr lang="ru-UA" dirty="0"/>
              <a:t>Невизначеність – це ситуація, а якій ймовірність отримання результатів прийнятого рішення невідома, в окемих випадках невідомий і весь спектр наслідків такого рішення.</a:t>
            </a:r>
          </a:p>
          <a:p>
            <a:r>
              <a:rPr lang="ru-UA" dirty="0"/>
              <a:t>Ризик – ситуація, коли резултат здійснення певного процесу не відомий, але відомі, його можливі альтернативні наслідки і достатньо інформації для того, щою оінити ймовірність настання цих наслідків</a:t>
            </a:r>
          </a:p>
          <a:p>
            <a:endParaRPr lang="ru-UA" dirty="0"/>
          </a:p>
          <a:p>
            <a:r>
              <a:rPr lang="ru-UA" dirty="0"/>
              <a:t>Кількісно невизначеність може виступати як можливість відхилення результату від очікуваного (або середнього) значення як у меньшу, так і у більшу сторону («спекулятивна» невизначеність), або можливісь тільки негативних відхилень кінцевого результату події («чиста» невизначеність)</a:t>
            </a:r>
          </a:p>
        </p:txBody>
      </p:sp>
    </p:spTree>
    <p:extLst>
      <p:ext uri="{BB962C8B-B14F-4D97-AF65-F5344CB8AC3E}">
        <p14:creationId xmlns:p14="http://schemas.microsoft.com/office/powerpoint/2010/main" val="977544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7AF1961-05FB-4245-BE79-567540249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24469"/>
            <a:ext cx="8596668" cy="5416894"/>
          </a:xfrm>
        </p:spPr>
        <p:txBody>
          <a:bodyPr/>
          <a:lstStyle/>
          <a:p>
            <a:r>
              <a:rPr lang="ru-UA" dirty="0"/>
              <a:t>Причини виникнення невизначеностей:</a:t>
            </a:r>
          </a:p>
          <a:p>
            <a:pPr algn="just"/>
            <a:r>
              <a:rPr lang="ru-UA" dirty="0"/>
              <a:t>- недетерміованість (внаслідок неможливості повного передбачення і прогнозування) процесів, що відбуваються на підприємстві і в економічному житті;</a:t>
            </a:r>
          </a:p>
          <a:p>
            <a:pPr algn="just"/>
            <a:r>
              <a:rPr lang="ru-UA" dirty="0"/>
              <a:t>- відсутність повної (вичерпної) інформації;</a:t>
            </a:r>
          </a:p>
          <a:p>
            <a:pPr algn="just"/>
            <a:r>
              <a:rPr lang="ru-UA" dirty="0"/>
              <a:t>- відсутність правдивої інформації підприємств про свою фінансово-господарську діяльність;</a:t>
            </a:r>
          </a:p>
          <a:p>
            <a:pPr algn="just"/>
            <a:r>
              <a:rPr lang="ru-UA" dirty="0"/>
              <a:t>- вплив суб</a:t>
            </a:r>
            <a:r>
              <a:rPr lang="en-US" dirty="0"/>
              <a:t>’</a:t>
            </a:r>
            <a:r>
              <a:rPr lang="ru-UA" dirty="0"/>
              <a:t>єктивих чинників на результати проведенного аналізу (рівень кваліфікації прівників, що здійснюють аналіз);</a:t>
            </a:r>
          </a:p>
          <a:p>
            <a:pPr algn="just"/>
            <a:r>
              <a:rPr lang="ru-UA" dirty="0"/>
              <a:t>- наявність помилок в інформації: систематичних (навмисних), </a:t>
            </a:r>
            <a:r>
              <a:rPr lang="ru-RU" dirty="0"/>
              <a:t>в</a:t>
            </a:r>
            <a:r>
              <a:rPr lang="ru-UA" dirty="0"/>
              <a:t>ипадкових, механічних;</a:t>
            </a:r>
          </a:p>
          <a:p>
            <a:pPr algn="just"/>
            <a:r>
              <a:rPr lang="ru-UA" dirty="0"/>
              <a:t>- нестабільність ринкової економічної системи</a:t>
            </a:r>
          </a:p>
        </p:txBody>
      </p:sp>
    </p:spTree>
    <p:extLst>
      <p:ext uri="{BB962C8B-B14F-4D97-AF65-F5344CB8AC3E}">
        <p14:creationId xmlns:p14="http://schemas.microsoft.com/office/powerpoint/2010/main" val="1552915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8515CB-CBB4-BA41-A0BA-713CA5AFC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5093"/>
          </a:xfrm>
        </p:spPr>
        <p:txBody>
          <a:bodyPr/>
          <a:lstStyle/>
          <a:p>
            <a:r>
              <a:rPr lang="ru-UA" dirty="0"/>
              <a:t>Класифікаційні ознаки ймовірності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4499A4F-9360-A64E-A23D-C760649385D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304693"/>
                <a:ext cx="9213798" cy="4736669"/>
              </a:xfrm>
            </p:spPr>
            <p:txBody>
              <a:bodyPr/>
              <a:lstStyle/>
              <a:p>
                <a:r>
                  <a:rPr lang="ru-UA" dirty="0"/>
                  <a:t>1. Залежно від спосбів визначення</a:t>
                </a:r>
              </a:p>
              <a:p>
                <a:pPr algn="just"/>
                <a:r>
                  <a:rPr lang="ru-UA" dirty="0"/>
                  <a:t>1.1. Статичтична невизначеність. Ймовірність розглядається як об</a:t>
                </a:r>
                <a:r>
                  <a:rPr lang="en-US" dirty="0"/>
                  <a:t>’</a:t>
                </a:r>
                <a:r>
                  <a:rPr lang="ru-UA" dirty="0"/>
                  <a:t>єктивна можливість настання події. Визначається на основі даних за відносною частотою (часткою).</a:t>
                </a:r>
              </a:p>
              <a:p>
                <a:pPr algn="just"/>
                <a:r>
                  <a:rPr lang="ru-UA" dirty="0"/>
                  <a:t>1.2. Нестатистична (суб</a:t>
                </a:r>
                <a:r>
                  <a:rPr lang="en-US" dirty="0"/>
                  <a:t>’</a:t>
                </a:r>
                <a:r>
                  <a:rPr lang="ru-UA" dirty="0"/>
                  <a:t>єктивна). Ймовірність розглядається як ступінь вевненості, що дана подія відбудеться, тобто це суб</a:t>
                </a:r>
                <a:r>
                  <a:rPr lang="en-US" dirty="0"/>
                  <a:t>’</a:t>
                </a:r>
                <a:r>
                  <a:rPr lang="ru-UA" dirty="0"/>
                  <a:t>єктивна ймовірність. Визначаєтья на оснві опитувань.</a:t>
                </a:r>
              </a:p>
              <a:p>
                <a:pPr algn="just"/>
                <a:r>
                  <a:rPr lang="ru-UA" dirty="0"/>
                  <a:t>2. За ступенем ймвірності настання події</a:t>
                </a:r>
              </a:p>
              <a:p>
                <a:pPr algn="just"/>
                <a:r>
                  <a:rPr lang="ru-UA" dirty="0"/>
                  <a:t>2.1. Повна невизначеність. Повністю відсутня можливість яким-небудь чином прогнозувати перспективи розвитку як підриємста, так і ринку в цілому.</a:t>
                </a:r>
              </a:p>
              <a:p>
                <a:pPr algn="just"/>
                <a:r>
                  <a:rPr lang="ru-UA" dirty="0"/>
                  <a:t>Міра прогнозованості (ймовірність) настання події наближається до 0 (</a:t>
                </a:r>
                <a:r>
                  <a:rPr lang="en-US" dirty="0"/>
                  <a:t>Lim Pi=0, t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n, </a:t>
                </a:r>
                <a:r>
                  <a:rPr lang="uk-UA" dirty="0"/>
                  <a:t>де </a:t>
                </a:r>
                <a:r>
                  <a:rPr lang="en-US" dirty="0"/>
                  <a:t>Pi</a:t>
                </a:r>
                <a:r>
                  <a:rPr lang="uk-UA" dirty="0"/>
                  <a:t> – ймовірність настання події і, </a:t>
                </a:r>
                <a:r>
                  <a:rPr lang="en-US" dirty="0"/>
                  <a:t>t</a:t>
                </a:r>
                <a:r>
                  <a:rPr lang="uk-UA" dirty="0"/>
                  <a:t> – час, </a:t>
                </a:r>
                <a:r>
                  <a:rPr lang="en-US" dirty="0"/>
                  <a:t>n</a:t>
                </a:r>
                <a:r>
                  <a:rPr lang="uk-UA" dirty="0"/>
                  <a:t> – кінцевий час прогнозування)</a:t>
                </a:r>
                <a:endParaRPr lang="ru-UA" dirty="0"/>
              </a:p>
              <a:p>
                <a:pPr algn="just"/>
                <a:endParaRPr lang="ru-UA" dirty="0"/>
              </a:p>
              <a:p>
                <a:pPr algn="just"/>
                <a:endParaRPr lang="ru-UA" dirty="0"/>
              </a:p>
              <a:p>
                <a:endParaRPr lang="ru-UA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4499A4F-9360-A64E-A23D-C760649385D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304693"/>
                <a:ext cx="9213798" cy="4736669"/>
              </a:xfrm>
              <a:blipFill>
                <a:blip r:embed="rId2"/>
                <a:stretch>
                  <a:fillRect l="-138" t="-535" r="-413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7911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2A97E04-9606-004A-AE5D-17E4CBE3D2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624469"/>
                <a:ext cx="8596668" cy="5416894"/>
              </a:xfrm>
            </p:spPr>
            <p:txBody>
              <a:bodyPr/>
              <a:lstStyle/>
              <a:p>
                <a:pPr algn="just"/>
                <a:r>
                  <a:rPr lang="ru-UA" dirty="0"/>
                  <a:t>2.2. Повна визначеність. Можливість із 100%-ою ймовірністю прогнозувати не лише стратегію підриємства на ринку, але і ситуацію, тенденції розвитку. Міра прогнозованості (ймовірність) настання події наближається до 1. (</a:t>
                </a:r>
                <a:r>
                  <a:rPr lang="en-US" dirty="0"/>
                  <a:t>Lim Pi=0, t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n</a:t>
                </a:r>
                <a:r>
                  <a:rPr lang="uk-UA" dirty="0"/>
                  <a:t>).</a:t>
                </a:r>
              </a:p>
              <a:p>
                <a:pPr algn="just"/>
                <a:r>
                  <a:rPr lang="uk-UA" dirty="0"/>
                  <a:t>2.3. Часткова невизначеність. Має конкретний практичний характер у порівнянні з попередніми видами, що являють собою теоретичні припущення про можливості </a:t>
                </a:r>
                <a:r>
                  <a:rPr lang="uk-UA" dirty="0" err="1"/>
                  <a:t>суб</a:t>
                </a:r>
                <a:r>
                  <a:rPr lang="en-US" dirty="0"/>
                  <a:t>’</a:t>
                </a:r>
                <a:r>
                  <a:rPr lang="uk-UA" dirty="0" err="1"/>
                  <a:t>єктів</a:t>
                </a:r>
                <a:r>
                  <a:rPr lang="uk-UA" dirty="0"/>
                  <a:t> господарювання. </a:t>
                </a:r>
                <a:r>
                  <a:rPr lang="ru-UA" dirty="0"/>
                  <a:t>Міра прогнозованості (ймовірність) настання події знаходиться в межах від 0 до 1. (0 </a:t>
                </a:r>
                <a14:m>
                  <m:oMath xmlns:m="http://schemas.openxmlformats.org/officeDocument/2006/math">
                    <m:r>
                      <a:rPr lang="ru-U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dirty="0"/>
                  <a:t>Lim Pi=0</a:t>
                </a:r>
                <a:r>
                  <a:rPr lang="uk-UA" dirty="0"/>
                  <a:t> </a:t>
                </a:r>
                <a14:m>
                  <m:oMath xmlns:m="http://schemas.openxmlformats.org/officeDocument/2006/math">
                    <m:r>
                      <a:rPr lang="uk-U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uk-UA" dirty="0"/>
                  <a:t>1</a:t>
                </a:r>
                <a:r>
                  <a:rPr lang="en-US" dirty="0"/>
                  <a:t>, t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n</a:t>
                </a:r>
                <a:r>
                  <a:rPr lang="uk-UA" dirty="0"/>
                  <a:t>).</a:t>
                </a:r>
              </a:p>
              <a:p>
                <a:pPr algn="just"/>
                <a:endParaRPr lang="uk-UA" dirty="0"/>
              </a:p>
              <a:p>
                <a:pPr algn="just"/>
                <a:r>
                  <a:rPr lang="uk-UA" dirty="0"/>
                  <a:t>3. За об</a:t>
                </a:r>
                <a:r>
                  <a:rPr lang="en-US" dirty="0"/>
                  <a:t>’</a:t>
                </a:r>
                <a:r>
                  <a:rPr lang="uk-UA" dirty="0" err="1"/>
                  <a:t>єктом</a:t>
                </a:r>
                <a:r>
                  <a:rPr lang="uk-UA" dirty="0"/>
                  <a:t> невизначеності</a:t>
                </a:r>
              </a:p>
              <a:p>
                <a:pPr algn="just"/>
                <a:r>
                  <a:rPr lang="uk-UA" dirty="0"/>
                  <a:t>3.1. Людська невизначеність</a:t>
                </a:r>
              </a:p>
              <a:p>
                <a:pPr algn="just"/>
                <a:r>
                  <a:rPr lang="uk-UA" dirty="0"/>
                  <a:t>3.2. Технічна невизначеність</a:t>
                </a:r>
              </a:p>
              <a:p>
                <a:pPr algn="just"/>
                <a:r>
                  <a:rPr lang="uk-UA" dirty="0"/>
                  <a:t>3.3. Соціальна невизначеність</a:t>
                </a:r>
                <a:endParaRPr lang="ru-UA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2A97E04-9606-004A-AE5D-17E4CBE3D2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624469"/>
                <a:ext cx="8596668" cy="5416894"/>
              </a:xfrm>
              <a:blipFill>
                <a:blip r:embed="rId2"/>
                <a:stretch>
                  <a:fillRect l="-147" t="-234" r="-590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0331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06DAE01-422D-F944-A91B-E2E5BEA6F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91015"/>
            <a:ext cx="8596668" cy="5450347"/>
          </a:xfrm>
        </p:spPr>
        <p:txBody>
          <a:bodyPr/>
          <a:lstStyle/>
          <a:p>
            <a:r>
              <a:rPr lang="ru-UA" dirty="0"/>
              <a:t>4. За місцнем виникнення невизначеність в управлінні підриємством може бути наслідком:</a:t>
            </a:r>
          </a:p>
          <a:p>
            <a:r>
              <a:rPr lang="ru-UA" dirty="0"/>
              <a:t>- невизначенності у встановленні планового пріоду  і, зокрема, періоду, на який розробляється стратегія розвитку підприємства;</a:t>
            </a:r>
          </a:p>
          <a:p>
            <a:r>
              <a:rPr lang="ru-UA" dirty="0"/>
              <a:t>- невизначеності формування цілей підприємства та вибору пріоритетів у визначених цілях, що може бути змовлено наявністю ряду альтернативних цілей;</a:t>
            </a:r>
          </a:p>
          <a:p>
            <a:pPr algn="just"/>
            <a:r>
              <a:rPr lang="ru-UA" dirty="0"/>
              <a:t>- помилок в оцінках дійсного стану справ усередині самого підприємства і його місця на ринку, до чого, у свою чергу, може призвести ряд причин</a:t>
            </a:r>
          </a:p>
          <a:p>
            <a:pPr marL="0" indent="0">
              <a:buNone/>
            </a:pPr>
            <a:r>
              <a:rPr lang="ru-UA" dirty="0"/>
              <a:t>об</a:t>
            </a:r>
            <a:r>
              <a:rPr lang="en-US" dirty="0"/>
              <a:t>’</a:t>
            </a:r>
            <a:r>
              <a:rPr lang="uk-UA" dirty="0" err="1"/>
              <a:t>єктивного</a:t>
            </a:r>
            <a:r>
              <a:rPr lang="uk-UA" dirty="0"/>
              <a:t> та </a:t>
            </a:r>
            <a:r>
              <a:rPr lang="uk-UA" dirty="0" err="1"/>
              <a:t>суб</a:t>
            </a:r>
            <a:r>
              <a:rPr lang="en-US" dirty="0"/>
              <a:t> ’</a:t>
            </a:r>
            <a:r>
              <a:rPr lang="uk-UA" dirty="0" err="1"/>
              <a:t>єктивного</a:t>
            </a:r>
            <a:r>
              <a:rPr lang="uk-UA" dirty="0"/>
              <a:t> характеру;</a:t>
            </a:r>
          </a:p>
          <a:p>
            <a:pPr marL="0" indent="0" algn="just">
              <a:buNone/>
            </a:pPr>
            <a:r>
              <a:rPr lang="uk-UA" dirty="0"/>
              <a:t>     - неповної або помилкової інформації стосовно перспектив розвитку даного підприємства і ринку в цілому, рішень, прийнятих на її підставі;</a:t>
            </a:r>
          </a:p>
          <a:p>
            <a:pPr marL="0" indent="0" algn="just">
              <a:buNone/>
            </a:pPr>
            <a:r>
              <a:rPr lang="uk-UA" dirty="0"/>
              <a:t>      - можливих перебоїв у розробці чи реалізації стратегії розвитку підприємства, невизначеності контролю й оцінки результатів діяльності підприємства.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7478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241987D-80AA-074F-980C-894A6735C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13679"/>
            <a:ext cx="8596668" cy="5327684"/>
          </a:xfrm>
        </p:spPr>
        <p:txBody>
          <a:bodyPr/>
          <a:lstStyle/>
          <a:p>
            <a:r>
              <a:rPr lang="ru-UA" dirty="0"/>
              <a:t>Зниження рівня невизначеості забезпечується:</a:t>
            </a:r>
          </a:p>
          <a:p>
            <a:r>
              <a:rPr lang="ru-UA" dirty="0"/>
              <a:t>- збором інформації, що зменшує невизнначеність очікувань;</a:t>
            </a:r>
          </a:p>
          <a:p>
            <a:pPr algn="just"/>
            <a:r>
              <a:rPr lang="ru-UA" dirty="0"/>
              <a:t>- обробкою інформації методами аналізу, прогнозу, сценарію та з</a:t>
            </a:r>
            <a:r>
              <a:rPr lang="en-US" dirty="0"/>
              <a:t>’</a:t>
            </a:r>
            <a:r>
              <a:rPr lang="uk-UA" dirty="0" err="1"/>
              <a:t>ясуванням</a:t>
            </a:r>
            <a:r>
              <a:rPr lang="uk-UA" dirty="0"/>
              <a:t> причин, форм і наслідків невизначеності;</a:t>
            </a:r>
          </a:p>
          <a:p>
            <a:pPr algn="just"/>
            <a:r>
              <a:rPr lang="uk-UA" dirty="0"/>
              <a:t>- розробкою моделей, адекватних ситуаціям, що мать місце, й здобуттям у результаті моделювання значень цільових величин, функціональних залежностей станів об</a:t>
            </a:r>
            <a:r>
              <a:rPr lang="en-US" dirty="0"/>
              <a:t> ’</a:t>
            </a:r>
            <a:r>
              <a:rPr lang="uk-UA" dirty="0" err="1"/>
              <a:t>єкта</a:t>
            </a:r>
            <a:r>
              <a:rPr lang="uk-UA" dirty="0"/>
              <a:t>  управління та навколишнього середовища.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42213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B12741-49AF-E442-8313-607D50467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60917"/>
          </a:xfrm>
        </p:spPr>
        <p:txBody>
          <a:bodyPr>
            <a:normAutofit/>
          </a:bodyPr>
          <a:lstStyle/>
          <a:p>
            <a:pPr algn="ctr"/>
            <a:r>
              <a:rPr lang="ru-UA" sz="2400" dirty="0"/>
              <a:t>Фактори невизначеності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98D44A-F406-8849-9A96-F6819D877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148577"/>
            <a:ext cx="9336461" cy="4892786"/>
          </a:xfrm>
        </p:spPr>
        <p:txBody>
          <a:bodyPr/>
          <a:lstStyle/>
          <a:p>
            <a:r>
              <a:rPr lang="ru-UA" dirty="0"/>
              <a:t>Фактори першого порядку – зміни природи, зміни виробництва, зміна людської природи</a:t>
            </a:r>
          </a:p>
          <a:p>
            <a:pPr algn="just"/>
            <a:r>
              <a:rPr lang="ru-UA" dirty="0"/>
              <a:t>Фактори другого порядку – недостатні дані про зміни природи, виробництва, людини, перешкоди при перетворенні в інформацію, обмежені можливості її трансформації в знання</a:t>
            </a:r>
          </a:p>
          <a:p>
            <a:pPr algn="just"/>
            <a:r>
              <a:rPr lang="ru-UA" dirty="0"/>
              <a:t>Фактори третього порядку – асиметрія інформації.</a:t>
            </a:r>
          </a:p>
          <a:p>
            <a:pPr algn="just"/>
            <a:endParaRPr lang="ru-UA" dirty="0"/>
          </a:p>
          <a:p>
            <a:pPr algn="just"/>
            <a:r>
              <a:rPr lang="ru-UA" dirty="0"/>
              <a:t>Ознаки класифікації факторів невизначеності:</a:t>
            </a:r>
          </a:p>
          <a:p>
            <a:pPr algn="just"/>
            <a:r>
              <a:rPr lang="ru-UA" dirty="0"/>
              <a:t>- за  маштабом впливу;</a:t>
            </a:r>
          </a:p>
          <a:p>
            <a:pPr algn="just"/>
            <a:r>
              <a:rPr lang="ru-UA" dirty="0"/>
              <a:t>- за можливістю впливу суб</a:t>
            </a:r>
            <a:r>
              <a:rPr lang="en-US" dirty="0"/>
              <a:t> ’</a:t>
            </a:r>
            <a:r>
              <a:rPr lang="uk-UA" dirty="0" err="1"/>
              <a:t>єкта</a:t>
            </a:r>
            <a:r>
              <a:rPr lang="uk-UA" dirty="0"/>
              <a:t> на ступінь невизначеності;</a:t>
            </a:r>
          </a:p>
          <a:p>
            <a:pPr algn="just"/>
            <a:r>
              <a:rPr lang="uk-UA" dirty="0"/>
              <a:t>- за належністю до елементів середовища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35522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1F52F1-425D-6346-891C-F92EC9315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769435"/>
            <a:ext cx="8801203" cy="5271928"/>
          </a:xfrm>
        </p:spPr>
        <p:txBody>
          <a:bodyPr/>
          <a:lstStyle/>
          <a:p>
            <a:pPr algn="just"/>
            <a:r>
              <a:rPr lang="ru-UA" dirty="0"/>
              <a:t>Фактори глобального маштабу – антропогенні зміни у природному навколишньому середовищі, прироні катаклізми, діяльність міжнародних організацій, військові дії, діяльність та бездіяльність впливових політичних  фігур, стабільність економіки первних регіонів в цілому </a:t>
            </a:r>
          </a:p>
          <a:p>
            <a:pPr algn="just"/>
            <a:r>
              <a:rPr lang="ru-UA" dirty="0"/>
              <a:t>Фактори невизначеності макрорівня – діяльність законодавчої та виконачої влади, ступінь втручання держави у діяльність суб</a:t>
            </a:r>
            <a:r>
              <a:rPr lang="en-US" dirty="0"/>
              <a:t> ’</a:t>
            </a:r>
            <a:r>
              <a:rPr lang="uk-UA" dirty="0" err="1"/>
              <a:t>єктів</a:t>
            </a:r>
            <a:r>
              <a:rPr lang="uk-UA" dirty="0"/>
              <a:t> господарювання, стабільність національної економіки, розвиток інфраструктури ринку</a:t>
            </a:r>
          </a:p>
          <a:p>
            <a:pPr algn="just"/>
            <a:r>
              <a:rPr lang="uk-UA" dirty="0"/>
              <a:t>Фактори </a:t>
            </a:r>
            <a:r>
              <a:rPr lang="uk-UA" dirty="0" err="1"/>
              <a:t>мезорівня</a:t>
            </a:r>
            <a:r>
              <a:rPr lang="uk-UA" dirty="0"/>
              <a:t> – діяльність органів місцевого самоврядування, розвиток інфраструктури, ресурсну залежність регіону, наявність власних ринків збуту</a:t>
            </a:r>
          </a:p>
          <a:p>
            <a:pPr algn="just"/>
            <a:r>
              <a:rPr lang="uk-UA" dirty="0"/>
              <a:t>Фактори мікрорівня – конкурентоспроможність продукції, недосконалість виробничого процесу та технологій, несучасні стилі управління, нераціональне використання ресурсів</a:t>
            </a:r>
          </a:p>
          <a:p>
            <a:pPr algn="just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88780146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391</TotalTime>
  <Words>1601</Words>
  <Application>Microsoft Macintosh PowerPoint</Application>
  <PresentationFormat>Широкоэкранный</PresentationFormat>
  <Paragraphs>148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Cambria Math</vt:lpstr>
      <vt:lpstr>Trebuchet MS</vt:lpstr>
      <vt:lpstr>Wingdings 3</vt:lpstr>
      <vt:lpstr>Аспект</vt:lpstr>
      <vt:lpstr>   Невизначеність як першопричина ризику підприємницької діяльнотсі</vt:lpstr>
      <vt:lpstr>Сутність та види невизначеності</vt:lpstr>
      <vt:lpstr>Презентация PowerPoint</vt:lpstr>
      <vt:lpstr>Класифікаційні ознаки ймовірності</vt:lpstr>
      <vt:lpstr>Презентация PowerPoint</vt:lpstr>
      <vt:lpstr>Презентация PowerPoint</vt:lpstr>
      <vt:lpstr>Презентация PowerPoint</vt:lpstr>
      <vt:lpstr>Фактори невизначеності</vt:lpstr>
      <vt:lpstr>Презентация PowerPoint</vt:lpstr>
      <vt:lpstr>Презентация PowerPoint</vt:lpstr>
      <vt:lpstr>Характеристика ризку як економічної категорії</vt:lpstr>
      <vt:lpstr>Презентация PowerPoint</vt:lpstr>
      <vt:lpstr>Презентация PowerPoint</vt:lpstr>
      <vt:lpstr>Презентация PowerPoint</vt:lpstr>
      <vt:lpstr>Класифікація підприємницьких ризиків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Невизначеність як першопричина ризику підприємницької діяльнотсі</dc:title>
  <dc:creator>Александр Ткачук</dc:creator>
  <cp:lastModifiedBy>Александр Ткачук</cp:lastModifiedBy>
  <cp:revision>33</cp:revision>
  <dcterms:created xsi:type="dcterms:W3CDTF">2021-09-02T06:45:10Z</dcterms:created>
  <dcterms:modified xsi:type="dcterms:W3CDTF">2021-09-03T13:14:55Z</dcterms:modified>
</cp:coreProperties>
</file>