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7362dddf7b47e2" /><Relationship Type="http://schemas.openxmlformats.org/officeDocument/2006/relationships/extended-properties" Target="/docProps/app.xml" Id="R4e0485e4ff214928" /><Relationship Type="http://schemas.openxmlformats.org/officeDocument/2006/relationships/officeDocument" Target="/ppt/presentation.xml" Id="Rde3e6fdff38f43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c28c7679b2a4b72"/>
  </p:sldMasterIdLst>
  <p:notesMasterIdLst>
    <p:notesMasterId xmlns:r="http://schemas.openxmlformats.org/officeDocument/2006/relationships" r:id="R2ed8e0a01ada4424"/>
  </p:notesMasterIdLst>
  <p:sldIdLst>
    <p:sldId xmlns:r="http://schemas.openxmlformats.org/officeDocument/2006/relationships" id="256" r:id="Re881289fb874476a"/>
    <p:sldId xmlns:r="http://schemas.openxmlformats.org/officeDocument/2006/relationships" id="257" r:id="R39d9f4c14b3e4945"/>
    <p:sldId xmlns:r="http://schemas.openxmlformats.org/officeDocument/2006/relationships" id="258" r:id="R8e054c92291f4a10"/>
    <p:sldId xmlns:r="http://schemas.openxmlformats.org/officeDocument/2006/relationships" id="259" r:id="Rd4e37c2c6e50452a"/>
    <p:sldId xmlns:r="http://schemas.openxmlformats.org/officeDocument/2006/relationships" id="260" r:id="Rd73442cdc64943f1"/>
    <p:sldId xmlns:r="http://schemas.openxmlformats.org/officeDocument/2006/relationships" id="261" r:id="R5de8729fdd63428a"/>
    <p:sldId xmlns:r="http://schemas.openxmlformats.org/officeDocument/2006/relationships" id="262" r:id="R411b410b5c2044cf"/>
    <p:sldId xmlns:r="http://schemas.openxmlformats.org/officeDocument/2006/relationships" id="263" r:id="R5b91209eb8144f57"/>
    <p:sldId xmlns:r="http://schemas.openxmlformats.org/officeDocument/2006/relationships" id="264" r:id="R8a7a1196140e4b5e"/>
    <p:sldId xmlns:r="http://schemas.openxmlformats.org/officeDocument/2006/relationships" id="265" r:id="Rf9ef969e493741d6"/>
    <p:sldId xmlns:r="http://schemas.openxmlformats.org/officeDocument/2006/relationships" id="266" r:id="Rc8167b22c2604a3d"/>
    <p:sldId xmlns:r="http://schemas.openxmlformats.org/officeDocument/2006/relationships" id="267" r:id="R9d1a6e956136418b"/>
    <p:sldId xmlns:r="http://schemas.openxmlformats.org/officeDocument/2006/relationships" id="268" r:id="R3bea0ee20d9c45e3"/>
    <p:sldId xmlns:r="http://schemas.openxmlformats.org/officeDocument/2006/relationships" id="269" r:id="Rdd6c9f8fb26e4333"/>
    <p:sldId xmlns:r="http://schemas.openxmlformats.org/officeDocument/2006/relationships" id="270" r:id="R5a2248e00f024222"/>
    <p:sldId xmlns:r="http://schemas.openxmlformats.org/officeDocument/2006/relationships" id="271" r:id="Rce74db5fab7c4aa1"/>
    <p:sldId xmlns:r="http://schemas.openxmlformats.org/officeDocument/2006/relationships" id="272" r:id="Rbc886bc4fac642f7"/>
    <p:sldId xmlns:r="http://schemas.openxmlformats.org/officeDocument/2006/relationships" id="273" r:id="Re480ced6b7954df4"/>
    <p:sldId xmlns:r="http://schemas.openxmlformats.org/officeDocument/2006/relationships" id="274" r:id="R180bab084f824e53"/>
    <p:sldId xmlns:r="http://schemas.openxmlformats.org/officeDocument/2006/relationships" id="275" r:id="R771132f93f2c4412"/>
    <p:sldId xmlns:r="http://schemas.openxmlformats.org/officeDocument/2006/relationships" id="276" r:id="R1eb9941954fe42f4"/>
    <p:sldId xmlns:r="http://schemas.openxmlformats.org/officeDocument/2006/relationships" id="277" r:id="R9b0b0c4593d74042"/>
    <p:sldId xmlns:r="http://schemas.openxmlformats.org/officeDocument/2006/relationships" id="278" r:id="R91ffedc2b82e4db6"/>
    <p:sldId xmlns:r="http://schemas.openxmlformats.org/officeDocument/2006/relationships" id="279" r:id="R2b811c1642b84a87"/>
    <p:sldId xmlns:r="http://schemas.openxmlformats.org/officeDocument/2006/relationships" id="280" r:id="Rd2afe0f7045b4ba8"/>
    <p:sldId xmlns:r="http://schemas.openxmlformats.org/officeDocument/2006/relationships" id="281" r:id="Rfd852c76f4c449d7"/>
  </p:sldIdLst>
  <p:sldSz cx="13106400" cy="73152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5259cb4312e4790" /><Relationship Type="http://schemas.openxmlformats.org/officeDocument/2006/relationships/slideMaster" Target="/ppt/slideMasters/slideMaster1.xml" Id="R4c28c7679b2a4b72" /><Relationship Type="http://schemas.openxmlformats.org/officeDocument/2006/relationships/notesMaster" Target="/ppt/notesMasters/notesMaster1.xml" Id="R2ed8e0a01ada4424" /><Relationship Type="http://schemas.openxmlformats.org/officeDocument/2006/relationships/presProps" Target="/ppt/presProps.xml" Id="R9301e690705b40a7" /><Relationship Type="http://schemas.openxmlformats.org/officeDocument/2006/relationships/tableStyles" Target="/ppt/tableStyles.xml" Id="R3ab1ef5e04f849f2" /><Relationship Type="http://schemas.openxmlformats.org/officeDocument/2006/relationships/slide" Target="/ppt/slides/slide1.xml" Id="Re881289fb874476a" /><Relationship Type="http://schemas.openxmlformats.org/officeDocument/2006/relationships/slide" Target="/ppt/slides/slide2.xml" Id="R39d9f4c14b3e4945" /><Relationship Type="http://schemas.openxmlformats.org/officeDocument/2006/relationships/slide" Target="/ppt/slides/slide3.xml" Id="R8e054c92291f4a10" /><Relationship Type="http://schemas.openxmlformats.org/officeDocument/2006/relationships/slide" Target="/ppt/slides/slide4.xml" Id="Rd4e37c2c6e50452a" /><Relationship Type="http://schemas.openxmlformats.org/officeDocument/2006/relationships/slide" Target="/ppt/slides/slide5.xml" Id="Rd73442cdc64943f1" /><Relationship Type="http://schemas.openxmlformats.org/officeDocument/2006/relationships/slide" Target="/ppt/slides/slide6.xml" Id="R5de8729fdd63428a" /><Relationship Type="http://schemas.openxmlformats.org/officeDocument/2006/relationships/slide" Target="/ppt/slides/slide7.xml" Id="R411b410b5c2044cf" /><Relationship Type="http://schemas.openxmlformats.org/officeDocument/2006/relationships/slide" Target="/ppt/slides/slide8.xml" Id="R5b91209eb8144f57" /><Relationship Type="http://schemas.openxmlformats.org/officeDocument/2006/relationships/slide" Target="/ppt/slides/slide9.xml" Id="R8a7a1196140e4b5e" /><Relationship Type="http://schemas.openxmlformats.org/officeDocument/2006/relationships/slide" Target="/ppt/slides/slide10.xml" Id="Rf9ef969e493741d6" /><Relationship Type="http://schemas.openxmlformats.org/officeDocument/2006/relationships/slide" Target="/ppt/slides/slide11.xml" Id="Rc8167b22c2604a3d" /><Relationship Type="http://schemas.openxmlformats.org/officeDocument/2006/relationships/slide" Target="/ppt/slides/slide12.xml" Id="R9d1a6e956136418b" /><Relationship Type="http://schemas.openxmlformats.org/officeDocument/2006/relationships/slide" Target="/ppt/slides/slide13.xml" Id="R3bea0ee20d9c45e3" /><Relationship Type="http://schemas.openxmlformats.org/officeDocument/2006/relationships/slide" Target="/ppt/slides/slide14.xml" Id="Rdd6c9f8fb26e4333" /><Relationship Type="http://schemas.openxmlformats.org/officeDocument/2006/relationships/slide" Target="/ppt/slides/slide15.xml" Id="R5a2248e00f024222" /><Relationship Type="http://schemas.openxmlformats.org/officeDocument/2006/relationships/slide" Target="/ppt/slides/slide16.xml" Id="Rce74db5fab7c4aa1" /><Relationship Type="http://schemas.openxmlformats.org/officeDocument/2006/relationships/slide" Target="/ppt/slides/slide17.xml" Id="Rbc886bc4fac642f7" /><Relationship Type="http://schemas.openxmlformats.org/officeDocument/2006/relationships/slide" Target="/ppt/slides/slide18.xml" Id="Re480ced6b7954df4" /><Relationship Type="http://schemas.openxmlformats.org/officeDocument/2006/relationships/slide" Target="/ppt/slides/slide19.xml" Id="R180bab084f824e53" /><Relationship Type="http://schemas.openxmlformats.org/officeDocument/2006/relationships/slide" Target="/ppt/slides/slide20.xml" Id="R771132f93f2c4412" /><Relationship Type="http://schemas.openxmlformats.org/officeDocument/2006/relationships/slide" Target="/ppt/slides/slide21.xml" Id="R1eb9941954fe42f4" /><Relationship Type="http://schemas.openxmlformats.org/officeDocument/2006/relationships/slide" Target="/ppt/slides/slide22.xml" Id="R9b0b0c4593d74042" /><Relationship Type="http://schemas.openxmlformats.org/officeDocument/2006/relationships/slide" Target="/ppt/slides/slide23.xml" Id="R91ffedc2b82e4db6" /><Relationship Type="http://schemas.openxmlformats.org/officeDocument/2006/relationships/slide" Target="/ppt/slides/slide24.xml" Id="R2b811c1642b84a87" /><Relationship Type="http://schemas.openxmlformats.org/officeDocument/2006/relationships/slide" Target="/ppt/slides/slide25.xml" Id="Rd2afe0f7045b4ba8" /><Relationship Type="http://schemas.openxmlformats.org/officeDocument/2006/relationships/slide" Target="/ppt/slides/slide26.xml" Id="Rfd852c76f4c449d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62d929d5c442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96c6cfdd484404" /><Relationship Type="http://schemas.openxmlformats.org/officeDocument/2006/relationships/notesMaster" Target="/ppt/notesMasters/notesMaster1.xml" Id="R856510064d924c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a4f80386a684553" /><Relationship Type="http://schemas.openxmlformats.org/officeDocument/2006/relationships/notesMaster" Target="/ppt/notesMasters/notesMaster1.xml" Id="Rfb0bfdb815b2455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c1a4e09c864316" /><Relationship Type="http://schemas.openxmlformats.org/officeDocument/2006/relationships/notesMaster" Target="/ppt/notesMasters/notesMaster1.xml" Id="Rb82c925af6f84d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d44afb087a74a94" /><Relationship Type="http://schemas.openxmlformats.org/officeDocument/2006/relationships/notesMaster" Target="/ppt/notesMasters/notesMaster1.xml" Id="R2296116cd27348d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8ae932201e94199" /><Relationship Type="http://schemas.openxmlformats.org/officeDocument/2006/relationships/notesMaster" Target="/ppt/notesMasters/notesMaster1.xml" Id="R8b31d00a8bdc4e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880728cd0154979" /><Relationship Type="http://schemas.openxmlformats.org/officeDocument/2006/relationships/notesMaster" Target="/ppt/notesMasters/notesMaster1.xml" Id="R5cab23594f474c3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b9e30bc2b74157" /><Relationship Type="http://schemas.openxmlformats.org/officeDocument/2006/relationships/notesMaster" Target="/ppt/notesMasters/notesMaster1.xml" Id="Ra412f66299ed496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6848bcfa7eb4897" /><Relationship Type="http://schemas.openxmlformats.org/officeDocument/2006/relationships/notesMaster" Target="/ppt/notesMasters/notesMaster1.xml" Id="Rc7397ade8371427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7dbc71ff6684b86" /><Relationship Type="http://schemas.openxmlformats.org/officeDocument/2006/relationships/notesMaster" Target="/ppt/notesMasters/notesMaster1.xml" Id="R63bd735624e34e5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50dd5ef69e34ef1" /><Relationship Type="http://schemas.openxmlformats.org/officeDocument/2006/relationships/notesMaster" Target="/ppt/notesMasters/notesMaster1.xml" Id="R3c7c54e9a4704c2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601e1795d19418e" /><Relationship Type="http://schemas.openxmlformats.org/officeDocument/2006/relationships/notesMaster" Target="/ppt/notesMasters/notesMaster1.xml" Id="Rd94ca94bc39941b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6bf46578c9d4fa6" /><Relationship Type="http://schemas.openxmlformats.org/officeDocument/2006/relationships/notesMaster" Target="/ppt/notesMasters/notesMaster1.xml" Id="R38d43d3d03d14a1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ce583f3875948cc" /><Relationship Type="http://schemas.openxmlformats.org/officeDocument/2006/relationships/notesMaster" Target="/ppt/notesMasters/notesMaster1.xml" Id="R25ba89ca586f4d4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659ebf1d1234a53" /><Relationship Type="http://schemas.openxmlformats.org/officeDocument/2006/relationships/notesMaster" Target="/ppt/notesMasters/notesMaster1.xml" Id="R51cef1f0c344469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75aeb4d81a44942" /><Relationship Type="http://schemas.openxmlformats.org/officeDocument/2006/relationships/notesMaster" Target="/ppt/notesMasters/notesMaster1.xml" Id="Ra3dc53288ec3457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65ee8891d9343bd" /><Relationship Type="http://schemas.openxmlformats.org/officeDocument/2006/relationships/notesMaster" Target="/ppt/notesMasters/notesMaster1.xml" Id="R96f380807f154a9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da01eb30a4a4e92" /><Relationship Type="http://schemas.openxmlformats.org/officeDocument/2006/relationships/notesMaster" Target="/ppt/notesMasters/notesMaster1.xml" Id="Raee65b9ea05a420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26d3df1fb784e42" /><Relationship Type="http://schemas.openxmlformats.org/officeDocument/2006/relationships/notesMaster" Target="/ppt/notesMasters/notesMaster1.xml" Id="R635aea8935424f8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0382fd7534149e1" /><Relationship Type="http://schemas.openxmlformats.org/officeDocument/2006/relationships/notesMaster" Target="/ppt/notesMasters/notesMaster1.xml" Id="R5afdf4a70d5f48a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ecda4c420894d8f" /><Relationship Type="http://schemas.openxmlformats.org/officeDocument/2006/relationships/notesMaster" Target="/ppt/notesMasters/notesMaster1.xml" Id="R39fdf7a069764c6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5928ae3fe18449d" /><Relationship Type="http://schemas.openxmlformats.org/officeDocument/2006/relationships/notesMaster" Target="/ppt/notesMasters/notesMaster1.xml" Id="R1b93d7a880604e8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14c640b58f34794" /><Relationship Type="http://schemas.openxmlformats.org/officeDocument/2006/relationships/notesMaster" Target="/ppt/notesMasters/notesMaster1.xml" Id="R0d7b3cb959c64d8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b2cfde5025d404f" /><Relationship Type="http://schemas.openxmlformats.org/officeDocument/2006/relationships/notesMaster" Target="/ppt/notesMasters/notesMaster1.xml" Id="R49996d15bbaf44e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7dfebe7f3c246f4" /><Relationship Type="http://schemas.openxmlformats.org/officeDocument/2006/relationships/notesMaster" Target="/ppt/notesMasters/notesMaster1.xml" Id="Rc21b4b0af8dd4fa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bc2b1d3e3744f5f" /><Relationship Type="http://schemas.openxmlformats.org/officeDocument/2006/relationships/notesMaster" Target="/ppt/notesMasters/notesMaster1.xml" Id="R22d4f49b7fd940a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075fe8c30594a68" /><Relationship Type="http://schemas.openxmlformats.org/officeDocument/2006/relationships/notesMaster" Target="/ppt/notesMasters/notesMaster1.xml" Id="R9b75a2ecdae44c7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f9e172c96940f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b351d68c61431e" /><Relationship Type="http://schemas.openxmlformats.org/officeDocument/2006/relationships/slideLayout" Target="/ppt/slideLayouts/slideLayout1.xml" Id="R8f12e52bc6154b2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12e52bc6154b2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e1ed52d34e4dae" /><Relationship Type="http://schemas.openxmlformats.org/officeDocument/2006/relationships/notesSlide" Target="/ppt/notesSlides/notesSlide1.xml" Id="R58868def374542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df7191c57649fa" /><Relationship Type="http://schemas.openxmlformats.org/officeDocument/2006/relationships/notesSlide" Target="/ppt/notesSlides/notesSlide2.xml" Id="Rf0a0232d1cb74bd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b56e31916046f3" /><Relationship Type="http://schemas.openxmlformats.org/officeDocument/2006/relationships/notesSlide" Target="/ppt/notesSlides/notesSlide3.xml" Id="R5af8261ea31245f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89ca820c2c411f" /><Relationship Type="http://schemas.openxmlformats.org/officeDocument/2006/relationships/notesSlide" Target="/ppt/notesSlides/notesSlide4.xml" Id="R43562266cf6a49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2c6c530e7c4afe" /><Relationship Type="http://schemas.openxmlformats.org/officeDocument/2006/relationships/notesSlide" Target="/ppt/notesSlides/notesSlide5.xml" Id="R6096ce27a888429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c44cbe94b440f6" /><Relationship Type="http://schemas.openxmlformats.org/officeDocument/2006/relationships/notesSlide" Target="/ppt/notesSlides/notesSlide6.xml" Id="R4c360d3c844d40b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68fb89c5524d17" /><Relationship Type="http://schemas.openxmlformats.org/officeDocument/2006/relationships/notesSlide" Target="/ppt/notesSlides/notesSlide7.xml" Id="Red8ca471e7f548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5305aa395d40b0" /><Relationship Type="http://schemas.openxmlformats.org/officeDocument/2006/relationships/notesSlide" Target="/ppt/notesSlides/notesSlide8.xml" Id="Racc96f133434442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cabf15af434346" /><Relationship Type="http://schemas.openxmlformats.org/officeDocument/2006/relationships/notesSlide" Target="/ppt/notesSlides/notesSlide9.xml" Id="Rb08507f812d243e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70afff50854fd4" /><Relationship Type="http://schemas.openxmlformats.org/officeDocument/2006/relationships/notesSlide" Target="/ppt/notesSlides/notesSlide10.xml" Id="R60e5469783f84a6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6fb66296b94922" /><Relationship Type="http://schemas.openxmlformats.org/officeDocument/2006/relationships/notesSlide" Target="/ppt/notesSlides/notesSlide11.xml" Id="R36d0e32bcf624ee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eda88c52704e87" /><Relationship Type="http://schemas.openxmlformats.org/officeDocument/2006/relationships/notesSlide" Target="/ppt/notesSlides/notesSlide12.xml" Id="Rbb031bb257da4aa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e47a6a3cf84b00" /><Relationship Type="http://schemas.openxmlformats.org/officeDocument/2006/relationships/notesSlide" Target="/ppt/notesSlides/notesSlide13.xml" Id="Ra677a55bc2c040b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29838a22d749d2" /><Relationship Type="http://schemas.openxmlformats.org/officeDocument/2006/relationships/notesSlide" Target="/ppt/notesSlides/notesSlide14.xml" Id="R134680e6f40c4c2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1442dda0b84465" /><Relationship Type="http://schemas.openxmlformats.org/officeDocument/2006/relationships/notesSlide" Target="/ppt/notesSlides/notesSlide15.xml" Id="R8830e80e6e934a7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1d6e0f89bc43d0" /><Relationship Type="http://schemas.openxmlformats.org/officeDocument/2006/relationships/notesSlide" Target="/ppt/notesSlides/notesSlide16.xml" Id="R1ecf8a2c5832430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3439374bec4625" /><Relationship Type="http://schemas.openxmlformats.org/officeDocument/2006/relationships/notesSlide" Target="/ppt/notesSlides/notesSlide17.xml" Id="R3535486e6c4947e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2e1b3c3afa4e21" /><Relationship Type="http://schemas.openxmlformats.org/officeDocument/2006/relationships/notesSlide" Target="/ppt/notesSlides/notesSlide18.xml" Id="Rce09d27c7d1e443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e72175ee4b4a4b" /><Relationship Type="http://schemas.openxmlformats.org/officeDocument/2006/relationships/notesSlide" Target="/ppt/notesSlides/notesSlide19.xml" Id="R2765237518bc4ae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454187b4064a4e" /><Relationship Type="http://schemas.openxmlformats.org/officeDocument/2006/relationships/notesSlide" Target="/ppt/notesSlides/notesSlide20.xml" Id="R7eb05c38b7364d5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ff43dc125041e3" /><Relationship Type="http://schemas.openxmlformats.org/officeDocument/2006/relationships/notesSlide" Target="/ppt/notesSlides/notesSlide21.xml" Id="Rbdb6d5a3c1b04a6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d86d146343435f" /><Relationship Type="http://schemas.openxmlformats.org/officeDocument/2006/relationships/notesSlide" Target="/ppt/notesSlides/notesSlide22.xml" Id="Rf451aaa38a41425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37fd2084db4dc3" /><Relationship Type="http://schemas.openxmlformats.org/officeDocument/2006/relationships/notesSlide" Target="/ppt/notesSlides/notesSlide23.xml" Id="R5b26fe328fc142b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f17e71a9134944" /><Relationship Type="http://schemas.openxmlformats.org/officeDocument/2006/relationships/notesSlide" Target="/ppt/notesSlides/notesSlide24.xml" Id="Rd43ac55b6a2249b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161cd5b5394d7e" /><Relationship Type="http://schemas.openxmlformats.org/officeDocument/2006/relationships/notesSlide" Target="/ppt/notesSlides/notesSlide25.xml" Id="R4ed8630d90014b2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9d71ad195445c1" /><Relationship Type="http://schemas.openxmlformats.org/officeDocument/2006/relationships/notesSlide" Target="/ppt/notesSlides/notesSlide26.xml" Id="R2e105617616b4bf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3729912B-3DE8-4929-8553-85D8CC160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9111C-8C7F-4FA2-A813-DB80402A9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2F2FBE-CFF2-49E4-A73F-8DFC875B7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7ADF49-2039-4655-BBDC-D54F356C0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B986E2-6C17-4D75-B938-A0A34DF3E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3A9F60-0D0A-4389-B8A3-F04B9D031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38E709-E9D8-46F1-8528-628F6E77D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295519-F972-4EBA-9C2C-B80348036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3305C0-F0C1-4358-8DBD-55C64C498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58C580-DDB0-4E64-AE09-B34976736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7CC46A-63EA-454F-97AE-968EC897B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9D76AC-8AFB-4BBF-9E81-75DFB7510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66A525-D906-4DB4-979E-C85F70154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F41AF8-6833-4134-B048-793E0496D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94A89E-A56D-48FB-8C8A-AA5ECAE9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504553-7F63-4B8A-A236-21F25A6BD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E4B65D-7169-432B-9EEF-5EB9203FF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3E84EA-6393-4E63-9810-7C25AE3E9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5B4DD6-965B-41B7-83C1-21F13ED14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F5445D-12D3-45A4-A795-ACC2A2AB6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A7CC73-CB02-42E8-B43C-ED3079B7D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F2490D-C1F6-43F0-93E3-16167D1E9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7BDF21-8BC9-41DF-8F46-4CEDA5E62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0F8AA5-F422-4EFC-8164-478A68903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9B69734-5CE4-4A8D-98C3-AF5C80FC7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619B51-F827-46E5-A263-47CCA13AA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0610FD3-0191-4A11-8B1C-A00FD1797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53E8D01-B46F-4023-8954-73FE41C38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FB7226-90EE-4417-9267-E66DCCD6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2640773-C21F-4132-A4D9-EE8947811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0CDF9E6-F362-4F72-A2B7-D7F373CB7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BC10D29-FE70-4E90-BF7C-2A977EB3F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7599627-7412-4421-9BE4-827490AF4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C238FA0-2D58-4532-944A-7B11018A6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11CE8AC-8C43-4BEA-B106-46508D4C7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D23413A-EC44-4BC9-9C16-0055C619E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E5B64D"/>
                </a:solidFill>
              </a:defRPr>
            </a:pPr>
            <a:r>
              <a:rPr sz="1650" b="1">
                <a:solidFill>
                  <a:srgbClr val="E5B64D"/>
                </a:solidFill>
              </a:rPr>
              <a:t>ЛЕКЦІЯ 1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9F5EE51-9371-4ADA-98ED-8F109D1BC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77152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75" b="1">
                <a:solidFill>
                  <a:srgbClr val="FFFFFF"/>
                </a:solidFill>
              </a:defRPr>
            </a:pPr>
            <a:r>
              <a:rPr sz="3675" b="1">
                <a:solidFill>
                  <a:srgbClr val="FFFFFF"/>
                </a:solidFill>
              </a:rPr>
              <a:t>ВСТУП. ФЕНОМЕН</a:t>
            </a:r>
          </a:p>
          <a:p xmlns:a="http://schemas.openxmlformats.org/drawingml/2006/main">
            <a:pPr algn="l">
              <a:defRPr sz="3675" b="1">
                <a:solidFill>
                  <a:srgbClr val="FFFFFF"/>
                </a:solidFill>
              </a:defRPr>
            </a:pPr>
            <a:r>
              <a:rPr sz="3675" b="1">
                <a:solidFill>
                  <a:srgbClr val="FFFFFF"/>
                </a:solidFill>
              </a:rPr>
              <a:t>УКРАЇНСЬКОЇ ІСТОРІЇ</a:t>
            </a:r>
          </a:p>
          <a:p xmlns:a="http://schemas.openxmlformats.org/drawingml/2006/main">
            <a:pPr algn="l">
              <a:defRPr sz="3675" b="1">
                <a:solidFill>
                  <a:srgbClr val="FFFFFF"/>
                </a:solidFill>
              </a:defRPr>
            </a:pPr>
            <a:r>
              <a:rPr sz="3675" b="1">
                <a:solidFill>
                  <a:srgbClr val="FFFFFF"/>
                </a:solidFill>
              </a:rPr>
              <a:t>ТА КУЛЬТУРИ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1AF9A23-4FB8-4FFD-A9B0-33DF168AE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048000"/>
            <a:ext cx="5143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D314034-2E75-4044-B5A0-4BD59378D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31470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E5B64D"/>
                </a:solidFill>
              </a:defRPr>
            </a:pPr>
            <a:r>
              <a:rPr sz="1725" b="1">
                <a:solidFill>
                  <a:srgbClr val="E5B64D"/>
                </a:solidFill>
              </a:rPr>
              <a:t>План лекції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5EAD6EA-68CC-496F-BD23-9848F7667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76650"/>
            <a:ext cx="71437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DFE8EF"/>
                </a:solidFill>
              </a:defRPr>
            </a:pPr>
            <a:r>
              <a:rPr sz="1875" b="0">
                <a:solidFill>
                  <a:srgbClr val="DFE8EF"/>
                </a:solidFill>
              </a:rPr>
              <a:t>1. Особливості вітчизняної історії та її суспільне значення</a:t>
            </a:r>
          </a:p>
          <a:p xmlns:a="http://schemas.openxmlformats.org/drawingml/2006/main">
            <a:pPr algn="l">
              <a:defRPr sz="1875" b="0">
                <a:solidFill>
                  <a:srgbClr val="DFE8EF"/>
                </a:solidFill>
              </a:defRPr>
            </a:pPr>
            <a:r>
              <a:rPr sz="1875" b="0">
                <a:solidFill>
                  <a:srgbClr val="DFE8EF"/>
                </a:solidFill>
              </a:rPr>
              <a:t>2. Форми й методи роботи над курсом. Поняття «історія»</a:t>
            </a:r>
          </a:p>
          <a:p xmlns:a="http://schemas.openxmlformats.org/drawingml/2006/main">
            <a:pPr algn="l">
              <a:defRPr sz="1875" b="0">
                <a:solidFill>
                  <a:srgbClr val="DFE8EF"/>
                </a:solidFill>
              </a:defRPr>
            </a:pPr>
            <a:r>
              <a:rPr sz="1875" b="0">
                <a:solidFill>
                  <a:srgbClr val="DFE8EF"/>
                </a:solidFill>
              </a:rPr>
              <a:t>3. Періодизація історії України</a:t>
            </a:r>
          </a:p>
          <a:p xmlns:a="http://schemas.openxmlformats.org/drawingml/2006/main">
            <a:pPr algn="l">
              <a:defRPr sz="1875" b="0">
                <a:solidFill>
                  <a:srgbClr val="DFE8EF"/>
                </a:solidFill>
              </a:defRPr>
            </a:pPr>
            <a:r>
              <a:rPr sz="1875" b="0">
                <a:solidFill>
                  <a:srgbClr val="DFE8EF"/>
                </a:solidFill>
              </a:rPr>
              <a:t>4. Структура, функції та концепції культури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633BAD7-85B2-460C-9849-4C50EB640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876300"/>
            <a:ext cx="32385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8647D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D77EBB1-D6A6-4B10-9484-58292D501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95500"/>
            <a:ext cx="3048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D879D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F7BF18C-1147-4D10-BCD6-238D9E51B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1943100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D879D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D6EE420-D20F-49CC-828F-EDEFBE19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9580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D879D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C0329B4-80D9-4C9C-88E3-6F86499BD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1924050"/>
            <a:ext cx="304800" cy="2552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D879D"/>
            </a:solidFill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341FD4F-E74E-4025-BC41-91D91EC08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1771650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D879D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1DEF312-D9EA-44AC-B1DD-9EB56030C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449580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D879D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3E84B90F-2D64-4833-BC93-5EC2F5FE9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1752600"/>
            <a:ext cx="3048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E5B64D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00B6224A-7CFB-4E14-9BB5-B0C7B627F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1600200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E5B64D"/>
            </a:solidFill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ECC6210-88F1-4406-9F56-39DA777A9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49580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E5B64D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4EBABFB-1871-4C2C-A35E-E962F731B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1581150"/>
            <a:ext cx="304800" cy="289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D879D"/>
            </a:solidFill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ED238323-8BE5-44D5-9F7D-37DFBA22B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1428750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D879D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7F29C3BF-C39B-468B-9BFC-6DEB9DAF5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449580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D879D"/>
            </a:solidFill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9A93FB9-A9FF-4CD6-B29A-7EBB0A22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1409700"/>
            <a:ext cx="304800" cy="3067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D879D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C552340C-98BC-4527-81FD-3B84A00D3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1257300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D879D"/>
            </a:solidFill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9971A208-BFD2-4AC1-967F-3C5161A07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49580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D879D"/>
            </a:solidFill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B92843E5-C9B5-46BD-AC74-A785336A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601980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E5B64D"/>
                </a:solidFill>
              </a:defRPr>
            </a:pPr>
            <a:r>
              <a:rPr sz="1350" b="1">
                <a:solidFill>
                  <a:srgbClr val="E5B64D"/>
                </a:solidFill>
              </a:rPr>
              <a:t>ПАМ’ЯТЬ • ДОСВІД • ІДЕНТИЧНІСТЬ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2F103FDB-1CA2-4A7C-B10E-CED614743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6626153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03CAEE6-C379-4CF2-B765-8995A7A46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EEA1DF-4FA2-4C4A-B027-74F14C708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F374E6-3747-4921-ABEF-B86A5F8B3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7A0C7D-D64C-4349-9005-C2E0718BF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D89175-84C9-41AF-84BD-0F94C0438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22B23E-4FBE-4A15-90B9-9AFBADEDB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7C8696-9F2C-4527-A489-39FECDB65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70FC3D-A8C3-4680-80CD-32F61561C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9434A5-1D17-473E-835B-8B9DC10B3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9309D0-61EA-4073-8C1B-8D6DC77F6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5D20B1-148B-4061-BFE5-058905232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BB4CCC-EF51-41EF-A76F-301AEFE5D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D6A050-FA75-4BDD-9FE0-A2A1B2D3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4DC2DD-3E39-4413-8F3F-3FD027EE1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4A426E-C9B9-4477-9608-AB6AC73D2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C782AF-3968-4FC7-BC1F-53D71BEBE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391643-9D14-44F7-9988-219F975F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357AF1-51ED-4753-948E-713623EBB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067CE1-7345-40A5-916B-488D0EF2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5F0946-2B5C-4A8B-99F0-808D0086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52A524-C56A-43AC-B5C7-5FDA42397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44A9CF-3225-4DA2-B836-6EB212A2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9CC94E-4CE3-4FEE-8493-CFED1AD2E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716ABB-16DD-4943-857C-2C99C8744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430774-68EF-4016-8049-76D9C87B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B747CC-E857-4ECA-95BC-E35D2CCD9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300597-47C1-44AB-B716-6CAD91632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3AF3A63-1477-475E-AC54-ED406C942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0ED1F9A-6DB5-4288-A6A0-C148BBF70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87D0074-EFE7-4C33-BD91-EFD06C270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92FA28A-BF5B-4278-8EF4-03404557E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CC6A5DA-BDF6-467B-935F-AAD6735F2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DE67558-640E-43C6-A151-15796686C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4D9202E-E569-45CB-94AE-4346B01F6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0A935BA-ABDF-4FEA-A5D2-35BD92FD9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2BA767E-7F61-4343-B7B1-B82653DE3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Навіщо суспільству історія?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FBC39E5-DDA2-4FD0-8E48-9581B7E90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81050"/>
            <a:ext cx="1123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9D6E1"/>
                </a:solidFill>
              </a:defRPr>
            </a:pPr>
            <a:r>
              <a:rPr sz="1575" b="0">
                <a:solidFill>
                  <a:srgbClr val="C9D6E1"/>
                </a:solidFill>
              </a:rPr>
              <a:t>Історія не дає готових рецептів — вона вчить бачити наслідки рішень.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8B1C361-70DB-470A-B32F-ECAA29472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19178C1-303A-4910-9B17-5B969BD93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02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8F2F53A-2E5A-4604-84FF-234E0AB8F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85900"/>
            <a:ext cx="373380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63EE218-F2FA-4368-9CF7-EE6D7A5CC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85900"/>
            <a:ext cx="66675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9A7A4F1-BADC-4317-9114-B2DE8B624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19250"/>
            <a:ext cx="3371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Соціальний досвід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7D92D8C-4177-422B-9436-FAA36D86E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33718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Зберігає пам’ять про успіхи, травми, конфлікти й способи їх подолання.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F5CB434-2DA8-4060-B15D-E52131511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1485900"/>
            <a:ext cx="373380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DDFFA9C-389E-4336-9D71-0AD39C578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1485900"/>
            <a:ext cx="66675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261A0AF-E6C6-4D97-B1E7-AF925882A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1619250"/>
            <a:ext cx="3371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Критичне мислення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E637DA7-8E85-4CC5-B6C4-9B1C8F39F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000250"/>
            <a:ext cx="33718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Допомагає розрізняти факт, інтерпретацію, міф і політичну маніпуляцію.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46F06CC-2E3D-44AE-B0FB-5F2EE44D3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1485900"/>
            <a:ext cx="373380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115FF5B-1C53-44F9-B0D2-B016B4256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1485900"/>
            <a:ext cx="66675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6FEB502D-EE86-452A-97C3-7C78A8C03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619250"/>
            <a:ext cx="3371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Історичний прогноз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2EBBC93-BFAF-4CF8-AF0A-1CDFEDAFA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000250"/>
            <a:ext cx="33718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Не передбачає майбутнє буквально, але виявляє закономірності та ризики.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63DC7D5B-35E9-481A-AEC9-AABCD5A04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2672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«Історія вчить навіть тих, хто в неї не вчиться; вона їх проучає за невігластво і зневагу»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99C9CA2-91EE-47F5-A7EE-CD9FDD76F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1054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E5B64D"/>
                </a:solidFill>
              </a:defRPr>
            </a:pPr>
            <a:r>
              <a:rPr sz="1575" b="1">
                <a:solidFill>
                  <a:srgbClr val="E5B64D"/>
                </a:solidFill>
              </a:rPr>
              <a:t>— В. О. Ключевський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AEDD72E-B5F8-4B60-9E9E-FCBA30181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6580833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7826197-E274-44C7-9C4D-962FE6D3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F908E2-6ED0-4998-9281-F28B689DC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4CAC56-5D20-491A-B9C5-94365C73D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F9D7B6-6932-42F7-B83C-43ACB8AC3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796A6A-8DA8-491D-BF3D-E3606B13C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F44220-6B4B-4946-B133-DB7B19CC3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E0695A-ADF5-4270-A1FD-E417F43F8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79E84D-E21A-4B61-84B2-1E89439D5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19F0AC-69BA-440A-A1A6-8A35E8F9F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0793EF-07A6-4FE3-979D-BC42D68D7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CAA332-1E1E-4AD9-8A2D-AAF4B0DD3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550C1A-5D2E-4422-88CE-83F1189B9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561BEE-B91B-49C9-A6AD-DC793970E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223266-4707-4C2F-B08E-F9E0B3EFA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9778BA-4E54-40D7-B9B1-C11D5066D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20B7B0-DE04-4AA9-84FE-1A2BD30DA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8F0E88-BC5A-46A6-B630-1A50D40D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89D6E3-7385-4D34-96CB-916A17FFF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937FE8-F0AD-431D-B5FC-377DE3EA0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A7E741-A324-4A9B-A9BF-4AA2945F0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EB76A7-3D6D-47A7-83D5-FC6B1574C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6D2FC3-BCBF-49DD-9327-9CF4867DE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27434A-E5D3-4499-BFCF-E422F7CAE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2B9A66-E254-43D0-9665-A1A6139C0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E36548-0912-43C0-B7DC-99465FA3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2A29B9-66BE-468D-8575-8D66A7DDE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746DE52-1ECE-41EE-A545-3662CD07D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9AC385F-ADA4-4C53-8DD3-65FB298D8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EDF6A0A-C65C-48C0-AFBD-09AC7E43A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602C16E-2AD5-4D42-B759-41D17BEE5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D6AF519-49AB-46D1-9318-44D758E6E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77325A7-9A8C-40C7-902D-DD8818252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3D7B10B-813C-4967-8325-8E1684090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53C64A8-6F34-4CA3-AAF0-041858995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0B29AC0-B5FE-460D-A6C7-38C1EA30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61B9556-8117-4EBF-8F5F-87E5EE0CC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Історична наука у стані трансформації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9D728A7-6C69-48D8-A17F-10055811E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2073963-318A-4E57-99A0-C89DF12AF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03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16C4C4D-E860-4B9C-BCFF-0294D04F2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85900"/>
            <a:ext cx="5715000" cy="1752600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DA6A146-32AC-46B9-8186-D4D29A9B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85900"/>
            <a:ext cx="66675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8EECC54-B621-45A7-A4DE-8F90CB1A7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5353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Виклики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7DCCFC6-F34F-4B9C-A6A9-D9B15E088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0250"/>
            <a:ext cx="53530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зниження престижу професії історика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скорочення фінансування й кадрового потенціалу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слабке використання історичного досвіду в суспільних рішеннях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C745B2E-E244-458A-A6DF-46AC5A241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485900"/>
            <a:ext cx="5715000" cy="1752600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2359808-3DB6-4EFB-BF5F-257849A42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485900"/>
            <a:ext cx="66675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E8A4472-3A1A-4EAA-9E02-DBF36B464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619250"/>
            <a:ext cx="5353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Нові можливості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C29107C-523C-4464-859C-236A43FD0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000250"/>
            <a:ext cx="53530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переосмислення усталених концепцій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нові джерела та цифрові інструменти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міждисциплінарність: соціологія, психологія, демографія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2C79E2B-5213-4A7F-8A37-F76AD1528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4335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E5B64D"/>
                </a:solidFill>
              </a:defRPr>
            </a:pPr>
            <a:r>
              <a:rPr sz="2175" b="1">
                <a:solidFill>
                  <a:srgbClr val="E5B64D"/>
                </a:solidFill>
              </a:rPr>
              <a:t>ПАРАДОКС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EDA482C-52B8-49DF-9395-643C7DAE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19600"/>
            <a:ext cx="11239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FFFFFF"/>
                </a:solidFill>
              </a:defRPr>
            </a:pPr>
            <a:r>
              <a:rPr sz="2625" b="1">
                <a:solidFill>
                  <a:srgbClr val="FFFFFF"/>
                </a:solidFill>
              </a:rPr>
              <a:t>Інституційна криза історичної науки співіснує з високим суспільним інтересом до минулого.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A7AA443-825E-45BB-B57A-4D3E37F89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20385702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FC2FA646-08A0-4AD6-9F8D-24D7DCD8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7F0E47-D58C-4535-BA04-D6901CA0E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22862B-DCC1-4005-A845-6850E7821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1E3BD4-E974-4E84-B035-192AB5660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67721D-842B-46A3-85BC-8CDB0F537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2EED05-7290-4530-ADD4-6C32A3DAA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53F8E3-A2CC-4FE3-9D07-42A81BBFD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E4441C-4982-4841-879D-0E9FA2849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DCB53B-0C38-45B9-840B-693A22820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7D6F39-1093-4380-93E3-E0EDE012E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8D89F2-A93D-48A3-BAA7-83E869C81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1CBA5C-F8DF-4BE0-8031-7AA3F7B34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6D9268-EC8C-4086-8BB8-4AF4FBD39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45FECE-11DE-4B2B-B1A6-A71A302AC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0CF7A2-3B70-49FE-9ADB-2824ADCE0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CB1C40-8D1B-4F95-97B2-06252C6D9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1405F8-D08C-4B45-A247-5DE7DFDF3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FEE863-4304-4442-8B65-AA318D328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2E44B4-6D1A-4A6C-988B-39E0EB716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681445-0E65-43E6-BE66-F2C6E5F7E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845BDF-9C4D-41E2-AE65-270922D25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D3D157-D5D4-4400-A75E-B5630FFA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0BA174-DEDB-40EF-8541-9EF9C58F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6DAE67-19FB-4620-BE50-953403D26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7C7B95-92A2-4211-8190-2082BB87D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72A7F5-36B8-4F5E-B5C5-B52B53A0A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86AA8E7-1EA8-471B-9D63-336CE3FB9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D15C5AF-61A6-4DD1-A1A2-4E05B9D9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F56F238-0080-49CB-A935-66E6ABA95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1D52454-34CE-41DA-B2E7-8F41DBEA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8B16192-CFE5-4F67-8AB5-539963F69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ED51F87-6FB6-460C-8F41-901478E6A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FBC92AA-72EB-4538-8773-6858FEE47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2EE251A-2929-41B9-AD3D-747BCE629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69103F5-CDAF-477B-9BA6-8BDFD4CC2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DE09313-D3EE-4B0F-8752-8B013D189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Історія України формує рамку національного саморозуміння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3C90095-2A0C-4C96-9D2E-F2EA234E3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C3C6BA7-6247-4CDB-A7D3-EEB1FB74D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04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CB18829-A528-49DC-93FD-85048BD54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76400"/>
            <a:ext cx="27241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E3929F6-6BAF-4DF2-A637-852ACEC89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76400"/>
            <a:ext cx="6667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BE3D4BD-BC6B-43B7-A337-5CB8FFFF8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09750"/>
            <a:ext cx="2362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ІДЕНТИЧНІСТЬ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8F78B55-D873-4740-A32A-0B3D59454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90750"/>
            <a:ext cx="23622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Хто ми?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349FA5F-7AC2-48A5-A40A-2777E5785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76400"/>
            <a:ext cx="27241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62D8554-91A0-41D8-92BA-E380A73B1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76400"/>
            <a:ext cx="6667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FF581CE-8D34-4923-8BD3-A9C2DF9FC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809750"/>
            <a:ext cx="2362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ДЕРЖАВНІСТЬ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C28BA2A-9667-4A7B-A71B-B7540FC93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23622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Який досвід самоврядування?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C95EAA37-6C70-4717-8144-DEC552BBD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1676400"/>
            <a:ext cx="27241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348E0C1-9731-4DF4-BB23-1AFEF3607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1676400"/>
            <a:ext cx="6667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5E8E2E7-A3CE-4A60-B730-481EE6CE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09750"/>
            <a:ext cx="2362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СУСПІЛЬСТВО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0031A44-C9A5-46C7-9300-937A10C59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190750"/>
            <a:ext cx="23622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Як змінювалися відносини між групами?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3C06D95-D43A-47D3-9BD8-1385040FD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1676400"/>
            <a:ext cx="27241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822E16E2-EC3C-45E4-94B5-C4E809AF5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1676400"/>
            <a:ext cx="6667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68447418-1EA5-437B-8984-17C957A51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1809750"/>
            <a:ext cx="2362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СВІТ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A1E83452-579B-4207-9469-10EC7A1E7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2190750"/>
            <a:ext cx="23622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Яке місце України у міжнародних відносинах?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5B06D381-D63C-4192-8B73-8E55EAA03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62915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FFFFFF"/>
                </a:solidFill>
              </a:defRPr>
            </a:pPr>
            <a:r>
              <a:rPr sz="2475" b="1">
                <a:solidFill>
                  <a:srgbClr val="FFFFFF"/>
                </a:solidFill>
              </a:rPr>
              <a:t>Історичне знання поєднує особисту пам’ять, колективний досвід і відповідальність за майбутнє.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EBEE051D-9807-4B4B-B907-BBB7FF5FB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16098135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75A5C046-BE36-4F7C-916A-7E85C27FD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A8F9C3-117D-47F0-B9B9-B5430238E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F952A7-4AC5-4983-A5FD-BC6F22523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73EFCF-7102-4DEC-A9D8-32CFD4061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455064-5B9E-46D2-B7F9-5CD259037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441FC7-3343-42F1-9209-E89FB2FC5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BA72C2-7DE6-42A9-A5D7-CB8891CB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6F401D-6B0E-4187-9195-693566FF5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F24ED6-1055-47A5-A9A0-F9E9838A5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5E6338-B8A2-41F1-ACEF-645ED0A5E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3B6D39-69B9-4401-B420-BE8B726D8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8CA8BD-65FC-403B-A327-F6C2AD92A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C0E106-9989-49AC-9F3D-26D67519A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786589-78AA-4E1E-9070-32987E867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1833DE-A3DE-465B-AB9F-C0EF1E2AF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672516-9DCF-47ED-A8BC-C77D6877A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857C70-09A6-4507-A396-5C03C3ABF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F203EE-D3A6-4B33-8349-034864C12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FB9F84-09BE-474D-9CF4-3227CDA1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9E2767-8792-4769-A511-0A806DDC6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6D4C59-67CF-49F2-8ACA-E8FEAFE6C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D93F5B-AFBA-4B7F-89E2-63216EB6F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2E1C79-05F0-4D31-B100-030C3E0BA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D483CD-3028-47AC-918E-BB6615030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EF3375-BDAB-4041-AE2E-8D74B1CB5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FACE35-2AF7-4377-B663-620111329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2DA37B-402B-4BA3-9842-1A385A1E1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03B5C36-83FE-44C1-A246-480D63286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8C311DA-203E-4EFB-880D-0485F4DB6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FDF2DA1-1800-4B48-A92C-254455C62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137FACC-6AB2-49AE-A96F-9FA20510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D508452-A6C6-48BF-9AFD-A9BDB77DC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25D99DB-0E3D-44DB-A497-4407C119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BD19F39-2CD1-4C98-B008-676C404D0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52BBBCD-2E26-4DC6-9E48-2CDA75515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751ECE1-E4BE-4FCD-B0E2-3C05A57B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П’ять завдань курсу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96984C1-0BF4-4BD1-8F1E-CF20ADAA2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457BACE-7485-4E25-8A43-A4C00DC51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05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75A5B12-2EB1-4FEF-8490-AEB7D4E22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666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E5B64D"/>
                </a:solidFill>
              </a:defRPr>
            </a:pPr>
            <a:r>
              <a:rPr sz="2625" b="1">
                <a:solidFill>
                  <a:srgbClr val="E5B64D"/>
                </a:solidFill>
              </a:rPr>
              <a:t>01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B2B7D7D-B453-446D-B565-C06043556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4287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Періодизація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7BA5990-4819-4B3D-8261-D0EC79761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428750"/>
            <a:ext cx="790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5E0E9"/>
                </a:solidFill>
              </a:defRPr>
            </a:pPr>
            <a:r>
              <a:rPr sz="1650" b="0">
                <a:solidFill>
                  <a:srgbClr val="D5E0E9"/>
                </a:solidFill>
              </a:rPr>
              <a:t>Розуміти логіку та риси основних етапів.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DCE81AA-BC28-4FDB-BA56-1D9AFBAA3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114550"/>
            <a:ext cx="10839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1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5CE9055-0F00-4103-AF07-896655ED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9825"/>
            <a:ext cx="666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E5B64D"/>
                </a:solidFill>
              </a:defRPr>
            </a:pPr>
            <a:r>
              <a:rPr sz="2625" b="1">
                <a:solidFill>
                  <a:srgbClr val="E5B64D"/>
                </a:solidFill>
              </a:rPr>
              <a:t>02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2542971-2C95-4432-A7E5-E6AF0C1BB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409825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Державотворення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36BF2FC-84EF-4CEF-B9F5-5DCDE2CAB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409825"/>
            <a:ext cx="790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5E0E9"/>
                </a:solidFill>
              </a:defRPr>
            </a:pPr>
            <a:r>
              <a:rPr sz="1650" b="0">
                <a:solidFill>
                  <a:srgbClr val="D5E0E9"/>
                </a:solidFill>
              </a:rPr>
              <a:t>Узагальнити традиції української державності.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5A2BB62-BFCF-4D8F-9BCD-812345425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10839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1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DF0ED10-4993-4531-9B0E-CCBD0D345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90900"/>
            <a:ext cx="666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E5B64D"/>
                </a:solidFill>
              </a:defRPr>
            </a:pPr>
            <a:r>
              <a:rPr sz="2625" b="1">
                <a:solidFill>
                  <a:srgbClr val="E5B64D"/>
                </a:solidFill>
              </a:rPr>
              <a:t>03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BA97D14-DACB-4A1E-9B8B-13A00B428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3909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Процеси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D5CAB34-2178-4204-9C73-5578B909B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390900"/>
            <a:ext cx="790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5E0E9"/>
                </a:solidFill>
              </a:defRPr>
            </a:pPr>
            <a:r>
              <a:rPr sz="1650" b="0">
                <a:solidFill>
                  <a:srgbClr val="D5E0E9"/>
                </a:solidFill>
              </a:rPr>
              <a:t>Аналізувати соціально-економічні й політичні зміни.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56C4BB3-E31C-4B34-BF49-938112A28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076700"/>
            <a:ext cx="10839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1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36B0E37A-3F6D-4D9C-A6B2-19B507748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371975"/>
            <a:ext cx="666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E5B64D"/>
                </a:solidFill>
              </a:defRPr>
            </a:pPr>
            <a:r>
              <a:rPr sz="2625" b="1">
                <a:solidFill>
                  <a:srgbClr val="E5B64D"/>
                </a:solidFill>
              </a:rPr>
              <a:t>04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681B148F-B6B5-402E-94B3-56EE0EA1C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71975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Культура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A3EF0FCE-E630-45F3-98C6-63A4B83E9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371975"/>
            <a:ext cx="790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5E0E9"/>
                </a:solidFill>
              </a:defRPr>
            </a:pPr>
            <a:r>
              <a:rPr sz="1650" b="0">
                <a:solidFill>
                  <a:srgbClr val="D5E0E9"/>
                </a:solidFill>
              </a:rPr>
              <a:t>Побачити взаємозв’язки української та світової культур.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A523D87-165D-438D-86FD-8FEECF890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057775"/>
            <a:ext cx="10839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1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A0ABE9B3-A5CB-4613-A97B-F4E6A5C27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53050"/>
            <a:ext cx="666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E5B64D"/>
                </a:solidFill>
              </a:defRPr>
            </a:pPr>
            <a:r>
              <a:rPr sz="2625" b="1">
                <a:solidFill>
                  <a:srgbClr val="E5B64D"/>
                </a:solidFill>
              </a:rPr>
              <a:t>05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21C893DE-CCCE-43B5-8F06-3984FFE0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530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Міжнародний вимір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EAD570A8-18CF-4F74-9C30-33C8BFC69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5353050"/>
            <a:ext cx="790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5E0E9"/>
                </a:solidFill>
              </a:defRPr>
            </a:pPr>
            <a:r>
              <a:rPr sz="1650" b="0">
                <a:solidFill>
                  <a:srgbClr val="D5E0E9"/>
                </a:solidFill>
              </a:rPr>
              <a:t>Оцінювати роль України у системі міжнародних відносин.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2A4645F7-9BF8-4C4A-AD4B-A42E8A4B1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6038850"/>
            <a:ext cx="10839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1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FA38A4E1-6CB2-4BED-8D15-283FF5FDA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14925322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B309644-DD22-4F04-9486-6698B82D6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B4409C-0A5A-4A60-A4F7-E95A03455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3BB976-2F6A-4522-99DF-2F235AF2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AF2C89-B3A8-4E30-BBF7-E03F0C3CA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D80EB7-6C2A-4A07-A25D-924A4E5C6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B4E106-B969-41C5-9110-43BB72435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37C451-D608-43C5-A44A-3E797707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E06ED0-AB52-4429-A5A3-4FDA60DE8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6CE146-4AA1-405D-8F06-62EAF746F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B235DB-53B4-448E-A067-845C7944C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1EF58E-1B27-4E5C-B315-99A4BB85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955F91-E3C6-4AC4-A3B1-2C58299A0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92C49F-1BBF-43C3-853A-01A12446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B9355C-4860-40EB-9020-218E254FE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220E44-9395-43B4-928E-DEA8ED5CE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5DD760-3925-4A1B-B7CD-07E4E1F60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4EAAF1-CE6D-4F23-AE45-E3D2D22FB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068DB8-3D6B-455E-8761-21A35DBEA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6DF106-EDB5-44EC-B226-9E42325ED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6134ED-401C-4046-8831-38A3F25A1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3ADCE7-A9BF-4457-9243-95D0C0F46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17A903-33C6-47FD-9353-88C4A8DC7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C6DC89-F9C0-4EB6-8ED8-9B8AE0AE2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B797D3-95C2-43CF-A665-3A8344EE4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F4D326-DE59-46E7-B7F1-D0CE03BFA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A194B5-C1D2-4AD7-AFA8-82101AE09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3F6473-5F7A-4025-AA2C-0DE41C34A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7105FB3-BE31-455D-A59B-37EF9D35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69B2B9E-4474-4553-BA8A-67A16DD09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809F8A3-9265-4962-A332-B188D1699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E84872C-E4C1-4CBE-BDDE-B253F30BD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41931A6-FC0F-429A-88AD-F69AB50D3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AD5CF87-6701-436C-96B8-2B6C589FB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D8B314F-CC7D-4755-8B88-18E5E2D72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F61E312-D72B-4804-887D-0B89D97AC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C7E84BC-1A2F-47A2-9013-1317635CE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0975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E5B64D"/>
                </a:solidFill>
              </a:defRPr>
            </a:pPr>
            <a:r>
              <a:rPr sz="1500" b="1">
                <a:solidFill>
                  <a:srgbClr val="E5B64D"/>
                </a:solidFill>
              </a:rPr>
              <a:t>РОЗДІЛ 2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A38D4E4-C1D5-4B0D-92B3-1A4814C10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52650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Поняття «історія» та</a:t>
            </a:r>
          </a:p>
          <a:p xmlns:a="http://schemas.openxmlformats.org/drawingml/2006/main"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організація навчання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D328409-EEEB-47A4-9CDD-6B1360853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123950"/>
            <a:ext cx="34290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0" b="1">
                <a:solidFill>
                  <a:srgbClr val="163854"/>
                </a:solidFill>
              </a:defRPr>
            </a:pPr>
            <a:r>
              <a:rPr sz="22500" b="1">
                <a:solidFill>
                  <a:srgbClr val="163854"/>
                </a:solidFill>
              </a:rPr>
              <a:t>2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0475035-AE0D-4FCD-8007-BF6B59519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71950"/>
            <a:ext cx="2190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6D6D4E1-E39B-4534-A9F9-A5DFF8A1A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14609289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DF6E66A-F234-4B32-9366-EC549CD68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5B1848-EDAF-4F6E-9A92-80988A4DE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F6DB35-330D-4E98-AAC6-5FD3BBF4D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52B400-553C-44F0-AC01-8E89B59A5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AB6DB2-DF7C-49FF-BC4F-28D6CFCB8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2443CF-F460-4AE5-AB50-38B3820F7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4E6340-6407-4B63-9D3C-EB48AB431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B1697C-C9C3-44AB-B444-DA3728D9D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4ECF04-6F21-4848-8017-E7AA53E42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271CA2-0FFE-4FFD-A60E-298D2D0FD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17D93D-9E72-42FF-ABAF-7F14F2BF6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3E48CE-0375-4F49-B979-EB012F38E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36533E-A99B-4ED2-BD6F-6303F678E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281554-3E41-46A5-9AFA-45870309E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831978-9219-41CD-AF90-E1AF7DEDC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DB441E-B2CE-4DB3-AE4E-56909E37B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F8B2B6-C067-4439-9990-3EDB1A2CD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1B675A-A54E-48CE-9DB0-531E715F3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DA7657-1F78-4E01-810B-6242117A6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A47061-F110-4F98-9325-B1C43C054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0B9DAD-B0BC-4C3F-B98E-140F926F3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2D3AA4-5BF1-4227-8968-3993EED47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1F7D2B-D743-4371-92C4-76C72295D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6A219C-B8DD-45AD-B562-E5639F7C5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068DF3-5E3A-40EA-ACE2-881F7F4E5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1AB054-AAEE-4829-8CD5-F77D36D3B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1039AC4-F5E0-42C9-BC98-DE78782B6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E27AED-91C2-4AF0-8494-E0C899615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BCAB8BF-487D-4948-83F7-C24523174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7EA2D38-4AF1-4CC7-9C05-E5DEA866B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8EF00D1-C18E-4469-A11E-E967F1BF6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5067947-5CF2-403D-99E8-EDB5281AC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016C1DD-E4D5-4551-955C-7B8D5C326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AE70A94-198E-4874-AA6F-F7328EC2E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856276F-971E-4794-8F6F-FB4FF4869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9DFED15-90FF-49FF-9176-54E58B3F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«Історія» починається з розпитування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2FB75D7-D489-4B93-9762-6EBDE6CE3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81050"/>
            <a:ext cx="1123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9D6E1"/>
                </a:solidFill>
              </a:defRPr>
            </a:pPr>
            <a:r>
              <a:rPr sz="1575" b="0">
                <a:solidFill>
                  <a:srgbClr val="C9D6E1"/>
                </a:solidFill>
              </a:rPr>
              <a:t>Грецьке historía — розпитування, дослідження, здобуте знання.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14F4590-DB04-414E-AC43-B16974FF1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A965D75-E8A3-43DD-8FD4-F39D2114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07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DD45DF9-B547-43D3-8FB1-DF77AA36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28800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МИНУЛЕ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20E72E8-E77F-43FD-9505-7E93CFE7E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1828800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ДЖЕРЕЛО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B9FD2F2-7228-44E7-AADC-2FFF4CC07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182880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ІНТЕРПРЕТАЦІЯ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B043099-E2F7-4800-B989-D4D1AFF95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057400"/>
            <a:ext cx="2000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C8C6C33-93C6-448A-8837-F546F26D8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057400"/>
            <a:ext cx="2000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0556B82-033A-40BC-A3D9-BD180B2FE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24150"/>
            <a:ext cx="2190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C9D6E1"/>
                </a:solidFill>
              </a:defRPr>
            </a:pPr>
            <a:r>
              <a:rPr sz="1650" b="0">
                <a:solidFill>
                  <a:srgbClr val="C9D6E1"/>
                </a:solidFill>
              </a:rPr>
              <a:t>події вже відбулися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47A643C-4106-4838-AA9D-3C252B0B9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647950"/>
            <a:ext cx="27051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C9D6E1"/>
                </a:solidFill>
              </a:defRPr>
            </a:pPr>
            <a:r>
              <a:rPr sz="1650" b="0">
                <a:solidFill>
                  <a:srgbClr val="C9D6E1"/>
                </a:solidFill>
              </a:rPr>
              <a:t>свідчення, документи, речі, пам’ять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7E97A70-761E-4CBF-8B0C-E9E047760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647950"/>
            <a:ext cx="285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C9D6E1"/>
                </a:solidFill>
              </a:defRPr>
            </a:pPr>
            <a:r>
              <a:rPr sz="1650" b="0">
                <a:solidFill>
                  <a:srgbClr val="C9D6E1"/>
                </a:solidFill>
              </a:rPr>
              <a:t>пояснення на основі критики джерел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36DB85C0-6427-4747-805F-001C68B84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43400"/>
            <a:ext cx="10382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FFFFFF"/>
                </a:solidFill>
              </a:defRPr>
            </a:pPr>
            <a:r>
              <a:rPr sz="2475" b="1">
                <a:solidFill>
                  <a:srgbClr val="FFFFFF"/>
                </a:solidFill>
              </a:rPr>
              <a:t>Історик не «відтворює минуле як відео», а аргументовано реконструює його за неповними свідченнями.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6ED2E9C-E610-45C4-8DB8-E01EAA900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646589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1D97419-7552-4102-831A-832731617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2C2655-618A-4CFF-8691-7710990D5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071E87-497A-44FD-A955-1587282EE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250225-0DF1-471B-8F4D-5819028AB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A2EDB5-4C3C-44E8-951B-A0D337825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D34C35-EDFB-45C1-A78C-9453DE46F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91B7C5-BB49-4B25-BD5A-A56D6DBE1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304A63-CF27-447E-A361-624B6B6AD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5717F5-2A1D-4A23-B5C3-8DFFEDCF4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2FD8DC-F58A-499F-B74F-3836AC226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309F2C-6B41-46F0-9EA1-CE90798C1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09A635-5A04-469B-B3B1-61930B129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53E032-D568-4235-BD25-C730D6475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5D4527-6598-4713-95AA-C03D17D1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CB4CF4-3CF3-4D24-A2E6-BD8E3EE84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7A05C3-A533-449D-84D6-A1AF8B6A2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7B4E4F-3FB1-4A92-944B-ACABE0119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505557-3778-4552-81EC-5170FE140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3DBA08-ED3D-4679-8F17-62C3750AB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04773F-7187-4C57-95C9-AE7BE843E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46DB72-23DF-43E1-94D3-C1F2F540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D6B3F9-A7C4-4DC3-8B34-4FE3613A8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5F1F40-7305-4F46-849B-6B9AC6523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C12AC7-AA99-4F7E-AA86-83F542588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8851ED-6110-4924-9946-EFDD8B550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996E75-B2E7-45D2-8E94-7D891D6EF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087954F-B4BB-44A7-983A-31889B5DF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FC15DF0-E54A-4321-AD2A-A435F62A8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0C7AC78-3BEA-4419-BDDD-654D46E8E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E2598D7-7752-435B-B100-B918B835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E3CDDAE-121D-4E39-A962-36D36D1C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D1BA58F-C5C7-421D-8D7A-4311BF38F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D2E4EA6-B326-427F-B353-15E5DE9B8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0AEAECF-BECE-4E99-8DE4-0ECA317B5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1B56E6D-B062-4EE5-BFDF-4B3A77432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B9BE86B-73F8-407D-997D-0F91CF710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Еволюція форм організації навчання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B04D787-DB41-49AA-A582-A5D8590F8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EB5D059-50EB-4AA7-B7DE-3EB30FFBB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08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FB5C0DA-324E-4A53-9E28-80E1D8BDD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143250"/>
            <a:ext cx="10439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9D96A0E-7665-453E-B1FD-997D96619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670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7E66ADD-604A-47C3-84C6-C76809346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718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Античність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6159F69-BC18-4E2D-AE0A-C92B4290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3695700"/>
            <a:ext cx="2000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C9D6E1"/>
                </a:solidFill>
              </a:defRPr>
            </a:pPr>
            <a:r>
              <a:rPr sz="1350" b="0">
                <a:solidFill>
                  <a:srgbClr val="C9D6E1"/>
                </a:solidFill>
              </a:rPr>
              <a:t>Індивідуальна робота наставника й учня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3D60F7F-753A-4D95-AC08-CF2AB53F8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0670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70500A6-29C5-457E-B78E-1BD2B42EF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3718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Середньовіччя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9E3C3BF-85BD-43C7-8BAC-5ECC4AE2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3695700"/>
            <a:ext cx="2000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C9D6E1"/>
                </a:solidFill>
              </a:defRPr>
            </a:pPr>
            <a:r>
              <a:rPr sz="1350" b="0">
                <a:solidFill>
                  <a:srgbClr val="C9D6E1"/>
                </a:solidFill>
              </a:rPr>
              <a:t>Групи з різним рівнем підготовки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4D24F27-36C0-4CAE-8849-B85769D35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670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858C6B4-D274-4702-B98E-F116B61F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3718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XVII ст.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12A7DA5-9E51-431F-B374-ACDB566FB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3695700"/>
            <a:ext cx="2000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C9D6E1"/>
                </a:solidFill>
              </a:defRPr>
            </a:pPr>
            <a:r>
              <a:rPr sz="1350" b="0">
                <a:solidFill>
                  <a:srgbClr val="C9D6E1"/>
                </a:solidFill>
              </a:rPr>
              <a:t>Класно-урочна система; обґрунтування Я. А. Коменського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813ED97-50BD-433E-8D13-04A60A95F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0670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315AB62-1A13-46B3-B7F3-9418B9DED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3718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XVIII–XIX ст.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6FAF5BF0-2A62-4FE6-A44A-94111793A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695700"/>
            <a:ext cx="2000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C9D6E1"/>
                </a:solidFill>
              </a:defRPr>
            </a:pPr>
            <a:r>
              <a:rPr sz="1350" b="0">
                <a:solidFill>
                  <a:srgbClr val="C9D6E1"/>
                </a:solidFill>
              </a:rPr>
              <a:t>Белл-ланкастерська система взаємного навчання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7F8C667-D214-4DB9-894F-51CC158C1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96700" y="30670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233924E3-2E01-4D7B-A3F9-98D2430B4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6600" y="33718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XX ст.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8E8FD36-9FE3-4241-838C-99A48B927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72775" y="3695700"/>
            <a:ext cx="2000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C9D6E1"/>
                </a:solidFill>
              </a:defRPr>
            </a:pPr>
            <a:r>
              <a:rPr sz="1350" b="0">
                <a:solidFill>
                  <a:srgbClr val="C9D6E1"/>
                </a:solidFill>
              </a:rPr>
              <a:t>Дальтон-план і бригадно-лабораторна форма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678BA44-1621-41EF-9D76-ED22F6BE1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2697885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1BEAC308-A879-4198-A686-DBEEF1AFF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2F299C-C0FA-497D-90D4-A3DB2825A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27DA90-1DA7-48C4-9444-84A76699B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E5CD3B-E37E-4CBB-A48D-5EA992E22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53A2E8-F021-4176-B88F-6D660E67E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E95EAB-4C12-4215-97E1-CC0E9A7D7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25D58F-9223-42AF-BB65-E93106F8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0DCEEB-6C89-4702-9CDC-D405252EE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90F636-B4BE-44A3-8AAF-732B87E22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334B7E-D18C-4A69-A7C2-33B1D53E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13A331-CFC8-4EF5-A971-7F4C949E7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B6551D-39C8-4A5D-92EE-193B71B22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48CC41-E0A8-4EC9-810F-EA408828A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0A7B17-C6F2-466D-BF35-0F9F5740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A84B6D-46AA-4D14-8AF6-5E6E12C27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0555E9-CBB3-4844-9E2F-8DEDE829B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D2125F-5A05-4697-BF4C-867C0CE7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699632-4A2A-4A87-A38F-4757AC7C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A6C31F-ADE0-49CD-9DC6-0914274D2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40A44C-C834-43FB-8B5D-957911499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947496-6FA5-4892-B13F-521711D45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12B824-6414-447E-B9C0-BD1F9D513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FB3334-1E25-4D7B-8583-34EB79435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C76A4F-059D-4EB1-B6E7-9140F14C0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7876AF-AFB7-4B18-AB1F-A3A3205F0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6AD307-C630-4A40-A52D-D9BC5FDC5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8D87F6B-5BBB-4FAC-A30E-FAAF6F939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4733788-8B96-448D-A74C-FD9A09EAA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EC2A0D5-1326-4E02-BF79-909D9698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E60C3B1-293B-4CA6-A378-BD9C0014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0C30086-EA84-4697-AABC-7973CFAD3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CD687D2-6D48-4153-B163-B0FE8EE28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8638AF3-0B87-4AFE-BF83-C5E711CAE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17E2EA2-B2DE-4FD4-9D2B-DF5F16C44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2DB6E36-0CE4-40F2-942C-6104EE3F7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B9B39FA-7D57-445A-B17E-81FD0CB62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Белл-ланкастерська система «взаємного навчання»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DF7BE14-CE0F-4657-845D-CAC957743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B50A781-2601-42E8-80F1-0B50EAA63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09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18EA7BE-F285-42D8-AD6F-9F640F1AA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57350"/>
            <a:ext cx="27241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EA20D06-9408-4460-9823-68429472B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57350"/>
            <a:ext cx="66675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7058860-7E0A-42EF-9BFD-01CCE99EE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90700"/>
            <a:ext cx="2362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1  Учитель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9F3FC68-AE59-4716-9273-591617668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71700"/>
            <a:ext cx="23622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навчає моніторів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115372C-BAA3-42AE-AC26-DD09D21DF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57350"/>
            <a:ext cx="27241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ED042DD-68D1-4D28-94E7-52C051462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57350"/>
            <a:ext cx="66675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A9615D4-112B-4709-A855-05652CF93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790700"/>
            <a:ext cx="2362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2  Монітори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153F9E2-ACF0-4AE0-9ED7-8773E16DA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71700"/>
            <a:ext cx="23622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очолюють групи по 25–30 осіб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330D7913-CFBE-4133-AFAD-6D22D3831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657350"/>
            <a:ext cx="27241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722C989-597D-4565-8B87-1C3E23CA3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657350"/>
            <a:ext cx="66675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5508E16-2476-4414-AF54-997E1C66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790700"/>
            <a:ext cx="2362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3  Групи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DA146E94-2AB5-4919-8F62-42111EEEC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171700"/>
            <a:ext cx="23622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опановують грамоту й дисципліну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151F5A9-060D-48A6-915E-F04B6D6F4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1657350"/>
            <a:ext cx="27241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C8D9FC3C-7F74-4336-8B31-54EDCB71E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1657350"/>
            <a:ext cx="66675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B73484A1-E697-4512-A451-8BCA946CC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1790700"/>
            <a:ext cx="2362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4  Масштаб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F64E55C0-08C3-49BA-B782-5F6A55188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2171700"/>
            <a:ext cx="23622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250–300 учнів на одного вчителя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323D50A2-299C-44D2-9B22-32500DA25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8630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E07A63"/>
                </a:solidFill>
              </a:defRPr>
            </a:pPr>
            <a:r>
              <a:rPr sz="2175" b="1">
                <a:solidFill>
                  <a:srgbClr val="E07A63"/>
                </a:solidFill>
              </a:rPr>
              <a:t>Чому система не закріпилася?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797C9544-373A-482F-AB01-124B91987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24450"/>
            <a:ext cx="11334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Вона швидко розширювала доступ до освіти, але якість навчання залежала від недостатньо підготовлених моніторів.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37985EEC-D0A5-412B-97E5-2B168E85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13915283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4FFDE8C4-EAFA-4D94-8D52-EBBE855AD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306B94-0785-4C97-9603-547098847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2D8DB0-0B9F-4E56-95EE-4056F82A1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4BD6E9-B528-4291-8A91-46931F106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AE8513-DA8B-4254-9721-A34449B12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02DB14-2563-42C2-A6B2-CEC1E81F2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6384A2-EB75-4F68-BF4F-3D8BC2D41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8DF216-B87E-4304-9F6B-C0D84F07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79D5A3-DD51-46F3-8634-CAAD41CC6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6A2FFC-F133-4FAC-931C-72AB91892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090BC5-D832-4846-ACA5-ACAC7348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B2B53C-B00C-404E-B0EC-176C9993C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53DFDD-04E1-475F-8794-CBCAEA4F6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04F927-64C1-4F12-983B-0C78F5C0E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1B4BBB-9DEA-412F-B3AF-C697FE165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7EBE94-4523-4287-B82B-62B454C55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4B4E79-5C22-4C75-854E-E599A6A76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2C7727-12D3-4740-9528-19D827606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D13D30-8B0D-4229-93FF-A110DFCC0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D5914C-35A8-46EA-806B-E3F4A34EF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F9EC10-7887-4EB9-87CE-191FC0D66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653A10-01ED-401B-82B1-06BD1B2D4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B2B7E4-9DDD-4F1D-9382-5851E72FA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A67F0A-A0FA-4A0A-9D9C-CD2F5162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096027-41BE-498E-8A11-61558BA4C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323D8C-3F25-4283-ABA5-B417D5FB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D09649-F8CC-47B9-8D77-58D3BA2D9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6A587A8-69D6-49E7-9C46-6D19228F7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0973F49-4A89-414A-BF56-45B5BABD6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4C2558-23BB-4C24-A106-83D5BD974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0F94560-C945-41DC-9065-ABEF4FB98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8F3441A-4AA1-47ED-A727-23B03019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0C48821-5AE8-49BE-85E1-DA35D80D2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AF86447-0FAA-4EC5-92DA-B9D6B7C19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E4A0C2D-A2F1-4D47-A553-FFBA6FF6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6AE509D-E4E9-4FDD-AFA5-3E907ED2E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Метод, прийом і засіб — різні рівні навчальної діяльності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CA59E25-0185-4749-A54A-96F21F562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E6D156E-32C3-4E44-BB5D-7C930F7B5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10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CAFDDD0-F755-478C-9186-F0C6C3E82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3448050" cy="266700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19EB52E-0308-4E23-8B61-01CF39725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320DE73-3275-41A2-98CF-518D2F793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7335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МЕТОД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216CBAB-CFDE-44DF-B919-A505C20F8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14550"/>
            <a:ext cx="3086100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Упорядкований спосіб спільної діяльності викладача і студентів для досягнення навчальної мети.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88F5D4E-A409-4E2D-9A98-542DAA3CE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9175" y="1600200"/>
            <a:ext cx="3448050" cy="266700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0D841D4-4891-4DE7-9AC7-4A7B485F3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9175" y="160020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F71B6F4-B8AC-4719-8967-60440C101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17335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ПРИЙОМ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9F4B7E7-E614-4EE8-BDC6-25DCA0DB6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2114550"/>
            <a:ext cx="3086100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Конкретна дія, через яку реалізується метод: запитання, порівняння, коментар, аналіз фрагмента.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6575E82-6EE5-44FC-8C76-5F3D2FB6E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1600200"/>
            <a:ext cx="3448050" cy="266700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8709F6D-46EF-400B-8137-82F770346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160020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967FFC6-17AD-4B5E-BFE5-14F1103A4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17335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ЗАСІБ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1610B9D-7888-4615-ADFD-BCB5E5F4F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114550"/>
            <a:ext cx="3086100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Матеріальний або інформаційний інструмент: книга, карта, документ, презентація, цифрова база.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A2B7AFFC-1E78-436D-9057-F202A613C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953000"/>
            <a:ext cx="105537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Результат виникає тоді, коли мета → метод → прийоми → засоби працюють як єдина система.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C6C2ADB5-DD8E-4C0C-92CA-B16BF985C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1589075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31AC3C98-166E-453F-A9C8-FE4916877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9CEC57-C141-473C-9BE1-607BB7C92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6B91C8-12C9-4201-9A91-F8546C43A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DC11D9-6C79-4099-8566-167FA07EF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5261A1-D79A-4473-AB0D-73409F204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A5385B-20C3-4795-BA22-779C291C2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2A2A07-15D7-4FAC-9DC0-4133C6837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07AB3A-8BE4-41BB-A17F-D7EA65B92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B2AA41-C00D-41B8-BF89-43DE31BF7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47155A-1205-4F0A-8978-03910FCEA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34008D-F758-4ECE-8B76-5BB1C96FB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94817E-A78E-4A05-9955-4094E3CCF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85D708-B8CE-4A40-A35B-1E584B5FC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C62D69-A78F-4CCA-A84B-75A906C92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BF33D2-2477-48FD-88A7-BF9D80077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FA3435-0BBE-40A0-A1E7-B8E3F667A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B19845-EED9-4AB4-BD15-6DEF57C07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9A02F8-1965-410C-AF6D-138C038A1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D5B924-8216-4F43-AFC8-CDB103516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47ABE1-A6FF-4DDC-9FCE-5E2AC3F71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E6B2F7-311C-4B19-BF5A-45541271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78EF61-FCDA-4960-BBCC-1997840F3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3CF8D1-8CBF-4E06-888E-7C4FF0DBA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2B3ACC-D692-4783-9897-15DB6E1DA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8C67AA-5D79-409B-AF34-10B872C5F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F43E074-FE7D-435B-ADA6-11655AFCC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F3C92D-9ACB-48ED-8699-8C4E925E9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D29EF02-A8A8-452C-A935-AC4E50428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67D6BDF-EF81-4E32-AAF7-3F422CE74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EA0B70-D6B9-42A6-8845-1BEA32103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A9C251E-A842-48D8-AF3A-FF1E3421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85259DE-CF71-459A-AED2-0007E535D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30953A7-2AE0-4C0C-AB8F-C1DDAD7D4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89F4E53-00DF-4B36-BC25-FAEBEC30F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130838F-5FD8-4D2D-AA81-CBFE37E6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8FCF208-7092-433C-86A5-00A1F4BA5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Три групи методів доповнюють одна одну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479C0DE-A1ED-4732-9BCB-78E40EA61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E75ABC3-D616-41A2-8C2B-5B692636A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11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F4AEC8F-BE5B-4A2E-8FE4-C3B838A59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36576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7F9BBAE-0E38-411B-842B-6FC19A26A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7E6BCA3-9C67-423F-865A-C52D98027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790700"/>
            <a:ext cx="3295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СЛОВЕСНІ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40DD422-5137-4CF7-85B3-A30493B14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71700"/>
            <a:ext cx="3295650" cy="251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Розповідь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Пояснення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Бесіда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Лекція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Робота з книгою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46E094F-87FE-4721-920D-55899BEE8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1657350"/>
            <a:ext cx="36576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182D01D-98DD-43B1-ACBF-5691D660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16573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B179B46-A64F-4B74-A67D-BC8605296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1790700"/>
            <a:ext cx="3295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НАОЧНІ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D2725E6-AE45-4C46-B7A2-537E1B277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2171700"/>
            <a:ext cx="3295650" cy="251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Демонстрація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Ілюстрація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Карта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Схема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Візуалізація джерела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3095D20-0468-4692-8203-416F7CEB2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657350"/>
            <a:ext cx="36576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366FD5A5-10F8-4DF4-AE00-0C72BC009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6573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90FB1D7-DC85-4168-B7A2-DA1064FA0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1790700"/>
            <a:ext cx="3295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ПРАКТИЧНІ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0AD69F0-7198-4DAA-86E9-CC09C6E44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171700"/>
            <a:ext cx="3295650" cy="251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Аналіз документа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Порівняння версій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Хронологічна вправа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Дискусія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Міні-дослідження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AC3F8AF-FE16-4E78-822A-9F38725FD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334000"/>
            <a:ext cx="6819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Слово пояснює • образ конкретизує • дія закріплює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6AB7C982-5487-4279-BD41-F36E606F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8058924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E9C689CE-E2B9-4E46-A999-3F593AB0D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D27BB6-180E-456A-8C1B-94F8CD615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AC5375-9743-4994-80CC-24E32039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944BA3-FD3A-469B-B469-79AF48E6D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CD616E-A722-4255-AF67-1D9BC20F3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024C7B-68A6-4931-81B1-2223FADB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A7BB63-9357-4D63-91FB-54723BE11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4C8328-6446-4D3C-ADA6-A83E1C0E4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7463D2-ECEF-49F8-8256-3CCA35FDE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870E04-8584-43D2-8550-8904851FF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7AC3D3-6B30-481C-80E3-A2EC5FD5F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1785CB-C452-4EB1-BBE1-5F2FBEEA6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77E23D-78BD-41CF-AD9C-A5788A7FA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11509F-5E9D-4CCA-80A9-79E88DC96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3AE0AB-4A7C-46E8-B454-D38075CA6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15258C-EA72-4B7B-88E2-921E5F3EA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7134DA-7F48-49A2-992B-8001503FC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7BA55E-19E6-4FF7-9C24-4E6EBBAAC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145644-B466-4A62-B673-EFBE63710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3917C2-7090-4D1E-9245-68ACD0184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0015C8-B69A-46C4-9C64-0132EA372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1565CF-ABF9-454D-9576-A0F72B3BD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72DA6F-36E9-4968-9037-8276ACD38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0BFBCA-4ED8-4DF8-BA39-2BBFF0CE6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F4431B-7F40-4F94-B87F-29660DBC6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071C5E-8ABD-4F0E-9FE9-55F9863E1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AA4C7F4-0854-4D69-A359-231966A24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ED01D6C-A5BA-4CFF-8F4D-602DAE37D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0ABA2AE-0200-4AD0-8AC9-2BED7493A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75B3C9F-AFA9-4AA9-B02B-F774EBE67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EF2BDDA-6EF5-4254-B6D7-E6B985939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A2FDA02-659F-41D0-BA98-8AD500025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B64EC11-1194-459D-96EB-6DF85FC92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0309AFE-DB7F-4B72-B0D9-094CE1BD9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D3176C4-BCB8-428A-AD42-E0AE968BF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90016F7-489A-4621-A788-DAD9E258E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Словесні методи мають різні пізнавальні завдання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F62FA21-CBC3-4218-A0F2-9D652BA7F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814B4A1-47F2-4817-866B-33FA8537B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12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CE24A47-AEF1-44B5-B534-7062D74C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31432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2744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3342CAB-9472-4D47-84BF-9936897B3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43050"/>
            <a:ext cx="2724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Розповідь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EE88B12-80A9-4D89-A431-7C8BF6598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428750"/>
            <a:ext cx="7810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D7E1EA"/>
                </a:solidFill>
              </a:defRPr>
            </a:pPr>
            <a:r>
              <a:rPr sz="1725" b="0">
                <a:solidFill>
                  <a:srgbClr val="D7E1EA"/>
                </a:solidFill>
              </a:rPr>
              <a:t>створює цілісний образ події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DDE73B9-140E-497B-ABDC-734EC9302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00300"/>
            <a:ext cx="31432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3153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E105ECD-0DD4-4BE6-A2DE-14052736A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14600"/>
            <a:ext cx="2724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Пояснення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20CB074-5D41-46FC-B386-6AFD19492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400300"/>
            <a:ext cx="7810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D7E1EA"/>
                </a:solidFill>
              </a:defRPr>
            </a:pPr>
            <a:r>
              <a:rPr sz="1725" b="0">
                <a:solidFill>
                  <a:srgbClr val="D7E1EA"/>
                </a:solidFill>
              </a:rPr>
              <a:t>розкриває причини, зв’язки й закономірності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AAE9921-AACB-4FD2-B2FF-96F26158F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71850"/>
            <a:ext cx="31432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2744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D7BA082-9506-4C24-8313-FEA326ED3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86150"/>
            <a:ext cx="2724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Бесіда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909D27E0-83A2-4EF7-95CF-62180C33D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371850"/>
            <a:ext cx="7810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D7E1EA"/>
                </a:solidFill>
              </a:defRPr>
            </a:pPr>
            <a:r>
              <a:rPr sz="1725" b="0">
                <a:solidFill>
                  <a:srgbClr val="D7E1EA"/>
                </a:solidFill>
              </a:rPr>
              <a:t>активує попередній досвід через діалог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3585FAF7-6598-4294-9E23-F8C844D21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43400"/>
            <a:ext cx="31432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3153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1F18990-EF6D-4B57-994B-E843B6066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57700"/>
            <a:ext cx="2724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Лекція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8B2F6C7-4A9C-4195-ABE3-6F5CA2820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343400"/>
            <a:ext cx="7810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D7E1EA"/>
                </a:solidFill>
              </a:defRPr>
            </a:pPr>
            <a:r>
              <a:rPr sz="1725" b="0">
                <a:solidFill>
                  <a:srgbClr val="D7E1EA"/>
                </a:solidFill>
              </a:rPr>
              <a:t>системно розгортає наукові поняття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9917BA9-D1D2-479E-AC18-970B4B412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14950"/>
            <a:ext cx="31432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2744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30376DC-D343-4CD0-AE1F-A0E2145A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429250"/>
            <a:ext cx="2724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Робота з книгою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E920206C-35B0-4CC4-BBCB-4AD5D70F1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314950"/>
            <a:ext cx="7810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D7E1EA"/>
                </a:solidFill>
              </a:defRPr>
            </a:pPr>
            <a:r>
              <a:rPr sz="1725" b="0">
                <a:solidFill>
                  <a:srgbClr val="D7E1EA"/>
                </a:solidFill>
              </a:rPr>
              <a:t>формує самостійність і критичне читання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F4A100D-9A4D-477F-955F-ABD89D35F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167989909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5FD91888-6D53-47FE-AA8F-F86419B47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7286EF-090B-4023-A4F5-C8797C0DE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6D0A69-D0F2-4CB4-83DF-A5E2ED5C5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A93C80-FF49-45E4-9CF0-1965544C7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922FF3-ADD2-4926-ADE8-028E1C2B3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5A9628-6834-4558-84CE-EE80779DC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0B2561-B947-408B-8F7D-C37571CD1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82A0D4-3347-4908-B95D-D6F806DFD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DD527C-213E-44E8-BDB9-FAC4FC86E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924AE5-C13C-434C-BD3C-6F14E0912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D960E2-0FFB-4AED-ABE0-CE69D047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3A6785-AE8D-45C0-9F35-8C7E995DD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CC6CBA-2C10-43E3-9697-9F8B19AE7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54EF63-957D-43C0-B5B3-53E5740AF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2362CA-10D2-49E0-9696-521289EBA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35A10A-A76E-47DF-956B-2A7D75CB9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116E55-C929-4B8C-8DA3-86E6505BF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AF96C9-108B-4832-B8C6-D5621400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20E2ED-C6F0-4FC0-8E50-CBA49D5EB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061292-B30D-4B5C-83DC-243E4DC8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0674CA-9778-43BE-A434-C7864BC05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224571-26C8-4526-B187-3024E52AF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31920E-DEC3-41B0-84BA-8DA8CB13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C6DB7E-1787-4051-A6C6-A0E4704DC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ED1925-C9C9-4351-8C9F-4B41E7A12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24D866-05A4-4FC4-848D-478125F54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1011AE-B4A4-4B5F-A426-0D8C00E65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1B929CC-8EB9-451E-879D-5588553B2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D63FC2C-5D36-43E5-A3DF-DDE4FA12C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EE8E8EF-4C1A-4F45-856A-AB2D1BF83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B8E5543-F6BC-4C11-B41D-8473551CA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A135209-A9A0-4546-B274-1909B90CA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286C865-3882-480F-9D73-210460889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A5F0637-21CD-4F0C-A357-6F42A8F15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DA368B9-2D5F-40EA-9D1F-85DA13A56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5F05C87-253D-478A-B374-94A074032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Як історик працює зі змінами та смислами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77A61DC-AF3B-48B2-B189-525E90E3F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0C7D1D8-220B-468E-AF28-639BF5E5A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13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B2B23D4-B33F-4D6C-84F1-3D4852B5F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57350"/>
            <a:ext cx="3467100" cy="3009900"/>
          </a:xfrm>
          <a:prstGeom xmlns:a="http://schemas.openxmlformats.org/drawingml/2006/main" prst="roundRect">
            <a:avLst>
              <a:gd name="adj" fmla="val 2532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0A1C88E-B4AB-4042-9B0B-F418EC904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57350"/>
            <a:ext cx="66675" cy="3009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02250FC-998B-4B11-9A01-2E3AA4E9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90700"/>
            <a:ext cx="3105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ПОРІВНЯЛЬНО-ІСТОРИЧНИЙ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745DE3A-21A3-4D31-B3EE-5B2877C3E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71700"/>
            <a:ext cx="31051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Послідовно простежує зміни об’єкта в часі: що було спільним, а що змінилося?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B3216E0-15F8-4040-AA01-379B181B0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1657350"/>
            <a:ext cx="3467100" cy="3009900"/>
          </a:xfrm>
          <a:prstGeom xmlns:a="http://schemas.openxmlformats.org/drawingml/2006/main" prst="roundRect">
            <a:avLst>
              <a:gd name="adj" fmla="val 2532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3BFA874-158B-4EC7-88BF-D99DF2AD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1657350"/>
            <a:ext cx="66675" cy="3009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B511357-0035-423D-AB1B-54F713A81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790700"/>
            <a:ext cx="3105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ТИПОЛОГІЧНИЙ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8D94C6B-A77A-4017-AACA-49FE163D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171700"/>
            <a:ext cx="31051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Порівнює явища, щоб виявити типові властивості, моделі та відмінності.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F0ACDCA5-AAEB-48B2-97EF-78ED102E3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1657350"/>
            <a:ext cx="3467100" cy="3009900"/>
          </a:xfrm>
          <a:prstGeom xmlns:a="http://schemas.openxmlformats.org/drawingml/2006/main" prst="roundRect">
            <a:avLst>
              <a:gd name="adj" fmla="val 2532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A99D048-0248-472A-8C7B-25512CBAF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1657350"/>
            <a:ext cx="66675" cy="3009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C0CFEB5-0C86-4F09-B5B7-565E9DEDC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90700"/>
            <a:ext cx="3105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ГЕРМЕНЕВТИЧНИЙ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6000053-4EBA-4237-9942-F5BF98A47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171700"/>
            <a:ext cx="31051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Тлумачить історико-культурні значення з урахуванням мови, контексту й автора.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F82D515-8001-4714-98FC-F728017C3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21970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Ключова вимога: висновок має спиратися на джерела, логіку та перевірювану аргументацію.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F7BEFE2A-3080-415D-9D66-30F3A00BB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6830612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A854438-33E3-4EF3-9BBE-1139529C7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1115A8-5183-4367-B9B4-07DBBEE82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076EC1-F34A-4B5D-9BCC-D3F845C9B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C2C31F-128D-4146-82A0-01106A538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4CC9F5-1D69-4038-A127-1FB1A172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F43998-6338-4454-8412-7994643B0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88D3D9-3E3B-4DBF-AB7C-77CEB800F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A9CA4A-6C6D-4269-9ADA-4315B6752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921B2E-C9FA-40DE-975D-AC715B212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BC06A8-76FB-420E-BE06-AAEE8C18B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35F5E7-BA8A-46BC-A997-603396314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82FE18-38CA-432E-B34D-14E6C882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19EC41-F38B-4826-BBB5-7B2F6E59B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B53A7E-0972-4A11-B829-A4B82E07B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93A696-2C38-42D7-A80B-57D16F4D3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E657FD-911E-442E-BF65-2F4278BBD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8892D5-5EE1-4ED3-ABB5-D787D7347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80A843-3342-46BC-B3BE-8A47DCF10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97A57B-AF35-4874-9143-36F816FBE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B71B63-20E7-4242-AFB4-78E279645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E806BE-0141-4955-A3A7-80A667986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501836-9C3E-45D8-B2CD-481B464DB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11F516-0686-46FC-8498-72716FFF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8ABFDE-ED7C-49EB-8BAB-64504E19D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38C1C1-39B7-49AB-B407-A5CCD47F1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1E3E04-74E6-4ED6-BB9F-D37A10473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C3ACF63-0433-4BA5-BEE2-1662CC339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093D0DF-4FDC-419A-AA65-7B890979C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A8F0302-E220-4DCD-9AD2-5F3FFE0BA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D02040D-CDC7-4135-8BAB-C6B4F325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65199B9-CE9C-440C-8D72-CE8148B0F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230C1D3-9D57-4398-9762-0C59C21FF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FDA1895-2AE4-4EA4-AFED-C499ED4D1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FAB9834-D3CE-455D-81EA-74931400A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68B7481-AD56-4134-8ED2-0E9E10A77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7058412-46D6-45DD-AF0B-F5466EDD9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Історія і культура — два виміри одного курсу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9BBF53B-C7C5-4835-9FEF-A7A24B6DB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398D1F3-8BDA-43E2-B344-6699151B7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14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6A42712-99CA-41A3-858E-E3CD7D1D6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5429250" cy="3219450"/>
          </a:xfrm>
          <a:prstGeom xmlns:a="http://schemas.openxmlformats.org/drawingml/2006/main" prst="roundRect">
            <a:avLst>
              <a:gd name="adj" fmla="val 2367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EB28F3A-1D7E-45FE-BBC7-36EF8AAF0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66675" cy="3219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28F99D9-9D5F-46A3-8F50-F6662D61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752600"/>
            <a:ext cx="5067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ІСТОРІЯ УКРАЇНИ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B5D3906-E59C-4A94-9318-75C93AAF4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33600"/>
            <a:ext cx="5067300" cy="259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Становлення і розвиток людського суспільства на українських землях; боротьба за національне та державне самовизначення; взаємодія внутрішніх і міжнародних чинників.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4FF3495-A338-4CB1-85BA-BAEAE1C07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1619250"/>
            <a:ext cx="5429250" cy="3219450"/>
          </a:xfrm>
          <a:prstGeom xmlns:a="http://schemas.openxmlformats.org/drawingml/2006/main" prst="roundRect">
            <a:avLst>
              <a:gd name="adj" fmla="val 2367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7A0C194-B027-40E2-B70E-2C342AA2A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1619250"/>
            <a:ext cx="66675" cy="3219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046F6CF-69D6-41E7-A7C2-8F6992B30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752600"/>
            <a:ext cx="5067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УКРАЇНСЬКА КУЛЬТУРА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5E220400-53B8-43D0-A060-8D017FB0A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133600"/>
            <a:ext cx="5067300" cy="259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Динамічна система цінностей, смислів і практик; їх призначення, еволюція та зв’язок із європейським і світовим культурним простором.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F7DBD59-1F6C-4085-B1B1-D9D89707A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31495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Єдність курсу: події пояснюють умови культурного розвитку, а культура відкриває спосіб мислення суспільства.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188F42A-586E-427D-90B5-0D4788164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37672036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F4646280-C7F7-4B3D-808A-599486CD5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288AD6-1110-419A-91AB-877587DC9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293E47-A1F9-4275-B139-CD0171BF9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59D133-43CF-4EE6-98E0-EDD2259B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FAF9DA-B4D8-431D-8C25-20D430D1D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C45853-F9B4-46DA-A412-1157C4440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9B9F43-0CDF-463A-AF11-241845532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6969B3-CFFD-427D-9E7B-ACC30E153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CB4867-1787-4E7A-B8A2-598971DBA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CE68C5-F047-4F18-9E94-6D056831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9B8307-F3B7-4533-961E-990CCC1FC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71850A-8B60-4ACF-AF41-F550BEEF3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A1C63C-D40C-46D3-99EF-74D101DB0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F64E15-89E8-48E8-ACA4-FDE8AFBE0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158B14-D1B8-423D-BE40-98773F664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B80F7D-DC20-4C06-85BC-30E12F944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5D3250-9814-41DC-BA7C-2DE289709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CFE2EC-3F0D-4CFA-8827-01BAF1DCA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38BDD9-718F-4655-84FD-64B073BB9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1E76D2-AF01-4105-9966-5E8125E36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50AFB9-0E5A-410A-81F3-3D7786B6C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AC07C1-8DFA-4027-85E0-BE8DAC0D5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C7D6C2-1224-4C08-8371-4252C20EA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13C3B1-C6F3-46D2-8CF7-83AF459E0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B9321C-5A1A-4E27-BCA7-D0A90658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F2FD9F-DA12-409D-8913-58FCA98E3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5F9AE8-F708-4FE9-B948-8C1597894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0BF6209-3B08-4822-8653-36E2D3F9F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AB57A9A-8E5E-40EA-90DA-114789C7C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0634D60-33A8-4541-B128-685089FA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8B0F6E6-6FE2-44F7-84EB-1EE34751D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1809D72-0420-46A6-B940-B3A3FC69A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1A2DC86-ED20-4C48-9BD4-66B3E0A3E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11AF5BA-22DF-4FB2-A928-8FDC6F510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49EE425-28E7-4B02-872C-E9D326643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EF1370B-0560-4F8B-9167-9124DECC2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Писемна традиція — лише частина значно довшої історії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4BFF864-B8A6-4FC9-B944-76016FAA0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08A9E06-2CB7-42C6-A36D-4C95781F1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15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29EC84A-922F-4268-A56B-F8E79D074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657350"/>
            <a:ext cx="371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E07A63"/>
                </a:solidFill>
              </a:defRPr>
            </a:pPr>
            <a:r>
              <a:rPr sz="3300" b="1">
                <a:solidFill>
                  <a:srgbClr val="E07A63"/>
                </a:solidFill>
              </a:rPr>
              <a:t>≈ 2500 років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5FB07FE-470E-4609-B7B1-DDD4B20C0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62200"/>
            <a:ext cx="4000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C9D6E1"/>
                </a:solidFill>
              </a:defRPr>
            </a:pPr>
            <a:r>
              <a:rPr sz="1650" b="0">
                <a:solidFill>
                  <a:srgbClr val="C9D6E1"/>
                </a:solidFill>
              </a:rPr>
              <a:t>найдавніші писемні свідчення про українські землі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65D565A-D9D0-4B73-8365-3F4A565A9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657350"/>
            <a:ext cx="371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≈ 1500 років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5F4E32E-A642-4809-88FF-A54A1D3BD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362200"/>
            <a:ext cx="4095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C9D6E1"/>
                </a:solidFill>
              </a:defRPr>
            </a:pPr>
            <a:r>
              <a:rPr sz="1650" b="0">
                <a:solidFill>
                  <a:srgbClr val="C9D6E1"/>
                </a:solidFill>
              </a:rPr>
              <a:t>перші писемні згадки, пов’язані безпосередньо з українським народом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C0079E3-05C8-4E80-940B-47A6E2C4C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771900"/>
            <a:ext cx="10668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719265D-42A1-4725-8E23-22565C549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638550"/>
            <a:ext cx="381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6A37BAF-D246-49C5-A567-CD325933E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3638550"/>
            <a:ext cx="381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7A99084-667D-42BC-A0C2-1EAC6B85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638550"/>
            <a:ext cx="381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057061C-D64D-408B-A47B-08179ABF3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638550"/>
            <a:ext cx="381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11392C7-BEA7-4DCE-84E2-AE06D0AA2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638550"/>
            <a:ext cx="381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908A1B0-868D-4EF6-8FBC-DDA79F4BC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38550"/>
            <a:ext cx="381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DAA213D3-7B10-4DCA-A35B-356515B79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638550"/>
            <a:ext cx="381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5D65B120-557D-409B-ACB1-241E3C001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3638550"/>
            <a:ext cx="381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EC819428-5700-41CB-B07B-B43B8C04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1800" y="3638550"/>
            <a:ext cx="381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3BF9BA27-6398-4DD3-A042-CB9A560BD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72900" y="3638550"/>
            <a:ext cx="381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7D8ED19F-6F78-4469-A85F-5DCF40B4E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4457700"/>
            <a:ext cx="581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Близько 50 людських поколінь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D0AF50D-4B92-459D-A960-85DC40EFD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0101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C9D6E1"/>
                </a:solidFill>
              </a:defRPr>
            </a:pPr>
            <a:r>
              <a:rPr sz="1575" b="0">
                <a:solidFill>
                  <a:srgbClr val="C9D6E1"/>
                </a:solidFill>
              </a:rPr>
              <a:t>(за умовного розрахунку 30 років на покоління)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B917B0FA-25F2-4E38-8B15-3296217A6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124347640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18DEE96-8FDF-4A4D-991E-9F5F1AFB2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1228DB-678D-4534-998C-19B2EAF55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E80EC0-00A2-4F3D-A259-E7A03C1DB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5495CD-6CD1-461D-B348-0DBE18E23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F28379-909B-41CE-80EF-7C8DC1F3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0C00CE-8B7F-4105-9B87-36D78E030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C8734D-B77F-4B23-A24F-5DC85836B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361142-1E77-4DCD-A497-1E8491874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4D555F-CD6A-4623-806F-818D34DEC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767127-640F-49CF-AF5D-E864B7F75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09399C-C1B9-4A11-9A84-38D0FDB7A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49A020-D6D0-4131-A9EC-93A2DC054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E8F4FB-990D-4CB0-9C01-AD0D1A2C4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629651-3B55-4ED0-941D-A94513B8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73C593-90B5-40CD-9E7C-3EDEF001B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4B3474-B1F8-4DEA-BC8C-10B9CB44B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0EECB3-1B0E-4E58-9996-ED90FD51F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73E390-27A8-42D9-9690-B02721073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123B2D-9289-46FC-BFEB-A36393E44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3B8B2A-9101-4792-9C45-E177FA8C3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15B867-D173-4124-B75B-1360F1AF8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DA8F00-5694-408B-BBF0-7B643C938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5EAE74-6E4D-4F3C-AECF-F2B0A981E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EFABA0-1F63-40B2-9420-6F73596D6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1272D8B-73BB-4F34-A5FB-2A8573238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4BA2E15-394C-4A58-BE01-EF0AD5DC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A0043A4-E549-4829-B21F-C32BCF138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11B2240-0F09-46C1-AB79-7F6ECF3DD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B91C452-798F-4ABE-9AEC-2ACED41F2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9C1DE5-A338-4AF7-85DC-ADC765340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4028178-E29B-4465-B3CA-38C85EE4A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6C7AF8E-7571-41E4-AF58-ABBF57B8D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058BF7D-8918-4761-A2C5-61F5D601D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8541D4E-51FF-43F0-BA3D-01D777BE2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DACB113-0EFD-4E90-8A58-7667356EC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57987A3-299F-49E5-B056-D67528CC9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0975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E5B64D"/>
                </a:solidFill>
              </a:defRPr>
            </a:pPr>
            <a:r>
              <a:rPr sz="1500" b="1">
                <a:solidFill>
                  <a:srgbClr val="E5B64D"/>
                </a:solidFill>
              </a:rPr>
              <a:t>РОЗДІЛ 3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180BAE4-A84F-48E2-B3E8-8ABA0019F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52650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Періодизація</a:t>
            </a:r>
          </a:p>
          <a:p xmlns:a="http://schemas.openxmlformats.org/drawingml/2006/main"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історії України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02EDA95-653A-4D24-B3E4-87893B930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123950"/>
            <a:ext cx="34290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0" b="1">
                <a:solidFill>
                  <a:srgbClr val="163854"/>
                </a:solidFill>
              </a:defRPr>
            </a:pPr>
            <a:r>
              <a:rPr sz="22500" b="1">
                <a:solidFill>
                  <a:srgbClr val="163854"/>
                </a:solidFill>
              </a:rPr>
              <a:t>3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C11BD47-2572-4AC0-81E6-BC47B207E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71950"/>
            <a:ext cx="2190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CD59105-7713-4ECD-97D2-E91A3F8FC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3336117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5A729A8F-8539-4F3C-A716-66AD1FA14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2E12D7-26F1-41E7-8A7A-65DBD5F32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B87CA1-7704-47FE-853C-84BFDC909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F27C89-1217-414A-A25B-BDC7CC507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791FE7-29ED-4C0E-A7ED-5F6FF788B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D9A0EB-08C6-4871-AC61-AE630401B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C1E2DE-5E31-4AE6-8F44-92A54904C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8C9510-FB9F-4476-BAC6-620528575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71766E-F388-4E70-ABFD-C4377672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9E937B-2F36-4F52-848E-926029511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9DBF22-A838-4FC4-975C-8029750FB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26003A-C062-46AE-A775-A8B51C2E5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2C257F-1F10-472C-AD85-41F4AB6FA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5E0887-07B9-468B-832F-8BA523010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724686-27F3-4BEF-83CC-9F86B46D8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6E7078-E895-4678-8CE4-B58B85231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F65270-9CC8-44D7-BDBA-16DE003DF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ADBE5A-57AA-4919-AE1E-A693C578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34BB86-F72F-4394-8F77-62D3A4232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A778FF-69DA-4ED5-9DAE-FF90E69D9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5F69A4-662A-45B9-BCC0-4B13EDAD2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99B2DB-862E-41C9-B74D-7D9D35B45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111FA2-597B-4173-90D2-6C5C6925C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26BE97-3E80-410C-B7F3-90ABC3496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969D15-12D3-47A1-B916-EE479303E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C7FDFC-EC30-4B8D-8776-9E010EA4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63BCEF-9969-40D9-BD8D-8468E71F5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0D54255-77AD-49E4-B22D-D44F41925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A57EBF4-48D2-418D-9821-554182729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A4DB89E-FF13-40A3-B95A-4C48C5ED1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D5C2B9F-D6FD-4BB8-9D32-072AB1452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3892A28-1006-499C-81D6-EBBC50CC7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355F1F9-6DF4-46E0-8547-C9D443CAB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3140BD1-6018-41C9-ABA4-8A708B5CD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DD22D7E-D5DD-4A02-994A-E859CF7F4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6057C77-43A7-460E-BFC5-20B90E2A7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Періодизація — наукова модель минулого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6365DEB-395D-4BC2-9EDB-A2D5C0A3A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D6B7DD5-06D2-4B59-A5A6-0E2AADF29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17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4CC949A-1EFB-4524-AD00-578C37024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36195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33399E3-6B5B-4816-B9B9-5065469E2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6B62167-EA5A-41AE-AC97-45F8DAE2C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752600"/>
            <a:ext cx="3257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НАВІЩО?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08F5A30-CA3E-47D3-BE48-610748FD2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33600"/>
            <a:ext cx="3257550" cy="251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Щоб упорядкувати тривалий процес і побачити великі структурні зміни.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5D79FA7-6E68-4FDE-850E-4569087F7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1619250"/>
            <a:ext cx="36195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5275616-961A-441D-B3C8-1D1D36CFD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16192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01E0CBD-E598-45B7-B882-79CC4138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752600"/>
            <a:ext cx="3257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ЗА ЯКИМИ КРИТЕРІЯМИ?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5B4C68EA-36AF-4192-9BB9-0E3D9965C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133600"/>
            <a:ext cx="3257550" cy="251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Державність, соціальний лад, економіка, культура, міжнародне становище.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AFD31B3-E5F9-4E0B-B8CA-366F861AF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1619250"/>
            <a:ext cx="36195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F9731AC-E0C7-48E9-AC27-DD4CA01DC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16192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CB286EC-8DDE-4B20-99D8-A3BE7D54C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752600"/>
            <a:ext cx="3257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ЧОМУ ДИСКУСІЙНА?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7529510-357E-4672-AF0A-3F9493F72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133600"/>
            <a:ext cx="3257550" cy="251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Різні критерії дають різні межі; зміни не відбуваються одночасно в усіх сферах.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501FE679-0448-4C20-8674-3F599A151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5314950"/>
            <a:ext cx="10515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Період — це інструмент пояснення, а не «коробка», у яку без залишку вміщується минуле.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4F59739-9D67-490E-B678-DF8DE93C9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206833098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891712D1-1AA4-4B08-8C0F-0ACAF9BCB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6D1DCC-9D23-40DD-B07D-CCC6F40A2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E448EE-4C79-4794-AD7F-E1DFCCEA4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30537E-B8A1-4862-8D2C-91D36C3C8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43C7C8-F386-4C08-8E20-E2976E34E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A2B727-E4AB-47A4-B7CA-DA7560101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B95F7B-B16E-4064-B804-4AD53839B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7437DC-388A-4385-8169-8408FBB25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E870B7-094C-4AAA-A719-7B3490EC9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289263-7C8F-4019-B0B3-FF05E1BD1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8F7483-89B2-40FB-80E3-8929BBF82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2A213C-B1A4-48B0-BB4D-D1F6EDCD3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5CDAB3-E89F-480C-9BA5-A2216EA44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4B5FB2-E919-4F5D-8422-8D76685F6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4A1991-21B0-4AAA-B7E7-FA8759B3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28E6F1-E1E0-4D2D-9A56-83A0273B3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62143E-8F7C-42B5-9C50-83A3F84B7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EBCB54-688D-4CC1-AF46-9CC1F2E2F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525B8E-B105-4701-964C-06F098BC3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E5AF0D-A9CC-4D09-9AA2-47015251E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576E9E-B4DB-4051-A7F1-9F2C380DC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A10B0C-95DB-458C-9564-1176A815B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DF979C-0954-4585-90E1-BEF6892B1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1A2569-A3F5-4EE6-8EEF-C4005120A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0FE0F3-96F7-4B86-8C55-65A6633C6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C542D5-BE37-4EB6-9533-582A5E451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904C91-3A63-4C86-A3EF-ABBC35365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72A6314-2261-4922-9EAF-9008BF141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8A98A44-00D1-43CE-9A45-015821F02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370168C-3EBC-4464-B298-70C0101FD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4FEBC98-0F43-470C-8F37-8A714E0EF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E1639EB-1E06-485B-88B9-ED8E55E13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DF9D2F2-5668-41A2-AFE3-691353675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C1C6D07-CD1E-423E-BEFC-49034BACB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D9E292B-08F3-4601-B10C-48614CC9E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14BCF4A-53BF-4A6C-B32D-082DC9F4E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Сім великих періодів української історії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FB52C34-2AE2-4756-B89F-C036BC8C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5EBEC92-6D7E-4FDF-8C8C-170AF48BA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18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7F7E3F9-473D-4A2B-999E-5D03DC997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906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E5B64D"/>
                </a:solidFill>
              </a:defRPr>
            </a:pPr>
            <a:r>
              <a:rPr sz="1650" b="1">
                <a:solidFill>
                  <a:srgbClr val="E5B64D"/>
                </a:solidFill>
              </a:rPr>
              <a:t>до VI ст.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9D1E762-B3EE-4851-AE04-6E2EE8E7D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1590675"/>
            <a:ext cx="552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D1B2A18-733C-4AEB-BA82-3C4432E0B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1390650"/>
            <a:ext cx="742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Стародавній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BE5A552-F916-4EE5-8553-1E560C29F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3360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E5B64D"/>
                </a:solidFill>
              </a:defRPr>
            </a:pPr>
            <a:r>
              <a:rPr sz="1650" b="1">
                <a:solidFill>
                  <a:srgbClr val="E5B64D"/>
                </a:solidFill>
              </a:rPr>
              <a:t>VII–XV ст.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DECF36A-2750-433E-8BC1-0A7A24A33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333625"/>
            <a:ext cx="552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6DB3980-2A59-4DE4-AD6A-2D18A9D1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133600"/>
            <a:ext cx="742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Середньовіччя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010D284-4339-4CD9-94DF-70EC0E324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765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E5B64D"/>
                </a:solidFill>
              </a:defRPr>
            </a:pPr>
            <a:r>
              <a:rPr sz="1650" b="1">
                <a:solidFill>
                  <a:srgbClr val="E5B64D"/>
                </a:solidFill>
              </a:rPr>
              <a:t>XVI–XVIII ст.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7AA981E-DAB9-4DAD-8A99-E8F863A2D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076575"/>
            <a:ext cx="552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E6FC9927-04F1-42E1-B3DE-2A5AEA342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876550"/>
            <a:ext cx="742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Ранній новий час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49875FE-9A0F-42D4-82E5-78CC62C89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1950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E5B64D"/>
                </a:solidFill>
              </a:defRPr>
            </a:pPr>
            <a:r>
              <a:rPr sz="1650" b="1">
                <a:solidFill>
                  <a:srgbClr val="E5B64D"/>
                </a:solidFill>
              </a:rPr>
              <a:t>кін. XVIII–XIX ст.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0A918DD-3460-472F-A1ED-B117FD97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819525"/>
            <a:ext cx="552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10C3E1B-311D-482A-9E15-68B17D7EB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619500"/>
            <a:ext cx="742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Імперський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C7EB2F58-974A-4D66-9474-D71C4A9B3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624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E5B64D"/>
                </a:solidFill>
              </a:defRPr>
            </a:pPr>
            <a:r>
              <a:rPr sz="1650" b="1">
                <a:solidFill>
                  <a:srgbClr val="E5B64D"/>
                </a:solidFill>
              </a:rPr>
              <a:t>1917–1921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82122189-84EA-41C6-9842-3D3DC3100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562475"/>
            <a:ext cx="552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A5B9693A-7E3A-4B24-A9F7-BCAD07DF3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362450"/>
            <a:ext cx="742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Українська революція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E560F32-1EDB-4289-8624-D510C8C50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0540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E5B64D"/>
                </a:solidFill>
              </a:defRPr>
            </a:pPr>
            <a:r>
              <a:rPr sz="1650" b="1">
                <a:solidFill>
                  <a:srgbClr val="E5B64D"/>
                </a:solidFill>
              </a:rPr>
              <a:t>1922–1991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EF647251-53DE-4F50-8F2B-194772D3D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5305425"/>
            <a:ext cx="552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99E045CF-490C-415F-9800-D4C24615C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105400"/>
            <a:ext cx="742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Радянський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3E7A1D3F-9E49-489B-938D-48259EE80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483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E5B64D"/>
                </a:solidFill>
              </a:defRPr>
            </a:pPr>
            <a:r>
              <a:rPr sz="1650" b="1">
                <a:solidFill>
                  <a:srgbClr val="E5B64D"/>
                </a:solidFill>
              </a:rPr>
              <a:t>від 1991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8CABF96-D248-471E-9056-2AB07562E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6048375"/>
            <a:ext cx="552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F200BA8D-0CDA-4352-AFFF-22922CA23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848350"/>
            <a:ext cx="742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Незалежність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89525890-0B91-44D3-9DA8-C61AE31C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90585311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7443482A-50CE-42E3-A9C6-89E6CE62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315C55-0816-42DC-87CD-3502FFD8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E8E692-B9A6-4AF8-A286-BFBC80F89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B434C4-58AE-4AAD-83D4-74F67AAC2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9DD8BC-93C1-49C5-ADCA-34E99831F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C20B08-42B7-4883-BB76-A5BF6EAF0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BD55D0-5481-44EF-B7EE-90DC7E5D7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4F35DB-4802-4A76-9E9C-11E334AAA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28C7A2-3E8F-408E-9794-AEBF1B005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C31F5E-8910-4B57-A7F9-0265BCA98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0A770A-F9E5-45FB-A20F-9F0D32CC5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3C5BA0-CBE4-441B-B169-5BF0905CD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ED9F53-A9E6-43F7-867B-11B9562C1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6428BF-396F-4813-8F0F-24A4D7611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1350C0-DE2E-40D2-8AA2-971F722BC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8F132C-D081-451F-88E1-B79BF3A22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8FC076-993D-4C4B-9264-F3237CE4F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61594A-7A25-4F2C-8082-8BA0BD767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C6CC51-DD85-4D79-BB82-9185AEE94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CED100-98CD-4CC7-AED3-87F966AF6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9321F7-5DD3-42A8-AA99-E75ABE4A6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720691-DF85-41E4-BA5D-2F2D073F9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FB308D-7976-4A38-84B3-2E258FE42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88C02C-4571-4121-8209-45761B34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0D162B-8024-4170-B9FC-865E36B7E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E3A5C8B-82B7-4392-A463-4E11AD5E2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1C4D09-1897-4344-B314-BEBB840AD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99B08D7-0955-4881-9F73-2E2359D67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0569DF3-91AC-43BD-B257-DBB8597F1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24F5E8F-4BE8-4DCD-9E36-E8C04B6E7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D486789-D33F-460B-B4AB-9316C3369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84F8B16-6FAF-4A22-92C1-8A050208E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2ECECF3-7FDB-433A-82F8-E464C439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91E9ADD-185B-4A90-9882-0991ADAFF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D374EFF-E32E-401A-BDF4-509ABED3B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1514CC9-CBF9-43EB-831C-F01A7718B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Від найдавніших спільнот до Гетьманщини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477F64A-CCD9-461F-B178-673D7C6F6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6BA3C13-739F-4630-A875-381ED65B5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19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B9FDD70-07DE-42A5-8799-5D40FF0B5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62100"/>
            <a:ext cx="3695700" cy="3695700"/>
          </a:xfrm>
          <a:prstGeom xmlns:a="http://schemas.openxmlformats.org/drawingml/2006/main" prst="roundRect">
            <a:avLst>
              <a:gd name="adj" fmla="val 2062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14CA9A4-B087-4B9F-B156-011E19059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62100"/>
            <a:ext cx="66675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433BDC5-01E4-4913-8794-D4DE8F07F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9545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1. СТАРОДАВНІЙ ПЕРІОД</a:t>
            </a:r>
          </a:p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до VI ст.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11153CE-7BA0-4E01-BE02-A056AB6C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76450"/>
            <a:ext cx="3333750" cy="3067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формування первісних спільнот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перші державні утворення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початок писемної історії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C2FD496-3630-414F-A86C-4BE553A14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1562100"/>
            <a:ext cx="3695700" cy="3695700"/>
          </a:xfrm>
          <a:prstGeom xmlns:a="http://schemas.openxmlformats.org/drawingml/2006/main" prst="roundRect">
            <a:avLst>
              <a:gd name="adj" fmla="val 2062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7322922-8A28-4E24-B25C-71C075100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1562100"/>
            <a:ext cx="66675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340075D-317C-4C1F-99D6-8E9CAB47E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169545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2. СЕРЕДНЬОВІЧЧЯ</a:t>
            </a:r>
          </a:p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VII–XV ст.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0CA02DE-C355-4535-9BDF-FE7698023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076450"/>
            <a:ext cx="3333750" cy="3067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Київська Русь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Галицько-Волинська держава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Русько-Литовське князівство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66CF849-34F2-4C3D-90A0-1519D8C15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562100"/>
            <a:ext cx="3695700" cy="3695700"/>
          </a:xfrm>
          <a:prstGeom xmlns:a="http://schemas.openxmlformats.org/drawingml/2006/main" prst="roundRect">
            <a:avLst>
              <a:gd name="adj" fmla="val 2062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B22AC13-1D8C-46F6-8010-83769EAB5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562100"/>
            <a:ext cx="66675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4C2779C-6D2C-4B30-8EC5-B6B4547A2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169545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3. РАННІЙ НОВИЙ ЧАС</a:t>
            </a:r>
          </a:p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XVI–XVIII ст.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CAB00BB-056D-4A56-9FAC-10DED60D3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076450"/>
            <a:ext cx="3333750" cy="3067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формування козацтва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Українська козацька держава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• Гетьманщина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E75F631-3440-4DA0-921A-2B6313086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113972585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4823CCD2-AA36-4644-BA7B-2CD154276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F8BCE7-1A36-4EF7-BCBE-ED5F8BFF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440E1C-ACFE-44FF-9911-C5DBA5E8A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8995D2-B857-47B2-836F-28D4B4D81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4A9CF9-5E48-4821-996F-F8CEF2911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BC7C03-C780-4C00-8FF2-301012AB2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31083B-DE2C-4175-92CE-7DA30A828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3EFC8B-CF07-4F81-A1B6-15B3A4F13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BEC3ED-70CB-40E1-BA9B-3EF20E91C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AFC9D9-13D6-41D4-A9CA-A23EFC9B5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BFD746-7D0A-4279-8705-FE86A151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96A994-9D14-43ED-8BB7-64A6CE004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76BE8D-0029-4B4B-B202-52E956D48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9E8963-5608-4D46-9BA4-96F27CC1E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0FF956-FD9E-4B9F-811A-67AA9F1F8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BAB68F-F3F5-48E0-B27D-E9FAB9562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9B9BB6-138A-4A3B-8169-D002BCC0B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01C5D6-7A7A-4AE0-A2BC-133DCD36E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A2B2E2-BC30-4AAD-98E9-4F8EA2215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278930-01DE-449C-A425-6E95B6D9C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39596F-C2CF-43C7-B672-8BD790517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C7958B-9443-46EC-BEF1-580E1C55F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219B24-0CCD-499C-9318-95CA432C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34E56F-A852-47A3-89E7-BC1678412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665F3E-BCB1-445F-9A82-0186DC6DC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AEBCC1-FF40-48F1-80AA-67CD887A2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B20DA10-3C46-4524-AD49-D8559F434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C69E527-13F9-4B45-ADEC-340FCDDF0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12B9A47-28BC-4E22-A0E8-F5CE582AC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2D3A4B0-10C6-4586-951F-3C9847BDD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52E5953-1F6E-4B68-82AF-4747FBA6D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884F657-FC4B-4423-913B-EB699BA64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48CE22C-362E-4EBF-BDA4-EDB3DB113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F26C193-2DF8-4AEA-BCF1-B1ACD0CDC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0BD9B37-3884-4B2E-8324-3858ACCDF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FC05126-71E3-4B2A-88CE-3CE0A6919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Від імперського поділу до відновлення незалежності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87B77C7-A442-43B9-A084-D357432C9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530FF37-0791-4137-9DA7-6C3D6A860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20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0C11551-C4CE-4961-A16B-9DFAC41F7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524000"/>
            <a:ext cx="2838450" cy="4000500"/>
          </a:xfrm>
          <a:prstGeom xmlns:a="http://schemas.openxmlformats.org/drawingml/2006/main" prst="roundRect">
            <a:avLst>
              <a:gd name="adj" fmla="val 2685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E1EA580-C4F1-48E6-ADB7-179C4A764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524000"/>
            <a:ext cx="66675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2C4F0F3-2409-4CCA-8369-96D878453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573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4. ІМПЕРСЬКИЙ</a:t>
            </a:r>
          </a:p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кін. XVIII–XIX ст.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90F1FCE-A939-4C1B-A8BD-E6DE6213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38350"/>
            <a:ext cx="24765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Поділ українських земель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Національне відродження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Модернізація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93B7381-51FA-4135-9F14-C000DB881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1524000"/>
            <a:ext cx="2838450" cy="4000500"/>
          </a:xfrm>
          <a:prstGeom xmlns:a="http://schemas.openxmlformats.org/drawingml/2006/main" prst="roundRect">
            <a:avLst>
              <a:gd name="adj" fmla="val 2685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3286F42-488B-4776-B4C7-4066BAE95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1524000"/>
            <a:ext cx="66675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DA542C5-0EF0-4351-BEEF-E4129B095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16573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5. РЕВОЛЮЦІЯ</a:t>
            </a:r>
          </a:p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1917–1921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02EA08B-F51A-4441-821A-EF638D567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038350"/>
            <a:ext cx="24765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Державотворення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Визвольні змагання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Становлення радянської влади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BA575BF-491E-4E4D-8754-E99F4227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524000"/>
            <a:ext cx="2838450" cy="4000500"/>
          </a:xfrm>
          <a:prstGeom xmlns:a="http://schemas.openxmlformats.org/drawingml/2006/main" prst="roundRect">
            <a:avLst>
              <a:gd name="adj" fmla="val 2685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581E30A-0863-440E-B274-CEB63DC9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524000"/>
            <a:ext cx="66675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85C9105-C9C9-4D16-998A-4444ADDF5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6573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6. РАДЯНСЬКИЙ</a:t>
            </a:r>
          </a:p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1922–1991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64C3C42-61F2-4ADC-A6D0-557B30C1C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038350"/>
            <a:ext cx="24765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Індустріалізація й колективізація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Друга світова війна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Відбудова, «застій», перебудова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7E375D4-766B-41AF-BA08-2CA12D07F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1524000"/>
            <a:ext cx="2838450" cy="4000500"/>
          </a:xfrm>
          <a:prstGeom xmlns:a="http://schemas.openxmlformats.org/drawingml/2006/main" prst="roundRect">
            <a:avLst>
              <a:gd name="adj" fmla="val 2685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3BB0098B-E971-4B9C-BFEB-BCAEC8A76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1524000"/>
            <a:ext cx="66675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044C3C8A-E13D-40C8-8AA0-3C10BBDB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16573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7. НЕЗАЛЕЖНІСТЬ</a:t>
            </a:r>
          </a:p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від 1991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38D4597-A19D-4D7B-821F-BE5F3C76A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2038350"/>
            <a:ext cx="24765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Державотворення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Ринкові реформи</a:t>
            </a:r>
          </a:p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Євроінтеграція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F12893C-1B8E-4EE6-B7E0-C00C65840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79880363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2718EBC-E50C-4EF8-9B3A-2107B328A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78323D-AE9A-4216-B5C3-209A73767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C56384-5915-40B5-B8C0-0ACC0F7DE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4B0667-009D-4260-AC63-15AA9C36A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3ABB52-71A4-4C9F-BBC7-C47E41195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321337-4125-472A-8EC1-21DB4A1D6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CA1159-0D2F-4644-98E9-D0ECB0214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545AD8-8C01-4971-9C55-E8C4DCAE7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FDC7FE-DA26-434B-8C84-52CAFA77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9AA668-3259-498D-AD9F-61578417D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0D121A-10E2-46CD-998A-06E768009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5BE15D-9E9C-4FF0-BEB9-FFF316171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8A0E47-70EA-46B4-9F93-3866D05F5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53A2B1-0814-48A0-9134-3F23324FB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FF1A35-741F-4910-BB18-0FEF79E4E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D916EC-F297-4F81-B35C-F7911FA64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0CB513-C72D-4D19-8398-B03429902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A7A498-CB63-4A2E-88BB-D4720C53A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625D48-02E6-4035-B693-E370D39CB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D2E2A4-D042-40BE-9EB9-8127B67B3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126C60-40F6-43CA-B6CC-0F341BDEB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120C5D-17D0-4BDF-843C-23DF25715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79BAE7-494C-4E81-B61C-F89E0B92A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AE3150-58CA-479F-90CF-64389978A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050416-37EE-4DCD-BD50-EDA3F7EB2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B11DEFA-9D2F-4EE1-805C-1B38794B7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90DE95-BAFB-4026-824B-9D3F00DC0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FD4468-DF3B-4DA6-845A-D9EA6B66F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E677393-6E4C-4117-A382-74D68D010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4E8C141-96C8-4870-BBD7-581D2E30B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155BA6D-DAD5-4C26-AD4D-86E8DE40E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BB6DEAB-0C82-4B7B-A86A-35B04CE5F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099B553-A73B-40E4-94B1-699A17D55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A94F469-2251-4FFD-95BC-84A575015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5D7B15C-72C9-4F81-AF56-2278F6F29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A645AB0-F86F-4659-8DE7-FB948E09B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0975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E5B64D"/>
                </a:solidFill>
              </a:defRPr>
            </a:pPr>
            <a:r>
              <a:rPr sz="1500" b="1">
                <a:solidFill>
                  <a:srgbClr val="E5B64D"/>
                </a:solidFill>
              </a:rPr>
              <a:t>РОЗДІЛ 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FEF75F1-C94E-44B2-8919-E53046093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52650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Культура: структура,</a:t>
            </a:r>
          </a:p>
          <a:p xmlns:a="http://schemas.openxmlformats.org/drawingml/2006/main"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функції та концепції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AF0D2F3-0D5E-4020-850B-B3481CEE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123950"/>
            <a:ext cx="34290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0" b="1">
                <a:solidFill>
                  <a:srgbClr val="163854"/>
                </a:solidFill>
              </a:defRPr>
            </a:pPr>
            <a:r>
              <a:rPr sz="22500" b="1">
                <a:solidFill>
                  <a:srgbClr val="163854"/>
                </a:solidFill>
              </a:rPr>
              <a:t>4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BB4E942-92DF-4A69-9A3C-32A96B536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71950"/>
            <a:ext cx="2190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D8DAA7C-D3AF-4C9C-952A-AEA846950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75294195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1DE766D-8745-417C-9B8B-92484BA2E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99615E-58D2-44C0-AB42-701FFAEB4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404D2C-264B-466A-BF5D-83AE79A6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B90423-5C50-4A42-9D2A-1EC36EC48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3905CD-FFE1-4AF9-870B-A3800143A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7442B7-76D9-474B-BA80-8A1B0E61A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3A2A80-A478-419D-87CD-B4F218B6E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6208BD-BC52-4B66-A07A-03D3A748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7244B8-937B-49BC-B0A3-C008F62E9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537550-AC57-4A09-8D19-B4AE1348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39D8AB-F606-4F6E-86E9-3395DF084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38DF1C-E0D3-4CE4-BC20-61EDBAF37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96B0BC-27AA-422B-ADBA-FA7DC958E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2C6993-36D8-454F-846F-E22FA55D9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7CF594-943C-4ED4-89E5-751A18A43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2B068C-6689-4C88-A214-59194C883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A0920D-183F-4813-B30C-6CADBC708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45CBD7-2646-437B-A755-7DA364F2E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441972-A15A-4588-BAB9-64DB6B339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FE8925-C16D-41CF-AE83-CBF4D674A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60D333-4399-4E69-A50D-7A1DE533C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C1FBAB-CF08-4464-A827-4E59A3A90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2E54D3-A124-405E-9B8A-AF8F5D6F8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EABC51-EB95-480B-ABDB-894109F01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318FB8-6E73-4B4A-B75F-292B10427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68C3299-6901-4A0B-8E2A-D55A0DCCF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CB6BCD1-546D-4F96-99F0-76179C32C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400E06-FEDA-43F6-8DDC-C60C64F89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9E3F06D-B94C-4ECC-BC89-E697DD7FD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E9885B3-BBAB-45E5-95E3-0C952223E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DC68BF9-35BD-41AC-9D50-619FF12B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6D5FFD7-2C9F-482B-BEBD-660DD5FC6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3C2A873-B459-4AE4-ABBB-B26C29882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6EC9C60-201D-4C4E-8A13-FEDF53CC0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7742E43-B8FD-4FD4-A5EF-FDC6AF18B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B2CBF6A-9003-41B0-991A-7180E5319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Від «обробки» до системи людських смислів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840B90F-B71C-4816-921D-313F2D82E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AEC7D4F-AEEE-416B-9CC7-565CB8B7E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22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EE3A6BF-CA30-4E53-9EFD-BD31A0805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4095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E07A63"/>
                </a:solidFill>
              </a:defRPr>
            </a:pPr>
            <a:r>
              <a:rPr sz="4350" b="1">
                <a:solidFill>
                  <a:srgbClr val="E07A63"/>
                </a:solidFill>
              </a:rPr>
              <a:t>CULTURA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4AAC0B5-0FF2-4384-B04C-4EC367A3E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C9D6E1"/>
                </a:solidFill>
              </a:defRPr>
            </a:pPr>
            <a:r>
              <a:rPr sz="1800" b="0">
                <a:solidFill>
                  <a:srgbClr val="C9D6E1"/>
                </a:solidFill>
              </a:rPr>
              <a:t>лат. «обробка», «догляд», «поліпшення»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C4EDBAA-4A78-4909-9186-C72F02E0D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1676400"/>
            <a:ext cx="381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A358F09-2B29-422B-B699-C1C56D4BB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676400"/>
            <a:ext cx="590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Сучасне розуміння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AC034CE-3B85-45CA-932A-48090E835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305050"/>
            <a:ext cx="61912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Культура — особлива сфера соціального буття, яка відрізняє людську життєдіяльність від природного існування.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66F8665-A017-4866-A1F1-C5A39CD88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095750"/>
            <a:ext cx="6191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C9D6E1"/>
                </a:solidFill>
              </a:defRPr>
            </a:pPr>
            <a:r>
              <a:rPr sz="2025" b="0">
                <a:solidFill>
                  <a:srgbClr val="C9D6E1"/>
                </a:solidFill>
              </a:rPr>
              <a:t>Це система життєвих орієнтацій і сукупність цінностей, вироблених людством.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8045961-9116-4DEF-B172-136B532FD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32579894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635753E-58AE-48B3-A4C6-AFABAEB51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D31798-80AE-424A-8E0B-718CA8BB5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4EAE8A-9363-4D05-8BAF-BB1AF09F2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2C93AC-1A55-4D8A-A4BC-5F9A019BF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329B1F-CDD7-4CA5-8554-9820C5C3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AC9FE1-533F-420A-B523-19A687DDD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958B39-B329-4DBA-8F64-7D9960EA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4B4407-551A-4E76-842A-863E4C3D3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4A5CD0-D125-4784-A8E8-CCF63ECF4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EE59DA-3147-4EB3-AEF9-4A7381E3A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E015AD-1A0B-4EB9-B6F4-688FF7FF6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D12FF4-E9F4-4FFE-9688-FAC353E1F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767611-3E06-457A-9B58-F7608CBF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C4B700-1FBA-40F6-86D9-A444C233F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F9B539-A5BF-4980-8B1E-4D402D21A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331BEF-62F5-421A-9368-09A197966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37BDD7-8A5B-41BD-9316-AA7019A3C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50C797-4E9F-4D52-BD7D-62D14EE41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810BE2-8976-46C8-89C2-5AE3ED5D9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B5D1CE-BA0E-4EBE-8072-F8980939D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3DD5A8-D582-4446-A88E-E5BFA9FDE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0D1B9D-3AE8-43C8-AB08-1EC6C811B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CFE623-76A0-4AC9-B057-63FB6D6C2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E53A6E-45C0-4601-88AC-589E9A012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24FD6D-6326-4679-85F3-53915390E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379D5D-2B3B-406B-BB03-E1100D94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D5D3E3-8E8D-43CA-8D11-E1CB838A0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308FB14-0E0D-4370-9857-1BEB6E1EB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CC953C3-28D3-4A40-B6F6-D8E304F3C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43949D3-AD35-4719-B2D1-CEE12BB49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21E16E4-FFD8-4BA2-83C5-B411A6F3D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B8444AA-883C-4B96-A7AE-EA5D74661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2C0D846-E57B-4DA6-965B-C9A4C9C40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D86B336-A0ED-4F1B-812C-4F8ACED6D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8998E96-1083-4E76-83AD-F473190F4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92F7D7A-C57F-4D3B-9A75-283F8A55A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Культура має сотні визначень — три ракурси є базовими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E5F6983-9F7C-4DA8-93B5-6447C2B8C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C32AF80-73E7-480D-B77E-E5D336D9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23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D031B6B-3437-4025-851E-90CE50726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36576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279AC2C-6A6D-45F0-A0BD-7842ED192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D6F4A09-87B0-40C4-A017-6A4F67DAE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828800"/>
            <a:ext cx="3295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ДОСЯГНЕННЯ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788EE3E-8DFA-46D6-BCFD-606915128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09800"/>
            <a:ext cx="3295650" cy="251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Сукупність створеного людством: знання, мистецтво, технології, інституції.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F78E84F-5BEE-4AFE-BAA9-6A8A047A0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1695450"/>
            <a:ext cx="36576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753FE56-070A-4709-A93C-C57381E91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16954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FD5DD61-9EA3-4724-AFCD-357FC7534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1828800"/>
            <a:ext cx="3295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ЦІННОСТІ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9243733-E70C-4630-8FFE-6934FFFE1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2209800"/>
            <a:ext cx="3295650" cy="251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Комплекс матеріальних і духовних цінностей, норм, символів і моделей поведінки.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F0F806E8-4790-4B5D-AF70-591280AC8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695450"/>
            <a:ext cx="36576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5A83CE0-97F8-4071-BA47-F29226BC0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6954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D0F3CD0-6667-49ED-8ACF-BF7D89424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1828800"/>
            <a:ext cx="3295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ІНТЕГРАЛЬНИЙ ОБРАЗ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0B7C283-8049-475F-8FFF-4740F767A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209800"/>
            <a:ext cx="3295650" cy="251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Система, що поєднує політичну, економічну, соціальну та духовну сфери.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44E2F48-2333-4E2A-9431-5DCC03449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34000"/>
            <a:ext cx="10401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Визначення змінює оптику дослідження, але не скасовує цілісності культурного процесу.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E737DA5-4908-44D7-BAF4-B75C6F44D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32886485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7B9B6A45-A926-455A-8F32-E8FF3C7AD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762A83-22FB-4E2F-8ABA-3B4523754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53E2CC-B2FB-4B0B-A414-994716E42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F09268-7F02-493E-ACE1-CC0B6AB74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99092F-D95B-4246-BBBB-EE2BB95E7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BB3CDF-CE23-40E6-A18E-6B442C977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4B427F-917D-4D7A-B99D-563D80829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4953FB-83E2-4394-973B-2175F9EC6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0C9955-CEF2-4AB6-ADF2-845FDB848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060FD8-DF3F-41E6-BD32-65D5B365A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E97A90-250D-4166-BF06-BCA42E3E7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5991F0-5B31-4F35-BF16-3AC40F1B8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2C1062-E80E-4987-B131-071A9E034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5E16AA-6F39-4990-8B01-62BE1263A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4CC616-F831-4072-8DED-61B0D332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A41B8F-AC2F-423D-B437-D86FA651C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B75B1B-2DE9-4F6F-9C5A-5AB5E61EB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630985-192E-4FDD-BAFA-E435236A7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9A389D-74A9-46E8-AC11-B667CC05A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47E204-6C7A-4EA5-BA34-796BC7D2B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8FF7BD-85D8-499E-864C-03E66B41C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A75A67-9BA7-4AF2-9401-E1988D691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8F4EBF-2F72-4C1A-8826-3540E6D0D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D68FE9-D1B3-4802-B401-F14FDE4C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CD6C31B-0524-46D3-BCB0-7EA4BE80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41D023-068D-46AD-BC28-AE4EEB3FF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F251ACD-7AA7-463D-9706-1F5DCE1C6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69432DB-3283-4FBF-91AF-469959FEC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4AAF749-3A81-4305-AB8F-D00F30EE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146DD0-D6EC-4278-B397-2E5204FDB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646D2B7-C8C9-416E-814C-7E008CA70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C6C086F-78A9-4D24-ABCA-23755E70C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45C83F5-8BE3-4AF4-9822-1AD8B5939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E079A1D-DD28-4E0B-B84C-DCFEACD04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EB2EDA1-2012-429E-A110-9A3E77900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3CF546D-68D4-4AAC-90FE-111E2D6B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Шість суспільних функцій культури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D651D60-FDE1-45C0-8C75-D2DEDB406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37CCFDA-7965-453F-B1DA-F3B36A9AF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24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D668A27-5FDE-459E-95B7-3E068E16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04950"/>
            <a:ext cx="371475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49A6335-C723-45C7-B4C4-D306EE64C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049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6AAC9C8-9EF6-48BA-8168-757273AB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638300"/>
            <a:ext cx="335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АДАПТАЦІЙНА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A69735F-3DED-4B40-948E-CFC64E90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19300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пристосування до мінливого середовища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927FC62-B818-4DB5-ADC4-8CFE5475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1504950"/>
            <a:ext cx="371475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F5719BB-EE23-4E55-B6DA-233D870FE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15049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A83068E-F777-4070-89FA-D825013F1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1638300"/>
            <a:ext cx="335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КОМУНІКАТИВНА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AC177407-08C2-45B2-8623-6D754985F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2019300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спільна мова знаків і смислів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8B0820B-0035-4140-A62C-9516B731A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504950"/>
            <a:ext cx="371475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173D87F-AC58-433B-9202-946DD3DCA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50495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B9E62ED-0CB3-4722-8E8A-79BAF4F32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1638300"/>
            <a:ext cx="335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МЕМОРІАЛЬНА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D35F96F-D437-4FCA-BDD0-6F47A1D90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019300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збереження соціальної пам’яті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1CE59B15-E65F-4B34-BB0F-A2E6EB54C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95700"/>
            <a:ext cx="371475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680D9BD0-44AC-4245-BB5F-275C34A9E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9570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2812FDB-363D-4852-B4EF-EBB8B280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29050"/>
            <a:ext cx="335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НОРМАТИВНА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F1BADC29-EC78-4D63-AD2E-3057FA703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10050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регулювання поведінки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16A7E856-D4B8-4DD2-A779-47819CD10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695700"/>
            <a:ext cx="371475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6612E26-CA5C-409B-B88C-B508E7171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69570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8641EED9-BEE8-411F-8AD4-0BFD33A67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3829050"/>
            <a:ext cx="335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ДІАГНОСТИЧНА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E3A0A35B-9E09-4632-9CC7-4D6404645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4210050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характеристика рівня розвитку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3568DEFA-326C-456D-8EBB-F904A176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695700"/>
            <a:ext cx="371475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4E0E7ACB-24D4-4461-80F5-071207555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695700"/>
            <a:ext cx="6667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A0A8DECA-87CA-4795-B4DC-2191A8AD1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829050"/>
            <a:ext cx="335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СТАБІЛІЗУВАЛЬНА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338D4695-F258-4DB4-BB1C-4002AB8CC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210050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підтримання соціальної цілісності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EAF0FEEB-F21C-44C1-A9AD-36CA47009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385612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D14A5376-CBF9-456C-A2D6-6C58F9F67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707560-0354-45A5-A05A-120348E2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C2F961-1E31-4780-9F88-B96E3F25A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A97E0B-2456-4818-BA01-9825DA687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5641E3-2F73-4C63-9357-25F5D0057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911E85-BA41-490D-928E-6136C186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B01CB8-BFB3-449D-B51D-8619FE5E2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A4B068-BB73-479B-9311-1DE4413AF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343B08-3E9B-45B2-BF23-01A1E24B0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06A7D3-A2E8-4341-9D89-AFA8B884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61C756-24D4-4211-A6C3-6F904FA43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01E5CF-7903-411F-A9B4-6B1F2845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BF6C47-2E7A-4B63-841C-AD716DADE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ADAE23-D270-42E9-B684-EB7C6EFA0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EC6047-0DD7-4C70-BE59-5B51E8DE1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30B702-FB8A-497D-B8D6-7CF87FD36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17BF4D-3E41-4269-8DA8-E4D2BE914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F79D0E-20A8-4651-A8D4-525276E34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532DBF-C6AD-4936-AE43-9B901E56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E70504-007C-49F6-8231-AF4B04FF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E284C5-7E2B-4E0E-8E84-06F799747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558EB2-EDE9-481A-8D75-78C3A0BBD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AF31C0-FE11-4490-98E3-1349D5F02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2A5889-BE3D-46C3-8972-2C04AA3E8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DFF3BC-2354-49DD-822A-C1C31BC1A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713E46-5610-4817-978F-629662F5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45F43C0-0C05-4460-83C5-5F37AFF7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1408DF3-22A0-4673-B43D-6CF884B5F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0614777-CAD9-47FD-949B-CE519EE08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6B48009-201E-41A2-87A6-676094DB6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513AA87-1BA8-4584-9F5B-8ADBB80F3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B869640-ADD6-43FD-8DB3-583A77151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F99F870-3C97-4167-9B70-32AD76B12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AEB4CAB-9FD4-47F6-9559-733B76520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60A61C5-D63A-4C9A-B844-B228988B2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4280078-AF6F-4E0B-81CC-5AB523F91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Культуру досліджують як міждисциплінарну систему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A0C7D10-B326-450C-AF25-FEC659525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8E424E0-818B-4581-A21C-4519405EA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25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6E9FBD7-D9B1-425C-ABB0-81A4867C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28750"/>
            <a:ext cx="723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E07A63"/>
                </a:solidFill>
              </a:defRPr>
            </a:pPr>
            <a:r>
              <a:rPr sz="2250" b="1">
                <a:solidFill>
                  <a:srgbClr val="E07A63"/>
                </a:solidFill>
              </a:rPr>
              <a:t>01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78E451A-E1DC-411B-9B11-E24D53CBA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4287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опис культурних фактів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49193BB-6ADE-4A71-AA1A-AF996852F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066925"/>
            <a:ext cx="4724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D70EFD8-D0EE-4359-A251-16C030A2E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1428750"/>
            <a:ext cx="723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E07A63"/>
                </a:solidFill>
              </a:defRPr>
            </a:pPr>
            <a:r>
              <a:rPr sz="2250" b="1">
                <a:solidFill>
                  <a:srgbClr val="E07A63"/>
                </a:solidFill>
              </a:rPr>
              <a:t>02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3CC1613-6E9A-4F22-900F-286FF5823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4287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виявлення закономірностей розвитку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BCB2F2A-82E0-4E4B-8EDD-097444C98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066925"/>
            <a:ext cx="4724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5400FFC-C1EB-41FF-A85D-E205E8742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723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E07A63"/>
                </a:solidFill>
              </a:defRPr>
            </a:pPr>
            <a:r>
              <a:rPr sz="2250" b="1">
                <a:solidFill>
                  <a:srgbClr val="E07A63"/>
                </a:solidFill>
              </a:rPr>
              <a:t>03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F36BB29-79F7-4706-9415-05142BB73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85750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теоретичне пояснення процесів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4149881-A830-4425-B276-C314CB5F9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495675"/>
            <a:ext cx="4724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60E5F9D-D620-4079-9508-0EC78A249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857500"/>
            <a:ext cx="723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E07A63"/>
                </a:solidFill>
              </a:defRPr>
            </a:pPr>
            <a:r>
              <a:rPr sz="2250" b="1">
                <a:solidFill>
                  <a:srgbClr val="E07A63"/>
                </a:solidFill>
              </a:rPr>
              <a:t>04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21D2C04-873A-418D-A30B-318D435D4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85750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прогнозування перспектив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D8C8A655-E580-454C-AF74-197AE7AAD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495675"/>
            <a:ext cx="4724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835788B-05DC-4B0B-9F39-B054B1341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86250"/>
            <a:ext cx="723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E07A63"/>
                </a:solidFill>
              </a:defRPr>
            </a:pPr>
            <a:r>
              <a:rPr sz="2250" b="1">
                <a:solidFill>
                  <a:srgbClr val="E07A63"/>
                </a:solidFill>
              </a:rPr>
              <a:t>05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872185F9-2798-49E4-BD41-FC292F9EE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2862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практичні рекомендації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21900061-CE84-4043-A3FC-C72182C67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924425"/>
            <a:ext cx="4724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344AFE8-44BE-43B4-9520-B9DF7189A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286250"/>
            <a:ext cx="723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E07A63"/>
                </a:solidFill>
              </a:defRPr>
            </a:pPr>
            <a:r>
              <a:rPr sz="2250" b="1">
                <a:solidFill>
                  <a:srgbClr val="E07A63"/>
                </a:solidFill>
              </a:rPr>
              <a:t>06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3F8AAFA-D27F-4261-B775-6BA22013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2862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формування культурної свідомості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E5A6609-3FF6-4CF1-ABC3-3D6C4DE5C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924425"/>
            <a:ext cx="4724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F960DD8E-1831-48BA-AF94-007003EB4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3983798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71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C42F83D4-82DA-491A-975B-1CBE8B16F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4FE398-2307-488F-8EC7-43EF1139D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CA73B7-602F-4ECC-A3E6-F9BE079E8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8C1DEE-33DD-4A9A-827D-2DFB72D8B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BA97BB-00AC-4728-914A-FF71F4AC4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1DF0F6-D8F4-4CEF-B57F-972C9DD43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302012-0287-478B-96BA-09BF3673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DBE734-80F2-49D2-BEBC-609704A68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64C458-9351-46CF-BB2C-D1F27F58E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AE338B-BF73-4ECC-9AF2-793C6233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6AE860-56AA-40C3-878D-8283F7110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71DCF5-20AD-4C26-9575-B69439754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96E1AD-F703-4DEB-BE6F-2574C87EB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CF9AA9-4A59-48F0-9DF1-F7E884CA4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A4B41E-912C-4BFF-9267-834C04336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8D6A75-537C-4474-8215-2919B2CCD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207389-1FE7-440D-B76A-D27BC4E47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1191C6-21DD-4A06-8C0E-B35AC446D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E4BBAC-C968-4ABA-A3E3-DA6107F6D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0CD45F-FD1B-47B0-AB43-BE2164D6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D68462-26D5-428E-B797-6BFFC7017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87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7850F4-2537-450C-B84C-0A3B05457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0"/>
            <a:ext cx="9525" cy="731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F4F884-EB33-40C4-B52B-41AA39CA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28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1E1D4A-D6F7-4F0B-BB14-9C5A6F9A1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608A6C-78AC-45FC-81C1-A43F2E4D0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47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77855C-BDCA-42B0-961E-6E36A331F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57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F387BE5-10ED-4576-B5B7-03FB4BFC6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667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DEDED9F-EB46-44CE-84F2-1E1EAA130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276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4E3B5F7-E589-4D32-A60A-D1F8EEEC1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86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14ECD60-6EB5-468C-A2C0-E2E60C7EF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958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6101C06-224E-4C78-B37E-219F4DCD2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7BB30F2-964E-408F-A6A0-1DEA8A428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0B21653-248A-4DF1-9B06-88A1B83BA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246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B8C36FB-9EB4-40DF-B79A-2CCA78CD4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934200"/>
            <a:ext cx="13106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4771D8E-3FCD-4F75-B40F-0F71BFCBA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90500"/>
            <a:ext cx="12649200" cy="693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4B6C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2305561-9507-4FF3-A0E9-585CE7647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1143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Синтез: історія пояснює шлях, культура — спосіб бути людиною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FEB7DB9-DD96-4317-B70A-9536DCE56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62050"/>
            <a:ext cx="1162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65A9B1C-0D58-44A5-993A-36C56BE41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66700"/>
            <a:ext cx="609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E5B64D"/>
                </a:solidFill>
              </a:defRPr>
            </a:pPr>
            <a:r>
              <a:rPr sz="1425" b="1">
                <a:solidFill>
                  <a:srgbClr val="E5B64D"/>
                </a:solidFill>
              </a:rPr>
              <a:t>26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A503ECC-7D2A-454E-A1DC-D61778335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57350"/>
            <a:ext cx="34861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811C1DB-255A-4C3F-85CB-F81C6857D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573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3B59FA2-4D9F-4A16-8398-EED2B732F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90700"/>
            <a:ext cx="312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ІСТОРИЧНА ПАМ’ЯТЬ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C2350D0-8308-4C0F-B629-569A3CC53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71700"/>
            <a:ext cx="3124200" cy="251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Зберігає досвід і робить можливим відповідальне осмислення сучасності.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7685341-4458-4EDD-9DED-D13C86197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657350"/>
            <a:ext cx="34861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5712C04-001C-42E7-9100-0B70C1A4D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6573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7A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4946729-2843-4A3E-B9A9-135CF2B0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1790700"/>
            <a:ext cx="312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КРИТИЧНЕ ПІЗНАННЯ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D46B95C-B6F6-4BA0-9770-504E2FE28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2171700"/>
            <a:ext cx="3124200" cy="251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Методи й джерела перетворюють минуле з набору легенд на аргументоване знання.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B672292-D6B0-4F6E-A20B-6516339C8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1657350"/>
            <a:ext cx="34861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0C2A49"/>
          </a:solidFill>
          <a:ln xmlns:a="http://schemas.openxmlformats.org/drawingml/2006/main" w="9525">
            <a:solidFill>
              <a:srgbClr val="315675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0F68703-C25C-4DD4-84A3-5633FA401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16573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B6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D024B29-F720-4687-83B3-2BF938867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1790700"/>
            <a:ext cx="312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КУЛЬТУРНА ІДЕНТИЧНІСТЬ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FFA005F-BDAB-47B3-9804-3C37EF5DB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171700"/>
            <a:ext cx="3124200" cy="251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A"/>
                </a:solidFill>
              </a:defRPr>
            </a:pPr>
            <a:r>
              <a:rPr sz="1575" b="0">
                <a:solidFill>
                  <a:srgbClr val="D7E1EA"/>
                </a:solidFill>
              </a:rPr>
              <a:t>Цінності, норми й смисли поєднують покоління та відкривають Україну світові.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A3BD29E-9A74-4742-B771-EB3C24317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295900"/>
            <a:ext cx="11087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Головне питання курсу: як досвід минулого й культурні смисли допомагають Україні діяти сьогодні?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FD72EA37-2445-4A72-9B69-8C513051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9610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890A5"/>
                </a:solidFill>
              </a:defRPr>
            </a:pPr>
            <a:r>
              <a:rPr sz="1050" b="1">
                <a:solidFill>
                  <a:srgbClr val="7890A5"/>
                </a:solidFill>
              </a:rPr>
              <a:t>ІСТОРІЯ ТА КУЛЬТУРА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11277136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2026-09-01T13:32:45.5390000Z</dcterms:created>
  <dcterms:modified xsi:type="dcterms:W3CDTF">2026-09-01T13:32:45.5390000Z</dcterms:modified>
</coreProperties>
</file>