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6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2" r:id="rId10"/>
    <p:sldId id="323" r:id="rId11"/>
    <p:sldId id="324" r:id="rId12"/>
    <p:sldId id="326" r:id="rId13"/>
    <p:sldId id="327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58" r:id="rId43"/>
    <p:sldId id="359" r:id="rId44"/>
    <p:sldId id="360" r:id="rId45"/>
    <p:sldId id="361" r:id="rId46"/>
    <p:sldId id="362" r:id="rId47"/>
    <p:sldId id="363" r:id="rId48"/>
    <p:sldId id="364" r:id="rId49"/>
    <p:sldId id="365" r:id="rId50"/>
    <p:sldId id="366" r:id="rId51"/>
    <p:sldId id="367" r:id="rId52"/>
    <p:sldId id="368" r:id="rId53"/>
    <p:sldId id="369" r:id="rId54"/>
    <p:sldId id="370" r:id="rId55"/>
    <p:sldId id="371" r:id="rId56"/>
    <p:sldId id="314" r:id="rId5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6140" autoAdjust="0"/>
  </p:normalViewPr>
  <p:slideViewPr>
    <p:cSldViewPr snapToGrid="0">
      <p:cViewPr varScale="1">
        <p:scale>
          <a:sx n="106" d="100"/>
          <a:sy n="106" d="100"/>
        </p:scale>
        <p:origin x="54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6265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04CD47-767D-4E53-A1DC-F683C0928671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FDDAE-6B10-4E95-A1E6-8F9C3C5728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992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300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3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500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05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90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5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937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785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2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42108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043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B0B6A-BA96-4644-98E1-3917F92EBE96}" type="datetimeFigureOut">
              <a:rPr lang="ru-RU" smtClean="0"/>
              <a:t>19.09.2026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8CF3D-41FB-4D90-8FD0-E63126F57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06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83532" y="2198332"/>
            <a:ext cx="8781861" cy="1902888"/>
          </a:xfrm>
        </p:spPr>
        <p:txBody>
          <a:bodyPr>
            <a:normAutofit fontScale="92500"/>
          </a:bodyPr>
          <a:lstStyle/>
          <a:p>
            <a:r>
              <a:rPr lang="uk-UA" sz="5400" b="1" noProof="0" dirty="0">
                <a:effectLst/>
                <a:latin typeface="+mj-lt"/>
                <a:ea typeface="Times New Roman" panose="02020603050405020304" pitchFamily="18" charset="0"/>
              </a:rPr>
              <a:t>Лекція 8: </a:t>
            </a:r>
          </a:p>
          <a:p>
            <a:r>
              <a:rPr lang="uk-UA" sz="5400" b="1" noProof="0" dirty="0">
                <a:effectLst/>
                <a:latin typeface="+mj-lt"/>
                <a:ea typeface="Times New Roman" panose="02020603050405020304" pitchFamily="18" charset="0"/>
              </a:rPr>
              <a:t>Розгалуження та цикли в Python</a:t>
            </a:r>
            <a:endParaRPr lang="uk-UA" sz="11500" b="1" noProof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876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A9A14-E57B-1C37-7B6F-01C894E8D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881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Розгалуження та цикли в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C04EB-1FD3-41B0-8095-6A15B4CDF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454" y="667050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/>
              <a:t>Програма часто повинна:</a:t>
            </a:r>
          </a:p>
          <a:p>
            <a:r>
              <a:rPr lang="uk-UA" sz="1800" noProof="0" dirty="0"/>
              <a:t>приймати рішення залежно від певної умови;</a:t>
            </a:r>
          </a:p>
          <a:p>
            <a:r>
              <a:rPr lang="uk-UA" sz="1800" noProof="0" dirty="0"/>
              <a:t>вибирати один із декількох варіантів дій;</a:t>
            </a:r>
          </a:p>
          <a:p>
            <a:r>
              <a:rPr lang="uk-UA" sz="1800" noProof="0" dirty="0"/>
              <a:t>повторювати певні дії декілька разів;</a:t>
            </a:r>
          </a:p>
          <a:p>
            <a:r>
              <a:rPr lang="uk-UA" sz="1800" noProof="0" dirty="0"/>
              <a:t>припиняти або пропускати окремі повторення.</a:t>
            </a:r>
          </a:p>
          <a:p>
            <a:pPr marL="0" indent="0">
              <a:buNone/>
            </a:pPr>
            <a:endParaRPr lang="uk-UA" sz="1800" noProof="0" dirty="0"/>
          </a:p>
          <a:p>
            <a:pPr marL="0" indent="0">
              <a:buNone/>
            </a:pPr>
            <a:r>
              <a:rPr lang="uk-UA" sz="1800" noProof="0" dirty="0"/>
              <a:t>Для цього Python має дві основні групи конструкцій:</a:t>
            </a:r>
          </a:p>
          <a:p>
            <a:pPr marL="0" indent="0">
              <a:buNone/>
            </a:pPr>
            <a:r>
              <a:rPr lang="uk-UA" sz="1800" b="1" noProof="0" dirty="0"/>
              <a:t>Розгалуження</a:t>
            </a:r>
            <a:endParaRPr lang="uk-UA" sz="1800" noProof="0" dirty="0"/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if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– </a:t>
            </a:r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else</a:t>
            </a: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if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– </a:t>
            </a:r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elif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– </a:t>
            </a:r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else</a:t>
            </a:r>
          </a:p>
          <a:p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match – case</a:t>
            </a:r>
          </a:p>
          <a:p>
            <a:pPr marL="0" indent="0">
              <a:buNone/>
            </a:pPr>
            <a:endParaRPr lang="uk-UA" sz="1800" b="1" noProof="0" dirty="0"/>
          </a:p>
          <a:p>
            <a:pPr marL="0" indent="0">
              <a:buNone/>
            </a:pPr>
            <a:r>
              <a:rPr lang="uk-UA" sz="1800" b="1" noProof="0" dirty="0"/>
              <a:t>Цикли</a:t>
            </a:r>
            <a:endParaRPr lang="uk-UA" sz="1800" b="1" noProof="0" dirty="0">
              <a:latin typeface="Consolas" panose="020B0609020204030204" pitchFamily="49" charset="0"/>
            </a:endParaRP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</a:p>
          <a:p>
            <a:r>
              <a:rPr lang="uk-UA" sz="1800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endParaRPr lang="uk-UA" sz="1800" noProof="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uk-UA" sz="1800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3E8901-F2D3-DB12-91AF-0B798ECBF7B8}"/>
              </a:ext>
            </a:extLst>
          </p:cNvPr>
          <p:cNvSpPr txBox="1"/>
          <p:nvPr/>
        </p:nvSpPr>
        <p:spPr>
          <a:xfrm>
            <a:off x="5790480" y="4962835"/>
            <a:ext cx="339665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i="1" noProof="0" dirty="0"/>
              <a:t>Додатково використовуються</a:t>
            </a:r>
            <a:r>
              <a:rPr lang="uk-UA" noProof="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логічні оператори;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умовні вирази;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uk-UA" noProof="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i="1" noProof="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uk-UA" noProof="0" dirty="0"/>
              <a:t>.</a:t>
            </a:r>
          </a:p>
          <a:p>
            <a:endParaRPr lang="uk-UA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F92B2-827E-F883-1F78-B41F98DA4F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22" y="1020164"/>
            <a:ext cx="2993724" cy="317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38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7C051-BE25-F224-34E8-865C54373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6BE47-FE45-5AD1-1FB2-29CBD6E8A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Що таке розгалуження?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BC2E6-913C-1FDA-38C3-D7742757A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741871"/>
            <a:ext cx="11516264" cy="57223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Розгалуження</a:t>
            </a:r>
            <a:r>
              <a:rPr lang="uk-UA" sz="1800" dirty="0"/>
              <a:t> – це алгоритмічна конструкція, у якій подальше виконання програми залежить від результату перевірки певної умови.</a:t>
            </a:r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температура нижча за 0 °</a:t>
            </a:r>
            <a:r>
              <a:rPr lang="en-US" sz="1800" dirty="0"/>
              <a:t>C – </a:t>
            </a:r>
            <a:r>
              <a:rPr lang="uk-UA" sz="1800" dirty="0"/>
              <a:t>повідомлення виводиться.</a:t>
            </a:r>
          </a:p>
          <a:p>
            <a:pPr marL="0" indent="0">
              <a:buNone/>
            </a:pPr>
            <a:r>
              <a:rPr lang="uk-UA" sz="1800" dirty="0"/>
              <a:t>Якщо умова хибна – цей блок пропускається.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Розгалуження дозволяє програмі </a:t>
            </a:r>
            <a:r>
              <a:rPr lang="uk-UA" sz="1800" b="1" dirty="0"/>
              <a:t>приймати рішення під час виконання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FBAF22-A941-1EC1-0C3B-D5C463778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0896" y="1497850"/>
            <a:ext cx="3095625" cy="32194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DB9221-B7E1-CC53-8285-2A8BD41D4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12" y="1717105"/>
            <a:ext cx="3343275" cy="1819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405AA2-1E8D-11B1-694B-AC8226DC11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8898" y="3107575"/>
            <a:ext cx="110490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47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DFD78-1FFA-CD61-C05D-2F8890EA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9F847-7EE3-0399-0956-83859A69A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Умова в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2EF66-9805-AEC8-39AA-13D24D3FF5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noProof="0" dirty="0"/>
              <a:t>Умова – це вираз, результат якого можна інтерпретувати як істинний або хибний.</a:t>
            </a:r>
          </a:p>
          <a:p>
            <a:pPr marL="0" indent="0">
              <a:buNone/>
            </a:pPr>
            <a:r>
              <a:rPr lang="uk-UA" sz="1600" noProof="0" dirty="0"/>
              <a:t>Найчастіше використовуються оператори порівняння:</a:t>
            </a:r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r>
              <a:rPr lang="uk-UA" sz="1600" noProof="0" dirty="0"/>
              <a:t>Результатом порівняння є </a:t>
            </a:r>
            <a:r>
              <a:rPr lang="uk-UA" sz="16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uk-UA" sz="1600" i="1" noProof="0" dirty="0"/>
              <a:t> </a:t>
            </a:r>
            <a:r>
              <a:rPr lang="uk-UA" sz="1600" noProof="0" dirty="0"/>
              <a:t>або </a:t>
            </a:r>
            <a:r>
              <a:rPr lang="uk-UA" sz="16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uk-UA" sz="1600" noProof="0" dirty="0"/>
              <a:t>.</a:t>
            </a:r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uk-UA" sz="1600" noProof="0" dirty="0"/>
          </a:p>
          <a:p>
            <a:pPr marL="0" indent="0">
              <a:buNone/>
            </a:pPr>
            <a:endParaRPr lang="en-US" sz="1600" noProof="0" dirty="0"/>
          </a:p>
          <a:p>
            <a:pPr marL="0" indent="0">
              <a:buNone/>
            </a:pPr>
            <a:r>
              <a:rPr lang="uk-UA" sz="1600" noProof="0" dirty="0"/>
              <a:t>Саме цей результат визначає, чи буде виконано умовний блок.</a:t>
            </a:r>
          </a:p>
          <a:p>
            <a:pPr marL="0" indent="0">
              <a:buNone/>
            </a:pPr>
            <a:endParaRPr lang="uk-UA" sz="16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889D5-B1A3-C507-2789-2C8D3A2E0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57" y="1187031"/>
            <a:ext cx="925008" cy="22419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6D2730-57CB-76B9-919B-C6BF857C01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2839" y="5032795"/>
            <a:ext cx="771525" cy="1000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4881A9-95C8-97EB-E4CB-508CFE0554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957" y="4089820"/>
            <a:ext cx="2105025" cy="19431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31C1A66-5F16-6F53-13DD-8A19A8E7B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7904" y="889420"/>
            <a:ext cx="23145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037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07739-CD47-59DE-A418-6C5786666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78513-4B1C-3C83-7BF9-79E5B935B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Конструкція </a:t>
            </a:r>
            <a:r>
              <a:rPr lang="en-US" sz="3200" i="1" dirty="0">
                <a:latin typeface="Consolas" panose="020B0609020204030204" pitchFamily="49" charset="0"/>
              </a:rPr>
              <a:t>if</a:t>
            </a:r>
            <a:endParaRPr lang="uk-UA" sz="36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A0253-D444-3C3E-1BFE-B1DC8204B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27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/>
              <a:t> </a:t>
            </a:r>
            <a:r>
              <a:rPr lang="uk-UA" sz="1800" dirty="0"/>
              <a:t>використовується, коли певні дії потрібно виконати лише за виконання умови.</a:t>
            </a: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Синтаксис: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умова:</a:t>
            </a:r>
            <a:b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</a:t>
            </a: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Приклад:</a:t>
            </a: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age &gt;= 18 </a:t>
            </a:r>
            <a:r>
              <a:rPr lang="en-US" sz="1800" dirty="0"/>
              <a:t>→ </a:t>
            </a:r>
            <a:r>
              <a:rPr lang="uk-UA" sz="1800" dirty="0"/>
              <a:t>виконується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print()</a:t>
            </a:r>
            <a:r>
              <a:rPr lang="en-US" sz="1800" dirty="0"/>
              <a:t>.</a:t>
            </a:r>
            <a:br>
              <a:rPr lang="en-US" sz="1800" dirty="0"/>
            </a:br>
            <a:br>
              <a:rPr lang="en-US" sz="1800" dirty="0"/>
            </a:br>
            <a:r>
              <a:rPr lang="uk-UA" sz="1800" dirty="0"/>
              <a:t>Якщо </a:t>
            </a:r>
            <a:r>
              <a:rPr lang="en-US" sz="1800" dirty="0">
                <a:highlight>
                  <a:srgbClr val="C0C0C0"/>
                </a:highlight>
              </a:rPr>
              <a:t>age &lt; 18 </a:t>
            </a:r>
            <a:r>
              <a:rPr lang="en-US" sz="1800" dirty="0"/>
              <a:t>→ </a:t>
            </a:r>
            <a:r>
              <a:rPr lang="uk-UA" sz="1800" dirty="0"/>
              <a:t>блок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/>
              <a:t> </a:t>
            </a:r>
            <a:r>
              <a:rPr lang="uk-UA" sz="1800" dirty="0"/>
              <a:t>пропускається.</a:t>
            </a:r>
            <a:br>
              <a:rPr lang="uk-UA" sz="1800" dirty="0"/>
            </a:br>
            <a:br>
              <a:rPr lang="uk-UA" sz="1800" dirty="0"/>
            </a:b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5FB192-516A-725A-409D-022EC5602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083" y="2686050"/>
            <a:ext cx="3457575" cy="1485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3DEACC-6BF4-9A17-90DE-258FB1AF73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010" y="3705225"/>
            <a:ext cx="1685925" cy="466725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CCCC482-F46E-9277-A85E-D3DE31A07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179" y="1049936"/>
            <a:ext cx="23145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4435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7221C-F5B9-B84F-74E9-3F1792ED6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B637-D201-F32E-4D78-868F6391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</a:t>
            </a:r>
            <a:r>
              <a:rPr lang="en-US" sz="3200" dirty="0"/>
              <a:t>: </a:t>
            </a:r>
            <a:r>
              <a:rPr lang="uk-UA" sz="3200" dirty="0"/>
              <a:t>декілька інструкцій</a:t>
            </a:r>
            <a:endParaRPr lang="uk-UA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7E8DA3-6FD7-8139-32FB-4688BE7034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Умовний блок може містити декілька інструкцій.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Усі три інструкції виконуються тільки за умови: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/>
              <a:t>     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temperature &gt; 30</a:t>
            </a:r>
            <a:br>
              <a:rPr lang="en-US" sz="1800" dirty="0"/>
            </a:br>
            <a:br>
              <a:rPr lang="en-US" sz="1800" dirty="0"/>
            </a:br>
            <a:r>
              <a:rPr lang="uk-UA" sz="1800" dirty="0"/>
              <a:t>Відступ визначає, які інструкції належать до блоку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dirty="0"/>
              <a:t>.</a:t>
            </a:r>
            <a:br>
              <a:rPr lang="en-US" sz="1800" dirty="0"/>
            </a:br>
            <a:br>
              <a:rPr lang="en-US" sz="1800" dirty="0"/>
            </a:br>
            <a:r>
              <a:rPr lang="uk-UA" sz="1800" b="1" dirty="0"/>
              <a:t>Важливо</a:t>
            </a:r>
            <a:r>
              <a:rPr lang="uk-UA" sz="1800" dirty="0"/>
              <a:t>: після умови ставиться </a:t>
            </a:r>
            <a:r>
              <a:rPr lang="uk-UA" sz="1800" dirty="0">
                <a:highlight>
                  <a:srgbClr val="C0C0C0"/>
                </a:highlight>
              </a:rPr>
              <a:t>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C06B0E-2F45-61B7-A82D-F870FEACA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6" y="1278536"/>
            <a:ext cx="6534150" cy="2343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E0038D-A7FD-2398-973F-EAF49EE14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3479" y="2612036"/>
            <a:ext cx="427672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094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E07FE-C30D-A988-0758-C83ECD0A1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FBD8-0920-77D6-EC6B-2EC44991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Практичні застосування </a:t>
            </a:r>
            <a:r>
              <a:rPr lang="en-US" sz="3200" dirty="0">
                <a:latin typeface="Consolas" panose="020B0609020204030204" pitchFamily="49" charset="0"/>
              </a:rPr>
              <a:t>if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83C46-E72F-B886-BF08-877BE11B6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Перевірка віку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Перевірка парності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r>
              <a:rPr lang="uk-UA" sz="1800" dirty="0"/>
              <a:t>Перевірка наявності даних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70AE0C-DABA-41BC-6FB0-065B564EB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93" y="849521"/>
            <a:ext cx="3086100" cy="156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AD051D-6B8A-69CA-5BC7-C4ABAA698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112" y="2024330"/>
            <a:ext cx="1428750" cy="36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547548-1508-6753-A27F-7BBF633073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93" y="2864448"/>
            <a:ext cx="3067050" cy="15144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18F2907-878E-1C8F-4E09-78A48DB49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112" y="4064598"/>
            <a:ext cx="1323975" cy="3143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5E8B96-05A7-55C2-3C7F-3536AE1BF7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818" y="4769689"/>
            <a:ext cx="3076575" cy="15621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78991CC-A94F-7C5A-E178-CFFD79B02596}"/>
              </a:ext>
            </a:extLst>
          </p:cNvPr>
          <p:cNvSpPr txBox="1"/>
          <p:nvPr/>
        </p:nvSpPr>
        <p:spPr>
          <a:xfrm>
            <a:off x="7014357" y="5408459"/>
            <a:ext cx="44886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/>
              <a:t> </a:t>
            </a:r>
            <a:r>
              <a:rPr lang="uk-UA" sz="1800" dirty="0"/>
              <a:t>особливо зручний, коли додаткова дія потрібна лише в одному випадку.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427F261-4CCE-5AC4-290C-1D12169E25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6520" y="5963331"/>
            <a:ext cx="1381125" cy="36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08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D39C10-21F9-58DD-0B62-B5D51B1BD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D516F-9CD8-FA32-2207-3654CFE2C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Конструкція </a:t>
            </a:r>
            <a:r>
              <a:rPr lang="en-US" sz="3200" dirty="0">
                <a:latin typeface="Consolas" panose="020B0609020204030204" pitchFamily="49" charset="0"/>
              </a:rPr>
              <a:t>if – else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A577C-AD19-42E5-F5B6-B8D244F4E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sz="1800" dirty="0"/>
              <a:t>Іноді потрібно передбачити два альтернативні варіанти.</a:t>
            </a:r>
            <a:br>
              <a:rPr lang="uk-UA" sz="1800" dirty="0"/>
            </a:br>
            <a:br>
              <a:rPr lang="uk-UA" sz="1800" dirty="0"/>
            </a:br>
            <a:r>
              <a:rPr lang="uk-UA" sz="1800" dirty="0"/>
              <a:t>Синтаксис: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8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умова:</a:t>
            </a:r>
            <a:b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інструкції_якщо_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b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else:</a:t>
            </a:r>
            <a:b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інструкції_якщо_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br>
              <a:rPr lang="en-US" sz="1800" dirty="0"/>
            </a:br>
            <a:br>
              <a:rPr lang="en-US" sz="1800" dirty="0"/>
            </a:br>
            <a:r>
              <a:rPr lang="uk-UA" sz="1800" dirty="0"/>
              <a:t>Приклад:</a:t>
            </a: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r>
              <a:rPr lang="uk-UA" sz="1800" dirty="0"/>
              <a:t>Виконується тільки один із двох блоків.</a:t>
            </a:r>
            <a:br>
              <a:rPr lang="uk-UA" sz="1800" dirty="0"/>
            </a:br>
            <a:br>
              <a:rPr lang="uk-UA" sz="1600" dirty="0"/>
            </a:br>
            <a:endParaRPr lang="uk-UA" sz="1800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A7120037-6793-B365-77F2-21575A26A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2078" y="941088"/>
            <a:ext cx="35814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BC7F5F-38D3-D052-FD4D-BB0A668213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63" y="2905305"/>
            <a:ext cx="3248025" cy="2324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1990A3-935B-CDCD-C97F-CC113D0F3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8149" y="4864939"/>
            <a:ext cx="1571625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8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7D641-EAD1-02A9-5D81-EEFDFEEB1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501E6-47D1-651F-CD59-9C43DFF01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 – else</a:t>
            </a:r>
            <a:r>
              <a:rPr lang="en-US" sz="3200" dirty="0"/>
              <a:t>: </a:t>
            </a:r>
            <a:r>
              <a:rPr lang="uk-UA" sz="3200" dirty="0"/>
              <a:t>приклади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25866-67FC-BDD6-70C9-E82F2122E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Парне або непарне число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Додатне або недодатне</a:t>
            </a:r>
            <a:br>
              <a:rPr lang="uk-UA" sz="1800" dirty="0"/>
            </a:br>
            <a:endParaRPr lang="uk-UA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DE037B-F7C6-2CB5-475E-66E6F3A2D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23" y="853384"/>
            <a:ext cx="2609850" cy="2390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EF6331-A45A-5727-8B69-0A04F86F7907}"/>
              </a:ext>
            </a:extLst>
          </p:cNvPr>
          <p:cNvSpPr txBox="1"/>
          <p:nvPr/>
        </p:nvSpPr>
        <p:spPr>
          <a:xfrm>
            <a:off x="6598460" y="1093938"/>
            <a:ext cx="42679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dirty="0"/>
              <a:t>Доступ дозволено або заборонено</a:t>
            </a:r>
            <a:br>
              <a:rPr lang="uk-UA" sz="1800" dirty="0"/>
            </a:br>
            <a:endParaRPr lang="uk-UA" sz="18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5F07D2-DBDA-C22D-7AFD-AEDC6A6A8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8215" y="2910784"/>
            <a:ext cx="1019175" cy="333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FA1890-7146-165D-84BC-D99F0674D4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23" y="4421636"/>
            <a:ext cx="3314700" cy="22955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1B9DFE-32A9-1848-BF9A-AF7F0E04C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7802" y="6336102"/>
            <a:ext cx="1485900" cy="3943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998E39A-7BA4-74A1-591F-057B56AB5A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744" y="1468862"/>
            <a:ext cx="3943350" cy="23907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D500AA2-9FB5-759E-741B-DE0332A8EB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7744" y="3963154"/>
            <a:ext cx="1819275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95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FC723-5F78-7CC9-DD52-77A45DFE1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430D-1D3B-F576-499B-1DDD3B17E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Конструкція </a:t>
            </a:r>
            <a:r>
              <a:rPr lang="en-US" sz="3200" dirty="0">
                <a:latin typeface="Consolas" panose="020B0609020204030204" pitchFamily="49" charset="0"/>
              </a:rPr>
              <a:t>if – elif – else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FF7BD-2A8B-529D-B1BA-23F4972345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Якщо існує декілька взаємно альтернативних варіантів, використовують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600" dirty="0"/>
              <a:t>.</a:t>
            </a:r>
            <a:br>
              <a:rPr lang="en-US" sz="1600" dirty="0"/>
            </a:br>
            <a:br>
              <a:rPr lang="en-US" sz="1600" dirty="0"/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умова_1: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умова_2: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 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умова_3: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else:</a:t>
            </a:r>
            <a:b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</a:b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    ...</a:t>
            </a:r>
            <a:br>
              <a:rPr lang="en-US" sz="1600" dirty="0"/>
            </a:br>
            <a:r>
              <a:rPr lang="en-US" sz="1600" dirty="0"/>
              <a:t>Python </a:t>
            </a:r>
            <a:r>
              <a:rPr lang="uk-UA" sz="1600" dirty="0"/>
              <a:t>перевіряє умови зверху вниз.</a:t>
            </a:r>
            <a:br>
              <a:rPr lang="uk-UA" sz="1600" dirty="0"/>
            </a:br>
            <a:r>
              <a:rPr lang="uk-UA" sz="1600" dirty="0"/>
              <a:t>Виконується блок першої умови, яка є істинною.</a:t>
            </a:r>
            <a:br>
              <a:rPr lang="uk-UA" sz="1600" dirty="0"/>
            </a:br>
            <a:br>
              <a:rPr lang="uk-UA" sz="1600" dirty="0"/>
            </a:br>
            <a:r>
              <a:rPr lang="uk-UA" sz="1600" dirty="0"/>
              <a:t>Якщо жодна умова не виконується – виконується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else</a:t>
            </a:r>
          </a:p>
          <a:p>
            <a:pPr marL="0" indent="0">
              <a:buNone/>
            </a:pPr>
            <a:endParaRPr lang="uk-UA" sz="1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3726776-DFC8-98EE-9104-F5220A241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913" y="1170408"/>
            <a:ext cx="5204244" cy="339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617912-3D4F-E3B1-B3BE-94A27D1BBF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12" y="3723795"/>
            <a:ext cx="4408064" cy="30968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EFB7F3-1861-1282-9894-56237F306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08" y="6134878"/>
            <a:ext cx="340995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8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34319-EF89-415A-C5A1-4ACE27D66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26D2E-3732-56EA-A134-739D85E1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4881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 – elif – else</a:t>
            </a:r>
            <a:endParaRPr lang="uk-UA" sz="20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AE3EA-4CEA-CBE3-84FA-F55BB5418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5011947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600" dirty="0"/>
              <a:t>Приклад класифікації числа:</a:t>
            </a:r>
          </a:p>
          <a:p>
            <a:endParaRPr lang="uk-UA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endParaRPr lang="uk-UA" sz="18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r>
              <a:rPr lang="uk-UA" sz="1600" dirty="0"/>
              <a:t>Для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number = -7</a:t>
            </a:r>
            <a:r>
              <a:rPr lang="en-US" sz="1600" dirty="0"/>
              <a:t>:</a:t>
            </a:r>
          </a:p>
          <a:p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number &lt; 0 </a:t>
            </a:r>
            <a:r>
              <a:rPr lang="en-US" sz="1600" dirty="0"/>
              <a:t>→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600" dirty="0"/>
              <a:t>;</a:t>
            </a:r>
          </a:p>
          <a:p>
            <a:r>
              <a:rPr lang="uk-UA" sz="1600" dirty="0"/>
              <a:t>виводиться "Від'ємне";</a:t>
            </a:r>
          </a:p>
          <a:p>
            <a:r>
              <a:rPr lang="uk-UA" sz="1600" dirty="0"/>
              <a:t>наступні умови вже не перевіряються.</a:t>
            </a:r>
          </a:p>
          <a:p>
            <a:pPr marL="0" indent="0">
              <a:buNone/>
            </a:pPr>
            <a:endParaRPr lang="uk-UA" sz="1600" b="1" dirty="0"/>
          </a:p>
          <a:p>
            <a:pPr marL="0" indent="0">
              <a:buNone/>
            </a:pPr>
            <a:r>
              <a:rPr lang="uk-UA" sz="1600" b="1" dirty="0"/>
              <a:t>Важливо:</a:t>
            </a:r>
            <a:r>
              <a:rPr lang="uk-UA" sz="1600" dirty="0"/>
              <a:t> порядок умов має значення.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CBAFB4-7FE6-302C-2B14-9A2C4260C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61" y="865337"/>
            <a:ext cx="2724150" cy="3143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A3F6B6-851A-534A-02AE-EFF71A0AD7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3248" y="3476445"/>
            <a:ext cx="1095375" cy="390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5C440D-0875-3075-79EE-B3BBDD6F27BA}"/>
              </a:ext>
            </a:extLst>
          </p:cNvPr>
          <p:cNvSpPr txBox="1"/>
          <p:nvPr/>
        </p:nvSpPr>
        <p:spPr>
          <a:xfrm>
            <a:off x="6172200" y="526211"/>
            <a:ext cx="5102524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dirty="0"/>
              <a:t>Приклад визначення категорії температури:</a:t>
            </a:r>
            <a:br>
              <a:rPr lang="uk-UA" sz="1600" dirty="0"/>
            </a:br>
            <a:br>
              <a:rPr lang="uk-UA" sz="1600" dirty="0"/>
            </a:b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br>
              <a:rPr lang="uk-UA" sz="1600" dirty="0"/>
            </a:br>
            <a:endParaRPr lang="uk-UA" sz="1600" dirty="0"/>
          </a:p>
          <a:p>
            <a:r>
              <a:rPr lang="uk-UA" sz="1600" dirty="0"/>
              <a:t>Для </a:t>
            </a:r>
            <a:r>
              <a:rPr lang="en-US" sz="1600" dirty="0">
                <a:highlight>
                  <a:srgbClr val="C0C0C0"/>
                </a:highlight>
              </a:rPr>
              <a:t>temperature = 23</a:t>
            </a:r>
            <a:r>
              <a:rPr lang="en-US" sz="1600" dirty="0"/>
              <a:t>:</a:t>
            </a:r>
            <a:endParaRPr lang="uk-U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перша умова –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600" dirty="0"/>
              <a:t>;</a:t>
            </a:r>
            <a:endParaRPr lang="uk-U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друга –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600" dirty="0"/>
              <a:t>;</a:t>
            </a:r>
            <a:endParaRPr lang="uk-U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600" dirty="0"/>
              <a:t>третя – 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600" dirty="0"/>
              <a:t>.</a:t>
            </a:r>
            <a:br>
              <a:rPr lang="en-US" sz="1600" dirty="0"/>
            </a:br>
            <a:endParaRPr lang="uk-UA" sz="1600" dirty="0"/>
          </a:p>
          <a:p>
            <a:r>
              <a:rPr lang="uk-UA" sz="1600" dirty="0"/>
              <a:t>Тому виконується тільки:    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print</a:t>
            </a:r>
            <a:r>
              <a:rPr lang="en-US" sz="1600" dirty="0">
                <a:highlight>
                  <a:srgbClr val="C0C0C0"/>
                </a:highlight>
                <a:latin typeface="Consolas" panose="020B0609020204030204" pitchFamily="49" charset="0"/>
              </a:rPr>
              <a:t>("</a:t>
            </a:r>
            <a:r>
              <a:rPr lang="uk-UA" sz="1600" dirty="0">
                <a:highlight>
                  <a:srgbClr val="C0C0C0"/>
                </a:highlight>
                <a:latin typeface="Consolas" panose="020B0609020204030204" pitchFamily="49" charset="0"/>
              </a:rPr>
              <a:t>Комфортно")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6A8157-2BFE-3D2B-7668-6152925B2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399" y="848084"/>
            <a:ext cx="2857500" cy="3924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B10CAD-C05B-78B3-1CE8-0DA52402E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49647" y="4407019"/>
            <a:ext cx="1181100" cy="35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64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01B28-42B1-DEAB-A26F-08333B1D4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DB606-A08C-AB68-BC61-4F9A5B04A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Порядок умов має значення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90E6B-1E39-F36F-7787-F2596A00D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3" y="802255"/>
            <a:ext cx="5043576" cy="52534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dirty="0"/>
              <a:t>Розглянемо: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Чому такий результат?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uk-UA" sz="1800" dirty="0"/>
              <a:t>Перша умова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score &gt;= 60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вже істинна, тому до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elif</a:t>
            </a:r>
            <a:r>
              <a:rPr lang="en-US" sz="1800" dirty="0"/>
              <a:t> Python </a:t>
            </a:r>
            <a:r>
              <a:rPr lang="uk-UA" sz="1800" dirty="0"/>
              <a:t>не переходить.</a:t>
            </a:r>
          </a:p>
          <a:p>
            <a:pPr marL="0" indent="0">
              <a:buNone/>
            </a:pPr>
            <a:endParaRPr lang="uk-UA" sz="18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59404F-6EE8-1404-5668-95957B382ADB}"/>
              </a:ext>
            </a:extLst>
          </p:cNvPr>
          <p:cNvSpPr txBox="1"/>
          <p:nvPr/>
        </p:nvSpPr>
        <p:spPr>
          <a:xfrm>
            <a:off x="6980029" y="802255"/>
            <a:ext cx="46870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dirty="0"/>
              <a:t>Правильніше</a:t>
            </a:r>
            <a:r>
              <a:rPr lang="uk-UA" sz="2000" dirty="0"/>
              <a:t>: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B8085D8-EFC8-9480-E1F4-5FC1D55B1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952" y="1306003"/>
            <a:ext cx="2724150" cy="2295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BE50AD-587B-D0AA-C2F9-5E8052FCF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147" y="3281362"/>
            <a:ext cx="885825" cy="295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4393EE-CDF6-E22C-6466-19C40F32D7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181" y="1176038"/>
            <a:ext cx="2752725" cy="3162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A6070B1-37BD-0A22-FE5D-426DB233F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3382" y="3993902"/>
            <a:ext cx="904875" cy="2762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958B97D-E460-AFBA-A440-AF2EFC1EA8EB}"/>
              </a:ext>
            </a:extLst>
          </p:cNvPr>
          <p:cNvSpPr txBox="1"/>
          <p:nvPr/>
        </p:nvSpPr>
        <p:spPr>
          <a:xfrm>
            <a:off x="448573" y="5425785"/>
            <a:ext cx="108863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Правило:</a:t>
            </a:r>
            <a:r>
              <a:rPr lang="uk-UA" sz="1800" dirty="0"/>
              <a:t> у ланцюжку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 – elif </a:t>
            </a:r>
            <a:r>
              <a:rPr lang="uk-UA" sz="1800" dirty="0"/>
              <a:t>порядок перевірок повинен відповідати логіці задачі.</a:t>
            </a:r>
          </a:p>
        </p:txBody>
      </p:sp>
    </p:spTree>
    <p:extLst>
      <p:ext uri="{BB962C8B-B14F-4D97-AF65-F5344CB8AC3E}">
        <p14:creationId xmlns:p14="http://schemas.microsoft.com/office/powerpoint/2010/main" val="2557094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6BFAB-F61B-D09A-0FC0-57F6CD0C3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8EFF5-E7F5-0E76-324D-55B020C69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Логічні оператори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0E076-4815-A518-73F6-4EEDFBDB2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5848709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 побудови складних умов використовуються:</a:t>
            </a:r>
            <a:br>
              <a:rPr lang="uk-UA" sz="1800" dirty="0"/>
            </a:b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and</a:t>
            </a:r>
            <a:r>
              <a:rPr lang="en-US" sz="1800" i="1" dirty="0"/>
              <a:t> </a:t>
            </a:r>
            <a:r>
              <a:rPr lang="en-US" sz="1800" dirty="0"/>
              <a:t>– </a:t>
            </a:r>
            <a:r>
              <a:rPr lang="uk-UA" sz="1800" dirty="0"/>
              <a:t>логічне І;</a:t>
            </a: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or</a:t>
            </a:r>
            <a:r>
              <a:rPr lang="en-US" sz="1800" i="1" dirty="0"/>
              <a:t> </a:t>
            </a:r>
            <a:r>
              <a:rPr lang="en-US" sz="1800" dirty="0"/>
              <a:t>– </a:t>
            </a:r>
            <a:r>
              <a:rPr lang="uk-UA" sz="1800" dirty="0"/>
              <a:t>логічне АБО;</a:t>
            </a:r>
            <a:br>
              <a:rPr lang="uk-UA" sz="1800" dirty="0"/>
            </a:b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not</a:t>
            </a:r>
            <a:r>
              <a:rPr lang="en-US" sz="1800" i="1" dirty="0">
                <a:latin typeface="Consolas" panose="020B0609020204030204" pitchFamily="49" charset="0"/>
              </a:rPr>
              <a:t> </a:t>
            </a:r>
            <a:r>
              <a:rPr lang="en-US" sz="1800" dirty="0"/>
              <a:t>– </a:t>
            </a:r>
            <a:r>
              <a:rPr lang="uk-UA" sz="1800" dirty="0"/>
              <a:t>логічне НЕ.</a:t>
            </a:r>
            <a:br>
              <a:rPr lang="uk-UA" sz="1800" dirty="0"/>
            </a:br>
            <a:endParaRPr lang="en-US" sz="1800" dirty="0"/>
          </a:p>
          <a:p>
            <a:pPr marL="0" indent="0">
              <a:buNone/>
            </a:pPr>
            <a:br>
              <a:rPr lang="uk-UA" sz="1800" dirty="0"/>
            </a:br>
            <a:r>
              <a:rPr lang="en-US" sz="1800" dirty="0"/>
              <a:t>                               </a:t>
            </a:r>
            <a:r>
              <a:rPr lang="uk-UA" sz="2400" dirty="0"/>
              <a:t>Оператор </a:t>
            </a:r>
            <a:r>
              <a:rPr lang="en-US" sz="2400" dirty="0">
                <a:highlight>
                  <a:srgbClr val="C0C0C0"/>
                </a:highlight>
                <a:latin typeface="Consolas" panose="020B0609020204030204" pitchFamily="49" charset="0"/>
              </a:rPr>
              <a:t>and</a:t>
            </a:r>
            <a:br>
              <a:rPr lang="uk-UA" sz="1800" dirty="0"/>
            </a:br>
            <a:br>
              <a:rPr lang="uk-UA" sz="1800" dirty="0"/>
            </a:b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br>
              <a:rPr lang="uk-UA" sz="1800" dirty="0"/>
            </a:br>
            <a:r>
              <a:rPr lang="uk-UA" sz="1800" dirty="0"/>
              <a:t>Тут повинні виконуватися обидві умови.</a:t>
            </a:r>
          </a:p>
          <a:p>
            <a:pPr marL="0" indent="0">
              <a:buNone/>
            </a:pPr>
            <a:endParaRPr lang="uk-UA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D9814-A7A1-30AF-15EF-B2C9D0379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81" y="2818697"/>
            <a:ext cx="3676650" cy="2019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EB1697-36CC-05B8-CD5F-4341E9482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351" y="4506317"/>
            <a:ext cx="1619250" cy="2952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1D97494-F757-5163-0B6F-BDA646CFA7F9}"/>
              </a:ext>
            </a:extLst>
          </p:cNvPr>
          <p:cNvSpPr txBox="1"/>
          <p:nvPr/>
        </p:nvSpPr>
        <p:spPr>
          <a:xfrm>
            <a:off x="7032684" y="3136612"/>
            <a:ext cx="45204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A and B</a:t>
            </a:r>
            <a:r>
              <a:rPr lang="uk-UA" sz="1600" noProof="0" dirty="0">
                <a:latin typeface="Consolas" panose="020B0609020204030204" pitchFamily="49" charset="0"/>
              </a:rPr>
              <a:t> </a:t>
            </a:r>
            <a:r>
              <a:rPr lang="en-US" sz="1600" noProof="0" dirty="0">
                <a:latin typeface="Consolas" panose="020B0609020204030204" pitchFamily="49" charset="0"/>
              </a:rPr>
              <a:t> </a:t>
            </a:r>
            <a:r>
              <a:rPr lang="uk-UA" sz="1600" noProof="0" dirty="0"/>
              <a:t>є істинним лише тоді, коли </a:t>
            </a:r>
            <a:r>
              <a:rPr lang="uk-UA" sz="1600" b="1" noProof="0" dirty="0"/>
              <a:t>обидва</a:t>
            </a:r>
            <a:r>
              <a:rPr lang="uk-UA" sz="1600" noProof="0" dirty="0"/>
              <a:t> операнди істинні.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393C95-F737-63DE-BF68-C9938F595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684" y="3718066"/>
            <a:ext cx="3114675" cy="28479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C86C5D-9090-565E-0523-AAB5E0E22AD7}"/>
              </a:ext>
            </a:extLst>
          </p:cNvPr>
          <p:cNvSpPr txBox="1"/>
          <p:nvPr/>
        </p:nvSpPr>
        <p:spPr>
          <a:xfrm>
            <a:off x="7032684" y="2404038"/>
            <a:ext cx="471217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C0C0C0"/>
                </a:highlight>
                <a:latin typeface="Consolas" panose="020B06090202040302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and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логічне І</a:t>
            </a:r>
            <a:endParaRPr kumimoji="0" lang="uk-UA" altLang="uk-UA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лише тоді, коли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обидва операнди </a:t>
            </a:r>
            <a:r>
              <a:rPr kumimoji="0" lang="uk-UA" altLang="uk-UA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ourier New" panose="02070309020205020404" pitchFamily="49" charset="0"/>
              </a:rPr>
              <a:t>True</a:t>
            </a:r>
            <a:r>
              <a:rPr kumimoji="0" lang="uk-UA" altLang="uk-UA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EC034B-9016-5F0E-23BA-7E5091B2215C}"/>
              </a:ext>
            </a:extLst>
          </p:cNvPr>
          <p:cNvSpPr txBox="1"/>
          <p:nvPr/>
        </p:nvSpPr>
        <p:spPr>
          <a:xfrm>
            <a:off x="448574" y="5494723"/>
            <a:ext cx="6097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noProof="0" dirty="0"/>
              <a:t>Для виконання блоку потрібні</a:t>
            </a:r>
            <a:r>
              <a:rPr lang="en-US" noProof="0" dirty="0"/>
              <a:t> </a:t>
            </a:r>
            <a:r>
              <a:rPr lang="uk-UA" noProof="0" dirty="0"/>
              <a:t>одночасно: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вік не менше 18 років;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noProof="0" dirty="0"/>
              <a:t>наявність квитка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35473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98C44-9563-797E-910D-68F301DB6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B76CC-251B-1A02-837E-2E1AADC3E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Оператор </a:t>
            </a:r>
            <a:r>
              <a:rPr lang="en-US" sz="3200" dirty="0">
                <a:latin typeface="Consolas" panose="020B0609020204030204" pitchFamily="49" charset="0"/>
              </a:rPr>
              <a:t>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256AA-036E-9AB9-A885-2C4CE7D8B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67050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A or B </a:t>
            </a:r>
            <a:r>
              <a:rPr lang="uk-UA" sz="1800" dirty="0"/>
              <a:t>є істинним, якщо </a:t>
            </a:r>
            <a:r>
              <a:rPr lang="uk-UA" sz="1800" b="1" dirty="0"/>
              <a:t>хоча б один</a:t>
            </a:r>
            <a:r>
              <a:rPr lang="uk-UA" sz="1800" dirty="0"/>
              <a:t> операнд істинний.</a:t>
            </a:r>
            <a:endParaRPr lang="en-US" sz="1800" dirty="0"/>
          </a:p>
          <a:p>
            <a:pPr marL="0" indent="0">
              <a:buNone/>
            </a:pPr>
            <a:endParaRPr lang="uk-UA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93846-65CA-ADBE-A049-F3083C23717B}"/>
              </a:ext>
            </a:extLst>
          </p:cNvPr>
          <p:cNvSpPr txBox="1"/>
          <p:nvPr/>
        </p:nvSpPr>
        <p:spPr>
          <a:xfrm>
            <a:off x="524055" y="3943471"/>
            <a:ext cx="60945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dirty="0"/>
              <a:t>Приклад:</a:t>
            </a:r>
          </a:p>
          <a:p>
            <a:pPr rtl="0"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/>
          </a:p>
          <a:p>
            <a:pPr>
              <a:buNone/>
            </a:pPr>
            <a:r>
              <a:rPr lang="uk-UA" dirty="0"/>
              <a:t>Достатньо, щоб виконувався один із варіантів.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548F0B-8ADE-4B07-3716-AF3BFFDBD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63" y="1020943"/>
            <a:ext cx="2971800" cy="28003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C0B2C7-C68C-C1CB-2640-6861C7B827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16" y="4593728"/>
            <a:ext cx="4781550" cy="16192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E3A455-6A77-B398-1DF0-8B6A0DF28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5398" y="5800425"/>
            <a:ext cx="1028700" cy="39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51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506AD-43AE-CF0B-C50E-51BDEEE0C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C45BA-E5E4-FCDC-F2B2-D29D3A0BE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Оператор </a:t>
            </a:r>
            <a:r>
              <a:rPr lang="uk-UA" sz="3200" noProof="0" dirty="0">
                <a:latin typeface="Consolas" panose="020B0609020204030204" pitchFamily="49" charset="0"/>
              </a:rPr>
              <a:t>not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179E2-306A-5299-DC84-863B57FDA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48" y="526211"/>
            <a:ext cx="11360989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not</a:t>
            </a:r>
            <a:r>
              <a:rPr lang="uk-UA" sz="1800" noProof="0" dirty="0">
                <a:latin typeface="Consolas" panose="020B0609020204030204" pitchFamily="49" charset="0"/>
              </a:rPr>
              <a:t> </a:t>
            </a:r>
            <a:r>
              <a:rPr lang="uk-UA" sz="1800" noProof="0" dirty="0"/>
              <a:t>змінює логічне значення на протилежне.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B2998B-ACDC-6A02-2A31-4DAD99651ABD}"/>
              </a:ext>
            </a:extLst>
          </p:cNvPr>
          <p:cNvSpPr txBox="1"/>
          <p:nvPr/>
        </p:nvSpPr>
        <p:spPr>
          <a:xfrm>
            <a:off x="700895" y="2748815"/>
            <a:ext cx="7916894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uk-UA" noProof="0" dirty="0"/>
              <a:t>Приклад:</a:t>
            </a: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dirty="0">
              <a:latin typeface="Courier New" panose="02070309020205020404" pitchFamily="49" charset="0"/>
            </a:endParaRPr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uk-UA" noProof="0" dirty="0">
                <a:latin typeface="Courier New" panose="02070309020205020404" pitchFamily="49" charset="0"/>
              </a:rPr>
              <a:t>             </a:t>
            </a:r>
            <a:r>
              <a:rPr lang="uk-UA" noProof="0" dirty="0"/>
              <a:t>означає: </a:t>
            </a:r>
            <a:r>
              <a:rPr lang="uk-UA" b="1" noProof="0" dirty="0"/>
              <a:t>«користувач НЕ заблокований».</a:t>
            </a:r>
            <a:endParaRPr lang="uk-UA" noProof="0" dirty="0"/>
          </a:p>
          <a:p>
            <a:pPr>
              <a:buNone/>
            </a:pPr>
            <a:endParaRPr lang="uk-UA" noProof="0" dirty="0">
              <a:latin typeface="Courier New" panose="02070309020205020404" pitchFamily="49" charset="0"/>
            </a:endParaRPr>
          </a:p>
          <a:p>
            <a:pPr>
              <a:buNone/>
            </a:pPr>
            <a:r>
              <a:rPr lang="uk-UA" noProof="0" dirty="0">
                <a:highlight>
                  <a:srgbClr val="C0C0C0"/>
                </a:highlight>
                <a:latin typeface="Consolas" panose="020B0609020204030204" pitchFamily="49" charset="0"/>
              </a:rPr>
              <a:t>not</a:t>
            </a:r>
            <a:r>
              <a:rPr lang="uk-UA" noProof="0" dirty="0"/>
              <a:t> особливо часто використовується для перевірки заперечених умов.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248252-367E-F519-35B3-1982FB6A0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896" y="931562"/>
            <a:ext cx="1666875" cy="16478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D3230E-CE5A-8547-9E96-57429B2F1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71" y="3156909"/>
            <a:ext cx="3743325" cy="15621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6EB32C9-5BE5-36A3-D19A-24EA6AB90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417" y="4305535"/>
            <a:ext cx="190500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3F7D559-2F59-B6A0-B89B-EB973511D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121" y="4972905"/>
            <a:ext cx="169545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20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C0D5A-CAEC-7A4E-94D1-D3C50F184D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3A52D-232C-D5DB-E69A-DDE899671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Комбінування </a:t>
            </a:r>
            <a:r>
              <a:rPr lang="en-US" sz="3200" dirty="0">
                <a:latin typeface="Consolas" panose="020B0609020204030204" pitchFamily="49" charset="0"/>
              </a:rPr>
              <a:t>and</a:t>
            </a:r>
            <a:r>
              <a:rPr lang="en-US" sz="3200" dirty="0"/>
              <a:t>, </a:t>
            </a:r>
            <a:r>
              <a:rPr lang="en-US" sz="3200" dirty="0">
                <a:latin typeface="Consolas" panose="020B0609020204030204" pitchFamily="49" charset="0"/>
              </a:rPr>
              <a:t>or</a:t>
            </a:r>
            <a:r>
              <a:rPr lang="en-US" sz="3200" dirty="0"/>
              <a:t>, </a:t>
            </a:r>
            <a:r>
              <a:rPr lang="en-US" sz="3200" dirty="0">
                <a:latin typeface="Consolas" panose="020B0609020204030204" pitchFamily="49" charset="0"/>
              </a:rPr>
              <a:t>not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343DB-C198-5858-F17C-81DCCF2BB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Логічні оператори можна комбінувати.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Умова означає:   </a:t>
            </a:r>
            <a:r>
              <a:rPr lang="uk-UA" sz="1800" b="1" dirty="0"/>
              <a:t>повнолітній І має квиток АБО є </a:t>
            </a:r>
            <a:r>
              <a:rPr lang="en-US" sz="1800" b="1" dirty="0"/>
              <a:t>VIP-</a:t>
            </a:r>
            <a:r>
              <a:rPr lang="uk-UA" sz="1800" b="1" dirty="0"/>
              <a:t>користувачем.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Дужки допомагають явно показати структуру логічного виразу.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21BC2-D6A7-53F1-024E-EC0B88CD0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8" y="891485"/>
            <a:ext cx="5048250" cy="23145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9B8F8D-212E-EA1C-ADB8-D5597572C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706" y="2852916"/>
            <a:ext cx="1771650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368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9E68F-23B8-84F1-EE23-A15454300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071E-B01F-2A87-69D4-4A7E093F2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Пріоритет логічних операторів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E5A6F-8FBA-FB42-8522-F887B44E1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03849"/>
            <a:ext cx="11516264" cy="61133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має такий порядок пріоритету:</a:t>
            </a:r>
          </a:p>
          <a:p>
            <a:pPr marL="0" indent="0">
              <a:buNone/>
            </a:pPr>
            <a:r>
              <a:rPr lang="en-US" sz="1800" b="1" dirty="0"/>
              <a:t>                 not → and → or</a:t>
            </a: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Спочатку: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потім: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Результат: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Для складних умов рекомендується використовувати дужки: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Так код легше читати та перевіряти.</a:t>
            </a:r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0DE20-BC57-E867-8B5D-85C21E5AC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56" y="1898711"/>
            <a:ext cx="4352925" cy="438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A9B4B6F-0277-5FF7-38C9-6E45D891A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422" y="2623899"/>
            <a:ext cx="2019300" cy="447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30CC41-9ABF-46D0-8683-062A3E0361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56" y="3265099"/>
            <a:ext cx="1733550" cy="457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2F07B9-E404-0B09-B17E-07BC1CDE9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56" y="3982438"/>
            <a:ext cx="628650" cy="381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9B61148-FE5B-602B-D1B9-99E25ABE5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356" y="5054361"/>
            <a:ext cx="5038725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8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09D6-8A7C-F67D-BEED-20B406E71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02BAD-8362-E26A-F237-7D92545C0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evaluation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8A2F8-F030-A904-72E7-4596232C9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707366"/>
            <a:ext cx="11516264" cy="5863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використовує </a:t>
            </a:r>
            <a:r>
              <a:rPr lang="uk-UA" sz="1800" b="1" dirty="0"/>
              <a:t>коротке замикання обчислення</a:t>
            </a:r>
            <a:r>
              <a:rPr lang="uk-UA" sz="1800" dirty="0"/>
              <a:t> – </a:t>
            </a:r>
            <a:r>
              <a:rPr lang="en-US" sz="1800" dirty="0"/>
              <a:t>short-circuit evaluation.</a:t>
            </a:r>
          </a:p>
          <a:p>
            <a:pPr marL="0" indent="0">
              <a:buNone/>
            </a:pPr>
            <a:r>
              <a:rPr lang="uk-UA" sz="1800" dirty="0"/>
              <a:t>Це означає, що </a:t>
            </a:r>
            <a:r>
              <a:rPr lang="en-US" sz="1800" dirty="0"/>
              <a:t>Python </a:t>
            </a:r>
            <a:r>
              <a:rPr lang="uk-UA" sz="1800" dirty="0"/>
              <a:t>може </a:t>
            </a:r>
            <a:r>
              <a:rPr lang="uk-UA" sz="1800" b="1" dirty="0"/>
              <a:t>не обчислювати частину логічного виразу</a:t>
            </a:r>
            <a:r>
              <a:rPr lang="uk-UA" sz="1800" dirty="0"/>
              <a:t>, якщо результат уже визначений.</a:t>
            </a:r>
          </a:p>
          <a:p>
            <a:pPr marL="0" indent="0">
              <a:buNone/>
            </a:pPr>
            <a:r>
              <a:rPr lang="uk-UA" sz="1800" dirty="0"/>
              <a:t>Для </a:t>
            </a:r>
            <a:r>
              <a:rPr lang="en-US" sz="1800" dirty="0">
                <a:highlight>
                  <a:srgbClr val="C0C0C0"/>
                </a:highlight>
              </a:rPr>
              <a:t>and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en-US" sz="1800" dirty="0"/>
              <a:t>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 and ...</a:t>
            </a:r>
          </a:p>
          <a:p>
            <a:pPr marL="0" indent="0">
              <a:buNone/>
            </a:pPr>
            <a:r>
              <a:rPr lang="uk-UA" sz="1800" dirty="0"/>
              <a:t>завжди дає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or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en-US" sz="1800" dirty="0"/>
              <a:t>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 or ...</a:t>
            </a:r>
          </a:p>
          <a:p>
            <a:pPr marL="0" indent="0">
              <a:buNone/>
            </a:pPr>
            <a:r>
              <a:rPr lang="uk-UA" sz="1800" dirty="0"/>
              <a:t>завжди дає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Тому друга частина в таких випадках не потрібна для визначення результату.</a:t>
            </a:r>
          </a:p>
          <a:p>
            <a:pPr marL="0" indent="0">
              <a:buNone/>
            </a:pP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3326154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48B46-6423-639F-CA8D-9ECAA4C59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13320-B069-4694-A2E8-874D83FFD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</a:t>
            </a:r>
            <a:r>
              <a:rPr lang="uk-UA" sz="3200" dirty="0"/>
              <a:t>з </a:t>
            </a:r>
            <a:r>
              <a:rPr lang="en-US" sz="3200" dirty="0">
                <a:latin typeface="Consolas" panose="020B0609020204030204" pitchFamily="49" charset="0"/>
              </a:rPr>
              <a:t>and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B79BB-D2F8-43A3-38B3-F18F63907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Розглянемо: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спочатку перевіряє: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Результат: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False</a:t>
            </a:r>
          </a:p>
          <a:p>
            <a:pPr marL="0" indent="0">
              <a:buNone/>
            </a:pPr>
            <a:r>
              <a:rPr lang="uk-UA" sz="1800" dirty="0"/>
              <a:t>Отже весь вираз: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вже гарантовано буде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Функція</a:t>
            </a:r>
            <a:r>
              <a:rPr lang="en-US" sz="1800" dirty="0"/>
              <a:t>      </a:t>
            </a:r>
            <a:r>
              <a:rPr lang="uk-UA" sz="1800" dirty="0"/>
              <a:t> </a:t>
            </a:r>
            <a:r>
              <a:rPr lang="en-US" sz="1800" dirty="0"/>
              <a:t>                              </a:t>
            </a:r>
            <a:r>
              <a:rPr lang="uk-UA" sz="1800" b="1" dirty="0"/>
              <a:t>не викликається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Це дозволяє не виконувати непотрібні операції.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340E69-AAE1-1729-5106-F8810EE27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74" y="936325"/>
            <a:ext cx="4105275" cy="1638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902D04-4B2A-C8BA-3258-66D16DF8D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21" y="3211452"/>
            <a:ext cx="1209675" cy="314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89F9BA-2F34-0D4D-F723-DFCE9B751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21" y="4545222"/>
            <a:ext cx="3028950" cy="4762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54E73C-9941-1D67-EF86-FDF7868114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9173" y="5778800"/>
            <a:ext cx="17526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618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1C14E-4ACD-6B52-6C4D-DA838BCC9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A1381-FDCC-41CB-B41B-355C94E73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</a:t>
            </a:r>
            <a:r>
              <a:rPr lang="uk-UA" sz="3200" dirty="0"/>
              <a:t>як захист від помилки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F6251-E013-A9F2-4A9D-6F8E178C9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Коротке замикання можна використовувати для безпечного доступу до об'єкта.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Спочатку перевіряється: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результат </a:t>
            </a:r>
            <a:r>
              <a:rPr lang="en-US" sz="1800" dirty="0">
                <a:highlight>
                  <a:srgbClr val="C0C0C0"/>
                </a:highlight>
              </a:rPr>
              <a:t>False</a:t>
            </a:r>
            <a:r>
              <a:rPr lang="en-US" sz="1800" dirty="0"/>
              <a:t>, </a:t>
            </a:r>
            <a:r>
              <a:rPr lang="uk-UA" sz="1800" dirty="0"/>
              <a:t>друга частина: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не обчислюється.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Це важливо, оскільки звернення до атрибута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None</a:t>
            </a:r>
            <a:r>
              <a:rPr lang="en-US" sz="1800" dirty="0"/>
              <a:t> </a:t>
            </a:r>
            <a:r>
              <a:rPr lang="uk-UA" sz="1800" dirty="0"/>
              <a:t>спричинило б помилку.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45B93-FDF0-C6F2-EA10-8EEF43E50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43" y="1008931"/>
            <a:ext cx="4953000" cy="156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916E3F-6452-453F-BA7C-29E13CE15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243" y="3157896"/>
            <a:ext cx="2085975" cy="352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118137-574F-04BE-82BD-344950A8E8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243" y="4286970"/>
            <a:ext cx="1781175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519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4F2E7-8EF9-848A-3BE0-5744B17C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4F182-3856-F445-70EE-93391555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Short-circuit </a:t>
            </a:r>
            <a:r>
              <a:rPr lang="uk-UA" sz="3200" dirty="0"/>
              <a:t>з </a:t>
            </a:r>
            <a:r>
              <a:rPr lang="en-US" sz="3200" dirty="0">
                <a:latin typeface="Consolas" panose="020B0609020204030204" pitchFamily="49" charset="0"/>
              </a:rPr>
              <a:t>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E92B0-A98D-8329-6EF3-88B8A4FB3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При використанні </a:t>
            </a:r>
            <a:r>
              <a:rPr lang="en-US" sz="1800" dirty="0"/>
              <a:t>or </a:t>
            </a:r>
            <a:r>
              <a:rPr lang="uk-UA" sz="1800" dirty="0"/>
              <a:t>друга частина не обчислюється, якщо перша вже є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Оскільки: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весь вираз уже істинний.</a:t>
            </a:r>
          </a:p>
          <a:p>
            <a:pPr marL="0" indent="0">
              <a:buNone/>
            </a:pPr>
            <a:r>
              <a:rPr lang="uk-UA" sz="1800" dirty="0"/>
              <a:t>                                              не викликається.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CDA707-B7EE-99E2-1F26-16E114F95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356" y="938123"/>
            <a:ext cx="4352925" cy="1600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1A1B47-68E7-BD04-FC17-49E903042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56" y="3179013"/>
            <a:ext cx="2019300" cy="361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A1272B-2D08-C25E-6EBE-EEB625A05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356" y="4303892"/>
            <a:ext cx="2305050" cy="3238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9BCC21-7F64-3A56-2A61-3BD17F00CF72}"/>
              </a:ext>
            </a:extLst>
          </p:cNvPr>
          <p:cNvSpPr txBox="1"/>
          <p:nvPr/>
        </p:nvSpPr>
        <p:spPr>
          <a:xfrm>
            <a:off x="1123590" y="5155305"/>
            <a:ext cx="6094562" cy="1295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uk-UA" sz="1800" b="1" dirty="0"/>
              <a:t>Принцип:</a:t>
            </a:r>
            <a:endParaRPr lang="uk-UA" sz="18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and</a:t>
            </a:r>
            <a:r>
              <a:rPr lang="en-US" sz="1800" dirty="0"/>
              <a:t> </a:t>
            </a:r>
            <a:r>
              <a:rPr lang="uk-UA" sz="1800" dirty="0"/>
              <a:t>зупиняється на першому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r>
              <a:rPr lang="en-US" sz="1800" dirty="0"/>
              <a:t>;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or</a:t>
            </a:r>
            <a:r>
              <a:rPr lang="en-US" sz="1800" dirty="0"/>
              <a:t> </a:t>
            </a:r>
            <a:r>
              <a:rPr lang="uk-UA" sz="1800" dirty="0"/>
              <a:t>зупиняється на першому </a:t>
            </a:r>
            <a:r>
              <a:rPr lang="en-US" sz="1800" dirty="0">
                <a:highlight>
                  <a:srgbClr val="C0C0C0"/>
                </a:highlight>
              </a:rPr>
              <a:t>True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94113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72FFA-A4ED-C6D4-096C-669EFD36F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88E4E-B202-0A11-C2DB-0C94D9293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Ланцюжкові порівняння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F8D83-4432-B9F8-53E3-50F7C2E42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дозволяє записувати декілька порівнянь у математичній формі.</a:t>
            </a:r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Це еквівалентно: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Але перший варіант компактніший і краще читається.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Приклад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3BB60-3EBE-B7BF-D01C-611A04EA4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194" y="1332062"/>
            <a:ext cx="2047875" cy="381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F455A9-ABD8-84BE-8F8B-1DE12BAAD5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194" y="2309363"/>
            <a:ext cx="2924175" cy="419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8138B1-C610-90DE-AE2C-C9E17116F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194" y="4297662"/>
            <a:ext cx="54673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70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103B0-5959-D945-63B2-3978B6F10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B7CA7-31D6-9FCF-7881-6C25413D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47" y="140839"/>
            <a:ext cx="6868063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Ще приклади ланцюжкових порівнянь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66EED-B0BA-B39C-EB78-42E0B4C9B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77601"/>
            <a:ext cx="11516264" cy="6039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Комфортна температура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Перевірка оцінки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Ланцюжкові порівняння особливо зручні для </a:t>
            </a:r>
            <a:r>
              <a:rPr lang="uk-UA" sz="1800" b="1" dirty="0"/>
              <a:t>перевірки діапазонів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BA78A-720C-0E20-9634-4EA75712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72" y="1046933"/>
            <a:ext cx="4400550" cy="15811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11495B-9BD7-0FF2-9C7B-592DE1BD6E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672" y="3670963"/>
            <a:ext cx="3819525" cy="1543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40382-C616-D9AA-841E-CB9362FE8DCA}"/>
              </a:ext>
            </a:extLst>
          </p:cNvPr>
          <p:cNvSpPr txBox="1"/>
          <p:nvPr/>
        </p:nvSpPr>
        <p:spPr>
          <a:xfrm>
            <a:off x="6395136" y="690968"/>
            <a:ext cx="4943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Порівняння трьох значень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9E1F6DD-4003-F6C0-350D-FF621D590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266" y="1046933"/>
            <a:ext cx="4314825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374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F0237-9E0A-8F3C-4075-A6106D94E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BBF31-AF18-8EEA-FD13-A99AFCED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38" y="140839"/>
            <a:ext cx="7910422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Умовний вираз – «тернарний оператор»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1DA8B-BA84-C545-DC2F-DB27A11A46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має умовний вираз: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значення_1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else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значення_2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Він дозволяє вибрати одне з двох значень.</a:t>
            </a:r>
          </a:p>
          <a:p>
            <a:pPr marL="0" indent="0">
              <a:buNone/>
            </a:pPr>
            <a:r>
              <a:rPr lang="uk-UA" sz="1800" b="1" dirty="0"/>
              <a:t>Приклад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Якщо умова істинна: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інакше: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У </a:t>
            </a:r>
            <a:r>
              <a:rPr lang="en-US" sz="1800" dirty="0"/>
              <a:t>Python </a:t>
            </a:r>
            <a:r>
              <a:rPr lang="uk-UA" sz="1800" dirty="0"/>
              <a:t>правильніше називати цю конструкцію </a:t>
            </a:r>
            <a:r>
              <a:rPr lang="uk-UA" sz="1800" b="1" dirty="0"/>
              <a:t>умовним виразом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CB1C3D-73AA-D7ED-451D-C3D259914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59" y="2328953"/>
            <a:ext cx="6677025" cy="1924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1155B5-6730-C07C-AA3B-934260B2AB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574" y="4576762"/>
            <a:ext cx="2476500" cy="447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B23024-7403-70B1-570B-90DDE05BE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431" y="3862478"/>
            <a:ext cx="1047750" cy="390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C868C0-4099-4045-64F4-EF834C24B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574" y="5348196"/>
            <a:ext cx="3124200" cy="33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1380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164D-11D4-B032-8665-C302C2159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84261-E25A-AE63-0F3A-EF7A552D8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0210" y="140839"/>
            <a:ext cx="6971580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Коли використовувати умовний вираз?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22497-A03B-947A-E105-8721A28CF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67" y="454383"/>
            <a:ext cx="11628407" cy="62627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800" dirty="0"/>
              <a:t>Добре підходить для простого вибору значення: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Ще 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Звичайний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 – else </a:t>
            </a:r>
            <a:r>
              <a:rPr lang="uk-UA" sz="1800" dirty="0"/>
              <a:t>краще використовувати, коли потрібно виконати декілька інструкцій: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r>
              <a:rPr lang="uk-UA" sz="1800" b="1" dirty="0"/>
              <a:t>Умовний вираз – для простого вибору значення, </a:t>
            </a:r>
            <a:r>
              <a:rPr lang="en-US" sz="1800" b="1" dirty="0"/>
              <a:t>if – else – </a:t>
            </a:r>
            <a:r>
              <a:rPr lang="uk-UA" sz="1800" b="1" dirty="0"/>
              <a:t>для керування виконанням.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48CE5-9EED-9145-8724-C8317DA69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65" y="765353"/>
            <a:ext cx="7210425" cy="11525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D149D9-234C-CA83-6B5C-2E5D3CE945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965" y="2228848"/>
            <a:ext cx="6296025" cy="10763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9E38DE-31FE-3393-AF78-BF9C9D95C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965" y="4207533"/>
            <a:ext cx="443865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721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6D4D9-3EED-7072-19D2-BE24D3BF8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2E03C-3004-EEF1-DF3B-DB1FD2C72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match – case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E03B9D-4C75-A8CB-0B16-6717A41A77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match</a:t>
            </a:r>
            <a:r>
              <a:rPr lang="en-US" sz="1800" dirty="0"/>
              <a:t> – case </a:t>
            </a:r>
            <a:r>
              <a:rPr lang="uk-UA" sz="1800" dirty="0"/>
              <a:t>використовується для </a:t>
            </a:r>
            <a:r>
              <a:rPr lang="uk-UA" sz="1800" b="1" dirty="0"/>
              <a:t>зіставлення значення або структури з набором шаблонів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Базовий синтаксис: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match expression: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case pattern_1: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case pattern_2: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case _: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    ...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/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3CD8F4-483C-0E1F-AA5C-A9D52588F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85" y="3536372"/>
            <a:ext cx="3205253" cy="32843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8A7F57-1A5D-2E38-B2A7-ECBF56954030}"/>
              </a:ext>
            </a:extLst>
          </p:cNvPr>
          <p:cNvSpPr txBox="1"/>
          <p:nvPr/>
        </p:nvSpPr>
        <p:spPr>
          <a:xfrm>
            <a:off x="448574" y="3167040"/>
            <a:ext cx="19495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Приклад: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E9B87E-A8A4-13D3-79AB-469E9C993394}"/>
              </a:ext>
            </a:extLst>
          </p:cNvPr>
          <p:cNvSpPr txBox="1"/>
          <p:nvPr/>
        </p:nvSpPr>
        <p:spPr>
          <a:xfrm>
            <a:off x="4389900" y="6273225"/>
            <a:ext cx="62455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i="1" dirty="0"/>
              <a:t>Python </a:t>
            </a:r>
            <a:r>
              <a:rPr lang="uk-UA" sz="1600" i="1" dirty="0"/>
              <a:t>послідовно перевіряє </a:t>
            </a:r>
            <a:r>
              <a:rPr lang="en-US" sz="1600" i="1" dirty="0">
                <a:highlight>
                  <a:srgbClr val="C0C0C0"/>
                </a:highlight>
                <a:latin typeface="Consolas" panose="020B0609020204030204" pitchFamily="49" charset="0"/>
              </a:rPr>
              <a:t>case</a:t>
            </a:r>
            <a:r>
              <a:rPr lang="en-US" sz="1600" i="1" dirty="0"/>
              <a:t> </a:t>
            </a:r>
            <a:r>
              <a:rPr lang="uk-UA" sz="1600" i="1" dirty="0"/>
              <a:t>і виконує перший відповідний варіант.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FB5494B-5D04-8634-0DB2-5F5AAB576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0809" y="949478"/>
            <a:ext cx="3267030" cy="480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492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EFD8B-96E2-3A60-EB17-1C03F4193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CEFD0-47E8-89E5-F815-2422051B52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1494" y="140839"/>
            <a:ext cx="7599871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case _</a:t>
            </a:r>
            <a:r>
              <a:rPr lang="en-US" sz="3200" dirty="0"/>
              <a:t> – </a:t>
            </a:r>
            <a:r>
              <a:rPr lang="uk-UA" sz="3200" dirty="0"/>
              <a:t>варіант за замовчуванням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1BBC5-8953-FBA5-996C-091A0AD30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Спеціальний шаблон: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case _</a:t>
            </a:r>
            <a:r>
              <a:rPr lang="en-US" sz="1800" dirty="0"/>
              <a:t>:</a:t>
            </a:r>
          </a:p>
          <a:p>
            <a:pPr marL="0" indent="0">
              <a:buNone/>
            </a:pPr>
            <a:r>
              <a:rPr lang="uk-UA" sz="1800" dirty="0"/>
              <a:t>відповідає будь-якому значенню, яке не підійшло до попередніх </a:t>
            </a:r>
            <a:r>
              <a:rPr lang="en-US" sz="1800" dirty="0">
                <a:highlight>
                  <a:srgbClr val="C0C0C0"/>
                </a:highlight>
              </a:rPr>
              <a:t>case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case _</a:t>
            </a:r>
            <a:r>
              <a:rPr lang="en-US" sz="1800" dirty="0"/>
              <a:t> </a:t>
            </a:r>
            <a:r>
              <a:rPr lang="uk-UA" sz="1800" dirty="0"/>
              <a:t>часто використовується як аналог </a:t>
            </a:r>
            <a:r>
              <a:rPr lang="uk-UA" sz="1800" b="1" dirty="0"/>
              <a:t>«іншого випадку»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C89B8-B7E2-8737-F798-4DB53AF91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71" y="2346384"/>
            <a:ext cx="3812169" cy="377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4949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54D6F-60D4-0C94-8722-FA39E17C2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A12C5-5ACD-1EA9-C98B-5C9358B3D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959" y="140839"/>
            <a:ext cx="6799052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Об'єднання варіантів за допомогою </a:t>
            </a:r>
            <a:r>
              <a:rPr lang="uk-UA" sz="3200" dirty="0">
                <a:latin typeface="Consolas" panose="020B0609020204030204" pitchFamily="49" charset="0"/>
              </a:rPr>
              <a:t>|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6B00B-2EC6-1CB9-7E01-3DBD583BD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793630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Якщо декілька значень повинні виконувати одну й ту саму дію, їх можна об'єднати через </a:t>
            </a:r>
            <a:r>
              <a:rPr lang="uk-UA" sz="1800" dirty="0">
                <a:highlight>
                  <a:srgbClr val="C0C0C0"/>
                </a:highlight>
              </a:rPr>
              <a:t>|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Оператор </a:t>
            </a:r>
            <a:r>
              <a:rPr lang="uk-UA" sz="1800" dirty="0">
                <a:highlight>
                  <a:srgbClr val="C0C0C0"/>
                </a:highlight>
              </a:rPr>
              <a:t>|</a:t>
            </a:r>
            <a:r>
              <a:rPr lang="uk-UA" sz="1800" dirty="0"/>
              <a:t> у шаблоні означає</a:t>
            </a:r>
            <a:r>
              <a:rPr lang="en-US" sz="1800" dirty="0"/>
              <a:t>  </a:t>
            </a:r>
            <a:r>
              <a:rPr lang="uk-UA" sz="1800" b="1" dirty="0"/>
              <a:t>«підходить один із перелічених варіантів».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328CBA-1B21-439F-09AD-D839B0CA94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40" y="1226029"/>
            <a:ext cx="865822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560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A2FDB-A1BE-C22D-51A3-5B371F48C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6FB2-2B19-1E7B-FB87-62FCD7BFE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Guard </a:t>
            </a:r>
            <a:r>
              <a:rPr lang="uk-UA" sz="3200" dirty="0"/>
              <a:t>у </a:t>
            </a:r>
            <a:r>
              <a:rPr lang="en-US" sz="3200" dirty="0">
                <a:latin typeface="Consolas" panose="020B0609020204030204" pitchFamily="49" charset="0"/>
              </a:rPr>
              <a:t>match – case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536E-62EF-51C6-49F1-46B5216CC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dirty="0">
                <a:highlight>
                  <a:srgbClr val="C0C0C0"/>
                </a:highlight>
                <a:latin typeface="Consolas" panose="020B0609020204030204" pitchFamily="49" charset="0"/>
              </a:rPr>
              <a:t>case</a:t>
            </a:r>
            <a:r>
              <a:rPr lang="en-US" sz="1700" dirty="0"/>
              <a:t> </a:t>
            </a:r>
            <a:r>
              <a:rPr lang="uk-UA" sz="1700" dirty="0"/>
              <a:t>може містити додаткову умову – </a:t>
            </a:r>
            <a:r>
              <a:rPr lang="en-US" sz="1700" b="1" dirty="0"/>
              <a:t>guard</a:t>
            </a:r>
            <a:r>
              <a:rPr lang="en-US" sz="1700" dirty="0"/>
              <a:t>.</a:t>
            </a:r>
          </a:p>
          <a:p>
            <a:pPr marL="0" indent="0">
              <a:buNone/>
            </a:pPr>
            <a:r>
              <a:rPr lang="uk-UA" sz="1700" dirty="0"/>
              <a:t>Синтаксис:</a:t>
            </a:r>
          </a:p>
          <a:p>
            <a:pPr marL="0" indent="0">
              <a:buNone/>
            </a:pPr>
            <a:r>
              <a:rPr lang="en-US" sz="1700" dirty="0">
                <a:highlight>
                  <a:srgbClr val="C0C0C0"/>
                </a:highlight>
                <a:latin typeface="Consolas" panose="020B0609020204030204" pitchFamily="49" charset="0"/>
              </a:rPr>
              <a:t>case pattern if condition: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uk-UA" sz="1700" dirty="0"/>
              <a:t>Приклад: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uk-UA" sz="1700" dirty="0"/>
              <a:t>Тут </a:t>
            </a:r>
            <a:r>
              <a:rPr lang="en-US" sz="1700" dirty="0">
                <a:highlight>
                  <a:srgbClr val="C0C0C0"/>
                </a:highlight>
              </a:rPr>
              <a:t>x</a:t>
            </a:r>
            <a:r>
              <a:rPr lang="en-US" sz="1700" dirty="0"/>
              <a:t> </a:t>
            </a:r>
            <a:r>
              <a:rPr lang="uk-UA" sz="1700" dirty="0"/>
              <a:t>отримує значення </a:t>
            </a:r>
            <a:r>
              <a:rPr lang="en-US" sz="1700" dirty="0">
                <a:highlight>
                  <a:srgbClr val="C0C0C0"/>
                </a:highlight>
                <a:latin typeface="Consolas" panose="020B0609020204030204" pitchFamily="49" charset="0"/>
              </a:rPr>
              <a:t>number</a:t>
            </a:r>
            <a:r>
              <a:rPr lang="en-US" sz="1700" dirty="0"/>
              <a:t>, </a:t>
            </a:r>
            <a:r>
              <a:rPr lang="uk-UA" sz="1700" dirty="0"/>
              <a:t>а потім перевіряється додаткова умова.</a:t>
            </a:r>
          </a:p>
          <a:p>
            <a:pPr marL="0" indent="0">
              <a:buNone/>
            </a:pPr>
            <a:r>
              <a:rPr lang="en-US" sz="1700" dirty="0"/>
              <a:t>Guard </a:t>
            </a:r>
            <a:r>
              <a:rPr lang="uk-UA" sz="1700" dirty="0"/>
              <a:t>зручно використовувати, коли одного зіставлення шаблону недостатньо.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F10DF-D86E-194F-4A74-80FB817F6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64" y="2311161"/>
            <a:ext cx="320992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7061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C3BF4-4BA4-6812-456A-4016C73E4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942C6-4C16-CC2A-6093-B2F064173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if</a:t>
            </a:r>
            <a:r>
              <a:rPr lang="en-US" sz="3200" dirty="0"/>
              <a:t> </a:t>
            </a:r>
            <a:r>
              <a:rPr lang="uk-UA" sz="3200" dirty="0"/>
              <a:t>чи </a:t>
            </a:r>
            <a:r>
              <a:rPr lang="en-US" sz="3200" dirty="0">
                <a:latin typeface="Consolas" panose="020B0609020204030204" pitchFamily="49" charset="0"/>
              </a:rPr>
              <a:t>match – case</a:t>
            </a:r>
            <a:r>
              <a:rPr lang="en-US" sz="3200" dirty="0"/>
              <a:t>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AE0E0-775B-FF4C-683F-9573F9CB3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442" y="654447"/>
            <a:ext cx="3476446" cy="5598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if</a:t>
            </a:r>
          </a:p>
          <a:p>
            <a:pPr marL="0" indent="0">
              <a:buNone/>
            </a:pPr>
            <a:r>
              <a:rPr lang="uk-UA" sz="1800" dirty="0"/>
              <a:t>Зручно використовувати для:</a:t>
            </a:r>
          </a:p>
          <a:p>
            <a:r>
              <a:rPr lang="uk-UA" sz="1800" dirty="0"/>
              <a:t>логічних умов;</a:t>
            </a:r>
          </a:p>
          <a:p>
            <a:r>
              <a:rPr lang="uk-UA" sz="1800" dirty="0"/>
              <a:t>нерівностей;</a:t>
            </a:r>
          </a:p>
          <a:p>
            <a:r>
              <a:rPr lang="uk-UA" sz="1800" dirty="0"/>
              <a:t>діапазонів;</a:t>
            </a:r>
          </a:p>
          <a:p>
            <a:r>
              <a:rPr lang="uk-UA" sz="1800" dirty="0"/>
              <a:t>складених умов;</a:t>
            </a:r>
          </a:p>
          <a:p>
            <a:r>
              <a:rPr lang="uk-UA" sz="1800" dirty="0"/>
              <a:t>результатів обчислень.</a:t>
            </a:r>
            <a:endParaRPr lang="en-US" sz="1800" dirty="0"/>
          </a:p>
          <a:p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92FFB3-4BB5-220C-21CE-CEF46D453AC8}"/>
              </a:ext>
            </a:extLst>
          </p:cNvPr>
          <p:cNvSpPr txBox="1"/>
          <p:nvPr/>
        </p:nvSpPr>
        <p:spPr>
          <a:xfrm>
            <a:off x="4972409" y="592416"/>
            <a:ext cx="4387251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match – case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uk-UA" sz="1800" dirty="0"/>
              <a:t>Зручно використовувати для: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конкретних значень;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наборів можливих варіантів;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зіставлення шаблонів;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800" dirty="0"/>
              <a:t>структурованих даних.</a:t>
            </a:r>
            <a:endParaRPr lang="en-US" sz="1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uk-UA" sz="1800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A741F4-3CA1-D52E-0CA8-57BA6F67D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41" y="3274282"/>
            <a:ext cx="2990850" cy="2438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8F3FF5-9CF2-788A-1A0E-1DF470583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246" y="3205271"/>
            <a:ext cx="4219575" cy="27717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283DDCB-0227-D5FB-F412-A2705FD4B6F3}"/>
              </a:ext>
            </a:extLst>
          </p:cNvPr>
          <p:cNvSpPr txBox="1"/>
          <p:nvPr/>
        </p:nvSpPr>
        <p:spPr>
          <a:xfrm>
            <a:off x="816634" y="6299990"/>
            <a:ext cx="10558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i="1" dirty="0"/>
              <a:t>Вибір конструкції залежить від </a:t>
            </a:r>
            <a:r>
              <a:rPr lang="uk-UA" sz="1800" b="1" i="1" dirty="0"/>
              <a:t>характеру задачі</a:t>
            </a:r>
            <a:r>
              <a:rPr lang="uk-UA" sz="1800" i="1" dirty="0"/>
              <a:t>, а не від того, яка конструкція коротша.</a:t>
            </a:r>
          </a:p>
        </p:txBody>
      </p:sp>
    </p:spTree>
    <p:extLst>
      <p:ext uri="{BB962C8B-B14F-4D97-AF65-F5344CB8AC3E}">
        <p14:creationId xmlns:p14="http://schemas.microsoft.com/office/powerpoint/2010/main" val="3260275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8213C-7F74-9300-3625-722810262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C378-C3C8-E107-30FA-00643A642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Типові помилки в умовах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1C11D-5697-4E08-C544-EE8B7A2D5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67050"/>
            <a:ext cx="3726611" cy="6050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Помилка 1. </a:t>
            </a:r>
            <a:r>
              <a:rPr lang="uk-UA" sz="1800" dirty="0">
                <a:highlight>
                  <a:srgbClr val="C0C0C0"/>
                </a:highlight>
              </a:rPr>
              <a:t>=</a:t>
            </a:r>
            <a:r>
              <a:rPr lang="uk-UA" sz="1800" b="1" dirty="0"/>
              <a:t> замість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==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FF0000"/>
                </a:highlight>
              </a:rPr>
              <a:t>Неправильно: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uk-UA" sz="1800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uk-UA" sz="1800" dirty="0">
                <a:highlight>
                  <a:srgbClr val="00FF00"/>
                </a:highlight>
              </a:rPr>
              <a:t>Правильно: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=</a:t>
            </a:r>
            <a:r>
              <a:rPr lang="en-US" sz="1800" dirty="0"/>
              <a:t> – </a:t>
            </a:r>
            <a:r>
              <a:rPr lang="uk-UA" sz="1800" dirty="0"/>
              <a:t>присвоювання.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==</a:t>
            </a:r>
            <a:r>
              <a:rPr lang="uk-UA" sz="1800" dirty="0"/>
              <a:t> – порівняння.</a:t>
            </a:r>
          </a:p>
          <a:p>
            <a:pPr marL="0" indent="0">
              <a:buNone/>
            </a:pPr>
            <a:endParaRPr lang="uk-UA" sz="1800" b="1" dirty="0"/>
          </a:p>
          <a:p>
            <a:pPr marL="0" indent="0">
              <a:buNone/>
            </a:pPr>
            <a:r>
              <a:rPr lang="uk-UA" sz="1800" b="1" dirty="0"/>
              <a:t>Помилка 2. Відсутня двокрапка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FF0000"/>
                </a:highlight>
              </a:rPr>
              <a:t>Неправильно: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uk-UA" sz="1800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uk-UA" sz="1800" dirty="0">
                <a:highlight>
                  <a:srgbClr val="00FF00"/>
                </a:highlight>
              </a:rPr>
              <a:t>Правильно: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224366-E4CB-5560-08B8-B4C4F817366E}"/>
              </a:ext>
            </a:extLst>
          </p:cNvPr>
          <p:cNvSpPr txBox="1"/>
          <p:nvPr/>
        </p:nvSpPr>
        <p:spPr>
          <a:xfrm>
            <a:off x="6026988" y="685022"/>
            <a:ext cx="42039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b="1" dirty="0"/>
              <a:t>Помилка 3. Неправильний відступ</a:t>
            </a:r>
          </a:p>
          <a:p>
            <a:r>
              <a:rPr lang="uk-UA" dirty="0">
                <a:highlight>
                  <a:srgbClr val="FF0000"/>
                </a:highlight>
              </a:rPr>
              <a:t>Неправильно:</a:t>
            </a:r>
          </a:p>
          <a:p>
            <a:pPr marL="0" indent="0">
              <a:buNone/>
            </a:pPr>
            <a:endParaRPr lang="uk-UA" b="1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uk-UA" dirty="0">
                <a:highlight>
                  <a:srgbClr val="00FF00"/>
                </a:highlight>
              </a:rPr>
              <a:t>Правильно:</a:t>
            </a:r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uk-UA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5C6A1D-2CE7-5186-CF25-2F44BE099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27" y="1381485"/>
            <a:ext cx="1571625" cy="352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705F0A-9429-B3BB-14ED-6DF389F0B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91" y="2609132"/>
            <a:ext cx="1628775" cy="409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600CD0-AE35-D34A-9EBB-609528447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27" y="5105040"/>
            <a:ext cx="1609725" cy="3714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472F847-ACF8-48B9-0480-685AB53C2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527" y="6239742"/>
            <a:ext cx="1743075" cy="3238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D52A168-38C4-7E67-16ED-EBA7353C2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325608"/>
            <a:ext cx="3267075" cy="7905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08E9A8-CC7F-776E-E273-10B4B6B947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738169"/>
            <a:ext cx="3686175" cy="7334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AB3FD57-6717-4ED5-3EF7-2F16F764DB8F}"/>
              </a:ext>
            </a:extLst>
          </p:cNvPr>
          <p:cNvSpPr txBox="1"/>
          <p:nvPr/>
        </p:nvSpPr>
        <p:spPr>
          <a:xfrm>
            <a:off x="6175073" y="3752490"/>
            <a:ext cx="34189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dirty="0"/>
              <a:t>Інструкція повинна мати відступ!</a:t>
            </a:r>
          </a:p>
        </p:txBody>
      </p:sp>
    </p:spTree>
    <p:extLst>
      <p:ext uri="{BB962C8B-B14F-4D97-AF65-F5344CB8AC3E}">
        <p14:creationId xmlns:p14="http://schemas.microsoft.com/office/powerpoint/2010/main" val="2489006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78255-1FDD-967A-2193-BCF4C9DCE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993E-5F4C-9DEF-ED6C-0AC98F2CB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Що таке цикл?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6F04A9-E975-0C9B-F7ED-C69CD1968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Цикл</a:t>
            </a:r>
            <a:r>
              <a:rPr lang="uk-UA" sz="1800" dirty="0"/>
              <a:t> – це конструкція, яка дозволяє багаторазово виконувати певний блок інструкцій.</a:t>
            </a:r>
          </a:p>
          <a:p>
            <a:pPr marL="0" indent="0">
              <a:buNone/>
            </a:pPr>
            <a:r>
              <a:rPr lang="uk-UA" sz="1800" dirty="0"/>
              <a:t>Цикли використовують, коли потрібно:</a:t>
            </a:r>
          </a:p>
          <a:p>
            <a:r>
              <a:rPr lang="uk-UA" sz="1800" dirty="0"/>
              <a:t>повторити дію певну кількість разів;</a:t>
            </a:r>
          </a:p>
          <a:p>
            <a:r>
              <a:rPr lang="uk-UA" sz="1800" dirty="0"/>
              <a:t>обробити всі елементи набору даних;</a:t>
            </a:r>
          </a:p>
          <a:p>
            <a:r>
              <a:rPr lang="uk-UA" sz="1800" dirty="0"/>
              <a:t>виконувати дії, поки виконується певна умова;</a:t>
            </a:r>
          </a:p>
          <a:p>
            <a:r>
              <a:rPr lang="uk-UA" sz="1800" dirty="0"/>
              <a:t>обробляти послідовність значень.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У </a:t>
            </a:r>
            <a:r>
              <a:rPr lang="en-US" sz="1800" dirty="0"/>
              <a:t>Python </a:t>
            </a:r>
            <a:r>
              <a:rPr lang="uk-UA" sz="1800" dirty="0"/>
              <a:t>основні цикли:</a:t>
            </a:r>
          </a:p>
          <a:p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</a:p>
          <a:p>
            <a:r>
              <a:rPr lang="en-US" sz="20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</a:p>
          <a:p>
            <a:endParaRPr lang="uk-UA" sz="1800" i="1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4DF9EA-AB85-DEF7-85AF-E69EAE0B5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879" y="3102772"/>
            <a:ext cx="6171750" cy="3229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633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F1D95-80B9-BF7D-EFF7-1BD7F806F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8A54A-499C-78FA-5803-F96CD320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Цикл </a:t>
            </a:r>
            <a:r>
              <a:rPr lang="en-US" sz="3200" dirty="0">
                <a:latin typeface="Consolas" panose="020B0609020204030204" pitchFamily="49" charset="0"/>
              </a:rPr>
              <a:t>while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A112F-B3BB-C637-8085-A6D143C6A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</a:t>
            </a:r>
            <a:r>
              <a:rPr lang="uk-UA" sz="1800" dirty="0"/>
              <a:t>повторює блок інструкцій </a:t>
            </a:r>
            <a:r>
              <a:rPr lang="uk-UA" sz="1800" b="1" dirty="0"/>
              <a:t>поки умова є істинною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Синтаксис: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умова: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</a:t>
            </a:r>
          </a:p>
          <a:p>
            <a:pPr marL="0" indent="0">
              <a:buNone/>
            </a:pPr>
            <a:r>
              <a:rPr lang="uk-UA" sz="1800" dirty="0"/>
              <a:t>Приклад:</a:t>
            </a: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Результат: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FFFD9-33F2-7E16-9085-A88A39074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7" y="2505075"/>
            <a:ext cx="2447925" cy="18478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12D9F6-37E3-45E0-363A-9BA9F0DB1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77" y="4801019"/>
            <a:ext cx="295275" cy="1657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1281F9-22F2-7956-A412-A2B31F83EE54}"/>
              </a:ext>
            </a:extLst>
          </p:cNvPr>
          <p:cNvSpPr txBox="1"/>
          <p:nvPr/>
        </p:nvSpPr>
        <p:spPr>
          <a:xfrm>
            <a:off x="3659757" y="3621686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i="1" dirty="0"/>
              <a:t>Перед кожною ітерацією перевіряється умова.</a:t>
            </a:r>
          </a:p>
        </p:txBody>
      </p:sp>
    </p:spTree>
    <p:extLst>
      <p:ext uri="{BB962C8B-B14F-4D97-AF65-F5344CB8AC3E}">
        <p14:creationId xmlns:p14="http://schemas.microsoft.com/office/powerpoint/2010/main" val="5366003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63DCC-64EF-D9E9-A2D0-107367C09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1DF9C-4782-E5A7-E6BF-A36BA6FDE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Як працює </a:t>
            </a:r>
            <a:r>
              <a:rPr lang="en-US" sz="3200" dirty="0">
                <a:latin typeface="Consolas" panose="020B0609020204030204" pitchFamily="49" charset="0"/>
              </a:rPr>
              <a:t>while</a:t>
            </a:r>
            <a:r>
              <a:rPr lang="en-US" sz="3200" dirty="0"/>
              <a:t>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FE832F-B52D-467B-C171-A59FB9C57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204" y="422694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DDE9BA-9323-C1AC-FE4F-7A3652333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5" y="747851"/>
            <a:ext cx="2438400" cy="18954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2BFFDE-0376-BA24-2926-326ED297EC00}"/>
              </a:ext>
            </a:extLst>
          </p:cNvPr>
          <p:cNvSpPr txBox="1"/>
          <p:nvPr/>
        </p:nvSpPr>
        <p:spPr>
          <a:xfrm>
            <a:off x="517585" y="2780851"/>
            <a:ext cx="344194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dirty="0"/>
              <a:t>П</a:t>
            </a:r>
            <a:r>
              <a:rPr lang="uk-UA" sz="1800" dirty="0"/>
              <a:t>ослідовність виконання:</a:t>
            </a:r>
          </a:p>
          <a:p>
            <a:pPr marL="0" indent="0">
              <a:buNone/>
            </a:pPr>
            <a:endParaRPr lang="uk-UA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</a:rPr>
              <a:t>counter = 1</a:t>
            </a:r>
            <a:endParaRPr lang="en-US" sz="1800" dirty="0">
              <a:highlight>
                <a:srgbClr val="C0C0C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перевірка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1 &lt;= 3</a:t>
            </a:r>
            <a:r>
              <a:rPr lang="uk-UA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виведення </a:t>
            </a:r>
            <a:r>
              <a:rPr lang="uk-UA" dirty="0">
                <a:highlight>
                  <a:srgbClr val="C0C0C0"/>
                </a:highlight>
              </a:rPr>
              <a:t>1</a:t>
            </a:r>
            <a:endParaRPr lang="uk-UA" sz="1800" dirty="0">
              <a:highlight>
                <a:srgbClr val="C0C0C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стає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2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перевірка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2 &lt;= 3</a:t>
            </a:r>
            <a:r>
              <a:rPr lang="uk-UA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виведення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2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стає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3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перевірка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3 &lt;= 3</a:t>
            </a:r>
            <a:r>
              <a:rPr lang="uk-UA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True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виведення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3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стає </a:t>
            </a: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4</a:t>
            </a:r>
            <a:endParaRPr lang="uk-UA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dirty="0">
                <a:highlight>
                  <a:srgbClr val="C0C0C0"/>
                </a:highlight>
                <a:latin typeface="Consolas" panose="020B0609020204030204" pitchFamily="49" charset="0"/>
              </a:rPr>
              <a:t>4 &lt;= 3</a:t>
            </a:r>
            <a:r>
              <a:rPr lang="uk-UA" sz="1800" dirty="0"/>
              <a:t> → </a:t>
            </a:r>
            <a:r>
              <a:rPr lang="en-US" dirty="0">
                <a:highlight>
                  <a:srgbClr val="C0C0C0"/>
                </a:highlight>
                <a:latin typeface="Consolas" panose="020B0609020204030204" pitchFamily="49" charset="0"/>
              </a:rPr>
              <a:t>False</a:t>
            </a:r>
            <a:endParaRPr lang="en-US" sz="1800" dirty="0">
              <a:highlight>
                <a:srgbClr val="C0C0C0"/>
              </a:highlight>
              <a:latin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1800" dirty="0"/>
              <a:t>цикл завершується.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EE7448-EE6B-6792-DFEC-41647AAAE18F}"/>
              </a:ext>
            </a:extLst>
          </p:cNvPr>
          <p:cNvSpPr txBox="1"/>
          <p:nvPr/>
        </p:nvSpPr>
        <p:spPr>
          <a:xfrm>
            <a:off x="4814977" y="5590567"/>
            <a:ext cx="4873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i="1" dirty="0"/>
              <a:t>Тіло </a:t>
            </a:r>
            <a:r>
              <a:rPr lang="en-US" b="1" i="1" dirty="0"/>
              <a:t>while</a:t>
            </a:r>
            <a:r>
              <a:rPr lang="en-US" sz="1800" b="1" i="1" dirty="0"/>
              <a:t> </a:t>
            </a:r>
            <a:r>
              <a:rPr lang="uk-UA" sz="1800" b="1" i="1" dirty="0"/>
              <a:t>може не виконатися жодного разу</a:t>
            </a:r>
            <a:r>
              <a:rPr lang="uk-UA" sz="1800" i="1" dirty="0"/>
              <a:t>, якщо початкова умова хибна.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D9A63EE-CC57-60E9-4013-EBA7F698C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773" y="1487398"/>
            <a:ext cx="5524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871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D8627-CDF0-96D1-44F3-4147BCD26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04973-EC68-BA92-D9E4-DFB76794C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Практичне застосування </a:t>
            </a:r>
            <a:r>
              <a:rPr lang="en-US" sz="3200" dirty="0">
                <a:latin typeface="Consolas" panose="020B0609020204030204" pitchFamily="49" charset="0"/>
              </a:rPr>
              <a:t>while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83C5A-026C-7F56-F62A-56EFB7A74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430" y="595972"/>
            <a:ext cx="11516264" cy="6050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</a:t>
            </a:r>
            <a:r>
              <a:rPr lang="uk-UA" sz="1800" dirty="0"/>
              <a:t>зручно використовувати, коли кількість повторень </a:t>
            </a:r>
            <a:r>
              <a:rPr lang="uk-UA" sz="1800" b="1" dirty="0"/>
              <a:t>заздалегідь невідома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b="1" dirty="0"/>
              <a:t>Введення до отримання правильного значення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Інший 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F1C356-8A71-F24E-E3E3-5BFECBE98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06" y="1356414"/>
            <a:ext cx="7429500" cy="2333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FD80A3-F0A7-1AF6-6E9F-6A4A56AB5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06" y="4379403"/>
            <a:ext cx="5029200" cy="2362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9C3A92-8A5F-1213-FB93-D7372A71935F}"/>
              </a:ext>
            </a:extLst>
          </p:cNvPr>
          <p:cNvSpPr txBox="1"/>
          <p:nvPr/>
        </p:nvSpPr>
        <p:spPr>
          <a:xfrm>
            <a:off x="8074682" y="1115697"/>
            <a:ext cx="342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600" i="1" dirty="0"/>
              <a:t>Цикл продовжується доти, доки користувач не введе допустиме значення.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1B03AA-0699-42F7-4268-5FAA934F8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5538" y="5501586"/>
            <a:ext cx="2466975" cy="1257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FB8B9F-1CB1-EF01-CDFA-8B284457DD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4682" y="2042214"/>
            <a:ext cx="342900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5392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E1A2E-61B0-8CFA-C811-3F7BD4F4C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80F5A-94B9-D361-7856-8F33B2325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Нескінченний цикл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3638D-157D-5F5D-63FF-C6B35D39D9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9230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Нескінченний цикл виникає, коли його умова </a:t>
            </a:r>
            <a:r>
              <a:rPr lang="uk-UA" sz="1800" b="1" dirty="0"/>
              <a:t>ніколи не стає хибною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Наприклад: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Помилка полягає в тому, що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counter</a:t>
            </a:r>
            <a:r>
              <a:rPr lang="en-US" sz="1800" dirty="0"/>
              <a:t> </a:t>
            </a:r>
            <a:r>
              <a:rPr lang="uk-UA" sz="1800" dirty="0"/>
              <a:t>ніколи не змінюється.</a:t>
            </a:r>
          </a:p>
          <a:p>
            <a:pPr marL="0" indent="0">
              <a:buNone/>
            </a:pPr>
            <a:r>
              <a:rPr lang="uk-UA" sz="1800" dirty="0"/>
              <a:t>Умова</a:t>
            </a:r>
            <a:r>
              <a:rPr lang="en-US" sz="1800" dirty="0"/>
              <a:t>  </a:t>
            </a:r>
            <a:r>
              <a:rPr lang="en-US" sz="1800" dirty="0">
                <a:highlight>
                  <a:srgbClr val="C0C0C0"/>
                </a:highlight>
              </a:rPr>
              <a:t>counter &lt;= 5</a:t>
            </a:r>
            <a:r>
              <a:rPr lang="en-US" sz="1800" dirty="0"/>
              <a:t>  </a:t>
            </a:r>
            <a:r>
              <a:rPr lang="uk-UA" sz="1800" dirty="0"/>
              <a:t>залишається істинною.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Для </a:t>
            </a:r>
            <a:r>
              <a:rPr lang="en-US" sz="1800" b="1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b="1" dirty="0"/>
              <a:t> </a:t>
            </a:r>
            <a:r>
              <a:rPr lang="uk-UA" sz="1800" b="1" dirty="0"/>
              <a:t>завжди потрібно розуміти, за рахунок чого умова зрештою стане </a:t>
            </a:r>
            <a:r>
              <a:rPr lang="en-US" sz="1800" b="1" dirty="0"/>
              <a:t>False.</a:t>
            </a: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C794FC-5152-E18C-539A-E2D79CFD4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873" y="1596068"/>
            <a:ext cx="2628900" cy="15621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6CB415-E566-68E3-1B58-C5B2FBF34522}"/>
              </a:ext>
            </a:extLst>
          </p:cNvPr>
          <p:cNvSpPr txBox="1"/>
          <p:nvPr/>
        </p:nvSpPr>
        <p:spPr>
          <a:xfrm>
            <a:off x="6994227" y="1226736"/>
            <a:ext cx="4012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dirty="0"/>
              <a:t>Правильний варіант: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E49959-8809-6270-1E62-A781687D3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9109" y="1596068"/>
            <a:ext cx="314325" cy="1838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F50C650-8DFB-D626-33C5-06344D57B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980" y="1616816"/>
            <a:ext cx="2543175" cy="19335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C6F87E-3A04-D43E-3EF1-033F55665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3934" y="1959716"/>
            <a:ext cx="22860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4463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CA46B-0233-4F52-796B-3D6A91C06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B69B2-01A0-AA82-BFD3-DC83CC435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Оператор </a:t>
            </a:r>
            <a:r>
              <a:rPr lang="en-US" sz="3200" dirty="0">
                <a:latin typeface="Consolas" panose="020B0609020204030204" pitchFamily="49" charset="0"/>
              </a:rPr>
              <a:t>break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BB4C0-820B-3721-FD34-C9E28D74F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dirty="0"/>
              <a:t> </a:t>
            </a:r>
            <a:r>
              <a:rPr lang="uk-UA" sz="1800" b="1" dirty="0"/>
              <a:t>негайно завершує виконання поточного циклу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 True</a:t>
            </a:r>
            <a:r>
              <a:rPr lang="en-US" sz="1800" dirty="0">
                <a:latin typeface="Consolas" panose="020B0609020204030204" pitchFamily="49" charset="0"/>
              </a:rPr>
              <a:t>  </a:t>
            </a:r>
            <a:r>
              <a:rPr lang="uk-UA" sz="1800" dirty="0"/>
              <a:t>створює цикл, який сам по собі не завершується.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break</a:t>
            </a:r>
            <a:r>
              <a:rPr lang="en-US" sz="1800" dirty="0"/>
              <a:t> </a:t>
            </a:r>
            <a:r>
              <a:rPr lang="uk-UA" sz="1800" dirty="0"/>
              <a:t>визначає умову його завершення.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5F7FB9-B008-6685-1864-C0C1CA724DE1}"/>
              </a:ext>
            </a:extLst>
          </p:cNvPr>
          <p:cNvSpPr txBox="1"/>
          <p:nvPr/>
        </p:nvSpPr>
        <p:spPr>
          <a:xfrm>
            <a:off x="7497164" y="1193397"/>
            <a:ext cx="36036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b="1" dirty="0"/>
              <a:t>Практичне застосування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EE7128-6137-D3A1-6AFE-F56505E6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95" y="1562729"/>
            <a:ext cx="2495550" cy="31718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01B10F-1141-06B3-462B-3B23FDDAD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85" y="3077204"/>
            <a:ext cx="228600" cy="16573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B558DE-F15C-DC10-D263-DEDDCBF397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7164" y="1562729"/>
            <a:ext cx="4038600" cy="27527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85D9C0-E3D8-AA6A-AD7D-80DB14090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7164" y="4402586"/>
            <a:ext cx="1676400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56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5A06E-C89D-E0D5-55F3-66ABF39F8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3D88B-CA8D-47C5-701F-A3FBE3B10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Оператор </a:t>
            </a:r>
            <a:r>
              <a:rPr lang="en-US" sz="3200" dirty="0">
                <a:latin typeface="Consolas" panose="020B0609020204030204" pitchFamily="49" charset="0"/>
              </a:rPr>
              <a:t>continue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A3D98-2ACA-62AE-18FF-B489B1D5F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b="1" dirty="0"/>
              <a:t>пропускає решту поточної ітерації</a:t>
            </a:r>
            <a:r>
              <a:rPr lang="uk-UA" sz="1800" dirty="0"/>
              <a:t> та переходить до наступної.</a:t>
            </a:r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Коли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number == 3</a:t>
            </a:r>
            <a:r>
              <a:rPr lang="en-US" sz="1800" dirty="0"/>
              <a:t>,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dirty="0"/>
              <a:t>пропускає </a:t>
            </a:r>
            <a:r>
              <a:rPr lang="en-US" sz="1800" dirty="0">
                <a:highlight>
                  <a:srgbClr val="C0C0C0"/>
                </a:highlight>
              </a:rPr>
              <a:t>print(number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)</a:t>
            </a:r>
            <a:r>
              <a:rPr lang="en-US" sz="1800" dirty="0">
                <a:latin typeface="Consolas" panose="020B0609020204030204" pitchFamily="49" charset="0"/>
              </a:rPr>
              <a:t>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b="1" dirty="0"/>
              <a:t> → </a:t>
            </a:r>
            <a:r>
              <a:rPr lang="uk-UA" sz="1800" b="1" dirty="0"/>
              <a:t>завершити цикл.</a:t>
            </a:r>
            <a:endParaRPr lang="uk-UA" sz="1800" dirty="0"/>
          </a:p>
          <a:p>
            <a:pPr marL="0" indent="0">
              <a:buNone/>
            </a:pPr>
            <a:r>
              <a:rPr lang="en-US" sz="1800" b="1" dirty="0">
                <a:highlight>
                  <a:srgbClr val="C0C0C0"/>
                </a:highlight>
              </a:rPr>
              <a:t>continue</a:t>
            </a:r>
            <a:r>
              <a:rPr lang="en-US" sz="1800" b="1" dirty="0"/>
              <a:t> → </a:t>
            </a:r>
            <a:r>
              <a:rPr lang="uk-UA" sz="1800" b="1" dirty="0"/>
              <a:t>пропустити поточну ітерацію.</a:t>
            </a: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i="1" dirty="0"/>
              <a:t>Важливо: </a:t>
            </a:r>
            <a:r>
              <a:rPr lang="en-US" sz="1800" i="1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i="1" dirty="0"/>
              <a:t> </a:t>
            </a:r>
            <a:r>
              <a:rPr lang="uk-UA" sz="1800" i="1" dirty="0"/>
              <a:t>у </a:t>
            </a:r>
            <a:r>
              <a:rPr lang="en-US" sz="1800" i="1" dirty="0">
                <a:highlight>
                  <a:srgbClr val="C0C0C0"/>
                </a:highlight>
              </a:rPr>
              <a:t>while</a:t>
            </a:r>
            <a:r>
              <a:rPr lang="en-US" sz="1800" i="1" dirty="0"/>
              <a:t> </a:t>
            </a:r>
            <a:r>
              <a:rPr lang="uk-UA" sz="1800" i="1" dirty="0"/>
              <a:t>повинен використовуватися так, щоб змінна, яка впливає на умову циклу, все одно змінювалася.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D81E6-191F-4941-DA5F-1832BAB78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33" y="1242923"/>
            <a:ext cx="3286125" cy="1905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4CE69C-B035-D666-4FAB-AEC88647A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9396" y="1871573"/>
            <a:ext cx="3238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756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DD147-82C4-E3B7-FFAE-676C13B87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3E730-341A-4E2B-369F-4E460924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Цикл </a:t>
            </a:r>
            <a:r>
              <a:rPr lang="en-US" sz="3200" dirty="0">
                <a:latin typeface="Consolas" panose="020B0609020204030204" pitchFamily="49" charset="0"/>
              </a:rPr>
              <a:t>for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0C940-5954-DCDC-1759-5D465AE99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 </a:t>
            </a:r>
            <a:r>
              <a:rPr lang="uk-UA" sz="1800" dirty="0"/>
              <a:t>використовується для </a:t>
            </a:r>
            <a:r>
              <a:rPr lang="uk-UA" sz="1800" b="1" dirty="0"/>
              <a:t>послідовного перебору елементів ітерованого об'єкта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Синтаксис: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змінна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in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об'єкт: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    інструкції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На кожній ітерації змінна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number</a:t>
            </a:r>
            <a:r>
              <a:rPr lang="en-US" sz="1800" dirty="0"/>
              <a:t> </a:t>
            </a:r>
            <a:r>
              <a:rPr lang="uk-UA" sz="1800" dirty="0"/>
              <a:t>отримує </a:t>
            </a:r>
            <a:r>
              <a:rPr lang="uk-UA" sz="1800" b="1" dirty="0"/>
              <a:t>наступний елемент</a:t>
            </a:r>
            <a:r>
              <a:rPr lang="uk-UA" sz="1800" dirty="0"/>
              <a:t> списку.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506EF-1004-F321-7578-6EE12E302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97" y="2734214"/>
            <a:ext cx="2857500" cy="1562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C99C31-6890-EDBC-593F-A4BEA1471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766" y="3267614"/>
            <a:ext cx="4000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499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F2298-A8FC-3CC9-12C8-CC4CDB715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7C97-0576-A56C-BBE7-2DD24414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Як працює </a:t>
            </a:r>
            <a:r>
              <a:rPr lang="en-US" sz="3200" dirty="0"/>
              <a:t>for?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0764A-687C-E2DC-79BE-E6CBB33B88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Для:</a:t>
            </a: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Python </a:t>
            </a:r>
            <a:r>
              <a:rPr lang="uk-UA" sz="1800" dirty="0"/>
              <a:t>фактично виконує послідовність: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взяти 10 → </a:t>
            </a:r>
            <a:r>
              <a:rPr lang="en-US" sz="1800" dirty="0"/>
              <a:t>number = 10 → </a:t>
            </a:r>
            <a:r>
              <a:rPr lang="uk-UA" sz="1800" dirty="0"/>
              <a:t>виконати тіло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взяти 20 → </a:t>
            </a:r>
            <a:r>
              <a:rPr lang="en-US" sz="1800" dirty="0"/>
              <a:t>number = 20 → </a:t>
            </a:r>
            <a:r>
              <a:rPr lang="uk-UA" sz="1800" dirty="0"/>
              <a:t>виконати тіло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взяти 30 → </a:t>
            </a:r>
            <a:r>
              <a:rPr lang="en-US" sz="1800" dirty="0"/>
              <a:t>number = 30 → </a:t>
            </a:r>
            <a:r>
              <a:rPr lang="uk-UA" sz="1800" dirty="0"/>
              <a:t>виконати тіло</a:t>
            </a:r>
          </a:p>
          <a:p>
            <a:pPr marL="342900" indent="-342900">
              <a:buFont typeface="+mj-lt"/>
              <a:buAutoNum type="arabicPeriod"/>
            </a:pPr>
            <a:r>
              <a:rPr lang="uk-UA" sz="1800" dirty="0"/>
              <a:t>елементи закінчилися → завершити цикл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Тобто</a:t>
            </a:r>
            <a:r>
              <a:rPr lang="uk-UA" sz="1800" dirty="0">
                <a:highlight>
                  <a:srgbClr val="C0C0C0"/>
                </a:highlight>
              </a:rPr>
              <a:t> </a:t>
            </a:r>
            <a:r>
              <a:rPr lang="en-US" sz="1800" dirty="0">
                <a:highlight>
                  <a:srgbClr val="C0C0C0"/>
                </a:highlight>
              </a:rPr>
              <a:t>for </a:t>
            </a:r>
            <a:r>
              <a:rPr lang="uk-UA" sz="1800" dirty="0"/>
              <a:t>не обов'язково означає:</a:t>
            </a:r>
            <a:r>
              <a:rPr lang="en-US" sz="1800" dirty="0"/>
              <a:t>    </a:t>
            </a:r>
            <a:r>
              <a:rPr lang="uk-UA" sz="1800" b="1" dirty="0"/>
              <a:t>«повторити </a:t>
            </a:r>
            <a:r>
              <a:rPr lang="en-US" sz="1800" b="1" dirty="0"/>
              <a:t>N </a:t>
            </a:r>
            <a:r>
              <a:rPr lang="uk-UA" sz="1800" b="1" dirty="0"/>
              <a:t>разів».</a:t>
            </a: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Його основна ідея:</a:t>
            </a:r>
            <a:r>
              <a:rPr lang="en-US" sz="1800" dirty="0"/>
              <a:t>      </a:t>
            </a:r>
            <a:r>
              <a:rPr lang="uk-UA" sz="1800" b="1" dirty="0"/>
              <a:t>«виконати блок для кожного елемента ітерованого об'єкта».</a:t>
            </a:r>
            <a:endParaRPr lang="uk-UA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06D91-54C6-BAC1-D37C-81F7BFA1F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84" y="862282"/>
            <a:ext cx="2905125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7578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EBDDB-19B6-BD9C-F396-0357D3BDD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EB949-5B9A-F09E-CB37-B336FEB86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Що таке ітерований об'єкт?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10735-722D-C013-2274-701426D0D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Ітерований об'єкт (</a:t>
            </a:r>
            <a:r>
              <a:rPr lang="en-US" sz="1800" b="1" dirty="0"/>
              <a:t>iterable)</a:t>
            </a:r>
            <a:r>
              <a:rPr lang="en-US" sz="1800" dirty="0"/>
              <a:t> – </a:t>
            </a:r>
            <a:r>
              <a:rPr lang="uk-UA" sz="1800" dirty="0"/>
              <a:t>це об'єкт, елементи якого можна перебирати послідовно.</a:t>
            </a:r>
          </a:p>
          <a:p>
            <a:pPr marL="0" indent="0">
              <a:buNone/>
            </a:pPr>
            <a:r>
              <a:rPr lang="uk-UA" sz="1800" dirty="0"/>
              <a:t>Приклади:</a:t>
            </a:r>
          </a:p>
          <a:p>
            <a:r>
              <a:rPr lang="uk-UA" sz="1800" dirty="0"/>
              <a:t>список;</a:t>
            </a:r>
          </a:p>
          <a:p>
            <a:r>
              <a:rPr lang="uk-UA" sz="1800" dirty="0"/>
              <a:t>кортеж;</a:t>
            </a:r>
          </a:p>
          <a:p>
            <a:r>
              <a:rPr lang="uk-UA" sz="1800" dirty="0"/>
              <a:t>рядок;</a:t>
            </a:r>
          </a:p>
          <a:p>
            <a:r>
              <a:rPr lang="uk-UA" sz="1800" dirty="0"/>
              <a:t>словник;</a:t>
            </a:r>
          </a:p>
          <a:p>
            <a:r>
              <a:rPr lang="uk-UA" sz="1800" dirty="0"/>
              <a:t>множина;</a:t>
            </a:r>
          </a:p>
          <a:p>
            <a:r>
              <a:rPr lang="en-US" sz="1800" dirty="0"/>
              <a:t>range;</a:t>
            </a:r>
          </a:p>
          <a:p>
            <a:r>
              <a:rPr lang="uk-UA" sz="1800" dirty="0"/>
              <a:t>багато інших об'єктів </a:t>
            </a:r>
            <a:r>
              <a:rPr lang="en-US" sz="1800" dirty="0"/>
              <a:t>Python.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Наприклад, рядок: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26B7A4-EBBF-0EC3-47AE-B8FC12146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00" y="4604073"/>
            <a:ext cx="2266950" cy="1543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004E54-7D2A-56DD-8B8D-C26609AE379B}"/>
              </a:ext>
            </a:extLst>
          </p:cNvPr>
          <p:cNvSpPr txBox="1"/>
          <p:nvPr/>
        </p:nvSpPr>
        <p:spPr>
          <a:xfrm>
            <a:off x="4654580" y="5862451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i="1" dirty="0">
                <a:highlight>
                  <a:srgbClr val="C0C0C0"/>
                </a:highlight>
              </a:rPr>
              <a:t>for</a:t>
            </a:r>
            <a:r>
              <a:rPr lang="en-US" sz="1800" i="1" dirty="0"/>
              <a:t> </a:t>
            </a:r>
            <a:r>
              <a:rPr lang="uk-UA" sz="1800" i="1" dirty="0"/>
              <a:t>послідовно отримує символи рядка.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D5FDAD-AEA6-AF6A-3A67-747BBA1C8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184" y="4619917"/>
            <a:ext cx="2667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579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1B563-BBB8-AE5D-1A84-1BB5CE838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1DD59-E45E-7AD2-FA6C-3B4246C2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latin typeface="Consolas" panose="020B0609020204030204" pitchFamily="49" charset="0"/>
              </a:rPr>
              <a:t>for</a:t>
            </a:r>
            <a:r>
              <a:rPr lang="ru-RU" sz="3200" dirty="0"/>
              <a:t> зі списком і кортежем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46C65-F3A4-A0F0-8E23-DF4B0BAED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595222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Список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uk-UA" sz="1800" b="1" dirty="0"/>
              <a:t>Кортеж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Одна й та сама конструкція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 </a:t>
            </a:r>
            <a:r>
              <a:rPr lang="uk-UA" sz="1800" dirty="0"/>
              <a:t>може працювати з різними типами ітерованих об'єктів.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117427-5A3F-8542-2A9F-0906D0D76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978" y="967865"/>
            <a:ext cx="2828925" cy="1609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6D265D-1091-F06A-FCC7-EDCA94C9A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2067" y="1222256"/>
            <a:ext cx="342900" cy="14287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69E6C0-54F9-09D0-F93D-23D6C61F2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78" y="3504123"/>
            <a:ext cx="2695575" cy="1552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87FEB1-47B8-E461-BE9F-D7D9024BF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7536" y="4037523"/>
            <a:ext cx="400050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774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8773B-BA98-05E0-52DE-B5EE8DC3E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612BA-90DE-6F0C-FB98-429EF83DF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for</a:t>
            </a:r>
            <a:r>
              <a:rPr lang="en-US" sz="3200" dirty="0"/>
              <a:t> </a:t>
            </a:r>
            <a:r>
              <a:rPr lang="uk-UA" sz="3200" dirty="0"/>
              <a:t>зі словником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D4B86-4034-FEA1-9041-B908AA63A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Словник також можна перебирати.</a:t>
            </a:r>
          </a:p>
          <a:p>
            <a:pPr marL="0" indent="0">
              <a:buNone/>
            </a:pPr>
            <a:r>
              <a:rPr lang="uk-UA" sz="1800" dirty="0"/>
              <a:t>За замовчуванням </a:t>
            </a:r>
            <a:r>
              <a:rPr lang="en-US" sz="1800" dirty="0"/>
              <a:t>for </a:t>
            </a:r>
            <a:r>
              <a:rPr lang="uk-UA" sz="1800" dirty="0"/>
              <a:t>перебирає </a:t>
            </a:r>
            <a:r>
              <a:rPr lang="uk-UA" sz="1800" b="1" dirty="0"/>
              <a:t>ключі</a:t>
            </a:r>
            <a:r>
              <a:rPr lang="uk-UA" sz="1800" dirty="0"/>
              <a:t>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отримання значень: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отримання ключів і значень: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E56A0-360F-228F-A430-5D0F721DB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72" y="1148421"/>
            <a:ext cx="2571750" cy="31813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0A94A1-C5F8-7377-0671-05D1927A1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5688" y="3342556"/>
            <a:ext cx="695325" cy="952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A52A15-BD84-D556-1BE2-5514C146E5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72" y="4938054"/>
            <a:ext cx="3857625" cy="7715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AAC4234-3313-8673-B57D-B23E736C28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72" y="6080963"/>
            <a:ext cx="424815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5422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EAE53-9D1A-101D-90AB-A5E668FD5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FBA0E-F153-08BD-BB7C-1AA4EA764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for</a:t>
            </a:r>
            <a:r>
              <a:rPr lang="en-US" sz="3200" dirty="0"/>
              <a:t> </a:t>
            </a:r>
            <a:r>
              <a:rPr lang="uk-UA" sz="3200" dirty="0"/>
              <a:t>із множиною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2DAAB-B188-F337-AEE4-D06FE7CE1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Множина (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set</a:t>
            </a:r>
            <a:r>
              <a:rPr lang="en-US" sz="1800" dirty="0"/>
              <a:t>) </a:t>
            </a:r>
            <a:r>
              <a:rPr lang="uk-UA" sz="1800" dirty="0"/>
              <a:t>також є ітерованим об'єктом.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Цикл обробить кожен елемент множини.</a:t>
            </a:r>
          </a:p>
          <a:p>
            <a:pPr marL="0" indent="0">
              <a:buNone/>
            </a:pPr>
            <a:r>
              <a:rPr lang="uk-UA" sz="1800" dirty="0"/>
              <a:t>Не слід покладатися на певний порядок елементів множини.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Якщо порядок має значення, використовуйте відповідний упорядкований тип, наприклад список.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9661A2-D633-05E5-FF70-12CCC32EB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6" y="1016928"/>
            <a:ext cx="3076575" cy="16668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F67194-808D-153A-1664-EADC1D887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814" y="1610893"/>
            <a:ext cx="37147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87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0A4C7-8154-D661-A396-E9F639B03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E33EE-7012-F3A5-B913-0440346DF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range()</a:t>
            </a:r>
            <a:r>
              <a:rPr lang="en-US" sz="3200" dirty="0"/>
              <a:t> </a:t>
            </a:r>
            <a:r>
              <a:rPr lang="uk-UA" sz="3200" dirty="0"/>
              <a:t>і цикл </a:t>
            </a:r>
            <a:r>
              <a:rPr lang="en-US" sz="3200" dirty="0"/>
              <a:t>for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F7BA9-4C6C-BD99-5FF9-0B850BCD3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Для повторення дії задану кількість разів часто використовують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range()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>
              <a:highlight>
                <a:srgbClr val="C0C0C0"/>
              </a:highlight>
            </a:endParaRP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</a:rPr>
              <a:t>range(5) </a:t>
            </a:r>
            <a:r>
              <a:rPr lang="uk-UA" sz="1800" dirty="0"/>
              <a:t>створює об'єкт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range</a:t>
            </a:r>
            <a:r>
              <a:rPr lang="en-US" sz="1800" dirty="0"/>
              <a:t>, </a:t>
            </a:r>
            <a:r>
              <a:rPr lang="uk-UA" sz="1800" dirty="0"/>
              <a:t>який представляє послідовність:</a:t>
            </a:r>
          </a:p>
          <a:p>
            <a:pPr marL="0" indent="0">
              <a:buNone/>
            </a:pPr>
            <a:r>
              <a:rPr lang="uk-UA" sz="1800" dirty="0">
                <a:highlight>
                  <a:srgbClr val="C0C0C0"/>
                </a:highlight>
              </a:rPr>
              <a:t>0, 1, 2, 3, 4</a:t>
            </a:r>
          </a:p>
          <a:p>
            <a:pPr marL="0" indent="0">
              <a:buNone/>
            </a:pPr>
            <a:r>
              <a:rPr lang="uk-UA" sz="1800" dirty="0"/>
              <a:t>Верхня межа </a:t>
            </a:r>
            <a:r>
              <a:rPr lang="uk-UA" sz="1800" dirty="0">
                <a:highlight>
                  <a:srgbClr val="C0C0C0"/>
                </a:highlight>
                <a:latin typeface="Consolas" panose="020B0609020204030204" pitchFamily="49" charset="0"/>
              </a:rPr>
              <a:t>5</a:t>
            </a:r>
            <a:r>
              <a:rPr lang="uk-UA" sz="1800" dirty="0"/>
              <a:t> </a:t>
            </a:r>
            <a:r>
              <a:rPr lang="uk-UA" sz="1800" b="1" dirty="0"/>
              <a:t>не включається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Інші варіанти: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951070-6ECD-3950-623C-9C513F261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574" y="867583"/>
            <a:ext cx="2428875" cy="809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ECB002-5029-6252-F9E3-A61B636E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765" y="867583"/>
            <a:ext cx="276225" cy="1447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C3497C-BF30-D867-2B19-3863B878A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574" y="4634630"/>
            <a:ext cx="2876550" cy="86677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9F32AD-C85D-2BB4-7A6D-08B37832A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946" y="4633222"/>
            <a:ext cx="314325" cy="12763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9D7318-70ED-EBA9-6EA6-31E42AC52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5182" y="4633222"/>
            <a:ext cx="3457575" cy="8096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62E2C97-7782-0D95-D010-49F0249497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0190" y="4633222"/>
            <a:ext cx="333375" cy="15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4563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316CA-1894-4659-9C24-EA66C2804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14103-070C-BA53-E974-04EC96D0A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while</a:t>
            </a:r>
            <a:r>
              <a:rPr lang="en-US" sz="3200" dirty="0"/>
              <a:t> </a:t>
            </a:r>
            <a:r>
              <a:rPr lang="uk-UA" sz="3200" dirty="0"/>
              <a:t>чи </a:t>
            </a:r>
            <a:r>
              <a:rPr lang="en-US" sz="3200" dirty="0">
                <a:latin typeface="Consolas" panose="020B0609020204030204" pitchFamily="49" charset="0"/>
              </a:rPr>
              <a:t>for</a:t>
            </a:r>
            <a:r>
              <a:rPr lang="en-US" sz="3200" dirty="0"/>
              <a:t>?</a:t>
            </a:r>
            <a:endParaRPr lang="uk-UA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55106-79CD-83FC-4702-A73EC2C1A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uk-UA" sz="1800" dirty="0"/>
              <a:t>використовується, коли повторення залежить від </a:t>
            </a:r>
            <a:r>
              <a:rPr lang="uk-UA" sz="1800" b="1" dirty="0"/>
              <a:t>умови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Кількість ітерацій наперед може бути невідомою.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b="1" dirty="0"/>
              <a:t> </a:t>
            </a:r>
            <a:r>
              <a:rPr lang="uk-UA" sz="1800" dirty="0"/>
              <a:t>використовується, коли потрібно перебрати </a:t>
            </a:r>
            <a:r>
              <a:rPr lang="uk-UA" sz="1800" b="1" dirty="0"/>
              <a:t>елементи ітерованого об'єкта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Або виконати дію для заданої послідовності: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b="1" dirty="0"/>
              <a:t>                                                </a:t>
            </a:r>
            <a:r>
              <a:rPr lang="uk-UA" sz="1800" b="1" dirty="0"/>
              <a:t>Головна відмінність:</a:t>
            </a:r>
            <a:endParaRPr lang="uk-UA" sz="1800" dirty="0"/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     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→ «</a:t>
            </a:r>
            <a:r>
              <a:rPr lang="uk-UA" sz="1800" dirty="0"/>
              <a:t>поки виконується умова»</a:t>
            </a:r>
          </a:p>
          <a:p>
            <a:pPr marL="0" indent="0">
              <a:buNone/>
            </a:pPr>
            <a:r>
              <a:rPr lang="en-US" sz="1800" dirty="0"/>
              <a:t>                                                    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 → «</a:t>
            </a:r>
            <a:r>
              <a:rPr lang="uk-UA" sz="1800" dirty="0"/>
              <a:t>для кожного елемента послідовності»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D5DE89-4DFC-D5AA-3D81-E964F2B89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10" y="918443"/>
            <a:ext cx="4371975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9BF0028-02E4-4BC5-46F4-C2072E144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10" y="2969717"/>
            <a:ext cx="3038475" cy="752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E2EFBA-A18E-4808-3FCA-8D8F29C90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710" y="4301795"/>
            <a:ext cx="257175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3096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91757-39D6-748F-A55B-07EA5F40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4803E-F88A-8E39-663C-A21F7EDBB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latin typeface="Consolas" panose="020B0609020204030204" pitchFamily="49" charset="0"/>
              </a:rPr>
              <a:t>break</a:t>
            </a:r>
            <a:r>
              <a:rPr lang="en-US" sz="3200" dirty="0"/>
              <a:t> і </a:t>
            </a:r>
            <a:r>
              <a:rPr lang="en-US" sz="3200" dirty="0">
                <a:latin typeface="Consolas" panose="020B0609020204030204" pitchFamily="49" charset="0"/>
              </a:rPr>
              <a:t>continue</a:t>
            </a:r>
            <a:r>
              <a:rPr lang="en-US" sz="3200" dirty="0"/>
              <a:t> у </a:t>
            </a:r>
            <a:r>
              <a:rPr lang="en-US" sz="3200" dirty="0">
                <a:latin typeface="Consolas" panose="020B0609020204030204" pitchFamily="49" charset="0"/>
              </a:rPr>
              <a:t>for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B572D-C8A2-FFF8-F63E-F620011F2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Обидва оператори можуть використовуватися і в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endParaRPr lang="en-US" sz="1800" b="1" dirty="0"/>
          </a:p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051A36-A7E5-FF58-669A-693908642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9" y="1266825"/>
            <a:ext cx="3714750" cy="21621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0AAE3E-7F5B-BADC-8098-2200487A6F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589" y="4243926"/>
            <a:ext cx="3619500" cy="2200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F45041-5DF4-FAEB-11F6-F057AC956B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731" y="5110701"/>
            <a:ext cx="314325" cy="13335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0FEC1A9-F1D8-39B1-49B9-F8075DBEE7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2731" y="2189806"/>
            <a:ext cx="36195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690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D8A7F-D737-C125-5B72-C0B26D845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DB61F-D92D-D1AD-00E4-7521E4683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977" y="140839"/>
            <a:ext cx="7746521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Практичний приклад: пошук елемента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0738D-D881-9B2B-01BF-987429EF2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68" y="718808"/>
            <a:ext cx="11516264" cy="5017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dirty="0"/>
              <a:t> </a:t>
            </a:r>
            <a:r>
              <a:rPr lang="uk-UA" sz="1800" dirty="0"/>
              <a:t>зручно використовувати, коли потрібний елемент знайдено і подальший перебір не потрібен.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Після знаходження </a:t>
            </a:r>
            <a:r>
              <a:rPr lang="uk-UA" sz="1800" dirty="0">
                <a:highlight>
                  <a:srgbClr val="C0C0C0"/>
                </a:highlight>
              </a:rPr>
              <a:t>25</a:t>
            </a:r>
            <a:r>
              <a:rPr lang="uk-UA" sz="1800" dirty="0"/>
              <a:t> цикл завершується.</a:t>
            </a:r>
          </a:p>
          <a:p>
            <a:pPr marL="0" indent="0">
              <a:buNone/>
            </a:pPr>
            <a:r>
              <a:rPr lang="uk-UA" sz="1800" dirty="0"/>
              <a:t>Без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dirty="0"/>
              <a:t> Python </a:t>
            </a:r>
            <a:r>
              <a:rPr lang="uk-UA" sz="1800" dirty="0"/>
              <a:t>продовжив би перевіряти наступні елементи.</a:t>
            </a:r>
            <a:r>
              <a:rPr lang="uk-UA" sz="1800" i="1" dirty="0"/>
              <a:t>.</a:t>
            </a:r>
            <a:endParaRPr lang="uk-UA" sz="1800" dirty="0"/>
          </a:p>
          <a:p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C9D54D-3211-69B5-19D8-9DBA0D779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907" y="1121435"/>
            <a:ext cx="4200525" cy="2590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665C46-0CC4-181B-49E7-8FFB445EB8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0676" y="3402223"/>
            <a:ext cx="1628775" cy="31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11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7461C1-04C9-AD2D-7457-7262181A8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3B19C-8A3A-53FF-8731-7662DF3D2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8285" y="140839"/>
            <a:ext cx="7575429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Практичний приклад: пропуск елементів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D01E2-CB16-8A7B-093F-3E561594D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dirty="0"/>
              <a:t>зручно використовувати, коли деякі елементи потрібно пропустити.</a:t>
            </a:r>
          </a:p>
          <a:p>
            <a:pPr marL="0" indent="0">
              <a:buNone/>
            </a:pPr>
            <a:r>
              <a:rPr lang="uk-UA" sz="1800" dirty="0"/>
              <a:t>Наприклад, виведемо лише непарні числа: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парного числа виконується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en-US" sz="1800" dirty="0"/>
              <a:t>, </a:t>
            </a:r>
            <a:r>
              <a:rPr lang="uk-UA" sz="1800" dirty="0"/>
              <a:t>тому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print() </a:t>
            </a:r>
            <a:r>
              <a:rPr lang="uk-UA" sz="1800" dirty="0"/>
              <a:t>не виконується.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1EBC43-6C84-3678-A7BE-B65B1CA93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791" y="1282370"/>
            <a:ext cx="3695700" cy="2257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C14478-816B-2871-8BF4-5A5C603B2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462" y="1938965"/>
            <a:ext cx="3524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105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A4B95-A288-4EA4-0CB1-DC60EDE36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94AC2-4461-0120-6C90-DB009A339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Вкладені цикли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BDFFC-D8F1-31D8-1869-8773BF682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Один цикл можна розмістити всередині іншого.</a:t>
            </a:r>
          </a:p>
          <a:p>
            <a:pPr marL="0" indent="0">
              <a:buNone/>
            </a:pPr>
            <a:r>
              <a:rPr lang="uk-UA" sz="1800" dirty="0"/>
              <a:t>Наприклад, виведення таблиці множення: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Зовнішній цикл визначає значення </a:t>
            </a:r>
            <a:r>
              <a:rPr lang="en-US" sz="1800" dirty="0">
                <a:highlight>
                  <a:srgbClr val="C0C0C0"/>
                </a:highlight>
              </a:rPr>
              <a:t>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Внутрішній цикл повністю виконується для кожного значення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i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13ECF-C21C-A11E-0E31-EE3AC6A7D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48" y="1352011"/>
            <a:ext cx="3390900" cy="1238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06B774-0BC0-492A-341A-1EC88AA97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253" y="1220817"/>
            <a:ext cx="3048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358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3BEDF-90A2-5157-B362-378B988E0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DBF7F-A04F-74ED-F2C5-B53A2E25C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Вкладені цикли: координати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6886-BD3A-8CD3-1485-EB37D6B4B2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Практичний приклад – перебір пар координат: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Будуть отримані пари: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Для кожного </a:t>
            </a:r>
            <a:r>
              <a:rPr lang="en-US" sz="1800" dirty="0">
                <a:highlight>
                  <a:srgbClr val="C0C0C0"/>
                </a:highlight>
              </a:rPr>
              <a:t>x</a:t>
            </a:r>
            <a:r>
              <a:rPr lang="en-US" sz="1800" dirty="0"/>
              <a:t> </a:t>
            </a:r>
            <a:r>
              <a:rPr lang="uk-UA" sz="1800" dirty="0"/>
              <a:t>внутрішній цикл перебирає всі можливі значення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y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65D08-0F23-C735-365A-6EE1FB0B3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63" y="928418"/>
            <a:ext cx="3028950" cy="12573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EDFFDA-E793-657C-63E5-CB61A96E7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63" y="2807539"/>
            <a:ext cx="47625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3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85930-CA1C-43FC-AD9E-630873ABE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E544-1CFE-B7B7-E18F-5B35EF44D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639" y="140839"/>
            <a:ext cx="7230372" cy="281855"/>
          </a:xfrm>
        </p:spPr>
        <p:txBody>
          <a:bodyPr>
            <a:noAutofit/>
          </a:bodyPr>
          <a:lstStyle/>
          <a:p>
            <a:pPr algn="ctr"/>
            <a:r>
              <a:rPr lang="uk-UA" sz="3200" noProof="0" dirty="0"/>
              <a:t>Типова помилка з </a:t>
            </a:r>
            <a:r>
              <a:rPr lang="uk-UA" sz="3200" noProof="0" dirty="0">
                <a:latin typeface="Consolas" panose="020B0609020204030204" pitchFamily="49" charset="0"/>
              </a:rPr>
              <a:t>continue</a:t>
            </a:r>
            <a:r>
              <a:rPr lang="uk-UA" sz="3200" noProof="0" dirty="0"/>
              <a:t> у </a:t>
            </a:r>
            <a:r>
              <a:rPr lang="uk-UA" sz="3200" noProof="0" dirty="0">
                <a:latin typeface="Consolas" panose="020B0609020204030204" pitchFamily="49" charset="0"/>
              </a:rPr>
              <a:t>while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462F43-2AC3-E862-42FF-0E57E2C42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609773"/>
            <a:ext cx="11516264" cy="61073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uk-UA" sz="1800" noProof="0" dirty="0"/>
              <a:t>Розглянемо код:</a:t>
            </a:r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r>
              <a:rPr lang="uk-UA" sz="1800" noProof="0" dirty="0"/>
              <a:t>коли </a:t>
            </a:r>
            <a:r>
              <a:rPr lang="uk-UA" sz="1800" noProof="0" dirty="0">
                <a:highlight>
                  <a:srgbClr val="C0C0C0"/>
                </a:highlight>
              </a:rPr>
              <a:t>number == 2</a:t>
            </a:r>
            <a:r>
              <a:rPr lang="uk-UA" sz="1800" noProof="0" dirty="0"/>
              <a:t>, виконується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Інструкція</a:t>
            </a:r>
            <a:r>
              <a:rPr lang="en-US" sz="1800" noProof="0" dirty="0"/>
              <a:t>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number += 1</a:t>
            </a:r>
            <a:r>
              <a:rPr lang="en-US" sz="1800" noProof="0" dirty="0"/>
              <a:t> </a:t>
            </a:r>
            <a:r>
              <a:rPr lang="uk-UA" sz="1800" noProof="0" dirty="0"/>
              <a:t>не виконується.</a:t>
            </a:r>
          </a:p>
          <a:p>
            <a:pPr marL="0" indent="0">
              <a:buNone/>
            </a:pPr>
            <a:r>
              <a:rPr lang="uk-UA" sz="1800" noProof="0" dirty="0"/>
              <a:t>Тому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number</a:t>
            </a:r>
            <a:r>
              <a:rPr lang="uk-UA" sz="1800" noProof="0" dirty="0"/>
              <a:t> залишається рівним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2</a:t>
            </a:r>
            <a:r>
              <a:rPr lang="uk-UA" sz="1800" noProof="0" dirty="0"/>
              <a:t>.</a:t>
            </a:r>
          </a:p>
          <a:p>
            <a:pPr marL="0" indent="0">
              <a:buNone/>
            </a:pPr>
            <a:r>
              <a:rPr lang="uk-UA" sz="1800" noProof="0" dirty="0"/>
              <a:t>Умова</a:t>
            </a:r>
            <a:r>
              <a:rPr lang="en-US" sz="1800" noProof="0" dirty="0"/>
              <a:t> </a:t>
            </a:r>
            <a:r>
              <a:rPr lang="uk-UA" sz="1800" noProof="0" dirty="0">
                <a:highlight>
                  <a:srgbClr val="C0C0C0"/>
                </a:highlight>
                <a:latin typeface="Consolas" panose="020B0609020204030204" pitchFamily="49" charset="0"/>
              </a:rPr>
              <a:t>number &lt; 5</a:t>
            </a:r>
            <a:r>
              <a:rPr lang="en-US" sz="1800" noProof="0" dirty="0"/>
              <a:t> </a:t>
            </a:r>
            <a:r>
              <a:rPr lang="uk-UA" sz="1800" noProof="0" dirty="0"/>
              <a:t>залишається істинною.</a:t>
            </a:r>
          </a:p>
          <a:p>
            <a:pPr marL="0" indent="0">
              <a:buNone/>
            </a:pPr>
            <a:endParaRPr lang="en-US" sz="1800" noProof="0" dirty="0"/>
          </a:p>
          <a:p>
            <a:pPr marL="0" indent="0">
              <a:buNone/>
            </a:pPr>
            <a:r>
              <a:rPr lang="uk-UA" sz="1800" noProof="0" dirty="0"/>
              <a:t>Виникає </a:t>
            </a:r>
            <a:r>
              <a:rPr lang="uk-UA" sz="1800" b="1" noProof="0" dirty="0"/>
              <a:t>нескінченний цикл</a:t>
            </a:r>
            <a:r>
              <a:rPr lang="uk-UA" sz="1800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5716F9-590D-B6FA-3521-1EEBA3F20D57}"/>
              </a:ext>
            </a:extLst>
          </p:cNvPr>
          <p:cNvSpPr txBox="1"/>
          <p:nvPr/>
        </p:nvSpPr>
        <p:spPr>
          <a:xfrm>
            <a:off x="5780828" y="495303"/>
            <a:ext cx="27696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noProof="0" dirty="0"/>
              <a:t>Безпечніший варіант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8D67D2-44CA-4A2B-BAE7-85ABBB02E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97" y="864635"/>
            <a:ext cx="2619375" cy="34575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5E9B551-40AD-A07A-6070-5C2CAF69B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9795" y="3712610"/>
            <a:ext cx="361950" cy="609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16925D-EA7D-7752-E9E2-E8FCC86EE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024" y="877113"/>
            <a:ext cx="2638425" cy="3886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6C438FE-69CD-6C87-D02F-529CA45942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8020" y="3401238"/>
            <a:ext cx="2571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2564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F2ED9-DDF3-0275-6BE6-7A859BE57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FA437-AB20-9E23-BC7F-FED24451F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Best practices </a:t>
            </a:r>
            <a:r>
              <a:rPr lang="uk-UA" sz="3200" dirty="0"/>
              <a:t>для циклів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43679-8BE9-6FA1-363C-59C8E930F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1. Обирайте цикл відповідно до задачі</a:t>
            </a:r>
          </a:p>
          <a:p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while</a:t>
            </a:r>
            <a:r>
              <a:rPr lang="en-US" sz="1800" dirty="0"/>
              <a:t> – </a:t>
            </a:r>
            <a:r>
              <a:rPr lang="uk-UA" sz="1800" dirty="0"/>
              <a:t>коли головною є умова.</a:t>
            </a:r>
          </a:p>
          <a:p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for </a:t>
            </a:r>
            <a:r>
              <a:rPr lang="en-US" sz="1800" dirty="0"/>
              <a:t>– </a:t>
            </a:r>
            <a:r>
              <a:rPr lang="uk-UA" sz="1800" dirty="0"/>
              <a:t>коли потрібно перебрати ітерований об'єкт.</a:t>
            </a:r>
          </a:p>
          <a:p>
            <a:pPr marL="0" indent="0">
              <a:buNone/>
            </a:pPr>
            <a:r>
              <a:rPr lang="uk-UA" sz="1800" b="1" dirty="0"/>
              <a:t>2. Не змінюйте колекцію під час її перебору без необхідності</a:t>
            </a:r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uk-UA" sz="1800" dirty="0"/>
              <a:t>Краще створити нову колекцію або використати відповідний механізм фільтрації.</a:t>
            </a:r>
          </a:p>
          <a:p>
            <a:pPr marL="0" indent="0">
              <a:buNone/>
            </a:pPr>
            <a:r>
              <a:rPr lang="uk-UA" sz="1800" b="1" dirty="0"/>
              <a:t>3. Уникайте зайвих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break</a:t>
            </a:r>
            <a:r>
              <a:rPr lang="en-US" sz="1800" b="1" dirty="0"/>
              <a:t> </a:t>
            </a:r>
            <a:r>
              <a:rPr lang="uk-UA" sz="1800" b="1" dirty="0"/>
              <a:t>і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continue</a:t>
            </a:r>
          </a:p>
          <a:p>
            <a:pPr marL="0" indent="0">
              <a:buNone/>
            </a:pPr>
            <a:r>
              <a:rPr lang="en-US" sz="1800" dirty="0"/>
              <a:t>     </a:t>
            </a:r>
            <a:r>
              <a:rPr lang="uk-UA" sz="1800" dirty="0"/>
              <a:t>Вони корисні, але надмірне використання може ускладнювати логіку.</a:t>
            </a:r>
          </a:p>
          <a:p>
            <a:pPr marL="0" indent="0">
              <a:buNone/>
            </a:pPr>
            <a:r>
              <a:rPr lang="uk-UA" sz="1800" b="1" dirty="0"/>
              <a:t>4. Перевіряйте умову завершення </a:t>
            </a:r>
            <a:r>
              <a:rPr lang="en-US" sz="1800" dirty="0">
                <a:highlight>
                  <a:srgbClr val="C0C0C0"/>
                </a:highlight>
              </a:rPr>
              <a:t>while</a:t>
            </a:r>
          </a:p>
          <a:p>
            <a:pPr marL="0" indent="0">
              <a:buNone/>
            </a:pPr>
            <a:r>
              <a:rPr lang="en-US" sz="1800" dirty="0"/>
              <a:t>     </a:t>
            </a:r>
            <a:r>
              <a:rPr lang="uk-UA" sz="1800" dirty="0"/>
              <a:t>Завжди повинно бути зрозуміло, </a:t>
            </a:r>
            <a:r>
              <a:rPr lang="uk-UA" sz="1800" b="1" dirty="0"/>
              <a:t>як цикл завершиться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r>
              <a:rPr lang="uk-UA" sz="1800" b="1" dirty="0"/>
              <a:t>5. Не використовуйте </a:t>
            </a:r>
            <a:r>
              <a:rPr lang="en-US" sz="1800" dirty="0">
                <a:highlight>
                  <a:srgbClr val="C0C0C0"/>
                </a:highlight>
                <a:latin typeface="Consolas" panose="020B0609020204030204" pitchFamily="49" charset="0"/>
              </a:rPr>
              <a:t>range(len(...))</a:t>
            </a:r>
            <a:r>
              <a:rPr lang="en-US" sz="1800" b="1" dirty="0"/>
              <a:t>, </a:t>
            </a:r>
            <a:r>
              <a:rPr lang="uk-UA" sz="1800" b="1" dirty="0"/>
              <a:t>якщо потрібні лише елементи</a:t>
            </a:r>
          </a:p>
          <a:p>
            <a:pPr marL="0" indent="0">
              <a:buNone/>
            </a:pPr>
            <a:r>
              <a:rPr lang="uk-UA" sz="1800" dirty="0"/>
              <a:t>Замість: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uk-UA" sz="1800" dirty="0"/>
              <a:t>часто краще:</a:t>
            </a:r>
          </a:p>
          <a:p>
            <a:pPr marL="0" indent="0">
              <a:buNone/>
            </a:pPr>
            <a:endParaRPr lang="uk-UA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35F29F-EA0B-9E48-6394-1CE0AF86C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063" y="4583485"/>
            <a:ext cx="3933825" cy="8286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B3E6FA-3EDD-966B-48E8-D85FAC5DE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63" y="5682820"/>
            <a:ext cx="2981325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534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22586-1CFD-F6F8-8176-6A41B82A7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543A5-95C3-1E99-D63D-227603721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1773" y="140839"/>
            <a:ext cx="6402237" cy="281855"/>
          </a:xfrm>
        </p:spPr>
        <p:txBody>
          <a:bodyPr>
            <a:noAutofit/>
          </a:bodyPr>
          <a:lstStyle/>
          <a:p>
            <a:pPr algn="ctr"/>
            <a:r>
              <a:rPr lang="en-US" sz="3200" dirty="0"/>
              <a:t>Best practices: </a:t>
            </a:r>
            <a:r>
              <a:rPr lang="en-US" sz="3200" dirty="0">
                <a:latin typeface="Consolas" panose="020B0609020204030204" pitchFamily="49" charset="0"/>
              </a:rPr>
              <a:t>enumerate()</a:t>
            </a:r>
            <a:endParaRPr lang="uk-UA" sz="3200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113E2-D0AA-0E2C-50CD-372A3797C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574" y="526211"/>
            <a:ext cx="11516264" cy="6190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dirty="0"/>
              <a:t>Якщо під час перебору потрібні і індекс, і значення, використовуйте </a:t>
            </a:r>
            <a:r>
              <a:rPr lang="en-US" sz="1800" dirty="0">
                <a:latin typeface="Consolas" panose="020B0609020204030204" pitchFamily="49" charset="0"/>
              </a:rPr>
              <a:t>enumerate()</a:t>
            </a:r>
            <a:r>
              <a:rPr lang="en-US" sz="1800" dirty="0"/>
              <a:t>.</a:t>
            </a:r>
          </a:p>
          <a:p>
            <a:pPr marL="0" indent="0">
              <a:buNone/>
            </a:pPr>
            <a:r>
              <a:rPr lang="uk-UA" sz="1800" dirty="0"/>
              <a:t>Замість: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краще: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Приклад:</a:t>
            </a:r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endParaRPr lang="uk-UA" sz="1800" dirty="0"/>
          </a:p>
          <a:p>
            <a:pPr marL="0" indent="0">
              <a:buNone/>
            </a:pPr>
            <a:r>
              <a:rPr lang="uk-UA" sz="1800" dirty="0"/>
              <a:t>Такий код безпосередньо виражає намір: </a:t>
            </a:r>
            <a:r>
              <a:rPr lang="uk-UA" sz="1800" b="1" dirty="0"/>
              <a:t>перебрати елементи разом з їх індексами</a:t>
            </a:r>
            <a:r>
              <a:rPr lang="uk-UA" sz="1800" dirty="0"/>
              <a:t>.</a:t>
            </a:r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  <a:p>
            <a:pPr marL="0" indent="0">
              <a:buNone/>
            </a:pPr>
            <a:endParaRPr lang="uk-UA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AF218-797E-E2D6-FB3A-1A41DB6FC9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71" y="1272750"/>
            <a:ext cx="3914775" cy="8001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C4A47A-A62F-7422-9E0E-B2B8CA766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58" y="2359087"/>
            <a:ext cx="4819650" cy="7715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4F0C4C-71E0-8177-D9FF-28F228D1FD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158" y="3870750"/>
            <a:ext cx="4848225" cy="1714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92C607-F4D4-DC88-F392-3E0C0A93C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2612" y="4527975"/>
            <a:ext cx="866775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1345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9D644-8AC2-1450-5F10-9CEA5C1A8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7C7FF-E6AC-B8AD-9913-6FB57759C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140839"/>
            <a:ext cx="7978587" cy="281855"/>
          </a:xfrm>
        </p:spPr>
        <p:txBody>
          <a:bodyPr>
            <a:noAutofit/>
          </a:bodyPr>
          <a:lstStyle/>
          <a:p>
            <a:pPr algn="ctr"/>
            <a:r>
              <a:rPr lang="uk-UA" sz="3200" dirty="0"/>
              <a:t>Загальні </a:t>
            </a:r>
            <a:r>
              <a:rPr lang="en-US" sz="3200" dirty="0"/>
              <a:t>best practices </a:t>
            </a:r>
            <a:r>
              <a:rPr lang="uk-UA" sz="3200" dirty="0"/>
              <a:t>розгалужень і циклів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03BA6-DA34-FD10-5B72-937029B80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103" y="810375"/>
            <a:ext cx="4804744" cy="370730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1800" b="1" dirty="0"/>
              <a:t>Для умов:</a:t>
            </a:r>
            <a:endParaRPr lang="uk-UA" sz="1800" dirty="0"/>
          </a:p>
          <a:p>
            <a:r>
              <a:rPr lang="uk-UA" sz="1800" dirty="0"/>
              <a:t>робіть умови короткими та зрозумілими;</a:t>
            </a:r>
          </a:p>
          <a:p>
            <a:r>
              <a:rPr lang="uk-UA" sz="1800" dirty="0"/>
              <a:t>використовуйте дужки у складних логічних виразах;</a:t>
            </a:r>
          </a:p>
          <a:p>
            <a:r>
              <a:rPr lang="uk-UA" sz="1800" dirty="0"/>
              <a:t>не створюйте зайву вкладеність;</a:t>
            </a:r>
          </a:p>
          <a:p>
            <a:r>
              <a:rPr lang="uk-UA" sz="1800" dirty="0"/>
              <a:t>використовуйте </a:t>
            </a:r>
            <a:r>
              <a:rPr lang="en-US" sz="1800" dirty="0">
                <a:latin typeface="Consolas" panose="020B0609020204030204" pitchFamily="49" charset="0"/>
              </a:rPr>
              <a:t>elif</a:t>
            </a:r>
            <a:r>
              <a:rPr lang="en-US" sz="1800" dirty="0"/>
              <a:t> </a:t>
            </a:r>
            <a:r>
              <a:rPr lang="uk-UA" sz="1800" dirty="0"/>
              <a:t>для взаємно альтернативних варіантів;</a:t>
            </a:r>
          </a:p>
          <a:p>
            <a:r>
              <a:rPr lang="uk-UA" sz="1800" dirty="0"/>
              <a:t>умовний вираз застосовуйте для простого вибору значення;</a:t>
            </a:r>
          </a:p>
          <a:p>
            <a:r>
              <a:rPr lang="en-US" sz="1800" dirty="0">
                <a:latin typeface="Consolas" panose="020B0609020204030204" pitchFamily="49" charset="0"/>
              </a:rPr>
              <a:t>match</a:t>
            </a:r>
            <a:r>
              <a:rPr lang="en-US" sz="1800" dirty="0"/>
              <a:t> – </a:t>
            </a:r>
            <a:r>
              <a:rPr lang="en-US" sz="1800" dirty="0">
                <a:latin typeface="Consolas" panose="020B0609020204030204" pitchFamily="49" charset="0"/>
              </a:rPr>
              <a:t>case</a:t>
            </a:r>
            <a:r>
              <a:rPr lang="en-US" sz="1800" dirty="0"/>
              <a:t> </a:t>
            </a:r>
            <a:r>
              <a:rPr lang="uk-UA" sz="1800" dirty="0"/>
              <a:t>використовуйте для зіставлення значень і шаблонів.</a:t>
            </a:r>
          </a:p>
          <a:p>
            <a:pPr marL="0" indent="0">
              <a:buNone/>
            </a:pPr>
            <a:endParaRPr lang="uk-UA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20E0EE-ED74-C710-117C-6DC87D8AEF15}"/>
              </a:ext>
            </a:extLst>
          </p:cNvPr>
          <p:cNvSpPr txBox="1"/>
          <p:nvPr/>
        </p:nvSpPr>
        <p:spPr>
          <a:xfrm>
            <a:off x="5477169" y="822133"/>
            <a:ext cx="5630102" cy="34830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uk-UA" sz="1800" b="1" dirty="0"/>
              <a:t>Для циклів:</a:t>
            </a:r>
            <a:endParaRPr lang="uk-UA" sz="1800" dirty="0"/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</a:rPr>
              <a:t>for</a:t>
            </a:r>
            <a:r>
              <a:rPr lang="en-US" sz="1800" dirty="0"/>
              <a:t> – </a:t>
            </a:r>
            <a:r>
              <a:rPr lang="uk-UA" sz="1800" dirty="0"/>
              <a:t>для перебору ітерованих об'єктів;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Consolas" panose="020B0609020204030204" pitchFamily="49" charset="0"/>
              </a:rPr>
              <a:t>while</a:t>
            </a:r>
            <a:r>
              <a:rPr lang="en-US" sz="1800" dirty="0"/>
              <a:t> – </a:t>
            </a:r>
            <a:r>
              <a:rPr lang="uk-UA" sz="1800" dirty="0"/>
              <a:t>для повторення за умовою;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контролюйте зміну стану в </a:t>
            </a:r>
            <a:r>
              <a:rPr lang="en-US" sz="1800" dirty="0">
                <a:latin typeface="Consolas" panose="020B0609020204030204" pitchFamily="49" charset="0"/>
              </a:rPr>
              <a:t>while</a:t>
            </a:r>
            <a:r>
              <a:rPr lang="en-US" sz="1800" dirty="0"/>
              <a:t>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використовуйте </a:t>
            </a:r>
            <a:r>
              <a:rPr lang="en-US" sz="1800" dirty="0">
                <a:latin typeface="Consolas" panose="020B0609020204030204" pitchFamily="49" charset="0"/>
              </a:rPr>
              <a:t>break</a:t>
            </a:r>
            <a:r>
              <a:rPr lang="en-US" sz="1800" dirty="0"/>
              <a:t> </a:t>
            </a:r>
            <a:r>
              <a:rPr lang="uk-UA" sz="1800" dirty="0"/>
              <a:t>для дострокового завершення;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використовуйте </a:t>
            </a:r>
            <a:r>
              <a:rPr lang="en-US" sz="1800" dirty="0">
                <a:latin typeface="Consolas" panose="020B0609020204030204" pitchFamily="49" charset="0"/>
              </a:rPr>
              <a:t>continue</a:t>
            </a:r>
            <a:r>
              <a:rPr lang="en-US" sz="1800" dirty="0"/>
              <a:t> </a:t>
            </a:r>
            <a:r>
              <a:rPr lang="uk-UA" sz="1800" dirty="0"/>
              <a:t>для пропуску поточної ітерації;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uk-UA" sz="1800" dirty="0"/>
              <a:t>уникайте непотрібної вкладеності циклів.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uk-UA" sz="1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D7277D-3675-E8E1-4CEF-339719B3FA54}"/>
              </a:ext>
            </a:extLst>
          </p:cNvPr>
          <p:cNvSpPr txBox="1"/>
          <p:nvPr/>
        </p:nvSpPr>
        <p:spPr>
          <a:xfrm>
            <a:off x="314103" y="5031081"/>
            <a:ext cx="106142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uk-UA" sz="1800" b="1" dirty="0"/>
              <a:t>Головний принцип:</a:t>
            </a:r>
            <a:endParaRPr lang="uk-UA" sz="1800" dirty="0"/>
          </a:p>
          <a:p>
            <a:pPr marL="0" indent="0">
              <a:buNone/>
            </a:pPr>
            <a:r>
              <a:rPr lang="uk-UA" sz="1800" dirty="0"/>
              <a:t>Код повинен не просто виконуватися – його логіка повинна бути очевидною для людини, яка його читає.</a:t>
            </a:r>
          </a:p>
        </p:txBody>
      </p:sp>
    </p:spTree>
    <p:extLst>
      <p:ext uri="{BB962C8B-B14F-4D97-AF65-F5344CB8AC3E}">
        <p14:creationId xmlns:p14="http://schemas.microsoft.com/office/powerpoint/2010/main" val="33835867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4066" y="2541582"/>
            <a:ext cx="5693790" cy="1039819"/>
          </a:xfrm>
        </p:spPr>
        <p:txBody>
          <a:bodyPr/>
          <a:lstStyle/>
          <a:p>
            <a:pPr algn="ctr"/>
            <a:r>
              <a:rPr lang="uk-UA" b="1" dirty="0"/>
              <a:t>Дякую за увагу!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94579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1648</TotalTime>
  <Words>2448</Words>
  <Application>Microsoft Office PowerPoint</Application>
  <PresentationFormat>Widescreen</PresentationFormat>
  <Paragraphs>821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3" baseType="lpstr">
      <vt:lpstr>Arial</vt:lpstr>
      <vt:lpstr>Calibri</vt:lpstr>
      <vt:lpstr>Calibri Light</vt:lpstr>
      <vt:lpstr>Consolas</vt:lpstr>
      <vt:lpstr>Courier New</vt:lpstr>
      <vt:lpstr>Times New Roman</vt:lpstr>
      <vt:lpstr>Office Theme</vt:lpstr>
      <vt:lpstr>PowerPoint Presentation</vt:lpstr>
      <vt:lpstr>Розгалуження та цикли в Python</vt:lpstr>
      <vt:lpstr>Що таке розгалуження?</vt:lpstr>
      <vt:lpstr>Умова в Python</vt:lpstr>
      <vt:lpstr>Конструкція if</vt:lpstr>
      <vt:lpstr>if: декілька інструкцій</vt:lpstr>
      <vt:lpstr>Практичні застосування if</vt:lpstr>
      <vt:lpstr>Конструкція if – else</vt:lpstr>
      <vt:lpstr>if – else: приклади</vt:lpstr>
      <vt:lpstr>Конструкція if – elif – else</vt:lpstr>
      <vt:lpstr>if – elif – else</vt:lpstr>
      <vt:lpstr>Порядок умов має значення</vt:lpstr>
      <vt:lpstr>Логічні оператори</vt:lpstr>
      <vt:lpstr>Оператор or</vt:lpstr>
      <vt:lpstr>Оператор not</vt:lpstr>
      <vt:lpstr>Комбінування and, or, not</vt:lpstr>
      <vt:lpstr>Пріоритет логічних операторів</vt:lpstr>
      <vt:lpstr>Short-circuit evaluation</vt:lpstr>
      <vt:lpstr>Short-circuit з and</vt:lpstr>
      <vt:lpstr>Short-circuit як захист від помилки</vt:lpstr>
      <vt:lpstr>Short-circuit з or</vt:lpstr>
      <vt:lpstr>Ланцюжкові порівняння</vt:lpstr>
      <vt:lpstr>Ще приклади ланцюжкових порівнянь</vt:lpstr>
      <vt:lpstr>Умовний вираз – «тернарний оператор»</vt:lpstr>
      <vt:lpstr>Коли використовувати умовний вираз?</vt:lpstr>
      <vt:lpstr>match – case</vt:lpstr>
      <vt:lpstr>case _ – варіант за замовчуванням</vt:lpstr>
      <vt:lpstr>Об'єднання варіантів за допомогою |</vt:lpstr>
      <vt:lpstr>Guard у match – case</vt:lpstr>
      <vt:lpstr>if чи match – case?</vt:lpstr>
      <vt:lpstr>Типові помилки в умовах</vt:lpstr>
      <vt:lpstr>Що таке цикл?</vt:lpstr>
      <vt:lpstr>Цикл while</vt:lpstr>
      <vt:lpstr>Як працює while?</vt:lpstr>
      <vt:lpstr>Практичне застосування while</vt:lpstr>
      <vt:lpstr>Нескінченний цикл</vt:lpstr>
      <vt:lpstr>Оператор break</vt:lpstr>
      <vt:lpstr>Оператор continue</vt:lpstr>
      <vt:lpstr>Цикл for</vt:lpstr>
      <vt:lpstr>Як працює for?</vt:lpstr>
      <vt:lpstr>Що таке ітерований об'єкт?</vt:lpstr>
      <vt:lpstr>for зі списком і кортежем</vt:lpstr>
      <vt:lpstr>for зі словником</vt:lpstr>
      <vt:lpstr>for із множиною</vt:lpstr>
      <vt:lpstr>range() і цикл for</vt:lpstr>
      <vt:lpstr>while чи for?</vt:lpstr>
      <vt:lpstr>break і continue у for</vt:lpstr>
      <vt:lpstr>Практичний приклад: пошук елемента</vt:lpstr>
      <vt:lpstr>Практичний приклад: пропуск елементів</vt:lpstr>
      <vt:lpstr>Вкладені цикли</vt:lpstr>
      <vt:lpstr>Вкладені цикли: координати</vt:lpstr>
      <vt:lpstr>Типова помилка з continue у while</vt:lpstr>
      <vt:lpstr>Best practices для циклів</vt:lpstr>
      <vt:lpstr>Best practices: enumerate()</vt:lpstr>
      <vt:lpstr>Загальні best practices розгалужень і циклів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 Windows</dc:creator>
  <cp:lastModifiedBy>Пользователь Windows</cp:lastModifiedBy>
  <cp:revision>127</cp:revision>
  <dcterms:created xsi:type="dcterms:W3CDTF">2021-02-07T18:10:48Z</dcterms:created>
  <dcterms:modified xsi:type="dcterms:W3CDTF">2026-09-19T11:10:07Z</dcterms:modified>
</cp:coreProperties>
</file>