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Компетентності: ЗК5, СК1, РН5, РН6. Дані станом на вересень 2026 р.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СРС: аналітична довідка щодо однієї з політик ЄС; вплив політик ЄС на міжнародне співробітництво України.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9491472" y="14904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10291572" y="1704858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0877286" y="22905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1091672" y="30906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877286" y="38907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0291572" y="4476486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491472" y="46908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691372" y="4476486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105658" y="38907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891272" y="30906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105658" y="22905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691372" y="1704858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732520" y="233172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8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731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2B7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4 · ЗМІСТОВИЙ МОДУЛЬ 1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1325880"/>
            <a:ext cx="7498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Основні напрями політик ЄС у контексті міжнародного співробітництва та розвитку</a:t>
            </a:r>
            <a:endParaRPr lang="en-US" sz="30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406908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Навчальна дисципліна «Європейські інституції та грантово-проєктна політика ЄС»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55778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Освітній ступінь «магістр» · С1 «Економіка та міжнародні економічні відносини» · С1.02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політехніка» · Кафедра міжнародних економічних відносин і політичного менеджменту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лекції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розгляду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64792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764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1691640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Економічна, торговельна та конкурентна політика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48640" y="2788920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280160" y="2715768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Регіональна політика та політика згуртованості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8130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3813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3739896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Інноваційна, науково-дослідна та освітня політика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548640" y="4837176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48371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280160" y="4764024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Цифрова політика та єдиний цифровий ринок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324448" y="1764792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448" y="1764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7055968" y="1691640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Європейський зелений курс і сталий розвиток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6324448" y="2788920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324448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7055968" y="2715768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Політика розширення і підтримка кандидатів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6324448" y="38130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324448" y="3813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7055968" y="3739896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Зовнішня політика, сусідство, технічна допомога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Вступ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Політики ЄС: компетенція, правова основа, фінансові інструменти</a:t>
            </a:r>
            <a:endParaRPr lang="en-US" sz="2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2011680"/>
                <a:gridCol w="4325112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Політика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Компетенція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ДФЄС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Фінансові інструменти 2021–2027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Торговельна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Виключна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206–207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Aid for Trade у межах NDICI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Згуртованості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Спільна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174–178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ERDF, CF, ESF+, JTF, Interreg — 392 млрд €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Науково-інноваційна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Паралельна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179–190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 Europe — 95,5 млрд €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Освітня, культурна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Підтримувальна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165–167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Erasmus+, Creative Europe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Цифрова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Спільна / підтримувальна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114, 170–173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 Europe — 8,1 млрд €; CEF Digital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Екологічна і кліматична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Спільна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191–193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LIFE — 5,43 млрд €; JTF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Розширення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Особлива процедура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49 ДЄС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IPA III, Reform and Growth Facility, Ukraine Facility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Зовнішня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СЗБП; розвиток — паралельна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21–46 ДЄС; 208–214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NDICI — Global Europe — 79,5 млрд €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 площини аналізу політик: регуляторна (правила доступу до ринку), фінансова (програми), зовнішня (вплив на партнерів).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Економічна, торговельна та конкурентна політика ЄС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120–126, 206–207, 101–109 ДФЄС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4 · Питання 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політики єдиного економічного простору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15258" cy="448056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Економічна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3058058" cy="3493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Координація політик; Європейський семестр; нова рамка економічного врядування (з 30.04.2024): середньострокові фіскально-структурні плани; RRF — фінансування за реформи.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4338218" y="1737360"/>
            <a:ext cx="3515258" cy="448056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83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Торговельна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4566818" y="2633472"/>
            <a:ext cx="3058058" cy="3493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Виключна компетенція; відкрита, стала і наполеглива політика; мережа ЗВТ; торговельний захист; CBAM; інструмент протидії примусу; скринінг ПІІ.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8127797" y="1737360"/>
            <a:ext cx="3515258" cy="448056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413" y="20665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Конкурентна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356397" y="2633472"/>
            <a:ext cx="3058058" cy="3493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101–102 (антимонопольне); контроль концентрацій; державна допомога (ст. 107–109); Акт про цифрові ринки — штрафи Apple (500 млн €) і Meta (200 млн €), квітень 2025 р.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4 · Питання 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Торговельна політика ЄС: ключові події 2025–2026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3611880"/>
            <a:ext cx="11094415" cy="0"/>
          </a:xfrm>
          <a:prstGeom prst="line">
            <a:avLst/>
          </a:prstGeom>
          <a:noFill/>
          <a:ln w="31750">
            <a:solidFill>
              <a:srgbClr val="0B2A5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481328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3044952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21.08.2025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1600200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Спільна заява ЄС — США: стеля мит США 15 %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3279587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346899" y="3813048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29.10.2025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2346899" y="4178808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Оновлені умови ПВЗВТ з Україною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077846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145158" y="3044952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01.01.2026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145158" y="1600200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CBAM — остаточний режим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876105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943417" y="3813048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17.01.2026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5943417" y="4178808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Підписання угод ЄС — MERCOSUR; 21.01 — запит Парламенту до Суду ЄС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8674364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41676" y="3044952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01.2026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741676" y="1600200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Завершення переговорів ЄС — Індія: ~90 % мит скасовано / знижено</a:t>
            </a:r>
            <a:endParaRPr lang="en-US" sz="1450" dirty="0"/>
          </a:p>
        </p:txBody>
      </p:sp>
      <p:sp>
        <p:nvSpPr>
          <p:cNvPr id="23" name="Shape 21"/>
          <p:cNvSpPr/>
          <p:nvPr/>
        </p:nvSpPr>
        <p:spPr>
          <a:xfrm>
            <a:off x="10472623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539935" y="3813048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20.05.2026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9539935" y="4178808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Угода Ради і Парламенту щодо імплементації домовленостей із США</a:t>
            </a:r>
            <a:endParaRPr lang="en-US" sz="145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57607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Лібералізація поєднується з інструментами захисту та економічної безпеки.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4 · Питання 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Державна допомога: чому це важливо для проєктів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029993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107 ДФЄС: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допомога з державних ресурсів, що спотворює конкуренцію, за загальним правилом заборонена.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Винятки: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Загальний регламент про групові винятки (Регламент (ЄС) № 651/2014); рамки державної допомоги.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minimis: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300 тис. € одному суб’єкту за три роки (Регламент (ЄС) 2023/2831).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України: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розділ 8 «Конкурентна політика» (кластер 2) — умова участі в програмах, що фінансують бізнес.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035833" y="1691640"/>
            <a:ext cx="4607223" cy="4343400"/>
          </a:xfrm>
          <a:prstGeom prst="roundRect">
            <a:avLst>
              <a:gd name="adj" fmla="val 2526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55873" y="1965960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813073" y="1901952"/>
            <a:ext cx="36013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Практичний висновок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55873" y="2514600"/>
            <a:ext cx="3967143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проєктах за участі підприємств (EIC, Single Market Programme, Interreg, LIFE) грант має відповідати правилам державної допомоги.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Порушення — ризик повернення коштів.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Регіональна політика та політика згуртованості ЄС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174–178 ДФЄС · Регламент (ЄС) 2021/1060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4 · Питання 2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Політика згуртованості 2021–2027: архітектура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392 млрд €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бюджету ЄС (≈ 0,5 трлн € зі співфінансуванням)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90824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7984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3573704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цілей політики: розумніша, зеленіша, пов’язаніша, соціальніша, ближча до громадян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33008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70168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6415888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категорії регіонів: &lt; 75 %, 75–100 %, &gt; 100 % ВВП на особу від середнього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075191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12351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34,6 млрд €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9258071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переспрямовано після проміжного перегляду (станом на березень 2026 р.)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206240"/>
            <a:ext cx="1109441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Фонди: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ERDF, Cohesion Fund, ESF+, Just Transition Fund, Interreg.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Принципи: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партнерство і багаторівневе врядування, програмування, концентрація, належне фінансове управління, орієнтація на результат.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БФР 2028–2034 (пропозиція):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національні та регіональні партнерські плани — 865 млрд €.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4 · Питання 2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Україна і згуртованість: Interreg як «навчальний полігон»</a:t>
            </a:r>
            <a:endParaRPr lang="en-US" sz="28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1672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2194560"/>
                <a:gridCol w="5056632"/>
              </a:tblGrid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Програма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Внесок ЄС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Території / пріоритети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Interreg NEXT Польща — Україна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235,9 млн €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Львівська, Волинська, Закарпатська, Рівненська, Тернопільська, Івано-Франківська обл.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Interreg NEXT Угорщина — Словаччина — Румунія — Україна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83,2 млн €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Зелений, здоровий і співпрацюючий прикордонний регіон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Interreg NEXT Румунія — Україна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 млн € (первинна)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Освіта, екстрені служби, клімат, біорізноманіття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Interreg Дунайського регіону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215 млн € (програма)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Інновації, енергетика, водні ресурси, ринки праці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Перспектива членства: розділ 22 «Регіональна політика» (кластер 5) — побудова системи управління структурними фондами.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Інноваційна, науково-дослідна та освітня політика ЄС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Європейський дослідницький простір · Європейський освітній простір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4 · Питання 3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Знання як «п’ята свобода»: політики та інструменти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Дослідження та інновації</a:t>
            </a: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179 ДФЄС — Європейський дослідницький простір. Horizon Europe (95,5 млрд €); робоча програма 2026–2027 — 14 млрд €; «Обирай Європу для науки»; підготовка Акту про ERA.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6233008" y="17373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46160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962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165696" y="18928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Освіта і навички</a:t>
            </a:r>
            <a:endParaRPr lang="en-US" sz="1900" dirty="0"/>
          </a:p>
        </p:txBody>
      </p:sp>
      <p:sp>
        <p:nvSpPr>
          <p:cNvPr id="16" name="Text 12"/>
          <p:cNvSpPr txBox="1"/>
          <p:nvPr/>
        </p:nvSpPr>
        <p:spPr>
          <a:xfrm>
            <a:off x="6461608" y="26334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Підтримувальна компетенція (ст. 165–166). Європейський освітній простір; Союз навичок (березень 2025 р.); цілі до 2030 р.: ≥ 45 % осіб 25–34 років з вищою освітою, &lt; 9 % тих, хто рано залишив навчання.</a:t>
            </a:r>
            <a:endParaRPr lang="en-US" sz="1450" dirty="0"/>
          </a:p>
        </p:txBody>
      </p:sp>
      <p:sp>
        <p:nvSpPr>
          <p:cNvPr id="17" name="Shape 13"/>
          <p:cNvSpPr/>
          <p:nvPr/>
        </p:nvSpPr>
        <p:spPr>
          <a:xfrm>
            <a:off x="548640" y="39090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777240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42382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1481328" y="40645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Україна в ERA</a:t>
            </a:r>
            <a:endParaRPr lang="en-US" sz="1900" dirty="0"/>
          </a:p>
        </p:txBody>
      </p:sp>
      <p:sp>
        <p:nvSpPr>
          <p:cNvPr id="21" name="Text 16"/>
          <p:cNvSpPr txBox="1"/>
          <p:nvPr/>
        </p:nvSpPr>
        <p:spPr>
          <a:xfrm>
            <a:off x="777240" y="48051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Асоціація до Horizon Europe (чинна з 9.06.2022); MSCA4Ukraine, EIC4Ukraine; механізм Hop On.</a:t>
            </a:r>
            <a:endParaRPr lang="en-US" sz="1450" dirty="0"/>
          </a:p>
        </p:txBody>
      </p:sp>
      <p:sp>
        <p:nvSpPr>
          <p:cNvPr id="22" name="Shape 17"/>
          <p:cNvSpPr/>
          <p:nvPr/>
        </p:nvSpPr>
        <p:spPr>
          <a:xfrm>
            <a:off x="6233008" y="39090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6461608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624" y="4238244"/>
            <a:ext cx="310896" cy="310896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165696" y="40645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Україна в ЄОП</a:t>
            </a:r>
            <a:endParaRPr lang="en-US" sz="1900" dirty="0"/>
          </a:p>
        </p:txBody>
      </p:sp>
      <p:sp>
        <p:nvSpPr>
          <p:cNvPr id="26" name="Text 20"/>
          <p:cNvSpPr txBox="1"/>
          <p:nvPr/>
        </p:nvSpPr>
        <p:spPr>
          <a:xfrm>
            <a:off x="6461608" y="48051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Erasmus+: третя країна, не асоційована до програми (Регіон 2) — CBHE, Jean Monnet, міжнародна мобільність, Erasmus Mundus.</a:t>
            </a:r>
            <a:endParaRPr lang="en-US" sz="1450" dirty="0"/>
          </a:p>
        </p:txBody>
      </p:sp>
      <p:sp>
        <p:nvSpPr>
          <p:cNvPr id="27" name="Text 21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БФР 2028–2034 (пропозиція): Horizon Europe — 175 млрд €; разом з Європейським фондом конкурентоспроможності — 409 млрд € (21 % бюджету).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Цифрова політика ЄС та розвиток єдиного цифрового ринку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(ЄС) 2022/2481 «Шлях до цифрового десятиліття»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4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Цілі цифрового десятиліття до 2030 р.</a:t>
            </a:r>
            <a:endParaRPr lang="en-US" sz="28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1672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8348472"/>
              </a:tblGrid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Вимір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Цілі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Навички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 80 % дорослих — базові цифрові навички; 20 млн фахівців з ІКТ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Інфраструктура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Гігабітне підключення для всіх; 5G; 20 % світового виробництва передових напівпровідників; 10 000 периферійних вузлів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Цифровізація бізнесу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75 % компаній — хмара, ШІ або великі дані; &gt; 90 % МСП — базова цифрова інтенсивність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Публічні послуги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100 % ключових послуг онлайн; електронні медичні записи; європейський гаманець цифрової ідентичності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4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Регулювання і фінансування цифрової трансформації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029993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Регламенти: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 про цифрові послуги (2022/2065); Акт про цифрові ринки (2022/1925); Регламент про ШІ (2024/1689); Акт про дані (2023/2854).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Спрощення: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«цифровий омнібус» (листопад 2025 р.); попередня угода від 6.05.2026 — перенесення вимог до систем ШІ високого ризику на 2.12.2027 / 2.08.2028.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Фінансування: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Europe (понад 8,1 млрд €), CEF Digital.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035833" y="1691640"/>
            <a:ext cx="4607223" cy="4343400"/>
          </a:xfrm>
          <a:prstGeom prst="roundRect">
            <a:avLst>
              <a:gd name="adj" fmla="val 2526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55873" y="1965960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813073" y="1901952"/>
            <a:ext cx="36013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Україна і цифровий ринок ЄС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55873" y="2514600"/>
            <a:ext cx="3967143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Асоціація до Digital Europe (угода від 5.09.2022)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Зона «роумінг як удома» з 1.01.2026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Розділ 10 «Цифрова трансформація і медіа» (кластер 3)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Вимоги до захисту даних і кібербезпеки</a:t>
            </a:r>
            <a:endParaRPr lang="en-US" sz="16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Європейський зелений курс і політика сталого розвитку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COM(2019) 640 · Європейський кліматичний закон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4 · Питання 5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Зелений курс: цілі, інструменти, статус</a:t>
            </a:r>
            <a:endParaRPr lang="en-US" sz="28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5120640"/>
                <a:gridCol w="35935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Сфера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Ціль / інструмент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Статус (вересень 2026 р.)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Клімат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−55 % до 2030; −90 % до 2040; нейтральність до 2050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Ціль 2040 схвалено Радою 5.03.2026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Ринкові інструменти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 ETS; CBAM (цемент, сталь, алюміній, добрива, електроенергія, водень)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CBAM — остаточний режим з 1.01.2026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Промисловість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Угода про чисту промисловість (26.02.2025); Закон про промисловість з нульовими викидами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Імплементація; рамка державної допомоги CISAF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Природа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Стратегія біорізноманіття; Регламент про відновлення природи (2024/1991)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Національні плани відновлення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Справедливий перехід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Механізм справедливого переходу (JTF, InvestEU, ЄІБ)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Територіальні плани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Фінансування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LIFE — 5,43 млрд €; конкурси 2026 р. — 601,5 млн €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Україна асоційована до LIFE з червня 2022 р.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України: виклик (CBAM, розділ 27) і можливість («зелене» відновлення, LIFE, енергетичний ринок ЄС).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Політика розширення ЄС і підтримка країн-кандидатів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49 ДЄС · копенгагенські критерії · методологія 2020 р.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4 · Питання 6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Держави-кандидати: стан переговорів у 2026 р.</a:t>
            </a:r>
            <a:endParaRPr lang="en-US" sz="28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5943600"/>
                <a:gridCol w="1490472"/>
              </a:tblGrid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Держава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Кандидат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Стан переговорів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Орієнтир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Чорногорія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Відкрито всі розділи; тимчасово закрито 18 (липень 2026 р.)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кінець 2026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Албанія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2014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Відкрито всі розділи; позитивна оцінка проміжних показників (травень 2026 р.)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кінець 2027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Україна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Відкрито кластери 1 (15.06.2026) і 6 (14.07.2026)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Молдова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Відкрито кластери 1 (15.06.2026) і 6 (14.07.2026)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Сербія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2012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Переговори тривають, реформи уповільнилися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Північна Македонія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2005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Прогрес залежить від конституційних змін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Боснія і Герцеговина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Рішення про відкриття (03.2024) без міжурядової конференції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Грузія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«Кандидат лише за назвою» (оцінка Комісії, 2025)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Туреччина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1999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«Глухий кут» з 2018 р.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Косово — потенційний кандидат.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4 · Питання 6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Методологія та фінансові інструменти розширення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5410048" cy="4069080"/>
          </a:xfrm>
          <a:prstGeom prst="roundRect">
            <a:avLst>
              <a:gd name="adj" fmla="val 224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Принципи методології 2020 р.</a:t>
            </a: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495284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Більша довіра (фундаментальні реформи) · сильніше політичне керівництво · динамізм (кластери) · передбачуваність і позитивна / негативна обумовленість (процес може бути призупинено або повернуто назад).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6233008" y="1737360"/>
            <a:ext cx="5410048" cy="4069080"/>
          </a:xfrm>
          <a:prstGeom prst="roundRect">
            <a:avLst>
              <a:gd name="adj" fmla="val 224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46160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962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165696" y="18928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Фінансові інструменти</a:t>
            </a:r>
            <a:endParaRPr lang="en-US" sz="1900" dirty="0"/>
          </a:p>
        </p:txBody>
      </p:sp>
      <p:sp>
        <p:nvSpPr>
          <p:cNvPr id="16" name="Text 12"/>
          <p:cNvSpPr txBox="1"/>
          <p:nvPr/>
        </p:nvSpPr>
        <p:spPr>
          <a:xfrm>
            <a:off x="6461608" y="2633472"/>
            <a:ext cx="495284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IPA III — 14,16 млрд €; Механізм реформ і зростання для Західних Балкан — 6 млрд €; План зростання для Молдови — 1,9 млрд €; Ukraine Facility — до 50 млрд €. Кошти — за виконання реформ.</a:t>
            </a:r>
            <a:endParaRPr lang="en-US" sz="2000" dirty="0"/>
          </a:p>
        </p:txBody>
      </p:sp>
      <p:sp>
        <p:nvSpPr>
          <p:cNvPr id="17" name="Text 13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Поступова інтеграція: роумінг, SEPA, програми ЄС, енергоринок — до членства. Повідомлення про передвступні реформи (20.03.2024) — підготовка ЄС до розширення.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Зовнішня політика ЄС, політика сусідства та міжнародна технічна допомога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21 ДЄС · Європейська політика сусідства · «Команда Європа»</a:t>
            </a:r>
            <a:endParaRPr lang="en-US" sz="1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4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Інструменти зовнішньої дії та технічної допомоги</a:t>
            </a:r>
            <a:endParaRPr lang="en-US" sz="28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4572000"/>
                <a:gridCol w="368503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Інструмент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Зміст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Приклади / обсяги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NDICI — Global Europe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Географічні і тематичні програми; гарантія EFSD+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79,5 млрд € (2021–2027)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Global Gateway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Інвестиції в інфраструктуру, освіту, здоров’я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306 млрд € мобілізовано (жовтень 2025 р.)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TAIEX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Короткострокова експертна допомога щодо acquis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Семінари, експертні місії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Twinning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Партнерства органів влади держав-членів і партнерів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Наближення законодавства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SIGMA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Спільна ініціатива ЄС і ОЕСР з реформи державного управління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Принципи державного управління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Місії СЗБП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Цивільні та військові місії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EUAM Ukraine (2014), EUMAM Ukraine (2022)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Європейський фонд миру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Позабюджетна військова підтримка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Фонд допомоги Україні — 5 млрд € (2024)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Сусідство: Східне партнерство (2009) і Південне сусідство — Пакт для Середземномор’я (жовтень 2025 р.).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4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Україна — найбільший одержувач зовнішньої підтримки ЄС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220,2 млрд €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загальна підтримка ЄС і держав-членів (включно з військовою)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90824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7984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107 млрд €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3573704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мобілізовано через бюджет ЄС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33008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70168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 млрд €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6415888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Ukraine Support Loan на 2026–2027 рр.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075191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12351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млрд €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9258071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Фонд допомоги Україні в межах Європейського фонду миру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206240"/>
            <a:ext cx="1109441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TAIEX, Twinning, SIGMA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ресурс органів влади в переговорах про вступ.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«Команда Європа»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координація ЄС, держав-членів, ЄІБ і ЄБРР.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8521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Council of the EU (2026).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Синтез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Політики ЄС: можливості і вимоги для України</a:t>
            </a:r>
            <a:endParaRPr lang="en-US" sz="28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651760"/>
                <a:gridCol w="3291840"/>
                <a:gridCol w="3136392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Політика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Суб’єкти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Можливості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Вимоги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Торговельна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Експортери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ПВЗВТ, нові ринки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Стандарти, CBAM, квоти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Конкурентна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Влада, підприємства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Прозорі правила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Державна допомога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Згуртованості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Громади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Interreg NEXT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Співфінансування, звітність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Науково-освітня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ЗВО, наука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 Europe, Erasmus+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Конкурентоспроможність команд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Цифрова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Держава, ІТ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 Europe, роумінг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Кібербезпека, захист даних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Екологічна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Громади, промисловість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LIFE, «зелене» відновлення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Розділ 27, декарбонізація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Розширення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Уряд, суди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Ukraine Facility, TAIEX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Контрольні показники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Зовнішня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Влада, ГО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NDICI, «Команда Європа»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Прозорість, координація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54512" y="3474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183112" y="408725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350459" y="5760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411712" y="8046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50459" y="10332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183112" y="1200619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954512" y="12618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725912" y="1200619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58565" y="10332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497312" y="8046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58565" y="5760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725912" y="408725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50292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Висновки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1618488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Політики ЄС поєднують регуляторну, фінансову і зовнішню площини; інструменти залежать від категорії компетенції.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230559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2323882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Торговельна політика 2025–2026 рр. поєднує лібералізацію (MERCOSUR, Індія, оновлена ПВЗВТ) з інструментами захисту; правила державної допомоги прямо впливають на проєкти.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010989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3029277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Політика згуртованості (392 млрд €) втілює партнерство і багаторівневе врядування; для України доступна через Interreg NEXT.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716383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3734671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Науково-освітня політика реалізується через Horizon Europe (асоціація України) та Erasmus+.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421777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4440065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Цифрова і зелена політики поєднують масштабне регулювання з програмами Digital Europe і LIFE.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127171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5145459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Розширення набуло геополітичного характеру; фінансові інструменти засновані на обумовленості.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83256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1143000" y="5850854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Зовнішня політика спирається на NDICI, Global Gateway, «Команду Європа», TAIEX і Twinning.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Самоконтроль і самостійна робота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самоконтролю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645920"/>
            <a:ext cx="5318608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Чому торговельна політика — виключна компетенція ЄС?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Які події торговельної політики 2025–2026 рр. найважливіші?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 державна допомога впливає на проєкти?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Охарактеризуйте архітектуру політики згуртованості.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Які програми Interreg доступні Україні?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Що таке Європейський дослідницький простір?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6324448" y="1645920"/>
            <a:ext cx="5318608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Чому освітня політика реалізується через Erasmus+?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Назвіть цілі цифрового десятиліття.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Які етапи пройшов Зелений курс?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Порівняйте стан переговорів кандидатів.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У чому полягає обумовленість інструментів розширення?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 Які інструменти технічної допомоги доступні Україні?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4. Основні напрями політик ЄС</dc:title>
  <dc:subject>PptxGenJS Presentation</dc:subject>
  <dc:creator>Державний університет «Житомирська політехніка»</dc:creator>
  <cp:lastModifiedBy>Державний університет «Житомирська політехніка»</cp:lastModifiedBy>
  <cp:revision>1</cp:revision>
  <dcterms:created xsi:type="dcterms:W3CDTF">2026-09-11T19:27:39Z</dcterms:created>
  <dcterms:modified xsi:type="dcterms:W3CDTF">2026-09-11T19:27:39Z</dcterms:modified>
</cp:coreProperties>
</file>