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6" r:id="rId2"/>
    <p:sldId id="436" r:id="rId3"/>
    <p:sldId id="404" r:id="rId4"/>
    <p:sldId id="405" r:id="rId5"/>
    <p:sldId id="406" r:id="rId6"/>
    <p:sldId id="407" r:id="rId7"/>
    <p:sldId id="408" r:id="rId8"/>
    <p:sldId id="409" r:id="rId9"/>
    <p:sldId id="411" r:id="rId10"/>
    <p:sldId id="412" r:id="rId11"/>
    <p:sldId id="413" r:id="rId12"/>
    <p:sldId id="414" r:id="rId13"/>
    <p:sldId id="415" r:id="rId14"/>
    <p:sldId id="416" r:id="rId15"/>
    <p:sldId id="417" r:id="rId16"/>
    <p:sldId id="418" r:id="rId17"/>
    <p:sldId id="419" r:id="rId18"/>
    <p:sldId id="270" r:id="rId19"/>
    <p:sldId id="437" r:id="rId20"/>
    <p:sldId id="297" r:id="rId21"/>
    <p:sldId id="364" r:id="rId22"/>
    <p:sldId id="298" r:id="rId23"/>
    <p:sldId id="299" r:id="rId24"/>
    <p:sldId id="300" r:id="rId25"/>
    <p:sldId id="301" r:id="rId26"/>
    <p:sldId id="302" r:id="rId27"/>
    <p:sldId id="303" r:id="rId28"/>
    <p:sldId id="304" r:id="rId29"/>
    <p:sldId id="305" r:id="rId30"/>
    <p:sldId id="365" r:id="rId31"/>
    <p:sldId id="306" r:id="rId32"/>
    <p:sldId id="307" r:id="rId33"/>
    <p:sldId id="308" r:id="rId34"/>
    <p:sldId id="309" r:id="rId35"/>
    <p:sldId id="310" r:id="rId36"/>
    <p:sldId id="312" r:id="rId37"/>
    <p:sldId id="313" r:id="rId38"/>
    <p:sldId id="363" r:id="rId39"/>
    <p:sldId id="317" r:id="rId40"/>
    <p:sldId id="318" r:id="rId41"/>
    <p:sldId id="319" r:id="rId42"/>
    <p:sldId id="327" r:id="rId43"/>
    <p:sldId id="328" r:id="rId44"/>
    <p:sldId id="329" r:id="rId45"/>
    <p:sldId id="330" r:id="rId46"/>
    <p:sldId id="331" r:id="rId47"/>
    <p:sldId id="320" r:id="rId48"/>
    <p:sldId id="321" r:id="rId49"/>
    <p:sldId id="322" r:id="rId50"/>
    <p:sldId id="323" r:id="rId51"/>
    <p:sldId id="324" r:id="rId52"/>
    <p:sldId id="325" r:id="rId53"/>
    <p:sldId id="326" r:id="rId54"/>
    <p:sldId id="438" r:id="rId55"/>
    <p:sldId id="315" r:id="rId56"/>
    <p:sldId id="332" r:id="rId57"/>
    <p:sldId id="333" r:id="rId58"/>
    <p:sldId id="334" r:id="rId59"/>
    <p:sldId id="335" r:id="rId60"/>
    <p:sldId id="336" r:id="rId61"/>
    <p:sldId id="337" r:id="rId62"/>
    <p:sldId id="362" r:id="rId63"/>
    <p:sldId id="338" r:id="rId64"/>
    <p:sldId id="343" r:id="rId65"/>
    <p:sldId id="344" r:id="rId66"/>
    <p:sldId id="345" r:id="rId67"/>
    <p:sldId id="346" r:id="rId68"/>
    <p:sldId id="347" r:id="rId69"/>
    <p:sldId id="314" r:id="rId7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707" autoAdjust="0"/>
  </p:normalViewPr>
  <p:slideViewPr>
    <p:cSldViewPr snapToGrid="0">
      <p:cViewPr varScale="1">
        <p:scale>
          <a:sx n="113" d="100"/>
          <a:sy n="113" d="100"/>
        </p:scale>
        <p:origin x="534" y="102"/>
      </p:cViewPr>
      <p:guideLst>
        <p:guide orient="horz" pos="2160"/>
        <p:guide pos="3840"/>
      </p:guideLst>
    </p:cSldViewPr>
  </p:slideViewPr>
  <p:outlineViewPr>
    <p:cViewPr>
      <p:scale>
        <a:sx n="33" d="100"/>
        <a:sy n="33" d="100"/>
      </p:scale>
      <p:origin x="0" y="-6265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04CD47-767D-4E53-A1DC-F683C0928671}" type="datetimeFigureOut">
              <a:rPr lang="ru-RU" smtClean="0"/>
              <a:t>16.09.2026</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FDDAE-6B10-4E95-A1E6-8F9C3C572827}" type="slidenum">
              <a:rPr lang="ru-RU" smtClean="0"/>
              <a:t>‹№›</a:t>
            </a:fld>
            <a:endParaRPr lang="ru-RU"/>
          </a:p>
        </p:txBody>
      </p:sp>
    </p:spTree>
    <p:extLst>
      <p:ext uri="{BB962C8B-B14F-4D97-AF65-F5344CB8AC3E}">
        <p14:creationId xmlns:p14="http://schemas.microsoft.com/office/powerpoint/2010/main" val="1078992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2724300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392341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7B0B6A-BA96-4644-98E1-3917F92EBE96}"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2451500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p>
            <a:fld id="{777B0B6A-BA96-4644-98E1-3917F92EBE96}" type="datetimeFigureOut">
              <a:rPr lang="ru-RU" smtClean="0"/>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1538057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p>
            <a:fld id="{777B0B6A-BA96-4644-98E1-3917F92EBE96}" type="datetimeFigureOut">
              <a:rPr lang="ru-RU" smtClean="0"/>
              <a:t>16.09.2026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88990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p>
            <a:fld id="{777B0B6A-BA96-4644-98E1-3917F92EBE96}" type="datetimeFigureOut">
              <a:rPr lang="ru-RU" smtClean="0"/>
              <a:t>16.09.2026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88159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7B0B6A-BA96-4644-98E1-3917F92EBE96}" type="datetimeFigureOut">
              <a:rPr lang="ru-RU" smtClean="0"/>
              <a:t>16.09.2026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798937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7B0B6A-BA96-4644-98E1-3917F92EBE96}" type="datetimeFigureOut">
              <a:rPr lang="ru-RU" smtClean="0"/>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648785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7B0B6A-BA96-4644-98E1-3917F92EBE96}" type="datetimeFigureOut">
              <a:rPr lang="ru-RU" smtClean="0"/>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1367802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334210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507043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7B0B6A-BA96-4644-98E1-3917F92EBE96}" type="datetimeFigureOut">
              <a:rPr lang="ru-RU" smtClean="0"/>
              <a:t>16.09.2026</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08CF3D-41FB-4D90-8FD0-E63126F572D6}" type="slidenum">
              <a:rPr lang="ru-RU" smtClean="0"/>
              <a:t>‹№›</a:t>
            </a:fld>
            <a:endParaRPr lang="ru-RU"/>
          </a:p>
        </p:txBody>
      </p:sp>
    </p:spTree>
    <p:extLst>
      <p:ext uri="{BB962C8B-B14F-4D97-AF65-F5344CB8AC3E}">
        <p14:creationId xmlns:p14="http://schemas.microsoft.com/office/powerpoint/2010/main" val="3145068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pypi.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numpy.org/doc/stable/reference/routines.math.html" TargetMode="Externa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5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hyperlink" Target="https://translate.googleusercontent.com/translate_c?depth=1&amp;rurl=translate.google.ru&amp;sl=en&amp;sp=nmt4&amp;tl=ru&amp;u=https://docs.scipy.org/doc/scipy/reference/linalg.html&amp;xid=17259,15700022,15700186,15700190,15700256,15700259,15700262&amp;usg=ALkJrhgDsu8uYeqktBrnPSUEFXW1OfkFhw#module-scipy.linalg" TargetMode="External"/><Relationship Id="rId13" Type="http://schemas.openxmlformats.org/officeDocument/2006/relationships/hyperlink" Target="https://translate.googleusercontent.com/translate_c?depth=1&amp;rurl=translate.google.ru&amp;sl=en&amp;sp=nmt4&amp;tl=ru&amp;u=https://docs.scipy.org/doc/scipy/reference/sparse.html&amp;xid=17259,15700022,15700186,15700190,15700256,15700259,15700262&amp;usg=ALkJrhi-XbIYPqQVVB1xU_f-mukLditOzg#module-scipy.sparse" TargetMode="External"/><Relationship Id="rId3" Type="http://schemas.openxmlformats.org/officeDocument/2006/relationships/hyperlink" Target="https://translate.googleusercontent.com/translate_c?depth=1&amp;rurl=translate.google.ru&amp;sl=en&amp;sp=nmt4&amp;tl=ru&amp;u=https://docs.scipy.org/doc/scipy/reference/constants.html&amp;xid=17259,15700022,15700186,15700190,15700256,15700259,15700262&amp;usg=ALkJrhiqZaHE5MdwMu2grdE2jYaetlW2mQ#module-scipy.constants" TargetMode="External"/><Relationship Id="rId7" Type="http://schemas.openxmlformats.org/officeDocument/2006/relationships/hyperlink" Target="https://translate.googleusercontent.com/translate_c?depth=1&amp;rurl=translate.google.ru&amp;sl=en&amp;sp=nmt4&amp;tl=ru&amp;u=https://docs.scipy.org/doc/scipy/reference/io.html&amp;xid=17259,15700022,15700186,15700190,15700256,15700259,15700262&amp;usg=ALkJrhhXN--gfe2rnV3YWFv_WVrQxFQQGw#module-scipy.io" TargetMode="External"/><Relationship Id="rId12" Type="http://schemas.openxmlformats.org/officeDocument/2006/relationships/hyperlink" Target="https://translate.googleusercontent.com/translate_c?depth=1&amp;rurl=translate.google.ru&amp;sl=en&amp;sp=nmt4&amp;tl=ru&amp;u=https://docs.scipy.org/doc/scipy/reference/signal.html&amp;xid=17259,15700022,15700186,15700190,15700256,15700259,15700262&amp;usg=ALkJrhiz6VQuTYMJJDLv5X_lqBTpZzYXQQ#module-scipy.signal" TargetMode="External"/><Relationship Id="rId17" Type="http://schemas.openxmlformats.org/officeDocument/2006/relationships/image" Target="../media/image86.png"/><Relationship Id="rId2" Type="http://schemas.openxmlformats.org/officeDocument/2006/relationships/hyperlink" Target="https://translate.googleusercontent.com/translate_c?depth=1&amp;rurl=translate.google.ru&amp;sl=en&amp;sp=nmt4&amp;tl=ru&amp;u=https://docs.scipy.org/doc/scipy/reference/cluster.html&amp;xid=17259,15700022,15700186,15700190,15700256,15700259,15700262&amp;usg=ALkJrhh540xQ6ssd9VpsGVebFBucNlwQnQ#module-scipy.cluster" TargetMode="External"/><Relationship Id="rId16" Type="http://schemas.openxmlformats.org/officeDocument/2006/relationships/hyperlink" Target="https://translate.googleusercontent.com/translate_c?depth=1&amp;rurl=translate.google.ru&amp;sl=en&amp;sp=nmt4&amp;tl=ru&amp;u=https://docs.scipy.org/doc/scipy/reference/stats.html&amp;xid=17259,15700022,15700186,15700190,15700256,15700259,15700262&amp;usg=ALkJrhiJ-s2dXZWGG04_vesyg7bPlz-uhw#module-scipy.stats" TargetMode="External"/><Relationship Id="rId1" Type="http://schemas.openxmlformats.org/officeDocument/2006/relationships/slideLayout" Target="../slideLayouts/slideLayout2.xml"/><Relationship Id="rId6" Type="http://schemas.openxmlformats.org/officeDocument/2006/relationships/hyperlink" Target="https://translate.googleusercontent.com/translate_c?depth=1&amp;rurl=translate.google.ru&amp;sl=en&amp;sp=nmt4&amp;tl=ru&amp;u=https://docs.scipy.org/doc/scipy/reference/interpolate.html&amp;xid=17259,15700022,15700186,15700190,15700256,15700259,15700262&amp;usg=ALkJrhj9ypMNH247s5wMrkgaej6scg7-Qg#module-scipy.interpolate" TargetMode="External"/><Relationship Id="rId11" Type="http://schemas.openxmlformats.org/officeDocument/2006/relationships/hyperlink" Target="https://translate.googleusercontent.com/translate_c?depth=1&amp;rurl=translate.google.ru&amp;sl=en&amp;sp=nmt4&amp;tl=ru&amp;u=https://docs.scipy.org/doc/scipy/reference/optimize.html&amp;xid=17259,15700022,15700186,15700190,15700256,15700259,15700262&amp;usg=ALkJrhhQq1dVhOzoLnmOGY0JiAXHFCT2Gg#module-scipy.optimize" TargetMode="External"/><Relationship Id="rId5" Type="http://schemas.openxmlformats.org/officeDocument/2006/relationships/hyperlink" Target="https://translate.googleusercontent.com/translate_c?depth=1&amp;rurl=translate.google.ru&amp;sl=en&amp;sp=nmt4&amp;tl=ru&amp;u=https://docs.scipy.org/doc/scipy/reference/integrate.html&amp;xid=17259,15700022,15700186,15700190,15700256,15700259,15700262&amp;usg=ALkJrhhG-8sS7CT4_EhvdJBk6ruvzdF0MQ#module-scipy.integrate" TargetMode="External"/><Relationship Id="rId15" Type="http://schemas.openxmlformats.org/officeDocument/2006/relationships/hyperlink" Target="https://translate.googleusercontent.com/translate_c?depth=1&amp;rurl=translate.google.ru&amp;sl=en&amp;sp=nmt4&amp;tl=ru&amp;u=https://docs.scipy.org/doc/scipy/reference/special.html&amp;xid=17259,15700022,15700186,15700190,15700256,15700259,15700262&amp;usg=ALkJrhiMUZb-hZA6LwSFP0-DZ7jZrwOf4A#module-scipy.special" TargetMode="External"/><Relationship Id="rId10" Type="http://schemas.openxmlformats.org/officeDocument/2006/relationships/hyperlink" Target="https://translate.googleusercontent.com/translate_c?depth=1&amp;rurl=translate.google.ru&amp;sl=en&amp;sp=nmt4&amp;tl=ru&amp;u=https://docs.scipy.org/doc/scipy/reference/odr.html&amp;xid=17259,15700022,15700186,15700190,15700256,15700259,15700262&amp;usg=ALkJrhijQdypsGRcJoxI5T9mGVw1Tp3kMQ#module-scipy.odr" TargetMode="External"/><Relationship Id="rId4" Type="http://schemas.openxmlformats.org/officeDocument/2006/relationships/hyperlink" Target="https://translate.googleusercontent.com/translate_c?depth=1&amp;rurl=translate.google.ru&amp;sl=en&amp;sp=nmt4&amp;tl=ru&amp;u=https://docs.scipy.org/doc/scipy/reference/fftpack.html&amp;xid=17259,15700022,15700186,15700190,15700256,15700259,15700262&amp;usg=ALkJrhjPThm3JHKXuAkrtxHlN96VahF0Lg#module-scipy.fftpack" TargetMode="External"/><Relationship Id="rId9" Type="http://schemas.openxmlformats.org/officeDocument/2006/relationships/hyperlink" Target="https://translate.googleusercontent.com/translate_c?depth=1&amp;rurl=translate.google.ru&amp;sl=en&amp;sp=nmt4&amp;tl=ru&amp;u=https://docs.scipy.org/doc/scipy/reference/ndimage.html&amp;xid=17259,15700022,15700186,15700190,15700256,15700259,15700262&amp;usg=ALkJrhj7ecMHwCt-8r47mgCdQ75UnXF3OA#module-scipy.ndimage" TargetMode="External"/><Relationship Id="rId14" Type="http://schemas.openxmlformats.org/officeDocument/2006/relationships/hyperlink" Target="https://translate.googleusercontent.com/translate_c?depth=1&amp;rurl=translate.google.ru&amp;sl=en&amp;sp=nmt4&amp;tl=ru&amp;u=https://docs.scipy.org/doc/scipy/reference/spatial.html&amp;xid=17259,15700022,15700186,15700190,15700256,15700259,15700262&amp;usg=ALkJrhgAt_LzIExhVw0sr95DInfvpRB-aA#module-scipy.spatial"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s://docs.scipy.org/doc/scipy/reference/constants.html" TargetMode="Externa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6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6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s://docs.scipy.org/doc/scipy/reference/generated/scipy.interpolate.UnivariateSpline.html?highlight=univariatespline#scipy.interpolate.UnivariateSpline"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35382" y="1800399"/>
            <a:ext cx="7405734" cy="3448934"/>
          </a:xfrm>
        </p:spPr>
        <p:txBody>
          <a:bodyPr>
            <a:normAutofit/>
          </a:bodyPr>
          <a:lstStyle/>
          <a:p>
            <a:r>
              <a:rPr lang="uk-UA" sz="3600" b="1" dirty="0">
                <a:latin typeface="+mj-lt"/>
              </a:rPr>
              <a:t>Лекція </a:t>
            </a:r>
            <a:r>
              <a:rPr lang="ru-RU" sz="3600" b="1" dirty="0">
                <a:effectLst/>
                <a:latin typeface="+mj-lt"/>
                <a:ea typeface="Times New Roman" panose="02020603050405020304" pitchFamily="18" charset="0"/>
              </a:rPr>
              <a:t>13:</a:t>
            </a:r>
          </a:p>
          <a:p>
            <a:r>
              <a:rPr lang="ru-RU" sz="3600" b="1" dirty="0">
                <a:effectLst/>
                <a:latin typeface="+mj-lt"/>
                <a:ea typeface="Times New Roman" panose="02020603050405020304" pitchFamily="18" charset="0"/>
              </a:rPr>
              <a:t> </a:t>
            </a:r>
            <a:r>
              <a:rPr lang="ru-RU" sz="3600" b="1" dirty="0" err="1">
                <a:effectLst/>
                <a:latin typeface="+mj-lt"/>
                <a:ea typeface="Times New Roman" panose="02020603050405020304" pitchFamily="18" charset="0"/>
              </a:rPr>
              <a:t>Модулі</a:t>
            </a:r>
            <a:r>
              <a:rPr lang="ru-RU" sz="3600" b="1" dirty="0">
                <a:effectLst/>
                <a:latin typeface="+mj-lt"/>
                <a:ea typeface="Times New Roman" panose="02020603050405020304" pitchFamily="18" charset="0"/>
              </a:rPr>
              <a:t>, </a:t>
            </a:r>
            <a:r>
              <a:rPr lang="ru-RU" sz="3600" b="1" dirty="0" err="1">
                <a:effectLst/>
                <a:latin typeface="+mj-lt"/>
                <a:ea typeface="Times New Roman" panose="02020603050405020304" pitchFamily="18" charset="0"/>
              </a:rPr>
              <a:t>бібліотеки</a:t>
            </a:r>
            <a:r>
              <a:rPr lang="ru-RU" sz="3600" b="1" dirty="0">
                <a:effectLst/>
                <a:latin typeface="+mj-lt"/>
                <a:ea typeface="Times New Roman" panose="02020603050405020304" pitchFamily="18" charset="0"/>
              </a:rPr>
              <a:t> Python та </a:t>
            </a:r>
            <a:r>
              <a:rPr lang="ru-RU" sz="3600" b="1" dirty="0" err="1">
                <a:effectLst/>
                <a:latin typeface="+mj-lt"/>
                <a:ea typeface="Times New Roman" panose="02020603050405020304" pitchFamily="18" charset="0"/>
              </a:rPr>
              <a:t>основи</a:t>
            </a:r>
            <a:r>
              <a:rPr lang="ru-RU" sz="3600" b="1" dirty="0">
                <a:effectLst/>
                <a:latin typeface="+mj-lt"/>
                <a:ea typeface="Times New Roman" panose="02020603050405020304" pitchFamily="18" charset="0"/>
              </a:rPr>
              <a:t> </a:t>
            </a:r>
            <a:r>
              <a:rPr lang="ru-RU" sz="3600" b="1" dirty="0" err="1">
                <a:effectLst/>
                <a:latin typeface="+mj-lt"/>
                <a:ea typeface="Times New Roman" panose="02020603050405020304" pitchFamily="18" charset="0"/>
              </a:rPr>
              <a:t>NumPy</a:t>
            </a:r>
            <a:r>
              <a:rPr lang="ru-RU" sz="3600" b="1" dirty="0">
                <a:effectLst/>
                <a:latin typeface="+mj-lt"/>
                <a:ea typeface="Times New Roman" panose="02020603050405020304" pitchFamily="18" charset="0"/>
              </a:rPr>
              <a:t> </a:t>
            </a:r>
            <a:endParaRPr lang="ru-RU" sz="3600" b="1" dirty="0">
              <a:latin typeface="+mj-lt"/>
            </a:endParaRPr>
          </a:p>
        </p:txBody>
      </p:sp>
    </p:spTree>
    <p:extLst>
      <p:ext uri="{BB962C8B-B14F-4D97-AF65-F5344CB8AC3E}">
        <p14:creationId xmlns:p14="http://schemas.microsoft.com/office/powerpoint/2010/main" val="2498762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8266" y="2126191"/>
            <a:ext cx="4487333" cy="1325563"/>
          </a:xfrm>
        </p:spPr>
        <p:txBody>
          <a:bodyPr/>
          <a:lstStyle/>
          <a:p>
            <a:pPr algn="ctr"/>
            <a:r>
              <a:rPr lang="uk-UA" b="1" dirty="0"/>
              <a:t>Модулі в </a:t>
            </a:r>
            <a:r>
              <a:rPr lang="en-US" b="1" dirty="0"/>
              <a:t>Python</a:t>
            </a:r>
            <a:endParaRPr lang="uk-UA" b="1" dirty="0"/>
          </a:p>
        </p:txBody>
      </p:sp>
    </p:spTree>
    <p:extLst>
      <p:ext uri="{BB962C8B-B14F-4D97-AF65-F5344CB8AC3E}">
        <p14:creationId xmlns:p14="http://schemas.microsoft.com/office/powerpoint/2010/main" val="1816075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uk-UA" sz="1800" b="1" dirty="0"/>
              <a:t>Модулі в </a:t>
            </a:r>
            <a:r>
              <a:rPr lang="en-US" sz="1800" b="1" dirty="0"/>
              <a:t>Python</a:t>
            </a:r>
            <a:endParaRPr lang="ru-RU" sz="1800" b="1" dirty="0"/>
          </a:p>
          <a:p>
            <a:pPr marL="0" indent="0">
              <a:buNone/>
            </a:pPr>
            <a:r>
              <a:rPr lang="en-US" sz="1600" dirty="0"/>
              <a:t>Python </a:t>
            </a:r>
            <a:r>
              <a:rPr lang="ru-RU" sz="1600" dirty="0"/>
              <a:t>дозволяє розмістити класи, функції або дані в окремому файлі і використовувати їх в інших програмах. Файл, який містить початковий код на </a:t>
            </a:r>
            <a:r>
              <a:rPr lang="en-US" sz="1600" dirty="0"/>
              <a:t>Python, </a:t>
            </a:r>
            <a:r>
              <a:rPr lang="ru-RU" sz="1600" dirty="0"/>
              <a:t>є модулем. Об'єкти з модуля можуть бути імпортовані в інші модулі. </a:t>
            </a:r>
          </a:p>
          <a:p>
            <a:pPr marL="0" indent="0">
              <a:buNone/>
            </a:pPr>
            <a:r>
              <a:rPr lang="uk-UA" sz="1600" dirty="0"/>
              <a:t>Ім'я файла утворюється додаванням до імені модуля розширення </a:t>
            </a:r>
            <a:r>
              <a:rPr lang="uk-UA" sz="1600" i="1" dirty="0"/>
              <a:t>.</a:t>
            </a:r>
            <a:r>
              <a:rPr lang="en-US" sz="1600" i="1" dirty="0" err="1"/>
              <a:t>py</a:t>
            </a:r>
            <a:r>
              <a:rPr lang="en-US" sz="1600" i="1" dirty="0"/>
              <a:t>. </a:t>
            </a:r>
            <a:endParaRPr lang="uk-UA" sz="1600" i="1" dirty="0"/>
          </a:p>
          <a:p>
            <a:pPr marL="0" indent="0">
              <a:buNone/>
            </a:pPr>
            <a:r>
              <a:rPr lang="uk-UA" sz="1600" u="sng" dirty="0"/>
              <a:t>При імпорті модуля інтерпретатор шукає </a:t>
            </a:r>
            <a:r>
              <a:rPr lang="uk-UA" sz="1600" dirty="0"/>
              <a:t>файл спочатку </a:t>
            </a:r>
            <a:r>
              <a:rPr lang="uk-UA" sz="1600" u="sng" dirty="0"/>
              <a:t>у поточному каталозі</a:t>
            </a:r>
            <a:r>
              <a:rPr lang="uk-UA" sz="1600" dirty="0"/>
              <a:t>, потім у каталогах, вказаних </a:t>
            </a:r>
            <a:r>
              <a:rPr lang="uk-UA" sz="1600" u="sng" dirty="0"/>
              <a:t>у змінній середовища </a:t>
            </a:r>
            <a:r>
              <a:rPr lang="en-US" sz="1600" i="1" dirty="0"/>
              <a:t>PYTHONPATH</a:t>
            </a:r>
            <a:r>
              <a:rPr lang="en-US" sz="1600" dirty="0"/>
              <a:t>, </a:t>
            </a:r>
            <a:r>
              <a:rPr lang="uk-UA" sz="1600" dirty="0"/>
              <a:t>потім у залежних від платформи </a:t>
            </a:r>
            <a:r>
              <a:rPr lang="uk-UA" sz="1600" u="sng" dirty="0"/>
              <a:t>шляхах за замовчуванням</a:t>
            </a:r>
            <a:r>
              <a:rPr lang="uk-UA" sz="1600" dirty="0"/>
              <a:t>. </a:t>
            </a:r>
          </a:p>
          <a:p>
            <a:pPr marL="0" indent="0">
              <a:buNone/>
            </a:pPr>
            <a:r>
              <a:rPr lang="uk-UA" sz="1600" dirty="0"/>
              <a:t>Внести зміни в </a:t>
            </a:r>
            <a:r>
              <a:rPr lang="en-US" sz="1600" i="1" dirty="0"/>
              <a:t>PYTHONPATH</a:t>
            </a:r>
            <a:r>
              <a:rPr lang="en-US" sz="1600" dirty="0"/>
              <a:t> </a:t>
            </a:r>
            <a:r>
              <a:rPr lang="uk-UA" sz="1600" dirty="0"/>
              <a:t> можна додавши туди свій шлях. Каталоги, в яких здійснюється пошук, можна подивитись у змінній </a:t>
            </a:r>
            <a:r>
              <a:rPr lang="en-US" sz="1600" i="1" dirty="0" err="1"/>
              <a:t>sys.path</a:t>
            </a:r>
            <a:r>
              <a:rPr lang="en-US" sz="1600" dirty="0"/>
              <a:t>. </a:t>
            </a:r>
            <a:r>
              <a:rPr lang="uk-UA" sz="1600" dirty="0"/>
              <a:t>Також можна </a:t>
            </a:r>
            <a:r>
              <a:rPr lang="uk-UA" sz="1600" u="sng" dirty="0"/>
              <a:t>додати свій каталог для пошуку</a:t>
            </a:r>
            <a:r>
              <a:rPr lang="uk-UA" sz="1600" dirty="0"/>
              <a:t>:</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uk-UA" sz="1600" dirty="0"/>
              <a:t>Великі програми, як правило, складаються з стартового файла — файла верхнього рівня, і набору файлів-модулей. Головний файл займається контролем програми.</a:t>
            </a:r>
          </a:p>
          <a:p>
            <a:pPr marL="0" indent="0">
              <a:buNone/>
            </a:pPr>
            <a:r>
              <a:rPr lang="uk-UA" sz="1600" dirty="0"/>
              <a:t>Для прискорення запуску програм модулі можуть бути зкомпільовані в байт-код. Зкомпільовані модулі містяться у каталозі </a:t>
            </a:r>
            <a:r>
              <a:rPr lang="uk-UA" sz="1600" i="1" dirty="0"/>
              <a:t>__</a:t>
            </a:r>
            <a:r>
              <a:rPr lang="en-US" sz="1600" i="1" dirty="0" err="1"/>
              <a:t>pycache</a:t>
            </a:r>
            <a:r>
              <a:rPr lang="en-US" sz="1600" i="1" dirty="0"/>
              <a:t>__ </a:t>
            </a:r>
            <a:r>
              <a:rPr lang="uk-UA" sz="1600" dirty="0"/>
              <a:t>у файлах з розширенням </a:t>
            </a:r>
            <a:r>
              <a:rPr lang="uk-UA" sz="1600" i="1" dirty="0"/>
              <a:t>.</a:t>
            </a:r>
            <a:r>
              <a:rPr lang="en-US" sz="1600" i="1" dirty="0" err="1"/>
              <a:t>pyc</a:t>
            </a:r>
            <a:r>
              <a:rPr lang="en-US" sz="1600" dirty="0"/>
              <a:t>. </a:t>
            </a:r>
            <a:r>
              <a:rPr lang="uk-UA" sz="1600" dirty="0"/>
              <a:t>Ім'я файла складається з імені модуля і версії інтерпретатора. Типове ім'я файла зі скомпільованим модулем виглядає так:</a:t>
            </a:r>
          </a:p>
          <a:p>
            <a:pPr marL="0" indent="0">
              <a:buNone/>
            </a:pPr>
            <a:endParaRPr lang="uk-UA" sz="1600" dirty="0"/>
          </a:p>
        </p:txBody>
      </p:sp>
      <p:pic>
        <p:nvPicPr>
          <p:cNvPr id="7" name="Picture 6"/>
          <p:cNvPicPr>
            <a:picLocks noChangeAspect="1"/>
          </p:cNvPicPr>
          <p:nvPr/>
        </p:nvPicPr>
        <p:blipFill>
          <a:blip r:embed="rId2"/>
          <a:stretch>
            <a:fillRect/>
          </a:stretch>
        </p:blipFill>
        <p:spPr>
          <a:xfrm>
            <a:off x="262467" y="2640012"/>
            <a:ext cx="7967133" cy="1190787"/>
          </a:xfrm>
          <a:prstGeom prst="rect">
            <a:avLst/>
          </a:prstGeom>
        </p:spPr>
      </p:pic>
      <p:sp>
        <p:nvSpPr>
          <p:cNvPr id="9" name="Rectangle 2"/>
          <p:cNvSpPr>
            <a:spLocks noChangeArrowheads="1"/>
          </p:cNvSpPr>
          <p:nvPr/>
        </p:nvSpPr>
        <p:spPr bwMode="auto">
          <a:xfrm>
            <a:off x="381000" y="5765858"/>
            <a:ext cx="2476960" cy="338554"/>
          </a:xfrm>
          <a:prstGeom prst="rect">
            <a:avLst/>
          </a:prstGeom>
          <a:solidFill>
            <a:schemeClr val="accent4">
              <a:lumMod val="20000"/>
              <a:lumOff val="80000"/>
            </a:schemeClr>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Arial Unicode MS" panose="020B0604020202020204" pitchFamily="34" charset="-128"/>
              </a:rPr>
              <a:t>module1.cpython-36.pyc </a:t>
            </a:r>
            <a:endParaRPr kumimoji="0" lang="ru-RU" altLang="ru-RU"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93968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777133" cy="6544733"/>
          </a:xfrm>
        </p:spPr>
        <p:txBody>
          <a:bodyPr>
            <a:normAutofit/>
          </a:bodyPr>
          <a:lstStyle/>
          <a:p>
            <a:pPr marL="0" indent="0">
              <a:spcBef>
                <a:spcPts val="0"/>
              </a:spcBef>
              <a:buNone/>
            </a:pPr>
            <a:r>
              <a:rPr lang="uk-UA" sz="1600" u="sng" dirty="0"/>
              <a:t>Компіляція модуля</a:t>
            </a:r>
            <a:r>
              <a:rPr lang="uk-UA" sz="1600" dirty="0"/>
              <a:t> відбувається при імпортуванні цього модуля у таких випадках:</a:t>
            </a:r>
          </a:p>
          <a:p>
            <a:pPr marL="177800" indent="-177800">
              <a:spcBef>
                <a:spcPts val="0"/>
              </a:spcBef>
            </a:pPr>
            <a:r>
              <a:rPr lang="uk-UA" sz="1600" dirty="0"/>
              <a:t>якщо до даного модуля ще не існує файла зі скомпільованим байт-кодом.</a:t>
            </a:r>
          </a:p>
          <a:p>
            <a:pPr marL="177800" indent="-177800">
              <a:spcBef>
                <a:spcPts val="0"/>
              </a:spcBef>
            </a:pPr>
            <a:r>
              <a:rPr lang="uk-UA" sz="1600" dirty="0"/>
              <a:t>якщо файл з модулем створено пізніше ніж файл з байт-кодом.</a:t>
            </a:r>
          </a:p>
          <a:p>
            <a:pPr marL="0" indent="0">
              <a:spcBef>
                <a:spcPts val="0"/>
              </a:spcBef>
              <a:buNone/>
            </a:pPr>
            <a:endParaRPr lang="uk-UA" sz="1600" dirty="0"/>
          </a:p>
          <a:p>
            <a:pPr marL="0" indent="0">
              <a:spcBef>
                <a:spcPts val="0"/>
              </a:spcBef>
              <a:buNone/>
            </a:pPr>
            <a:r>
              <a:rPr lang="uk-UA" sz="1600" dirty="0"/>
              <a:t>Можна вказати інтерпретатору </a:t>
            </a:r>
            <a:r>
              <a:rPr lang="uk-UA" sz="1600" u="sng" dirty="0"/>
              <a:t>додаткові опції для компіляції байт-кода</a:t>
            </a:r>
            <a:r>
              <a:rPr lang="uk-UA" sz="1600" dirty="0"/>
              <a:t>:</a:t>
            </a:r>
          </a:p>
          <a:p>
            <a:pPr marL="0" indent="0">
              <a:spcBef>
                <a:spcPts val="0"/>
              </a:spcBef>
              <a:buNone/>
            </a:pPr>
            <a:r>
              <a:rPr lang="uk-UA" sz="1600" dirty="0"/>
              <a:t>    </a:t>
            </a:r>
            <a:r>
              <a:rPr lang="uk-UA" sz="1600" i="1" dirty="0"/>
              <a:t>-</a:t>
            </a:r>
            <a:r>
              <a:rPr lang="en-US" sz="1600" i="1" dirty="0"/>
              <a:t>O </a:t>
            </a:r>
            <a:r>
              <a:rPr lang="en-US" sz="1600" dirty="0"/>
              <a:t>— </a:t>
            </a:r>
            <a:r>
              <a:rPr lang="uk-UA" sz="1600" dirty="0"/>
              <a:t>ця опція змушує інтерпретатор компілювати так званий оптимізований байт-код який зберігається у файлах з розширенням </a:t>
            </a:r>
            <a:r>
              <a:rPr lang="uk-UA" sz="1600" i="1" dirty="0"/>
              <a:t>.</a:t>
            </a:r>
            <a:r>
              <a:rPr lang="en-US" sz="1600" i="1" dirty="0" err="1"/>
              <a:t>pyo</a:t>
            </a:r>
            <a:r>
              <a:rPr lang="en-US" sz="1600" dirty="0"/>
              <a:t>. </a:t>
            </a:r>
            <a:r>
              <a:rPr lang="uk-UA" sz="1600" dirty="0"/>
              <a:t>З кода видаляються </a:t>
            </a:r>
            <a:r>
              <a:rPr lang="en-US" sz="1600" i="1" dirty="0"/>
              <a:t>assert</a:t>
            </a:r>
            <a:r>
              <a:rPr lang="en-US" sz="1600" dirty="0"/>
              <a:t>, </a:t>
            </a:r>
            <a:r>
              <a:rPr lang="uk-UA" sz="1600" dirty="0"/>
              <a:t>ігнорується умовний дебаг, </a:t>
            </a:r>
            <a:r>
              <a:rPr lang="uk-UA" sz="1600" i="1" dirty="0"/>
              <a:t>.</a:t>
            </a:r>
            <a:r>
              <a:rPr lang="en-US" sz="1600" i="1" dirty="0" err="1"/>
              <a:t>pyc</a:t>
            </a:r>
            <a:r>
              <a:rPr lang="en-US" sz="1600" dirty="0"/>
              <a:t>- </a:t>
            </a:r>
            <a:r>
              <a:rPr lang="uk-UA" sz="1600" dirty="0"/>
              <a:t>файли ігноруються.</a:t>
            </a:r>
          </a:p>
          <a:p>
            <a:pPr marL="0" indent="0">
              <a:spcBef>
                <a:spcPts val="0"/>
              </a:spcBef>
              <a:buNone/>
            </a:pPr>
            <a:r>
              <a:rPr lang="uk-UA" sz="1600" dirty="0"/>
              <a:t>    </a:t>
            </a:r>
            <a:r>
              <a:rPr lang="uk-UA" sz="1600" i="1" dirty="0"/>
              <a:t>-</a:t>
            </a:r>
            <a:r>
              <a:rPr lang="en-US" sz="1600" i="1" dirty="0"/>
              <a:t>OO </a:t>
            </a:r>
            <a:r>
              <a:rPr lang="en-US" sz="1600" dirty="0"/>
              <a:t>— </a:t>
            </a:r>
            <a:r>
              <a:rPr lang="uk-UA" sz="1600" dirty="0"/>
              <a:t>те ж саме, плюс видаляються коментарі.</a:t>
            </a:r>
          </a:p>
          <a:p>
            <a:pPr marL="0" indent="0">
              <a:spcBef>
                <a:spcPts val="0"/>
              </a:spcBef>
              <a:buNone/>
            </a:pPr>
            <a:endParaRPr lang="en-US" sz="1600" dirty="0"/>
          </a:p>
          <a:p>
            <a:pPr marL="0" indent="0">
              <a:spcBef>
                <a:spcPts val="0"/>
              </a:spcBef>
              <a:buNone/>
            </a:pPr>
            <a:endParaRPr lang="en-US" sz="1600" dirty="0"/>
          </a:p>
          <a:p>
            <a:pPr marL="0" indent="0">
              <a:spcBef>
                <a:spcPts val="0"/>
              </a:spcBef>
              <a:buNone/>
            </a:pPr>
            <a:endParaRPr lang="en-US" sz="1600" dirty="0"/>
          </a:p>
          <a:p>
            <a:pPr marL="0" indent="0">
              <a:spcBef>
                <a:spcPts val="0"/>
              </a:spcBef>
              <a:buNone/>
            </a:pPr>
            <a:endParaRPr lang="en-US" sz="1600" dirty="0"/>
          </a:p>
          <a:p>
            <a:pPr marL="0" indent="0">
              <a:spcBef>
                <a:spcPts val="0"/>
              </a:spcBef>
              <a:buNone/>
            </a:pPr>
            <a:endParaRPr lang="en-US" sz="1600" dirty="0"/>
          </a:p>
          <a:p>
            <a:pPr marL="0" indent="0">
              <a:spcBef>
                <a:spcPts val="0"/>
              </a:spcBef>
              <a:buNone/>
            </a:pPr>
            <a:endParaRPr lang="en-US" sz="1600" dirty="0"/>
          </a:p>
          <a:p>
            <a:pPr marL="0" indent="0">
              <a:spcBef>
                <a:spcPts val="0"/>
              </a:spcBef>
              <a:buNone/>
            </a:pPr>
            <a:endParaRPr lang="en-US" sz="1600" dirty="0"/>
          </a:p>
          <a:p>
            <a:pPr marL="0" indent="0">
              <a:spcBef>
                <a:spcPts val="0"/>
              </a:spcBef>
              <a:buNone/>
            </a:pPr>
            <a:endParaRPr lang="en-US" sz="1600" dirty="0"/>
          </a:p>
          <a:p>
            <a:pPr marL="0" indent="0">
              <a:spcBef>
                <a:spcPts val="0"/>
              </a:spcBef>
              <a:buNone/>
            </a:pPr>
            <a:endParaRPr lang="en-US" sz="1600" dirty="0"/>
          </a:p>
          <a:p>
            <a:pPr marL="0" indent="0">
              <a:spcBef>
                <a:spcPts val="0"/>
              </a:spcBef>
              <a:buNone/>
            </a:pPr>
            <a:endParaRPr lang="uk-UA" sz="1600" dirty="0"/>
          </a:p>
          <a:p>
            <a:pPr marL="0" indent="0">
              <a:spcBef>
                <a:spcPts val="0"/>
              </a:spcBef>
              <a:buNone/>
            </a:pPr>
            <a:r>
              <a:rPr lang="uk-UA" sz="1600" dirty="0"/>
              <a:t>Файл, який запускається безпосередньо з командного рядка, ніколи не компілюється. Для оптимізації його запуска бажано більшу частину кода розмістити в модулі.</a:t>
            </a:r>
          </a:p>
          <a:p>
            <a:pPr marL="0" indent="0">
              <a:spcBef>
                <a:spcPts val="0"/>
              </a:spcBef>
              <a:buNone/>
            </a:pPr>
            <a:endParaRPr lang="uk-UA" sz="1600" dirty="0"/>
          </a:p>
          <a:p>
            <a:pPr marL="0" indent="0">
              <a:spcBef>
                <a:spcPts val="0"/>
              </a:spcBef>
              <a:buNone/>
            </a:pPr>
            <a:r>
              <a:rPr lang="uk-UA" sz="1600" dirty="0"/>
              <a:t>Зкомпільований байт-код є платформо-незалежним, але </a:t>
            </a:r>
            <a:r>
              <a:rPr lang="uk-UA" sz="1600" u="sng" dirty="0"/>
              <a:t>може бути різним для різних версій інтерпретатора</a:t>
            </a:r>
            <a:r>
              <a:rPr lang="uk-UA" sz="1600" dirty="0"/>
              <a:t>.</a:t>
            </a:r>
            <a:endParaRPr lang="en-US" sz="1600" dirty="0"/>
          </a:p>
          <a:p>
            <a:pPr marL="0" indent="0">
              <a:spcBef>
                <a:spcPts val="0"/>
              </a:spcBef>
              <a:buNone/>
            </a:pPr>
            <a:endParaRPr lang="en-US" sz="1600" dirty="0"/>
          </a:p>
          <a:p>
            <a:pPr marL="0" indent="0">
              <a:spcBef>
                <a:spcPts val="0"/>
              </a:spcBef>
              <a:buNone/>
            </a:pPr>
            <a:r>
              <a:rPr lang="uk-UA" sz="1600" dirty="0"/>
              <a:t>Модуль може завантажуватись з файлів з розширенням </a:t>
            </a:r>
            <a:r>
              <a:rPr lang="uk-UA" sz="1600" i="1" dirty="0"/>
              <a:t>.</a:t>
            </a:r>
            <a:r>
              <a:rPr lang="en-US" sz="1600" i="1" dirty="0" err="1"/>
              <a:t>pyc</a:t>
            </a:r>
            <a:r>
              <a:rPr lang="en-US" sz="1600" i="1" dirty="0"/>
              <a:t> </a:t>
            </a:r>
            <a:r>
              <a:rPr lang="uk-UA" sz="1600" dirty="0"/>
              <a:t>або </a:t>
            </a:r>
            <a:r>
              <a:rPr lang="uk-UA" sz="1600" i="1" dirty="0"/>
              <a:t>.</a:t>
            </a:r>
            <a:r>
              <a:rPr lang="en-US" sz="1600" i="1" dirty="0" err="1"/>
              <a:t>pyo</a:t>
            </a:r>
            <a:r>
              <a:rPr lang="en-US" sz="1600" i="1" dirty="0"/>
              <a:t> </a:t>
            </a:r>
            <a:r>
              <a:rPr lang="uk-UA" sz="1600" dirty="0"/>
              <a:t>навіть якщо файла з розширенням </a:t>
            </a:r>
            <a:r>
              <a:rPr lang="uk-UA" sz="1600" i="1" dirty="0"/>
              <a:t>.</a:t>
            </a:r>
            <a:r>
              <a:rPr lang="en-US" sz="1600" i="1" dirty="0" err="1"/>
              <a:t>py</a:t>
            </a:r>
            <a:r>
              <a:rPr lang="en-US" sz="1600" i="1" dirty="0"/>
              <a:t> </a:t>
            </a:r>
            <a:r>
              <a:rPr lang="uk-UA" sz="1600" dirty="0"/>
              <a:t>не існує. Це може допомогти приховати початковий код якщо ви, наприклад, не хочете розповсюджувати його. Але це не є дієвим методом захисту програм.</a:t>
            </a:r>
          </a:p>
          <a:p>
            <a:pPr marL="0" indent="0">
              <a:spcBef>
                <a:spcPts val="0"/>
              </a:spcBef>
              <a:buNone/>
            </a:pPr>
            <a:endParaRPr lang="uk-UA" sz="1600" dirty="0"/>
          </a:p>
          <a:p>
            <a:pPr marL="0" indent="0">
              <a:spcBef>
                <a:spcPts val="0"/>
              </a:spcBef>
              <a:buNone/>
            </a:pPr>
            <a:r>
              <a:rPr lang="uk-UA" sz="1600" dirty="0"/>
              <a:t>Зауважимо, що інтерпретатор </a:t>
            </a:r>
            <a:r>
              <a:rPr lang="en-US" sz="1600" dirty="0"/>
              <a:t>Python </a:t>
            </a:r>
            <a:r>
              <a:rPr lang="uk-UA" sz="1600" dirty="0"/>
              <a:t>також може завантажувати бінарний код, який зібрано за допомогою мови </a:t>
            </a:r>
            <a:r>
              <a:rPr lang="en-US" sz="1600" dirty="0"/>
              <a:t>C (</a:t>
            </a:r>
            <a:r>
              <a:rPr lang="uk-UA" sz="1600" dirty="0"/>
              <a:t>файли</a:t>
            </a:r>
            <a:r>
              <a:rPr lang="en-US" sz="1600" dirty="0"/>
              <a:t> </a:t>
            </a:r>
            <a:r>
              <a:rPr lang="uk-UA" sz="1600" dirty="0"/>
              <a:t>з розширенням .</a:t>
            </a:r>
            <a:r>
              <a:rPr lang="en-US" sz="1600" dirty="0"/>
              <a:t>so </a:t>
            </a:r>
            <a:r>
              <a:rPr lang="uk-UA" sz="1600" dirty="0"/>
              <a:t>в </a:t>
            </a:r>
            <a:r>
              <a:rPr lang="en-US" sz="1600" dirty="0"/>
              <a:t>Linux </a:t>
            </a:r>
            <a:r>
              <a:rPr lang="uk-UA" sz="1600" dirty="0"/>
              <a:t>або .</a:t>
            </a:r>
            <a:r>
              <a:rPr lang="en-US" sz="1600" dirty="0" err="1"/>
              <a:t>dll</a:t>
            </a:r>
            <a:r>
              <a:rPr lang="en-US" sz="1600" dirty="0"/>
              <a:t> </a:t>
            </a:r>
            <a:r>
              <a:rPr lang="uk-UA" sz="1600" dirty="0"/>
              <a:t>в </a:t>
            </a:r>
            <a:r>
              <a:rPr lang="en-US" sz="1600" dirty="0"/>
              <a:t>Windows) </a:t>
            </a:r>
            <a:r>
              <a:rPr lang="uk-UA" sz="1600" dirty="0"/>
              <a:t>і навіть </a:t>
            </a:r>
            <a:r>
              <a:rPr lang="en-US" sz="1600" dirty="0"/>
              <a:t>Java-</a:t>
            </a:r>
            <a:r>
              <a:rPr lang="uk-UA" sz="1600" dirty="0"/>
              <a:t>класи зібрані за допомогою </a:t>
            </a:r>
            <a:r>
              <a:rPr lang="en-US" sz="1600" dirty="0" err="1"/>
              <a:t>Jython</a:t>
            </a:r>
            <a:r>
              <a:rPr lang="en-US" sz="1600" dirty="0"/>
              <a:t>. </a:t>
            </a:r>
            <a:endParaRPr lang="uk-UA" sz="1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2199" y="1781008"/>
            <a:ext cx="4160649" cy="2282992"/>
          </a:xfrm>
          <a:prstGeom prst="rect">
            <a:avLst/>
          </a:prstGeom>
        </p:spPr>
      </p:pic>
      <p:sp>
        <p:nvSpPr>
          <p:cNvPr id="4" name="Rectangle 3"/>
          <p:cNvSpPr/>
          <p:nvPr/>
        </p:nvSpPr>
        <p:spPr>
          <a:xfrm>
            <a:off x="372533" y="2111570"/>
            <a:ext cx="6096000" cy="1815882"/>
          </a:xfrm>
          <a:prstGeom prst="rect">
            <a:avLst/>
          </a:prstGeom>
        </p:spPr>
        <p:txBody>
          <a:bodyPr>
            <a:spAutoFit/>
          </a:bodyPr>
          <a:lstStyle/>
          <a:p>
            <a:r>
              <a:rPr lang="uk-UA" sz="1600" b="1" i="1" dirty="0"/>
              <a:t>Як працює </a:t>
            </a:r>
            <a:r>
              <a:rPr lang="en-US" sz="1600" b="1" i="1" dirty="0"/>
              <a:t>import</a:t>
            </a:r>
            <a:r>
              <a:rPr lang="ru-RU" sz="1600" b="1" i="1" dirty="0"/>
              <a:t>?</a:t>
            </a:r>
            <a:r>
              <a:rPr lang="en-US" sz="1600" b="1" i="1" dirty="0"/>
              <a:t> </a:t>
            </a:r>
            <a:endParaRPr lang="ru-RU" sz="1600" b="1" i="1" dirty="0"/>
          </a:p>
          <a:p>
            <a:r>
              <a:rPr lang="uk-UA" sz="1600" i="1" dirty="0"/>
              <a:t>Шукається інформація про модуль в словнику </a:t>
            </a:r>
            <a:r>
              <a:rPr lang="en-US" sz="1600" i="1" dirty="0" err="1"/>
              <a:t>sys.modules</a:t>
            </a:r>
            <a:r>
              <a:rPr lang="en-US" sz="1600" i="1" dirty="0"/>
              <a:t>. </a:t>
            </a:r>
            <a:endParaRPr lang="ru-RU" sz="1600" i="1" dirty="0"/>
          </a:p>
          <a:p>
            <a:r>
              <a:rPr lang="uk-UA" sz="1600" i="1" dirty="0"/>
              <a:t>Якщо модуль в словнику вже є, беруть розташований в пам'яті об'єкт модуля. Якщо модуля в словнику немає (перший імпорт):</a:t>
            </a:r>
          </a:p>
          <a:p>
            <a:pPr marL="285750" indent="-285750">
              <a:buFont typeface="Arial" panose="020B0604020202020204" pitchFamily="34" charset="0"/>
              <a:buChar char="•"/>
            </a:pPr>
            <a:r>
              <a:rPr lang="uk-UA" sz="1600" i="1" dirty="0"/>
              <a:t>Шукають файл модуля. </a:t>
            </a:r>
          </a:p>
          <a:p>
            <a:pPr marL="285750" indent="-285750">
              <a:buFont typeface="Arial" panose="020B0604020202020204" pitchFamily="34" charset="0"/>
              <a:buChar char="•"/>
            </a:pPr>
            <a:r>
              <a:rPr lang="uk-UA" sz="1600" i="1" dirty="0"/>
              <a:t>Компілюють його в байт-код (якщо потрібно). </a:t>
            </a:r>
          </a:p>
          <a:p>
            <a:pPr marL="285750" indent="-285750">
              <a:buFont typeface="Arial" panose="020B0604020202020204" pitchFamily="34" charset="0"/>
              <a:buChar char="•"/>
            </a:pPr>
            <a:r>
              <a:rPr lang="uk-UA" sz="1600" i="1" dirty="0"/>
              <a:t>Виконують його, щоб створити його об'єкти. </a:t>
            </a:r>
          </a:p>
        </p:txBody>
      </p:sp>
    </p:spTree>
    <p:extLst>
      <p:ext uri="{BB962C8B-B14F-4D97-AF65-F5344CB8AC3E}">
        <p14:creationId xmlns:p14="http://schemas.microsoft.com/office/powerpoint/2010/main" val="1932699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uk-UA" sz="1600" b="1" dirty="0"/>
              <a:t>Стандартні модулі</a:t>
            </a:r>
          </a:p>
          <a:p>
            <a:pPr marL="0" indent="0">
              <a:spcBef>
                <a:spcPts val="0"/>
              </a:spcBef>
              <a:buNone/>
            </a:pPr>
            <a:r>
              <a:rPr lang="en-US" sz="1600" dirty="0"/>
              <a:t>Python </a:t>
            </a:r>
            <a:r>
              <a:rPr lang="uk-UA" sz="1600" dirty="0"/>
              <a:t>розповсюджується з бібліотекою стандартних модулів. Бібліотека включає в себе більш ніж 200 модулів, які виконують платформо-залежну підтримку таких задач, як:</a:t>
            </a:r>
          </a:p>
          <a:p>
            <a:pPr>
              <a:spcBef>
                <a:spcPts val="0"/>
              </a:spcBef>
            </a:pPr>
            <a:r>
              <a:rPr lang="uk-UA" sz="1600" dirty="0"/>
              <a:t>інтерфейс до операційної системи</a:t>
            </a:r>
          </a:p>
          <a:p>
            <a:pPr>
              <a:spcBef>
                <a:spcPts val="0"/>
              </a:spcBef>
            </a:pPr>
            <a:r>
              <a:rPr lang="uk-UA" sz="1600" dirty="0"/>
              <a:t>керування об'єктами</a:t>
            </a:r>
          </a:p>
          <a:p>
            <a:pPr>
              <a:spcBef>
                <a:spcPts val="0"/>
              </a:spcBef>
            </a:pPr>
            <a:r>
              <a:rPr lang="uk-UA" sz="1600" dirty="0"/>
              <a:t>пошук</a:t>
            </a:r>
          </a:p>
          <a:p>
            <a:pPr>
              <a:spcBef>
                <a:spcPts val="0"/>
              </a:spcBef>
            </a:pPr>
            <a:r>
              <a:rPr lang="uk-UA" sz="1600" dirty="0"/>
              <a:t>мережа + Інтернет</a:t>
            </a:r>
          </a:p>
          <a:p>
            <a:pPr>
              <a:spcBef>
                <a:spcPts val="0"/>
              </a:spcBef>
            </a:pPr>
            <a:r>
              <a:rPr lang="uk-UA" sz="1600" dirty="0"/>
              <a:t>графічний інтерфейс користувача</a:t>
            </a:r>
          </a:p>
          <a:p>
            <a:pPr marL="0" indent="0">
              <a:spcBef>
                <a:spcPts val="0"/>
              </a:spcBef>
              <a:buNone/>
            </a:pPr>
            <a:r>
              <a:rPr lang="uk-UA" sz="1600" dirty="0"/>
              <a:t>       і ще багато іншого. Повний список стандартних модулів можна подивитись у документації.</a:t>
            </a:r>
          </a:p>
          <a:p>
            <a:pPr marL="0" indent="0">
              <a:buNone/>
            </a:pPr>
            <a:r>
              <a:rPr lang="uk-UA" sz="1600" dirty="0"/>
              <a:t>Частину модулів вбудовано в інтерпретатор за замовчуванням. Це зроблено з міркувань ефективності або для забезпечення доступа до примітивів операційної системи — наприклад, модуль </a:t>
            </a:r>
            <a:r>
              <a:rPr lang="en-US" sz="1600" b="1" i="1" dirty="0"/>
              <a:t>sys</a:t>
            </a:r>
            <a:r>
              <a:rPr lang="en-US" sz="1600" dirty="0"/>
              <a:t>.</a:t>
            </a:r>
            <a:endParaRPr lang="uk-UA" sz="1600" dirty="0"/>
          </a:p>
          <a:p>
            <a:pPr marL="0" indent="0" algn="ctr">
              <a:buNone/>
            </a:pPr>
            <a:r>
              <a:rPr lang="ru-RU" sz="1600" b="1" dirty="0"/>
              <a:t>Функція dir()</a:t>
            </a:r>
          </a:p>
          <a:p>
            <a:pPr marL="0" indent="0">
              <a:buNone/>
            </a:pPr>
            <a:r>
              <a:rPr lang="ru-RU" sz="1600" dirty="0"/>
              <a:t>Вбудована функція </a:t>
            </a:r>
            <a:r>
              <a:rPr lang="ru-RU" sz="1600" b="1" i="1" dirty="0"/>
              <a:t>dir() </a:t>
            </a:r>
            <a:r>
              <a:rPr lang="ru-RU" sz="1600" dirty="0"/>
              <a:t>використовується для отримання імен, які визначено в модулі. Вона повертає відсортований список рядків:</a:t>
            </a:r>
          </a:p>
          <a:p>
            <a:pPr marL="0" indent="0">
              <a:buNone/>
            </a:pPr>
            <a:endParaRPr lang="ru-RU" sz="1600" dirty="0"/>
          </a:p>
          <a:p>
            <a:pPr marL="0" indent="0">
              <a:buNone/>
            </a:pPr>
            <a:endParaRPr lang="ru-RU" sz="1600" dirty="0"/>
          </a:p>
          <a:p>
            <a:pPr marL="0" indent="0">
              <a:buNone/>
            </a:pPr>
            <a:r>
              <a:rPr lang="ru-RU" sz="1600" dirty="0"/>
              <a:t>Без аргументів функція </a:t>
            </a:r>
            <a:r>
              <a:rPr lang="ru-RU" sz="1600" b="1" dirty="0"/>
              <a:t>dir() </a:t>
            </a:r>
            <a:r>
              <a:rPr lang="ru-RU" sz="1600" dirty="0"/>
              <a:t>повертає список імен, які визначено в даний момент:</a:t>
            </a:r>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Результат функції </a:t>
            </a:r>
            <a:r>
              <a:rPr lang="ru-RU" sz="1600" b="1" dirty="0"/>
              <a:t>dir() </a:t>
            </a:r>
            <a:r>
              <a:rPr lang="ru-RU" sz="1600" dirty="0"/>
              <a:t>не містить вбудованих функцій і змінних. Отримати їх список можна зі стандартного модуля </a:t>
            </a:r>
            <a:r>
              <a:rPr lang="ru-RU" sz="1600" b="1" i="1" dirty="0"/>
              <a:t>builtins</a:t>
            </a:r>
            <a:r>
              <a:rPr lang="ru-RU" sz="1600" dirty="0"/>
              <a:t>:</a:t>
            </a:r>
            <a:endParaRPr lang="uk-UA" sz="1600" dirty="0"/>
          </a:p>
        </p:txBody>
      </p:sp>
      <p:pic>
        <p:nvPicPr>
          <p:cNvPr id="4" name="Picture 3"/>
          <p:cNvPicPr>
            <a:picLocks noChangeAspect="1"/>
          </p:cNvPicPr>
          <p:nvPr/>
        </p:nvPicPr>
        <p:blipFill>
          <a:blip r:embed="rId2"/>
          <a:stretch>
            <a:fillRect/>
          </a:stretch>
        </p:blipFill>
        <p:spPr>
          <a:xfrm>
            <a:off x="262467" y="3545417"/>
            <a:ext cx="11277600" cy="609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67" y="4519083"/>
            <a:ext cx="8771466" cy="1026584"/>
          </a:xfrm>
          <a:prstGeom prst="rect">
            <a:avLst/>
          </a:prstGeom>
        </p:spPr>
      </p:pic>
      <p:pic>
        <p:nvPicPr>
          <p:cNvPr id="7" name="Picture 6"/>
          <p:cNvPicPr>
            <a:picLocks noChangeAspect="1"/>
          </p:cNvPicPr>
          <p:nvPr/>
        </p:nvPicPr>
        <p:blipFill>
          <a:blip r:embed="rId4"/>
          <a:stretch>
            <a:fillRect/>
          </a:stretch>
        </p:blipFill>
        <p:spPr>
          <a:xfrm>
            <a:off x="262467" y="5853641"/>
            <a:ext cx="11572875" cy="923925"/>
          </a:xfrm>
          <a:prstGeom prst="rect">
            <a:avLst/>
          </a:prstGeom>
        </p:spPr>
      </p:pic>
    </p:spTree>
    <p:extLst>
      <p:ext uri="{BB962C8B-B14F-4D97-AF65-F5344CB8AC3E}">
        <p14:creationId xmlns:p14="http://schemas.microsoft.com/office/powerpoint/2010/main" val="4205163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493" y="128489"/>
            <a:ext cx="11624733" cy="6417733"/>
          </a:xfrm>
        </p:spPr>
        <p:txBody>
          <a:bodyPr>
            <a:normAutofit/>
          </a:bodyPr>
          <a:lstStyle/>
          <a:p>
            <a:pPr marL="0" indent="0" algn="ctr">
              <a:buNone/>
            </a:pPr>
            <a:r>
              <a:rPr lang="uk-UA" sz="1600" b="1" dirty="0"/>
              <a:t>Модулі як об'єкти</a:t>
            </a:r>
          </a:p>
          <a:p>
            <a:pPr marL="0" indent="0">
              <a:buNone/>
            </a:pPr>
            <a:r>
              <a:rPr lang="uk-UA" sz="1600" dirty="0"/>
              <a:t>Імпортувати модуль можна за допомогою оператора </a:t>
            </a:r>
            <a:r>
              <a:rPr lang="en-US" sz="1600" dirty="0"/>
              <a:t>import. </a:t>
            </a:r>
            <a:r>
              <a:rPr lang="uk-UA" sz="1600" dirty="0"/>
              <a:t>Після ключового слова </a:t>
            </a:r>
            <a:r>
              <a:rPr lang="en-US" sz="1600" dirty="0"/>
              <a:t>import </a:t>
            </a:r>
            <a:r>
              <a:rPr lang="uk-UA" sz="1600" dirty="0"/>
              <a:t>вказують назву імпортованого модуля або розділені комою імена імпортованих модулів:</a:t>
            </a:r>
            <a:endParaRPr lang="en-US" sz="1600" dirty="0"/>
          </a:p>
          <a:p>
            <a:pPr marL="0" indent="0">
              <a:buNone/>
            </a:pPr>
            <a:endParaRPr lang="en-US" sz="1600" dirty="0"/>
          </a:p>
          <a:p>
            <a:pPr marL="0" indent="0">
              <a:buNone/>
            </a:pPr>
            <a:endParaRPr lang="en-US" sz="1600" dirty="0"/>
          </a:p>
          <a:p>
            <a:pPr marL="0" indent="0">
              <a:buNone/>
            </a:pPr>
            <a:r>
              <a:rPr lang="uk-UA" sz="1600" i="1" dirty="0"/>
              <a:t>хорошою практикою в </a:t>
            </a:r>
            <a:r>
              <a:rPr lang="en-US" sz="1600" i="1" dirty="0"/>
              <a:t>Python </a:t>
            </a:r>
            <a:r>
              <a:rPr lang="uk-UA" sz="1600" i="1" dirty="0"/>
              <a:t>є імпортування модулів по одному у кожному рядку.</a:t>
            </a:r>
          </a:p>
          <a:p>
            <a:pPr marL="0" indent="0">
              <a:buNone/>
            </a:pPr>
            <a:r>
              <a:rPr lang="en-US" sz="1600" dirty="0"/>
              <a:t>Python </a:t>
            </a:r>
            <a:r>
              <a:rPr lang="uk-UA" sz="1600" dirty="0"/>
              <a:t>все є об'єктом. При імпортуванні модуля </a:t>
            </a:r>
            <a:r>
              <a:rPr lang="en-US" sz="1600" dirty="0"/>
              <a:t>Python </a:t>
            </a:r>
            <a:r>
              <a:rPr lang="uk-UA" sz="1600" dirty="0"/>
              <a:t>створює відповідний об'єкт а також ім'я, яке пов'язує з цим модулем. Ім'я об'єкта модуля буде співпадати з назвою самого модуля, але це можна змінити. Достатньо при імпортуванні модуля вказати інше ім'я після ключового слова </a:t>
            </a:r>
            <a:r>
              <a:rPr lang="en-US" sz="1600" b="1" i="1" dirty="0"/>
              <a:t>as</a:t>
            </a:r>
            <a:r>
              <a:rPr lang="en-US" sz="1600" dirty="0"/>
              <a:t>:</a:t>
            </a:r>
            <a:endParaRPr lang="uk-UA" sz="1600" dirty="0"/>
          </a:p>
          <a:p>
            <a:pPr marL="0" indent="0">
              <a:buNone/>
            </a:pPr>
            <a:endParaRPr lang="uk-UA" sz="1600" dirty="0"/>
          </a:p>
          <a:p>
            <a:pPr marL="0" indent="0">
              <a:buNone/>
            </a:pPr>
            <a:r>
              <a:rPr lang="uk-UA" sz="1600" dirty="0"/>
              <a:t>Модуль завантажується лише один раз. Усі наступні спроби імпортування просто повертають посилання на вже імпортований модуль.</a:t>
            </a:r>
          </a:p>
          <a:p>
            <a:pPr marL="0" indent="0">
              <a:buNone/>
            </a:pPr>
            <a:r>
              <a:rPr lang="uk-UA" sz="1600" b="1" dirty="0"/>
              <a:t>При імпорті модуля виконується увесь його вміст, рядок за рядком</a:t>
            </a:r>
            <a:r>
              <a:rPr lang="uk-UA" sz="1600" dirty="0"/>
              <a:t>! Тобто, наприклад, якщо у модулі присутні виклики функції </a:t>
            </a:r>
            <a:r>
              <a:rPr lang="en-US" sz="1600" b="1" i="1" dirty="0"/>
              <a:t>print(), </a:t>
            </a:r>
            <a:r>
              <a:rPr lang="uk-UA" sz="1600" dirty="0"/>
              <a:t>то при імпорті цього модуля вони спрацюють.</a:t>
            </a:r>
          </a:p>
          <a:p>
            <a:pPr marL="0" indent="0">
              <a:buNone/>
            </a:pPr>
            <a:r>
              <a:rPr lang="uk-UA" sz="1600" dirty="0"/>
              <a:t>Кожен </a:t>
            </a:r>
            <a:r>
              <a:rPr lang="uk-UA" sz="1600" u="sng" dirty="0"/>
              <a:t>модуль задає новий простір імен</a:t>
            </a:r>
            <a:r>
              <a:rPr lang="uk-UA" sz="1600" dirty="0"/>
              <a:t>, атрибути якого відповідають </a:t>
            </a:r>
            <a:r>
              <a:rPr lang="uk-UA" sz="1600" u="sng" dirty="0"/>
              <a:t>іменам, визначеним у файлі</a:t>
            </a:r>
            <a:r>
              <a:rPr lang="uk-UA" sz="1600" dirty="0"/>
              <a:t>:</a:t>
            </a:r>
          </a:p>
          <a:p>
            <a:pPr marL="0" indent="0">
              <a:buNone/>
            </a:pPr>
            <a:r>
              <a:rPr lang="uk-UA" sz="1600" dirty="0"/>
              <a:t>Можна </a:t>
            </a:r>
            <a:r>
              <a:rPr lang="uk-UA" sz="1600" u="sng" dirty="0"/>
              <a:t>імпортувати тільки певні імена з модуля</a:t>
            </a:r>
            <a:r>
              <a:rPr lang="uk-UA" sz="1600" dirty="0"/>
              <a:t>, після чого вони стануть доступними як глобальні імена поточного модуля. Зробити це можна за допомогою оператора </a:t>
            </a:r>
            <a:r>
              <a:rPr lang="en-US" sz="1600" b="1" i="1" dirty="0"/>
              <a:t>from...import</a:t>
            </a:r>
            <a:r>
              <a:rPr lang="en-US" sz="1600" dirty="0"/>
              <a:t>. </a:t>
            </a:r>
            <a:r>
              <a:rPr lang="uk-UA" sz="1600" dirty="0"/>
              <a:t>Після ключового слова </a:t>
            </a:r>
            <a:r>
              <a:rPr lang="en-US" sz="1600" b="1" i="1" dirty="0"/>
              <a:t>from</a:t>
            </a:r>
            <a:r>
              <a:rPr lang="en-US" sz="1600" dirty="0"/>
              <a:t> </a:t>
            </a:r>
            <a:r>
              <a:rPr lang="uk-UA" sz="1600" dirty="0"/>
              <a:t>вказують ім'я модуля, з якого ведеться імпорт, потім після ключового слова </a:t>
            </a:r>
            <a:r>
              <a:rPr lang="en-US" sz="1600" b="1" i="1" dirty="0"/>
              <a:t>import</a:t>
            </a:r>
            <a:r>
              <a:rPr lang="en-US" sz="1600" dirty="0"/>
              <a:t> </a:t>
            </a:r>
            <a:r>
              <a:rPr lang="uk-UA" sz="1600" dirty="0"/>
              <a:t>через кому перераховують імена того, що потрібно імпортувати. Також після кожного імені можна вказати ключове слово </a:t>
            </a:r>
            <a:r>
              <a:rPr lang="en-US" sz="1600" b="1" i="1" dirty="0"/>
              <a:t>as</a:t>
            </a:r>
            <a:r>
              <a:rPr lang="en-US" sz="1600" dirty="0"/>
              <a:t> </a:t>
            </a:r>
            <a:r>
              <a:rPr lang="uk-UA" sz="1600" dirty="0"/>
              <a:t>і альтернативне ім'я:</a:t>
            </a:r>
          </a:p>
        </p:txBody>
      </p:sp>
      <p:sp>
        <p:nvSpPr>
          <p:cNvPr id="2" name="Rectangle 1"/>
          <p:cNvSpPr>
            <a:spLocks noChangeArrowheads="1"/>
          </p:cNvSpPr>
          <p:nvPr/>
        </p:nvSpPr>
        <p:spPr bwMode="auto">
          <a:xfrm>
            <a:off x="262467" y="1109991"/>
            <a:ext cx="1845377"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os</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json</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requests</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62467" y="2911045"/>
            <a:ext cx="2133918"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mathplotlib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mp</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338826" y="5746122"/>
            <a:ext cx="1981200" cy="800100"/>
          </a:xfrm>
          <a:prstGeom prst="rect">
            <a:avLst/>
          </a:prstGeom>
        </p:spPr>
      </p:pic>
    </p:spTree>
    <p:extLst>
      <p:ext uri="{BB962C8B-B14F-4D97-AF65-F5344CB8AC3E}">
        <p14:creationId xmlns:p14="http://schemas.microsoft.com/office/powerpoint/2010/main" val="877369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ru-RU" sz="1600" dirty="0"/>
              <a:t>Синтаксис оператора довзволяє перерахувати декілька імен через кому і, можливо, переіменувати деякі з них:</a:t>
            </a:r>
            <a:endParaRPr lang="en-US" sz="1600" dirty="0"/>
          </a:p>
          <a:p>
            <a:pPr marL="0" indent="0">
              <a:buNone/>
            </a:pPr>
            <a:endParaRPr lang="en-US" sz="1600" dirty="0"/>
          </a:p>
          <a:p>
            <a:pPr marL="0" indent="0">
              <a:buNone/>
            </a:pPr>
            <a:r>
              <a:rPr lang="ru-RU" sz="1600" dirty="0"/>
              <a:t>Оператор </a:t>
            </a:r>
            <a:r>
              <a:rPr lang="ru-RU" sz="1600" b="1" i="1" dirty="0"/>
              <a:t>from...import </a:t>
            </a:r>
            <a:r>
              <a:rPr lang="ru-RU" sz="1600" dirty="0"/>
              <a:t>можна концептуально представити наступним способом:</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ru-RU" sz="1600" dirty="0"/>
              <a:t>Якщо після </a:t>
            </a:r>
            <a:r>
              <a:rPr lang="ru-RU" sz="1600" b="1" i="1" dirty="0"/>
              <a:t>from...import </a:t>
            </a:r>
            <a:r>
              <a:rPr lang="ru-RU" sz="1600" dirty="0"/>
              <a:t>вказати зірочку, то з модуля буде імпортовано </a:t>
            </a:r>
            <a:r>
              <a:rPr lang="uk-UA" sz="1600" dirty="0"/>
              <a:t>в</a:t>
            </a:r>
            <a:r>
              <a:rPr lang="ru-RU" sz="1600" dirty="0"/>
              <a:t>сі сутності, імена яких не починаються з символа підкреслення: </a:t>
            </a:r>
          </a:p>
          <a:p>
            <a:pPr marL="0" indent="0">
              <a:buNone/>
            </a:pPr>
            <a:endParaRPr lang="ru-RU" sz="1600" dirty="0"/>
          </a:p>
          <a:p>
            <a:pPr marL="0" indent="0">
              <a:buNone/>
            </a:pPr>
            <a:endParaRPr lang="ru-RU" sz="1600" dirty="0"/>
          </a:p>
          <a:p>
            <a:pPr marL="0" indent="0">
              <a:buNone/>
            </a:pPr>
            <a:r>
              <a:rPr lang="ru-RU" sz="1600" dirty="0"/>
              <a:t>Зауважте, що </a:t>
            </a:r>
            <a:r>
              <a:rPr lang="ru-RU" sz="1600" u="sng" dirty="0"/>
              <a:t>все імпортоване стане глобальним для поточного модуля</a:t>
            </a:r>
            <a:r>
              <a:rPr lang="ru-RU" sz="1600" dirty="0"/>
              <a:t>. Тому такий спосіб імпорта не завжди є хорошою практикою.</a:t>
            </a:r>
          </a:p>
          <a:p>
            <a:pPr marL="0" indent="0">
              <a:buNone/>
            </a:pPr>
            <a:r>
              <a:rPr lang="ru-RU" sz="1600" dirty="0"/>
              <a:t>При створенні модуля можна обмежити імпорт з зірочкою присвоївши спеціальній змінній модуля </a:t>
            </a:r>
            <a:r>
              <a:rPr lang="ru-RU" sz="1600" b="1" i="1" dirty="0"/>
              <a:t>__</a:t>
            </a:r>
            <a:r>
              <a:rPr lang="en-US" sz="1600" b="1" i="1" dirty="0"/>
              <a:t>all__ </a:t>
            </a:r>
            <a:r>
              <a:rPr lang="ru-RU" sz="1600" dirty="0"/>
              <a:t>список з ідентифікаторами модуля. Наприклад, якщо у модулі </a:t>
            </a:r>
            <a:r>
              <a:rPr lang="en-US" sz="1600" b="1" i="1" dirty="0" err="1"/>
              <a:t>usefull</a:t>
            </a:r>
            <a:r>
              <a:rPr lang="en-US" sz="1600" dirty="0"/>
              <a:t> </a:t>
            </a:r>
            <a:r>
              <a:rPr lang="ru-RU" sz="1600" dirty="0"/>
              <a:t>визначимо:</a:t>
            </a:r>
          </a:p>
          <a:p>
            <a:pPr marL="0" indent="0">
              <a:buNone/>
            </a:pPr>
            <a:endParaRPr lang="ru-RU" sz="1600" dirty="0"/>
          </a:p>
          <a:p>
            <a:pPr marL="0" indent="0">
              <a:buNone/>
            </a:pPr>
            <a:r>
              <a:rPr lang="ru-RU" sz="1600" dirty="0"/>
              <a:t>то при імпорті усього вмісту цього модуля:</a:t>
            </a:r>
          </a:p>
          <a:p>
            <a:pPr marL="0" indent="0">
              <a:buNone/>
            </a:pPr>
            <a:endParaRPr lang="ru-RU" sz="1600" dirty="0"/>
          </a:p>
          <a:p>
            <a:pPr marL="0" indent="0">
              <a:buNone/>
            </a:pPr>
            <a:r>
              <a:rPr lang="ru-RU" sz="1600" dirty="0"/>
              <a:t>не буде імпортовано нічого.</a:t>
            </a:r>
            <a:endParaRPr lang="en-US" sz="1600" dirty="0"/>
          </a:p>
          <a:p>
            <a:pPr marL="0" indent="0">
              <a:buNone/>
            </a:pPr>
            <a:endParaRPr lang="uk-UA" sz="1600" dirty="0"/>
          </a:p>
        </p:txBody>
      </p:sp>
      <p:sp>
        <p:nvSpPr>
          <p:cNvPr id="2" name="Rectangle 1"/>
          <p:cNvSpPr>
            <a:spLocks noChangeArrowheads="1"/>
          </p:cNvSpPr>
          <p:nvPr/>
        </p:nvSpPr>
        <p:spPr bwMode="auto">
          <a:xfrm>
            <a:off x="262467" y="481113"/>
            <a:ext cx="4232249"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usefull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long_function_name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lfn</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func</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62467" y="1190880"/>
            <a:ext cx="2755883"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usefull</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lfn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usefull</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long_function_name</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func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usefull</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func</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del </a:t>
            </a:r>
            <a:r>
              <a:rPr kumimoji="0" lang="ru-RU" altLang="ru-RU" sz="1400" b="0" i="0" u="none" strike="noStrike" cap="none" normalizeH="0" baseline="0">
                <a:ln>
                  <a:noFill/>
                </a:ln>
                <a:solidFill>
                  <a:srgbClr val="C3CEE3"/>
                </a:solidFill>
                <a:effectLst/>
                <a:latin typeface="JetBrains Mono"/>
              </a:rPr>
              <a:t>usefull</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262467" y="2764896"/>
            <a:ext cx="1943100" cy="752475"/>
          </a:xfrm>
          <a:prstGeom prst="rect">
            <a:avLst/>
          </a:prstGeom>
        </p:spPr>
      </p:pic>
      <p:sp>
        <p:nvSpPr>
          <p:cNvPr id="7" name="Rectangle 4"/>
          <p:cNvSpPr>
            <a:spLocks noChangeArrowheads="1"/>
          </p:cNvSpPr>
          <p:nvPr/>
        </p:nvSpPr>
        <p:spPr bwMode="auto">
          <a:xfrm>
            <a:off x="330200" y="4594786"/>
            <a:ext cx="1064715"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__all__ </a:t>
            </a:r>
            <a:r>
              <a:rPr kumimoji="0" lang="ru-RU" altLang="ru-RU" sz="1400" b="0" i="0" u="none" strike="noStrike" cap="none" normalizeH="0" baseline="0">
                <a:ln>
                  <a:noFill/>
                </a:ln>
                <a:solidFill>
                  <a:srgbClr val="89DDFF"/>
                </a:solidFill>
                <a:effectLst/>
                <a:latin typeface="JetBrains Mono"/>
              </a:rPr>
              <a:t>= []</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8" name="Rectangle 5"/>
          <p:cNvSpPr>
            <a:spLocks noChangeArrowheads="1"/>
          </p:cNvSpPr>
          <p:nvPr/>
        </p:nvSpPr>
        <p:spPr bwMode="auto">
          <a:xfrm>
            <a:off x="330200" y="5287382"/>
            <a:ext cx="1776448"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usefull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72127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en-US" sz="1600" b="1" i="1" dirty="0"/>
              <a:t>import</a:t>
            </a:r>
            <a:r>
              <a:rPr lang="en-US" sz="1600" dirty="0"/>
              <a:t> </a:t>
            </a:r>
            <a:r>
              <a:rPr lang="uk-UA" sz="1600" dirty="0"/>
              <a:t>і </a:t>
            </a:r>
            <a:r>
              <a:rPr lang="en-US" sz="1600" b="1" i="1" dirty="0"/>
              <a:t>from</a:t>
            </a:r>
            <a:r>
              <a:rPr lang="en-US" sz="1600" dirty="0"/>
              <a:t> — </a:t>
            </a:r>
            <a:r>
              <a:rPr lang="uk-UA" sz="1600" dirty="0"/>
              <a:t>це виконувані вирази, і виконуються вони у процесі виконання скрипта, а не на етапі компіляції. Це дозволяє гнучко підходити до процесі імпортування: використовувати умовні вирази і тому подібне.</a:t>
            </a:r>
          </a:p>
          <a:p>
            <a:pPr marL="0" indent="0">
              <a:buNone/>
            </a:pPr>
            <a:r>
              <a:rPr lang="uk-UA" sz="1600" dirty="0"/>
              <a:t>Доступ до певної сутності модуля відбувається вказуючи її ім'я в якості атрибута модуля:</a:t>
            </a:r>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r>
              <a:rPr lang="ru-RU" sz="1600" dirty="0"/>
              <a:t>В модулі завжди присутні </a:t>
            </a:r>
            <a:r>
              <a:rPr lang="ru-RU" sz="1600" i="1" u="sng" dirty="0"/>
              <a:t>спеціальні атрибути</a:t>
            </a:r>
            <a:r>
              <a:rPr lang="ru-RU" sz="1600" dirty="0"/>
              <a:t>, Наприклад:</a:t>
            </a:r>
          </a:p>
          <a:p>
            <a:pPr marL="0" indent="0">
              <a:buNone/>
            </a:pPr>
            <a:r>
              <a:rPr lang="ru-RU" sz="1600" b="1" i="1" dirty="0"/>
              <a:t>__file__ </a:t>
            </a:r>
            <a:r>
              <a:rPr lang="ru-RU" sz="1600" dirty="0"/>
              <a:t>— містить шлях до файлу модуля:</a:t>
            </a:r>
            <a:endParaRPr lang="en-US" sz="1600" dirty="0"/>
          </a:p>
          <a:p>
            <a:pPr marL="0" indent="0">
              <a:buNone/>
            </a:pPr>
            <a:endParaRPr lang="en-US" sz="1600" dirty="0"/>
          </a:p>
          <a:p>
            <a:pPr marL="0" indent="0">
              <a:buNone/>
            </a:pPr>
            <a:endParaRPr lang="en-US" sz="1600" dirty="0"/>
          </a:p>
          <a:p>
            <a:pPr marL="0" indent="0">
              <a:buNone/>
            </a:pPr>
            <a:endParaRPr lang="ru-RU" sz="1600" b="1" i="1" dirty="0"/>
          </a:p>
          <a:p>
            <a:pPr marL="0" indent="0">
              <a:buNone/>
            </a:pPr>
            <a:r>
              <a:rPr lang="en-US" sz="1600" b="1" i="1" dirty="0"/>
              <a:t>__name__ </a:t>
            </a:r>
            <a:r>
              <a:rPr lang="en-US" sz="1600" dirty="0"/>
              <a:t>— </a:t>
            </a:r>
            <a:r>
              <a:rPr lang="uk-UA" sz="1600" dirty="0"/>
              <a:t>містить ім'я модуля:</a:t>
            </a:r>
            <a:endParaRPr lang="en-US" sz="1600" dirty="0"/>
          </a:p>
          <a:p>
            <a:pPr marL="0" indent="0">
              <a:buNone/>
            </a:pPr>
            <a:endParaRPr lang="en-US" sz="1600" dirty="0"/>
          </a:p>
          <a:p>
            <a:pPr marL="0" indent="0">
              <a:buNone/>
            </a:pPr>
            <a:endParaRPr lang="en-US" sz="1600" b="1" dirty="0"/>
          </a:p>
          <a:p>
            <a:pPr marL="0" indent="0">
              <a:buNone/>
            </a:pPr>
            <a:r>
              <a:rPr lang="ru-RU" sz="1600" b="1" i="1" dirty="0"/>
              <a:t>__cached__ </a:t>
            </a:r>
            <a:r>
              <a:rPr lang="ru-RU" sz="1600" dirty="0"/>
              <a:t>— містить шлях до файла зкомпільованого байт-кода:</a:t>
            </a:r>
            <a:endParaRPr lang="en-US" sz="1600" dirty="0"/>
          </a:p>
          <a:p>
            <a:pPr marL="0" indent="0">
              <a:buNone/>
            </a:pPr>
            <a:endParaRPr lang="uk-UA" sz="1600" dirty="0"/>
          </a:p>
        </p:txBody>
      </p:sp>
      <p:pic>
        <p:nvPicPr>
          <p:cNvPr id="2" name="Picture 1"/>
          <p:cNvPicPr>
            <a:picLocks noChangeAspect="1"/>
          </p:cNvPicPr>
          <p:nvPr/>
        </p:nvPicPr>
        <p:blipFill>
          <a:blip r:embed="rId2"/>
          <a:stretch>
            <a:fillRect/>
          </a:stretch>
        </p:blipFill>
        <p:spPr>
          <a:xfrm>
            <a:off x="341841" y="1090612"/>
            <a:ext cx="1466850" cy="1323975"/>
          </a:xfrm>
          <a:prstGeom prst="rect">
            <a:avLst/>
          </a:prstGeom>
        </p:spPr>
      </p:pic>
      <p:pic>
        <p:nvPicPr>
          <p:cNvPr id="4" name="Picture 3"/>
          <p:cNvPicPr>
            <a:picLocks noChangeAspect="1"/>
          </p:cNvPicPr>
          <p:nvPr/>
        </p:nvPicPr>
        <p:blipFill>
          <a:blip r:embed="rId3"/>
          <a:stretch>
            <a:fillRect/>
          </a:stretch>
        </p:blipFill>
        <p:spPr>
          <a:xfrm>
            <a:off x="262467" y="3155420"/>
            <a:ext cx="6753225" cy="733425"/>
          </a:xfrm>
          <a:prstGeom prst="rect">
            <a:avLst/>
          </a:prstGeom>
        </p:spPr>
      </p:pic>
      <p:pic>
        <p:nvPicPr>
          <p:cNvPr id="5" name="Picture 4"/>
          <p:cNvPicPr>
            <a:picLocks noChangeAspect="1"/>
          </p:cNvPicPr>
          <p:nvPr/>
        </p:nvPicPr>
        <p:blipFill>
          <a:blip r:embed="rId4"/>
          <a:stretch>
            <a:fillRect/>
          </a:stretch>
        </p:blipFill>
        <p:spPr>
          <a:xfrm>
            <a:off x="275166" y="4563534"/>
            <a:ext cx="1533525" cy="495300"/>
          </a:xfrm>
          <a:prstGeom prst="rect">
            <a:avLst/>
          </a:prstGeom>
        </p:spPr>
      </p:pic>
      <p:pic>
        <p:nvPicPr>
          <p:cNvPr id="6" name="Picture 5"/>
          <p:cNvPicPr>
            <a:picLocks noChangeAspect="1"/>
          </p:cNvPicPr>
          <p:nvPr/>
        </p:nvPicPr>
        <p:blipFill>
          <a:blip r:embed="rId5"/>
          <a:stretch>
            <a:fillRect/>
          </a:stretch>
        </p:blipFill>
        <p:spPr>
          <a:xfrm>
            <a:off x="262467" y="5671079"/>
            <a:ext cx="8620125" cy="561975"/>
          </a:xfrm>
          <a:prstGeom prst="rect">
            <a:avLst/>
          </a:prstGeom>
        </p:spPr>
      </p:pic>
      <p:sp>
        <p:nvSpPr>
          <p:cNvPr id="7" name="Rectangle 6"/>
          <p:cNvSpPr/>
          <p:nvPr/>
        </p:nvSpPr>
        <p:spPr>
          <a:xfrm>
            <a:off x="5347760" y="1081093"/>
            <a:ext cx="6844240" cy="1323439"/>
          </a:xfrm>
          <a:prstGeom prst="rect">
            <a:avLst/>
          </a:prstGeom>
        </p:spPr>
        <p:txBody>
          <a:bodyPr wrap="square">
            <a:spAutoFit/>
          </a:bodyPr>
          <a:lstStyle/>
          <a:p>
            <a:r>
              <a:rPr lang="en-US" sz="1600" b="1" i="1" dirty="0"/>
              <a:t>import</a:t>
            </a:r>
            <a:r>
              <a:rPr lang="en-US" sz="1600" i="1" dirty="0"/>
              <a:t> </a:t>
            </a:r>
            <a:r>
              <a:rPr lang="uk-UA" sz="1600" i="1" dirty="0"/>
              <a:t>і </a:t>
            </a:r>
            <a:r>
              <a:rPr lang="en-US" sz="1600" b="1" i="1" dirty="0"/>
              <a:t>from</a:t>
            </a:r>
            <a:r>
              <a:rPr lang="en-US" sz="1600" i="1" dirty="0"/>
              <a:t> - </a:t>
            </a:r>
            <a:r>
              <a:rPr lang="uk-UA" sz="1600" i="1" dirty="0"/>
              <a:t> можна вкласти в:</a:t>
            </a:r>
          </a:p>
          <a:p>
            <a:pPr marL="285750" indent="-285750">
              <a:buFont typeface="Arial" panose="020B0604020202020204" pitchFamily="34" charset="0"/>
              <a:buChar char="•"/>
            </a:pPr>
            <a:r>
              <a:rPr lang="en-US" sz="1600" b="1" i="1" dirty="0"/>
              <a:t>if</a:t>
            </a:r>
            <a:r>
              <a:rPr lang="en-US" sz="1600" i="1" dirty="0"/>
              <a:t> (</a:t>
            </a:r>
            <a:r>
              <a:rPr lang="uk-UA" sz="1600" i="1" dirty="0"/>
              <a:t>імпортуємо один модуль, інакше імпортуємо інший) </a:t>
            </a:r>
          </a:p>
          <a:p>
            <a:pPr marL="285750" indent="-285750">
              <a:buFont typeface="Arial" panose="020B0604020202020204" pitchFamily="34" charset="0"/>
              <a:buChar char="•"/>
            </a:pPr>
            <a:r>
              <a:rPr lang="uk-UA" sz="1600" i="1" dirty="0"/>
              <a:t>можна вкласти в </a:t>
            </a:r>
            <a:r>
              <a:rPr lang="en-US" sz="1600" b="1" i="1" dirty="0" err="1"/>
              <a:t>def</a:t>
            </a:r>
            <a:r>
              <a:rPr lang="en-US" sz="1600" i="1" dirty="0"/>
              <a:t> (</a:t>
            </a:r>
            <a:r>
              <a:rPr lang="uk-UA" sz="1600" i="1" dirty="0"/>
              <a:t>всередині функції) </a:t>
            </a:r>
          </a:p>
          <a:p>
            <a:pPr marL="285750" indent="-285750">
              <a:buFont typeface="Arial" panose="020B0604020202020204" pitchFamily="34" charset="0"/>
              <a:buChar char="•"/>
            </a:pPr>
            <a:r>
              <a:rPr lang="uk-UA" sz="1600" i="1" dirty="0"/>
              <a:t>працюють тільки тоді, коли до них дійде інтерпретатор. </a:t>
            </a:r>
          </a:p>
          <a:p>
            <a:r>
              <a:rPr lang="uk-UA" sz="1600" i="1" dirty="0"/>
              <a:t>Тобто імена і модулі не доступні, поки не були виконані необхідні </a:t>
            </a:r>
            <a:r>
              <a:rPr lang="en-US" sz="1600" b="1" i="1" dirty="0"/>
              <a:t>import</a:t>
            </a:r>
            <a:r>
              <a:rPr lang="en-US" sz="1600" i="1" dirty="0"/>
              <a:t>. </a:t>
            </a:r>
            <a:endParaRPr lang="uk-UA" sz="1600" i="1" dirty="0"/>
          </a:p>
        </p:txBody>
      </p:sp>
    </p:spTree>
    <p:extLst>
      <p:ext uri="{BB962C8B-B14F-4D97-AF65-F5344CB8AC3E}">
        <p14:creationId xmlns:p14="http://schemas.microsoft.com/office/powerpoint/2010/main" val="2129350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fontScale="92500" lnSpcReduction="10000"/>
          </a:bodyPr>
          <a:lstStyle/>
          <a:p>
            <a:pPr marL="0" indent="0" algn="ctr">
              <a:buNone/>
            </a:pPr>
            <a:r>
              <a:rPr lang="uk-UA" sz="1800" b="1" dirty="0"/>
              <a:t>Пакети</a:t>
            </a:r>
          </a:p>
          <a:p>
            <a:pPr marL="0" indent="0">
              <a:buNone/>
            </a:pPr>
            <a:r>
              <a:rPr lang="uk-UA" sz="1600" dirty="0"/>
              <a:t>Модулі можуть об'єднуватись в пакети. </a:t>
            </a:r>
            <a:r>
              <a:rPr lang="uk-UA" sz="1600" u="sng" dirty="0"/>
              <a:t>Пакети слугують як простори імен для модулів і спосіб їх структурування</a:t>
            </a:r>
            <a:r>
              <a:rPr lang="uk-UA" sz="1600" dirty="0"/>
              <a:t>.</a:t>
            </a:r>
          </a:p>
          <a:p>
            <a:pPr marL="0" indent="0">
              <a:buNone/>
            </a:pPr>
            <a:r>
              <a:rPr lang="uk-UA" sz="1600" dirty="0"/>
              <a:t>Будь-який пакет є модулем, але не кожен модуль є пакетом.</a:t>
            </a:r>
          </a:p>
          <a:p>
            <a:pPr marL="0" indent="0">
              <a:buNone/>
            </a:pPr>
            <a:r>
              <a:rPr lang="uk-UA" sz="1600" dirty="0"/>
              <a:t>Як правило (але не завжди) модулі представляються у вигляді файлів, а пакети — каталогів у файловій системі.</a:t>
            </a:r>
          </a:p>
          <a:p>
            <a:pPr marL="0" indent="0">
              <a:buNone/>
            </a:pPr>
            <a:r>
              <a:rPr lang="uk-UA" sz="1600" dirty="0"/>
              <a:t>Для того, щоб каталог був пакетом, у ньому повинен знаходитись файл </a:t>
            </a:r>
            <a:r>
              <a:rPr lang="uk-UA" sz="1600" b="1" i="1" dirty="0"/>
              <a:t>__</a:t>
            </a:r>
            <a:r>
              <a:rPr lang="en-US" sz="1600" b="1" i="1" dirty="0"/>
              <a:t>init__.py</a:t>
            </a:r>
            <a:r>
              <a:rPr lang="en-US" sz="1600" dirty="0"/>
              <a:t>. </a:t>
            </a:r>
            <a:r>
              <a:rPr lang="uk-UA" sz="1600" dirty="0"/>
              <a:t>Він автоматично виконується при імпортуванні певного модуля і може містити певні дії для ініціалізації або бути порожнім. Приклад (структура файлів):</a:t>
            </a:r>
          </a:p>
          <a:p>
            <a:pPr marL="0" indent="0">
              <a:buNone/>
            </a:pPr>
            <a:r>
              <a:rPr lang="uk-UA" sz="1600" dirty="0"/>
              <a:t>    </a:t>
            </a:r>
            <a:r>
              <a:rPr lang="en-US" sz="1600" b="1" dirty="0"/>
              <a:t>package</a:t>
            </a:r>
            <a:r>
              <a:rPr lang="en-US" sz="1600" dirty="0"/>
              <a:t> (</a:t>
            </a:r>
            <a:r>
              <a:rPr lang="uk-UA" sz="1600" dirty="0"/>
              <a:t>тека, пакет)</a:t>
            </a:r>
          </a:p>
          <a:p>
            <a:pPr marL="627063">
              <a:tabLst>
                <a:tab pos="541338" algn="l"/>
              </a:tabLst>
            </a:pPr>
            <a:r>
              <a:rPr lang="uk-UA" sz="1600" b="1" i="1" dirty="0"/>
              <a:t>__</a:t>
            </a:r>
            <a:r>
              <a:rPr lang="en-US" sz="1600" b="1" i="1" dirty="0"/>
              <a:t>init__.py </a:t>
            </a:r>
            <a:r>
              <a:rPr lang="en-US" sz="1600" dirty="0"/>
              <a:t>(</a:t>
            </a:r>
            <a:r>
              <a:rPr lang="uk-UA" sz="1600" dirty="0"/>
              <a:t>файл, модуль)</a:t>
            </a:r>
          </a:p>
          <a:p>
            <a:pPr marL="627063">
              <a:tabLst>
                <a:tab pos="541338" algn="l"/>
              </a:tabLst>
            </a:pPr>
            <a:r>
              <a:rPr lang="en-US" sz="1600" b="1" i="1" dirty="0"/>
              <a:t>module1.py</a:t>
            </a:r>
            <a:r>
              <a:rPr lang="en-US" sz="1600" dirty="0"/>
              <a:t> (</a:t>
            </a:r>
            <a:r>
              <a:rPr lang="uk-UA" sz="1600" dirty="0"/>
              <a:t>файл, модуль)</a:t>
            </a:r>
          </a:p>
          <a:p>
            <a:pPr marL="627063">
              <a:tabLst>
                <a:tab pos="541338" algn="l"/>
              </a:tabLst>
            </a:pPr>
            <a:r>
              <a:rPr lang="en-US" sz="1600" b="1" i="1" dirty="0"/>
              <a:t>module2.py</a:t>
            </a:r>
            <a:r>
              <a:rPr lang="en-US" sz="1600" dirty="0"/>
              <a:t> (</a:t>
            </a:r>
            <a:r>
              <a:rPr lang="uk-UA" sz="1600" dirty="0"/>
              <a:t>файл, модуль)</a:t>
            </a:r>
          </a:p>
          <a:p>
            <a:pPr marL="0" indent="0">
              <a:buNone/>
              <a:tabLst>
                <a:tab pos="541338" algn="l"/>
              </a:tabLst>
            </a:pPr>
            <a:endParaRPr lang="uk-UA" sz="1600" dirty="0"/>
          </a:p>
          <a:p>
            <a:pPr marL="0" indent="0">
              <a:buNone/>
              <a:tabLst>
                <a:tab pos="541338" algn="l"/>
              </a:tabLst>
            </a:pPr>
            <a:r>
              <a:rPr lang="uk-UA" sz="1600" dirty="0"/>
              <a:t>Всередині пакетів можуть бути не тільки модулі, а й інші пакети також:</a:t>
            </a:r>
          </a:p>
          <a:p>
            <a:pPr marL="0" indent="0">
              <a:buNone/>
              <a:tabLst>
                <a:tab pos="541338" algn="l"/>
              </a:tabLst>
            </a:pPr>
            <a:endParaRPr lang="uk-UA" sz="1600" dirty="0"/>
          </a:p>
          <a:p>
            <a:pPr marL="0" indent="0">
              <a:buNone/>
              <a:tabLst>
                <a:tab pos="541338" algn="l"/>
              </a:tabLst>
            </a:pPr>
            <a:r>
              <a:rPr lang="uk-UA" sz="1600" dirty="0"/>
              <a:t>    </a:t>
            </a:r>
            <a:r>
              <a:rPr lang="en-US" sz="1600" b="1" dirty="0"/>
              <a:t>package</a:t>
            </a:r>
            <a:r>
              <a:rPr lang="en-US" sz="1600" dirty="0"/>
              <a:t> (</a:t>
            </a:r>
            <a:r>
              <a:rPr lang="uk-UA" sz="1600" dirty="0"/>
              <a:t>тека, пакет)</a:t>
            </a:r>
          </a:p>
          <a:p>
            <a:pPr marL="0" indent="0">
              <a:buNone/>
              <a:tabLst>
                <a:tab pos="541338" algn="l"/>
              </a:tabLst>
            </a:pPr>
            <a:r>
              <a:rPr lang="uk-UA" sz="1600" dirty="0"/>
              <a:t>        </a:t>
            </a:r>
            <a:r>
              <a:rPr lang="uk-UA" sz="1600" b="1" i="1" dirty="0"/>
              <a:t>__</a:t>
            </a:r>
            <a:r>
              <a:rPr lang="en-US" sz="1600" b="1" i="1" dirty="0"/>
              <a:t>init__.py </a:t>
            </a:r>
            <a:r>
              <a:rPr lang="en-US" sz="1600" dirty="0"/>
              <a:t>(</a:t>
            </a:r>
            <a:r>
              <a:rPr lang="uk-UA" sz="1600" dirty="0"/>
              <a:t>файл, модуль)</a:t>
            </a:r>
          </a:p>
          <a:p>
            <a:pPr marL="0" indent="0">
              <a:buNone/>
              <a:tabLst>
                <a:tab pos="541338" algn="l"/>
              </a:tabLst>
            </a:pPr>
            <a:r>
              <a:rPr lang="uk-UA" sz="1600" dirty="0"/>
              <a:t>        </a:t>
            </a:r>
            <a:r>
              <a:rPr lang="en-US" sz="1600" b="1" i="1" dirty="0"/>
              <a:t>module1.py </a:t>
            </a:r>
            <a:r>
              <a:rPr lang="en-US" sz="1600" dirty="0"/>
              <a:t>(</a:t>
            </a:r>
            <a:r>
              <a:rPr lang="uk-UA" sz="1600" dirty="0"/>
              <a:t>файл, модуль)</a:t>
            </a:r>
          </a:p>
          <a:p>
            <a:pPr marL="0" indent="0">
              <a:buNone/>
              <a:tabLst>
                <a:tab pos="541338" algn="l"/>
              </a:tabLst>
            </a:pPr>
            <a:r>
              <a:rPr lang="uk-UA" sz="1600" dirty="0"/>
              <a:t>        </a:t>
            </a:r>
            <a:r>
              <a:rPr lang="en-US" sz="1600" b="1" i="1" dirty="0"/>
              <a:t>module2.py</a:t>
            </a:r>
            <a:r>
              <a:rPr lang="en-US" sz="1600" dirty="0"/>
              <a:t> (</a:t>
            </a:r>
            <a:r>
              <a:rPr lang="uk-UA" sz="1600" dirty="0"/>
              <a:t>файл, модуль)</a:t>
            </a:r>
          </a:p>
          <a:p>
            <a:pPr marL="0" indent="0">
              <a:buNone/>
              <a:tabLst>
                <a:tab pos="541338" algn="l"/>
              </a:tabLst>
            </a:pPr>
            <a:r>
              <a:rPr lang="uk-UA" sz="1600" dirty="0"/>
              <a:t>        </a:t>
            </a:r>
            <a:r>
              <a:rPr lang="en-US" sz="1600" b="1" i="1" dirty="0" err="1"/>
              <a:t>subpackage</a:t>
            </a:r>
            <a:r>
              <a:rPr lang="en-US" sz="1600" dirty="0"/>
              <a:t> (</a:t>
            </a:r>
            <a:r>
              <a:rPr lang="uk-UA" sz="1600" dirty="0"/>
              <a:t>тека, пакет)</a:t>
            </a:r>
          </a:p>
          <a:p>
            <a:pPr marL="0" indent="0">
              <a:buNone/>
              <a:tabLst>
                <a:tab pos="541338" algn="l"/>
              </a:tabLst>
            </a:pPr>
            <a:r>
              <a:rPr lang="uk-UA" sz="1600" dirty="0"/>
              <a:t>            </a:t>
            </a:r>
            <a:r>
              <a:rPr lang="uk-UA" sz="1600" b="1" i="1" dirty="0"/>
              <a:t>__</a:t>
            </a:r>
            <a:r>
              <a:rPr lang="en-US" sz="1600" b="1" i="1" dirty="0"/>
              <a:t>init__.py </a:t>
            </a:r>
            <a:r>
              <a:rPr lang="en-US" sz="1600" dirty="0"/>
              <a:t>(</a:t>
            </a:r>
            <a:r>
              <a:rPr lang="uk-UA" sz="1600" dirty="0"/>
              <a:t>файл, модуль)</a:t>
            </a:r>
          </a:p>
          <a:p>
            <a:pPr marL="0" indent="0">
              <a:buNone/>
              <a:tabLst>
                <a:tab pos="541338" algn="l"/>
              </a:tabLst>
            </a:pPr>
            <a:r>
              <a:rPr lang="uk-UA" sz="1600" dirty="0"/>
              <a:t>            </a:t>
            </a:r>
            <a:r>
              <a:rPr lang="en-US" sz="1600" b="1" i="1" dirty="0"/>
              <a:t>submodule1.py</a:t>
            </a:r>
            <a:r>
              <a:rPr lang="en-US" sz="1600" dirty="0"/>
              <a:t> (</a:t>
            </a:r>
            <a:r>
              <a:rPr lang="uk-UA" sz="1600" dirty="0"/>
              <a:t>файл, модуль)</a:t>
            </a:r>
          </a:p>
          <a:p>
            <a:pPr marL="0" indent="0">
              <a:buNone/>
              <a:tabLst>
                <a:tab pos="541338" algn="l"/>
              </a:tabLst>
            </a:pPr>
            <a:r>
              <a:rPr lang="uk-UA" sz="1600" dirty="0"/>
              <a:t>            </a:t>
            </a:r>
            <a:r>
              <a:rPr lang="en-US" sz="1600" b="1" i="1" dirty="0"/>
              <a:t>submodule2.py</a:t>
            </a:r>
            <a:r>
              <a:rPr lang="en-US" sz="1600" dirty="0"/>
              <a:t> (</a:t>
            </a:r>
            <a:r>
              <a:rPr lang="uk-UA" sz="1600" dirty="0"/>
              <a:t>файл, модуль)</a:t>
            </a:r>
          </a:p>
        </p:txBody>
      </p:sp>
    </p:spTree>
    <p:extLst>
      <p:ext uri="{BB962C8B-B14F-4D97-AF65-F5344CB8AC3E}">
        <p14:creationId xmlns:p14="http://schemas.microsoft.com/office/powerpoint/2010/main" val="1195732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798"/>
            <a:ext cx="11624733" cy="6417733"/>
          </a:xfrm>
        </p:spPr>
        <p:txBody>
          <a:bodyPr>
            <a:normAutofit/>
          </a:bodyPr>
          <a:lstStyle/>
          <a:p>
            <a:pPr marL="0" indent="0">
              <a:buNone/>
            </a:pPr>
            <a:r>
              <a:rPr lang="uk-UA" sz="1600" dirty="0"/>
              <a:t>Приклади імпорту з пакетами:</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r>
              <a:rPr lang="uk-UA" sz="1600" dirty="0"/>
              <a:t>При використанні оператора </a:t>
            </a:r>
          </a:p>
          <a:p>
            <a:pPr marL="0" indent="0">
              <a:buNone/>
            </a:pPr>
            <a:endParaRPr lang="ru-RU" sz="1600" dirty="0"/>
          </a:p>
          <a:p>
            <a:pPr marL="0" indent="0">
              <a:buNone/>
            </a:pPr>
            <a:r>
              <a:rPr lang="ru-RU" sz="1600" b="1" i="1" dirty="0"/>
              <a:t>item</a:t>
            </a:r>
            <a:r>
              <a:rPr lang="ru-RU" sz="1600" dirty="0"/>
              <a:t> може бути пакетом, модулем або будь-яким ім'ям, описаним у пакеті.</a:t>
            </a:r>
          </a:p>
          <a:p>
            <a:pPr marL="0" indent="0">
              <a:buNone/>
            </a:pPr>
            <a:r>
              <a:rPr lang="ru-RU" sz="1600" dirty="0"/>
              <a:t>При використанні оператора </a:t>
            </a:r>
          </a:p>
          <a:p>
            <a:pPr marL="0" indent="0">
              <a:buNone/>
            </a:pPr>
            <a:endParaRPr lang="ru-RU" sz="1600" dirty="0"/>
          </a:p>
          <a:p>
            <a:pPr marL="0" indent="0">
              <a:buNone/>
            </a:pPr>
            <a:r>
              <a:rPr lang="ru-RU" sz="1600" b="1" i="1" dirty="0"/>
              <a:t>item</a:t>
            </a:r>
            <a:r>
              <a:rPr lang="ru-RU" sz="1600" dirty="0"/>
              <a:t> повинен бути модулем або пакетом.</a:t>
            </a:r>
          </a:p>
          <a:p>
            <a:pPr marL="0" indent="0">
              <a:buNone/>
            </a:pPr>
            <a:r>
              <a:rPr lang="ru-RU" sz="1600" dirty="0"/>
              <a:t>Для того, щоб можна було імпортувати усі імена пакета</a:t>
            </a:r>
          </a:p>
          <a:p>
            <a:pPr marL="0" indent="0">
              <a:buNone/>
            </a:pPr>
            <a:endParaRPr lang="ru-RU" sz="1600" dirty="0"/>
          </a:p>
          <a:p>
            <a:pPr marL="0" indent="0">
              <a:buNone/>
            </a:pPr>
            <a:r>
              <a:rPr lang="ru-RU" sz="1600" dirty="0"/>
              <a:t>пакет має описувати список </a:t>
            </a:r>
            <a:r>
              <a:rPr lang="ru-RU" sz="1600" b="1" i="1" dirty="0"/>
              <a:t>__all__</a:t>
            </a:r>
            <a:r>
              <a:rPr lang="ru-RU" sz="1600" dirty="0"/>
              <a:t>, котрий містить імена підпакетів і модулів. </a:t>
            </a:r>
            <a:endParaRPr lang="uk-UA" sz="1600" dirty="0"/>
          </a:p>
          <a:p>
            <a:pPr marL="0" indent="0">
              <a:buNone/>
            </a:pPr>
            <a:endParaRPr lang="uk-UA" sz="1600" dirty="0"/>
          </a:p>
        </p:txBody>
      </p:sp>
      <p:sp>
        <p:nvSpPr>
          <p:cNvPr id="2" name="Rectangle 1"/>
          <p:cNvSpPr>
            <a:spLocks noChangeArrowheads="1"/>
          </p:cNvSpPr>
          <p:nvPr/>
        </p:nvSpPr>
        <p:spPr bwMode="auto">
          <a:xfrm>
            <a:off x="262467" y="509770"/>
            <a:ext cx="6148414"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package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module </a:t>
            </a:r>
            <a:r>
              <a:rPr kumimoji="0" lang="ru-RU" altLang="ru-RU" sz="1400" b="0" i="1" u="none" strike="noStrike" cap="none" normalizeH="0" baseline="0">
                <a:ln>
                  <a:noFill/>
                </a:ln>
                <a:solidFill>
                  <a:srgbClr val="546E7A"/>
                </a:solidFill>
                <a:effectLst/>
                <a:latin typeface="JetBrains Mono"/>
              </a:rPr>
              <a:t># модуль з пакета необхідно імпортувати явно</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package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subpackage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module</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package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module</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package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item</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package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subpackage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module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item</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module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62467" y="2226735"/>
            <a:ext cx="2202847"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package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item</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6" name="Rectangle 4"/>
          <p:cNvSpPr>
            <a:spLocks noChangeArrowheads="1"/>
          </p:cNvSpPr>
          <p:nvPr/>
        </p:nvSpPr>
        <p:spPr bwMode="auto">
          <a:xfrm>
            <a:off x="262467" y="3232777"/>
            <a:ext cx="1795684"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package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item</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262467" y="4326466"/>
            <a:ext cx="2949846"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package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subpackage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82671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uk-UA" sz="1600" b="1" dirty="0"/>
              <a:t>Відносний імпорт</a:t>
            </a:r>
          </a:p>
          <a:p>
            <a:pPr marL="0" indent="0">
              <a:buNone/>
            </a:pPr>
            <a:endParaRPr lang="uk-UA" sz="1600" dirty="0"/>
          </a:p>
          <a:p>
            <a:pPr marL="0" indent="0">
              <a:buNone/>
            </a:pPr>
            <a:r>
              <a:rPr lang="uk-UA" sz="1600" dirty="0"/>
              <a:t>Крім абсолютних існують також відносні імпорти:</a:t>
            </a:r>
          </a:p>
          <a:p>
            <a:pPr marL="627063"/>
            <a:r>
              <a:rPr lang="uk-UA" sz="1600" dirty="0"/>
              <a:t>крапка вказує на поточний пакет (відповідає імені пакета, у якому викликається імпорт)</a:t>
            </a:r>
          </a:p>
          <a:p>
            <a:pPr marL="627063"/>
            <a:r>
              <a:rPr lang="uk-UA" sz="1600" dirty="0"/>
              <a:t>дві крапки — на батьківський і так далі</a:t>
            </a:r>
          </a:p>
          <a:p>
            <a:pPr marL="0" indent="0">
              <a:buNone/>
            </a:pPr>
            <a:r>
              <a:rPr lang="uk-UA" sz="1600" dirty="0"/>
              <a:t>Ці ж символи можуть бути використані одразу ж перед іменем пакета або модуля і впливати на те, де інтерпретатор буде шукати його. Приклади: </a:t>
            </a:r>
          </a:p>
          <a:p>
            <a:pPr marL="0" indent="0">
              <a:buNone/>
            </a:pPr>
            <a:endParaRPr lang="ru-RU" sz="1600" dirty="0"/>
          </a:p>
          <a:p>
            <a:pPr marL="0" indent="0">
              <a:buNone/>
            </a:pPr>
            <a:endParaRPr lang="ru-RU" sz="1600" dirty="0"/>
          </a:p>
          <a:p>
            <a:pPr marL="0" indent="0">
              <a:buNone/>
            </a:pPr>
            <a:endParaRPr lang="ru-RU" sz="1600" dirty="0"/>
          </a:p>
          <a:p>
            <a:pPr marL="0" indent="0">
              <a:buNone/>
            </a:pPr>
            <a:r>
              <a:rPr lang="uk-UA" sz="1600" dirty="0"/>
              <a:t>Механізм відносних імпортів дозволяє уникнути зміни імпортів у модулях при переіменуванні або переміщені пакету.</a:t>
            </a:r>
          </a:p>
        </p:txBody>
      </p:sp>
      <p:sp>
        <p:nvSpPr>
          <p:cNvPr id="2" name="Rectangle 1"/>
          <p:cNvSpPr>
            <a:spLocks noChangeArrowheads="1"/>
          </p:cNvSpPr>
          <p:nvPr/>
        </p:nvSpPr>
        <p:spPr bwMode="auto">
          <a:xfrm>
            <a:off x="262467" y="2432559"/>
            <a:ext cx="2411238"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name</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name</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package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name</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package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name</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08030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uk-UA" sz="2000" b="1" dirty="0"/>
              <a:t>__</a:t>
            </a:r>
            <a:r>
              <a:rPr lang="en-US" sz="2000" b="1" dirty="0"/>
              <a:t>init__.py</a:t>
            </a:r>
            <a:r>
              <a:rPr lang="uk-UA" sz="2000" b="1" dirty="0"/>
              <a:t> і шаблон «</a:t>
            </a:r>
            <a:r>
              <a:rPr lang="uk-UA" sz="1900" b="1" dirty="0"/>
              <a:t>Фасад»</a:t>
            </a:r>
          </a:p>
          <a:p>
            <a:pPr marL="0" indent="0">
              <a:buNone/>
            </a:pPr>
            <a:r>
              <a:rPr lang="uk-UA" sz="1600" dirty="0"/>
              <a:t>Задача модуля </a:t>
            </a:r>
            <a:r>
              <a:rPr lang="uk-UA" sz="1600" b="1" i="1" dirty="0"/>
              <a:t>__</a:t>
            </a:r>
            <a:r>
              <a:rPr lang="en-US" sz="1600" b="1" i="1" dirty="0"/>
              <a:t>init__.py</a:t>
            </a:r>
            <a:r>
              <a:rPr lang="en-US" sz="1600" dirty="0"/>
              <a:t> </a:t>
            </a:r>
            <a:r>
              <a:rPr lang="uk-UA" sz="1600" dirty="0"/>
              <a:t>полягає в ініціалізації пакету, тому не варто реалізовувати у ньому всю логіку. В цьому модулі варто робити:</a:t>
            </a:r>
          </a:p>
          <a:p>
            <a:pPr marL="449263"/>
            <a:r>
              <a:rPr lang="uk-UA" sz="1600" dirty="0"/>
              <a:t>нічого</a:t>
            </a:r>
          </a:p>
          <a:p>
            <a:pPr marL="449263"/>
            <a:r>
              <a:rPr lang="uk-UA" sz="1600" dirty="0"/>
              <a:t>оголосити глобальні для модуля змінні</a:t>
            </a:r>
          </a:p>
          <a:p>
            <a:pPr marL="449263"/>
            <a:r>
              <a:rPr lang="uk-UA" sz="1600" dirty="0"/>
              <a:t>огородити пакет фасадом</a:t>
            </a:r>
          </a:p>
          <a:p>
            <a:pPr marL="0" indent="0">
              <a:buNone/>
            </a:pPr>
            <a:r>
              <a:rPr lang="uk-UA" sz="1600" i="1" dirty="0"/>
              <a:t>    Фасад (</a:t>
            </a:r>
            <a:r>
              <a:rPr lang="en-US" sz="1600" i="1" dirty="0"/>
              <a:t>Facade) — </a:t>
            </a:r>
            <a:r>
              <a:rPr lang="uk-UA" sz="1600" i="1" dirty="0"/>
              <a:t>шаблон проектування, який дозволяє приховати складність системи шляхом зведення усіх можливих зовнішніх викликів до одного об'єкта, який делегує їх відповідним об'єктам системи.</a:t>
            </a:r>
          </a:p>
          <a:p>
            <a:pPr marL="0" indent="0">
              <a:buNone/>
            </a:pPr>
            <a:endParaRPr lang="uk-UA" sz="1600" dirty="0"/>
          </a:p>
          <a:p>
            <a:pPr marL="0" indent="0">
              <a:buNone/>
            </a:pPr>
            <a:r>
              <a:rPr lang="uk-UA" sz="1600" dirty="0"/>
              <a:t>В </a:t>
            </a:r>
            <a:r>
              <a:rPr lang="en-US" sz="1600" dirty="0"/>
              <a:t>Python, </a:t>
            </a:r>
            <a:r>
              <a:rPr lang="uk-UA" sz="1600" dirty="0"/>
              <a:t>у контексті пакетів, фасад — це імпорт імен з вкладених у пакет модулів і пакетів і визначення змінної </a:t>
            </a:r>
            <a:r>
              <a:rPr lang="uk-UA" sz="1600" b="1" i="1" dirty="0"/>
              <a:t>__</a:t>
            </a:r>
            <a:r>
              <a:rPr lang="en-US" sz="1600" b="1" i="1" dirty="0"/>
              <a:t>all__</a:t>
            </a:r>
            <a:r>
              <a:rPr lang="en-US" sz="1600" dirty="0"/>
              <a:t>.</a:t>
            </a:r>
          </a:p>
          <a:p>
            <a:pPr marL="0" indent="0">
              <a:buNone/>
            </a:pPr>
            <a:endParaRPr lang="uk-UA" sz="1600" dirty="0"/>
          </a:p>
          <a:p>
            <a:pPr marL="0" indent="0">
              <a:buNone/>
            </a:pPr>
            <a:r>
              <a:rPr lang="uk-UA" sz="1600" dirty="0"/>
              <a:t>Розглянемо на прикладі. Припустимо маємо пакет з такою структурою:</a:t>
            </a:r>
          </a:p>
          <a:p>
            <a:r>
              <a:rPr lang="en-US" sz="1600" b="1" i="1" dirty="0"/>
              <a:t>package</a:t>
            </a:r>
            <a:endParaRPr lang="ru-RU" sz="1600" b="1" i="1" dirty="0"/>
          </a:p>
          <a:p>
            <a:pPr marL="449263" indent="-271463"/>
            <a:r>
              <a:rPr lang="en-US" sz="1600" b="1" i="1" dirty="0"/>
              <a:t>init.py</a:t>
            </a:r>
          </a:p>
          <a:p>
            <a:pPr marL="449263" indent="-271463"/>
            <a:r>
              <a:rPr lang="en-US" sz="1600" b="1" i="1" dirty="0"/>
              <a:t>module.py</a:t>
            </a:r>
          </a:p>
          <a:p>
            <a:pPr marL="449263" indent="-271463"/>
            <a:r>
              <a:rPr lang="en-US" sz="1600" b="1" i="1" dirty="0" err="1"/>
              <a:t>subpackage</a:t>
            </a:r>
            <a:endParaRPr lang="en-US" sz="1600" b="1" i="1" dirty="0"/>
          </a:p>
          <a:p>
            <a:pPr marL="719138" indent="-269875"/>
            <a:r>
              <a:rPr lang="en-US" sz="1600" b="1" i="1" dirty="0"/>
              <a:t>init.py</a:t>
            </a:r>
          </a:p>
          <a:p>
            <a:pPr marL="719138" indent="-269875"/>
            <a:r>
              <a:rPr lang="en-US" sz="1600" b="1" i="1" dirty="0"/>
              <a:t>subpackage_module.py</a:t>
            </a:r>
            <a:endParaRPr lang="uk-UA" sz="1600" b="1" i="1" dirty="0"/>
          </a:p>
        </p:txBody>
      </p:sp>
    </p:spTree>
    <p:extLst>
      <p:ext uri="{BB962C8B-B14F-4D97-AF65-F5344CB8AC3E}">
        <p14:creationId xmlns:p14="http://schemas.microsoft.com/office/powerpoint/2010/main" val="2068036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69334"/>
            <a:ext cx="11819466" cy="6620934"/>
          </a:xfrm>
        </p:spPr>
        <p:txBody>
          <a:bodyPr>
            <a:normAutofit lnSpcReduction="10000"/>
          </a:bodyPr>
          <a:lstStyle/>
          <a:p>
            <a:pPr marL="0" indent="0">
              <a:buNone/>
            </a:pPr>
            <a:r>
              <a:rPr lang="uk-UA" sz="1600" dirty="0"/>
              <a:t>Спочатку для пакета </a:t>
            </a:r>
            <a:r>
              <a:rPr lang="en-US" sz="1600" b="1" i="1" dirty="0" err="1"/>
              <a:t>subpackage</a:t>
            </a:r>
            <a:r>
              <a:rPr lang="en-US" sz="1600" dirty="0"/>
              <a:t> </a:t>
            </a:r>
            <a:r>
              <a:rPr lang="uk-UA" sz="1600" dirty="0"/>
              <a:t>ми імпортуємо весь вміст вкладеного модуля і вказуємо, що це буде вмістом цього пакета:</a:t>
            </a:r>
          </a:p>
          <a:p>
            <a:pPr marL="0" indent="0">
              <a:buNone/>
            </a:pPr>
            <a:endParaRPr lang="uk-UA" sz="1600" dirty="0"/>
          </a:p>
          <a:p>
            <a:pPr marL="0" indent="0">
              <a:buNone/>
            </a:pPr>
            <a:endParaRPr lang="uk-UA" sz="1600" dirty="0"/>
          </a:p>
          <a:p>
            <a:pPr marL="0" indent="0">
              <a:buNone/>
            </a:pPr>
            <a:endParaRPr lang="uk-UA" sz="1600" dirty="0"/>
          </a:p>
          <a:p>
            <a:pPr marL="0" indent="0">
              <a:buNone/>
            </a:pPr>
            <a:r>
              <a:rPr lang="uk-UA" sz="1600" dirty="0"/>
              <a:t>Тепер аналогічно поступимо з пакетом </a:t>
            </a:r>
            <a:r>
              <a:rPr lang="en-US" sz="1600" b="1" i="1" dirty="0"/>
              <a:t>package</a:t>
            </a:r>
            <a:r>
              <a:rPr lang="en-US" sz="1600" dirty="0"/>
              <a:t>: </a:t>
            </a:r>
            <a:r>
              <a:rPr lang="uk-UA" sz="1600" dirty="0"/>
              <a:t>імпортуємо все з вкладеного модуля </a:t>
            </a:r>
            <a:r>
              <a:rPr lang="en-US" sz="1600" b="1" i="1" dirty="0"/>
              <a:t>module</a:t>
            </a:r>
            <a:r>
              <a:rPr lang="en-US" sz="1600" dirty="0"/>
              <a:t>, </a:t>
            </a:r>
            <a:r>
              <a:rPr lang="uk-UA" sz="1600" dirty="0"/>
              <a:t>потім усе з вкладеного пакета </a:t>
            </a:r>
            <a:r>
              <a:rPr lang="en-US" sz="1600" b="1" i="1" dirty="0" err="1"/>
              <a:t>subpacage</a:t>
            </a:r>
            <a:r>
              <a:rPr lang="en-US" sz="1600" dirty="0"/>
              <a:t>, </a:t>
            </a:r>
            <a:r>
              <a:rPr lang="uk-UA" sz="1600" dirty="0"/>
              <a:t>і оголосимо </a:t>
            </a:r>
            <a:r>
              <a:rPr lang="uk-UA" sz="1600" b="1" i="1" dirty="0"/>
              <a:t>__</a:t>
            </a:r>
            <a:r>
              <a:rPr lang="en-US" sz="1600" b="1" i="1" dirty="0"/>
              <a:t>all__ </a:t>
            </a:r>
            <a:r>
              <a:rPr lang="uk-UA" sz="1600" dirty="0"/>
              <a:t>як конкатенацію аналогічних змінних двох його нащадків: </a:t>
            </a:r>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Тобто ми як би абстрагували структуру пакета. Тепер необов'язково пам'ятати як називаються модулі, як у пакеті взагалі все організовано. Ми можемо використовувати пакет </a:t>
            </a:r>
            <a:r>
              <a:rPr lang="ru-RU" sz="1600" b="1" dirty="0"/>
              <a:t>package</a:t>
            </a:r>
            <a:r>
              <a:rPr lang="ru-RU" sz="1600" dirty="0"/>
              <a:t> приблизно так: </a:t>
            </a:r>
          </a:p>
          <a:p>
            <a:pPr marL="0" indent="0">
              <a:buNone/>
            </a:pPr>
            <a:endParaRPr lang="ru-RU" sz="1600" dirty="0"/>
          </a:p>
          <a:p>
            <a:pPr marL="0" indent="0">
              <a:buNone/>
            </a:pPr>
            <a:r>
              <a:rPr lang="ru-RU" sz="1600" b="1" u="sng" dirty="0"/>
              <a:t>Плюси такого "фасаду"</a:t>
            </a:r>
            <a:r>
              <a:rPr lang="ru-RU" sz="1600" dirty="0"/>
              <a:t>:</a:t>
            </a:r>
          </a:p>
          <a:p>
            <a:r>
              <a:rPr lang="ru-RU" sz="1600" dirty="0"/>
              <a:t> не треба запам'ятовувати внутрішню структуру пакета і думати, з чим саме він працює: модулем чи пакетом. Наприклад, ми можемо не задумуватись як імпортувати функцію</a:t>
            </a:r>
            <a:r>
              <a:rPr lang="ru-RU" sz="1600" b="1" i="1" dirty="0"/>
              <a:t> urlopen</a:t>
            </a:r>
            <a:r>
              <a:rPr lang="ru-RU" sz="1600" dirty="0"/>
              <a:t>:</a:t>
            </a:r>
          </a:p>
          <a:p>
            <a:endParaRPr lang="ru-RU" sz="1600" dirty="0"/>
          </a:p>
          <a:p>
            <a:endParaRPr lang="ru-RU" sz="1600" dirty="0"/>
          </a:p>
          <a:p>
            <a:r>
              <a:rPr lang="ru-RU" sz="1600" dirty="0"/>
              <a:t>інтерфейс не залежить від деталей реалізації — можна переміщувати код між внутрішніми модулями і пакетами</a:t>
            </a:r>
          </a:p>
          <a:p>
            <a:pPr marL="0" indent="0">
              <a:buNone/>
            </a:pPr>
            <a:endParaRPr lang="ru-RU" sz="1600" dirty="0"/>
          </a:p>
          <a:p>
            <a:pPr marL="0" indent="0">
              <a:buNone/>
            </a:pPr>
            <a:r>
              <a:rPr lang="ru-RU" sz="1600" dirty="0"/>
              <a:t>Мінуси:</a:t>
            </a:r>
          </a:p>
          <a:p>
            <a:r>
              <a:rPr lang="ru-RU" sz="1600" dirty="0"/>
              <a:t>    на завантаження і ініціалізацію витрачається багато часу</a:t>
            </a:r>
          </a:p>
          <a:p>
            <a:pPr marL="0" indent="0">
              <a:buNone/>
            </a:pPr>
            <a:endParaRPr lang="ru-RU" sz="1600" dirty="0"/>
          </a:p>
          <a:p>
            <a:pPr marL="0" indent="0">
              <a:buNone/>
            </a:pPr>
            <a:endParaRPr lang="ru-RU" sz="1600" dirty="0"/>
          </a:p>
          <a:p>
            <a:pPr marL="0" indent="0">
              <a:buNone/>
            </a:pPr>
            <a:endParaRPr lang="uk-UA" sz="1600" dirty="0"/>
          </a:p>
        </p:txBody>
      </p:sp>
      <p:sp>
        <p:nvSpPr>
          <p:cNvPr id="2" name="Rectangle 1"/>
          <p:cNvSpPr>
            <a:spLocks noChangeArrowheads="1"/>
          </p:cNvSpPr>
          <p:nvPr/>
        </p:nvSpPr>
        <p:spPr bwMode="auto">
          <a:xfrm>
            <a:off x="262467" y="612803"/>
            <a:ext cx="3440365"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546E7A"/>
                </a:solidFill>
                <a:effectLst/>
                <a:latin typeface="JetBrains Mono"/>
              </a:rPr>
              <a:t># файл package/subpackage/__init__.py</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subpackage_module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__all__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subpackage_module</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__all__</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62467" y="1927481"/>
            <a:ext cx="3884397"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546E7A"/>
                </a:solidFill>
                <a:effectLst/>
                <a:latin typeface="JetBrains Mono"/>
              </a:rPr>
              <a:t># файл package/__init__.py</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module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subpackage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__all__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module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__all__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subpacage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__all__</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262467" y="3419899"/>
            <a:ext cx="2829621"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package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some_entity</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6" name="Rectangle 4"/>
          <p:cNvSpPr>
            <a:spLocks noChangeArrowheads="1"/>
          </p:cNvSpPr>
          <p:nvPr/>
        </p:nvSpPr>
        <p:spPr bwMode="auto">
          <a:xfrm>
            <a:off x="186267" y="4520308"/>
            <a:ext cx="2898550"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urllib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urlopen</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urllib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request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urlopen</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urllib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requests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urlopen</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95494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uk-UA" sz="1600" b="1" dirty="0"/>
              <a:t>Виконання пакетів</a:t>
            </a:r>
          </a:p>
          <a:p>
            <a:pPr marL="0" indent="0">
              <a:buNone/>
            </a:pPr>
            <a:r>
              <a:rPr lang="uk-UA" sz="1600" dirty="0"/>
              <a:t>Пакет, як і модуль, теж може бути запущеним самостійно шляхом передачі його в якості аргумента інтерпретатору </a:t>
            </a:r>
            <a:r>
              <a:rPr lang="en-US" sz="1600" dirty="0"/>
              <a:t>Python. </a:t>
            </a:r>
            <a:r>
              <a:rPr lang="uk-UA" sz="1600" dirty="0"/>
              <a:t>Для цього пакет повинен містити файл </a:t>
            </a:r>
            <a:r>
              <a:rPr lang="uk-UA" sz="1600" b="1" i="1" dirty="0"/>
              <a:t>__</a:t>
            </a:r>
            <a:r>
              <a:rPr lang="en-US" sz="1600" b="1" i="1" dirty="0"/>
              <a:t>main__.py</a:t>
            </a:r>
            <a:r>
              <a:rPr lang="en-US" sz="1600" dirty="0"/>
              <a:t>. </a:t>
            </a:r>
            <a:r>
              <a:rPr lang="uk-UA" sz="1600" dirty="0"/>
              <a:t>Саме цей файл буде виконано.</a:t>
            </a:r>
          </a:p>
          <a:p>
            <a:pPr marL="0" indent="0">
              <a:buNone/>
            </a:pPr>
            <a:endParaRPr lang="uk-UA" sz="1600" dirty="0"/>
          </a:p>
          <a:p>
            <a:pPr marL="0" indent="0">
              <a:buNone/>
            </a:pPr>
            <a:r>
              <a:rPr lang="uk-UA" sz="1600" dirty="0"/>
              <a:t>Але перед цим буде виконано ще й </a:t>
            </a:r>
            <a:r>
              <a:rPr lang="uk-UA" sz="1600" b="1" i="1" dirty="0"/>
              <a:t>__</a:t>
            </a:r>
            <a:r>
              <a:rPr lang="en-US" sz="1600" b="1" i="1" dirty="0"/>
              <a:t>init__.py</a:t>
            </a:r>
            <a:r>
              <a:rPr lang="en-US" sz="1600" dirty="0"/>
              <a:t>! </a:t>
            </a:r>
            <a:r>
              <a:rPr lang="uk-UA" sz="1600" dirty="0"/>
              <a:t>Чому так? Тому що </a:t>
            </a:r>
            <a:r>
              <a:rPr lang="uk-UA" sz="1600" b="1" i="1" dirty="0"/>
              <a:t>__</a:t>
            </a:r>
            <a:r>
              <a:rPr lang="en-US" sz="1600" b="1" i="1" dirty="0"/>
              <a:t>main__.py </a:t>
            </a:r>
            <a:r>
              <a:rPr lang="uk-UA" sz="1600" dirty="0"/>
              <a:t>вважається модулем, а перед тим, як виконати модуль, необхідно ініціалізувати пакет. </a:t>
            </a:r>
          </a:p>
          <a:p>
            <a:pPr marL="0" indent="0">
              <a:buNone/>
            </a:pPr>
            <a:endParaRPr lang="uk-UA" sz="1600" dirty="0"/>
          </a:p>
          <a:p>
            <a:pPr marL="0" indent="0">
              <a:buNone/>
            </a:pPr>
            <a:r>
              <a:rPr lang="uk-UA" sz="1600" dirty="0"/>
              <a:t>Часто програма </a:t>
            </a:r>
            <a:r>
              <a:rPr lang="en-US" sz="1600" dirty="0"/>
              <a:t>Python </a:t>
            </a:r>
            <a:r>
              <a:rPr lang="uk-UA" sz="1600" dirty="0"/>
              <a:t>запускається, за назвою файлу з розширенням </a:t>
            </a:r>
            <a:r>
              <a:rPr lang="uk-UA" sz="1600" b="1" i="1" dirty="0"/>
              <a:t>.</a:t>
            </a:r>
            <a:r>
              <a:rPr lang="en-US" sz="1600" b="1" i="1" dirty="0" err="1"/>
              <a:t>py</a:t>
            </a:r>
            <a:r>
              <a:rPr lang="en-US" sz="1600" b="1" i="1" dirty="0"/>
              <a:t> </a:t>
            </a:r>
            <a:r>
              <a:rPr lang="uk-UA" sz="1600" dirty="0"/>
              <a:t>у командному рядку:</a:t>
            </a:r>
          </a:p>
          <a:p>
            <a:pPr marL="0" indent="0">
              <a:buNone/>
            </a:pPr>
            <a:endParaRPr lang="uk-UA" sz="1600" dirty="0"/>
          </a:p>
          <a:p>
            <a:pPr marL="0" indent="0">
              <a:buNone/>
            </a:pPr>
            <a:r>
              <a:rPr lang="uk-UA" sz="1600" dirty="0"/>
              <a:t>Ви також можете створити каталог або </a:t>
            </a:r>
            <a:r>
              <a:rPr lang="en-US" sz="1600" dirty="0"/>
              <a:t>zip-</a:t>
            </a:r>
            <a:r>
              <a:rPr lang="uk-UA" sz="1600" dirty="0"/>
              <a:t>файл, з кодом, та розмістити в ньому  </a:t>
            </a:r>
            <a:r>
              <a:rPr lang="uk-UA" sz="1600" b="1" i="1" dirty="0"/>
              <a:t>__</a:t>
            </a:r>
            <a:r>
              <a:rPr lang="en-US" sz="1600" b="1" i="1" dirty="0"/>
              <a:t>main__.py</a:t>
            </a:r>
            <a:r>
              <a:rPr lang="en-US" sz="1600" dirty="0"/>
              <a:t>. </a:t>
            </a:r>
            <a:r>
              <a:rPr lang="uk-UA" sz="1600" dirty="0"/>
              <a:t>Тоді ви можете просто написати назву каталогу або </a:t>
            </a:r>
            <a:r>
              <a:rPr lang="en-US" sz="1600" dirty="0"/>
              <a:t>zip-</a:t>
            </a:r>
            <a:r>
              <a:rPr lang="uk-UA" sz="1600" dirty="0"/>
              <a:t>файлу у командному рядку, і він автоматично виконує </a:t>
            </a:r>
            <a:r>
              <a:rPr lang="uk-UA" sz="1600" b="1" i="1" dirty="0"/>
              <a:t>__</a:t>
            </a:r>
            <a:r>
              <a:rPr lang="en-US" sz="1600" b="1" i="1" dirty="0"/>
              <a:t>main__.py</a:t>
            </a:r>
            <a:r>
              <a:rPr lang="en-US" sz="1600" dirty="0"/>
              <a:t>:</a:t>
            </a:r>
            <a:endParaRPr lang="uk-UA" sz="1600" dirty="0"/>
          </a:p>
          <a:p>
            <a:pPr marL="0" indent="0">
              <a:buNone/>
            </a:pPr>
            <a:endParaRPr lang="uk-UA" sz="1600" dirty="0"/>
          </a:p>
          <a:p>
            <a:pPr marL="0" indent="0">
              <a:buNone/>
            </a:pPr>
            <a:endParaRPr lang="uk-UA" sz="1600" dirty="0"/>
          </a:p>
          <a:p>
            <a:pPr marL="0" indent="0">
              <a:buNone/>
            </a:pPr>
            <a:endParaRPr lang="uk-UA" sz="1600" dirty="0"/>
          </a:p>
        </p:txBody>
      </p:sp>
      <p:sp>
        <p:nvSpPr>
          <p:cNvPr id="4" name="Rectangle 2"/>
          <p:cNvSpPr>
            <a:spLocks noChangeArrowheads="1"/>
          </p:cNvSpPr>
          <p:nvPr/>
        </p:nvSpPr>
        <p:spPr bwMode="auto">
          <a:xfrm>
            <a:off x="321734" y="2707846"/>
            <a:ext cx="2212465"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 python my_program</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py </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321734" y="3629279"/>
            <a:ext cx="3992631"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 python my_program_dir</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 python my_program</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zip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546E7A"/>
                </a:solidFill>
                <a:effectLst/>
                <a:latin typeface="JetBrains Mono"/>
              </a:rPr>
              <a:t># або якщо програма виконується як модуль</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 python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 my_program</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80830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uk-UA" sz="1800" b="1" dirty="0"/>
              <a:t>Встановлення пакетів</a:t>
            </a:r>
          </a:p>
          <a:p>
            <a:pPr marL="0" indent="0">
              <a:buNone/>
            </a:pPr>
            <a:r>
              <a:rPr lang="uk-UA" sz="1600" dirty="0"/>
              <a:t>В процесі розробки програмного забезпечення на </a:t>
            </a:r>
            <a:r>
              <a:rPr lang="en-US" sz="1600" dirty="0"/>
              <a:t>Python </a:t>
            </a:r>
            <a:r>
              <a:rPr lang="uk-UA" sz="1600" dirty="0"/>
              <a:t>часто виникає необхідність скористатись пакетом, яки в даний момент відсутній на комп'ютері.</a:t>
            </a:r>
          </a:p>
          <a:p>
            <a:pPr marL="0" indent="0">
              <a:buNone/>
            </a:pPr>
            <a:endParaRPr lang="uk-UA" sz="1600" dirty="0"/>
          </a:p>
          <a:p>
            <a:pPr marL="0" indent="0">
              <a:buNone/>
            </a:pPr>
            <a:r>
              <a:rPr lang="uk-UA" sz="1600" dirty="0"/>
              <a:t>Необхідність в встановленні додаткового пакета виникне дуже швидко, якщо є необхідність попрацювати над задачею за межами базового функціоналу </a:t>
            </a:r>
            <a:r>
              <a:rPr lang="en-US" sz="1600" dirty="0"/>
              <a:t>Python. </a:t>
            </a:r>
            <a:r>
              <a:rPr lang="uk-UA" sz="1600" dirty="0"/>
              <a:t>Наприклад: робота з </a:t>
            </a:r>
            <a:r>
              <a:rPr lang="en-US" sz="1600" dirty="0"/>
              <a:t>web, </a:t>
            </a:r>
            <a:r>
              <a:rPr lang="uk-UA" sz="1600" dirty="0"/>
              <a:t>обробка зображень чи аудіо, криптографія, інше. У цьому випадку буде необхідно дізнатись, який пакет містить неообхідний нам функціонал, знайти його, завантажити, розмістити у потрібному каталозі і вже тоді почати використовувати. Усе це можна зробити вручну, але було б непогано автоматизувати цей процес. До того ж завантажувати пакети з невідомих джерел може бути небезпечним.</a:t>
            </a:r>
          </a:p>
          <a:p>
            <a:pPr marL="0" indent="0">
              <a:buNone/>
            </a:pPr>
            <a:endParaRPr lang="uk-UA" sz="1600" dirty="0"/>
          </a:p>
          <a:p>
            <a:pPr marL="0" indent="0">
              <a:buNone/>
            </a:pPr>
            <a:r>
              <a:rPr lang="uk-UA" sz="1600" dirty="0"/>
              <a:t>Для </a:t>
            </a:r>
            <a:r>
              <a:rPr lang="en-US" sz="1600" dirty="0"/>
              <a:t>Python </a:t>
            </a:r>
            <a:r>
              <a:rPr lang="uk-UA" sz="1600" dirty="0"/>
              <a:t>всі ці задачі вже вирішено.</a:t>
            </a:r>
          </a:p>
          <a:p>
            <a:pPr marL="0" indent="0">
              <a:buNone/>
            </a:pPr>
            <a:r>
              <a:rPr lang="uk-UA" sz="1600" dirty="0"/>
              <a:t>Існує так званий </a:t>
            </a:r>
            <a:r>
              <a:rPr lang="en-US" sz="1600" b="1" i="1" dirty="0"/>
              <a:t>Python Package Index </a:t>
            </a:r>
            <a:r>
              <a:rPr lang="en-US" sz="1600" dirty="0"/>
              <a:t>(</a:t>
            </a:r>
            <a:r>
              <a:rPr lang="en-US" sz="1600" b="1" i="1" dirty="0" err="1"/>
              <a:t>PyPI</a:t>
            </a:r>
            <a:r>
              <a:rPr lang="en-US" sz="1600" dirty="0"/>
              <a:t>, </a:t>
            </a:r>
            <a:r>
              <a:rPr lang="uk-UA" sz="1600" dirty="0">
                <a:hlinkClick r:id="rId2"/>
              </a:rPr>
              <a:t>каталог пакетів </a:t>
            </a:r>
            <a:r>
              <a:rPr lang="en-US" sz="1600" dirty="0">
                <a:hlinkClick r:id="rId2"/>
              </a:rPr>
              <a:t>Python</a:t>
            </a:r>
            <a:r>
              <a:rPr lang="en-US" sz="1600" dirty="0"/>
              <a:t>). </a:t>
            </a:r>
            <a:r>
              <a:rPr lang="uk-UA" sz="1600" dirty="0"/>
              <a:t>Це репозиторій, відкритий для всіх розробників на </a:t>
            </a:r>
            <a:r>
              <a:rPr lang="en-US" sz="1600" dirty="0"/>
              <a:t>Python.</a:t>
            </a:r>
          </a:p>
          <a:p>
            <a:pPr marL="0" indent="0">
              <a:buNone/>
            </a:pPr>
            <a:r>
              <a:rPr lang="uk-UA" sz="1600" dirty="0"/>
              <a:t>В </a:t>
            </a:r>
            <a:r>
              <a:rPr lang="en-US" sz="1600" b="1" i="1" dirty="0" err="1"/>
              <a:t>PyPI</a:t>
            </a:r>
            <a:r>
              <a:rPr lang="en-US" sz="1600" dirty="0"/>
              <a:t> </a:t>
            </a:r>
            <a:r>
              <a:rPr lang="uk-UA" sz="1600" dirty="0"/>
              <a:t>можна знайти пакети для вирішення практично будь-яких задач. Також є можливість викладати в цей репозиторій власні пакети. </a:t>
            </a:r>
          </a:p>
        </p:txBody>
      </p:sp>
      <p:pic>
        <p:nvPicPr>
          <p:cNvPr id="2" name="Picture 1"/>
          <p:cNvPicPr>
            <a:picLocks noChangeAspect="1"/>
          </p:cNvPicPr>
          <p:nvPr/>
        </p:nvPicPr>
        <p:blipFill>
          <a:blip r:embed="rId3"/>
          <a:stretch>
            <a:fillRect/>
          </a:stretch>
        </p:blipFill>
        <p:spPr>
          <a:xfrm>
            <a:off x="522515" y="4293817"/>
            <a:ext cx="10001552" cy="2428384"/>
          </a:xfrm>
          <a:prstGeom prst="rect">
            <a:avLst/>
          </a:prstGeom>
        </p:spPr>
      </p:pic>
    </p:spTree>
    <p:extLst>
      <p:ext uri="{BB962C8B-B14F-4D97-AF65-F5344CB8AC3E}">
        <p14:creationId xmlns:p14="http://schemas.microsoft.com/office/powerpoint/2010/main" val="1374464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uk-UA" sz="1800" b="1" dirty="0"/>
              <a:t>Менеджер пакетів </a:t>
            </a:r>
            <a:r>
              <a:rPr lang="en-US" sz="1800" b="1" dirty="0"/>
              <a:t>Python pip</a:t>
            </a:r>
          </a:p>
          <a:p>
            <a:pPr marL="0" indent="0">
              <a:buNone/>
            </a:pPr>
            <a:r>
              <a:rPr lang="uk-UA" sz="1600" dirty="0"/>
              <a:t>Для завантаження і встановленлня пакетів з </a:t>
            </a:r>
            <a:r>
              <a:rPr lang="en-US" sz="1600" dirty="0" err="1"/>
              <a:t>PyPI</a:t>
            </a:r>
            <a:r>
              <a:rPr lang="en-US" sz="1600" dirty="0"/>
              <a:t> </a:t>
            </a:r>
            <a:r>
              <a:rPr lang="uk-UA" sz="1600" dirty="0"/>
              <a:t>використовують спеціальну утиліту </a:t>
            </a:r>
            <a:r>
              <a:rPr lang="en-US" sz="1600" b="1" i="1" dirty="0"/>
              <a:t>pip</a:t>
            </a:r>
            <a:r>
              <a:rPr lang="en-US" sz="1600" dirty="0"/>
              <a:t>. </a:t>
            </a:r>
            <a:r>
              <a:rPr lang="uk-UA" sz="1600" dirty="0"/>
              <a:t>Ця програма встановлюється автоматично разом з інтерпретатором.</a:t>
            </a:r>
          </a:p>
          <a:p>
            <a:pPr marL="0" indent="0">
              <a:buNone/>
            </a:pPr>
            <a:r>
              <a:rPr lang="en-US" sz="1600" b="1" dirty="0"/>
              <a:t>pip</a:t>
            </a:r>
            <a:r>
              <a:rPr lang="en-US" sz="1600" dirty="0"/>
              <a:t> — </a:t>
            </a:r>
            <a:r>
              <a:rPr lang="uk-UA" sz="1600" dirty="0"/>
              <a:t>суто консольна утиліта, вона не має графічного інтерфейсу. Як правило вона вже прописана у змінній середовища </a:t>
            </a:r>
            <a:r>
              <a:rPr lang="en-US" sz="1600" b="1" i="1" dirty="0"/>
              <a:t>PATH</a:t>
            </a:r>
            <a:r>
              <a:rPr lang="en-US" sz="1600" dirty="0"/>
              <a:t> </a:t>
            </a:r>
            <a:r>
              <a:rPr lang="uk-UA" sz="1600" dirty="0"/>
              <a:t>і доступна для використання з командного рядка. Отже її можна запускати як самостійно:</a:t>
            </a:r>
          </a:p>
          <a:p>
            <a:pPr marL="0" indent="0">
              <a:buNone/>
            </a:pPr>
            <a:endParaRPr lang="uk-UA" sz="1600" dirty="0"/>
          </a:p>
          <a:p>
            <a:pPr marL="0" indent="0">
              <a:buNone/>
            </a:pPr>
            <a:r>
              <a:rPr lang="ru-RU" sz="1600" dirty="0"/>
              <a:t>так і як модуль Python:</a:t>
            </a:r>
          </a:p>
          <a:p>
            <a:pPr marL="0" indent="0">
              <a:buNone/>
            </a:pPr>
            <a:endParaRPr lang="ru-RU" sz="1600" dirty="0"/>
          </a:p>
          <a:p>
            <a:pPr marL="0" indent="0">
              <a:buNone/>
            </a:pPr>
            <a:r>
              <a:rPr lang="ru-RU" sz="1600" b="1" i="1" dirty="0"/>
              <a:t>pip</a:t>
            </a:r>
            <a:r>
              <a:rPr lang="ru-RU" sz="1600" dirty="0"/>
              <a:t> дозволяє встановити саму останню версію пакета, конкретну версію або скористатись логічним виразом за допомогою якого можна вказати що вам, наприклад, потрібна версія не нижче вказаної. </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За замовчуванням пакети встановлюються з PyPI. Але можна явно вказати де саме знаходиться пакет: </a:t>
            </a:r>
          </a:p>
          <a:p>
            <a:pPr marL="0" indent="0">
              <a:buNone/>
            </a:pPr>
            <a:endParaRPr lang="ru-RU" sz="1600" dirty="0"/>
          </a:p>
          <a:p>
            <a:pPr marL="0" indent="0">
              <a:buNone/>
            </a:pPr>
            <a:endParaRPr lang="ru-RU" sz="1600" dirty="0"/>
          </a:p>
          <a:p>
            <a:pPr marL="0" indent="0">
              <a:buNone/>
            </a:pPr>
            <a:endParaRPr lang="ru-RU" sz="1600" dirty="0"/>
          </a:p>
          <a:p>
            <a:pPr marL="0" indent="0">
              <a:buNone/>
            </a:pPr>
            <a:endParaRPr lang="uk-UA" sz="1600" dirty="0"/>
          </a:p>
        </p:txBody>
      </p:sp>
      <p:sp>
        <p:nvSpPr>
          <p:cNvPr id="2" name="Rectangle 1"/>
          <p:cNvSpPr>
            <a:spLocks noChangeArrowheads="1"/>
          </p:cNvSpPr>
          <p:nvPr/>
        </p:nvSpPr>
        <p:spPr bwMode="auto">
          <a:xfrm>
            <a:off x="262467" y="1708778"/>
            <a:ext cx="1538819"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pip </a:t>
            </a:r>
            <a:r>
              <a:rPr kumimoji="0" lang="ru-RU" altLang="ru-RU" sz="1400" b="0" i="0" u="none" strike="noStrike" cap="none" normalizeH="0" baseline="0" dirty="0">
                <a:ln>
                  <a:noFill/>
                </a:ln>
                <a:solidFill>
                  <a:srgbClr val="89DDFF"/>
                </a:solidFill>
                <a:effectLst/>
                <a:latin typeface="JetBrains Mono"/>
              </a:rPr>
              <a:t>&lt;</a:t>
            </a:r>
            <a:r>
              <a:rPr kumimoji="0" lang="ru-RU" altLang="ru-RU" sz="1400" b="0" i="0" u="none" strike="noStrike" cap="none" normalizeH="0" baseline="0" dirty="0">
                <a:ln>
                  <a:noFill/>
                </a:ln>
                <a:solidFill>
                  <a:srgbClr val="C3CEE3"/>
                </a:solidFill>
                <a:effectLst/>
                <a:latin typeface="JetBrains Mono"/>
              </a:rPr>
              <a:t>аргументи</a:t>
            </a:r>
            <a:r>
              <a:rPr kumimoji="0" lang="ru-RU" altLang="ru-RU" sz="1400" b="0" i="0" u="none" strike="noStrike" cap="none" normalizeH="0" baseline="0" dirty="0">
                <a:ln>
                  <a:noFill/>
                </a:ln>
                <a:solidFill>
                  <a:srgbClr val="89DDFF"/>
                </a:solidFill>
                <a:effectLst/>
                <a:latin typeface="JetBrains Mono"/>
              </a:rPr>
              <a:t>&gt;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262467" y="2352245"/>
            <a:ext cx="2383601"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python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m pip </a:t>
            </a:r>
            <a:r>
              <a:rPr kumimoji="0" lang="ru-RU" altLang="ru-RU" sz="1400" b="0" i="0" u="none" strike="noStrike" cap="none" normalizeH="0" baseline="0">
                <a:ln>
                  <a:noFill/>
                </a:ln>
                <a:solidFill>
                  <a:srgbClr val="89DDFF"/>
                </a:solidFill>
                <a:effectLst/>
                <a:latin typeface="JetBrains Mono"/>
              </a:rPr>
              <a:t>&lt;</a:t>
            </a:r>
            <a:r>
              <a:rPr kumimoji="0" lang="ru-RU" altLang="ru-RU" sz="1400" b="0" i="0" u="none" strike="noStrike" cap="none" normalizeH="0" baseline="0">
                <a:ln>
                  <a:noFill/>
                </a:ln>
                <a:solidFill>
                  <a:srgbClr val="C3CEE3"/>
                </a:solidFill>
                <a:effectLst/>
                <a:latin typeface="JetBrains Mono"/>
              </a:rPr>
              <a:t>аргументи</a:t>
            </a:r>
            <a:r>
              <a:rPr kumimoji="0" lang="ru-RU" altLang="ru-RU" sz="1400" b="0" i="0" u="none" strike="noStrike" cap="none" normalizeH="0" baseline="0">
                <a:ln>
                  <a:noFill/>
                </a:ln>
                <a:solidFill>
                  <a:srgbClr val="89DDFF"/>
                </a:solidFill>
                <a:effectLst/>
                <a:latin typeface="JetBrains Mono"/>
              </a:rPr>
              <a:t>&gt;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455256794"/>
              </p:ext>
            </p:extLst>
          </p:nvPr>
        </p:nvGraphicFramePr>
        <p:xfrm>
          <a:off x="311267" y="3279883"/>
          <a:ext cx="6680199" cy="1341120"/>
        </p:xfrm>
        <a:graphic>
          <a:graphicData uri="http://schemas.openxmlformats.org/drawingml/2006/table">
            <a:tbl>
              <a:tblPr/>
              <a:tblGrid>
                <a:gridCol w="2345266">
                  <a:extLst>
                    <a:ext uri="{9D8B030D-6E8A-4147-A177-3AD203B41FA5}">
                      <a16:colId xmlns:a16="http://schemas.microsoft.com/office/drawing/2014/main" val="20000"/>
                    </a:ext>
                  </a:extLst>
                </a:gridCol>
                <a:gridCol w="4334933">
                  <a:extLst>
                    <a:ext uri="{9D8B030D-6E8A-4147-A177-3AD203B41FA5}">
                      <a16:colId xmlns:a16="http://schemas.microsoft.com/office/drawing/2014/main" val="20001"/>
                    </a:ext>
                  </a:extLst>
                </a:gridCol>
              </a:tblGrid>
              <a:tr h="0">
                <a:tc>
                  <a:txBody>
                    <a:bodyPr/>
                    <a:lstStyle/>
                    <a:p>
                      <a:r>
                        <a:rPr lang="ru-RU" sz="1600" dirty="0"/>
                        <a:t>команда</a:t>
                      </a:r>
                    </a:p>
                  </a:txBody>
                  <a:tcPr anchor="ctr">
                    <a:lnL>
                      <a:noFill/>
                    </a:lnL>
                    <a:lnR>
                      <a:noFill/>
                    </a:lnR>
                    <a:lnT>
                      <a:noFill/>
                    </a:lnT>
                    <a:lnB>
                      <a:noFill/>
                    </a:lnB>
                    <a:solidFill>
                      <a:schemeClr val="accent1">
                        <a:lumMod val="40000"/>
                        <a:lumOff val="60000"/>
                      </a:schemeClr>
                    </a:solidFill>
                  </a:tcPr>
                </a:tc>
                <a:tc>
                  <a:txBody>
                    <a:bodyPr/>
                    <a:lstStyle/>
                    <a:p>
                      <a:r>
                        <a:rPr lang="ru-RU" sz="1600" dirty="0"/>
                        <a:t>пояснення</a:t>
                      </a:r>
                    </a:p>
                  </a:txBody>
                  <a:tcPr anchor="ctr">
                    <a:lnL>
                      <a:noFill/>
                    </a:lnL>
                    <a:lnR>
                      <a:noFill/>
                    </a:lnR>
                    <a:lnT>
                      <a:noFill/>
                    </a:lnT>
                    <a:lnB>
                      <a:noFill/>
                    </a:lnB>
                    <a:solidFill>
                      <a:schemeClr val="accent1">
                        <a:lumMod val="40000"/>
                        <a:lumOff val="60000"/>
                      </a:schemeClr>
                    </a:solidFill>
                  </a:tcPr>
                </a:tc>
                <a:extLst>
                  <a:ext uri="{0D108BD9-81ED-4DB2-BD59-A6C34878D82A}">
                    <a16:rowId xmlns:a16="http://schemas.microsoft.com/office/drawing/2014/main" val="10000"/>
                  </a:ext>
                </a:extLst>
              </a:tr>
              <a:tr h="0">
                <a:tc>
                  <a:txBody>
                    <a:bodyPr/>
                    <a:lstStyle/>
                    <a:p>
                      <a:r>
                        <a:rPr lang="en-US" sz="1600" dirty="0"/>
                        <a:t>pip install </a:t>
                      </a:r>
                      <a:r>
                        <a:rPr lang="en-US" sz="1600" dirty="0" err="1"/>
                        <a:t>django</a:t>
                      </a:r>
                      <a:endParaRPr lang="en-US" sz="1600" dirty="0"/>
                    </a:p>
                  </a:txBody>
                  <a:tcPr anchor="ctr">
                    <a:lnL>
                      <a:noFill/>
                    </a:lnL>
                    <a:lnR>
                      <a:noFill/>
                    </a:lnR>
                    <a:lnT>
                      <a:noFill/>
                    </a:lnT>
                    <a:lnB>
                      <a:noFill/>
                    </a:lnB>
                    <a:solidFill>
                      <a:schemeClr val="accent1">
                        <a:lumMod val="20000"/>
                        <a:lumOff val="80000"/>
                      </a:schemeClr>
                    </a:solidFill>
                  </a:tcPr>
                </a:tc>
                <a:tc>
                  <a:txBody>
                    <a:bodyPr/>
                    <a:lstStyle/>
                    <a:p>
                      <a:r>
                        <a:rPr lang="ru-RU" sz="1600"/>
                        <a:t>встановити останню версію пакета Django</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1"/>
                  </a:ext>
                </a:extLst>
              </a:tr>
              <a:tr h="0">
                <a:tc>
                  <a:txBody>
                    <a:bodyPr/>
                    <a:lstStyle/>
                    <a:p>
                      <a:r>
                        <a:rPr lang="en-US" sz="1600" dirty="0"/>
                        <a:t>pip install </a:t>
                      </a:r>
                      <a:r>
                        <a:rPr lang="en-US" sz="1600" dirty="0" err="1"/>
                        <a:t>django</a:t>
                      </a:r>
                      <a:r>
                        <a:rPr lang="en-US" sz="1600" dirty="0"/>
                        <a:t>==3.0</a:t>
                      </a:r>
                    </a:p>
                  </a:txBody>
                  <a:tcPr anchor="ctr">
                    <a:lnL>
                      <a:noFill/>
                    </a:lnL>
                    <a:lnR>
                      <a:noFill/>
                    </a:lnR>
                    <a:lnT>
                      <a:noFill/>
                    </a:lnT>
                    <a:lnB>
                      <a:noFill/>
                    </a:lnB>
                    <a:solidFill>
                      <a:schemeClr val="accent1">
                        <a:lumMod val="20000"/>
                        <a:lumOff val="80000"/>
                      </a:schemeClr>
                    </a:solidFill>
                  </a:tcPr>
                </a:tc>
                <a:tc>
                  <a:txBody>
                    <a:bodyPr/>
                    <a:lstStyle/>
                    <a:p>
                      <a:r>
                        <a:rPr lang="ru-RU" sz="1600" dirty="0"/>
                        <a:t>встановити пакет Django версії </a:t>
                      </a:r>
                      <a:r>
                        <a:rPr lang="en-US" sz="1600" dirty="0"/>
                        <a:t>3</a:t>
                      </a:r>
                      <a:r>
                        <a:rPr lang="ru-RU" sz="1600" dirty="0"/>
                        <a:t>.0</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2"/>
                  </a:ext>
                </a:extLst>
              </a:tr>
              <a:tr h="0">
                <a:tc>
                  <a:txBody>
                    <a:bodyPr/>
                    <a:lstStyle/>
                    <a:p>
                      <a:r>
                        <a:rPr lang="en-US" sz="1600" dirty="0"/>
                        <a:t>pip install </a:t>
                      </a:r>
                      <a:r>
                        <a:rPr lang="en-US" sz="1600" dirty="0" err="1"/>
                        <a:t>django</a:t>
                      </a:r>
                      <a:r>
                        <a:rPr lang="en-US" sz="1600" dirty="0"/>
                        <a:t>&gt;=3.0</a:t>
                      </a:r>
                    </a:p>
                  </a:txBody>
                  <a:tcPr anchor="ctr">
                    <a:lnL>
                      <a:noFill/>
                    </a:lnL>
                    <a:lnR>
                      <a:noFill/>
                    </a:lnR>
                    <a:lnT>
                      <a:noFill/>
                    </a:lnT>
                    <a:lnB>
                      <a:noFill/>
                    </a:lnB>
                    <a:solidFill>
                      <a:schemeClr val="accent1">
                        <a:lumMod val="20000"/>
                        <a:lumOff val="80000"/>
                      </a:schemeClr>
                    </a:solidFill>
                  </a:tcPr>
                </a:tc>
                <a:tc>
                  <a:txBody>
                    <a:bodyPr/>
                    <a:lstStyle/>
                    <a:p>
                      <a:r>
                        <a:rPr lang="ru-RU" sz="1600" dirty="0"/>
                        <a:t>встановити пакет Django версії не нижче </a:t>
                      </a:r>
                      <a:r>
                        <a:rPr lang="en-US" sz="1600" dirty="0"/>
                        <a:t>3</a:t>
                      </a:r>
                      <a:r>
                        <a:rPr lang="ru-RU" sz="1600" dirty="0"/>
                        <a:t>.0</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3"/>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437956152"/>
              </p:ext>
            </p:extLst>
          </p:nvPr>
        </p:nvGraphicFramePr>
        <p:xfrm>
          <a:off x="262467" y="5237480"/>
          <a:ext cx="9076266" cy="1341120"/>
        </p:xfrm>
        <a:graphic>
          <a:graphicData uri="http://schemas.openxmlformats.org/drawingml/2006/table">
            <a:tbl>
              <a:tblPr/>
              <a:tblGrid>
                <a:gridCol w="5020733">
                  <a:extLst>
                    <a:ext uri="{9D8B030D-6E8A-4147-A177-3AD203B41FA5}">
                      <a16:colId xmlns:a16="http://schemas.microsoft.com/office/drawing/2014/main" val="20000"/>
                    </a:ext>
                  </a:extLst>
                </a:gridCol>
                <a:gridCol w="4055533">
                  <a:extLst>
                    <a:ext uri="{9D8B030D-6E8A-4147-A177-3AD203B41FA5}">
                      <a16:colId xmlns:a16="http://schemas.microsoft.com/office/drawing/2014/main" val="20001"/>
                    </a:ext>
                  </a:extLst>
                </a:gridCol>
              </a:tblGrid>
              <a:tr h="0">
                <a:tc>
                  <a:txBody>
                    <a:bodyPr/>
                    <a:lstStyle/>
                    <a:p>
                      <a:r>
                        <a:rPr lang="ru-RU" sz="1600" dirty="0"/>
                        <a:t>команда</a:t>
                      </a:r>
                    </a:p>
                  </a:txBody>
                  <a:tcPr anchor="ctr">
                    <a:lnL>
                      <a:noFill/>
                    </a:lnL>
                    <a:lnR>
                      <a:noFill/>
                    </a:lnR>
                    <a:lnT>
                      <a:noFill/>
                    </a:lnT>
                    <a:lnB>
                      <a:noFill/>
                    </a:lnB>
                    <a:solidFill>
                      <a:schemeClr val="accent1">
                        <a:lumMod val="40000"/>
                        <a:lumOff val="60000"/>
                      </a:schemeClr>
                    </a:solidFill>
                  </a:tcPr>
                </a:tc>
                <a:tc>
                  <a:txBody>
                    <a:bodyPr/>
                    <a:lstStyle/>
                    <a:p>
                      <a:r>
                        <a:rPr lang="ru-RU" sz="1600" dirty="0"/>
                        <a:t>пояснення</a:t>
                      </a:r>
                    </a:p>
                  </a:txBody>
                  <a:tcPr anchor="ctr">
                    <a:lnL>
                      <a:noFill/>
                    </a:lnL>
                    <a:lnR>
                      <a:noFill/>
                    </a:lnR>
                    <a:lnT>
                      <a:noFill/>
                    </a:lnT>
                    <a:lnB>
                      <a:noFill/>
                    </a:lnB>
                    <a:solidFill>
                      <a:schemeClr val="accent1">
                        <a:lumMod val="40000"/>
                        <a:lumOff val="60000"/>
                      </a:schemeClr>
                    </a:solidFill>
                  </a:tcPr>
                </a:tc>
                <a:extLst>
                  <a:ext uri="{0D108BD9-81ED-4DB2-BD59-A6C34878D82A}">
                    <a16:rowId xmlns:a16="http://schemas.microsoft.com/office/drawing/2014/main" val="10000"/>
                  </a:ext>
                </a:extLst>
              </a:tr>
              <a:tr h="0">
                <a:tc>
                  <a:txBody>
                    <a:bodyPr/>
                    <a:lstStyle/>
                    <a:p>
                      <a:r>
                        <a:rPr lang="en-US" sz="1600"/>
                        <a:t>pip install -e git+https://gitrepo.com/ProjectName.git</a:t>
                      </a:r>
                    </a:p>
                  </a:txBody>
                  <a:tcPr anchor="ctr">
                    <a:lnL>
                      <a:noFill/>
                    </a:lnL>
                    <a:lnR>
                      <a:noFill/>
                    </a:lnR>
                    <a:lnT>
                      <a:noFill/>
                    </a:lnT>
                    <a:lnB>
                      <a:noFill/>
                    </a:lnB>
                    <a:solidFill>
                      <a:schemeClr val="accent1">
                        <a:lumMod val="20000"/>
                        <a:lumOff val="80000"/>
                      </a:schemeClr>
                    </a:solidFill>
                  </a:tcPr>
                </a:tc>
                <a:tc>
                  <a:txBody>
                    <a:bodyPr/>
                    <a:lstStyle/>
                    <a:p>
                      <a:r>
                        <a:rPr lang="ru-RU" sz="1600"/>
                        <a:t>встановити пакет з </a:t>
                      </a:r>
                      <a:r>
                        <a:rPr lang="en-US" sz="1600"/>
                        <a:t>git-</a:t>
                      </a:r>
                      <a:r>
                        <a:rPr lang="ru-RU" sz="1600"/>
                        <a:t>репозиторія</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1"/>
                  </a:ext>
                </a:extLst>
              </a:tr>
              <a:tr h="0">
                <a:tc>
                  <a:txBody>
                    <a:bodyPr/>
                    <a:lstStyle/>
                    <a:p>
                      <a:r>
                        <a:rPr lang="en-US" sz="1600"/>
                        <a:t>pip install --index-url http://pypackage.com/ ProjectName</a:t>
                      </a:r>
                    </a:p>
                  </a:txBody>
                  <a:tcPr anchor="ctr">
                    <a:lnL>
                      <a:noFill/>
                    </a:lnL>
                    <a:lnR>
                      <a:noFill/>
                    </a:lnR>
                    <a:lnT>
                      <a:noFill/>
                    </a:lnT>
                    <a:lnB>
                      <a:noFill/>
                    </a:lnB>
                    <a:solidFill>
                      <a:schemeClr val="accent1">
                        <a:lumMod val="20000"/>
                        <a:lumOff val="80000"/>
                      </a:schemeClr>
                    </a:solidFill>
                  </a:tcPr>
                </a:tc>
                <a:tc>
                  <a:txBody>
                    <a:bodyPr/>
                    <a:lstStyle/>
                    <a:p>
                      <a:r>
                        <a:rPr lang="ru-RU" sz="1600"/>
                        <a:t>встановити з альтернативного репозиторія</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2"/>
                  </a:ext>
                </a:extLst>
              </a:tr>
              <a:tr h="0">
                <a:tc>
                  <a:txBody>
                    <a:bodyPr/>
                    <a:lstStyle/>
                    <a:p>
                      <a:r>
                        <a:rPr lang="en-US" sz="1600"/>
                        <a:t>pip install ./dist/ProjectName.tar.gz</a:t>
                      </a:r>
                    </a:p>
                  </a:txBody>
                  <a:tcPr anchor="ctr">
                    <a:lnL>
                      <a:noFill/>
                    </a:lnL>
                    <a:lnR>
                      <a:noFill/>
                    </a:lnR>
                    <a:lnT>
                      <a:noFill/>
                    </a:lnT>
                    <a:lnB>
                      <a:noFill/>
                    </a:lnB>
                    <a:solidFill>
                      <a:schemeClr val="accent1">
                        <a:lumMod val="20000"/>
                        <a:lumOff val="80000"/>
                      </a:schemeClr>
                    </a:solidFill>
                  </a:tcPr>
                </a:tc>
                <a:tc>
                  <a:txBody>
                    <a:bodyPr/>
                    <a:lstStyle/>
                    <a:p>
                      <a:r>
                        <a:rPr lang="ru-RU" sz="1600" dirty="0"/>
                        <a:t>встановити з вказаного файла</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01268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fontScale="92500" lnSpcReduction="10000"/>
          </a:bodyPr>
          <a:lstStyle/>
          <a:p>
            <a:pPr marL="0" indent="0">
              <a:buNone/>
            </a:pPr>
            <a:r>
              <a:rPr lang="ru-RU" sz="1600" dirty="0"/>
              <a:t>Для того, щоб видалити пакет (наприклад, пакет Django) скористаємось командою:</a:t>
            </a:r>
          </a:p>
          <a:p>
            <a:pPr marL="0" indent="0">
              <a:buNone/>
            </a:pPr>
            <a:endParaRPr lang="ru-RU" sz="1600" dirty="0"/>
          </a:p>
          <a:p>
            <a:pPr marL="0" indent="0">
              <a:buNone/>
            </a:pPr>
            <a:r>
              <a:rPr lang="ru-RU" sz="1600" dirty="0"/>
              <a:t>Для оновлення пакета викорисовуємо ключ </a:t>
            </a:r>
            <a:r>
              <a:rPr lang="ru-RU" sz="1600" b="1" i="1" dirty="0"/>
              <a:t>–upgrade</a:t>
            </a:r>
            <a:r>
              <a:rPr lang="ru-RU" sz="1600" dirty="0"/>
              <a:t>: </a:t>
            </a:r>
          </a:p>
          <a:p>
            <a:pPr marL="0" indent="0">
              <a:buNone/>
            </a:pPr>
            <a:endParaRPr lang="ru-RU" sz="1600" dirty="0"/>
          </a:p>
          <a:p>
            <a:pPr marL="0" indent="0">
              <a:buNone/>
            </a:pPr>
            <a:r>
              <a:rPr lang="ru-RU" sz="1600" dirty="0"/>
              <a:t>Щоб дізнатись список усіх встановлених пакетів: </a:t>
            </a:r>
            <a:endParaRPr lang="en-US" sz="1600" dirty="0"/>
          </a:p>
          <a:p>
            <a:pPr marL="0" indent="0">
              <a:buNone/>
            </a:pPr>
            <a:endParaRPr lang="en-US" sz="1600" dirty="0"/>
          </a:p>
          <a:p>
            <a:pPr marL="0" indent="0">
              <a:buNone/>
            </a:pPr>
            <a:r>
              <a:rPr lang="ru-RU" sz="1600" dirty="0"/>
              <a:t>Отримати детальну інформацію про пакет: </a:t>
            </a:r>
          </a:p>
          <a:p>
            <a:pPr marL="0" indent="0">
              <a:buNone/>
            </a:pPr>
            <a:endParaRPr lang="ru-RU" sz="1600" dirty="0"/>
          </a:p>
          <a:p>
            <a:pPr marL="0" indent="0">
              <a:buNone/>
            </a:pPr>
            <a:r>
              <a:rPr lang="ru-RU" sz="1600" dirty="0"/>
              <a:t>Якщо ви не знаєте точної назви пакета, або бажаєте переглянути пакети у назві яких міститься певне слово, скористайтесь пошуком:</a:t>
            </a:r>
          </a:p>
          <a:p>
            <a:pPr marL="0" indent="0">
              <a:buNone/>
            </a:pPr>
            <a:endParaRPr lang="ru-RU" sz="1600" dirty="0"/>
          </a:p>
          <a:p>
            <a:pPr marL="0" indent="0">
              <a:buNone/>
            </a:pPr>
            <a:r>
              <a:rPr lang="ru-RU" sz="1600" b="1" i="1" dirty="0"/>
              <a:t>pip</a:t>
            </a:r>
            <a:r>
              <a:rPr lang="ru-RU" sz="1600" dirty="0"/>
              <a:t> також використовується для формування списка встановлених пакетів з вказанням версії кожного пакета:</a:t>
            </a:r>
          </a:p>
          <a:p>
            <a:pPr marL="0" indent="0">
              <a:buNone/>
            </a:pPr>
            <a:endParaRPr lang="ru-RU" sz="1600" dirty="0"/>
          </a:p>
          <a:p>
            <a:pPr marL="0" indent="0">
              <a:buNone/>
            </a:pPr>
            <a:r>
              <a:rPr lang="ru-RU" sz="1600" dirty="0"/>
              <a:t>Можна записати всю інформацію в текстовий файл </a:t>
            </a:r>
          </a:p>
          <a:p>
            <a:pPr marL="0" indent="0">
              <a:buNone/>
            </a:pPr>
            <a:endParaRPr lang="ru-RU" sz="1600" dirty="0"/>
          </a:p>
          <a:p>
            <a:pPr marL="0" indent="0">
              <a:buNone/>
            </a:pPr>
            <a:r>
              <a:rPr lang="ru-RU" sz="1600" dirty="0"/>
              <a:t>Це корисно при работі у великих проектах, При необхідності можна відновити всю бібліотеку одною командою:</a:t>
            </a:r>
          </a:p>
          <a:p>
            <a:pPr marL="0" indent="0">
              <a:buNone/>
            </a:pPr>
            <a:endParaRPr lang="ru-RU" sz="1600" dirty="0"/>
          </a:p>
          <a:p>
            <a:pPr marL="0" indent="0">
              <a:buNone/>
            </a:pPr>
            <a:r>
              <a:rPr lang="ru-RU" sz="1600" dirty="0"/>
              <a:t>При цьому будуть встановлені пакети необхідних версій. Назва файла </a:t>
            </a:r>
            <a:r>
              <a:rPr lang="en-US" sz="1600" dirty="0"/>
              <a:t>requirements.txt </a:t>
            </a:r>
            <a:r>
              <a:rPr lang="ru-RU" sz="1600" dirty="0"/>
              <a:t>є традиційною для виконання таких операцій, крім того деякі програми, які виконують певні дії з пакетами, можуть шукати файл саме з такою назвою.</a:t>
            </a:r>
          </a:p>
          <a:p>
            <a:pPr marL="0" indent="0">
              <a:buNone/>
            </a:pPr>
            <a:endParaRPr lang="ru-RU" sz="1600" dirty="0"/>
          </a:p>
          <a:p>
            <a:pPr marL="0" indent="0">
              <a:buNone/>
            </a:pPr>
            <a:r>
              <a:rPr lang="ru-RU" sz="1600" dirty="0"/>
              <a:t>Отримати довідку по командам </a:t>
            </a:r>
            <a:r>
              <a:rPr lang="en-US" sz="1600" dirty="0"/>
              <a:t>pip </a:t>
            </a:r>
            <a:r>
              <a:rPr lang="ru-RU" sz="1600" dirty="0"/>
              <a:t>можна так:</a:t>
            </a:r>
          </a:p>
          <a:p>
            <a:pPr marL="0" indent="0">
              <a:buNone/>
            </a:pPr>
            <a:endParaRPr lang="ru-RU" sz="1600" dirty="0"/>
          </a:p>
          <a:p>
            <a:pPr marL="0" indent="0">
              <a:buNone/>
            </a:pPr>
            <a:endParaRPr lang="ru-RU" sz="1600" dirty="0"/>
          </a:p>
        </p:txBody>
      </p:sp>
      <p:sp>
        <p:nvSpPr>
          <p:cNvPr id="2" name="Rectangle 1"/>
          <p:cNvSpPr>
            <a:spLocks noChangeArrowheads="1"/>
          </p:cNvSpPr>
          <p:nvPr/>
        </p:nvSpPr>
        <p:spPr bwMode="auto">
          <a:xfrm>
            <a:off x="262862" y="421336"/>
            <a:ext cx="1717137"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pip uninstall django</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263351" y="1036679"/>
            <a:ext cx="2342308"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pip install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upgrade django</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6" name="Rectangle 4"/>
          <p:cNvSpPr>
            <a:spLocks noChangeArrowheads="1"/>
          </p:cNvSpPr>
          <p:nvPr/>
        </p:nvSpPr>
        <p:spPr bwMode="auto">
          <a:xfrm>
            <a:off x="262467" y="1698060"/>
            <a:ext cx="713657"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C3CEE3"/>
                </a:solidFill>
                <a:effectLst/>
                <a:latin typeface="JetBrains Mono"/>
              </a:rPr>
              <a:t>ip</a:t>
            </a:r>
            <a:r>
              <a:rPr kumimoji="0" lang="ru-RU" altLang="ru-RU" sz="1400" b="0" i="0" u="none" strike="noStrike" cap="none" normalizeH="0" dirty="0">
                <a:ln>
                  <a:noFill/>
                </a:ln>
                <a:solidFill>
                  <a:srgbClr val="C3CEE3"/>
                </a:solidFill>
                <a:effectLst/>
                <a:latin typeface="JetBrains Mono"/>
              </a:rPr>
              <a:t> </a:t>
            </a:r>
            <a:r>
              <a:rPr kumimoji="0" lang="en-US" altLang="ru-RU" sz="1400" b="0" i="0" u="none" strike="noStrike" cap="none" normalizeH="0" dirty="0">
                <a:ln>
                  <a:noFill/>
                </a:ln>
                <a:solidFill>
                  <a:srgbClr val="C3CEE3"/>
                </a:solidFill>
                <a:effectLst/>
                <a:latin typeface="JetBrains Mono"/>
              </a:rPr>
              <a:t>list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262467" y="2313403"/>
            <a:ext cx="1627369"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pip show requests</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8" name="Rectangle 6"/>
          <p:cNvSpPr>
            <a:spLocks noChangeArrowheads="1"/>
          </p:cNvSpPr>
          <p:nvPr/>
        </p:nvSpPr>
        <p:spPr bwMode="auto">
          <a:xfrm>
            <a:off x="262467" y="2914537"/>
            <a:ext cx="1596912"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pip search django</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10" name="Rectangle 8"/>
          <p:cNvSpPr>
            <a:spLocks noChangeArrowheads="1"/>
          </p:cNvSpPr>
          <p:nvPr/>
        </p:nvSpPr>
        <p:spPr bwMode="auto">
          <a:xfrm>
            <a:off x="262467" y="3551497"/>
            <a:ext cx="970137"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pip freeze</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11" name="Rectangle 9"/>
          <p:cNvSpPr>
            <a:spLocks noChangeArrowheads="1"/>
          </p:cNvSpPr>
          <p:nvPr/>
        </p:nvSpPr>
        <p:spPr bwMode="auto">
          <a:xfrm>
            <a:off x="241629" y="4140240"/>
            <a:ext cx="2456122"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pip freeze </a:t>
            </a:r>
            <a:r>
              <a:rPr kumimoji="0" lang="ru-RU" altLang="ru-RU" sz="1400" b="0" i="0" u="none" strike="noStrike" cap="none" normalizeH="0" baseline="0">
                <a:ln>
                  <a:noFill/>
                </a:ln>
                <a:solidFill>
                  <a:srgbClr val="89DDFF"/>
                </a:solidFill>
                <a:effectLst/>
                <a:latin typeface="JetBrains Mono"/>
              </a:rPr>
              <a:t>&gt; </a:t>
            </a:r>
            <a:r>
              <a:rPr kumimoji="0" lang="ru-RU" altLang="ru-RU" sz="1400" b="0" i="0" u="none" strike="noStrike" cap="none" normalizeH="0" baseline="0">
                <a:ln>
                  <a:noFill/>
                </a:ln>
                <a:solidFill>
                  <a:srgbClr val="C3CEE3"/>
                </a:solidFill>
                <a:effectLst/>
                <a:latin typeface="JetBrains Mono"/>
              </a:rPr>
              <a:t>requirements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txt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12" name="Rectangle 10"/>
          <p:cNvSpPr>
            <a:spLocks noChangeArrowheads="1"/>
          </p:cNvSpPr>
          <p:nvPr/>
        </p:nvSpPr>
        <p:spPr bwMode="auto">
          <a:xfrm>
            <a:off x="220791" y="4777200"/>
            <a:ext cx="2476960"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pip install −r requirements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txt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14" name="Rectangle 12"/>
          <p:cNvSpPr>
            <a:spLocks noChangeArrowheads="1"/>
          </p:cNvSpPr>
          <p:nvPr/>
        </p:nvSpPr>
        <p:spPr bwMode="auto">
          <a:xfrm>
            <a:off x="241629" y="6187645"/>
            <a:ext cx="832279"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C3CEE3"/>
                </a:solidFill>
                <a:effectLst/>
                <a:latin typeface="JetBrains Mono"/>
              </a:rPr>
              <a:t>ip help</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56135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6716" y="688063"/>
            <a:ext cx="9144000" cy="3347001"/>
          </a:xfrm>
        </p:spPr>
        <p:txBody>
          <a:bodyPr>
            <a:normAutofit/>
          </a:bodyPr>
          <a:lstStyle/>
          <a:p>
            <a:br>
              <a:rPr lang="uk-UA" b="1" dirty="0">
                <a:latin typeface="+mn-lt"/>
              </a:rPr>
            </a:br>
            <a:br>
              <a:rPr lang="uk-UA" b="1" dirty="0">
                <a:latin typeface="+mn-lt"/>
              </a:rPr>
            </a:br>
            <a:r>
              <a:rPr lang="en-US" b="1" dirty="0" err="1">
                <a:latin typeface="+mn-lt"/>
              </a:rPr>
              <a:t>NumPy</a:t>
            </a:r>
            <a:r>
              <a:rPr lang="uk-UA" b="1" dirty="0">
                <a:latin typeface="+mn-lt"/>
              </a:rPr>
              <a:t> і </a:t>
            </a:r>
            <a:r>
              <a:rPr lang="en-US" b="1" dirty="0" err="1">
                <a:latin typeface="+mn-lt"/>
              </a:rPr>
              <a:t>SciPy</a:t>
            </a:r>
            <a:endParaRPr lang="ru-RU" b="1" dirty="0">
              <a:latin typeface="+mn-lt"/>
            </a:endParaRPr>
          </a:p>
        </p:txBody>
      </p:sp>
    </p:spTree>
    <p:extLst>
      <p:ext uri="{BB962C8B-B14F-4D97-AF65-F5344CB8AC3E}">
        <p14:creationId xmlns:p14="http://schemas.microsoft.com/office/powerpoint/2010/main" val="2788206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800" b="1" dirty="0"/>
              <a:t>Що таке </a:t>
            </a:r>
            <a:r>
              <a:rPr lang="en-US" sz="1800" b="1" dirty="0" err="1"/>
              <a:t>NumPy</a:t>
            </a:r>
            <a:r>
              <a:rPr lang="en-US" sz="1800" b="1" dirty="0"/>
              <a:t>? </a:t>
            </a:r>
          </a:p>
          <a:p>
            <a:pPr lvl="0" eaLnBrk="0" fontAlgn="base" hangingPunct="0">
              <a:lnSpc>
                <a:spcPct val="100000"/>
              </a:lnSpc>
              <a:spcBef>
                <a:spcPct val="0"/>
              </a:spcBef>
              <a:spcAft>
                <a:spcPct val="0"/>
              </a:spcAft>
            </a:pPr>
            <a:endParaRPr lang="en-US" sz="1800" b="1" dirty="0"/>
          </a:p>
          <a:p>
            <a:pPr lvl="0" algn="l" eaLnBrk="0" fontAlgn="base" hangingPunct="0">
              <a:lnSpc>
                <a:spcPct val="100000"/>
              </a:lnSpc>
              <a:spcBef>
                <a:spcPct val="0"/>
              </a:spcBef>
              <a:spcAft>
                <a:spcPct val="0"/>
              </a:spcAft>
            </a:pPr>
            <a:r>
              <a:rPr lang="uk-UA" sz="1800" dirty="0"/>
              <a:t>Це бібліотека з відкритим вихідним кодом, колись відокремилася від проекту </a:t>
            </a:r>
            <a:r>
              <a:rPr lang="en-US" sz="1800" b="1" i="1" dirty="0" err="1"/>
              <a:t>SciPy</a:t>
            </a:r>
            <a:r>
              <a:rPr lang="en-US" sz="1800" dirty="0"/>
              <a:t>. </a:t>
            </a:r>
            <a:r>
              <a:rPr lang="en-US" sz="1800" b="1" i="1" dirty="0" err="1"/>
              <a:t>NumPy</a:t>
            </a:r>
            <a:r>
              <a:rPr lang="en-US" sz="1800" dirty="0"/>
              <a:t> </a:t>
            </a:r>
            <a:r>
              <a:rPr lang="uk-UA" sz="1800" dirty="0"/>
              <a:t>є спадкоємцем </a:t>
            </a:r>
            <a:r>
              <a:rPr lang="en-US" sz="1800" i="1" dirty="0"/>
              <a:t>Numeric</a:t>
            </a:r>
            <a:r>
              <a:rPr lang="en-US" sz="1800" dirty="0"/>
              <a:t> </a:t>
            </a:r>
            <a:r>
              <a:rPr lang="uk-UA" sz="1800" dirty="0"/>
              <a:t>і </a:t>
            </a:r>
            <a:r>
              <a:rPr lang="en-US" sz="1800" i="1" dirty="0" err="1"/>
              <a:t>NumArray</a:t>
            </a:r>
            <a:r>
              <a:rPr lang="en-US" sz="1800" dirty="0"/>
              <a:t>. </a:t>
            </a:r>
            <a:r>
              <a:rPr lang="en-US" sz="1800" i="1" dirty="0" err="1"/>
              <a:t>NumPy</a:t>
            </a:r>
            <a:r>
              <a:rPr lang="en-US" sz="1800" dirty="0"/>
              <a:t> </a:t>
            </a:r>
            <a:r>
              <a:rPr lang="ru-RU" sz="1800" dirty="0"/>
              <a:t>базу</a:t>
            </a:r>
            <a:r>
              <a:rPr lang="uk-UA" sz="1800" dirty="0"/>
              <a:t>ється на бібліотеці </a:t>
            </a:r>
            <a:r>
              <a:rPr lang="en-US" sz="1800" dirty="0"/>
              <a:t>LAPAC, </a:t>
            </a:r>
            <a:r>
              <a:rPr lang="uk-UA" sz="1800" dirty="0"/>
              <a:t>яка написана на </a:t>
            </a:r>
            <a:r>
              <a:rPr lang="en-US" sz="1800" dirty="0"/>
              <a:t>Fortran. </a:t>
            </a:r>
            <a:endParaRPr lang="uk-UA" sz="1800" dirty="0"/>
          </a:p>
          <a:p>
            <a:pPr lvl="0" algn="l" eaLnBrk="0" fontAlgn="base" hangingPunct="0">
              <a:lnSpc>
                <a:spcPct val="100000"/>
              </a:lnSpc>
              <a:spcBef>
                <a:spcPct val="0"/>
              </a:spcBef>
              <a:spcAft>
                <a:spcPct val="0"/>
              </a:spcAft>
            </a:pPr>
            <a:r>
              <a:rPr lang="en-US" sz="1800" i="1" dirty="0" err="1"/>
              <a:t>NumPy</a:t>
            </a:r>
            <a:r>
              <a:rPr lang="en-US" sz="1800" i="1" dirty="0"/>
              <a:t> </a:t>
            </a:r>
            <a:r>
              <a:rPr lang="uk-UA" sz="1800" dirty="0"/>
              <a:t>це доволі швидка бібліотека. А в силу того, що підтримує векторні операції з багатовимірними масивами - вкрай зручна. </a:t>
            </a:r>
          </a:p>
          <a:p>
            <a:pPr lvl="0" algn="l" eaLnBrk="0" fontAlgn="base" hangingPunct="0">
              <a:lnSpc>
                <a:spcPct val="100000"/>
              </a:lnSpc>
              <a:spcBef>
                <a:spcPct val="0"/>
              </a:spcBef>
              <a:spcAft>
                <a:spcPct val="0"/>
              </a:spcAft>
            </a:pPr>
            <a:r>
              <a:rPr lang="uk-UA" sz="1800" dirty="0"/>
              <a:t>Крім базового варіанту (багатовимірні масиви в базовому варіанті) </a:t>
            </a:r>
            <a:r>
              <a:rPr lang="en-US" sz="1800" dirty="0" err="1"/>
              <a:t>NumPy</a:t>
            </a:r>
            <a:r>
              <a:rPr lang="en-US" sz="1800" dirty="0"/>
              <a:t> </a:t>
            </a:r>
            <a:r>
              <a:rPr lang="uk-UA" sz="1800" dirty="0"/>
              <a:t>включає в себе набір пакетів для вирішення спеціалізованих завдань. </a:t>
            </a:r>
          </a:p>
          <a:p>
            <a:pPr lvl="0" algn="l" eaLnBrk="0" fontAlgn="base" hangingPunct="0">
              <a:lnSpc>
                <a:spcPct val="100000"/>
              </a:lnSpc>
              <a:spcBef>
                <a:spcPct val="0"/>
              </a:spcBef>
              <a:spcAft>
                <a:spcPct val="0"/>
              </a:spcAft>
            </a:pPr>
            <a:endParaRPr lang="uk-UA" sz="1800" dirty="0"/>
          </a:p>
          <a:p>
            <a:pPr lvl="0" algn="l" eaLnBrk="0" fontAlgn="base" hangingPunct="0">
              <a:lnSpc>
                <a:spcPct val="100000"/>
              </a:lnSpc>
              <a:spcBef>
                <a:spcPct val="0"/>
              </a:spcBef>
              <a:spcAft>
                <a:spcPct val="0"/>
              </a:spcAft>
            </a:pPr>
            <a:r>
              <a:rPr lang="uk-UA" sz="1800" dirty="0"/>
              <a:t>Наприклад: </a:t>
            </a:r>
          </a:p>
          <a:p>
            <a:pPr lvl="0" algn="l" eaLnBrk="0" fontAlgn="base" hangingPunct="0">
              <a:lnSpc>
                <a:spcPct val="100000"/>
              </a:lnSpc>
              <a:spcBef>
                <a:spcPct val="0"/>
              </a:spcBef>
              <a:spcAft>
                <a:spcPct val="0"/>
              </a:spcAft>
            </a:pPr>
            <a:r>
              <a:rPr lang="en-US" sz="1800" b="1" i="1" dirty="0" err="1"/>
              <a:t>numpy.linalg</a:t>
            </a:r>
            <a:r>
              <a:rPr lang="en-US" sz="1800" dirty="0"/>
              <a:t> - </a:t>
            </a:r>
            <a:r>
              <a:rPr lang="uk-UA" sz="1800" dirty="0"/>
              <a:t>реалізує операції лінійної алгебри (просте множення векторів і матриць є в базовому варіанті); </a:t>
            </a:r>
          </a:p>
          <a:p>
            <a:pPr lvl="0" algn="l" eaLnBrk="0" fontAlgn="base" hangingPunct="0">
              <a:lnSpc>
                <a:spcPct val="100000"/>
              </a:lnSpc>
              <a:spcBef>
                <a:spcPct val="0"/>
              </a:spcBef>
              <a:spcAft>
                <a:spcPct val="0"/>
              </a:spcAft>
            </a:pPr>
            <a:r>
              <a:rPr lang="en-US" sz="1800" b="1" i="1" dirty="0" err="1"/>
              <a:t>numpy.random</a:t>
            </a:r>
            <a:r>
              <a:rPr lang="en-US" sz="1800" dirty="0"/>
              <a:t> - </a:t>
            </a:r>
            <a:r>
              <a:rPr lang="uk-UA" sz="1800" dirty="0"/>
              <a:t>реалізує функції для роботи з випадковими величинами; </a:t>
            </a:r>
          </a:p>
          <a:p>
            <a:pPr lvl="0" algn="l" eaLnBrk="0" fontAlgn="base" hangingPunct="0">
              <a:lnSpc>
                <a:spcPct val="100000"/>
              </a:lnSpc>
              <a:spcBef>
                <a:spcPct val="0"/>
              </a:spcBef>
              <a:spcAft>
                <a:spcPct val="0"/>
              </a:spcAft>
            </a:pPr>
            <a:r>
              <a:rPr lang="en-US" sz="1800" b="1" i="1" dirty="0" err="1"/>
              <a:t>numpy.fft</a:t>
            </a:r>
            <a:r>
              <a:rPr lang="en-US" sz="1800" dirty="0"/>
              <a:t> - </a:t>
            </a:r>
            <a:r>
              <a:rPr lang="uk-UA" sz="1800" dirty="0"/>
              <a:t>реалізує пряме і зворотне перетворення Фур'є. </a:t>
            </a:r>
          </a:p>
          <a:p>
            <a:pPr lvl="0" algn="l" eaLnBrk="0" fontAlgn="base" hangingPunct="0">
              <a:lnSpc>
                <a:spcPct val="100000"/>
              </a:lnSpc>
              <a:spcBef>
                <a:spcPct val="0"/>
              </a:spcBef>
              <a:spcAft>
                <a:spcPct val="0"/>
              </a:spcAft>
            </a:pPr>
            <a:endParaRPr lang="uk-UA" sz="1800" b="1" dirty="0"/>
          </a:p>
          <a:p>
            <a:pPr lvl="0" algn="l" eaLnBrk="0" fontAlgn="base" hangingPunct="0">
              <a:lnSpc>
                <a:spcPct val="100000"/>
              </a:lnSpc>
              <a:spcBef>
                <a:spcPct val="0"/>
              </a:spcBef>
              <a:spcAft>
                <a:spcPct val="0"/>
              </a:spcAft>
            </a:pPr>
            <a:endParaRPr lang="uk-UA" sz="1800" dirty="0"/>
          </a:p>
          <a:p>
            <a:pPr lvl="0" algn="l" eaLnBrk="0" fontAlgn="base" hangingPunct="0">
              <a:lnSpc>
                <a:spcPct val="100000"/>
              </a:lnSpc>
              <a:spcBef>
                <a:spcPct val="0"/>
              </a:spcBef>
              <a:spcAft>
                <a:spcPct val="0"/>
              </a:spcAft>
            </a:pPr>
            <a:r>
              <a:rPr lang="ru-RU" sz="1800" dirty="0"/>
              <a:t>Для роботи з </a:t>
            </a:r>
            <a:r>
              <a:rPr lang="en-US" sz="1800" b="1" i="1" dirty="0" err="1"/>
              <a:t>NumPy</a:t>
            </a:r>
            <a:r>
              <a:rPr lang="en-US" sz="1800" dirty="0"/>
              <a:t> </a:t>
            </a:r>
            <a:r>
              <a:rPr lang="uk-UA" sz="1800" dirty="0"/>
              <a:t>її потрібно імпортувати:</a:t>
            </a:r>
            <a:endParaRPr lang="en-US" sz="1800" dirty="0"/>
          </a:p>
          <a:p>
            <a:pPr lvl="0" algn="l" eaLnBrk="0" fontAlgn="base" hangingPunct="0">
              <a:lnSpc>
                <a:spcPct val="100000"/>
              </a:lnSpc>
              <a:spcBef>
                <a:spcPct val="0"/>
              </a:spcBef>
              <a:spcAft>
                <a:spcPct val="0"/>
              </a:spcAft>
            </a:pPr>
            <a:endParaRPr lang="en-US" sz="1800" dirty="0"/>
          </a:p>
          <a:p>
            <a:pPr lvl="0" algn="l" eaLnBrk="0" fontAlgn="base" hangingPunct="0">
              <a:lnSpc>
                <a:spcPct val="100000"/>
              </a:lnSpc>
              <a:spcBef>
                <a:spcPct val="0"/>
              </a:spcBef>
              <a:spcAft>
                <a:spcPct val="0"/>
              </a:spcAft>
            </a:pPr>
            <a:endParaRPr lang="en-US" sz="1800" dirty="0"/>
          </a:p>
          <a:p>
            <a:pPr lvl="0" algn="l" eaLnBrk="0" fontAlgn="base" hangingPunct="0">
              <a:lnSpc>
                <a:spcPct val="100000"/>
              </a:lnSpc>
              <a:spcBef>
                <a:spcPct val="0"/>
              </a:spcBef>
              <a:spcAft>
                <a:spcPct val="0"/>
              </a:spcAft>
            </a:pPr>
            <a:endParaRPr lang="en-US" sz="1800" dirty="0"/>
          </a:p>
          <a:p>
            <a:pPr lvl="0" algn="l" eaLnBrk="0" fontAlgn="base" hangingPunct="0">
              <a:lnSpc>
                <a:spcPct val="100000"/>
              </a:lnSpc>
              <a:spcBef>
                <a:spcPct val="0"/>
              </a:spcBef>
              <a:spcAft>
                <a:spcPct val="0"/>
              </a:spcAft>
            </a:pPr>
            <a:r>
              <a:rPr lang="ru-RU" sz="1800" dirty="0"/>
              <a:t>або</a:t>
            </a:r>
            <a:endParaRPr lang="en-US" sz="1800" dirty="0"/>
          </a:p>
        </p:txBody>
      </p:sp>
      <p:sp>
        <p:nvSpPr>
          <p:cNvPr id="2" name="Rectangle 1"/>
          <p:cNvSpPr>
            <a:spLocks noChangeArrowheads="1"/>
          </p:cNvSpPr>
          <p:nvPr/>
        </p:nvSpPr>
        <p:spPr bwMode="auto">
          <a:xfrm>
            <a:off x="181069" y="4739966"/>
            <a:ext cx="1428596" cy="33855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1" u="none" strike="noStrike" cap="none" normalizeH="0" baseline="0">
                <a:ln>
                  <a:noFill/>
                </a:ln>
                <a:solidFill>
                  <a:srgbClr val="C792EA"/>
                </a:solidFill>
                <a:effectLst/>
                <a:latin typeface="JetBrains Mono"/>
              </a:rPr>
              <a:t>import </a:t>
            </a:r>
            <a:r>
              <a:rPr kumimoji="0" lang="ru-RU" altLang="ru-RU" sz="1600" b="0" i="0" u="none" strike="noStrike" cap="none" normalizeH="0" baseline="0">
                <a:ln>
                  <a:noFill/>
                </a:ln>
                <a:solidFill>
                  <a:srgbClr val="C3CEE3"/>
                </a:solidFill>
                <a:effectLst/>
                <a:latin typeface="JetBrains Mono"/>
              </a:rPr>
              <a:t>numpy</a:t>
            </a:r>
            <a:endParaRPr kumimoji="0" lang="ru-RU" altLang="ru-RU" sz="36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181069" y="5918941"/>
            <a:ext cx="1988045" cy="33855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1" u="none" strike="noStrike" cap="none" normalizeH="0" baseline="0">
                <a:ln>
                  <a:noFill/>
                </a:ln>
                <a:solidFill>
                  <a:srgbClr val="C792EA"/>
                </a:solidFill>
                <a:effectLst/>
                <a:latin typeface="JetBrains Mono"/>
              </a:rPr>
              <a:t>import </a:t>
            </a:r>
            <a:r>
              <a:rPr kumimoji="0" lang="ru-RU" altLang="ru-RU" sz="1600" b="0" i="0" u="none" strike="noStrike" cap="none" normalizeH="0" baseline="0">
                <a:ln>
                  <a:noFill/>
                </a:ln>
                <a:solidFill>
                  <a:srgbClr val="C3CEE3"/>
                </a:solidFill>
                <a:effectLst/>
                <a:latin typeface="JetBrains Mono"/>
              </a:rPr>
              <a:t>numpy </a:t>
            </a:r>
            <a:r>
              <a:rPr kumimoji="0" lang="ru-RU" altLang="ru-RU" sz="1600" b="0" i="1" u="none" strike="noStrike" cap="none" normalizeH="0" baseline="0">
                <a:ln>
                  <a:noFill/>
                </a:ln>
                <a:solidFill>
                  <a:srgbClr val="C792EA"/>
                </a:solidFill>
                <a:effectLst/>
                <a:latin typeface="JetBrains Mono"/>
              </a:rPr>
              <a:t>as </a:t>
            </a:r>
            <a:r>
              <a:rPr kumimoji="0" lang="ru-RU" altLang="ru-RU" sz="1600" b="0" i="0" u="none" strike="noStrike" cap="none" normalizeH="0" baseline="0">
                <a:ln>
                  <a:noFill/>
                </a:ln>
                <a:solidFill>
                  <a:srgbClr val="C3CEE3"/>
                </a:solidFill>
                <a:effectLst/>
                <a:latin typeface="JetBrains Mono"/>
              </a:rPr>
              <a:t>np</a:t>
            </a:r>
            <a:endParaRPr kumimoji="0" lang="ru-RU" altLang="ru-RU" sz="36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64718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4" y="144855"/>
            <a:ext cx="11994035" cy="6590923"/>
          </a:xfrm>
        </p:spPr>
        <p:txBody>
          <a:bodyPr>
            <a:normAutofit/>
          </a:bodyPr>
          <a:lstStyle/>
          <a:p>
            <a:pPr lvl="0" eaLnBrk="0" fontAlgn="base" hangingPunct="0">
              <a:lnSpc>
                <a:spcPct val="100000"/>
              </a:lnSpc>
              <a:spcBef>
                <a:spcPct val="0"/>
              </a:spcBef>
              <a:spcAft>
                <a:spcPct val="0"/>
              </a:spcAft>
            </a:pPr>
            <a:r>
              <a:rPr lang="ru-RU" sz="1600" b="1" dirty="0"/>
              <a:t>Створення масиву </a:t>
            </a:r>
            <a:endParaRPr lang="en-US" sz="1600" b="1" dirty="0"/>
          </a:p>
          <a:p>
            <a:pPr lvl="0" algn="l" eaLnBrk="0" fontAlgn="base" hangingPunct="0">
              <a:lnSpc>
                <a:spcPct val="100000"/>
              </a:lnSpc>
              <a:spcBef>
                <a:spcPct val="0"/>
              </a:spcBef>
              <a:spcAft>
                <a:spcPct val="0"/>
              </a:spcAft>
            </a:pPr>
            <a:r>
              <a:rPr lang="ru-RU" sz="1600" dirty="0"/>
              <a:t>Створити масив можна декількома способами: </a:t>
            </a:r>
            <a:endParaRPr lang="en-US"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ru-RU" sz="1600" dirty="0"/>
              <a:t>перетворити список в масив: </a:t>
            </a:r>
            <a:endParaRPr lang="en-US" sz="1600"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en-US"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en-US"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ru-RU" sz="1600" dirty="0"/>
              <a:t>скопіювати масив: </a:t>
            </a:r>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ru-RU" sz="1600" dirty="0"/>
              <a:t>створити нульовий або одиничний масив заданого розміру: </a:t>
            </a:r>
            <a:endParaRPr lang="en-US" sz="1600"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en-US"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en-US"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en-US"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en-US"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а</a:t>
            </a:r>
            <a:r>
              <a:rPr lang="ru-RU" sz="1600" dirty="0"/>
              <a:t>бо взяти розміри вже існуючого масиву: </a:t>
            </a:r>
            <a:endParaRPr lang="en-US" sz="1600" b="1" dirty="0"/>
          </a:p>
        </p:txBody>
      </p:sp>
      <p:sp>
        <p:nvSpPr>
          <p:cNvPr id="2" name="Rectangle 1"/>
          <p:cNvSpPr>
            <a:spLocks noChangeArrowheads="1"/>
          </p:cNvSpPr>
          <p:nvPr/>
        </p:nvSpPr>
        <p:spPr bwMode="auto">
          <a:xfrm>
            <a:off x="190122" y="1016396"/>
            <a:ext cx="2763642"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190122" y="1751908"/>
            <a:ext cx="1165447"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copy</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190122" y="2373538"/>
            <a:ext cx="1720086"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zeros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ones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2429889" y="2366012"/>
            <a:ext cx="864294" cy="1013581"/>
          </a:xfrm>
          <a:prstGeom prst="rect">
            <a:avLst/>
          </a:prstGeom>
        </p:spPr>
      </p:pic>
      <p:sp>
        <p:nvSpPr>
          <p:cNvPr id="7" name="Rectangle 4"/>
          <p:cNvSpPr>
            <a:spLocks noChangeArrowheads="1"/>
          </p:cNvSpPr>
          <p:nvPr/>
        </p:nvSpPr>
        <p:spPr bwMode="auto">
          <a:xfrm>
            <a:off x="98394" y="3693446"/>
            <a:ext cx="2763642"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zeros_like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3279895" y="3693446"/>
            <a:ext cx="762000" cy="1038225"/>
          </a:xfrm>
          <a:prstGeom prst="rect">
            <a:avLst/>
          </a:prstGeom>
        </p:spPr>
      </p:pic>
      <p:sp>
        <p:nvSpPr>
          <p:cNvPr id="9" name="Rectangle 5"/>
          <p:cNvSpPr>
            <a:spLocks noChangeArrowheads="1"/>
          </p:cNvSpPr>
          <p:nvPr/>
        </p:nvSpPr>
        <p:spPr bwMode="auto">
          <a:xfrm>
            <a:off x="117694" y="4918010"/>
            <a:ext cx="2763642"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ones_like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4"/>
          <a:stretch>
            <a:fillRect/>
          </a:stretch>
        </p:blipFill>
        <p:spPr>
          <a:xfrm>
            <a:off x="3279895" y="4918010"/>
            <a:ext cx="733425" cy="1019175"/>
          </a:xfrm>
          <a:prstGeom prst="rect">
            <a:avLst/>
          </a:prstGeom>
        </p:spPr>
      </p:pic>
      <p:sp>
        <p:nvSpPr>
          <p:cNvPr id="12" name="Rectangle 11"/>
          <p:cNvSpPr/>
          <p:nvPr/>
        </p:nvSpPr>
        <p:spPr>
          <a:xfrm>
            <a:off x="6408045" y="828578"/>
            <a:ext cx="5368705" cy="1077218"/>
          </a:xfrm>
          <a:prstGeom prst="rect">
            <a:avLst/>
          </a:prstGeom>
        </p:spPr>
        <p:txBody>
          <a:bodyPr wrap="square">
            <a:spAutoFit/>
          </a:bodyPr>
          <a:lstStyle/>
          <a:p>
            <a:pPr algn="ctr"/>
            <a:r>
              <a:rPr lang="en-US" sz="1600" b="1" dirty="0"/>
              <a:t>array </a:t>
            </a:r>
            <a:r>
              <a:rPr lang="en-US" sz="1600" dirty="0"/>
              <a:t>vs</a:t>
            </a:r>
            <a:r>
              <a:rPr lang="en-US" sz="1600" b="1" dirty="0"/>
              <a:t> list:</a:t>
            </a:r>
          </a:p>
          <a:p>
            <a:pPr marL="285750" indent="-285750">
              <a:buFont typeface="Arial" panose="020B0604020202020204" pitchFamily="34" charset="0"/>
              <a:buChar char="•"/>
            </a:pPr>
            <a:r>
              <a:rPr lang="en-US" sz="1600" b="1" i="1" dirty="0"/>
              <a:t>array</a:t>
            </a:r>
            <a:r>
              <a:rPr lang="en-US" sz="1600" dirty="0"/>
              <a:t> </a:t>
            </a:r>
            <a:r>
              <a:rPr lang="uk-UA" sz="1600" dirty="0"/>
              <a:t>використовує менше пам’яті ніж списки</a:t>
            </a:r>
          </a:p>
          <a:p>
            <a:pPr marL="285750" indent="-285750">
              <a:buFont typeface="Arial" panose="020B0604020202020204" pitchFamily="34" charset="0"/>
              <a:buChar char="•"/>
            </a:pPr>
            <a:r>
              <a:rPr lang="en-US" sz="1600" b="1" i="1" dirty="0"/>
              <a:t>array</a:t>
            </a:r>
            <a:r>
              <a:rPr lang="uk-UA" sz="1600" dirty="0"/>
              <a:t> має значно більший функціонал</a:t>
            </a:r>
          </a:p>
          <a:p>
            <a:pPr marL="285750" indent="-285750">
              <a:buFont typeface="Arial" panose="020B0604020202020204" pitchFamily="34" charset="0"/>
              <a:buChar char="•"/>
            </a:pPr>
            <a:r>
              <a:rPr lang="en-US" sz="1600" b="1" i="1" dirty="0"/>
              <a:t>array</a:t>
            </a:r>
            <a:r>
              <a:rPr lang="uk-UA" sz="1600" dirty="0"/>
              <a:t> вимагає щоб дані були однорідними, а списки ні</a:t>
            </a: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77873" y="2214510"/>
            <a:ext cx="5291098" cy="2957871"/>
          </a:xfrm>
          <a:prstGeom prst="rect">
            <a:avLst/>
          </a:prstGeom>
        </p:spPr>
      </p:pic>
    </p:spTree>
    <p:extLst>
      <p:ext uri="{BB962C8B-B14F-4D97-AF65-F5344CB8AC3E}">
        <p14:creationId xmlns:p14="http://schemas.microsoft.com/office/powerpoint/2010/main" val="3152280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110" y="217283"/>
            <a:ext cx="11597770" cy="6418907"/>
          </a:xfrm>
        </p:spPr>
        <p:txBody>
          <a:bodyPr>
            <a:normAutofit/>
          </a:bodyPr>
          <a:lstStyle/>
          <a:p>
            <a:pPr marL="0" indent="0">
              <a:spcBef>
                <a:spcPts val="0"/>
              </a:spcBef>
              <a:buNone/>
            </a:pPr>
            <a:r>
              <a:rPr lang="uk-UA" sz="1600" dirty="0"/>
              <a:t>Основним об'єктом </a:t>
            </a:r>
            <a:r>
              <a:rPr lang="en-US" sz="1600" dirty="0" err="1"/>
              <a:t>NumPy</a:t>
            </a:r>
            <a:r>
              <a:rPr lang="en-US" sz="1600" dirty="0"/>
              <a:t> </a:t>
            </a:r>
            <a:r>
              <a:rPr lang="uk-UA" sz="1600" dirty="0"/>
              <a:t>є однорідний багатовимірний масив (</a:t>
            </a:r>
            <a:r>
              <a:rPr lang="en-US" sz="1600" b="1" dirty="0" err="1"/>
              <a:t>ndarray</a:t>
            </a:r>
            <a:r>
              <a:rPr lang="en-US" sz="1600" dirty="0"/>
              <a:t>). </a:t>
            </a:r>
            <a:r>
              <a:rPr lang="uk-UA" sz="1600" dirty="0"/>
              <a:t>Це багатовимірний масив елементів (зазвичай чисел), одного типу. </a:t>
            </a:r>
          </a:p>
          <a:p>
            <a:pPr marL="0" indent="0">
              <a:spcBef>
                <a:spcPts val="0"/>
              </a:spcBef>
              <a:buNone/>
            </a:pPr>
            <a:endParaRPr lang="uk-UA" sz="1600" dirty="0"/>
          </a:p>
          <a:p>
            <a:pPr marL="0" indent="0">
              <a:spcBef>
                <a:spcPts val="0"/>
              </a:spcBef>
              <a:buNone/>
            </a:pPr>
            <a:r>
              <a:rPr lang="uk-UA" sz="1600" dirty="0"/>
              <a:t>Найбільш важливі атрибути об'єктів </a:t>
            </a:r>
            <a:r>
              <a:rPr lang="en-US" sz="1600" b="1" dirty="0" err="1"/>
              <a:t>ndarray</a:t>
            </a:r>
            <a:r>
              <a:rPr lang="en-US" sz="1600" dirty="0"/>
              <a:t>: </a:t>
            </a:r>
          </a:p>
          <a:p>
            <a:pPr marL="285750" indent="-285750">
              <a:spcBef>
                <a:spcPts val="0"/>
              </a:spcBef>
            </a:pPr>
            <a:r>
              <a:rPr lang="en-US" sz="1600" b="1" dirty="0" err="1"/>
              <a:t>ndarray.ndim</a:t>
            </a:r>
            <a:r>
              <a:rPr lang="en-US" sz="1600" dirty="0"/>
              <a:t> - </a:t>
            </a:r>
            <a:r>
              <a:rPr lang="uk-UA" sz="1600" dirty="0"/>
              <a:t>число вимірювань (частіше їх називають "осі") масиву. </a:t>
            </a:r>
            <a:endParaRPr lang="en-US" sz="1600" dirty="0"/>
          </a:p>
          <a:p>
            <a:pPr marL="285750" indent="-285750">
              <a:spcBef>
                <a:spcPts val="0"/>
              </a:spcBef>
            </a:pPr>
            <a:r>
              <a:rPr lang="en-US" sz="1600" b="1" dirty="0" err="1"/>
              <a:t>ndarray.shape</a:t>
            </a:r>
            <a:r>
              <a:rPr lang="en-US" sz="1600" dirty="0"/>
              <a:t> - </a:t>
            </a:r>
            <a:r>
              <a:rPr lang="uk-UA" sz="1600" dirty="0"/>
              <a:t>розміри масиву, його форма. Це кортеж натуральних чисел, що показує довжину масиву по кожній осі. Для матриці з </a:t>
            </a:r>
            <a:r>
              <a:rPr lang="en-US" sz="1600" dirty="0"/>
              <a:t>n </a:t>
            </a:r>
            <a:r>
              <a:rPr lang="uk-UA" sz="1600" dirty="0"/>
              <a:t>рядків і </a:t>
            </a:r>
            <a:r>
              <a:rPr lang="en-US" sz="1600" dirty="0"/>
              <a:t>m </a:t>
            </a:r>
            <a:r>
              <a:rPr lang="uk-UA" sz="1600" dirty="0"/>
              <a:t>стовпів, </a:t>
            </a:r>
            <a:r>
              <a:rPr lang="en-US" sz="1600" dirty="0"/>
              <a:t>shape </a:t>
            </a:r>
            <a:r>
              <a:rPr lang="uk-UA" sz="1600" dirty="0"/>
              <a:t>буде (</a:t>
            </a:r>
            <a:r>
              <a:rPr lang="en-US" sz="1600" dirty="0"/>
              <a:t>n, m). </a:t>
            </a:r>
            <a:r>
              <a:rPr lang="uk-UA" sz="1600" dirty="0"/>
              <a:t>Число елементів кортежу </a:t>
            </a:r>
            <a:r>
              <a:rPr lang="en-US" sz="1600" dirty="0"/>
              <a:t>shape </a:t>
            </a:r>
            <a:r>
              <a:rPr lang="uk-UA" sz="1600" dirty="0"/>
              <a:t>рівне </a:t>
            </a:r>
            <a:r>
              <a:rPr lang="en-US" sz="1600" dirty="0" err="1"/>
              <a:t>ndim</a:t>
            </a:r>
            <a:r>
              <a:rPr lang="en-US" sz="1600" dirty="0"/>
              <a:t>. </a:t>
            </a:r>
            <a:endParaRPr lang="uk-UA" sz="1600" dirty="0"/>
          </a:p>
          <a:p>
            <a:pPr marL="285750" indent="-285750">
              <a:spcBef>
                <a:spcPts val="0"/>
              </a:spcBef>
            </a:pPr>
            <a:r>
              <a:rPr lang="en-US" sz="1600" b="1" dirty="0" err="1"/>
              <a:t>ndarray.size</a:t>
            </a:r>
            <a:r>
              <a:rPr lang="en-US" sz="1600" dirty="0"/>
              <a:t> - </a:t>
            </a:r>
            <a:r>
              <a:rPr lang="uk-UA" sz="1600" dirty="0"/>
              <a:t>кількість елементів масиву. Очевидно, дорівнює добутку всіх елементів атрибута </a:t>
            </a:r>
            <a:r>
              <a:rPr lang="en-US" sz="1600" dirty="0"/>
              <a:t>shape. </a:t>
            </a:r>
            <a:endParaRPr lang="ru-RU" sz="1600" dirty="0"/>
          </a:p>
          <a:p>
            <a:pPr marL="285750" indent="-285750">
              <a:spcBef>
                <a:spcPts val="0"/>
              </a:spcBef>
            </a:pPr>
            <a:r>
              <a:rPr lang="en-US" sz="1600" b="1" dirty="0" err="1"/>
              <a:t>ndarray.dtype</a:t>
            </a:r>
            <a:r>
              <a:rPr lang="en-US" sz="1600" dirty="0"/>
              <a:t> - </a:t>
            </a:r>
            <a:r>
              <a:rPr lang="uk-UA" sz="1600" dirty="0"/>
              <a:t>об'єкт, що описує тип елементів масиву. Можна визначити </a:t>
            </a:r>
            <a:r>
              <a:rPr lang="en-US" sz="1600" dirty="0" err="1"/>
              <a:t>dtype</a:t>
            </a:r>
            <a:r>
              <a:rPr lang="en-US" sz="1600" dirty="0"/>
              <a:t>, </a:t>
            </a:r>
            <a:r>
              <a:rPr lang="uk-UA" sz="1600" dirty="0"/>
              <a:t>використовуючи стандартні типи даних </a:t>
            </a:r>
            <a:r>
              <a:rPr lang="en-US" sz="1600" dirty="0"/>
              <a:t>Python. </a:t>
            </a:r>
            <a:r>
              <a:rPr lang="en-US" sz="1600" dirty="0" err="1"/>
              <a:t>NumPy</a:t>
            </a:r>
            <a:r>
              <a:rPr lang="en-US" sz="1600" dirty="0"/>
              <a:t> </a:t>
            </a:r>
            <a:r>
              <a:rPr lang="uk-UA" sz="1600" dirty="0"/>
              <a:t>тут надає цілий список можливостей, як вбудованих, наприклад: </a:t>
            </a:r>
            <a:r>
              <a:rPr lang="en-US" sz="1600" dirty="0" err="1"/>
              <a:t>bool</a:t>
            </a:r>
            <a:r>
              <a:rPr lang="en-US" sz="1600" dirty="0"/>
              <a:t>_, character, int8, int16, int32, int64, float8, float16, float32, float64, complex64, object_, </a:t>
            </a:r>
            <a:r>
              <a:rPr lang="uk-UA" sz="1600" dirty="0"/>
              <a:t>так і можливість визначити власні типи даних, в тому числі і складові. </a:t>
            </a:r>
          </a:p>
          <a:p>
            <a:pPr marL="285750" indent="-285750">
              <a:spcBef>
                <a:spcPts val="0"/>
              </a:spcBef>
            </a:pPr>
            <a:r>
              <a:rPr lang="en-US" sz="1600" b="1" dirty="0" err="1"/>
              <a:t>ndarray.itemsize</a:t>
            </a:r>
            <a:r>
              <a:rPr lang="en-US" sz="1600" b="1" dirty="0"/>
              <a:t> </a:t>
            </a:r>
            <a:r>
              <a:rPr lang="en-US" sz="1600" dirty="0"/>
              <a:t>- </a:t>
            </a:r>
            <a:r>
              <a:rPr lang="uk-UA" sz="1600" dirty="0"/>
              <a:t>розмір кожного елемента масиву в байтах. </a:t>
            </a:r>
          </a:p>
          <a:p>
            <a:pPr marL="285750" indent="-285750">
              <a:spcBef>
                <a:spcPts val="0"/>
              </a:spcBef>
            </a:pPr>
            <a:r>
              <a:rPr lang="en-US" sz="1600" b="1" dirty="0" err="1"/>
              <a:t>ndarray.data</a:t>
            </a:r>
            <a:r>
              <a:rPr lang="en-US" sz="1600" dirty="0"/>
              <a:t> - </a:t>
            </a:r>
            <a:r>
              <a:rPr lang="uk-UA" sz="1600" dirty="0"/>
              <a:t>буфер, який містить фактичні елементи масиву. Зазвичай не потрібно використовувати цей атрибут, так як звертатися до елементів масиву найпростіше за допомогою індексів. </a:t>
            </a:r>
          </a:p>
          <a:p>
            <a:pPr marL="285750" indent="-285750">
              <a:spcBef>
                <a:spcPts val="0"/>
              </a:spcBef>
            </a:pPr>
            <a:r>
              <a:rPr lang="en-US" sz="1600" b="1" dirty="0" err="1"/>
              <a:t>ndarray.tolist</a:t>
            </a:r>
            <a:r>
              <a:rPr lang="en-US" sz="1600" b="1" dirty="0"/>
              <a:t> </a:t>
            </a:r>
            <a:r>
              <a:rPr lang="en-US" sz="1600" dirty="0"/>
              <a:t>–</a:t>
            </a:r>
            <a:r>
              <a:rPr lang="en-US" sz="1600" b="1" dirty="0"/>
              <a:t> </a:t>
            </a:r>
            <a:r>
              <a:rPr lang="uk-UA" sz="1600" dirty="0"/>
              <a:t>перетворить </a:t>
            </a:r>
            <a:r>
              <a:rPr lang="en-US" sz="1600" dirty="0"/>
              <a:t>array </a:t>
            </a:r>
            <a:r>
              <a:rPr lang="uk-UA" sz="1600" dirty="0"/>
              <a:t>назад в </a:t>
            </a:r>
            <a:r>
              <a:rPr lang="en-US" sz="1600" dirty="0"/>
              <a:t>list</a:t>
            </a:r>
            <a:endParaRPr lang="uk-UA" sz="1600" dirty="0"/>
          </a:p>
        </p:txBody>
      </p:sp>
      <p:sp>
        <p:nvSpPr>
          <p:cNvPr id="6" name="Rectangle 2"/>
          <p:cNvSpPr>
            <a:spLocks noChangeArrowheads="1"/>
          </p:cNvSpPr>
          <p:nvPr/>
        </p:nvSpPr>
        <p:spPr bwMode="auto">
          <a:xfrm>
            <a:off x="6201344" y="5875244"/>
            <a:ext cx="5821658"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546E7A"/>
                </a:solidFill>
                <a:effectLst/>
                <a:latin typeface="JetBrains Mono"/>
              </a:rPr>
              <a:t>#  а наступні строки виведуть повідомлення про помилку</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ndarray</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має бути   np.array(a)</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isinstance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має бути isinstance(a, (np.ndarray))</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235110" y="3623438"/>
            <a:ext cx="4836837" cy="289310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546E7A"/>
                </a:solidFill>
                <a:effectLst/>
                <a:latin typeface="JetBrains Mono"/>
              </a:rPr>
              <a:t># numpy.array - це функція, що повертає numpy.ndarray</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Але це не сам клас!</a:t>
            </a:r>
            <a:br>
              <a:rPr kumimoji="0" lang="ru-RU" altLang="ru-RU" sz="1400" b="0" i="1" u="none" strike="noStrike" cap="none" normalizeH="0" baseline="0">
                <a:ln>
                  <a:noFill/>
                </a:ln>
                <a:solidFill>
                  <a:srgbClr val="546E7A"/>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type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546E7A"/>
                </a:solidFill>
                <a:effectLst/>
                <a:latin typeface="JetBrains Mono"/>
              </a:rPr>
              <a:t># або можна було б написати і</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 = np.array(a)</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type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isinstance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ndarray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546E7A"/>
                </a:solidFill>
                <a:effectLst/>
                <a:latin typeface="JetBrains Mono"/>
              </a:rPr>
              <a:t># і назад в список</a:t>
            </a:r>
            <a:br>
              <a:rPr kumimoji="0" lang="ru-RU" altLang="ru-RU" sz="1400" b="0" i="1" u="none" strike="noStrike" cap="none" normalizeH="0" baseline="0">
                <a:ln>
                  <a:noFill/>
                </a:ln>
                <a:solidFill>
                  <a:srgbClr val="546E7A"/>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ndarray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tolist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type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2"/>
          <a:stretch>
            <a:fillRect/>
          </a:stretch>
        </p:blipFill>
        <p:spPr>
          <a:xfrm>
            <a:off x="5170188" y="4579450"/>
            <a:ext cx="1924050" cy="981075"/>
          </a:xfrm>
          <a:prstGeom prst="rect">
            <a:avLst/>
          </a:prstGeom>
        </p:spPr>
      </p:pic>
    </p:spTree>
    <p:extLst>
      <p:ext uri="{BB962C8B-B14F-4D97-AF65-F5344CB8AC3E}">
        <p14:creationId xmlns:p14="http://schemas.microsoft.com/office/powerpoint/2010/main" val="3913209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marL="285750" lvl="0" indent="-285750" algn="l" eaLnBrk="0" fontAlgn="base" hangingPunct="0">
              <a:lnSpc>
                <a:spcPct val="100000"/>
              </a:lnSpc>
              <a:spcBef>
                <a:spcPct val="0"/>
              </a:spcBef>
              <a:spcAft>
                <a:spcPct val="0"/>
              </a:spcAft>
              <a:buFont typeface="Arial" panose="020B0604020202020204" pitchFamily="34" charset="0"/>
              <a:buChar char="•"/>
            </a:pPr>
            <a:r>
              <a:rPr lang="en-US" sz="1800" b="1" i="1" dirty="0"/>
              <a:t>eye </a:t>
            </a:r>
            <a:r>
              <a:rPr lang="en-US" sz="1800" dirty="0"/>
              <a:t>-</a:t>
            </a:r>
            <a:r>
              <a:rPr lang="ru-RU" sz="1800" dirty="0"/>
              <a:t>при створенні двовимірного квадратного масиву можна зробити його одиничною діагональною матрицею: </a:t>
            </a:r>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en-US" sz="1800" b="1" i="1" dirty="0"/>
              <a:t>arrange</a:t>
            </a:r>
            <a:r>
              <a:rPr lang="en-US" sz="1800" dirty="0"/>
              <a:t> -</a:t>
            </a:r>
            <a:r>
              <a:rPr lang="ru-RU" sz="1800" dirty="0"/>
              <a:t>побудувати масив чисел від </a:t>
            </a:r>
            <a:r>
              <a:rPr lang="ru-RU" sz="1800" b="1" i="1" dirty="0"/>
              <a:t>From</a:t>
            </a:r>
            <a:r>
              <a:rPr lang="ru-RU" sz="1800" dirty="0"/>
              <a:t> (включаючи) до </a:t>
            </a:r>
            <a:r>
              <a:rPr lang="ru-RU" sz="1800" b="1" i="1" dirty="0"/>
              <a:t>To</a:t>
            </a:r>
            <a:r>
              <a:rPr lang="ru-RU" sz="1800" dirty="0"/>
              <a:t> (не включаючи) з кроком </a:t>
            </a:r>
            <a:r>
              <a:rPr lang="ru-RU" sz="1800" b="1" i="1" dirty="0"/>
              <a:t>Step</a:t>
            </a:r>
            <a:r>
              <a:rPr lang="ru-RU" sz="1800" dirty="0"/>
              <a:t>: </a:t>
            </a:r>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ru-RU" sz="1800" dirty="0"/>
              <a:t>за замовчуванням </a:t>
            </a:r>
            <a:r>
              <a:rPr lang="ru-RU" sz="1800" b="1" i="1" dirty="0"/>
              <a:t>from = 0</a:t>
            </a:r>
            <a:r>
              <a:rPr lang="ru-RU" sz="1800" dirty="0"/>
              <a:t>, </a:t>
            </a:r>
            <a:r>
              <a:rPr lang="ru-RU" sz="1800" b="1" i="1" dirty="0"/>
              <a:t>step = 1</a:t>
            </a:r>
            <a:r>
              <a:rPr lang="ru-RU" sz="1800" dirty="0"/>
              <a:t>, тому можливий варіант з одним параметром, що інтерпретується як </a:t>
            </a:r>
            <a:r>
              <a:rPr lang="ru-RU" sz="1800" b="1" i="1" dirty="0"/>
              <a:t>To</a:t>
            </a:r>
            <a:r>
              <a:rPr lang="ru-RU" sz="1800" dirty="0"/>
              <a:t>: </a:t>
            </a:r>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ru-RU" sz="1800" b="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800" dirty="0"/>
              <a:t>або з двома - як </a:t>
            </a:r>
            <a:r>
              <a:rPr lang="en-US" sz="1800" b="1" i="1" dirty="0"/>
              <a:t>From</a:t>
            </a:r>
            <a:r>
              <a:rPr lang="en-US" sz="1800" dirty="0"/>
              <a:t> </a:t>
            </a:r>
            <a:r>
              <a:rPr lang="uk-UA" sz="1800" dirty="0"/>
              <a:t>і </a:t>
            </a:r>
            <a:r>
              <a:rPr lang="en-US" sz="1800" b="1" i="1" dirty="0"/>
              <a:t>To</a:t>
            </a:r>
            <a:r>
              <a:rPr lang="en-US" sz="1800" dirty="0"/>
              <a:t>: </a:t>
            </a:r>
            <a:endParaRPr lang="en-US" sz="1800" b="1" dirty="0"/>
          </a:p>
        </p:txBody>
      </p:sp>
      <p:sp>
        <p:nvSpPr>
          <p:cNvPr id="2" name="Rectangle 1"/>
          <p:cNvSpPr>
            <a:spLocks noChangeArrowheads="1"/>
          </p:cNvSpPr>
          <p:nvPr/>
        </p:nvSpPr>
        <p:spPr bwMode="auto">
          <a:xfrm>
            <a:off x="470780" y="811130"/>
            <a:ext cx="1253613"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eye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245212" y="553300"/>
            <a:ext cx="1038225" cy="781050"/>
          </a:xfrm>
          <a:prstGeom prst="rect">
            <a:avLst/>
          </a:prstGeom>
        </p:spPr>
      </p:pic>
      <p:sp>
        <p:nvSpPr>
          <p:cNvPr id="5" name="Rectangle 2"/>
          <p:cNvSpPr>
            <a:spLocks noChangeArrowheads="1"/>
          </p:cNvSpPr>
          <p:nvPr/>
        </p:nvSpPr>
        <p:spPr bwMode="auto">
          <a:xfrm>
            <a:off x="428685" y="2000625"/>
            <a:ext cx="2591415"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From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2.5</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C3CEE3"/>
                </a:solidFill>
                <a:effectLst/>
                <a:latin typeface="JetBrains Mono"/>
              </a:rPr>
              <a:t>To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C3CEE3"/>
                </a:solidFill>
                <a:effectLst/>
                <a:latin typeface="JetBrains Mono"/>
              </a:rPr>
              <a:t>Step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0.5</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From</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To</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Step</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3691408" y="2298706"/>
            <a:ext cx="2962275" cy="304800"/>
          </a:xfrm>
          <a:prstGeom prst="rect">
            <a:avLst/>
          </a:prstGeom>
        </p:spPr>
      </p:pic>
      <p:sp>
        <p:nvSpPr>
          <p:cNvPr id="7" name="Rectangle 3"/>
          <p:cNvSpPr>
            <a:spLocks noChangeArrowheads="1"/>
          </p:cNvSpPr>
          <p:nvPr/>
        </p:nvSpPr>
        <p:spPr bwMode="auto">
          <a:xfrm>
            <a:off x="428685" y="3669858"/>
            <a:ext cx="1521314"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4"/>
          <a:stretch>
            <a:fillRect/>
          </a:stretch>
        </p:blipFill>
        <p:spPr>
          <a:xfrm>
            <a:off x="2866082" y="3669858"/>
            <a:ext cx="1009650" cy="314325"/>
          </a:xfrm>
          <a:prstGeom prst="rect">
            <a:avLst/>
          </a:prstGeom>
        </p:spPr>
      </p:pic>
      <p:sp>
        <p:nvSpPr>
          <p:cNvPr id="9" name="Rectangle 4"/>
          <p:cNvSpPr>
            <a:spLocks noChangeArrowheads="1"/>
          </p:cNvSpPr>
          <p:nvPr/>
        </p:nvSpPr>
        <p:spPr bwMode="auto">
          <a:xfrm>
            <a:off x="428685" y="4764336"/>
            <a:ext cx="1918859"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15</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5"/>
          <a:stretch>
            <a:fillRect/>
          </a:stretch>
        </p:blipFill>
        <p:spPr>
          <a:xfrm>
            <a:off x="2866082" y="4793399"/>
            <a:ext cx="1362075" cy="295275"/>
          </a:xfrm>
          <a:prstGeom prst="rect">
            <a:avLst/>
          </a:prstGeom>
        </p:spPr>
      </p:pic>
    </p:spTree>
    <p:extLst>
      <p:ext uri="{BB962C8B-B14F-4D97-AF65-F5344CB8AC3E}">
        <p14:creationId xmlns:p14="http://schemas.microsoft.com/office/powerpoint/2010/main" val="494809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ru-RU" sz="1600" dirty="0"/>
              <a:t>Зверніть увагу, як розміри масиву передавалися в якості одного параметра (кортеж розмірів). Другим параметром в можна вказати бажаний тип елементів масиву: </a:t>
            </a: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r>
              <a:rPr lang="ru-RU" sz="1600" dirty="0"/>
              <a:t>Використовуючи метод </a:t>
            </a:r>
            <a:r>
              <a:rPr lang="ru-RU" sz="1600" b="1" i="1" dirty="0"/>
              <a:t>astype</a:t>
            </a:r>
            <a:r>
              <a:rPr lang="ru-RU" sz="1600" dirty="0"/>
              <a:t>, можна привести масив до іншого типу. В якості параметру вказується бажаний тип: </a:t>
            </a: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r>
              <a:rPr lang="ru-RU" sz="1600" dirty="0"/>
              <a:t>Всі доступні типи можна знайти в словнику </a:t>
            </a:r>
            <a:r>
              <a:rPr lang="ru-RU" sz="1600" b="1" i="1" dirty="0"/>
              <a:t>sctypes</a:t>
            </a:r>
            <a:r>
              <a:rPr lang="ru-RU" sz="1600" dirty="0"/>
              <a:t>: </a:t>
            </a: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271604" y="819856"/>
            <a:ext cx="2513830"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zeros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'int'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ones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'complex'</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3313143" y="564288"/>
            <a:ext cx="1419225" cy="1209675"/>
          </a:xfrm>
          <a:prstGeom prst="rect">
            <a:avLst/>
          </a:prstGeom>
        </p:spPr>
      </p:pic>
      <p:sp>
        <p:nvSpPr>
          <p:cNvPr id="5" name="Rectangle 2"/>
          <p:cNvSpPr>
            <a:spLocks noChangeArrowheads="1"/>
          </p:cNvSpPr>
          <p:nvPr/>
        </p:nvSpPr>
        <p:spPr bwMode="auto">
          <a:xfrm>
            <a:off x="271604" y="2321813"/>
            <a:ext cx="1670394"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ones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astype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'str'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2971469" y="2229609"/>
            <a:ext cx="1323975" cy="838200"/>
          </a:xfrm>
          <a:prstGeom prst="rect">
            <a:avLst/>
          </a:prstGeom>
        </p:spPr>
      </p:pic>
      <p:sp>
        <p:nvSpPr>
          <p:cNvPr id="7" name="Rectangle 3"/>
          <p:cNvSpPr>
            <a:spLocks noChangeArrowheads="1"/>
          </p:cNvSpPr>
          <p:nvPr/>
        </p:nvSpPr>
        <p:spPr bwMode="auto">
          <a:xfrm>
            <a:off x="117695" y="3805660"/>
            <a:ext cx="2462534"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k</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v </a:t>
            </a:r>
            <a:r>
              <a:rPr kumimoji="0" lang="ru-RU" altLang="ru-RU" sz="1400" b="0" i="1" u="none" strike="noStrike" cap="none" normalizeH="0" baseline="0">
                <a:ln>
                  <a:noFill/>
                </a:ln>
                <a:solidFill>
                  <a:srgbClr val="C792EA"/>
                </a:solidFill>
                <a:effectLst/>
                <a:latin typeface="JetBrains Mono"/>
              </a:rPr>
              <a:t>in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sctypes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items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k</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v</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4"/>
          <a:stretch>
            <a:fillRect/>
          </a:stretch>
        </p:blipFill>
        <p:spPr>
          <a:xfrm>
            <a:off x="3221431" y="3805660"/>
            <a:ext cx="7867650" cy="1295400"/>
          </a:xfrm>
          <a:prstGeom prst="rect">
            <a:avLst/>
          </a:prstGeom>
        </p:spPr>
      </p:pic>
    </p:spTree>
    <p:extLst>
      <p:ext uri="{BB962C8B-B14F-4D97-AF65-F5344CB8AC3E}">
        <p14:creationId xmlns:p14="http://schemas.microsoft.com/office/powerpoint/2010/main" val="1191531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ru-RU" sz="1800" b="1" dirty="0"/>
              <a:t>Доступ до елементів, зрізи </a:t>
            </a:r>
          </a:p>
          <a:p>
            <a:pPr lvl="0" eaLnBrk="0" fontAlgn="base" hangingPunct="0">
              <a:lnSpc>
                <a:spcPct val="100000"/>
              </a:lnSpc>
              <a:spcBef>
                <a:spcPct val="0"/>
              </a:spcBef>
              <a:spcAft>
                <a:spcPct val="0"/>
              </a:spcAft>
            </a:pPr>
            <a:endParaRPr lang="ru-RU" sz="1800" b="1" dirty="0"/>
          </a:p>
          <a:p>
            <a:pPr lvl="0" algn="l" eaLnBrk="0" fontAlgn="base" hangingPunct="0">
              <a:lnSpc>
                <a:spcPct val="100000"/>
              </a:lnSpc>
              <a:spcBef>
                <a:spcPct val="0"/>
              </a:spcBef>
              <a:spcAft>
                <a:spcPct val="0"/>
              </a:spcAft>
            </a:pPr>
            <a:r>
              <a:rPr lang="ru-RU" sz="1600" dirty="0"/>
              <a:t>Доступ до елементів масиву здійснюється по цілочисельним індексами, що починаються з 0: </a:t>
            </a:r>
          </a:p>
          <a:p>
            <a:pPr lvl="0" algn="l" eaLnBrk="0" fontAlgn="base" hangingPunct="0">
              <a:lnSpc>
                <a:spcPct val="100000"/>
              </a:lnSpc>
              <a:spcBef>
                <a:spcPct val="0"/>
              </a:spcBef>
              <a:spcAft>
                <a:spcPct val="0"/>
              </a:spcAft>
            </a:pPr>
            <a:endParaRPr lang="ru-RU" sz="1600" b="1" dirty="0"/>
          </a:p>
          <a:p>
            <a:pPr lvl="0" algn="l" eaLnBrk="0" fontAlgn="base" hangingPunct="0">
              <a:lnSpc>
                <a:spcPct val="100000"/>
              </a:lnSpc>
              <a:spcBef>
                <a:spcPct val="0"/>
              </a:spcBef>
              <a:spcAft>
                <a:spcPct val="0"/>
              </a:spcAft>
            </a:pPr>
            <a:endParaRPr lang="ru-RU" sz="1600" b="1" dirty="0"/>
          </a:p>
          <a:p>
            <a:pPr lvl="0" algn="l" eaLnBrk="0" fontAlgn="base" hangingPunct="0">
              <a:lnSpc>
                <a:spcPct val="100000"/>
              </a:lnSpc>
              <a:spcBef>
                <a:spcPct val="0"/>
              </a:spcBef>
              <a:spcAft>
                <a:spcPct val="0"/>
              </a:spcAft>
            </a:pPr>
            <a:endParaRPr lang="ru-RU" sz="1600" b="1" dirty="0"/>
          </a:p>
          <a:p>
            <a:pPr lvl="0" algn="l" eaLnBrk="0" fontAlgn="base" hangingPunct="0">
              <a:lnSpc>
                <a:spcPct val="100000"/>
              </a:lnSpc>
              <a:spcBef>
                <a:spcPct val="0"/>
              </a:spcBef>
              <a:spcAft>
                <a:spcPct val="0"/>
              </a:spcAft>
            </a:pPr>
            <a:endParaRPr lang="ru-RU" sz="1600" b="1" dirty="0"/>
          </a:p>
          <a:p>
            <a:pPr lvl="0" algn="l" eaLnBrk="0" fontAlgn="base" hangingPunct="0">
              <a:lnSpc>
                <a:spcPct val="100000"/>
              </a:lnSpc>
              <a:spcBef>
                <a:spcPct val="0"/>
              </a:spcBef>
              <a:spcAft>
                <a:spcPct val="0"/>
              </a:spcAft>
            </a:pPr>
            <a:r>
              <a:rPr lang="uk-UA" sz="1600" dirty="0"/>
              <a:t>Якщо уявити багатовимірний масив як систему вкладених одновимірних масивів (лінійний масив, елементи якого можуть бути лінійними масивами), стає очевидною можливість отримувати доступ до підмасивів з використанням неповного набору індексів: </a:t>
            </a:r>
          </a:p>
          <a:p>
            <a:pPr lvl="0" algn="l"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r>
              <a:rPr lang="ru-RU" sz="1600" dirty="0"/>
              <a:t>З урахуванням цього приклад доступу до одного елементу: </a:t>
            </a:r>
          </a:p>
          <a:p>
            <a:pPr lvl="0" algn="l" eaLnBrk="0" fontAlgn="base" hangingPunct="0">
              <a:lnSpc>
                <a:spcPct val="100000"/>
              </a:lnSpc>
              <a:spcBef>
                <a:spcPct val="0"/>
              </a:spcBef>
              <a:spcAft>
                <a:spcPct val="0"/>
              </a:spcAft>
            </a:pPr>
            <a:endParaRPr lang="ru-RU" sz="1600" b="1" dirty="0"/>
          </a:p>
          <a:p>
            <a:pPr lvl="0" algn="l" eaLnBrk="0" fontAlgn="base" hangingPunct="0">
              <a:lnSpc>
                <a:spcPct val="100000"/>
              </a:lnSpc>
              <a:spcBef>
                <a:spcPct val="0"/>
              </a:spcBef>
              <a:spcAft>
                <a:spcPct val="0"/>
              </a:spcAft>
            </a:pPr>
            <a:endParaRPr lang="ru-RU" sz="1600" b="1" dirty="0"/>
          </a:p>
          <a:p>
            <a:pPr lvl="0" algn="l" eaLnBrk="0" fontAlgn="base" hangingPunct="0">
              <a:lnSpc>
                <a:spcPct val="100000"/>
              </a:lnSpc>
              <a:spcBef>
                <a:spcPct val="0"/>
              </a:spcBef>
              <a:spcAft>
                <a:spcPct val="0"/>
              </a:spcAft>
            </a:pPr>
            <a:endParaRPr lang="ru-RU" sz="1600" b="1" dirty="0"/>
          </a:p>
          <a:p>
            <a:pPr lvl="0" algn="l" eaLnBrk="0" fontAlgn="base" hangingPunct="0">
              <a:lnSpc>
                <a:spcPct val="100000"/>
              </a:lnSpc>
              <a:spcBef>
                <a:spcPct val="0"/>
              </a:spcBef>
              <a:spcAft>
                <a:spcPct val="0"/>
              </a:spcAft>
            </a:pPr>
            <a:r>
              <a:rPr lang="uk-UA" sz="1600" dirty="0"/>
              <a:t>При використанні неповного набору індексів, відсутні індекси неявно замінюються списком всіх можливих індексів уздовж відповідної осі. Зробити це явно можна, поставивши «</a:t>
            </a:r>
            <a:r>
              <a:rPr lang="uk-UA" sz="2000" b="1" i="1" dirty="0"/>
              <a:t>:</a:t>
            </a:r>
            <a:r>
              <a:rPr lang="uk-UA" sz="1600" dirty="0"/>
              <a:t>». </a:t>
            </a:r>
          </a:p>
          <a:p>
            <a:pPr lvl="0" algn="l" eaLnBrk="0" fontAlgn="base" hangingPunct="0">
              <a:lnSpc>
                <a:spcPct val="100000"/>
              </a:lnSpc>
              <a:spcBef>
                <a:spcPct val="0"/>
              </a:spcBef>
              <a:spcAft>
                <a:spcPct val="0"/>
              </a:spcAft>
            </a:pPr>
            <a:r>
              <a:rPr lang="uk-UA" sz="1600" dirty="0"/>
              <a:t>Попередній приклад з одним індексом можна переписати в наступному вигляді: </a:t>
            </a:r>
          </a:p>
          <a:p>
            <a:pPr lvl="0" algn="l"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endParaRPr lang="ru-RU" sz="1600" b="1" dirty="0"/>
          </a:p>
        </p:txBody>
      </p:sp>
      <p:sp>
        <p:nvSpPr>
          <p:cNvPr id="2" name="Rectangle 1"/>
          <p:cNvSpPr>
            <a:spLocks noChangeArrowheads="1"/>
          </p:cNvSpPr>
          <p:nvPr/>
        </p:nvSpPr>
        <p:spPr bwMode="auto">
          <a:xfrm>
            <a:off x="208230" y="1143942"/>
            <a:ext cx="2763642"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3968954" y="1207315"/>
            <a:ext cx="277121" cy="472736"/>
          </a:xfrm>
          <a:prstGeom prst="rect">
            <a:avLst/>
          </a:prstGeom>
        </p:spPr>
      </p:pic>
      <p:sp>
        <p:nvSpPr>
          <p:cNvPr id="5" name="Rectangle 2"/>
          <p:cNvSpPr>
            <a:spLocks noChangeArrowheads="1"/>
          </p:cNvSpPr>
          <p:nvPr/>
        </p:nvSpPr>
        <p:spPr bwMode="auto">
          <a:xfrm>
            <a:off x="208230" y="2619657"/>
            <a:ext cx="2763642"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3802714" y="2742511"/>
            <a:ext cx="609600" cy="238125"/>
          </a:xfrm>
          <a:prstGeom prst="rect">
            <a:avLst/>
          </a:prstGeom>
        </p:spPr>
      </p:pic>
      <p:sp>
        <p:nvSpPr>
          <p:cNvPr id="7" name="Rectangle 3"/>
          <p:cNvSpPr>
            <a:spLocks noChangeArrowheads="1"/>
          </p:cNvSpPr>
          <p:nvPr/>
        </p:nvSpPr>
        <p:spPr bwMode="auto">
          <a:xfrm>
            <a:off x="208230" y="3733232"/>
            <a:ext cx="2763642"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2"/>
          <a:stretch>
            <a:fillRect/>
          </a:stretch>
        </p:blipFill>
        <p:spPr>
          <a:xfrm>
            <a:off x="3968953" y="3725502"/>
            <a:ext cx="277121" cy="472736"/>
          </a:xfrm>
          <a:prstGeom prst="rect">
            <a:avLst/>
          </a:prstGeom>
        </p:spPr>
      </p:pic>
      <p:sp>
        <p:nvSpPr>
          <p:cNvPr id="9" name="Rectangle 4"/>
          <p:cNvSpPr>
            <a:spLocks noChangeArrowheads="1"/>
          </p:cNvSpPr>
          <p:nvPr/>
        </p:nvSpPr>
        <p:spPr bwMode="auto">
          <a:xfrm>
            <a:off x="208230" y="5279772"/>
            <a:ext cx="2763642"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3"/>
          <a:stretch>
            <a:fillRect/>
          </a:stretch>
        </p:blipFill>
        <p:spPr>
          <a:xfrm>
            <a:off x="3802713" y="5368098"/>
            <a:ext cx="609600" cy="238125"/>
          </a:xfrm>
          <a:prstGeom prst="rect">
            <a:avLst/>
          </a:prstGeom>
        </p:spPr>
      </p:pic>
    </p:spTree>
    <p:extLst>
      <p:ext uri="{BB962C8B-B14F-4D97-AF65-F5344CB8AC3E}">
        <p14:creationId xmlns:p14="http://schemas.microsoft.com/office/powerpoint/2010/main" val="1705238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«Пропустити» індекс можна вздовж будь-якої осі або вісей. Якщо за «пропущеною» віссю підуть осі з індексацією, то «</a:t>
            </a:r>
            <a:r>
              <a:rPr lang="uk-UA" sz="1800" b="1" i="1" dirty="0"/>
              <a:t>:</a:t>
            </a:r>
            <a:r>
              <a:rPr lang="uk-UA" sz="1600" dirty="0"/>
              <a:t>» обов'язково: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ru-RU" sz="1600" dirty="0"/>
              <a:t>Індекси можуть приймати негативні цілі значення. В цьому випадку відлік ведеться від кінця масиву: </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ru-RU" sz="1600" dirty="0"/>
              <a:t>Можна використовувати не поодинокі індекси, а списки індексів уздовж кожної осі:</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uk-UA" sz="1600" dirty="0"/>
              <a:t>Або діапазони індексів у вигляді «</a:t>
            </a:r>
            <a:r>
              <a:rPr lang="en-US" sz="1600" b="1" i="1" dirty="0"/>
              <a:t>From: To: Step</a:t>
            </a:r>
            <a:r>
              <a:rPr lang="en-US" sz="1600" dirty="0"/>
              <a:t>». </a:t>
            </a:r>
            <a:r>
              <a:rPr lang="uk-UA" sz="1600" dirty="0"/>
              <a:t>Така конструкція називається зрізом. Вибираються всі елементи за списком індексів починаючи з індексу </a:t>
            </a:r>
            <a:r>
              <a:rPr lang="en-US" sz="1600" b="1" i="1" dirty="0"/>
              <a:t>From</a:t>
            </a:r>
            <a:r>
              <a:rPr lang="en-US" sz="1600" dirty="0"/>
              <a:t> </a:t>
            </a:r>
            <a:r>
              <a:rPr lang="uk-UA" sz="1600" dirty="0"/>
              <a:t>включно, до індексу </a:t>
            </a:r>
            <a:r>
              <a:rPr lang="en-US" sz="1600" b="1" i="1" dirty="0"/>
              <a:t>To</a:t>
            </a:r>
            <a:r>
              <a:rPr lang="en-US" sz="1600" dirty="0"/>
              <a:t> </a:t>
            </a:r>
            <a:r>
              <a:rPr lang="uk-UA" sz="1600" dirty="0"/>
              <a:t>не вмикаючи з кроком </a:t>
            </a:r>
            <a:r>
              <a:rPr lang="en-US" sz="1600" b="1" i="1" dirty="0"/>
              <a:t>Step</a:t>
            </a:r>
            <a:r>
              <a:rPr lang="en-US" sz="1600" dirty="0"/>
              <a:t>: </a:t>
            </a:r>
            <a:r>
              <a:rPr lang="ru-RU" sz="1600" dirty="0"/>
              <a:t> </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ru-RU" sz="1600" dirty="0"/>
              <a:t>Крок індексу має значення за замовчуванням 1 і може бути пропущений: </a:t>
            </a: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181402" y="788166"/>
            <a:ext cx="2763642"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3362937" y="761388"/>
            <a:ext cx="504825" cy="238125"/>
          </a:xfrm>
          <a:prstGeom prst="rect">
            <a:avLst/>
          </a:prstGeom>
        </p:spPr>
      </p:pic>
      <p:sp>
        <p:nvSpPr>
          <p:cNvPr id="5" name="Rectangle 2"/>
          <p:cNvSpPr>
            <a:spLocks noChangeArrowheads="1"/>
          </p:cNvSpPr>
          <p:nvPr/>
        </p:nvSpPr>
        <p:spPr bwMode="auto">
          <a:xfrm>
            <a:off x="190123" y="1786485"/>
            <a:ext cx="1521314"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2252993" y="1846951"/>
            <a:ext cx="1028700" cy="542925"/>
          </a:xfrm>
          <a:prstGeom prst="rect">
            <a:avLst/>
          </a:prstGeom>
        </p:spPr>
      </p:pic>
      <p:sp>
        <p:nvSpPr>
          <p:cNvPr id="8" name="Rectangle 4"/>
          <p:cNvSpPr>
            <a:spLocks noChangeArrowheads="1"/>
          </p:cNvSpPr>
          <p:nvPr/>
        </p:nvSpPr>
        <p:spPr bwMode="auto">
          <a:xfrm>
            <a:off x="190123" y="3026662"/>
            <a:ext cx="1625766"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arange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9" name="Picture 8"/>
          <p:cNvPicPr>
            <a:picLocks noChangeAspect="1"/>
          </p:cNvPicPr>
          <p:nvPr/>
        </p:nvPicPr>
        <p:blipFill>
          <a:blip r:embed="rId4"/>
          <a:stretch>
            <a:fillRect/>
          </a:stretch>
        </p:blipFill>
        <p:spPr>
          <a:xfrm>
            <a:off x="2257613" y="3093363"/>
            <a:ext cx="981075" cy="542925"/>
          </a:xfrm>
          <a:prstGeom prst="rect">
            <a:avLst/>
          </a:prstGeom>
        </p:spPr>
      </p:pic>
      <p:sp>
        <p:nvSpPr>
          <p:cNvPr id="10" name="Rectangle 5"/>
          <p:cNvSpPr>
            <a:spLocks noChangeArrowheads="1"/>
          </p:cNvSpPr>
          <p:nvPr/>
        </p:nvSpPr>
        <p:spPr bwMode="auto">
          <a:xfrm>
            <a:off x="190123" y="4421440"/>
            <a:ext cx="1521314"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1" name="Picture 10"/>
          <p:cNvPicPr>
            <a:picLocks noChangeAspect="1"/>
          </p:cNvPicPr>
          <p:nvPr/>
        </p:nvPicPr>
        <p:blipFill>
          <a:blip r:embed="rId5"/>
          <a:stretch>
            <a:fillRect/>
          </a:stretch>
        </p:blipFill>
        <p:spPr>
          <a:xfrm>
            <a:off x="2292366" y="4538360"/>
            <a:ext cx="962025" cy="504825"/>
          </a:xfrm>
          <a:prstGeom prst="rect">
            <a:avLst/>
          </a:prstGeom>
        </p:spPr>
      </p:pic>
      <p:sp>
        <p:nvSpPr>
          <p:cNvPr id="12" name="Rectangle 6"/>
          <p:cNvSpPr>
            <a:spLocks noChangeArrowheads="1"/>
          </p:cNvSpPr>
          <p:nvPr/>
        </p:nvSpPr>
        <p:spPr bwMode="auto">
          <a:xfrm>
            <a:off x="190123" y="5642626"/>
            <a:ext cx="1521314"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3" name="Picture 12"/>
          <p:cNvPicPr>
            <a:picLocks noChangeAspect="1"/>
          </p:cNvPicPr>
          <p:nvPr/>
        </p:nvPicPr>
        <p:blipFill>
          <a:blip r:embed="rId6"/>
          <a:stretch>
            <a:fillRect/>
          </a:stretch>
        </p:blipFill>
        <p:spPr>
          <a:xfrm>
            <a:off x="2286189" y="5773833"/>
            <a:ext cx="923925" cy="476250"/>
          </a:xfrm>
          <a:prstGeom prst="rect">
            <a:avLst/>
          </a:prstGeom>
        </p:spPr>
      </p:pic>
    </p:spTree>
    <p:extLst>
      <p:ext uri="{BB962C8B-B14F-4D97-AF65-F5344CB8AC3E}">
        <p14:creationId xmlns:p14="http://schemas.microsoft.com/office/powerpoint/2010/main" val="892327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Значення </a:t>
            </a:r>
            <a:r>
              <a:rPr lang="en-US" sz="1600" b="1" i="1" dirty="0"/>
              <a:t>From</a:t>
            </a:r>
            <a:r>
              <a:rPr lang="en-US" sz="1600" dirty="0"/>
              <a:t> </a:t>
            </a:r>
            <a:r>
              <a:rPr lang="uk-UA" sz="1600" dirty="0"/>
              <a:t>і </a:t>
            </a:r>
            <a:r>
              <a:rPr lang="en-US" sz="1600" b="1" i="1" dirty="0"/>
              <a:t>To</a:t>
            </a:r>
            <a:r>
              <a:rPr lang="en-US" sz="1600" dirty="0"/>
              <a:t> </a:t>
            </a:r>
            <a:r>
              <a:rPr lang="uk-UA" sz="1600" dirty="0"/>
              <a:t>теж мають дефолтні значення: 0 і розмір масиву по осі індексації відповідно: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Якщо ви хочете використовувати </a:t>
            </a:r>
            <a:r>
              <a:rPr lang="en-US" sz="1600" b="1" i="1" dirty="0"/>
              <a:t>From</a:t>
            </a:r>
            <a:r>
              <a:rPr lang="en-US" sz="1600" dirty="0"/>
              <a:t> </a:t>
            </a:r>
            <a:r>
              <a:rPr lang="uk-UA" sz="1600" dirty="0"/>
              <a:t>і </a:t>
            </a:r>
            <a:r>
              <a:rPr lang="en-US" sz="1600" b="1" i="1" dirty="0"/>
              <a:t>To</a:t>
            </a:r>
            <a:r>
              <a:rPr lang="en-US" sz="1600" dirty="0"/>
              <a:t> </a:t>
            </a:r>
            <a:r>
              <a:rPr lang="uk-UA" sz="1600" dirty="0"/>
              <a:t>за замовчуванням (всі індекси по даній осі), а крок відмінний від 1, то вам необхідно використовувати дві пари двокрапок, щоб інтерпретатор зміг ідентифікувати єдиний параметр як </a:t>
            </a:r>
            <a:r>
              <a:rPr lang="en-US" sz="1600" b="1" i="1" dirty="0"/>
              <a:t>Step</a:t>
            </a:r>
            <a:r>
              <a:rPr lang="en-US" sz="1600" dirty="0"/>
              <a:t>. </a:t>
            </a:r>
            <a:r>
              <a:rPr lang="uk-UA" sz="1600" dirty="0"/>
              <a:t>Наступний код «розгортає» масив вздовж другої осі (горизонтальна), а вздовж першої (вертикальна) не змінює: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А тепер виконаємо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ru-RU" sz="1600" dirty="0"/>
              <a:t>Як бачите, через B ми змінили дані в A. Ось чому в реальних задачах </a:t>
            </a:r>
            <a:r>
              <a:rPr lang="ru-RU" sz="1600" b="1" dirty="0"/>
              <a:t>важливо використовувати копії</a:t>
            </a:r>
            <a:r>
              <a:rPr lang="ru-RU" sz="1600" dirty="0"/>
              <a:t>. Приклад вище мав би виглядати так: </a:t>
            </a: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217283" y="417486"/>
            <a:ext cx="1521314"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arange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arange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136618" y="700065"/>
            <a:ext cx="1009650" cy="1095375"/>
          </a:xfrm>
          <a:prstGeom prst="rect">
            <a:avLst/>
          </a:prstGeom>
        </p:spPr>
      </p:pic>
      <p:sp>
        <p:nvSpPr>
          <p:cNvPr id="5" name="Rectangle 2"/>
          <p:cNvSpPr>
            <a:spLocks noChangeArrowheads="1"/>
          </p:cNvSpPr>
          <p:nvPr/>
        </p:nvSpPr>
        <p:spPr bwMode="auto">
          <a:xfrm>
            <a:off x="217283" y="2594563"/>
            <a:ext cx="2763642"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3146268" y="2594563"/>
            <a:ext cx="876300" cy="962025"/>
          </a:xfrm>
          <a:prstGeom prst="rect">
            <a:avLst/>
          </a:prstGeom>
        </p:spPr>
      </p:pic>
      <p:sp>
        <p:nvSpPr>
          <p:cNvPr id="7" name="Rectangle 3"/>
          <p:cNvSpPr>
            <a:spLocks noChangeArrowheads="1"/>
          </p:cNvSpPr>
          <p:nvPr/>
        </p:nvSpPr>
        <p:spPr bwMode="auto">
          <a:xfrm>
            <a:off x="217283" y="3835952"/>
            <a:ext cx="2763642"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4"/>
          <a:stretch>
            <a:fillRect/>
          </a:stretch>
        </p:blipFill>
        <p:spPr>
          <a:xfrm>
            <a:off x="3154566" y="3816624"/>
            <a:ext cx="771525" cy="1009650"/>
          </a:xfrm>
          <a:prstGeom prst="rect">
            <a:avLst/>
          </a:prstGeom>
        </p:spPr>
      </p:pic>
      <p:sp>
        <p:nvSpPr>
          <p:cNvPr id="9" name="Rectangle 4"/>
          <p:cNvSpPr>
            <a:spLocks noChangeArrowheads="1"/>
          </p:cNvSpPr>
          <p:nvPr/>
        </p:nvSpPr>
        <p:spPr bwMode="auto">
          <a:xfrm>
            <a:off x="217283" y="5691606"/>
            <a:ext cx="2763642"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copy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5"/>
          <a:stretch>
            <a:fillRect/>
          </a:stretch>
        </p:blipFill>
        <p:spPr>
          <a:xfrm>
            <a:off x="3154566" y="5691606"/>
            <a:ext cx="885825" cy="1019175"/>
          </a:xfrm>
          <a:prstGeom prst="rect">
            <a:avLst/>
          </a:prstGeom>
        </p:spPr>
      </p:pic>
    </p:spTree>
    <p:extLst>
      <p:ext uri="{BB962C8B-B14F-4D97-AF65-F5344CB8AC3E}">
        <p14:creationId xmlns:p14="http://schemas.microsoft.com/office/powerpoint/2010/main" val="3438863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У </a:t>
            </a:r>
            <a:r>
              <a:rPr lang="en-US" sz="1600" b="1" i="1" dirty="0" err="1"/>
              <a:t>NumPy</a:t>
            </a:r>
            <a:r>
              <a:rPr lang="en-US" sz="1600" dirty="0"/>
              <a:t> </a:t>
            </a:r>
            <a:r>
              <a:rPr lang="uk-UA" sz="1600" dirty="0"/>
              <a:t>також реалізована можливість доступу до безлічі елементів масиву через логічний індексний масив. Індексний масив повинен збігатися за формою з індексованим елементом.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Як бачите, така конструкція повертає плоский масив, що складається з елементів, що індексується масиву, відповідних істинним індексам. Однак, якщо ми використовуємо такий доступ до елементів масиву для зміни їх значень, то форма масиву збережеться:</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Над індексується булеві масивами визначені логічні операції </a:t>
            </a:r>
            <a:r>
              <a:rPr lang="en-US" sz="1600" b="1" i="1" dirty="0" err="1"/>
              <a:t>logical_and</a:t>
            </a:r>
            <a:r>
              <a:rPr lang="en-US" sz="1600" dirty="0"/>
              <a:t>, </a:t>
            </a:r>
            <a:r>
              <a:rPr lang="en-US" sz="1600" b="1" i="1" dirty="0" err="1"/>
              <a:t>logical_or</a:t>
            </a:r>
            <a:r>
              <a:rPr lang="en-US" sz="1600" dirty="0"/>
              <a:t> </a:t>
            </a:r>
            <a:r>
              <a:rPr lang="uk-UA" sz="1600" dirty="0"/>
              <a:t>і </a:t>
            </a:r>
            <a:r>
              <a:rPr lang="en-US" sz="1600" b="1" i="1" dirty="0" err="1"/>
              <a:t>logical_not</a:t>
            </a:r>
            <a:r>
              <a:rPr lang="en-US" sz="1600" dirty="0"/>
              <a:t> </a:t>
            </a:r>
            <a:r>
              <a:rPr lang="uk-UA" sz="1600" dirty="0"/>
              <a:t>виконують логічні операції </a:t>
            </a:r>
            <a:r>
              <a:rPr lang="uk-UA" sz="1600" b="1" i="1" dirty="0"/>
              <a:t>І</a:t>
            </a:r>
            <a:r>
              <a:rPr lang="uk-UA" sz="1600" dirty="0"/>
              <a:t>, </a:t>
            </a:r>
            <a:r>
              <a:rPr lang="uk-UA" sz="1600" b="1" i="1" dirty="0"/>
              <a:t>АБО</a:t>
            </a:r>
            <a:r>
              <a:rPr lang="uk-UA" sz="1600" dirty="0"/>
              <a:t> і </a:t>
            </a:r>
            <a:r>
              <a:rPr lang="uk-UA" sz="1600" b="1" i="1" dirty="0"/>
              <a:t>НІ</a:t>
            </a:r>
            <a:r>
              <a:rPr lang="uk-UA" sz="1600" dirty="0"/>
              <a:t> поелементно:  </a:t>
            </a:r>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117695" y="755563"/>
            <a:ext cx="4530471"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I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5197962" y="967732"/>
            <a:ext cx="777325" cy="394642"/>
          </a:xfrm>
          <a:prstGeom prst="rect">
            <a:avLst/>
          </a:prstGeom>
        </p:spPr>
      </p:pic>
      <p:sp>
        <p:nvSpPr>
          <p:cNvPr id="5" name="Rectangle 2"/>
          <p:cNvSpPr>
            <a:spLocks noChangeArrowheads="1"/>
          </p:cNvSpPr>
          <p:nvPr/>
        </p:nvSpPr>
        <p:spPr bwMode="auto">
          <a:xfrm>
            <a:off x="117694" y="2313678"/>
            <a:ext cx="4530471"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I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5165662" y="2701516"/>
            <a:ext cx="809625" cy="495300"/>
          </a:xfrm>
          <a:prstGeom prst="rect">
            <a:avLst/>
          </a:prstGeom>
        </p:spPr>
      </p:pic>
      <p:sp>
        <p:nvSpPr>
          <p:cNvPr id="7" name="Rectangle 3"/>
          <p:cNvSpPr>
            <a:spLocks noChangeArrowheads="1"/>
          </p:cNvSpPr>
          <p:nvPr/>
        </p:nvSpPr>
        <p:spPr bwMode="auto">
          <a:xfrm>
            <a:off x="157645" y="4087236"/>
            <a:ext cx="4664034"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I1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I2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copy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copy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D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copy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logical_and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I2</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logical_or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I2</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logical_not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I1</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'B</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C</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D</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4"/>
          <a:stretch>
            <a:fillRect/>
          </a:stretch>
        </p:blipFill>
        <p:spPr>
          <a:xfrm>
            <a:off x="5534260" y="3919035"/>
            <a:ext cx="876300" cy="2809875"/>
          </a:xfrm>
          <a:prstGeom prst="rect">
            <a:avLst/>
          </a:prstGeom>
        </p:spPr>
      </p:pic>
    </p:spTree>
    <p:extLst>
      <p:ext uri="{BB962C8B-B14F-4D97-AF65-F5344CB8AC3E}">
        <p14:creationId xmlns:p14="http://schemas.microsoft.com/office/powerpoint/2010/main" val="3168600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en-US" sz="1600" b="1" i="1" dirty="0" err="1"/>
              <a:t>logical_and</a:t>
            </a:r>
            <a:r>
              <a:rPr lang="en-US" sz="1600" dirty="0"/>
              <a:t> </a:t>
            </a:r>
            <a:r>
              <a:rPr lang="uk-UA" sz="1600" dirty="0"/>
              <a:t>і </a:t>
            </a:r>
            <a:r>
              <a:rPr lang="en-US" sz="1600" b="1" i="1" dirty="0" err="1"/>
              <a:t>logical_or</a:t>
            </a:r>
            <a:r>
              <a:rPr lang="en-US" sz="1600" dirty="0"/>
              <a:t> </a:t>
            </a:r>
            <a:r>
              <a:rPr lang="uk-UA" sz="1600" dirty="0"/>
              <a:t>приймають 2 операнда, </a:t>
            </a:r>
            <a:r>
              <a:rPr lang="en-US" sz="1600" b="1" i="1" dirty="0" err="1"/>
              <a:t>logical_not</a:t>
            </a:r>
            <a:r>
              <a:rPr lang="en-US" sz="1600" dirty="0"/>
              <a:t> - </a:t>
            </a:r>
            <a:r>
              <a:rPr lang="uk-UA" sz="1600" dirty="0"/>
              <a:t>один. Можна використовувати оператори </a:t>
            </a:r>
            <a:r>
              <a:rPr lang="uk-UA" sz="1600" b="1" i="1" dirty="0"/>
              <a:t>&amp;</a:t>
            </a:r>
            <a:r>
              <a:rPr lang="uk-UA" sz="1600" dirty="0"/>
              <a:t>, </a:t>
            </a:r>
            <a:r>
              <a:rPr lang="uk-UA" sz="1600" b="1" i="1" dirty="0"/>
              <a:t>|</a:t>
            </a:r>
            <a:r>
              <a:rPr lang="uk-UA" sz="1600" dirty="0"/>
              <a:t> і </a:t>
            </a:r>
            <a:r>
              <a:rPr lang="uk-UA" sz="1600" b="1" i="1" dirty="0"/>
              <a:t>~</a:t>
            </a:r>
            <a:r>
              <a:rPr lang="uk-UA" sz="1600" dirty="0"/>
              <a:t> для виконання </a:t>
            </a:r>
            <a:r>
              <a:rPr lang="uk-UA" sz="1600" b="1" i="1" dirty="0"/>
              <a:t>І</a:t>
            </a:r>
            <a:r>
              <a:rPr lang="uk-UA" sz="1600" dirty="0"/>
              <a:t>, </a:t>
            </a:r>
            <a:r>
              <a:rPr lang="uk-UA" sz="1600" b="1" i="1" dirty="0"/>
              <a:t>АБО</a:t>
            </a:r>
            <a:r>
              <a:rPr lang="uk-UA" sz="1600" dirty="0"/>
              <a:t> і </a:t>
            </a:r>
            <a:r>
              <a:rPr lang="uk-UA" sz="1600" b="1" i="1" dirty="0"/>
              <a:t>НІ</a:t>
            </a:r>
            <a:r>
              <a:rPr lang="uk-UA" sz="1600" dirty="0"/>
              <a:t> відповідно з будь-якою кількістю операндів: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Що еквівалентно застосуванню тільки </a:t>
            </a:r>
            <a:r>
              <a:rPr lang="en-US" sz="1600" dirty="0"/>
              <a:t>I1.</a:t>
            </a: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Отримати індексований логічний масив, відповідний за формою масиву значень можна, записавши логічну умову з ім'ям масиву в якості операнда. Логічне значення індексу буде розраховано як істинність виразу для відповідного елемента масиву.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Знайдемо індексований масив</a:t>
            </a:r>
            <a:r>
              <a:rPr lang="en-US" sz="1600" dirty="0"/>
              <a:t> </a:t>
            </a:r>
            <a:r>
              <a:rPr lang="uk-UA" sz="1600" dirty="0"/>
              <a:t>елементів, які більше, ніж 3, а елементи зі значеннями менше ніж 2 і більше 4 - обнулимо: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117695" y="911311"/>
            <a:ext cx="4664034"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I1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I2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True</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I1 </a:t>
            </a:r>
            <a:r>
              <a:rPr kumimoji="0" lang="ru-RU" altLang="ru-RU" sz="1400" b="0" i="0" u="none" strike="noStrike" cap="none" normalizeH="0" baseline="0">
                <a:ln>
                  <a:noFill/>
                </a:ln>
                <a:solidFill>
                  <a:srgbClr val="89DDFF"/>
                </a:solidFill>
                <a:effectLst/>
                <a:latin typeface="JetBrains Mono"/>
              </a:rPr>
              <a:t>&amp; (</a:t>
            </a:r>
            <a:r>
              <a:rPr kumimoji="0" lang="ru-RU" altLang="ru-RU" sz="1400" b="0" i="0" u="none" strike="noStrike" cap="none" normalizeH="0" baseline="0">
                <a:ln>
                  <a:noFill/>
                </a:ln>
                <a:solidFill>
                  <a:srgbClr val="C3CEE3"/>
                </a:solidFill>
                <a:effectLst/>
                <a:latin typeface="JetBrains Mono"/>
              </a:rPr>
              <a:t>I1 </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C3CEE3"/>
                </a:solidFill>
                <a:effectLst/>
                <a:latin typeface="JetBrains Mono"/>
              </a:rPr>
              <a:t>I2</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5260912" y="1152431"/>
            <a:ext cx="819150" cy="533400"/>
          </a:xfrm>
          <a:prstGeom prst="rect">
            <a:avLst/>
          </a:prstGeom>
        </p:spPr>
      </p:pic>
      <p:sp>
        <p:nvSpPr>
          <p:cNvPr id="5" name="Rectangle 2"/>
          <p:cNvSpPr>
            <a:spLocks noChangeArrowheads="1"/>
          </p:cNvSpPr>
          <p:nvPr/>
        </p:nvSpPr>
        <p:spPr bwMode="auto">
          <a:xfrm>
            <a:off x="199176" y="4072979"/>
            <a:ext cx="2763642"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 before</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I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&gt; </a:t>
            </a:r>
            <a:r>
              <a:rPr kumimoji="0" lang="ru-RU" altLang="ru-RU" sz="1400" b="0" i="0" u="none" strike="noStrike" cap="none" normalizeH="0" baseline="0">
                <a:ln>
                  <a:noFill/>
                </a:ln>
                <a:solidFill>
                  <a:srgbClr val="F78C6C"/>
                </a:solidFill>
                <a:effectLst/>
                <a:latin typeface="JetBrains Mono"/>
              </a:rPr>
              <a:t>3</a:t>
            </a: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'I</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I</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logical_or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&lt;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&gt;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 after</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3639303" y="4074067"/>
            <a:ext cx="1714500" cy="2238375"/>
          </a:xfrm>
          <a:prstGeom prst="rect">
            <a:avLst/>
          </a:prstGeom>
        </p:spPr>
      </p:pic>
    </p:spTree>
    <p:extLst>
      <p:ext uri="{BB962C8B-B14F-4D97-AF65-F5344CB8AC3E}">
        <p14:creationId xmlns:p14="http://schemas.microsoft.com/office/powerpoint/2010/main" val="3388148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ru-RU" sz="1800" b="1" dirty="0"/>
              <a:t>Форма масиву і її зміна </a:t>
            </a:r>
          </a:p>
          <a:p>
            <a:pPr lvl="0" eaLnBrk="0" fontAlgn="base" hangingPunct="0">
              <a:lnSpc>
                <a:spcPct val="100000"/>
              </a:lnSpc>
              <a:spcBef>
                <a:spcPct val="0"/>
              </a:spcBef>
              <a:spcAft>
                <a:spcPct val="0"/>
              </a:spcAft>
            </a:pPr>
            <a:endParaRPr lang="ru-RU" sz="1800" b="1" dirty="0"/>
          </a:p>
          <a:p>
            <a:pPr lvl="0" algn="l" eaLnBrk="0" fontAlgn="base" hangingPunct="0">
              <a:lnSpc>
                <a:spcPct val="100000"/>
              </a:lnSpc>
              <a:spcBef>
                <a:spcPct val="0"/>
              </a:spcBef>
              <a:spcAft>
                <a:spcPct val="0"/>
              </a:spcAft>
            </a:pPr>
            <a:r>
              <a:rPr lang="ru-RU" sz="1600" dirty="0"/>
              <a:t>Багатовимірний масив можна представити як одновимірний масив максимальної довжини, нарізаний на фрагменти по довжині самої останньої осі і покладений шарами по осях, починаючи з останніх. </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ru-RU" sz="1600" dirty="0"/>
              <a:t>Наприклад: </a:t>
            </a: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165219" y="1816656"/>
            <a:ext cx="1939698"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24</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'B</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C</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977789" y="1557196"/>
            <a:ext cx="1690418" cy="5178582"/>
          </a:xfrm>
          <a:prstGeom prst="rect">
            <a:avLst/>
          </a:prstGeom>
        </p:spPr>
      </p:pic>
      <p:sp>
        <p:nvSpPr>
          <p:cNvPr id="5" name="Rectangle 4"/>
          <p:cNvSpPr/>
          <p:nvPr/>
        </p:nvSpPr>
        <p:spPr>
          <a:xfrm>
            <a:off x="5030709" y="1816656"/>
            <a:ext cx="6195588" cy="3293209"/>
          </a:xfrm>
          <a:prstGeom prst="rect">
            <a:avLst/>
          </a:prstGeom>
        </p:spPr>
        <p:txBody>
          <a:bodyPr wrap="square">
            <a:spAutoFit/>
          </a:bodyPr>
          <a:lstStyle/>
          <a:p>
            <a:r>
              <a:rPr lang="uk-UA" sz="1600" dirty="0"/>
              <a:t>У цьому прикладі ми з одновимірного масиву довжиною 24 елемента сформували 2 нових масиву. </a:t>
            </a:r>
          </a:p>
          <a:p>
            <a:r>
              <a:rPr lang="uk-UA" sz="1600" dirty="0"/>
              <a:t>Масив </a:t>
            </a:r>
            <a:r>
              <a:rPr lang="en-US" sz="1600" dirty="0"/>
              <a:t>B, </a:t>
            </a:r>
            <a:r>
              <a:rPr lang="uk-UA" sz="1600" dirty="0"/>
              <a:t>розміром 4 на 6. Якщо подивитися на порядок значень, то видно, що по вертикалі масиву йдуть послідовності значень. </a:t>
            </a:r>
          </a:p>
          <a:p>
            <a:endParaRPr lang="uk-UA" sz="1600" dirty="0"/>
          </a:p>
          <a:p>
            <a:r>
              <a:rPr lang="uk-UA" sz="1600" dirty="0"/>
              <a:t>У масиві </a:t>
            </a:r>
            <a:r>
              <a:rPr lang="en-US" sz="1600" dirty="0"/>
              <a:t>C, </a:t>
            </a:r>
            <a:r>
              <a:rPr lang="uk-UA" sz="1600" dirty="0"/>
              <a:t>розміром 4 на 3 на 2, безперервні значення йдуть уздовж останньої осі. Уздовж другої осі йдуть послідовно блоки, об'єднання яких дало б в результаті рядки уздовж другої осі масиву </a:t>
            </a:r>
            <a:r>
              <a:rPr lang="en-US" sz="1600" dirty="0"/>
              <a:t>B. </a:t>
            </a:r>
            <a:endParaRPr lang="uk-UA" sz="1600" dirty="0"/>
          </a:p>
          <a:p>
            <a:r>
              <a:rPr lang="uk-UA" sz="1600" dirty="0"/>
              <a:t>А враховуючи, що ми не робили копії, стає зрозуміло, що це різні форми пердставлення одного і того ж масиву даних. </a:t>
            </a:r>
          </a:p>
          <a:p>
            <a:endParaRPr lang="uk-UA" sz="1600" dirty="0"/>
          </a:p>
          <a:p>
            <a:r>
              <a:rPr lang="uk-UA" sz="1600" dirty="0"/>
              <a:t>Це дає можливість легко і швидко змінювати форму масиву, не змінюючи самих даних. </a:t>
            </a:r>
          </a:p>
        </p:txBody>
      </p:sp>
    </p:spTree>
    <p:extLst>
      <p:ext uri="{BB962C8B-B14F-4D97-AF65-F5344CB8AC3E}">
        <p14:creationId xmlns:p14="http://schemas.microsoft.com/office/powerpoint/2010/main" val="29574780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3177" y="103677"/>
            <a:ext cx="9411147" cy="6754323"/>
          </a:xfrm>
        </p:spPr>
      </p:pic>
    </p:spTree>
    <p:extLst>
      <p:ext uri="{BB962C8B-B14F-4D97-AF65-F5344CB8AC3E}">
        <p14:creationId xmlns:p14="http://schemas.microsoft.com/office/powerpoint/2010/main" val="3548751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Щоб дізнатися розмірність масиву (кількість вісей), можна використовувати поле </a:t>
            </a:r>
            <a:r>
              <a:rPr lang="en-US" sz="1600" b="1" i="1" dirty="0" err="1"/>
              <a:t>ndim</a:t>
            </a:r>
            <a:r>
              <a:rPr lang="en-US" sz="1600" dirty="0"/>
              <a:t> (</a:t>
            </a:r>
            <a:r>
              <a:rPr lang="uk-UA" sz="1600" dirty="0"/>
              <a:t>число), а щоб дізнатися розмір вздовж кожної вісі - </a:t>
            </a:r>
            <a:r>
              <a:rPr lang="en-US" sz="1600" b="1" i="1" dirty="0"/>
              <a:t>shape</a:t>
            </a:r>
            <a:r>
              <a:rPr lang="en-US" sz="1600" dirty="0"/>
              <a:t> (</a:t>
            </a:r>
            <a:r>
              <a:rPr lang="uk-UA" sz="1600" dirty="0"/>
              <a:t>кортеж). </a:t>
            </a:r>
          </a:p>
          <a:p>
            <a:pPr lvl="0" algn="l" eaLnBrk="0" fontAlgn="base" hangingPunct="0">
              <a:lnSpc>
                <a:spcPct val="100000"/>
              </a:lnSpc>
              <a:spcBef>
                <a:spcPct val="0"/>
              </a:spcBef>
              <a:spcAft>
                <a:spcPct val="0"/>
              </a:spcAft>
            </a:pPr>
            <a:r>
              <a:rPr lang="uk-UA" sz="1600" dirty="0"/>
              <a:t>Розмірність можна також дізнатися і по довжині </a:t>
            </a:r>
            <a:r>
              <a:rPr lang="en-US" sz="1600" b="1" i="1" dirty="0"/>
              <a:t>shape</a:t>
            </a:r>
            <a:r>
              <a:rPr lang="en-US" sz="1600" dirty="0"/>
              <a:t>. </a:t>
            </a:r>
            <a:endParaRPr lang="uk-UA" sz="1600" dirty="0"/>
          </a:p>
          <a:p>
            <a:pPr lvl="0" algn="l" eaLnBrk="0" fontAlgn="base" hangingPunct="0">
              <a:lnSpc>
                <a:spcPct val="100000"/>
              </a:lnSpc>
              <a:spcBef>
                <a:spcPct val="0"/>
              </a:spcBef>
              <a:spcAft>
                <a:spcPct val="0"/>
              </a:spcAft>
            </a:pPr>
            <a:r>
              <a:rPr lang="uk-UA" sz="1600" dirty="0"/>
              <a:t>Щоб дізнатися повну кількість елементів в масиві можна скористатися значенням </a:t>
            </a:r>
            <a:r>
              <a:rPr lang="en-US" sz="1600" b="1" i="1" dirty="0"/>
              <a:t>size</a:t>
            </a:r>
            <a:r>
              <a:rPr lang="en-US" sz="1600" dirty="0"/>
              <a:t>: </a:t>
            </a: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ru-RU" sz="1600" dirty="0"/>
              <a:t>Зверніть увагу, що </a:t>
            </a:r>
            <a:r>
              <a:rPr lang="ru-RU" sz="1600" b="1" i="1" dirty="0"/>
              <a:t>ndim</a:t>
            </a:r>
            <a:r>
              <a:rPr lang="ru-RU" sz="1600" dirty="0"/>
              <a:t> і </a:t>
            </a:r>
            <a:r>
              <a:rPr lang="ru-RU" sz="1600" b="1" i="1" dirty="0"/>
              <a:t>shape</a:t>
            </a:r>
            <a:r>
              <a:rPr lang="ru-RU" sz="1600" dirty="0"/>
              <a:t> - це атрибути, а не методи! </a:t>
            </a:r>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r>
              <a:rPr lang="ru-RU" sz="1600" dirty="0"/>
              <a:t>Щоб побачити масив одновимірним, можна скористатися функцією </a:t>
            </a:r>
            <a:r>
              <a:rPr lang="ru-RU" sz="1600" b="1" i="1" dirty="0"/>
              <a:t>ravel</a:t>
            </a:r>
            <a:r>
              <a:rPr lang="ru-RU" sz="1600" dirty="0"/>
              <a:t>: </a:t>
            </a: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208229" y="1254423"/>
            <a:ext cx="3686971"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24</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С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С</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С</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ndim</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С</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len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С</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size</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4268521" y="1254423"/>
            <a:ext cx="1251998" cy="3552967"/>
          </a:xfrm>
          <a:prstGeom prst="rect">
            <a:avLst/>
          </a:prstGeom>
        </p:spPr>
      </p:pic>
      <p:sp>
        <p:nvSpPr>
          <p:cNvPr id="5" name="Rectangle 2"/>
          <p:cNvSpPr>
            <a:spLocks noChangeArrowheads="1"/>
          </p:cNvSpPr>
          <p:nvPr/>
        </p:nvSpPr>
        <p:spPr bwMode="auto">
          <a:xfrm>
            <a:off x="208229" y="5771184"/>
            <a:ext cx="2763642"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ravel</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3775673" y="5771184"/>
            <a:ext cx="838200" cy="552450"/>
          </a:xfrm>
          <a:prstGeom prst="rect">
            <a:avLst/>
          </a:prstGeom>
        </p:spPr>
      </p:pic>
    </p:spTree>
    <p:extLst>
      <p:ext uri="{BB962C8B-B14F-4D97-AF65-F5344CB8AC3E}">
        <p14:creationId xmlns:p14="http://schemas.microsoft.com/office/powerpoint/2010/main" val="1833666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Щоб поміняти розміри уздовж осей або розмірність використовується метод </a:t>
            </a:r>
            <a:r>
              <a:rPr lang="en-US" sz="1600" b="1" i="1" dirty="0"/>
              <a:t>reshape</a:t>
            </a:r>
            <a:r>
              <a:rPr lang="en-US" sz="1600" dirty="0"/>
              <a:t>:</a:t>
            </a:r>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r>
              <a:rPr lang="uk-UA" sz="1600" dirty="0"/>
              <a:t>Важливо, щоб кількість елементів збереглася. Інакше виникне помилка: </a:t>
            </a: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r>
              <a:rPr lang="uk-UA" sz="1600" dirty="0"/>
              <a:t>З огляду на</a:t>
            </a:r>
            <a:r>
              <a:rPr lang="en-US" sz="1600" dirty="0"/>
              <a:t> </a:t>
            </a:r>
            <a:r>
              <a:rPr lang="ru-RU" sz="1600" dirty="0"/>
              <a:t>те</a:t>
            </a:r>
            <a:r>
              <a:rPr lang="uk-UA" sz="1600" dirty="0"/>
              <a:t>, що кількість елементів постійна, розмір вздовж однієї будь-якої осі при виконанні </a:t>
            </a:r>
            <a:r>
              <a:rPr lang="en-US" sz="1600" b="1" i="1" dirty="0"/>
              <a:t>reshape</a:t>
            </a:r>
            <a:r>
              <a:rPr lang="en-US" sz="1600" dirty="0"/>
              <a:t> </a:t>
            </a:r>
            <a:r>
              <a:rPr lang="uk-UA" sz="1600" dirty="0"/>
              <a:t>може бути обчислений з значень довжини уздовж інших осей. Розмір уздовж однієї осі можна позначити -1 і тоді він буде вирахувано автоматично: </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ru-RU" sz="1600" dirty="0"/>
              <a:t>Замість </a:t>
            </a:r>
            <a:r>
              <a:rPr lang="ru-RU" sz="1600" b="1" i="1" dirty="0"/>
              <a:t>ravel</a:t>
            </a:r>
            <a:r>
              <a:rPr lang="ru-RU" sz="1600" dirty="0"/>
              <a:t> </a:t>
            </a:r>
            <a:r>
              <a:rPr lang="uk-UA" sz="1600" dirty="0"/>
              <a:t>можливо </a:t>
            </a:r>
            <a:r>
              <a:rPr lang="ru-RU" sz="1600" dirty="0"/>
              <a:t>використовувати </a:t>
            </a:r>
            <a:r>
              <a:rPr lang="ru-RU" sz="1600" b="1" i="1" dirty="0"/>
              <a:t>reshape</a:t>
            </a:r>
            <a:r>
              <a:rPr lang="ru-RU" sz="1600" dirty="0"/>
              <a:t> : </a:t>
            </a: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r>
              <a:rPr lang="en-US" sz="1600" dirty="0"/>
              <a:t> </a:t>
            </a:r>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190123" y="700321"/>
            <a:ext cx="2763642"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3219073" y="452016"/>
            <a:ext cx="647700" cy="771525"/>
          </a:xfrm>
          <a:prstGeom prst="rect">
            <a:avLst/>
          </a:prstGeom>
        </p:spPr>
      </p:pic>
      <p:sp>
        <p:nvSpPr>
          <p:cNvPr id="5" name="Rectangle 2"/>
          <p:cNvSpPr>
            <a:spLocks noChangeArrowheads="1"/>
          </p:cNvSpPr>
          <p:nvPr/>
        </p:nvSpPr>
        <p:spPr bwMode="auto">
          <a:xfrm>
            <a:off x="190123" y="2040616"/>
            <a:ext cx="2763642"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reshape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3219073" y="1764064"/>
            <a:ext cx="6391275" cy="1076325"/>
          </a:xfrm>
          <a:prstGeom prst="rect">
            <a:avLst/>
          </a:prstGeom>
        </p:spPr>
      </p:pic>
      <p:sp>
        <p:nvSpPr>
          <p:cNvPr id="7" name="Rectangle 3"/>
          <p:cNvSpPr>
            <a:spLocks noChangeArrowheads="1"/>
          </p:cNvSpPr>
          <p:nvPr/>
        </p:nvSpPr>
        <p:spPr bwMode="auto">
          <a:xfrm>
            <a:off x="117695" y="3440316"/>
            <a:ext cx="2074607"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24</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4"/>
          <a:stretch>
            <a:fillRect/>
          </a:stretch>
        </p:blipFill>
        <p:spPr>
          <a:xfrm>
            <a:off x="2953765" y="3935475"/>
            <a:ext cx="1343025" cy="314325"/>
          </a:xfrm>
          <a:prstGeom prst="rect">
            <a:avLst/>
          </a:prstGeom>
        </p:spPr>
      </p:pic>
      <p:sp>
        <p:nvSpPr>
          <p:cNvPr id="9" name="Rectangle 4"/>
          <p:cNvSpPr>
            <a:spLocks noChangeArrowheads="1"/>
          </p:cNvSpPr>
          <p:nvPr/>
        </p:nvSpPr>
        <p:spPr bwMode="auto">
          <a:xfrm>
            <a:off x="117695" y="4992585"/>
            <a:ext cx="2763642"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5"/>
          <a:stretch>
            <a:fillRect/>
          </a:stretch>
        </p:blipFill>
        <p:spPr>
          <a:xfrm>
            <a:off x="3177602" y="5343081"/>
            <a:ext cx="447675" cy="342900"/>
          </a:xfrm>
          <a:prstGeom prst="rect">
            <a:avLst/>
          </a:prstGeom>
        </p:spPr>
      </p:pic>
    </p:spTree>
    <p:extLst>
      <p:ext uri="{BB962C8B-B14F-4D97-AF65-F5344CB8AC3E}">
        <p14:creationId xmlns:p14="http://schemas.microsoft.com/office/powerpoint/2010/main" val="283291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ru-RU" sz="1600" dirty="0"/>
              <a:t>Розглянемо практичне застосування деяких можливостей для обробки зображень. </a:t>
            </a:r>
          </a:p>
          <a:p>
            <a:pPr lvl="0" algn="l" eaLnBrk="0" fontAlgn="base" hangingPunct="0">
              <a:lnSpc>
                <a:spcPct val="100000"/>
              </a:lnSpc>
              <a:spcBef>
                <a:spcPct val="0"/>
              </a:spcBef>
              <a:spcAft>
                <a:spcPct val="0"/>
              </a:spcAft>
            </a:pPr>
            <a:r>
              <a:rPr lang="ru-RU" sz="1600" dirty="0"/>
              <a:t>Як об'єкт дослідження будемо використовувати фотографію: </a:t>
            </a: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r>
              <a:rPr lang="uk-UA" sz="1600" dirty="0"/>
              <a:t>Спробуємо її завантажити і візуалізувати засобами </a:t>
            </a:r>
            <a:r>
              <a:rPr lang="en-US" sz="1600" dirty="0"/>
              <a:t>Python. </a:t>
            </a:r>
            <a:r>
              <a:rPr lang="uk-UA" sz="1600" dirty="0"/>
              <a:t>Для цього нам знадобляться </a:t>
            </a:r>
            <a:r>
              <a:rPr lang="en-US" sz="1600" b="1" i="1" dirty="0" err="1"/>
              <a:t>OpenCV</a:t>
            </a:r>
            <a:r>
              <a:rPr lang="en-US" sz="1600" dirty="0"/>
              <a:t> </a:t>
            </a:r>
            <a:r>
              <a:rPr lang="uk-UA" sz="1600" dirty="0"/>
              <a:t>і </a:t>
            </a:r>
            <a:r>
              <a:rPr lang="en-US" sz="1600" b="1" i="1" dirty="0" err="1"/>
              <a:t>Matplotlib</a:t>
            </a:r>
            <a:endParaRPr lang="uk-UA" sz="1600" b="1" i="1" dirty="0"/>
          </a:p>
          <a:p>
            <a:pPr lvl="0" algn="l" eaLnBrk="0" fontAlgn="base" hangingPunct="0">
              <a:lnSpc>
                <a:spcPct val="100000"/>
              </a:lnSpc>
              <a:spcBef>
                <a:spcPct val="0"/>
              </a:spcBef>
              <a:spcAft>
                <a:spcPct val="0"/>
              </a:spcAft>
            </a:pPr>
            <a:r>
              <a:rPr lang="uk-UA" sz="1600" dirty="0"/>
              <a:t>Тому в терміналі (</a:t>
            </a:r>
            <a:r>
              <a:rPr lang="en-US" sz="1600" b="1" i="1" dirty="0" err="1"/>
              <a:t>cmd</a:t>
            </a:r>
            <a:r>
              <a:rPr lang="en-US" sz="1600" dirty="0"/>
              <a:t>) </a:t>
            </a:r>
            <a:r>
              <a:rPr lang="uk-UA" sz="1600" dirty="0"/>
              <a:t>встановлюємо</a:t>
            </a:r>
            <a:r>
              <a:rPr lang="en-US" sz="1600" dirty="0"/>
              <a:t> </a:t>
            </a: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en-US" sz="16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336" y="752946"/>
            <a:ext cx="6180499" cy="4629338"/>
          </a:xfrm>
          <a:prstGeom prst="rect">
            <a:avLst/>
          </a:prstGeom>
        </p:spPr>
      </p:pic>
      <p:pic>
        <p:nvPicPr>
          <p:cNvPr id="4" name="Picture 3"/>
          <p:cNvPicPr>
            <a:picLocks noChangeAspect="1"/>
          </p:cNvPicPr>
          <p:nvPr/>
        </p:nvPicPr>
        <p:blipFill>
          <a:blip r:embed="rId3"/>
          <a:stretch>
            <a:fillRect/>
          </a:stretch>
        </p:blipFill>
        <p:spPr>
          <a:xfrm>
            <a:off x="226336" y="6067425"/>
            <a:ext cx="3284196" cy="342428"/>
          </a:xfrm>
          <a:prstGeom prst="rect">
            <a:avLst/>
          </a:prstGeom>
        </p:spPr>
      </p:pic>
    </p:spTree>
    <p:extLst>
      <p:ext uri="{BB962C8B-B14F-4D97-AF65-F5344CB8AC3E}">
        <p14:creationId xmlns:p14="http://schemas.microsoft.com/office/powerpoint/2010/main" val="1023010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117695" y="107811"/>
            <a:ext cx="6503703"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os</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cv2</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matplotlib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pyplot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plt</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if not </a:t>
            </a:r>
            <a:r>
              <a:rPr kumimoji="0" lang="ru-RU" altLang="ru-RU" sz="1400" b="0" i="0" u="none" strike="noStrike" cap="none" normalizeH="0" baseline="0">
                <a:ln>
                  <a:noFill/>
                </a:ln>
                <a:solidFill>
                  <a:srgbClr val="C3CEE3"/>
                </a:solidFill>
                <a:effectLst/>
                <a:latin typeface="JetBrains Mono"/>
              </a:rPr>
              <a:t>os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path</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isdir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r"./output-images/"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os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mkdir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r"./output-images/"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I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cv2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imread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'tower.jpg'</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flg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plt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figure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num</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None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figsize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dpi</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80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facecolor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'w'</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edgecolor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'k'</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plt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imshow</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plt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show</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flg</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savefig</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'./output-images/ext-1.jpg'</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5747911" y="2125717"/>
            <a:ext cx="6276574" cy="4684149"/>
          </a:xfrm>
          <a:prstGeom prst="rect">
            <a:avLst/>
          </a:prstGeom>
        </p:spPr>
      </p:pic>
      <p:sp>
        <p:nvSpPr>
          <p:cNvPr id="6" name="Rectangle 5"/>
          <p:cNvSpPr/>
          <p:nvPr/>
        </p:nvSpPr>
        <p:spPr>
          <a:xfrm>
            <a:off x="117695" y="3271039"/>
            <a:ext cx="4413388" cy="1323439"/>
          </a:xfrm>
          <a:prstGeom prst="rect">
            <a:avLst/>
          </a:prstGeom>
        </p:spPr>
        <p:txBody>
          <a:bodyPr wrap="none">
            <a:spAutoFit/>
          </a:bodyPr>
          <a:lstStyle/>
          <a:p>
            <a:r>
              <a:rPr lang="ru-RU" sz="1600" dirty="0"/>
              <a:t>Зверніть увагу на рядок завантаження картинки:</a:t>
            </a:r>
          </a:p>
          <a:p>
            <a:endParaRPr lang="ru-RU" sz="1600" dirty="0"/>
          </a:p>
          <a:p>
            <a:endParaRPr lang="ru-RU" sz="1600" dirty="0"/>
          </a:p>
          <a:p>
            <a:endParaRPr lang="ru-RU" sz="1600" dirty="0"/>
          </a:p>
          <a:p>
            <a:r>
              <a:rPr lang="ru-RU" sz="1600" dirty="0"/>
              <a:t> </a:t>
            </a:r>
            <a:endParaRPr lang="uk-UA" sz="1600" dirty="0"/>
          </a:p>
        </p:txBody>
      </p:sp>
      <p:sp>
        <p:nvSpPr>
          <p:cNvPr id="7" name="Rectangle 2"/>
          <p:cNvSpPr>
            <a:spLocks noChangeArrowheads="1"/>
          </p:cNvSpPr>
          <p:nvPr/>
        </p:nvSpPr>
        <p:spPr bwMode="auto">
          <a:xfrm>
            <a:off x="117695" y="3711680"/>
            <a:ext cx="2871042"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I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cv2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imread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'tower.jpg'</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3605684" y="3711680"/>
            <a:ext cx="1304925" cy="314325"/>
          </a:xfrm>
          <a:prstGeom prst="rect">
            <a:avLst/>
          </a:prstGeom>
        </p:spPr>
      </p:pic>
      <p:sp>
        <p:nvSpPr>
          <p:cNvPr id="9" name="Rectangle 8"/>
          <p:cNvSpPr/>
          <p:nvPr/>
        </p:nvSpPr>
        <p:spPr>
          <a:xfrm>
            <a:off x="151558" y="4388653"/>
            <a:ext cx="4979406" cy="1323439"/>
          </a:xfrm>
          <a:prstGeom prst="rect">
            <a:avLst/>
          </a:prstGeom>
        </p:spPr>
        <p:txBody>
          <a:bodyPr wrap="square">
            <a:spAutoFit/>
          </a:bodyPr>
          <a:lstStyle/>
          <a:p>
            <a:r>
              <a:rPr lang="en-US" sz="1600" b="1" i="1" dirty="0" err="1"/>
              <a:t>OpenCV</a:t>
            </a:r>
            <a:r>
              <a:rPr lang="en-US" sz="1600" dirty="0"/>
              <a:t> </a:t>
            </a:r>
            <a:r>
              <a:rPr lang="uk-UA" sz="1600" dirty="0"/>
              <a:t>працює із зображеннями у форматі </a:t>
            </a:r>
            <a:r>
              <a:rPr lang="en-US" sz="1600" b="1" i="1" dirty="0"/>
              <a:t>BGR</a:t>
            </a:r>
            <a:r>
              <a:rPr lang="en-US" sz="1600" dirty="0"/>
              <a:t>, </a:t>
            </a:r>
            <a:r>
              <a:rPr lang="uk-UA" sz="1600" dirty="0"/>
              <a:t>а нам більщ звичний </a:t>
            </a:r>
            <a:r>
              <a:rPr lang="en-US" sz="1600" b="1" i="1" dirty="0"/>
              <a:t>RGB</a:t>
            </a:r>
            <a:r>
              <a:rPr lang="en-US" sz="1600" dirty="0"/>
              <a:t>. </a:t>
            </a:r>
            <a:endParaRPr lang="uk-UA" sz="1600" dirty="0"/>
          </a:p>
          <a:p>
            <a:r>
              <a:rPr lang="uk-UA" sz="1600" dirty="0"/>
              <a:t>Ми міняємо порядок байтів вздовж осі кольору без звернення до функцій </a:t>
            </a:r>
            <a:r>
              <a:rPr lang="en-US" sz="1600" dirty="0" err="1"/>
              <a:t>OpenCV</a:t>
            </a:r>
            <a:r>
              <a:rPr lang="en-US" sz="1600" dirty="0"/>
              <a:t>, </a:t>
            </a:r>
            <a:r>
              <a:rPr lang="uk-UA" sz="1600" dirty="0"/>
              <a:t>використовуючи конструкцію </a:t>
            </a:r>
            <a:r>
              <a:rPr lang="uk-UA" sz="1600" b="1" i="1" dirty="0"/>
              <a:t>[:,:, :: - 1]</a:t>
            </a:r>
            <a:r>
              <a:rPr lang="uk-UA" sz="1600" dirty="0"/>
              <a:t>. </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9229" y="122222"/>
            <a:ext cx="2146965" cy="1966451"/>
          </a:xfrm>
          <a:prstGeom prst="rect">
            <a:avLst/>
          </a:prstGeom>
        </p:spPr>
      </p:pic>
    </p:spTree>
    <p:extLst>
      <p:ext uri="{BB962C8B-B14F-4D97-AF65-F5344CB8AC3E}">
        <p14:creationId xmlns:p14="http://schemas.microsoft.com/office/powerpoint/2010/main" val="2609149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Зменшимо зображення в 2 рази по кожній осі. </a:t>
            </a:r>
          </a:p>
          <a:p>
            <a:pPr lvl="0" algn="l" eaLnBrk="0" fontAlgn="base" hangingPunct="0">
              <a:lnSpc>
                <a:spcPct val="100000"/>
              </a:lnSpc>
              <a:spcBef>
                <a:spcPct val="0"/>
              </a:spcBef>
              <a:spcAft>
                <a:spcPct val="0"/>
              </a:spcAft>
            </a:pPr>
            <a:r>
              <a:rPr lang="uk-UA" sz="1600" dirty="0"/>
              <a:t>Наше зображення має парні розміри по осях, відповідно, може бути зменшено без інтерполяції</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uk-UA" sz="1600" dirty="0"/>
              <a:t>Помінявши форму масиву, ми отримали 2 нові вісі, по 2 значення в кожній, їм відповідають кадри, складені з непарних і парних рядків і стовпців вихідного зображення.</a:t>
            </a:r>
            <a:endParaRPr lang="en-US" sz="1600" dirty="0"/>
          </a:p>
        </p:txBody>
      </p:sp>
      <p:sp>
        <p:nvSpPr>
          <p:cNvPr id="2" name="Rectangle 1"/>
          <p:cNvSpPr>
            <a:spLocks noChangeArrowheads="1"/>
          </p:cNvSpPr>
          <p:nvPr/>
        </p:nvSpPr>
        <p:spPr bwMode="auto">
          <a:xfrm>
            <a:off x="117695" y="938470"/>
            <a:ext cx="6110968"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I_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I</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I</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I_</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plt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figure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num</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None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figsize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dpi</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80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facecolor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'w'</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edgecolor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'k'</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plt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imshow</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I_</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plt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show</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6281632" y="874979"/>
            <a:ext cx="5786637" cy="4301178"/>
          </a:xfrm>
          <a:prstGeom prst="rect">
            <a:avLst/>
          </a:prstGeom>
        </p:spPr>
      </p:pic>
    </p:spTree>
    <p:extLst>
      <p:ext uri="{BB962C8B-B14F-4D97-AF65-F5344CB8AC3E}">
        <p14:creationId xmlns:p14="http://schemas.microsoft.com/office/powerpoint/2010/main" val="42146871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800" b="1" dirty="0"/>
              <a:t>Перестановка осей і транспонування </a:t>
            </a:r>
          </a:p>
          <a:p>
            <a:pPr lvl="0" algn="l" eaLnBrk="0" fontAlgn="base" hangingPunct="0">
              <a:lnSpc>
                <a:spcPct val="100000"/>
              </a:lnSpc>
              <a:spcBef>
                <a:spcPct val="0"/>
              </a:spcBef>
              <a:spcAft>
                <a:spcPct val="0"/>
              </a:spcAft>
            </a:pPr>
            <a:endParaRPr lang="uk-UA" sz="1800" dirty="0"/>
          </a:p>
          <a:p>
            <a:pPr lvl="0" algn="l" eaLnBrk="0" fontAlgn="base" hangingPunct="0">
              <a:lnSpc>
                <a:spcPct val="100000"/>
              </a:lnSpc>
              <a:spcBef>
                <a:spcPct val="0"/>
              </a:spcBef>
              <a:spcAft>
                <a:spcPct val="0"/>
              </a:spcAft>
            </a:pPr>
            <a:r>
              <a:rPr lang="uk-UA" sz="1600" dirty="0"/>
              <a:t>Окрім зміни форми масиву при незмінному порядку одиниць даних, часто зустрічається необхідність змінити порядок проходження осей, що природним чином спричинить перестановки блоків даних. Прикладом такого перетворення може бути транспонування матриці -  взаємозаміна рядків і стовпців.</a:t>
            </a: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r>
              <a:rPr lang="uk-UA" sz="1600" dirty="0"/>
              <a:t>У цьому прикладі для транспонування матриці </a:t>
            </a:r>
            <a:r>
              <a:rPr lang="uk-UA" sz="1600" b="1" i="1" dirty="0"/>
              <a:t>A</a:t>
            </a:r>
            <a:r>
              <a:rPr lang="uk-UA" sz="1600" dirty="0"/>
              <a:t> використовувалася конструкція </a:t>
            </a:r>
            <a:r>
              <a:rPr lang="uk-UA" sz="1600" b="1" i="1" dirty="0"/>
              <a:t>A.T.</a:t>
            </a:r>
            <a:r>
              <a:rPr lang="uk-UA" sz="1600" dirty="0"/>
              <a:t> Оператор транспонування інвертує порядок осей. Розглянемо ще один приклад з трьома осями:</a:t>
            </a:r>
            <a:endParaRPr lang="en-US" sz="1600" dirty="0"/>
          </a:p>
        </p:txBody>
      </p:sp>
      <p:sp>
        <p:nvSpPr>
          <p:cNvPr id="2" name="Rectangle 1"/>
          <p:cNvSpPr>
            <a:spLocks noChangeArrowheads="1"/>
          </p:cNvSpPr>
          <p:nvPr/>
        </p:nvSpPr>
        <p:spPr bwMode="auto">
          <a:xfrm>
            <a:off x="181069" y="1575891"/>
            <a:ext cx="2763642"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os</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 data</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ravel</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T</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B data</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ravel</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4024500" y="1575891"/>
            <a:ext cx="959011" cy="2733559"/>
          </a:xfrm>
          <a:prstGeom prst="rect">
            <a:avLst/>
          </a:prstGeom>
        </p:spPr>
      </p:pic>
      <p:sp>
        <p:nvSpPr>
          <p:cNvPr id="5" name="Rectangle 2"/>
          <p:cNvSpPr>
            <a:spLocks noChangeArrowheads="1"/>
          </p:cNvSpPr>
          <p:nvPr/>
        </p:nvSpPr>
        <p:spPr bwMode="auto">
          <a:xfrm>
            <a:off x="181069" y="5038252"/>
            <a:ext cx="3236784"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24</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transpose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4024500" y="5038252"/>
            <a:ext cx="1256729" cy="1525509"/>
          </a:xfrm>
          <a:prstGeom prst="rect">
            <a:avLst/>
          </a:prstGeom>
        </p:spPr>
      </p:pic>
    </p:spTree>
    <p:extLst>
      <p:ext uri="{BB962C8B-B14F-4D97-AF65-F5344CB8AC3E}">
        <p14:creationId xmlns:p14="http://schemas.microsoft.com/office/powerpoint/2010/main" val="2208092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ru-RU" sz="1600" dirty="0"/>
              <a:t>У ц</a:t>
            </a:r>
            <a:r>
              <a:rPr lang="uk-UA" sz="1600" dirty="0"/>
              <a:t>ього</a:t>
            </a:r>
            <a:r>
              <a:rPr lang="ru-RU" sz="1600" dirty="0"/>
              <a:t> короткого запису є довший аналог: </a:t>
            </a:r>
            <a:r>
              <a:rPr lang="ru-RU" sz="1600" b="1" i="1" dirty="0"/>
              <a:t>np.transpose(A)</a:t>
            </a:r>
            <a:r>
              <a:rPr lang="ru-RU" sz="1600" dirty="0"/>
              <a:t>. Це більш універсальний інструмент для заміни порядку осей. Другим параметром можна задати кортеж номерів осей вихідного масиву, що визначає порядок їхнього положення в результуючому масиві. </a:t>
            </a:r>
          </a:p>
          <a:p>
            <a:pPr lvl="0" algn="l" eaLnBrk="0" fontAlgn="base" hangingPunct="0">
              <a:lnSpc>
                <a:spcPct val="100000"/>
              </a:lnSpc>
              <a:spcBef>
                <a:spcPct val="0"/>
              </a:spcBef>
              <a:spcAft>
                <a:spcPct val="0"/>
              </a:spcAft>
            </a:pPr>
            <a:r>
              <a:rPr lang="ru-RU" sz="1600" dirty="0"/>
              <a:t>Для прикладу переставимо перші дві осі зображення. Картинка повинна перевернутися, але вісь кольорів залишиться без зміни </a:t>
            </a:r>
            <a:endParaRPr lang="en-US" sz="1600" dirty="0"/>
          </a:p>
        </p:txBody>
      </p:sp>
      <p:sp>
        <p:nvSpPr>
          <p:cNvPr id="2" name="Rectangle 1"/>
          <p:cNvSpPr>
            <a:spLocks noChangeArrowheads="1"/>
          </p:cNvSpPr>
          <p:nvPr/>
        </p:nvSpPr>
        <p:spPr bwMode="auto">
          <a:xfrm>
            <a:off x="117695" y="1249967"/>
            <a:ext cx="6110968"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os</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cv2</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I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cv2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imread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'tower.jpg'</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I_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transpose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figure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num</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C792EA"/>
                </a:solidFill>
                <a:effectLst/>
                <a:latin typeface="JetBrains Mono"/>
              </a:rPr>
              <a:t>None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figsize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dpi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80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facecolor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'w'</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edgecolor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'k'</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imshow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show</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6784724" y="1249378"/>
            <a:ext cx="4362450" cy="5486400"/>
          </a:xfrm>
          <a:prstGeom prst="rect">
            <a:avLst/>
          </a:prstGeom>
        </p:spPr>
      </p:pic>
      <p:sp>
        <p:nvSpPr>
          <p:cNvPr id="6" name="Rectangle 5"/>
          <p:cNvSpPr/>
          <p:nvPr/>
        </p:nvSpPr>
        <p:spPr>
          <a:xfrm>
            <a:off x="117695" y="3555407"/>
            <a:ext cx="6096000" cy="1077218"/>
          </a:xfrm>
          <a:prstGeom prst="rect">
            <a:avLst/>
          </a:prstGeom>
        </p:spPr>
        <p:txBody>
          <a:bodyPr>
            <a:spAutoFit/>
          </a:bodyPr>
          <a:lstStyle/>
          <a:p>
            <a:r>
              <a:rPr lang="ru-RU" sz="1600" dirty="0"/>
              <a:t>Для цього прикладу можна було застосувати інший інструмент </a:t>
            </a:r>
            <a:r>
              <a:rPr lang="ru-RU" sz="1600" b="1" i="1" dirty="0"/>
              <a:t>swapaxes</a:t>
            </a:r>
            <a:r>
              <a:rPr lang="ru-RU" sz="1600" dirty="0"/>
              <a:t>. Цей метод переставляє місцями дві вісі, зазначені в параметрах. </a:t>
            </a:r>
          </a:p>
          <a:p>
            <a:r>
              <a:rPr lang="ru-RU" sz="1600" dirty="0"/>
              <a:t>Приклад вище можна було реалізувати так: </a:t>
            </a:r>
            <a:endParaRPr lang="uk-UA" sz="1600" dirty="0"/>
          </a:p>
        </p:txBody>
      </p:sp>
      <p:sp>
        <p:nvSpPr>
          <p:cNvPr id="7" name="Rectangle 2"/>
          <p:cNvSpPr>
            <a:spLocks noChangeArrowheads="1"/>
          </p:cNvSpPr>
          <p:nvPr/>
        </p:nvSpPr>
        <p:spPr bwMode="auto">
          <a:xfrm>
            <a:off x="190123" y="4752851"/>
            <a:ext cx="2148345"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I_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swapaxes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57814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909" y="181068"/>
            <a:ext cx="11552222" cy="6319319"/>
          </a:xfrm>
        </p:spPr>
        <p:txBody>
          <a:bodyPr>
            <a:normAutofit/>
          </a:bodyPr>
          <a:lstStyle/>
          <a:p>
            <a:pPr marL="0" indent="0">
              <a:buNone/>
              <a:tabLst>
                <a:tab pos="2870200" algn="l"/>
              </a:tabLst>
            </a:pPr>
            <a:r>
              <a:rPr lang="uk-UA" sz="1600" dirty="0"/>
              <a:t>Проте існує значно простіший спосіб повернути зображення на необхідний кут.</a:t>
            </a:r>
          </a:p>
          <a:p>
            <a:pPr marL="0" indent="0">
              <a:buNone/>
              <a:tabLst>
                <a:tab pos="2870200" algn="l"/>
              </a:tabLst>
            </a:pPr>
            <a:r>
              <a:rPr lang="uk-UA" sz="1600" dirty="0"/>
              <a:t>Для цього потрібно застосувати функцію </a:t>
            </a:r>
            <a:r>
              <a:rPr lang="en-US" sz="1600" b="1" i="1" dirty="0" err="1"/>
              <a:t>ndimage</a:t>
            </a:r>
            <a:r>
              <a:rPr lang="en-US" sz="1600" dirty="0"/>
              <a:t> </a:t>
            </a:r>
            <a:r>
              <a:rPr lang="uk-UA" sz="1600" dirty="0"/>
              <a:t>з пакету  </a:t>
            </a:r>
            <a:r>
              <a:rPr lang="en-US" sz="1600" b="1" i="1" dirty="0" err="1"/>
              <a:t>scipy</a:t>
            </a:r>
            <a:endParaRPr lang="uk-UA" sz="1600" b="1" i="1" dirty="0"/>
          </a:p>
        </p:txBody>
      </p:sp>
      <p:sp>
        <p:nvSpPr>
          <p:cNvPr id="4" name="Rectangle 1"/>
          <p:cNvSpPr>
            <a:spLocks noChangeArrowheads="1"/>
          </p:cNvSpPr>
          <p:nvPr/>
        </p:nvSpPr>
        <p:spPr bwMode="auto">
          <a:xfrm>
            <a:off x="153909" y="3081530"/>
            <a:ext cx="6110968"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cv2</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matplotlib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pyplot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plt</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scipy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ndimage</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tower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cv2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imread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'tower.jpg'</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endParaRPr kumimoji="0" lang="en-US" altLang="ru-RU" sz="1400" b="0" i="0" u="none" strike="noStrike" cap="none" normalizeH="0" baseline="0" dirty="0">
              <a:ln>
                <a:noFill/>
              </a:ln>
              <a:solidFill>
                <a:srgbClr val="89DDFF"/>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tower2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ndimage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rotate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tower</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30</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figure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num</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C792EA"/>
                </a:solidFill>
                <a:effectLst/>
                <a:latin typeface="JetBrains Mono"/>
              </a:rPr>
              <a:t>None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figsize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dpi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80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facecolor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'w'</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edgecolor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'k'</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imshow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tower2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show</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6527960" y="999233"/>
            <a:ext cx="5353020" cy="4871472"/>
          </a:xfrm>
          <a:prstGeom prst="rect">
            <a:avLst/>
          </a:prstGeom>
        </p:spPr>
      </p:pic>
      <p:sp>
        <p:nvSpPr>
          <p:cNvPr id="6" name="Rectangle 2"/>
          <p:cNvSpPr>
            <a:spLocks noChangeArrowheads="1"/>
          </p:cNvSpPr>
          <p:nvPr/>
        </p:nvSpPr>
        <p:spPr bwMode="auto">
          <a:xfrm>
            <a:off x="153909" y="999233"/>
            <a:ext cx="4203395"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scipy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ndimage</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546E7A"/>
                </a:solidFill>
                <a:effectLst/>
                <a:latin typeface="JetBrains Mono"/>
              </a:rPr>
              <a:t>#degree - кут в градусах</a:t>
            </a:r>
            <a:br>
              <a:rPr kumimoji="0" lang="ru-RU" altLang="ru-RU" sz="1400" b="0" i="1" u="none" strike="noStrike" cap="none" normalizeH="0" baseline="0">
                <a:ln>
                  <a:noFill/>
                </a:ln>
                <a:solidFill>
                  <a:srgbClr val="546E7A"/>
                </a:solidFill>
                <a:effectLst/>
                <a:latin typeface="JetBrains Mono"/>
              </a:rPr>
            </a:br>
            <a:r>
              <a:rPr kumimoji="0" lang="ru-RU" altLang="ru-RU" sz="1400" b="0" i="0" u="none" strike="noStrike" cap="none" normalizeH="0" baseline="0">
                <a:ln>
                  <a:noFill/>
                </a:ln>
                <a:solidFill>
                  <a:srgbClr val="C3CEE3"/>
                </a:solidFill>
                <a:effectLst/>
                <a:latin typeface="JetBrains Mono"/>
              </a:rPr>
              <a:t>rotated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ndimage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rotate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image_to_rotate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degree</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7671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800" b="1" dirty="0"/>
              <a:t>Об'єднання масивів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Масиви, що об'єднуються повинні мати однакову кількість вісей. Об'єднувати масиви можна з утворенням нової вісі, або вздовж вже існуючої. Для об'єднання з утворенням нової вісі вихідні масиви повинні мати однакові розміри вздовж всіх вісей: </a:t>
            </a: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endParaRPr lang="en-US" sz="1600" dirty="0"/>
          </a:p>
          <a:p>
            <a:pPr lvl="0" algn="l" eaLnBrk="0" fontAlgn="base" hangingPunct="0">
              <a:lnSpc>
                <a:spcPct val="100000"/>
              </a:lnSpc>
              <a:spcBef>
                <a:spcPct val="0"/>
              </a:spcBef>
              <a:spcAft>
                <a:spcPct val="0"/>
              </a:spcAft>
            </a:pPr>
            <a:r>
              <a:rPr lang="uk-UA" sz="1600" dirty="0"/>
              <a:t>Як видно з прикладу, масиви-операнди стали підмасивами нового об'єкта і вишикувалися вздовж нової вісі, яка стоїть першою по порядку. Для об'єднання масивів вздовж існуючої вісі, вони повинні мати однаковий розмір по всіх вісях, крім обраної для об'єднання, а вздовж неї можуть мати довільні розміри: </a:t>
            </a:r>
            <a:endParaRPr lang="en-US" sz="1600" dirty="0"/>
          </a:p>
        </p:txBody>
      </p:sp>
      <p:sp>
        <p:nvSpPr>
          <p:cNvPr id="5" name="Rectangle 2"/>
          <p:cNvSpPr>
            <a:spLocks noChangeArrowheads="1"/>
          </p:cNvSpPr>
          <p:nvPr/>
        </p:nvSpPr>
        <p:spPr bwMode="auto">
          <a:xfrm>
            <a:off x="235390" y="1312422"/>
            <a:ext cx="3161186"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D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stack</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3873421" y="1312422"/>
            <a:ext cx="948665" cy="1946826"/>
          </a:xfrm>
          <a:prstGeom prst="rect">
            <a:avLst/>
          </a:prstGeom>
        </p:spPr>
      </p:pic>
      <p:sp>
        <p:nvSpPr>
          <p:cNvPr id="7" name="Rectangle 3"/>
          <p:cNvSpPr>
            <a:spLocks noChangeArrowheads="1"/>
          </p:cNvSpPr>
          <p:nvPr/>
        </p:nvSpPr>
        <p:spPr bwMode="auto">
          <a:xfrm>
            <a:off x="235390" y="4341138"/>
            <a:ext cx="2517036"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ones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zeros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concatenate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3708054" y="4230703"/>
            <a:ext cx="1009650" cy="2505075"/>
          </a:xfrm>
          <a:prstGeom prst="rect">
            <a:avLst/>
          </a:prstGeom>
        </p:spPr>
      </p:pic>
    </p:spTree>
    <p:extLst>
      <p:ext uri="{BB962C8B-B14F-4D97-AF65-F5344CB8AC3E}">
        <p14:creationId xmlns:p14="http://schemas.microsoft.com/office/powerpoint/2010/main" val="13253170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Для об'єднання по першій або другій осі можна використовувати методи </a:t>
            </a:r>
            <a:r>
              <a:rPr lang="en-US" sz="1600" b="1" i="1" dirty="0" err="1"/>
              <a:t>vstack</a:t>
            </a:r>
            <a:r>
              <a:rPr lang="en-US" sz="1600" dirty="0"/>
              <a:t> </a:t>
            </a:r>
            <a:r>
              <a:rPr lang="uk-UA" sz="1600" dirty="0"/>
              <a:t>і </a:t>
            </a:r>
            <a:r>
              <a:rPr lang="en-US" sz="1600" b="1" i="1" dirty="0" err="1"/>
              <a:t>hstack</a:t>
            </a:r>
            <a:r>
              <a:rPr lang="en-US" sz="1600" dirty="0"/>
              <a:t> </a:t>
            </a:r>
            <a:r>
              <a:rPr lang="uk-UA" sz="1600" dirty="0"/>
              <a:t>відповідно. </a:t>
            </a:r>
            <a:endParaRPr lang="en-US" sz="1600" dirty="0"/>
          </a:p>
          <a:p>
            <a:pPr lvl="0" algn="l" eaLnBrk="0" fontAlgn="base" hangingPunct="0">
              <a:lnSpc>
                <a:spcPct val="100000"/>
              </a:lnSpc>
              <a:spcBef>
                <a:spcPct val="0"/>
              </a:spcBef>
              <a:spcAft>
                <a:spcPct val="0"/>
              </a:spcAft>
            </a:pPr>
            <a:r>
              <a:rPr lang="uk-UA" sz="1600" dirty="0"/>
              <a:t>Простіше пояснити це на прикладі зображень. </a:t>
            </a:r>
            <a:r>
              <a:rPr lang="en-US" sz="1600" b="1" i="1" dirty="0" err="1"/>
              <a:t>vstack</a:t>
            </a:r>
            <a:r>
              <a:rPr lang="en-US" sz="1600" dirty="0"/>
              <a:t> </a:t>
            </a:r>
            <a:r>
              <a:rPr lang="uk-UA" sz="1600" dirty="0"/>
              <a:t>об'єднує зображення однакової ширини по висоті, а </a:t>
            </a:r>
            <a:r>
              <a:rPr lang="en-US" sz="1600" b="1" i="1" dirty="0" err="1"/>
              <a:t>hsstack</a:t>
            </a:r>
            <a:r>
              <a:rPr lang="en-US" sz="1600" dirty="0"/>
              <a:t> </a:t>
            </a:r>
            <a:r>
              <a:rPr lang="uk-UA" sz="1600" dirty="0"/>
              <a:t>об'єднує однакові по висоті зображення в одне широке </a:t>
            </a:r>
            <a:endParaRPr lang="en-US" sz="1600" dirty="0"/>
          </a:p>
        </p:txBody>
      </p:sp>
      <p:sp>
        <p:nvSpPr>
          <p:cNvPr id="2" name="Rectangle 1"/>
          <p:cNvSpPr>
            <a:spLocks noChangeArrowheads="1"/>
          </p:cNvSpPr>
          <p:nvPr/>
        </p:nvSpPr>
        <p:spPr bwMode="auto">
          <a:xfrm>
            <a:off x="243577" y="1016137"/>
            <a:ext cx="6503703" cy="504753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os</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cv2</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matplotlib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pyplot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plt</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if not </a:t>
            </a:r>
            <a:r>
              <a:rPr kumimoji="0" lang="ru-RU" altLang="ru-RU" sz="1400" b="0" i="0" u="none" strike="noStrike" cap="none" normalizeH="0" baseline="0" dirty="0">
                <a:ln>
                  <a:noFill/>
                </a:ln>
                <a:solidFill>
                  <a:srgbClr val="C3CEE3"/>
                </a:solidFill>
                <a:effectLst/>
                <a:latin typeface="JetBrains Mono"/>
              </a:rPr>
              <a:t>os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isdir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r"./output-images/"</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os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mkdir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r"./output-images/"</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cv2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imread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'tower.jpg'</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I_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reshape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Ih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hstack</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Iv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vstack</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flg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figure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num</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C792EA"/>
                </a:solidFill>
                <a:effectLst/>
                <a:latin typeface="JetBrains Mono"/>
              </a:rPr>
              <a:t>None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figsize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dpi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80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facecolor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'w'</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edgecolor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'k'</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imshow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Ih</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show</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flg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savefig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'./output-images/ext-41.jpg'</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endParaRPr kumimoji="0" lang="ru-RU" altLang="ru-RU" sz="1400" b="0" i="0" u="none" strike="noStrike" cap="none" normalizeH="0" baseline="0" dirty="0">
              <a:ln>
                <a:noFill/>
              </a:ln>
              <a:solidFill>
                <a:srgbClr val="89DDFF"/>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flg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figure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num</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C792EA"/>
                </a:solidFill>
                <a:effectLst/>
                <a:latin typeface="JetBrains Mono"/>
              </a:rPr>
              <a:t>None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figsize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dpi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80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facecolor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'w'</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edgecolor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'k'</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imshow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Iv</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show</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flg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savefig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'./output-images/ext-42.jpg'</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6838681" y="729227"/>
            <a:ext cx="4943475" cy="2085975"/>
          </a:xfrm>
          <a:prstGeom prst="rect">
            <a:avLst/>
          </a:prstGeom>
        </p:spPr>
      </p:pic>
      <p:pic>
        <p:nvPicPr>
          <p:cNvPr id="5" name="Picture 4"/>
          <p:cNvPicPr>
            <a:picLocks noChangeAspect="1"/>
          </p:cNvPicPr>
          <p:nvPr/>
        </p:nvPicPr>
        <p:blipFill>
          <a:blip r:embed="rId3"/>
          <a:stretch>
            <a:fillRect/>
          </a:stretch>
        </p:blipFill>
        <p:spPr>
          <a:xfrm>
            <a:off x="7851804" y="2739599"/>
            <a:ext cx="2948979" cy="4118401"/>
          </a:xfrm>
          <a:prstGeom prst="rect">
            <a:avLst/>
          </a:prstGeom>
        </p:spPr>
      </p:pic>
    </p:spTree>
    <p:extLst>
      <p:ext uri="{BB962C8B-B14F-4D97-AF65-F5344CB8AC3E}">
        <p14:creationId xmlns:p14="http://schemas.microsoft.com/office/powerpoint/2010/main" val="2554098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Зверніть увагу на те, що у всіх прикладах масиви, що об'єднуються передаються одним параметром (кортежем). </a:t>
            </a:r>
          </a:p>
          <a:p>
            <a:pPr lvl="0" algn="l" eaLnBrk="0" fontAlgn="base" hangingPunct="0">
              <a:lnSpc>
                <a:spcPct val="100000"/>
              </a:lnSpc>
              <a:spcBef>
                <a:spcPct val="0"/>
              </a:spcBef>
              <a:spcAft>
                <a:spcPct val="0"/>
              </a:spcAft>
            </a:pPr>
            <a:r>
              <a:rPr lang="uk-UA" sz="1600" dirty="0"/>
              <a:t>Кількість операндів може бути будь-яким, а не обов'язково тільки 2.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Також зверніть увагу на те, що відбувається з пам'яттю, при об'єднанні масивів: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ru-RU" sz="1600" dirty="0"/>
              <a:t>Так як створюється новий об'єкт, дані в нього копіюються з вихідних масивів, тому зміни в нових даних не впливають на вихідні. </a:t>
            </a:r>
            <a:endParaRPr lang="en-US" sz="1600" dirty="0"/>
          </a:p>
        </p:txBody>
      </p:sp>
      <p:sp>
        <p:nvSpPr>
          <p:cNvPr id="2" name="Rectangle 1"/>
          <p:cNvSpPr>
            <a:spLocks noChangeArrowheads="1"/>
          </p:cNvSpPr>
          <p:nvPr/>
        </p:nvSpPr>
        <p:spPr bwMode="auto">
          <a:xfrm>
            <a:off x="199176" y="1321476"/>
            <a:ext cx="3161186"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D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stack</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0</a:t>
            </a: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4237446" y="2556333"/>
            <a:ext cx="1019175" cy="581025"/>
          </a:xfrm>
          <a:prstGeom prst="rect">
            <a:avLst/>
          </a:prstGeom>
        </p:spPr>
      </p:pic>
    </p:spTree>
    <p:extLst>
      <p:ext uri="{BB962C8B-B14F-4D97-AF65-F5344CB8AC3E}">
        <p14:creationId xmlns:p14="http://schemas.microsoft.com/office/powerpoint/2010/main" val="6972991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ru-RU" sz="1800" b="1" dirty="0"/>
              <a:t>Клонування даних </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ru-RU" sz="1600" dirty="0"/>
              <a:t>Оператор </a:t>
            </a:r>
            <a:r>
              <a:rPr lang="ru-RU" sz="1600" b="1" i="1" dirty="0"/>
              <a:t>np.repeat(A, n) </a:t>
            </a:r>
            <a:r>
              <a:rPr lang="ru-RU" sz="1600" dirty="0"/>
              <a:t>поверне одновимірний масив з елементами масиву A, кожен з яких буде повторений </a:t>
            </a:r>
            <a:r>
              <a:rPr lang="ru-RU" sz="1600" i="1" dirty="0"/>
              <a:t>n</a:t>
            </a:r>
            <a:r>
              <a:rPr lang="ru-RU" sz="1600" dirty="0"/>
              <a:t> раз. </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ru-RU" sz="1600" dirty="0"/>
              <a:t>Після цього перетворення, можна перебудувати геометрію масиву і зібрати дані, що повторюються в одну вісь: </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uk-UA" sz="1600" dirty="0"/>
              <a:t>Цей варіант відрізняється від об'єднання масиву з самим собою оператором </a:t>
            </a:r>
            <a:r>
              <a:rPr lang="en-US" sz="1600" b="1" i="1" dirty="0"/>
              <a:t>stack</a:t>
            </a:r>
            <a:r>
              <a:rPr lang="en-US" sz="1600" dirty="0"/>
              <a:t> </a:t>
            </a:r>
            <a:r>
              <a:rPr lang="uk-UA" sz="1600" dirty="0"/>
              <a:t>тільки положенням осі, вздовж якої стоять однакові дані. В наведеному вище прикладі це остання вісь, якщо використовувати </a:t>
            </a:r>
            <a:r>
              <a:rPr lang="en-US" sz="1600" b="1" i="1" dirty="0"/>
              <a:t>stack</a:t>
            </a:r>
            <a:r>
              <a:rPr lang="en-US" sz="1600" dirty="0"/>
              <a:t> - </a:t>
            </a:r>
            <a:r>
              <a:rPr lang="uk-UA" sz="1600" dirty="0"/>
              <a:t>перша: </a:t>
            </a: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181069" y="1000127"/>
            <a:ext cx="3161186"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repeat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3594706" y="1706584"/>
            <a:ext cx="2686050" cy="247650"/>
          </a:xfrm>
          <a:prstGeom prst="rect">
            <a:avLst/>
          </a:prstGeom>
        </p:spPr>
      </p:pic>
      <p:sp>
        <p:nvSpPr>
          <p:cNvPr id="5" name="Rectangle 2"/>
          <p:cNvSpPr>
            <a:spLocks noChangeArrowheads="1"/>
          </p:cNvSpPr>
          <p:nvPr/>
        </p:nvSpPr>
        <p:spPr bwMode="auto">
          <a:xfrm>
            <a:off x="181069" y="2504721"/>
            <a:ext cx="4575035"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7</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8</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repeat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reshape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4990250" y="2424891"/>
            <a:ext cx="679167" cy="1929827"/>
          </a:xfrm>
          <a:prstGeom prst="rect">
            <a:avLst/>
          </a:prstGeom>
        </p:spPr>
      </p:pic>
      <p:sp>
        <p:nvSpPr>
          <p:cNvPr id="7" name="Rectangle 3"/>
          <p:cNvSpPr>
            <a:spLocks noChangeArrowheads="1"/>
          </p:cNvSpPr>
          <p:nvPr/>
        </p:nvSpPr>
        <p:spPr bwMode="auto">
          <a:xfrm>
            <a:off x="181069" y="4985370"/>
            <a:ext cx="3161186"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stack</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4"/>
          <a:stretch>
            <a:fillRect/>
          </a:stretch>
        </p:blipFill>
        <p:spPr>
          <a:xfrm>
            <a:off x="4661072" y="4927207"/>
            <a:ext cx="1095375" cy="1285875"/>
          </a:xfrm>
          <a:prstGeom prst="rect">
            <a:avLst/>
          </a:prstGeom>
        </p:spPr>
      </p:pic>
    </p:spTree>
    <p:extLst>
      <p:ext uri="{BB962C8B-B14F-4D97-AF65-F5344CB8AC3E}">
        <p14:creationId xmlns:p14="http://schemas.microsoft.com/office/powerpoint/2010/main" val="3106082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ru-RU" sz="1600" dirty="0"/>
              <a:t>Як би не було клонування даних виконано, наступним кроком можна перемістити вісь, вздовж якої стоять однакові значення, в будь-яку позицію з системі осей: </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217284" y="985578"/>
            <a:ext cx="6452151"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transpose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stack</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transpose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repeat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reshape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'B</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C</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7895094" y="1029767"/>
            <a:ext cx="1200150" cy="3228975"/>
          </a:xfrm>
          <a:prstGeom prst="rect">
            <a:avLst/>
          </a:prstGeom>
        </p:spPr>
      </p:pic>
      <p:sp>
        <p:nvSpPr>
          <p:cNvPr id="5" name="Rectangle 4"/>
          <p:cNvSpPr/>
          <p:nvPr/>
        </p:nvSpPr>
        <p:spPr>
          <a:xfrm>
            <a:off x="117694" y="4425905"/>
            <a:ext cx="11398313" cy="584775"/>
          </a:xfrm>
          <a:prstGeom prst="rect">
            <a:avLst/>
          </a:prstGeom>
        </p:spPr>
        <p:txBody>
          <a:bodyPr wrap="square">
            <a:spAutoFit/>
          </a:bodyPr>
          <a:lstStyle/>
          <a:p>
            <a:r>
              <a:rPr lang="uk-UA" sz="1600" dirty="0"/>
              <a:t>Якщо ж ми хочемо «розтягнути» якусь вісь, використовуючи повторення елементів, то вісь з однаковими значеннями треба поставити після тої, що  розтягується (використовуючи </a:t>
            </a:r>
            <a:r>
              <a:rPr lang="en-US" sz="1600" b="1" i="1" dirty="0"/>
              <a:t>transpose</a:t>
            </a:r>
            <a:r>
              <a:rPr lang="en-US" sz="1600" dirty="0"/>
              <a:t>), </a:t>
            </a:r>
            <a:r>
              <a:rPr lang="uk-UA" sz="1600" dirty="0"/>
              <a:t>а потім об'єднати ці дві осі (використовуючи </a:t>
            </a:r>
            <a:r>
              <a:rPr lang="en-US" sz="1600" b="1" i="1" dirty="0"/>
              <a:t>reshape</a:t>
            </a:r>
            <a:r>
              <a:rPr lang="en-US" sz="1600" dirty="0"/>
              <a:t>). </a:t>
            </a:r>
            <a:endParaRPr lang="uk-UA" sz="1600" dirty="0"/>
          </a:p>
        </p:txBody>
      </p:sp>
    </p:spTree>
    <p:extLst>
      <p:ext uri="{BB962C8B-B14F-4D97-AF65-F5344CB8AC3E}">
        <p14:creationId xmlns:p14="http://schemas.microsoft.com/office/powerpoint/2010/main" val="809668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algn="l" eaLnBrk="0" fontAlgn="base" hangingPunct="0">
              <a:lnSpc>
                <a:spcPct val="100000"/>
              </a:lnSpc>
              <a:spcBef>
                <a:spcPct val="0"/>
              </a:spcBef>
              <a:spcAft>
                <a:spcPct val="0"/>
              </a:spcAft>
            </a:pPr>
            <a:r>
              <a:rPr lang="uk-UA" sz="1600" dirty="0"/>
              <a:t>Розглянемо приклад з розтягуванням зображення уздовж вертикальної осі за рахунок дублювання рядків </a:t>
            </a:r>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226336" y="575701"/>
            <a:ext cx="8479116" cy="526297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os</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cv2</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matplotlib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pyplot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plt</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if not </a:t>
            </a:r>
            <a:r>
              <a:rPr kumimoji="0" lang="ru-RU" altLang="ru-RU" sz="1400" b="0" i="0" u="none" strike="noStrike" cap="none" normalizeH="0" baseline="0" dirty="0">
                <a:ln>
                  <a:noFill/>
                </a:ln>
                <a:solidFill>
                  <a:srgbClr val="C3CEE3"/>
                </a:solidFill>
                <a:effectLst/>
                <a:latin typeface="JetBrains Mono"/>
              </a:rPr>
              <a:t>os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isdir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r"./output-images/"</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os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mkdir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r"./output-images/"</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I0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cv2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imread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'tower.jpg'</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завантажили велике зображення</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I1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I0</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reshape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I0</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I0</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зменшили в два рази по кожній вісі</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I2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repeat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склонували дані</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I3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reshape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I4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transpose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змінили порядок вісей</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I5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I4</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reshape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об’єднали вісі</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'I0'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I0</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'I1'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'I2'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'I3'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I3</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'I4'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I4</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'I5'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I5</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flg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figure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num</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C792EA"/>
                </a:solidFill>
                <a:effectLst/>
                <a:latin typeface="JetBrains Mono"/>
              </a:rPr>
              <a:t>None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figsize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dpi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80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facecolor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'w'</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edgecolor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'k'</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imshow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I5</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show</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flg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savefig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'./output-images/ext-5.jpg'</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8814093" y="1548143"/>
            <a:ext cx="3144345" cy="4413564"/>
          </a:xfrm>
          <a:prstGeom prst="rect">
            <a:avLst/>
          </a:prstGeom>
        </p:spPr>
      </p:pic>
    </p:spTree>
    <p:extLst>
      <p:ext uri="{BB962C8B-B14F-4D97-AF65-F5344CB8AC3E}">
        <p14:creationId xmlns:p14="http://schemas.microsoft.com/office/powerpoint/2010/main" val="1865512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600" b="1" dirty="0"/>
              <a:t>Математичні операції над елементами масиву</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 Якщо </a:t>
            </a:r>
            <a:r>
              <a:rPr lang="en-US" sz="1600" dirty="0"/>
              <a:t>A </a:t>
            </a:r>
            <a:r>
              <a:rPr lang="uk-UA" sz="1600" dirty="0"/>
              <a:t>і </a:t>
            </a:r>
            <a:r>
              <a:rPr lang="en-US" sz="1600" dirty="0"/>
              <a:t>B </a:t>
            </a:r>
            <a:r>
              <a:rPr lang="uk-UA" sz="1600" dirty="0"/>
              <a:t>масиви однакового розміру, то їх можна складати, множити, віднімати, ділити і підносити до ступеня. Ці операції виконуються поелементно, результуючий масив буде збігатися з геометрії з вихідними масивами, а кожен його елемент буде результатом виконання відповідної операції над парою елементів з вихідних масивів: </a:t>
            </a:r>
            <a:endParaRPr lang="en-US" sz="1600" dirty="0"/>
          </a:p>
        </p:txBody>
      </p:sp>
      <p:sp>
        <p:nvSpPr>
          <p:cNvPr id="2" name="Rectangle 1"/>
          <p:cNvSpPr>
            <a:spLocks noChangeArrowheads="1"/>
          </p:cNvSpPr>
          <p:nvPr/>
        </p:nvSpPr>
        <p:spPr bwMode="auto">
          <a:xfrm>
            <a:off x="262550" y="1620570"/>
            <a:ext cx="4084773" cy="353943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7.</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8.</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9.</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7.</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8.</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9.</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C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D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E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F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G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C</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D</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F</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G</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5265486" y="1620570"/>
            <a:ext cx="3095971" cy="4939373"/>
          </a:xfrm>
          <a:prstGeom prst="rect">
            <a:avLst/>
          </a:prstGeom>
        </p:spPr>
      </p:pic>
    </p:spTree>
    <p:extLst>
      <p:ext uri="{BB962C8B-B14F-4D97-AF65-F5344CB8AC3E}">
        <p14:creationId xmlns:p14="http://schemas.microsoft.com/office/powerpoint/2010/main" val="9693568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ru-RU" sz="1600" dirty="0"/>
              <a:t>Можна виконати будь-яку операцію з наведених вище над масивом і числом. У цьому випадку операція також виконається над кожним з елементів масиву: </a:t>
            </a:r>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244444" y="984803"/>
            <a:ext cx="3965894" cy="353943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9.</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D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E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F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G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G</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5257658" y="984803"/>
            <a:ext cx="2725137" cy="5651811"/>
          </a:xfrm>
          <a:prstGeom prst="rect">
            <a:avLst/>
          </a:prstGeom>
        </p:spPr>
      </p:pic>
    </p:spTree>
    <p:extLst>
      <p:ext uri="{BB962C8B-B14F-4D97-AF65-F5344CB8AC3E}">
        <p14:creationId xmlns:p14="http://schemas.microsoft.com/office/powerpoint/2010/main" val="7504143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З огляду на те, що багатовимірний масив можна розглядати як плоский масив (перша вісь), елементи якого - масиви (інші осі), можливе виконання розглянутих операцій над масивами </a:t>
            </a:r>
            <a:r>
              <a:rPr lang="en-US" sz="1600" dirty="0"/>
              <a:t>A </a:t>
            </a:r>
            <a:r>
              <a:rPr lang="uk-UA" sz="1600" dirty="0"/>
              <a:t>і </a:t>
            </a:r>
            <a:r>
              <a:rPr lang="en-US" sz="1600" dirty="0"/>
              <a:t>B </a:t>
            </a:r>
            <a:r>
              <a:rPr lang="uk-UA" sz="1600" dirty="0"/>
              <a:t>в разі, коли геометрія </a:t>
            </a:r>
            <a:r>
              <a:rPr lang="en-US" sz="1600" dirty="0"/>
              <a:t>B </a:t>
            </a:r>
            <a:r>
              <a:rPr lang="uk-UA" sz="1600" dirty="0"/>
              <a:t>збігається з геометрією підмассивів </a:t>
            </a:r>
            <a:r>
              <a:rPr lang="en-US" sz="1600" dirty="0"/>
              <a:t>A </a:t>
            </a:r>
            <a:r>
              <a:rPr lang="uk-UA" sz="1600" dirty="0"/>
              <a:t>при фіксованому значенні по першій осі . Іншими словами, при збігу в кількості осей і розмірах </a:t>
            </a:r>
            <a:r>
              <a:rPr lang="en-US" sz="1600" dirty="0"/>
              <a:t>A[</a:t>
            </a:r>
            <a:r>
              <a:rPr lang="en-US" sz="1600" dirty="0" err="1"/>
              <a:t>i</a:t>
            </a:r>
            <a:r>
              <a:rPr lang="en-US" sz="1600" dirty="0"/>
              <a:t>] </a:t>
            </a:r>
            <a:r>
              <a:rPr lang="uk-UA" sz="1600" dirty="0"/>
              <a:t>і </a:t>
            </a:r>
            <a:r>
              <a:rPr lang="en-US" sz="1600" dirty="0"/>
              <a:t>B. </a:t>
            </a:r>
            <a:endParaRPr lang="uk-UA" sz="1600" dirty="0"/>
          </a:p>
          <a:p>
            <a:pPr lvl="0" algn="l" eaLnBrk="0" fontAlgn="base" hangingPunct="0">
              <a:lnSpc>
                <a:spcPct val="100000"/>
              </a:lnSpc>
              <a:spcBef>
                <a:spcPct val="0"/>
              </a:spcBef>
              <a:spcAft>
                <a:spcPct val="0"/>
              </a:spcAft>
            </a:pPr>
            <a:r>
              <a:rPr lang="uk-UA" sz="1600" dirty="0"/>
              <a:t>В цьому випадку кожен з масивів </a:t>
            </a:r>
            <a:r>
              <a:rPr lang="en-US" sz="1600" dirty="0"/>
              <a:t>A[</a:t>
            </a:r>
            <a:r>
              <a:rPr lang="en-US" sz="1600" dirty="0" err="1"/>
              <a:t>i</a:t>
            </a:r>
            <a:r>
              <a:rPr lang="en-US" sz="1600" dirty="0"/>
              <a:t>] </a:t>
            </a:r>
            <a:r>
              <a:rPr lang="uk-UA" sz="1600" dirty="0"/>
              <a:t>і </a:t>
            </a:r>
            <a:r>
              <a:rPr lang="en-US" sz="1600" dirty="0"/>
              <a:t>B </a:t>
            </a:r>
            <a:r>
              <a:rPr lang="uk-UA" sz="1600" dirty="0"/>
              <a:t>будуть операндами для операцій, визначених над масивами. </a:t>
            </a:r>
            <a:endParaRPr lang="en-US" sz="1600" dirty="0"/>
          </a:p>
        </p:txBody>
      </p:sp>
      <p:sp>
        <p:nvSpPr>
          <p:cNvPr id="2" name="Rectangle 1"/>
          <p:cNvSpPr>
            <a:spLocks noChangeArrowheads="1"/>
          </p:cNvSpPr>
          <p:nvPr/>
        </p:nvSpPr>
        <p:spPr bwMode="auto">
          <a:xfrm>
            <a:off x="208230" y="1319781"/>
            <a:ext cx="3906582" cy="353943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9.</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1.3</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D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E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F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G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G</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4557242" y="1319781"/>
            <a:ext cx="2763264" cy="5415997"/>
          </a:xfrm>
          <a:prstGeom prst="rect">
            <a:avLst/>
          </a:prstGeom>
        </p:spPr>
      </p:pic>
    </p:spTree>
    <p:extLst>
      <p:ext uri="{BB962C8B-B14F-4D97-AF65-F5344CB8AC3E}">
        <p14:creationId xmlns:p14="http://schemas.microsoft.com/office/powerpoint/2010/main" val="25945542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У цьому прикладі масив </a:t>
            </a:r>
            <a:r>
              <a:rPr lang="en-US" sz="1600" dirty="0"/>
              <a:t>B </a:t>
            </a:r>
            <a:r>
              <a:rPr lang="uk-UA" sz="1600" dirty="0"/>
              <a:t>піддається операції з кожним рядком масиву </a:t>
            </a:r>
            <a:r>
              <a:rPr lang="en-US" sz="1600" dirty="0"/>
              <a:t>A. </a:t>
            </a:r>
            <a:r>
              <a:rPr lang="uk-UA" sz="1600" dirty="0"/>
              <a:t>При необхідності множення/ділення/додавання/ віднімання/піднесення до ступеня підмассивів вздовж іншої осі, необхідно використовувати транспонування, щоб поставити потрібну вісь на місце першої, а потім повернути її на своє місце.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Приклад з множенням стовпців масиву </a:t>
            </a:r>
            <a:r>
              <a:rPr lang="en-US" sz="1600" dirty="0"/>
              <a:t>A</a:t>
            </a:r>
            <a:r>
              <a:rPr lang="uk-UA" sz="1600" dirty="0"/>
              <a:t> на вектор </a:t>
            </a:r>
            <a:r>
              <a:rPr lang="en-US" sz="1600" dirty="0"/>
              <a:t>B: </a:t>
            </a:r>
          </a:p>
        </p:txBody>
      </p:sp>
      <p:sp>
        <p:nvSpPr>
          <p:cNvPr id="2" name="Rectangle 1"/>
          <p:cNvSpPr>
            <a:spLocks noChangeArrowheads="1"/>
          </p:cNvSpPr>
          <p:nvPr/>
        </p:nvSpPr>
        <p:spPr bwMode="auto">
          <a:xfrm>
            <a:off x="199177" y="1509904"/>
            <a:ext cx="3906582" cy="353943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9.</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1.3</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D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E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F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G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G</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4644521" y="1509904"/>
            <a:ext cx="2733959" cy="5212639"/>
          </a:xfrm>
          <a:prstGeom prst="rect">
            <a:avLst/>
          </a:prstGeom>
        </p:spPr>
      </p:pic>
    </p:spTree>
    <p:extLst>
      <p:ext uri="{BB962C8B-B14F-4D97-AF65-F5344CB8AC3E}">
        <p14:creationId xmlns:p14="http://schemas.microsoft.com/office/powerpoint/2010/main" val="34451149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Для більш складних функцій (наприклад, для тригонометричних, експоненти, логарифма, перетворення між градусами і радіанами, модуля, кореня квадратного) в </a:t>
            </a:r>
            <a:r>
              <a:rPr lang="en-US" sz="1600" dirty="0" err="1"/>
              <a:t>NumPy</a:t>
            </a:r>
            <a:r>
              <a:rPr lang="en-US" sz="1600" dirty="0"/>
              <a:t> </a:t>
            </a:r>
            <a:r>
              <a:rPr lang="uk-UA" sz="1600" dirty="0"/>
              <a:t>є реалізація.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Розглянемо на прикладі експоненти і логарифма: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ru-RU" sz="1600" dirty="0"/>
              <a:t>З повним списком математичних операцій в NumPy можна ознайомитися </a:t>
            </a:r>
            <a:r>
              <a:rPr lang="ru-RU" sz="1600" dirty="0">
                <a:hlinkClick r:id="rId2"/>
              </a:rPr>
              <a:t>за посиланням</a:t>
            </a:r>
            <a:r>
              <a:rPr lang="ru-RU" sz="1600" dirty="0"/>
              <a:t>. </a:t>
            </a:r>
            <a:endParaRPr lang="en-US" sz="1600" dirty="0"/>
          </a:p>
        </p:txBody>
      </p:sp>
      <p:sp>
        <p:nvSpPr>
          <p:cNvPr id="2" name="Rectangle 1"/>
          <p:cNvSpPr>
            <a:spLocks noChangeArrowheads="1"/>
          </p:cNvSpPr>
          <p:nvPr/>
        </p:nvSpPr>
        <p:spPr bwMode="auto">
          <a:xfrm>
            <a:off x="208230" y="1387610"/>
            <a:ext cx="3906582" cy="246221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array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9.</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exp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log</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3"/>
          <a:stretch>
            <a:fillRect/>
          </a:stretch>
        </p:blipFill>
        <p:spPr>
          <a:xfrm>
            <a:off x="5168821" y="1387610"/>
            <a:ext cx="3990975" cy="2828925"/>
          </a:xfrm>
          <a:prstGeom prst="rect">
            <a:avLst/>
          </a:prstGeom>
        </p:spPr>
      </p:pic>
    </p:spTree>
    <p:extLst>
      <p:ext uri="{BB962C8B-B14F-4D97-AF65-F5344CB8AC3E}">
        <p14:creationId xmlns:p14="http://schemas.microsoft.com/office/powerpoint/2010/main" val="25909472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800" b="1" dirty="0"/>
              <a:t>Матричне множення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Описана вище операція множення масивів виконується поелементно. А при необхідності виконання операцій над масивами  за правилами лінійної алгебри, як над тензорами, можна скористатися методом </a:t>
            </a:r>
            <a:r>
              <a:rPr lang="en-US" sz="1600" dirty="0"/>
              <a:t>dot (A, B). </a:t>
            </a: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Залежно від виду операндів, функція виконає: </a:t>
            </a:r>
          </a:p>
          <a:p>
            <a:pPr lvl="0" algn="l" eaLnBrk="0" fontAlgn="base" hangingPunct="0">
              <a:lnSpc>
                <a:spcPct val="100000"/>
              </a:lnSpc>
              <a:spcBef>
                <a:spcPct val="0"/>
              </a:spcBef>
              <a:spcAft>
                <a:spcPct val="0"/>
              </a:spcAft>
            </a:pPr>
            <a:endParaRPr lang="uk-UA" sz="1600" dirty="0"/>
          </a:p>
          <a:p>
            <a:pPr marL="285750" lvl="0" indent="-285750" algn="l" eaLnBrk="0" fontAlgn="base" hangingPunct="0">
              <a:lnSpc>
                <a:spcPct val="100000"/>
              </a:lnSpc>
              <a:spcAft>
                <a:spcPct val="0"/>
              </a:spcAft>
              <a:buFont typeface="Arial" panose="020B0604020202020204" pitchFamily="34" charset="0"/>
              <a:buChar char="•"/>
            </a:pPr>
            <a:r>
              <a:rPr lang="uk-UA" sz="1600" dirty="0"/>
              <a:t>якщо аргументи - скаляри (числа), то виконається множення; </a:t>
            </a:r>
          </a:p>
          <a:p>
            <a:pPr marL="285750" lvl="0" indent="-285750" algn="l" eaLnBrk="0" fontAlgn="base" hangingPunct="0">
              <a:lnSpc>
                <a:spcPct val="100000"/>
              </a:lnSpc>
              <a:spcAft>
                <a:spcPct val="0"/>
              </a:spcAft>
              <a:buFont typeface="Arial" panose="020B0604020202020204" pitchFamily="34" charset="0"/>
              <a:buChar char="•"/>
            </a:pPr>
            <a:r>
              <a:rPr lang="uk-UA" sz="1600" dirty="0"/>
              <a:t>якщо аргументи - вектор (одновимірний масив) і скаляр, то виконається множення масиву на число; </a:t>
            </a:r>
          </a:p>
          <a:p>
            <a:pPr marL="285750" lvl="0" indent="-285750" algn="l" eaLnBrk="0" fontAlgn="base" hangingPunct="0">
              <a:lnSpc>
                <a:spcPct val="100000"/>
              </a:lnSpc>
              <a:spcAft>
                <a:spcPct val="0"/>
              </a:spcAft>
              <a:buFont typeface="Arial" panose="020B0604020202020204" pitchFamily="34" charset="0"/>
              <a:buChar char="•"/>
            </a:pPr>
            <a:r>
              <a:rPr lang="uk-UA" sz="1600" dirty="0"/>
              <a:t>якщо аргументи - вектори, то виконається скалярне множення (сума поелементний добутків); </a:t>
            </a:r>
          </a:p>
          <a:p>
            <a:pPr marL="285750" lvl="0" indent="-285750" algn="l" eaLnBrk="0" fontAlgn="base" hangingPunct="0">
              <a:lnSpc>
                <a:spcPct val="100000"/>
              </a:lnSpc>
              <a:spcAft>
                <a:spcPct val="0"/>
              </a:spcAft>
              <a:buFont typeface="Arial" panose="020B0604020202020204" pitchFamily="34" charset="0"/>
              <a:buChar char="•"/>
            </a:pPr>
            <a:r>
              <a:rPr lang="uk-UA" sz="1600" dirty="0"/>
              <a:t>якщо аргументи - тензор (багатовимірний масив) і скаляр, то виконається множення вектора на число; </a:t>
            </a:r>
          </a:p>
          <a:p>
            <a:pPr marL="285750" lvl="0" indent="-285750" algn="l" eaLnBrk="0" fontAlgn="base" hangingPunct="0">
              <a:lnSpc>
                <a:spcPct val="100000"/>
              </a:lnSpc>
              <a:spcAft>
                <a:spcPct val="0"/>
              </a:spcAft>
              <a:buFont typeface="Arial" panose="020B0604020202020204" pitchFamily="34" charset="0"/>
              <a:buChar char="•"/>
            </a:pPr>
            <a:r>
              <a:rPr lang="uk-UA" sz="1600" dirty="0"/>
              <a:t>якщо аргументи - тензори, то виконається добуток тензорів за останньою віссю першого аргументу і передостанньою - другого; </a:t>
            </a:r>
          </a:p>
          <a:p>
            <a:pPr marL="285750" lvl="0" indent="-285750" algn="l" eaLnBrk="0" fontAlgn="base" hangingPunct="0">
              <a:lnSpc>
                <a:spcPct val="100000"/>
              </a:lnSpc>
              <a:spcAft>
                <a:spcPct val="0"/>
              </a:spcAft>
              <a:buFont typeface="Arial" panose="020B0604020202020204" pitchFamily="34" charset="0"/>
              <a:buChar char="•"/>
            </a:pPr>
            <a:r>
              <a:rPr lang="uk-UA" sz="1600" dirty="0"/>
              <a:t>якщо аргументи - матриці, то виконається добуток матриць (це окремий випадок добутку тензорів); </a:t>
            </a:r>
          </a:p>
          <a:p>
            <a:pPr marL="285750" lvl="0" indent="-285750" algn="l" eaLnBrk="0" fontAlgn="base" hangingPunct="0">
              <a:lnSpc>
                <a:spcPct val="100000"/>
              </a:lnSpc>
              <a:spcAft>
                <a:spcPct val="0"/>
              </a:spcAft>
              <a:buFont typeface="Arial" panose="020B0604020202020204" pitchFamily="34" charset="0"/>
              <a:buChar char="•"/>
            </a:pPr>
            <a:r>
              <a:rPr lang="uk-UA" sz="1600" dirty="0"/>
              <a:t>якщо аргументи -  матриця і вектор, то виконається добуток матриці і вектора (це теж окремий випадок добутку тензорів).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Для виконання операцій повинні збігатися відповідні розміри: для векторів довжини, для тензорів - довжини вздовж осей, за якими буде відбуватися підсумовування поелементних добутків. </a:t>
            </a:r>
            <a:endParaRPr lang="en-US" sz="1600" dirty="0"/>
          </a:p>
        </p:txBody>
      </p:sp>
    </p:spTree>
    <p:extLst>
      <p:ext uri="{BB962C8B-B14F-4D97-AF65-F5344CB8AC3E}">
        <p14:creationId xmlns:p14="http://schemas.microsoft.com/office/powerpoint/2010/main" val="2669271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Розглянемо приклади зі скалярами і векторами:</a:t>
            </a:r>
          </a:p>
          <a:p>
            <a:pPr lvl="0" algn="l" eaLnBrk="0" fontAlgn="base" hangingPunct="0">
              <a:lnSpc>
                <a:spcPct val="100000"/>
              </a:lnSpc>
              <a:spcBef>
                <a:spcPct val="0"/>
              </a:spcBef>
              <a:spcAft>
                <a:spcPct val="0"/>
              </a:spcAft>
            </a:pPr>
            <a:endParaRPr lang="en-US" sz="1600" dirty="0"/>
          </a:p>
        </p:txBody>
      </p:sp>
      <p:sp>
        <p:nvSpPr>
          <p:cNvPr id="4" name="Rectangle 2"/>
          <p:cNvSpPr>
            <a:spLocks noChangeArrowheads="1"/>
          </p:cNvSpPr>
          <p:nvPr/>
        </p:nvSpPr>
        <p:spPr bwMode="auto">
          <a:xfrm>
            <a:off x="211712" y="464945"/>
            <a:ext cx="3061800" cy="375487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546E7A"/>
                </a:solidFill>
                <a:effectLst/>
                <a:latin typeface="JetBrains Mono"/>
              </a:rPr>
              <a:t># скаляри</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br>
              <a:rPr kumimoji="0" lang="ru-RU" altLang="ru-RU" sz="1400" b="0" i="0" u="none" strike="noStrike" cap="none" normalizeH="0" baseline="0" dirty="0">
                <a:ln>
                  <a:noFill/>
                </a:ln>
                <a:solidFill>
                  <a:srgbClr val="F78C6C"/>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546E7A"/>
                </a:solidFill>
                <a:effectLst/>
                <a:latin typeface="JetBrains Mono"/>
              </a:rPr>
              <a:t># вектор і скаляр</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br>
              <a:rPr kumimoji="0" lang="ru-RU" altLang="ru-RU" sz="1400" b="0" i="0" u="none" strike="noStrike" cap="none" normalizeH="0" baseline="0" dirty="0">
                <a:ln>
                  <a:noFill/>
                </a:ln>
                <a:solidFill>
                  <a:srgbClr val="F78C6C"/>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546E7A"/>
                </a:solidFill>
                <a:effectLst/>
                <a:latin typeface="JetBrains Mono"/>
              </a:rPr>
              <a:t># вектори</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546E7A"/>
                </a:solidFill>
                <a:effectLst/>
                <a:latin typeface="JetBrains Mono"/>
              </a:rPr>
              <a:t># тензор і скаляр</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array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7.</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br>
              <a:rPr kumimoji="0" lang="ru-RU" altLang="ru-RU" sz="1400" b="0" i="0" u="none" strike="noStrike" cap="none" normalizeH="0" baseline="0" dirty="0">
                <a:ln>
                  <a:noFill/>
                </a:ln>
                <a:solidFill>
                  <a:srgbClr val="F78C6C"/>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3367528" y="583310"/>
            <a:ext cx="1304925" cy="2038350"/>
          </a:xfrm>
          <a:prstGeom prst="rect">
            <a:avLst/>
          </a:prstGeom>
        </p:spPr>
      </p:pic>
      <p:sp>
        <p:nvSpPr>
          <p:cNvPr id="6" name="Rectangle 5"/>
          <p:cNvSpPr/>
          <p:nvPr/>
        </p:nvSpPr>
        <p:spPr>
          <a:xfrm>
            <a:off x="5338495" y="160557"/>
            <a:ext cx="6775042" cy="584775"/>
          </a:xfrm>
          <a:prstGeom prst="rect">
            <a:avLst/>
          </a:prstGeom>
        </p:spPr>
        <p:txBody>
          <a:bodyPr wrap="square">
            <a:spAutoFit/>
          </a:bodyPr>
          <a:lstStyle/>
          <a:p>
            <a:r>
              <a:rPr lang="ru-RU" sz="1600" dirty="0"/>
              <a:t>Приклад з тензорами. </a:t>
            </a:r>
          </a:p>
          <a:p>
            <a:r>
              <a:rPr lang="ru-RU" sz="1600" dirty="0"/>
              <a:t>Зверніть увагу на те, як змінюється розмір геометрія результуючого масиву: </a:t>
            </a:r>
            <a:endParaRPr lang="uk-UA" sz="1600" dirty="0"/>
          </a:p>
        </p:txBody>
      </p:sp>
      <p:sp>
        <p:nvSpPr>
          <p:cNvPr id="8" name="Rectangle 4"/>
          <p:cNvSpPr>
            <a:spLocks noChangeArrowheads="1"/>
          </p:cNvSpPr>
          <p:nvPr/>
        </p:nvSpPr>
        <p:spPr bwMode="auto">
          <a:xfrm>
            <a:off x="5420274" y="745332"/>
            <a:ext cx="5737212" cy="289310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546E7A"/>
                </a:solidFill>
                <a:effectLst/>
                <a:latin typeface="JetBrains Mono"/>
              </a:rPr>
              <a:t># матриця (тензор 2) і вектор (тензор 1)</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ones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ones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result:'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546E7A"/>
                </a:solidFill>
                <a:effectLst/>
                <a:latin typeface="JetBrains Mono"/>
              </a:rPr>
              <a:t># матриця (тензора 2)</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ones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ones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7</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result:'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546E7A"/>
                </a:solidFill>
                <a:effectLst/>
                <a:latin typeface="JetBrains Mono"/>
              </a:rPr>
              <a:t># багатомірні тензори</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ones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7</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8</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ones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8</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result:'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9" name="Picture 8"/>
          <p:cNvPicPr>
            <a:picLocks noChangeAspect="1"/>
          </p:cNvPicPr>
          <p:nvPr/>
        </p:nvPicPr>
        <p:blipFill>
          <a:blip r:embed="rId3"/>
          <a:stretch>
            <a:fillRect/>
          </a:stretch>
        </p:blipFill>
        <p:spPr>
          <a:xfrm>
            <a:off x="9856472" y="3638432"/>
            <a:ext cx="2238006" cy="3069265"/>
          </a:xfrm>
          <a:prstGeom prst="rect">
            <a:avLst/>
          </a:prstGeom>
        </p:spPr>
      </p:pic>
      <p:sp>
        <p:nvSpPr>
          <p:cNvPr id="10" name="Rectangle 9"/>
          <p:cNvSpPr/>
          <p:nvPr/>
        </p:nvSpPr>
        <p:spPr>
          <a:xfrm>
            <a:off x="117694" y="4249734"/>
            <a:ext cx="7360467" cy="584775"/>
          </a:xfrm>
          <a:prstGeom prst="rect">
            <a:avLst/>
          </a:prstGeom>
        </p:spPr>
        <p:txBody>
          <a:bodyPr wrap="square">
            <a:spAutoFit/>
          </a:bodyPr>
          <a:lstStyle/>
          <a:p>
            <a:r>
              <a:rPr lang="ru-RU" sz="1600" dirty="0"/>
              <a:t>Для виконання добутку тензорів з використанням інших вісей, замість визначених для </a:t>
            </a:r>
            <a:r>
              <a:rPr lang="ru-RU" sz="1600" b="1" i="1" dirty="0"/>
              <a:t>dot</a:t>
            </a:r>
            <a:r>
              <a:rPr lang="ru-RU" sz="1600" dirty="0"/>
              <a:t> можна скористатися </a:t>
            </a:r>
            <a:r>
              <a:rPr lang="ru-RU" sz="1600" b="1" i="1" dirty="0"/>
              <a:t>tensordot</a:t>
            </a:r>
            <a:r>
              <a:rPr lang="ru-RU" sz="1600" dirty="0"/>
              <a:t> з явним зазначенням вісей: </a:t>
            </a:r>
            <a:endParaRPr lang="uk-UA" sz="1600" dirty="0"/>
          </a:p>
        </p:txBody>
      </p:sp>
      <p:sp>
        <p:nvSpPr>
          <p:cNvPr id="11" name="Rectangle 5"/>
          <p:cNvSpPr>
            <a:spLocks noChangeArrowheads="1"/>
          </p:cNvSpPr>
          <p:nvPr/>
        </p:nvSpPr>
        <p:spPr bwMode="auto">
          <a:xfrm>
            <a:off x="211712" y="4804594"/>
            <a:ext cx="6731073"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ones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ones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result:'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tensordot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2" name="Picture 11"/>
          <p:cNvPicPr>
            <a:picLocks noChangeAspect="1"/>
          </p:cNvPicPr>
          <p:nvPr/>
        </p:nvPicPr>
        <p:blipFill>
          <a:blip r:embed="rId4"/>
          <a:stretch>
            <a:fillRect/>
          </a:stretch>
        </p:blipFill>
        <p:spPr>
          <a:xfrm>
            <a:off x="211712" y="6013218"/>
            <a:ext cx="2295525" cy="752475"/>
          </a:xfrm>
          <a:prstGeom prst="rect">
            <a:avLst/>
          </a:prstGeom>
        </p:spPr>
      </p:pic>
    </p:spTree>
    <p:extLst>
      <p:ext uri="{BB962C8B-B14F-4D97-AF65-F5344CB8AC3E}">
        <p14:creationId xmlns:p14="http://schemas.microsoft.com/office/powerpoint/2010/main" val="3880909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800" b="1" dirty="0"/>
              <a:t>Агрегатори </a:t>
            </a:r>
          </a:p>
          <a:p>
            <a:pPr lvl="0" eaLnBrk="0" fontAlgn="base" hangingPunct="0">
              <a:lnSpc>
                <a:spcPct val="100000"/>
              </a:lnSpc>
              <a:spcBef>
                <a:spcPct val="0"/>
              </a:spcBef>
              <a:spcAft>
                <a:spcPct val="0"/>
              </a:spcAft>
            </a:pPr>
            <a:endParaRPr lang="uk-UA" sz="1800" b="1" dirty="0"/>
          </a:p>
          <a:p>
            <a:pPr lvl="0" algn="l" eaLnBrk="0" fontAlgn="base" hangingPunct="0">
              <a:lnSpc>
                <a:spcPct val="100000"/>
              </a:lnSpc>
              <a:spcBef>
                <a:spcPct val="0"/>
              </a:spcBef>
              <a:spcAft>
                <a:spcPct val="0"/>
              </a:spcAft>
            </a:pPr>
            <a:r>
              <a:rPr lang="uk-UA" sz="1600" dirty="0"/>
              <a:t>Агрегатори - це методи </a:t>
            </a:r>
            <a:r>
              <a:rPr lang="en-US" sz="1600" dirty="0" err="1"/>
              <a:t>NumPy</a:t>
            </a:r>
            <a:r>
              <a:rPr lang="en-US" sz="1600" dirty="0"/>
              <a:t> </a:t>
            </a:r>
            <a:r>
              <a:rPr lang="uk-UA" sz="1600" dirty="0"/>
              <a:t>дозволяють замінювати дані інтегральними характеристиками вздовж деяких вісей. Наприклад, можна порахувати середнє значення, максимальне, мінімальне, варіацію або ще якусь характеристику вздовж будь-якої вісі або вісей і сформувати з цих даних новий масив. Форма нового масиву буде містити всі вісі вихідного масиву, крім тих, вздовж яких підраховується агрегатор. </a:t>
            </a:r>
          </a:p>
          <a:p>
            <a:pPr lvl="0" algn="l" eaLnBrk="0" fontAlgn="base" hangingPunct="0">
              <a:lnSpc>
                <a:spcPct val="100000"/>
              </a:lnSpc>
              <a:spcBef>
                <a:spcPct val="0"/>
              </a:spcBef>
              <a:spcAft>
                <a:spcPct val="0"/>
              </a:spcAft>
            </a:pPr>
            <a:r>
              <a:rPr lang="uk-UA" sz="1600" dirty="0"/>
              <a:t>Для прикладу, сформуємо масив з випадковими значеннями. Потім знайдемо мінімальне, максимальне і середнє значення в його стовпчиках: </a:t>
            </a:r>
            <a:endParaRPr lang="en-US" sz="1600" dirty="0"/>
          </a:p>
        </p:txBody>
      </p:sp>
      <p:sp>
        <p:nvSpPr>
          <p:cNvPr id="2" name="Rectangle 1"/>
          <p:cNvSpPr>
            <a:spLocks noChangeArrowheads="1"/>
          </p:cNvSpPr>
          <p:nvPr/>
        </p:nvSpPr>
        <p:spPr bwMode="auto">
          <a:xfrm>
            <a:off x="199176" y="2303850"/>
            <a:ext cx="3260829" cy="289310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random</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rand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'min</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min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'max</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max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'mean</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mean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'average</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average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4330338" y="2303850"/>
            <a:ext cx="4581525" cy="4286250"/>
          </a:xfrm>
          <a:prstGeom prst="rect">
            <a:avLst/>
          </a:prstGeom>
        </p:spPr>
      </p:pic>
    </p:spTree>
    <p:extLst>
      <p:ext uri="{BB962C8B-B14F-4D97-AF65-F5344CB8AC3E}">
        <p14:creationId xmlns:p14="http://schemas.microsoft.com/office/powerpoint/2010/main" val="11749803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При такому використанні </a:t>
            </a:r>
            <a:r>
              <a:rPr lang="en-US" sz="1600" b="1" i="1" dirty="0"/>
              <a:t>mean</a:t>
            </a:r>
            <a:r>
              <a:rPr lang="en-US" sz="1600" dirty="0"/>
              <a:t> </a:t>
            </a:r>
            <a:r>
              <a:rPr lang="uk-UA" sz="1600" dirty="0"/>
              <a:t>і </a:t>
            </a:r>
            <a:r>
              <a:rPr lang="en-US" sz="1600" b="1" i="1" dirty="0"/>
              <a:t>average </a:t>
            </a:r>
            <a:r>
              <a:rPr lang="uk-UA" sz="1600" dirty="0"/>
              <a:t>виглядають синонімами. Але ці функції мають різним набором додаткових параметрів. </a:t>
            </a:r>
          </a:p>
          <a:p>
            <a:pPr lvl="0" algn="l" eaLnBrk="0" fontAlgn="base" hangingPunct="0">
              <a:lnSpc>
                <a:spcPct val="100000"/>
              </a:lnSpc>
              <a:spcBef>
                <a:spcPct val="0"/>
              </a:spcBef>
              <a:spcAft>
                <a:spcPct val="0"/>
              </a:spcAft>
            </a:pPr>
            <a:r>
              <a:rPr lang="uk-UA" sz="1600" dirty="0"/>
              <a:t>У них різні можливості по маскуванню і «зважуванню» даних, що усереднюються. </a:t>
            </a:r>
          </a:p>
          <a:p>
            <a:pPr lvl="0" algn="l" eaLnBrk="0" fontAlgn="base" hangingPunct="0">
              <a:lnSpc>
                <a:spcPct val="100000"/>
              </a:lnSpc>
              <a:spcBef>
                <a:spcPct val="0"/>
              </a:spcBef>
              <a:spcAft>
                <a:spcPct val="0"/>
              </a:spcAft>
            </a:pPr>
            <a:r>
              <a:rPr lang="uk-UA" sz="1600" dirty="0"/>
              <a:t>Підрахуємо інтегральні характеристики і по декількох вісях: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u="sng" dirty="0"/>
              <a:t>Список агрегаторів </a:t>
            </a:r>
            <a:r>
              <a:rPr lang="uk-UA" sz="1600" dirty="0"/>
              <a:t>виглядає приблизно так: </a:t>
            </a:r>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сума: </a:t>
            </a:r>
            <a:r>
              <a:rPr lang="en-US" sz="1600" b="1" i="1" dirty="0"/>
              <a:t>sum</a:t>
            </a:r>
            <a:r>
              <a:rPr lang="en-US" sz="1600" dirty="0"/>
              <a:t> </a:t>
            </a:r>
            <a:r>
              <a:rPr lang="uk-UA" sz="1600" dirty="0"/>
              <a:t>і </a:t>
            </a:r>
            <a:r>
              <a:rPr lang="en-US" sz="1600" b="1" i="1" dirty="0" err="1"/>
              <a:t>nansum</a:t>
            </a:r>
            <a:r>
              <a:rPr lang="en-US" sz="1600" dirty="0"/>
              <a:t> - </a:t>
            </a:r>
            <a:r>
              <a:rPr lang="uk-UA" sz="1600" dirty="0"/>
              <a:t>варіант коректно працює з </a:t>
            </a:r>
            <a:r>
              <a:rPr lang="en-US" sz="1600" b="1" i="1" dirty="0"/>
              <a:t>nan</a:t>
            </a:r>
            <a:r>
              <a:rPr lang="en-US" sz="1600" dirty="0"/>
              <a:t>;</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добуток: </a:t>
            </a:r>
            <a:r>
              <a:rPr lang="en-US" sz="1600" b="1" i="1" dirty="0"/>
              <a:t>prod</a:t>
            </a:r>
            <a:r>
              <a:rPr lang="en-US" sz="1600" dirty="0"/>
              <a:t> </a:t>
            </a:r>
            <a:r>
              <a:rPr lang="uk-UA" sz="1600" dirty="0"/>
              <a:t>і </a:t>
            </a:r>
            <a:r>
              <a:rPr lang="en-US" sz="1600" b="1" i="1" dirty="0" err="1"/>
              <a:t>nanprod</a:t>
            </a:r>
            <a:r>
              <a:rPr lang="en-US" sz="1600" dirty="0"/>
              <a:t>; </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середнє і математичне очікування: </a:t>
            </a:r>
            <a:r>
              <a:rPr lang="en-US" sz="1600" b="1" i="1" dirty="0"/>
              <a:t>average</a:t>
            </a:r>
            <a:r>
              <a:rPr lang="en-US" sz="1600" dirty="0"/>
              <a:t> </a:t>
            </a:r>
            <a:r>
              <a:rPr lang="uk-UA" sz="1600" dirty="0"/>
              <a:t>і </a:t>
            </a:r>
            <a:r>
              <a:rPr lang="en-US" sz="1600" b="1" i="1" dirty="0"/>
              <a:t>mean</a:t>
            </a:r>
            <a:r>
              <a:rPr lang="en-US" sz="1600" dirty="0"/>
              <a:t> (</a:t>
            </a:r>
            <a:r>
              <a:rPr lang="en-US" sz="1600" b="1" i="1" dirty="0" err="1"/>
              <a:t>nanmean</a:t>
            </a:r>
            <a:r>
              <a:rPr lang="en-US" sz="1600" dirty="0"/>
              <a:t>), </a:t>
            </a:r>
            <a:r>
              <a:rPr lang="en-US" sz="1600" b="1" i="1" dirty="0" err="1"/>
              <a:t>nanaverage</a:t>
            </a:r>
            <a:r>
              <a:rPr lang="en-US" sz="1600" dirty="0"/>
              <a:t> </a:t>
            </a:r>
            <a:r>
              <a:rPr lang="uk-UA" sz="1600" dirty="0"/>
              <a:t> - немає;</a:t>
            </a:r>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медіана: </a:t>
            </a:r>
            <a:r>
              <a:rPr lang="en-US" sz="1600" b="1" i="1" dirty="0"/>
              <a:t>median</a:t>
            </a:r>
            <a:r>
              <a:rPr lang="en-US" sz="1600" dirty="0"/>
              <a:t> </a:t>
            </a:r>
            <a:r>
              <a:rPr lang="uk-UA" sz="1600" dirty="0"/>
              <a:t>і </a:t>
            </a:r>
            <a:r>
              <a:rPr lang="en-US" sz="1600" b="1" i="1" dirty="0" err="1"/>
              <a:t>nanmedian</a:t>
            </a:r>
            <a:r>
              <a:rPr lang="en-US" sz="1600" dirty="0"/>
              <a:t>; </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перцентиль: </a:t>
            </a:r>
            <a:r>
              <a:rPr lang="en-US" sz="1600" b="1" i="1" dirty="0"/>
              <a:t>percentile</a:t>
            </a:r>
            <a:r>
              <a:rPr lang="en-US" sz="1600" dirty="0"/>
              <a:t> </a:t>
            </a:r>
            <a:r>
              <a:rPr lang="uk-UA" sz="1600" dirty="0"/>
              <a:t>і </a:t>
            </a:r>
            <a:r>
              <a:rPr lang="en-US" sz="1600" b="1" i="1" dirty="0" err="1"/>
              <a:t>nanpercentile</a:t>
            </a:r>
            <a:r>
              <a:rPr lang="en-US" sz="1600" dirty="0"/>
              <a:t>; </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варіація: </a:t>
            </a:r>
            <a:r>
              <a:rPr lang="en-US" sz="1600" b="1" i="1" dirty="0" err="1"/>
              <a:t>var</a:t>
            </a:r>
            <a:r>
              <a:rPr lang="en-US" sz="1600" dirty="0"/>
              <a:t> </a:t>
            </a:r>
            <a:r>
              <a:rPr lang="uk-UA" sz="1600" dirty="0"/>
              <a:t>і </a:t>
            </a:r>
            <a:r>
              <a:rPr lang="en-US" sz="1600" b="1" i="1" dirty="0" err="1"/>
              <a:t>nanvar</a:t>
            </a:r>
            <a:r>
              <a:rPr lang="en-US" sz="1600" dirty="0"/>
              <a:t>; </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стандартне відхилення (квадратний корінь з варіації): </a:t>
            </a:r>
            <a:r>
              <a:rPr lang="en-US" sz="1600" b="1" i="1" dirty="0" err="1"/>
              <a:t>std</a:t>
            </a:r>
            <a:r>
              <a:rPr lang="en-US" sz="1600" dirty="0"/>
              <a:t> </a:t>
            </a:r>
            <a:r>
              <a:rPr lang="uk-UA" sz="1600" dirty="0"/>
              <a:t>і </a:t>
            </a:r>
            <a:r>
              <a:rPr lang="en-US" sz="1600" b="1" i="1" dirty="0" err="1"/>
              <a:t>nanstd</a:t>
            </a:r>
            <a:r>
              <a:rPr lang="en-US" sz="1600" dirty="0"/>
              <a:t>;</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мінімальне значення: </a:t>
            </a:r>
            <a:r>
              <a:rPr lang="en-US" sz="1600" b="1" i="1" dirty="0"/>
              <a:t>min</a:t>
            </a:r>
            <a:r>
              <a:rPr lang="en-US" sz="1600" dirty="0"/>
              <a:t> </a:t>
            </a:r>
            <a:r>
              <a:rPr lang="uk-UA" sz="1600" dirty="0"/>
              <a:t>і </a:t>
            </a:r>
            <a:r>
              <a:rPr lang="en-US" sz="1600" b="1" i="1" dirty="0" err="1"/>
              <a:t>nanmin</a:t>
            </a:r>
            <a:r>
              <a:rPr lang="en-US" sz="1600" dirty="0"/>
              <a:t>; </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максимальне значення: </a:t>
            </a:r>
            <a:r>
              <a:rPr lang="en-US" sz="1600" b="1" i="1" dirty="0"/>
              <a:t>max</a:t>
            </a:r>
            <a:r>
              <a:rPr lang="en-US" sz="1600" dirty="0"/>
              <a:t> </a:t>
            </a:r>
            <a:r>
              <a:rPr lang="uk-UA" sz="1600" dirty="0"/>
              <a:t>і </a:t>
            </a:r>
            <a:r>
              <a:rPr lang="en-US" sz="1600" b="1" i="1" dirty="0" err="1"/>
              <a:t>nanmax</a:t>
            </a:r>
            <a:r>
              <a:rPr lang="en-US" sz="1600" dirty="0"/>
              <a:t>; </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індекс елемента, що має мінімальне значення: </a:t>
            </a:r>
            <a:r>
              <a:rPr lang="en-US" sz="1600" b="1" i="1" dirty="0" err="1"/>
              <a:t>argmin</a:t>
            </a:r>
            <a:r>
              <a:rPr lang="en-US" sz="1600" dirty="0"/>
              <a:t> </a:t>
            </a:r>
            <a:r>
              <a:rPr lang="uk-UA" sz="1600" dirty="0"/>
              <a:t>і </a:t>
            </a:r>
            <a:r>
              <a:rPr lang="en-US" sz="1600" b="1" i="1" dirty="0" err="1"/>
              <a:t>nanargmin</a:t>
            </a:r>
            <a:r>
              <a:rPr lang="en-US" sz="1600" dirty="0"/>
              <a:t>; </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індекс елемента, що має максимальне значення: </a:t>
            </a:r>
            <a:r>
              <a:rPr lang="en-US" sz="1600" b="1" i="1" dirty="0" err="1"/>
              <a:t>argmax</a:t>
            </a:r>
            <a:r>
              <a:rPr lang="en-US" sz="1600" dirty="0"/>
              <a:t> </a:t>
            </a:r>
            <a:r>
              <a:rPr lang="uk-UA" sz="1600" dirty="0"/>
              <a:t>і </a:t>
            </a:r>
            <a:r>
              <a:rPr lang="en-US" sz="1600" b="1" i="1" dirty="0" err="1"/>
              <a:t>nanargmax</a:t>
            </a:r>
            <a:r>
              <a:rPr lang="en-US" sz="1600" dirty="0"/>
              <a:t>. </a:t>
            </a:r>
          </a:p>
        </p:txBody>
      </p:sp>
      <p:sp>
        <p:nvSpPr>
          <p:cNvPr id="2" name="Rectangle 1"/>
          <p:cNvSpPr>
            <a:spLocks noChangeArrowheads="1"/>
          </p:cNvSpPr>
          <p:nvPr/>
        </p:nvSpPr>
        <p:spPr bwMode="auto">
          <a:xfrm>
            <a:off x="217283" y="978103"/>
            <a:ext cx="3180679" cy="246221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ones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'sum</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sum</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'min</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min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'max</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max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'mean</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mean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\n</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3497550" y="950942"/>
            <a:ext cx="1387019" cy="2604017"/>
          </a:xfrm>
          <a:prstGeom prst="rect">
            <a:avLst/>
          </a:prstGeom>
        </p:spPr>
      </p:pic>
      <p:sp>
        <p:nvSpPr>
          <p:cNvPr id="5" name="Rectangle 4"/>
          <p:cNvSpPr/>
          <p:nvPr/>
        </p:nvSpPr>
        <p:spPr>
          <a:xfrm>
            <a:off x="4851147" y="1414693"/>
            <a:ext cx="7054159" cy="338554"/>
          </a:xfrm>
          <a:prstGeom prst="rect">
            <a:avLst/>
          </a:prstGeom>
        </p:spPr>
        <p:txBody>
          <a:bodyPr wrap="square">
            <a:spAutoFit/>
          </a:bodyPr>
          <a:lstStyle/>
          <a:p>
            <a:pPr lvl="0" eaLnBrk="0" fontAlgn="base" hangingPunct="0">
              <a:spcBef>
                <a:spcPct val="0"/>
              </a:spcBef>
              <a:spcAft>
                <a:spcPct val="0"/>
              </a:spcAft>
            </a:pPr>
            <a:r>
              <a:rPr lang="uk-UA" sz="1600" dirty="0"/>
              <a:t>В цьому прикладі розглянута ще одна інтегральна характеристика </a:t>
            </a:r>
            <a:r>
              <a:rPr lang="en-US" sz="1600" b="1" i="1" dirty="0"/>
              <a:t>sum</a:t>
            </a:r>
            <a:r>
              <a:rPr lang="en-US" sz="1600" dirty="0"/>
              <a:t> - </a:t>
            </a:r>
            <a:r>
              <a:rPr lang="uk-UA" sz="1600" dirty="0"/>
              <a:t>сума.</a:t>
            </a:r>
          </a:p>
        </p:txBody>
      </p:sp>
    </p:spTree>
    <p:extLst>
      <p:ext uri="{BB962C8B-B14F-4D97-AF65-F5344CB8AC3E}">
        <p14:creationId xmlns:p14="http://schemas.microsoft.com/office/powerpoint/2010/main" val="15397667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У разі використання </a:t>
            </a:r>
            <a:r>
              <a:rPr lang="uk-UA" sz="1600" b="1" i="1" dirty="0"/>
              <a:t>argmin</a:t>
            </a:r>
            <a:r>
              <a:rPr lang="uk-UA" sz="1600" dirty="0"/>
              <a:t> і </a:t>
            </a:r>
            <a:r>
              <a:rPr lang="uk-UA" sz="1600" b="1" i="1" dirty="0"/>
              <a:t>argmax</a:t>
            </a:r>
            <a:r>
              <a:rPr lang="uk-UA" sz="1600" dirty="0"/>
              <a:t> (відповідно, і </a:t>
            </a:r>
            <a:r>
              <a:rPr lang="uk-UA" sz="1600" b="1" i="1" dirty="0"/>
              <a:t>nanargmin</a:t>
            </a:r>
            <a:r>
              <a:rPr lang="uk-UA" sz="1600" dirty="0"/>
              <a:t>, і </a:t>
            </a:r>
            <a:r>
              <a:rPr lang="uk-UA" sz="1600" b="1" i="1" dirty="0"/>
              <a:t>nanargmax</a:t>
            </a:r>
            <a:r>
              <a:rPr lang="uk-UA" sz="1600" dirty="0"/>
              <a:t>) необхідно вказувати одну вісь, вздовж якої буде обчислюватись характеристика.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Якщо не вказати вісі, то за замовчуванням всі розглянуті характеристики обчислюються по всьому масиву. В цьому випадку </a:t>
            </a:r>
            <a:r>
              <a:rPr lang="uk-UA" sz="1600" b="1" i="1" dirty="0"/>
              <a:t>argmin</a:t>
            </a:r>
            <a:r>
              <a:rPr lang="uk-UA" sz="1600" dirty="0"/>
              <a:t> і </a:t>
            </a:r>
            <a:r>
              <a:rPr lang="uk-UA" sz="1600" b="1" i="1" dirty="0"/>
              <a:t>argmax</a:t>
            </a:r>
            <a:r>
              <a:rPr lang="uk-UA" sz="1600" dirty="0"/>
              <a:t> теж коректно відпрацюють і знайдуть індекс максимального або мінімального елемента так, немов би всі дані в масиві витягнуті уздовж однієї вісі командою </a:t>
            </a:r>
            <a:r>
              <a:rPr lang="uk-UA" sz="1600" b="1" i="1" dirty="0"/>
              <a:t>ravel()</a:t>
            </a:r>
            <a:r>
              <a:rPr lang="uk-UA" sz="1600" dirty="0"/>
              <a:t>.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Ще слід зазначити, методи агрегації визначені не тільки як методи модуля NumPy, але і для самих масивів: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b="1" i="1" dirty="0"/>
              <a:t>np.aggregator(A, axes)      </a:t>
            </a:r>
            <a:r>
              <a:rPr lang="uk-UA" sz="1600" dirty="0"/>
              <a:t>еквівалентно строці    </a:t>
            </a:r>
            <a:r>
              <a:rPr lang="uk-UA" sz="1600" b="1" i="1" dirty="0"/>
              <a:t>A.aggregator(axes)</a:t>
            </a:r>
            <a:r>
              <a:rPr lang="uk-UA" sz="1600" dirty="0"/>
              <a:t>,    де в якості </a:t>
            </a:r>
            <a:r>
              <a:rPr lang="uk-UA" sz="1600" b="1" i="1" dirty="0"/>
              <a:t>aggregator</a:t>
            </a:r>
            <a:r>
              <a:rPr lang="uk-UA" sz="1600" dirty="0"/>
              <a:t> мається на увазі одна з розглянутих вище функцій, а в якості </a:t>
            </a:r>
            <a:r>
              <a:rPr lang="uk-UA" sz="1600" b="1" i="1" dirty="0"/>
              <a:t>axes</a:t>
            </a:r>
            <a:r>
              <a:rPr lang="uk-UA" sz="1600" dirty="0"/>
              <a:t> - індекси вісей.</a:t>
            </a:r>
            <a:endParaRPr lang="en-US" sz="1600" dirty="0"/>
          </a:p>
        </p:txBody>
      </p:sp>
      <p:sp>
        <p:nvSpPr>
          <p:cNvPr id="2" name="Rectangle 1"/>
          <p:cNvSpPr>
            <a:spLocks noChangeArrowheads="1"/>
          </p:cNvSpPr>
          <p:nvPr/>
        </p:nvSpPr>
        <p:spPr bwMode="auto">
          <a:xfrm>
            <a:off x="219981" y="3125876"/>
            <a:ext cx="2872646" cy="246221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numpy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np</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ones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'sum</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sum</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'min</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min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'max</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max</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'mean</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mean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\n</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4225657" y="3125876"/>
            <a:ext cx="1495425" cy="2771775"/>
          </a:xfrm>
          <a:prstGeom prst="rect">
            <a:avLst/>
          </a:prstGeom>
        </p:spPr>
      </p:pic>
    </p:spTree>
    <p:extLst>
      <p:ext uri="{BB962C8B-B14F-4D97-AF65-F5344CB8AC3E}">
        <p14:creationId xmlns:p14="http://schemas.microsoft.com/office/powerpoint/2010/main" val="2689974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b="1" dirty="0"/>
              <a:t>Побудуємо алгоритм лінійної низькочастотної фільтрації зображення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Для початку завантажимо зашумлене зображення. </a:t>
            </a:r>
            <a:endParaRPr lang="en-US" sz="16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694" y="1019178"/>
            <a:ext cx="7632071" cy="5716600"/>
          </a:xfrm>
          <a:prstGeom prst="rect">
            <a:avLst/>
          </a:prstGeom>
        </p:spPr>
      </p:pic>
    </p:spTree>
    <p:extLst>
      <p:ext uri="{BB962C8B-B14F-4D97-AF65-F5344CB8AC3E}">
        <p14:creationId xmlns:p14="http://schemas.microsoft.com/office/powerpoint/2010/main" val="33292779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Фільтрувати зображення будемо з використанням фільтра</a:t>
            </a:r>
            <a:r>
              <a:rPr lang="en-US" sz="1600" dirty="0"/>
              <a:t> </a:t>
            </a:r>
            <a:r>
              <a:rPr lang="uk-UA" sz="1600" dirty="0"/>
              <a:t> Гаусса. Але замість виконання згортки безпосередньо (з ітеруванням), застосуємо зважене усереднення зрізів зображення, зсунутих один відносно одного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ru-RU" sz="1600" dirty="0"/>
              <a:t>Застосуємо цю функцію до нашого зображення однин раз, потім два і три: </a:t>
            </a:r>
            <a:endParaRPr lang="uk-UA" sz="1600" dirty="0"/>
          </a:p>
        </p:txBody>
      </p:sp>
      <p:sp>
        <p:nvSpPr>
          <p:cNvPr id="2" name="Rectangle 1"/>
          <p:cNvSpPr>
            <a:spLocks noChangeArrowheads="1"/>
          </p:cNvSpPr>
          <p:nvPr/>
        </p:nvSpPr>
        <p:spPr bwMode="auto">
          <a:xfrm>
            <a:off x="181069" y="847936"/>
            <a:ext cx="4333238"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smooth</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I</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J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I</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copy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J</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C3CEE3"/>
                </a:solidFill>
                <a:effectLst/>
                <a:latin typeface="JetBrains Mono"/>
              </a:rPr>
              <a:t>J</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J</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4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J</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J</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C3CEE3"/>
                </a:solidFill>
                <a:effectLst/>
                <a:latin typeface="JetBrains Mono"/>
              </a:rPr>
              <a:t>J</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J</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4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J</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J</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44443" y="2720568"/>
            <a:ext cx="5044971" cy="353943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cv2</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smooth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I</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copy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4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4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return </a:t>
            </a:r>
            <a:r>
              <a:rPr kumimoji="0" lang="ru-RU" altLang="ru-RU" sz="1400" b="0" i="0" u="none" strike="noStrike" cap="none" normalizeH="0" baseline="0" dirty="0">
                <a:ln>
                  <a:noFill/>
                </a:ln>
                <a:solidFill>
                  <a:srgbClr val="C3CEE3"/>
                </a:solidFill>
                <a:effectLst/>
                <a:latin typeface="JetBrains Mono"/>
              </a:rPr>
              <a:t>J</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I_noise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cv2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imread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'tower_ng30.jpg'</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I_denoise_1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smooth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I_noise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I_denoise_2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smooth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I_denoise_1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I_denoise_3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smooth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I_denoise_2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cv2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imwrite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'./output-images/tower_ng30_1.jpg'</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I_denoise_1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cv2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imwrite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'./output-images/tower_ng30_2.jpg'</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I_denoise_2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cv2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imwrite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'./output-images/tower_ng30_3.jpg'</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I_denoise_3</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953449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5922" cy="6858000"/>
          </a:xfrm>
          <a:prstGeom prst="rect">
            <a:avLst/>
          </a:prstGeom>
        </p:spPr>
      </p:pic>
      <p:sp>
        <p:nvSpPr>
          <p:cNvPr id="4" name="Rectangle 3"/>
          <p:cNvSpPr/>
          <p:nvPr/>
        </p:nvSpPr>
        <p:spPr>
          <a:xfrm>
            <a:off x="9247323" y="609775"/>
            <a:ext cx="2266518" cy="646331"/>
          </a:xfrm>
          <a:prstGeom prst="rect">
            <a:avLst/>
          </a:prstGeom>
        </p:spPr>
        <p:txBody>
          <a:bodyPr wrap="none">
            <a:spAutoFit/>
          </a:bodyPr>
          <a:lstStyle/>
          <a:p>
            <a:r>
              <a:rPr lang="ru-RU" dirty="0"/>
              <a:t>Фільтр, застосований</a:t>
            </a:r>
          </a:p>
          <a:p>
            <a:r>
              <a:rPr lang="ru-RU" dirty="0"/>
              <a:t>один раз</a:t>
            </a:r>
            <a:endParaRPr lang="uk-UA" dirty="0"/>
          </a:p>
        </p:txBody>
      </p:sp>
    </p:spTree>
    <p:extLst>
      <p:ext uri="{BB962C8B-B14F-4D97-AF65-F5344CB8AC3E}">
        <p14:creationId xmlns:p14="http://schemas.microsoft.com/office/powerpoint/2010/main" val="37486703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5922" cy="6858000"/>
          </a:xfrm>
          <a:prstGeom prst="rect">
            <a:avLst/>
          </a:prstGeom>
        </p:spPr>
      </p:pic>
      <p:sp>
        <p:nvSpPr>
          <p:cNvPr id="4" name="Rectangle 3"/>
          <p:cNvSpPr/>
          <p:nvPr/>
        </p:nvSpPr>
        <p:spPr>
          <a:xfrm>
            <a:off x="9247323" y="609775"/>
            <a:ext cx="2266518" cy="646331"/>
          </a:xfrm>
          <a:prstGeom prst="rect">
            <a:avLst/>
          </a:prstGeom>
        </p:spPr>
        <p:txBody>
          <a:bodyPr wrap="none">
            <a:spAutoFit/>
          </a:bodyPr>
          <a:lstStyle/>
          <a:p>
            <a:r>
              <a:rPr lang="ru-RU" dirty="0"/>
              <a:t>Фільтр, застосований</a:t>
            </a:r>
          </a:p>
          <a:p>
            <a:r>
              <a:rPr lang="ru-RU" dirty="0"/>
              <a:t>два рази</a:t>
            </a:r>
            <a:endParaRPr lang="uk-UA" dirty="0"/>
          </a:p>
        </p:txBody>
      </p:sp>
    </p:spTree>
    <p:extLst>
      <p:ext uri="{BB962C8B-B14F-4D97-AF65-F5344CB8AC3E}">
        <p14:creationId xmlns:p14="http://schemas.microsoft.com/office/powerpoint/2010/main" val="1117312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55921" cy="6858000"/>
          </a:xfrm>
          <a:prstGeom prst="rect">
            <a:avLst/>
          </a:prstGeom>
        </p:spPr>
      </p:pic>
      <p:sp>
        <p:nvSpPr>
          <p:cNvPr id="4" name="Rectangle 3"/>
          <p:cNvSpPr/>
          <p:nvPr/>
        </p:nvSpPr>
        <p:spPr>
          <a:xfrm>
            <a:off x="9247323" y="609775"/>
            <a:ext cx="2266518" cy="646331"/>
          </a:xfrm>
          <a:prstGeom prst="rect">
            <a:avLst/>
          </a:prstGeom>
        </p:spPr>
        <p:txBody>
          <a:bodyPr wrap="none">
            <a:spAutoFit/>
          </a:bodyPr>
          <a:lstStyle/>
          <a:p>
            <a:r>
              <a:rPr lang="ru-RU" dirty="0"/>
              <a:t>Фільтр, застосований</a:t>
            </a:r>
          </a:p>
          <a:p>
            <a:r>
              <a:rPr lang="ru-RU" dirty="0"/>
              <a:t>три рази</a:t>
            </a:r>
            <a:endParaRPr lang="uk-UA" dirty="0"/>
          </a:p>
        </p:txBody>
      </p:sp>
    </p:spTree>
    <p:extLst>
      <p:ext uri="{BB962C8B-B14F-4D97-AF65-F5344CB8AC3E}">
        <p14:creationId xmlns:p14="http://schemas.microsoft.com/office/powerpoint/2010/main" val="34409032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uk-UA" sz="1600" dirty="0"/>
              <a:t>Видно, що з підвищенням кількості проходів фільтра знижується рівень шуму. Але при цьому знижується і чіткість зображення. </a:t>
            </a:r>
          </a:p>
          <a:p>
            <a:pPr lvl="0" algn="l" eaLnBrk="0" fontAlgn="base" hangingPunct="0">
              <a:lnSpc>
                <a:spcPct val="100000"/>
              </a:lnSpc>
              <a:spcBef>
                <a:spcPct val="0"/>
              </a:spcBef>
              <a:spcAft>
                <a:spcPct val="0"/>
              </a:spcAft>
            </a:pPr>
            <a:r>
              <a:rPr lang="uk-UA" sz="1600" dirty="0"/>
              <a:t>Це відома проблема лінійних фільтрів. Але цей метод «знешумлення» зображення не претендує на оптимальність: це лише демонстрація можливостей </a:t>
            </a:r>
            <a:r>
              <a:rPr lang="en-US" sz="1600" dirty="0" err="1"/>
              <a:t>NumPy</a:t>
            </a:r>
            <a:r>
              <a:rPr lang="en-US" sz="1600" dirty="0"/>
              <a:t> </a:t>
            </a:r>
            <a:r>
              <a:rPr lang="uk-UA" sz="1600" dirty="0"/>
              <a:t>реалізації згортки без ітерацій. </a:t>
            </a:r>
          </a:p>
          <a:p>
            <a:pPr lvl="0" algn="l" eaLnBrk="0" fontAlgn="base" hangingPunct="0">
              <a:lnSpc>
                <a:spcPct val="100000"/>
              </a:lnSpc>
              <a:spcBef>
                <a:spcPct val="0"/>
              </a:spcBef>
              <a:spcAft>
                <a:spcPct val="0"/>
              </a:spcAft>
            </a:pPr>
            <a:r>
              <a:rPr lang="uk-UA" sz="1600" dirty="0"/>
              <a:t>Тепер спробуємо, згортки з ядрами яких еквівалентна наша фільтрація. Для цього піддамо аналогічним перетворенням одиночний одиничний імпульс і визуалізуємо її. Насправді імпульс буде не одиночним, а рівним за амплітудою 255, так як саме змішування оптимізовано під цілочисельні дані. Але це не заважає оцінити загальний вид ядер: </a:t>
            </a:r>
            <a:endParaRPr lang="en-US" sz="1600" dirty="0"/>
          </a:p>
        </p:txBody>
      </p:sp>
      <p:sp>
        <p:nvSpPr>
          <p:cNvPr id="2" name="Rectangle 1"/>
          <p:cNvSpPr>
            <a:spLocks noChangeArrowheads="1"/>
          </p:cNvSpPr>
          <p:nvPr/>
        </p:nvSpPr>
        <p:spPr bwMode="auto">
          <a:xfrm>
            <a:off x="235390" y="1688242"/>
            <a:ext cx="6503703" cy="504753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cv2</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matplotlib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pyplot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plt</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smooth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I</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copy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4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4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J</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return </a:t>
            </a:r>
            <a:r>
              <a:rPr kumimoji="0" lang="ru-RU" altLang="ru-RU" sz="1400" b="0" i="0" u="none" strike="noStrike" cap="none" normalizeH="0" baseline="0" dirty="0">
                <a:ln>
                  <a:noFill/>
                </a:ln>
                <a:solidFill>
                  <a:srgbClr val="C3CEE3"/>
                </a:solidFill>
                <a:effectLst/>
                <a:latin typeface="JetBrains Mono"/>
              </a:rPr>
              <a:t>J</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M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zeros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M</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255</a:t>
            </a: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C3CEE3"/>
                </a:solidFill>
                <a:effectLst/>
                <a:latin typeface="JetBrains Mono"/>
              </a:rPr>
              <a:t>M1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smooth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M2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smooth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M3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smooth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flg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figure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num</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C792EA"/>
                </a:solidFill>
                <a:effectLst/>
                <a:latin typeface="JetBrains Mono"/>
              </a:rPr>
              <a:t>None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figsize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dpi</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80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facecolor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'w'</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edgecolor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'k'</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subplot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imshow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subplot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imshow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subplot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imshow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M3</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show</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flg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savefig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'./output-images/ext-7.jpg'</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6742438" y="2159022"/>
            <a:ext cx="5449562" cy="1896930"/>
          </a:xfrm>
          <a:prstGeom prst="rect">
            <a:avLst/>
          </a:prstGeom>
        </p:spPr>
      </p:pic>
    </p:spTree>
    <p:extLst>
      <p:ext uri="{BB962C8B-B14F-4D97-AF65-F5344CB8AC3E}">
        <p14:creationId xmlns:p14="http://schemas.microsoft.com/office/powerpoint/2010/main" val="8690256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600" b="1" dirty="0"/>
              <a:t>Інтерполяції для </a:t>
            </a:r>
            <a:r>
              <a:rPr lang="en-US" sz="1600" b="1" i="1" dirty="0" err="1"/>
              <a:t>imshow</a:t>
            </a:r>
            <a:r>
              <a:rPr lang="en-US" sz="1600" b="1" dirty="0"/>
              <a:t>/</a:t>
            </a:r>
            <a:r>
              <a:rPr lang="en-US" sz="1600" b="1" i="1" dirty="0" err="1"/>
              <a:t>matshow</a:t>
            </a:r>
            <a:r>
              <a:rPr lang="en-US" sz="1600" b="1" dirty="0"/>
              <a:t> </a:t>
            </a:r>
          </a:p>
          <a:p>
            <a:pPr lvl="0"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r>
              <a:rPr lang="uk-UA" sz="1600" dirty="0"/>
              <a:t>Цей приклад відображає різницю між методами інтерполяції для </a:t>
            </a:r>
            <a:r>
              <a:rPr lang="en-US" sz="1600" b="1" i="1" dirty="0" err="1"/>
              <a:t>imshow</a:t>
            </a:r>
            <a:r>
              <a:rPr lang="en-US" sz="1600" b="1" i="1" dirty="0"/>
              <a:t>()</a:t>
            </a:r>
            <a:r>
              <a:rPr lang="en-US" sz="1600" dirty="0"/>
              <a:t> </a:t>
            </a:r>
            <a:r>
              <a:rPr lang="uk-UA" sz="1600" dirty="0"/>
              <a:t>та </a:t>
            </a:r>
            <a:r>
              <a:rPr lang="en-US" sz="1600" b="1" i="1" dirty="0" err="1"/>
              <a:t>matshow</a:t>
            </a:r>
            <a:r>
              <a:rPr lang="en-US" sz="1600" b="1" i="1" dirty="0"/>
              <a:t>()</a:t>
            </a:r>
            <a:r>
              <a:rPr lang="en-US" sz="1600" dirty="0"/>
              <a:t>. </a:t>
            </a: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en-US" sz="1600" dirty="0"/>
          </a:p>
        </p:txBody>
      </p:sp>
      <p:sp>
        <p:nvSpPr>
          <p:cNvPr id="4" name="Rectangle 2"/>
          <p:cNvSpPr>
            <a:spLocks noChangeArrowheads="1"/>
          </p:cNvSpPr>
          <p:nvPr/>
        </p:nvSpPr>
        <p:spPr bwMode="auto">
          <a:xfrm>
            <a:off x="117695" y="1097124"/>
            <a:ext cx="5381601" cy="440120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matplotlib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pyplot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plt</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methods </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None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'none'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'nearest'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'bilinear'</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'bicubic'</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'spline16'</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'spline36'</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'hanning'</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'hamming'</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'hermite'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'kaiser'</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'quadric'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'catrom'</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'gaussian'</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'bessel'</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'mitchell'</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'sinc'</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'lanczos'</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random</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seed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19680801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grid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random</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rand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fig</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axs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subplots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nrows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ncols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figsize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9</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6</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subplot_kw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'xticks'</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C3E88D"/>
                </a:solidFill>
                <a:effectLst/>
                <a:latin typeface="JetBrains Mono"/>
              </a:rPr>
              <a:t>'yticks'</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for </a:t>
            </a:r>
            <a:r>
              <a:rPr kumimoji="0" lang="ru-RU" altLang="ru-RU" sz="1400" b="0" i="0" u="none" strike="noStrike" cap="none" normalizeH="0" baseline="0" dirty="0">
                <a:ln>
                  <a:noFill/>
                </a:ln>
                <a:solidFill>
                  <a:srgbClr val="C3CEE3"/>
                </a:solidFill>
                <a:effectLst/>
                <a:latin typeface="JetBrains Mono"/>
              </a:rPr>
              <a:t>ax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interp_method </a:t>
            </a:r>
            <a:r>
              <a:rPr kumimoji="0" lang="ru-RU" altLang="ru-RU" sz="1400" b="0" i="1" u="none" strike="noStrike" cap="none" normalizeH="0" baseline="0" dirty="0">
                <a:ln>
                  <a:noFill/>
                </a:ln>
                <a:solidFill>
                  <a:srgbClr val="C792EA"/>
                </a:solidFill>
                <a:effectLst/>
                <a:latin typeface="JetBrains Mono"/>
              </a:rPr>
              <a:t>in </a:t>
            </a:r>
            <a:r>
              <a:rPr kumimoji="0" lang="ru-RU" altLang="ru-RU" sz="1400" b="0" i="1" u="none" strike="noStrike" cap="none" normalizeH="0" baseline="0" dirty="0">
                <a:ln>
                  <a:noFill/>
                </a:ln>
                <a:solidFill>
                  <a:srgbClr val="82AAFF"/>
                </a:solidFill>
                <a:effectLst/>
                <a:latin typeface="JetBrains Mono"/>
              </a:rPr>
              <a:t>zip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axs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flat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methods</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imshow</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grid</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interpolation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interp_method</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cmap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'viridis'</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set_title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str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interp_method</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tight_layout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show</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5590192" y="1097123"/>
            <a:ext cx="6601808" cy="4401205"/>
          </a:xfrm>
          <a:prstGeom prst="rect">
            <a:avLst/>
          </a:prstGeom>
        </p:spPr>
      </p:pic>
    </p:spTree>
    <p:extLst>
      <p:ext uri="{BB962C8B-B14F-4D97-AF65-F5344CB8AC3E}">
        <p14:creationId xmlns:p14="http://schemas.microsoft.com/office/powerpoint/2010/main" val="9422866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3936" y="2338782"/>
            <a:ext cx="3305269" cy="1173964"/>
          </a:xfrm>
        </p:spPr>
        <p:txBody>
          <a:bodyPr>
            <a:normAutofit/>
          </a:bodyPr>
          <a:lstStyle/>
          <a:p>
            <a:pPr algn="ctr"/>
            <a:r>
              <a:rPr lang="en-US" sz="5400" b="1" dirty="0" err="1">
                <a:latin typeface="+mn-lt"/>
              </a:rPr>
              <a:t>SciPy</a:t>
            </a:r>
            <a:endParaRPr lang="uk-UA" sz="5400" b="1" dirty="0">
              <a:latin typeface="+mn-lt"/>
            </a:endParaRPr>
          </a:p>
        </p:txBody>
      </p:sp>
    </p:spTree>
    <p:extLst>
      <p:ext uri="{BB962C8B-B14F-4D97-AF65-F5344CB8AC3E}">
        <p14:creationId xmlns:p14="http://schemas.microsoft.com/office/powerpoint/2010/main" val="7076544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749" y="126748"/>
            <a:ext cx="11986788" cy="6572815"/>
          </a:xfrm>
        </p:spPr>
        <p:txBody>
          <a:bodyPr>
            <a:normAutofit/>
          </a:bodyPr>
          <a:lstStyle/>
          <a:p>
            <a:pPr marL="0" indent="0">
              <a:buNone/>
            </a:pPr>
            <a:r>
              <a:rPr lang="uk-UA" sz="1600" dirty="0"/>
              <a:t>Бібліотека </a:t>
            </a:r>
            <a:r>
              <a:rPr lang="en-US" sz="1600" dirty="0" err="1"/>
              <a:t>SciPy</a:t>
            </a:r>
            <a:r>
              <a:rPr lang="en-US" sz="1600" dirty="0"/>
              <a:t> </a:t>
            </a:r>
            <a:r>
              <a:rPr lang="uk-UA" sz="1600" dirty="0"/>
              <a:t>залежить від </a:t>
            </a:r>
            <a:r>
              <a:rPr lang="en-US" sz="1600" dirty="0" err="1"/>
              <a:t>NumPy</a:t>
            </a:r>
            <a:r>
              <a:rPr lang="en-US" sz="1600" dirty="0"/>
              <a:t>, </a:t>
            </a:r>
            <a:r>
              <a:rPr lang="uk-UA" sz="1600" dirty="0"/>
              <a:t>яка забезпечує зручну і швидку маніпуляцію з </a:t>
            </a:r>
            <a:r>
              <a:rPr lang="en-US" sz="1600" dirty="0"/>
              <a:t>N-</a:t>
            </a:r>
            <a:r>
              <a:rPr lang="uk-UA" sz="1600" dirty="0"/>
              <a:t>мірними масивами. </a:t>
            </a:r>
          </a:p>
          <a:p>
            <a:pPr marL="0" indent="0">
              <a:buNone/>
            </a:pPr>
            <a:r>
              <a:rPr lang="uk-UA" sz="1600" dirty="0"/>
              <a:t>Бібліотека </a:t>
            </a:r>
            <a:r>
              <a:rPr lang="en-US" sz="1600" dirty="0" err="1"/>
              <a:t>SciPy</a:t>
            </a:r>
            <a:r>
              <a:rPr lang="en-US" sz="1600" dirty="0"/>
              <a:t> </a:t>
            </a:r>
            <a:r>
              <a:rPr lang="uk-UA" sz="1600" dirty="0"/>
              <a:t>створена для роботи з масивами </a:t>
            </a:r>
            <a:r>
              <a:rPr lang="en-US" sz="1600" dirty="0" err="1"/>
              <a:t>NumPy</a:t>
            </a:r>
            <a:r>
              <a:rPr lang="en-US" sz="1600" dirty="0"/>
              <a:t> </a:t>
            </a:r>
            <a:r>
              <a:rPr lang="uk-UA" sz="1600" dirty="0"/>
              <a:t>і надає безліч зручних і ефективних чисельних методів, таких як </a:t>
            </a:r>
            <a:r>
              <a:rPr lang="uk-UA" sz="1600" u="sng" dirty="0"/>
              <a:t>процедури чисельної інтеграції та оптимізації</a:t>
            </a:r>
            <a:r>
              <a:rPr lang="uk-UA" sz="1600" dirty="0"/>
              <a:t>. Разом вони працюють на всіх популярних операційних системах, швидко встановлюються і є безкоштовними. </a:t>
            </a:r>
            <a:r>
              <a:rPr lang="en-US" sz="1600" dirty="0" err="1"/>
              <a:t>NumPy</a:t>
            </a:r>
            <a:r>
              <a:rPr lang="en-US" sz="1600" dirty="0"/>
              <a:t> </a:t>
            </a:r>
            <a:r>
              <a:rPr lang="uk-UA" sz="1600" dirty="0"/>
              <a:t>і </a:t>
            </a:r>
            <a:r>
              <a:rPr lang="en-US" sz="1600" dirty="0" err="1"/>
              <a:t>SciPy</a:t>
            </a:r>
            <a:r>
              <a:rPr lang="en-US" sz="1600" dirty="0"/>
              <a:t> </a:t>
            </a:r>
            <a:r>
              <a:rPr lang="uk-UA" sz="1600" dirty="0"/>
              <a:t>прості у використанні, але досить потужні, тому використовуються провідними світовими вченими і інженерами. </a:t>
            </a:r>
          </a:p>
          <a:p>
            <a:pPr marL="1611313" indent="0">
              <a:buNone/>
            </a:pPr>
            <a:r>
              <a:rPr lang="en-US" sz="1600" b="1" dirty="0" err="1"/>
              <a:t>SciPy</a:t>
            </a:r>
            <a:r>
              <a:rPr lang="en-US" sz="1600" b="1" dirty="0"/>
              <a:t> Sub-</a:t>
            </a:r>
            <a:r>
              <a:rPr lang="uk-UA" sz="1600" b="1" dirty="0"/>
              <a:t>пакети </a:t>
            </a:r>
          </a:p>
          <a:p>
            <a:pPr marL="0" indent="0">
              <a:buNone/>
            </a:pPr>
            <a:r>
              <a:rPr lang="en-US" sz="1600" dirty="0" err="1"/>
              <a:t>SciPy</a:t>
            </a:r>
            <a:r>
              <a:rPr lang="en-US" sz="1600" dirty="0"/>
              <a:t> </a:t>
            </a:r>
            <a:r>
              <a:rPr lang="uk-UA" sz="1600" dirty="0"/>
              <a:t>складається з підпакетів, що охоплюють різні галузі наукових обчислень. Вони узагальнені в наступній таблиці:</a:t>
            </a:r>
          </a:p>
        </p:txBody>
      </p:sp>
      <p:graphicFrame>
        <p:nvGraphicFramePr>
          <p:cNvPr id="4" name="Table 3"/>
          <p:cNvGraphicFramePr>
            <a:graphicFrameLocks noGrp="1"/>
          </p:cNvGraphicFramePr>
          <p:nvPr/>
        </p:nvGraphicFramePr>
        <p:xfrm>
          <a:off x="516048" y="2281473"/>
          <a:ext cx="6020554" cy="4347128"/>
        </p:xfrm>
        <a:graphic>
          <a:graphicData uri="http://schemas.openxmlformats.org/drawingml/2006/table">
            <a:tbl>
              <a:tblPr/>
              <a:tblGrid>
                <a:gridCol w="1837853">
                  <a:extLst>
                    <a:ext uri="{9D8B030D-6E8A-4147-A177-3AD203B41FA5}">
                      <a16:colId xmlns:a16="http://schemas.microsoft.com/office/drawing/2014/main" val="20000"/>
                    </a:ext>
                  </a:extLst>
                </a:gridCol>
                <a:gridCol w="4182701">
                  <a:extLst>
                    <a:ext uri="{9D8B030D-6E8A-4147-A177-3AD203B41FA5}">
                      <a16:colId xmlns:a16="http://schemas.microsoft.com/office/drawing/2014/main" val="20001"/>
                    </a:ext>
                  </a:extLst>
                </a:gridCol>
              </a:tblGrid>
              <a:tr h="277862">
                <a:tc>
                  <a:txBody>
                    <a:bodyPr/>
                    <a:lstStyle/>
                    <a:p>
                      <a:pPr algn="ctr"/>
                      <a:r>
                        <a:rPr lang="en-US" sz="1400" dirty="0" err="1">
                          <a:effectLst/>
                          <a:hlinkClick r:id="rId2"/>
                        </a:rPr>
                        <a:t>scipy.cluster</a:t>
                      </a:r>
                      <a:r>
                        <a:rPr lang="en-US" sz="1400" dirty="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Векторне квантування / </a:t>
                      </a:r>
                      <a:r>
                        <a:rPr lang="en-US" sz="1400" dirty="0" err="1"/>
                        <a:t>Kmeans</a:t>
                      </a:r>
                      <a:r>
                        <a:rPr lang="en-US" sz="1400" dirty="0"/>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290089">
                <a:tc>
                  <a:txBody>
                    <a:bodyPr/>
                    <a:lstStyle/>
                    <a:p>
                      <a:pPr algn="ctr"/>
                      <a:r>
                        <a:rPr lang="en-US" sz="1400">
                          <a:effectLst/>
                          <a:hlinkClick r:id="rId3"/>
                        </a:rPr>
                        <a:t>scipy.constants</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Фізико-математичні константи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290089">
                <a:tc>
                  <a:txBody>
                    <a:bodyPr/>
                    <a:lstStyle/>
                    <a:p>
                      <a:pPr algn="ctr"/>
                      <a:r>
                        <a:rPr lang="en-US" sz="1400">
                          <a:effectLst/>
                          <a:hlinkClick r:id="rId4"/>
                        </a:rPr>
                        <a:t>scipy.fftpack</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Перетворення Фур’є</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r h="290089">
                <a:tc>
                  <a:txBody>
                    <a:bodyPr/>
                    <a:lstStyle/>
                    <a:p>
                      <a:pPr algn="ctr"/>
                      <a:r>
                        <a:rPr lang="en-US" sz="1400" dirty="0" err="1">
                          <a:effectLst/>
                          <a:hlinkClick r:id="rId5"/>
                        </a:rPr>
                        <a:t>scipy.integrate</a:t>
                      </a:r>
                      <a:r>
                        <a:rPr lang="en-US" sz="1400" dirty="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Процедури інтеграції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r h="290089">
                <a:tc>
                  <a:txBody>
                    <a:bodyPr/>
                    <a:lstStyle/>
                    <a:p>
                      <a:pPr algn="ctr"/>
                      <a:r>
                        <a:rPr lang="en-US" sz="1400">
                          <a:effectLst/>
                          <a:hlinkClick r:id="rId6"/>
                        </a:rPr>
                        <a:t>scipy.interpolate</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Інтерполювання</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4"/>
                  </a:ext>
                </a:extLst>
              </a:tr>
              <a:tr h="290089">
                <a:tc>
                  <a:txBody>
                    <a:bodyPr/>
                    <a:lstStyle/>
                    <a:p>
                      <a:pPr algn="ctr"/>
                      <a:r>
                        <a:rPr lang="en-US" sz="1400">
                          <a:effectLst/>
                          <a:hlinkClick r:id="rId7"/>
                        </a:rPr>
                        <a:t>scipy.io</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Ввід і вивід даних</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5"/>
                  </a:ext>
                </a:extLst>
              </a:tr>
              <a:tr h="290089">
                <a:tc>
                  <a:txBody>
                    <a:bodyPr/>
                    <a:lstStyle/>
                    <a:p>
                      <a:pPr algn="ctr"/>
                      <a:r>
                        <a:rPr lang="en-US" sz="1400">
                          <a:effectLst/>
                          <a:hlinkClick r:id="rId8"/>
                        </a:rPr>
                        <a:t>scipy.linalg</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Процедури лінейної алгебри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6"/>
                  </a:ext>
                </a:extLst>
              </a:tr>
              <a:tr h="290089">
                <a:tc>
                  <a:txBody>
                    <a:bodyPr/>
                    <a:lstStyle/>
                    <a:p>
                      <a:pPr algn="ctr"/>
                      <a:r>
                        <a:rPr lang="en-US" sz="1400">
                          <a:effectLst/>
                          <a:hlinkClick r:id="rId9"/>
                        </a:rPr>
                        <a:t>scipy.ndimage</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Пакет </a:t>
                      </a:r>
                      <a:r>
                        <a:rPr lang="en-US" sz="1400" dirty="0"/>
                        <a:t>n-</a:t>
                      </a:r>
                      <a:r>
                        <a:rPr lang="ru-RU" sz="1400" dirty="0"/>
                        <a:t>мірних зображеннь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7"/>
                  </a:ext>
                </a:extLst>
              </a:tr>
              <a:tr h="290089">
                <a:tc>
                  <a:txBody>
                    <a:bodyPr/>
                    <a:lstStyle/>
                    <a:p>
                      <a:pPr algn="ctr"/>
                      <a:r>
                        <a:rPr lang="en-US" sz="1400">
                          <a:effectLst/>
                          <a:hlinkClick r:id="rId10"/>
                        </a:rPr>
                        <a:t>scipy.odr</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Ортогональна регресія відстані</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8"/>
                  </a:ext>
                </a:extLst>
              </a:tr>
              <a:tr h="290089">
                <a:tc>
                  <a:txBody>
                    <a:bodyPr/>
                    <a:lstStyle/>
                    <a:p>
                      <a:pPr algn="ctr"/>
                      <a:r>
                        <a:rPr lang="en-US" sz="1400">
                          <a:effectLst/>
                          <a:hlinkClick r:id="rId11"/>
                        </a:rPr>
                        <a:t>scipy.optimize</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Оптимізація</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9"/>
                  </a:ext>
                </a:extLst>
              </a:tr>
              <a:tr h="290089">
                <a:tc>
                  <a:txBody>
                    <a:bodyPr/>
                    <a:lstStyle/>
                    <a:p>
                      <a:pPr algn="ctr"/>
                      <a:r>
                        <a:rPr lang="en-US" sz="1400">
                          <a:effectLst/>
                          <a:hlinkClick r:id="rId12"/>
                        </a:rPr>
                        <a:t>scipy.signal</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Обробка сигналів</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0"/>
                  </a:ext>
                </a:extLst>
              </a:tr>
              <a:tr h="290089">
                <a:tc>
                  <a:txBody>
                    <a:bodyPr/>
                    <a:lstStyle/>
                    <a:p>
                      <a:pPr algn="ctr"/>
                      <a:r>
                        <a:rPr lang="en-US" sz="1400">
                          <a:effectLst/>
                          <a:hlinkClick r:id="rId13"/>
                        </a:rPr>
                        <a:t>scipy.sparse</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Рощріджені матриці</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1"/>
                  </a:ext>
                </a:extLst>
              </a:tr>
              <a:tr h="290089">
                <a:tc>
                  <a:txBody>
                    <a:bodyPr/>
                    <a:lstStyle/>
                    <a:p>
                      <a:pPr algn="ctr"/>
                      <a:r>
                        <a:rPr lang="en-US" sz="1400">
                          <a:effectLst/>
                          <a:hlinkClick r:id="rId14"/>
                        </a:rPr>
                        <a:t>scipy.spatial</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Просторові структури даних і алгоритми</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2"/>
                  </a:ext>
                </a:extLst>
              </a:tr>
              <a:tr h="290089">
                <a:tc>
                  <a:txBody>
                    <a:bodyPr/>
                    <a:lstStyle/>
                    <a:p>
                      <a:pPr algn="ctr"/>
                      <a:r>
                        <a:rPr lang="en-US" sz="1400">
                          <a:effectLst/>
                          <a:hlinkClick r:id="rId15"/>
                        </a:rPr>
                        <a:t>scipy.special</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Будь-які спеціальні математичні функції</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3"/>
                  </a:ext>
                </a:extLst>
              </a:tr>
              <a:tr h="290089">
                <a:tc>
                  <a:txBody>
                    <a:bodyPr/>
                    <a:lstStyle/>
                    <a:p>
                      <a:pPr algn="ctr"/>
                      <a:r>
                        <a:rPr lang="en-US" sz="1400">
                          <a:effectLst/>
                          <a:hlinkClick r:id="rId16"/>
                        </a:rPr>
                        <a:t>scipy.stats</a:t>
                      </a:r>
                      <a:r>
                        <a:rPr lang="en-US" sz="1400">
                          <a:effectLst/>
                        </a:rPr>
                        <a:t> </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400" dirty="0"/>
                        <a:t>Статистика</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4"/>
                  </a:ext>
                </a:extLst>
              </a:tr>
            </a:tbl>
          </a:graphicData>
        </a:graphic>
      </p:graphicFrame>
      <p:sp>
        <p:nvSpPr>
          <p:cNvPr id="5" name="Rectangle 4"/>
          <p:cNvSpPr/>
          <p:nvPr/>
        </p:nvSpPr>
        <p:spPr>
          <a:xfrm>
            <a:off x="7432895" y="2383225"/>
            <a:ext cx="4237022" cy="2308324"/>
          </a:xfrm>
          <a:prstGeom prst="rect">
            <a:avLst/>
          </a:prstGeom>
        </p:spPr>
        <p:txBody>
          <a:bodyPr wrap="square">
            <a:spAutoFit/>
          </a:bodyPr>
          <a:lstStyle/>
          <a:p>
            <a:r>
              <a:rPr lang="uk-UA" sz="1600" b="1" dirty="0"/>
              <a:t>Структура даних</a:t>
            </a:r>
          </a:p>
          <a:p>
            <a:endParaRPr lang="uk-UA" sz="1600" b="1" dirty="0"/>
          </a:p>
          <a:p>
            <a:r>
              <a:rPr lang="uk-UA" sz="1600" dirty="0"/>
              <a:t>Базова структура даних, яка використовується </a:t>
            </a:r>
            <a:r>
              <a:rPr lang="en-US" sz="1600" dirty="0" err="1"/>
              <a:t>SciPy</a:t>
            </a:r>
            <a:r>
              <a:rPr lang="en-US" sz="1600" dirty="0"/>
              <a:t>, </a:t>
            </a:r>
            <a:r>
              <a:rPr lang="uk-UA" sz="1600" dirty="0"/>
              <a:t>являє собою багатовимірний масив, що надається модулем </a:t>
            </a:r>
            <a:r>
              <a:rPr lang="en-US" sz="1600" dirty="0" err="1"/>
              <a:t>NumPy</a:t>
            </a:r>
            <a:r>
              <a:rPr lang="en-US" sz="1600" dirty="0"/>
              <a:t>. </a:t>
            </a:r>
            <a:endParaRPr lang="uk-UA" sz="1600" dirty="0"/>
          </a:p>
          <a:p>
            <a:r>
              <a:rPr lang="en-US" sz="1600" dirty="0" err="1"/>
              <a:t>NumPy</a:t>
            </a:r>
            <a:r>
              <a:rPr lang="en-US" sz="1600" dirty="0"/>
              <a:t> </a:t>
            </a:r>
            <a:r>
              <a:rPr lang="uk-UA" sz="1600" dirty="0"/>
              <a:t>надає деякі функції для лінійної алгебри, перетворень Фур'є і генерації випадкових чисел, але загальні функції еквівалентні у </a:t>
            </a:r>
            <a:r>
              <a:rPr lang="en-US" sz="1600" dirty="0" err="1"/>
              <a:t>SciPy</a:t>
            </a:r>
            <a:r>
              <a:rPr lang="en-US" sz="1600" dirty="0"/>
              <a:t>. </a:t>
            </a:r>
            <a:endParaRPr lang="uk-UA" sz="1600" dirty="0"/>
          </a:p>
        </p:txBody>
      </p:sp>
      <p:pic>
        <p:nvPicPr>
          <p:cNvPr id="6" name="Picture 5"/>
          <p:cNvPicPr>
            <a:picLocks noChangeAspect="1"/>
          </p:cNvPicPr>
          <p:nvPr/>
        </p:nvPicPr>
        <p:blipFill>
          <a:blip r:embed="rId17"/>
          <a:stretch>
            <a:fillRect/>
          </a:stretch>
        </p:blipFill>
        <p:spPr>
          <a:xfrm>
            <a:off x="7432895" y="6011501"/>
            <a:ext cx="2183446" cy="356481"/>
          </a:xfrm>
          <a:prstGeom prst="rect">
            <a:avLst/>
          </a:prstGeom>
        </p:spPr>
      </p:pic>
      <p:sp>
        <p:nvSpPr>
          <p:cNvPr id="7" name="Rectangle 6"/>
          <p:cNvSpPr/>
          <p:nvPr/>
        </p:nvSpPr>
        <p:spPr>
          <a:xfrm>
            <a:off x="7360467" y="5079755"/>
            <a:ext cx="3874883" cy="1200329"/>
          </a:xfrm>
          <a:prstGeom prst="rect">
            <a:avLst/>
          </a:prstGeom>
        </p:spPr>
        <p:txBody>
          <a:bodyPr wrap="square">
            <a:spAutoFit/>
          </a:bodyPr>
          <a:lstStyle/>
          <a:p>
            <a:r>
              <a:rPr lang="uk-UA" b="1" dirty="0"/>
              <a:t>Встановлення:</a:t>
            </a:r>
          </a:p>
          <a:p>
            <a:r>
              <a:rPr lang="uk-UA" dirty="0"/>
              <a:t>Традиційно – або в пакеті з </a:t>
            </a:r>
            <a:r>
              <a:rPr lang="en-US" dirty="0"/>
              <a:t>Anaconda </a:t>
            </a:r>
            <a:r>
              <a:rPr lang="uk-UA" dirty="0"/>
              <a:t>або самостійно через </a:t>
            </a:r>
            <a:r>
              <a:rPr lang="en-US" dirty="0"/>
              <a:t>pip</a:t>
            </a:r>
            <a:endParaRPr lang="uk-UA" dirty="0"/>
          </a:p>
          <a:p>
            <a:endParaRPr lang="uk-UA" b="1" dirty="0"/>
          </a:p>
        </p:txBody>
      </p:sp>
    </p:spTree>
    <p:extLst>
      <p:ext uri="{BB962C8B-B14F-4D97-AF65-F5344CB8AC3E}">
        <p14:creationId xmlns:p14="http://schemas.microsoft.com/office/powerpoint/2010/main" val="5182699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749" y="126748"/>
            <a:ext cx="11986788" cy="6572815"/>
          </a:xfrm>
        </p:spPr>
        <p:txBody>
          <a:bodyPr>
            <a:normAutofit/>
          </a:bodyPr>
          <a:lstStyle/>
          <a:p>
            <a:pPr marL="0" indent="0" algn="ctr">
              <a:buNone/>
            </a:pPr>
            <a:r>
              <a:rPr lang="en-US" sz="1600" b="1" i="1" dirty="0" err="1"/>
              <a:t>SciPy</a:t>
            </a:r>
            <a:r>
              <a:rPr lang="en-US" sz="1600" b="1" i="1" dirty="0"/>
              <a:t> Constants Package </a:t>
            </a:r>
            <a:endParaRPr lang="uk-UA" sz="1600" b="1" i="1" dirty="0"/>
          </a:p>
          <a:p>
            <a:pPr marL="0" indent="0">
              <a:buNone/>
            </a:pPr>
            <a:r>
              <a:rPr lang="uk-UA" sz="1600" dirty="0"/>
              <a:t>Пакет </a:t>
            </a:r>
            <a:r>
              <a:rPr lang="en-US" sz="1600" b="1" i="1" dirty="0" err="1"/>
              <a:t>scipy.constants</a:t>
            </a:r>
            <a:r>
              <a:rPr lang="en-US" sz="1600" dirty="0"/>
              <a:t> </a:t>
            </a:r>
            <a:r>
              <a:rPr lang="uk-UA" sz="1600" dirty="0"/>
              <a:t>надає різні константи. Для їх використання потрібно їх імпортувати. </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uk-UA" sz="1600" dirty="0"/>
              <a:t>Список констант є неймовірно великим </a:t>
            </a:r>
            <a:r>
              <a:rPr lang="en-US" sz="1600" dirty="0">
                <a:hlinkClick r:id="rId2"/>
              </a:rPr>
              <a:t>https://docs.scipy.org/doc/scipy/reference/constants.html</a:t>
            </a:r>
            <a:r>
              <a:rPr lang="uk-UA" sz="1600" dirty="0"/>
              <a:t>   і включає в себе математичні та фізичні константи, одиниці вимірювання та багато іншого.</a:t>
            </a:r>
          </a:p>
          <a:p>
            <a:pPr marL="0" indent="0">
              <a:buNone/>
            </a:pPr>
            <a:endParaRPr lang="uk-UA" sz="1600" dirty="0"/>
          </a:p>
          <a:p>
            <a:pPr marL="0" indent="0">
              <a:buNone/>
            </a:pPr>
            <a:r>
              <a:rPr lang="uk-UA" sz="1600" dirty="0"/>
              <a:t>Запам</a:t>
            </a:r>
            <a:r>
              <a:rPr lang="en-US" sz="1600" dirty="0"/>
              <a:t>’</a:t>
            </a:r>
            <a:r>
              <a:rPr lang="uk-UA" sz="1600" dirty="0"/>
              <a:t>ятати  все це трохи складно. Найпростіший спосіб дізнатися, яка клавіша для якої функції - це метод </a:t>
            </a:r>
            <a:r>
              <a:rPr lang="en-US" sz="1600" b="1" i="1" dirty="0" err="1"/>
              <a:t>scipy.constants.find</a:t>
            </a:r>
            <a:r>
              <a:rPr lang="en-US" sz="1600" b="1" i="1" dirty="0"/>
              <a:t>()</a:t>
            </a:r>
            <a:r>
              <a:rPr lang="en-US" sz="1600" dirty="0"/>
              <a:t>. </a:t>
            </a:r>
            <a:endParaRPr lang="uk-UA" sz="1600" dirty="0"/>
          </a:p>
        </p:txBody>
      </p:sp>
      <p:sp>
        <p:nvSpPr>
          <p:cNvPr id="2" name="Rectangle 1"/>
          <p:cNvSpPr>
            <a:spLocks noChangeArrowheads="1"/>
          </p:cNvSpPr>
          <p:nvPr/>
        </p:nvSpPr>
        <p:spPr bwMode="auto">
          <a:xfrm>
            <a:off x="208230" y="968350"/>
            <a:ext cx="3140411" cy="120032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scipy</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math</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from </a:t>
            </a:r>
            <a:r>
              <a:rPr kumimoji="0" lang="ru-RU" altLang="ru-RU" sz="1200" b="0" i="0" u="none" strike="noStrike" cap="none" normalizeH="0" baseline="0" dirty="0">
                <a:ln>
                  <a:noFill/>
                </a:ln>
                <a:solidFill>
                  <a:srgbClr val="C3CEE3"/>
                </a:solidFill>
                <a:effectLst/>
                <a:latin typeface="JetBrains Mono"/>
              </a:rPr>
              <a:t>scipy</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constants </a:t>
            </a: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pi</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f"sciPy - pi = </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scipy</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constants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pi</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.16f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f"math - pi = </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math</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pi</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.16f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3"/>
          <a:stretch>
            <a:fillRect/>
          </a:stretch>
        </p:blipFill>
        <p:spPr>
          <a:xfrm>
            <a:off x="4102672" y="1616140"/>
            <a:ext cx="2581275" cy="590550"/>
          </a:xfrm>
          <a:prstGeom prst="rect">
            <a:avLst/>
          </a:prstGeom>
        </p:spPr>
      </p:pic>
      <p:sp>
        <p:nvSpPr>
          <p:cNvPr id="5" name="Rectangle 2"/>
          <p:cNvSpPr>
            <a:spLocks noChangeArrowheads="1"/>
          </p:cNvSpPr>
          <p:nvPr/>
        </p:nvSpPr>
        <p:spPr bwMode="auto">
          <a:xfrm>
            <a:off x="208230" y="4006656"/>
            <a:ext cx="4423262" cy="64633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import </a:t>
            </a:r>
            <a:r>
              <a:rPr kumimoji="0" lang="ru-RU" altLang="ru-RU" sz="1200" b="0" i="0" u="none" strike="noStrike" cap="none" normalizeH="0" baseline="0">
                <a:ln>
                  <a:noFill/>
                </a:ln>
                <a:solidFill>
                  <a:srgbClr val="C3CEE3"/>
                </a:solidFill>
                <a:effectLst/>
                <a:latin typeface="JetBrains Mono"/>
              </a:rPr>
              <a:t>scipy</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constants</a:t>
            </a: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res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scipy</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constants</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physical_constants</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"Avogadro constant"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res</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4"/>
          <a:stretch>
            <a:fillRect/>
          </a:stretch>
        </p:blipFill>
        <p:spPr>
          <a:xfrm>
            <a:off x="4915230" y="4267389"/>
            <a:ext cx="2409825" cy="371475"/>
          </a:xfrm>
          <a:prstGeom prst="rect">
            <a:avLst/>
          </a:prstGeom>
        </p:spPr>
      </p:pic>
    </p:spTree>
    <p:extLst>
      <p:ext uri="{BB962C8B-B14F-4D97-AF65-F5344CB8AC3E}">
        <p14:creationId xmlns:p14="http://schemas.microsoft.com/office/powerpoint/2010/main" val="40166538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749" y="126748"/>
            <a:ext cx="11986788" cy="6572815"/>
          </a:xfrm>
        </p:spPr>
        <p:txBody>
          <a:bodyPr>
            <a:normAutofit/>
          </a:bodyPr>
          <a:lstStyle/>
          <a:p>
            <a:pPr marL="0" indent="0" algn="ctr">
              <a:buNone/>
            </a:pPr>
            <a:r>
              <a:rPr lang="uk-UA" sz="1600" b="1" dirty="0"/>
              <a:t>Інтегрування</a:t>
            </a:r>
          </a:p>
          <a:p>
            <a:pPr marL="0" indent="0">
              <a:buNone/>
            </a:pPr>
            <a:r>
              <a:rPr lang="uk-UA" sz="1600" dirty="0"/>
              <a:t>Чисельне інтегрування іноді називають квадратурних, звідси і назва </a:t>
            </a:r>
            <a:r>
              <a:rPr lang="en-US" sz="1600" b="1" i="1" dirty="0"/>
              <a:t>quad</a:t>
            </a:r>
            <a:r>
              <a:rPr lang="uk-UA" sz="1600" b="1" i="1" dirty="0"/>
              <a:t>(</a:t>
            </a:r>
            <a:r>
              <a:rPr lang="en-US" sz="1600" b="1" i="1" dirty="0"/>
              <a:t>)</a:t>
            </a:r>
            <a:r>
              <a:rPr lang="uk-UA" sz="1600" dirty="0"/>
              <a:t>. Зазвичай це вибір за замовчуванням для виконання одиночних інтегралів функції </a:t>
            </a:r>
            <a:r>
              <a:rPr lang="en-US" sz="1600" dirty="0"/>
              <a:t>f(x) </a:t>
            </a:r>
            <a:r>
              <a:rPr lang="uk-UA" sz="1600" dirty="0"/>
              <a:t>в заданому фіксованому діапазоні від </a:t>
            </a:r>
            <a:r>
              <a:rPr lang="en-US" sz="1600" dirty="0"/>
              <a:t>a </a:t>
            </a:r>
            <a:r>
              <a:rPr lang="uk-UA" sz="1600" dirty="0"/>
              <a:t>до </a:t>
            </a:r>
            <a:r>
              <a:rPr lang="en-US" sz="1600" dirty="0"/>
              <a:t>b. </a:t>
            </a:r>
            <a:endParaRPr lang="uk-UA" sz="1600" dirty="0"/>
          </a:p>
          <a:p>
            <a:pPr marL="0" indent="0">
              <a:buNone/>
            </a:pPr>
            <a:r>
              <a:rPr lang="uk-UA" sz="1600" u="sng" dirty="0"/>
              <a:t>Одинарний інтеграл</a:t>
            </a:r>
            <a:r>
              <a:rPr lang="uk-UA" sz="1600" dirty="0"/>
              <a:t>. Загальна форма </a:t>
            </a:r>
            <a:r>
              <a:rPr lang="en-US" sz="1600" b="1" i="1" dirty="0"/>
              <a:t>quad</a:t>
            </a:r>
            <a:r>
              <a:rPr lang="en-US" sz="1600" dirty="0"/>
              <a:t> - </a:t>
            </a:r>
            <a:r>
              <a:rPr lang="uk-UA" sz="1600" dirty="0"/>
              <a:t>це </a:t>
            </a:r>
            <a:r>
              <a:rPr lang="en-US" sz="1600" b="1" i="1" dirty="0" err="1"/>
              <a:t>scipy.integrate.quad</a:t>
            </a:r>
            <a:r>
              <a:rPr lang="en-US" sz="1600" b="1" i="1" dirty="0"/>
              <a:t>(f, a, b)</a:t>
            </a:r>
            <a:r>
              <a:rPr lang="en-US" sz="1600" dirty="0"/>
              <a:t>, </a:t>
            </a:r>
            <a:r>
              <a:rPr lang="uk-UA" sz="1600" dirty="0"/>
              <a:t>де «</a:t>
            </a:r>
            <a:r>
              <a:rPr lang="en-US" sz="1600" dirty="0"/>
              <a:t>f» - </a:t>
            </a:r>
            <a:r>
              <a:rPr lang="uk-UA" sz="1600" dirty="0"/>
              <a:t>це ім'я інтегрованої функції. Беручи до уваги, що «</a:t>
            </a:r>
            <a:r>
              <a:rPr lang="en-US" sz="1600" dirty="0"/>
              <a:t>a» </a:t>
            </a:r>
            <a:r>
              <a:rPr lang="uk-UA" sz="1600" dirty="0"/>
              <a:t>і «</a:t>
            </a:r>
            <a:r>
              <a:rPr lang="en-US" sz="1600" dirty="0"/>
              <a:t>b» </a:t>
            </a:r>
            <a:r>
              <a:rPr lang="uk-UA" sz="1600" dirty="0"/>
              <a:t>є нижньою і верхньою межами відповідно.</a:t>
            </a:r>
            <a:endParaRPr lang="en-US" sz="1600" dirty="0"/>
          </a:p>
          <a:p>
            <a:pPr marL="0" indent="0">
              <a:buNone/>
            </a:pPr>
            <a:r>
              <a:rPr lang="ru-RU" sz="1600" dirty="0"/>
              <a:t>Р</a:t>
            </a:r>
            <a:r>
              <a:rPr lang="uk-UA" sz="1600" dirty="0"/>
              <a:t>озглянемо приклад функції Гаусса, інтегрованої в діапазоні від 0 до 1. </a:t>
            </a:r>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r>
              <a:rPr lang="uk-UA" sz="1600" u="sng" dirty="0"/>
              <a:t>Подвійний інтеграл</a:t>
            </a:r>
            <a:r>
              <a:rPr lang="uk-UA" sz="1600" dirty="0"/>
              <a:t>. Загальна форма </a:t>
            </a:r>
            <a:r>
              <a:rPr lang="en-US" sz="1600" b="1" i="1" dirty="0" err="1"/>
              <a:t>dblquad</a:t>
            </a:r>
            <a:r>
              <a:rPr lang="en-US" sz="1600" dirty="0"/>
              <a:t> - </a:t>
            </a:r>
            <a:r>
              <a:rPr lang="uk-UA" sz="1600" dirty="0"/>
              <a:t>це </a:t>
            </a:r>
            <a:r>
              <a:rPr lang="en-US" sz="1600" b="1" i="1" dirty="0" err="1"/>
              <a:t>scipy.integrate.dblquad</a:t>
            </a:r>
            <a:r>
              <a:rPr lang="en-US" sz="1600" b="1" i="1" dirty="0"/>
              <a:t>(</a:t>
            </a:r>
            <a:r>
              <a:rPr lang="en-US" sz="1600" b="1" i="1" dirty="0" err="1"/>
              <a:t>func</a:t>
            </a:r>
            <a:r>
              <a:rPr lang="en-US" sz="1600" b="1" i="1" dirty="0"/>
              <a:t>, a, b, </a:t>
            </a:r>
            <a:r>
              <a:rPr lang="en-US" sz="1600" b="1" i="1" dirty="0" err="1"/>
              <a:t>gfun</a:t>
            </a:r>
            <a:r>
              <a:rPr lang="en-US" sz="1600" b="1" i="1" dirty="0"/>
              <a:t>, </a:t>
            </a:r>
            <a:r>
              <a:rPr lang="en-US" sz="1600" b="1" i="1" dirty="0" err="1"/>
              <a:t>hfun</a:t>
            </a:r>
            <a:r>
              <a:rPr lang="en-US" sz="1600" b="1" i="1" dirty="0"/>
              <a:t>). </a:t>
            </a:r>
            <a:r>
              <a:rPr lang="uk-UA" sz="1600" dirty="0"/>
              <a:t>Де </a:t>
            </a:r>
            <a:r>
              <a:rPr lang="en-US" sz="1600" dirty="0" err="1"/>
              <a:t>func</a:t>
            </a:r>
            <a:r>
              <a:rPr lang="en-US" sz="1600" dirty="0"/>
              <a:t> - </a:t>
            </a:r>
            <a:r>
              <a:rPr lang="uk-UA" sz="1600" dirty="0"/>
              <a:t>це ім'я інтегрованої функції, </a:t>
            </a:r>
            <a:r>
              <a:rPr lang="en-US" sz="1600" dirty="0"/>
              <a:t>a </a:t>
            </a:r>
            <a:r>
              <a:rPr lang="uk-UA" sz="1600" dirty="0"/>
              <a:t>і </a:t>
            </a:r>
            <a:r>
              <a:rPr lang="en-US" sz="1600" dirty="0"/>
              <a:t>b - </a:t>
            </a:r>
            <a:r>
              <a:rPr lang="uk-UA" sz="1600" dirty="0"/>
              <a:t>це нижній і верхній межі змінної </a:t>
            </a:r>
            <a:r>
              <a:rPr lang="en-US" sz="1600" dirty="0"/>
              <a:t>x </a:t>
            </a:r>
            <a:r>
              <a:rPr lang="uk-UA" sz="1600" dirty="0"/>
              <a:t>відповідно, а </a:t>
            </a:r>
            <a:r>
              <a:rPr lang="en-US" sz="1600" dirty="0" err="1"/>
              <a:t>gfun</a:t>
            </a:r>
            <a:r>
              <a:rPr lang="en-US" sz="1600" dirty="0"/>
              <a:t> </a:t>
            </a:r>
            <a:r>
              <a:rPr lang="uk-UA" sz="1600" dirty="0"/>
              <a:t>і </a:t>
            </a:r>
            <a:r>
              <a:rPr lang="en-US" sz="1600" dirty="0" err="1"/>
              <a:t>hfun</a:t>
            </a:r>
            <a:r>
              <a:rPr lang="en-US" sz="1600" dirty="0"/>
              <a:t> - </a:t>
            </a:r>
            <a:r>
              <a:rPr lang="uk-UA" sz="1600" dirty="0"/>
              <a:t>це імена функцій, які визначають нижню і верхню межі змінної у. </a:t>
            </a:r>
          </a:p>
        </p:txBody>
      </p:sp>
      <p:sp>
        <p:nvSpPr>
          <p:cNvPr id="2" name="Rectangle 1"/>
          <p:cNvSpPr>
            <a:spLocks noChangeArrowheads="1"/>
          </p:cNvSpPr>
          <p:nvPr/>
        </p:nvSpPr>
        <p:spPr bwMode="auto">
          <a:xfrm>
            <a:off x="126749" y="1986490"/>
            <a:ext cx="2244332" cy="120032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scipy</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integrate</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from </a:t>
            </a:r>
            <a:r>
              <a:rPr kumimoji="0" lang="ru-RU" altLang="ru-RU" sz="1200" b="0" i="0" u="none" strike="noStrike" cap="none" normalizeH="0" baseline="0" dirty="0">
                <a:ln>
                  <a:noFill/>
                </a:ln>
                <a:solidFill>
                  <a:srgbClr val="C3CEE3"/>
                </a:solidFill>
                <a:effectLst/>
                <a:latin typeface="JetBrains Mono"/>
              </a:rPr>
              <a:t>numpy </a:t>
            </a: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exp</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f</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lambda </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exp</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i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scipy</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integrate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quad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i</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757818" y="2910594"/>
            <a:ext cx="3362325" cy="276225"/>
          </a:xfrm>
          <a:prstGeom prst="rect">
            <a:avLst/>
          </a:prstGeom>
        </p:spPr>
      </p:pic>
      <p:pic>
        <p:nvPicPr>
          <p:cNvPr id="6" name="Picture 5"/>
          <p:cNvPicPr>
            <a:picLocks noChangeAspect="1"/>
          </p:cNvPicPr>
          <p:nvPr/>
        </p:nvPicPr>
        <p:blipFill>
          <a:blip r:embed="rId3"/>
          <a:stretch>
            <a:fillRect/>
          </a:stretch>
        </p:blipFill>
        <p:spPr>
          <a:xfrm>
            <a:off x="2757818" y="2204107"/>
            <a:ext cx="838200" cy="428625"/>
          </a:xfrm>
          <a:prstGeom prst="rect">
            <a:avLst/>
          </a:prstGeom>
        </p:spPr>
      </p:pic>
      <p:sp>
        <p:nvSpPr>
          <p:cNvPr id="7" name="Rectangle 6"/>
          <p:cNvSpPr/>
          <p:nvPr/>
        </p:nvSpPr>
        <p:spPr>
          <a:xfrm>
            <a:off x="4342645" y="2049087"/>
            <a:ext cx="6096000" cy="738664"/>
          </a:xfrm>
          <a:prstGeom prst="rect">
            <a:avLst/>
          </a:prstGeom>
        </p:spPr>
        <p:txBody>
          <a:bodyPr>
            <a:spAutoFit/>
          </a:bodyPr>
          <a:lstStyle/>
          <a:p>
            <a:r>
              <a:rPr lang="ru-RU" sz="1400" i="1" dirty="0"/>
              <a:t>Функція quad повертає два значення, в яких перше число є значенням інтеграла, а друге значення є оцінкою абсолютної похибки в значенні інтеграла. </a:t>
            </a:r>
            <a:endParaRPr lang="uk-UA" sz="1400" i="1" dirty="0"/>
          </a:p>
        </p:txBody>
      </p:sp>
      <p:sp>
        <p:nvSpPr>
          <p:cNvPr id="8" name="Rectangle 2"/>
          <p:cNvSpPr>
            <a:spLocks noChangeArrowheads="1"/>
          </p:cNvSpPr>
          <p:nvPr/>
        </p:nvSpPr>
        <p:spPr bwMode="auto">
          <a:xfrm>
            <a:off x="126749" y="3908473"/>
            <a:ext cx="2919197" cy="156966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import </a:t>
            </a:r>
            <a:r>
              <a:rPr kumimoji="0" lang="ru-RU" altLang="ru-RU" sz="1200" b="0" i="0" u="none" strike="noStrike" cap="none" normalizeH="0" baseline="0">
                <a:ln>
                  <a:noFill/>
                </a:ln>
                <a:solidFill>
                  <a:srgbClr val="C3CEE3"/>
                </a:solidFill>
                <a:effectLst/>
                <a:latin typeface="JetBrains Mono"/>
              </a:rPr>
              <a:t>scipy</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integrate</a:t>
            </a:r>
            <a:br>
              <a:rPr kumimoji="0" lang="ru-RU" altLang="ru-RU" sz="1200" b="0" i="0" u="none" strike="noStrike" cap="none" normalizeH="0" baseline="0">
                <a:ln>
                  <a:noFill/>
                </a:ln>
                <a:solidFill>
                  <a:srgbClr val="C3CEE3"/>
                </a:solidFill>
                <a:effectLst/>
                <a:latin typeface="JetBrains Mono"/>
              </a:rPr>
            </a:br>
            <a:r>
              <a:rPr kumimoji="0" lang="ru-RU" altLang="ru-RU" sz="1200" b="0" i="1" u="none" strike="noStrike" cap="none" normalizeH="0" baseline="0">
                <a:ln>
                  <a:noFill/>
                </a:ln>
                <a:solidFill>
                  <a:srgbClr val="C792EA"/>
                </a:solidFill>
                <a:effectLst/>
                <a:latin typeface="JetBrains Mono"/>
              </a:rPr>
              <a:t>from </a:t>
            </a:r>
            <a:r>
              <a:rPr kumimoji="0" lang="ru-RU" altLang="ru-RU" sz="1200" b="0" i="0" u="none" strike="noStrike" cap="none" normalizeH="0" baseline="0">
                <a:ln>
                  <a:noFill/>
                </a:ln>
                <a:solidFill>
                  <a:srgbClr val="C3CEE3"/>
                </a:solidFill>
                <a:effectLst/>
                <a:latin typeface="JetBrains Mono"/>
              </a:rPr>
              <a:t>math </a:t>
            </a:r>
            <a:r>
              <a:rPr kumimoji="0" lang="ru-RU" altLang="ru-RU" sz="1200" b="0" i="1" u="none" strike="noStrike" cap="none" normalizeH="0" baseline="0">
                <a:ln>
                  <a:noFill/>
                </a:ln>
                <a:solidFill>
                  <a:srgbClr val="C792EA"/>
                </a:solidFill>
                <a:effectLst/>
                <a:latin typeface="JetBrains Mono"/>
              </a:rPr>
              <a:t>import </a:t>
            </a:r>
            <a:r>
              <a:rPr kumimoji="0" lang="ru-RU" altLang="ru-RU" sz="1200" b="0" i="0" u="none" strike="noStrike" cap="none" normalizeH="0" baseline="0">
                <a:ln>
                  <a:noFill/>
                </a:ln>
                <a:solidFill>
                  <a:srgbClr val="C3CEE3"/>
                </a:solidFill>
                <a:effectLst/>
                <a:latin typeface="JetBrains Mono"/>
              </a:rPr>
              <a:t>sqrt</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f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lambda </a:t>
            </a:r>
            <a:r>
              <a:rPr kumimoji="0" lang="ru-RU" altLang="ru-RU" sz="1200" b="0" i="0" u="none" strike="noStrike" cap="none" normalizeH="0" baseline="0">
                <a:ln>
                  <a:noFill/>
                </a:ln>
                <a:solidFill>
                  <a:srgbClr val="C3CEE3"/>
                </a:solidFill>
                <a:effectLst/>
                <a:latin typeface="JetBrains Mono"/>
              </a:rPr>
              <a:t>x</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y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16</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x</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y</a:t>
            </a: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g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lambda </a:t>
            </a:r>
            <a:r>
              <a:rPr kumimoji="0" lang="ru-RU" altLang="ru-RU" sz="1200" b="0" i="0" u="none" strike="noStrike" cap="none" normalizeH="0" baseline="0">
                <a:ln>
                  <a:noFill/>
                </a:ln>
                <a:solidFill>
                  <a:srgbClr val="C3CEE3"/>
                </a:solidFill>
                <a:effectLst/>
                <a:latin typeface="JetBrains Mono"/>
              </a:rPr>
              <a:t>x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C3CEE3"/>
                </a:solidFill>
                <a:effectLst/>
                <a:latin typeface="JetBrains Mono"/>
              </a:rPr>
              <a:t>h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lambda </a:t>
            </a:r>
            <a:r>
              <a:rPr kumimoji="0" lang="ru-RU" altLang="ru-RU" sz="1200" b="0" i="0" u="none" strike="noStrike" cap="none" normalizeH="0" baseline="0">
                <a:ln>
                  <a:noFill/>
                </a:ln>
                <a:solidFill>
                  <a:srgbClr val="C3CEE3"/>
                </a:solidFill>
                <a:effectLst/>
                <a:latin typeface="JetBrains Mono"/>
              </a:rPr>
              <a:t>y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sqrt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4</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y</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2</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C3CEE3"/>
                </a:solidFill>
                <a:effectLst/>
                <a:latin typeface="JetBrains Mono"/>
              </a:rPr>
              <a:t>i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scipy</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integrate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dblquad</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0</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0.5</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g</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i</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9" name="Picture 8"/>
          <p:cNvPicPr>
            <a:picLocks noChangeAspect="1"/>
          </p:cNvPicPr>
          <p:nvPr/>
        </p:nvPicPr>
        <p:blipFill>
          <a:blip r:embed="rId4"/>
          <a:stretch>
            <a:fillRect/>
          </a:stretch>
        </p:blipFill>
        <p:spPr>
          <a:xfrm>
            <a:off x="3380100" y="5240008"/>
            <a:ext cx="2371725" cy="238125"/>
          </a:xfrm>
          <a:prstGeom prst="rect">
            <a:avLst/>
          </a:prstGeom>
        </p:spPr>
      </p:pic>
      <p:sp>
        <p:nvSpPr>
          <p:cNvPr id="10" name="Rectangle 9"/>
          <p:cNvSpPr/>
          <p:nvPr/>
        </p:nvSpPr>
        <p:spPr>
          <a:xfrm>
            <a:off x="3292444" y="3989083"/>
            <a:ext cx="6096000" cy="954107"/>
          </a:xfrm>
          <a:prstGeom prst="rect">
            <a:avLst/>
          </a:prstGeom>
        </p:spPr>
        <p:txBody>
          <a:bodyPr>
            <a:spAutoFit/>
          </a:bodyPr>
          <a:lstStyle/>
          <a:p>
            <a:r>
              <a:rPr lang="uk-UA" sz="1400" i="1" dirty="0"/>
              <a:t>Функції </a:t>
            </a:r>
            <a:r>
              <a:rPr lang="en-US" sz="1400" i="1" dirty="0"/>
              <a:t>f, g </a:t>
            </a:r>
            <a:r>
              <a:rPr lang="uk-UA" sz="1400" i="1" dirty="0"/>
              <a:t>і </a:t>
            </a:r>
            <a:r>
              <a:rPr lang="en-US" sz="1400" i="1" dirty="0"/>
              <a:t>h, </a:t>
            </a:r>
            <a:r>
              <a:rPr lang="uk-UA" sz="1400" i="1" dirty="0"/>
              <a:t>визначено використовуючи лямбда-вирази. Зверніть увагу, що навіть якщо </a:t>
            </a:r>
            <a:r>
              <a:rPr lang="en-US" sz="1400" i="1" dirty="0"/>
              <a:t>g </a:t>
            </a:r>
            <a:r>
              <a:rPr lang="uk-UA" sz="1400" i="1" dirty="0"/>
              <a:t>і </a:t>
            </a:r>
            <a:r>
              <a:rPr lang="en-US" sz="1400" i="1" dirty="0"/>
              <a:t>h </a:t>
            </a:r>
            <a:r>
              <a:rPr lang="uk-UA" sz="1400" i="1" dirty="0"/>
              <a:t>є константами, як вони можуть бути в багатьох випадках, вони повинні бути визначені як функції - як ми зробили тут для нижньої межі. </a:t>
            </a:r>
          </a:p>
        </p:txBody>
      </p:sp>
    </p:spTree>
    <p:extLst>
      <p:ext uri="{BB962C8B-B14F-4D97-AF65-F5344CB8AC3E}">
        <p14:creationId xmlns:p14="http://schemas.microsoft.com/office/powerpoint/2010/main" val="21400326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749" y="126748"/>
            <a:ext cx="11986788" cy="6572815"/>
          </a:xfrm>
        </p:spPr>
        <p:txBody>
          <a:bodyPr>
            <a:normAutofit/>
          </a:bodyPr>
          <a:lstStyle/>
          <a:p>
            <a:pPr marL="0" indent="0" algn="ctr">
              <a:buNone/>
            </a:pPr>
            <a:r>
              <a:rPr lang="uk-UA" sz="1600" b="1" dirty="0"/>
              <a:t>Інтерполяція</a:t>
            </a:r>
          </a:p>
          <a:p>
            <a:pPr marL="0" indent="0">
              <a:buNone/>
            </a:pPr>
            <a:r>
              <a:rPr lang="uk-UA" sz="1600" b="1" i="1" dirty="0"/>
              <a:t>Інтерполяція</a:t>
            </a:r>
            <a:r>
              <a:rPr lang="uk-UA" sz="1600" dirty="0"/>
              <a:t> - це процес знаходження значення між двома точками на лінії або кривій. Інтерполяція, корисна не тільки в статистиці, а й в науці, бізнесі або при необхідності прогнозування значень, що потрапляють в дві існуючі точки даних.</a:t>
            </a:r>
          </a:p>
          <a:p>
            <a:pPr marL="0" indent="0">
              <a:buNone/>
            </a:pPr>
            <a:r>
              <a:rPr lang="uk-UA" sz="1600" dirty="0"/>
              <a:t>Інтерполяція виконується за допомогою пакета </a:t>
            </a:r>
            <a:r>
              <a:rPr lang="en-US" sz="1600" b="1" i="1" dirty="0" err="1"/>
              <a:t>scipy.interpolate</a:t>
            </a:r>
            <a:endParaRPr lang="en-US" sz="1600" b="1" i="1" dirty="0"/>
          </a:p>
          <a:p>
            <a:pPr marL="0" indent="0">
              <a:buNone/>
            </a:pPr>
            <a:r>
              <a:rPr lang="uk-UA" sz="1600" dirty="0"/>
              <a:t>Для початку підготуємо дані</a:t>
            </a:r>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r>
              <a:rPr lang="uk-UA" sz="1600" b="1" i="1" dirty="0"/>
              <a:t>1-D Інтерполяція </a:t>
            </a:r>
          </a:p>
          <a:p>
            <a:pPr marL="0" indent="0">
              <a:buNone/>
            </a:pPr>
            <a:r>
              <a:rPr lang="uk-UA" sz="1600" dirty="0"/>
              <a:t>Клас</a:t>
            </a:r>
            <a:r>
              <a:rPr lang="uk-UA" sz="1600" b="1" i="1" dirty="0"/>
              <a:t> interp1d </a:t>
            </a:r>
            <a:r>
              <a:rPr lang="uk-UA" sz="1600" dirty="0"/>
              <a:t>в </a:t>
            </a:r>
            <a:r>
              <a:rPr lang="uk-UA" sz="1600" b="1" i="1" dirty="0"/>
              <a:t>scipy.interpolate</a:t>
            </a:r>
            <a:r>
              <a:rPr lang="uk-UA" sz="1600" dirty="0"/>
              <a:t> - це зручний метод для створення функції на основі фіксованих точок даних, яка може бути оцінена в будь-якому місці області даних, з використанням лінійної інтерполяції. Використовуючи наведені вище дані, створимо інтерполяційну функцію і намалюємо новий інтерпольований графік.</a:t>
            </a:r>
          </a:p>
        </p:txBody>
      </p:sp>
      <p:sp>
        <p:nvSpPr>
          <p:cNvPr id="2" name="Rectangle 1"/>
          <p:cNvSpPr>
            <a:spLocks noChangeArrowheads="1"/>
          </p:cNvSpPr>
          <p:nvPr/>
        </p:nvSpPr>
        <p:spPr bwMode="auto">
          <a:xfrm>
            <a:off x="244444" y="1672399"/>
            <a:ext cx="2502608"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matplotlib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pyplot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plt</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linspace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y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cos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plot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"o"</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show</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938039" y="1416066"/>
            <a:ext cx="2848347" cy="2113103"/>
          </a:xfrm>
          <a:prstGeom prst="rect">
            <a:avLst/>
          </a:prstGeom>
        </p:spPr>
      </p:pic>
      <p:sp>
        <p:nvSpPr>
          <p:cNvPr id="5" name="Rectangle 2"/>
          <p:cNvSpPr>
            <a:spLocks noChangeArrowheads="1"/>
          </p:cNvSpPr>
          <p:nvPr/>
        </p:nvSpPr>
        <p:spPr bwMode="auto">
          <a:xfrm>
            <a:off x="139892" y="4575905"/>
            <a:ext cx="3860865" cy="212365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from </a:t>
            </a:r>
            <a:r>
              <a:rPr kumimoji="0" lang="ru-RU" altLang="ru-RU" sz="1200" b="0" i="0" u="none" strike="noStrike" cap="none" normalizeH="0" baseline="0" dirty="0">
                <a:ln>
                  <a:noFill/>
                </a:ln>
                <a:solidFill>
                  <a:srgbClr val="C3CEE3"/>
                </a:solidFill>
                <a:effectLst/>
                <a:latin typeface="JetBrains Mono"/>
              </a:rPr>
              <a:t>scipy </a:t>
            </a: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interpolate</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numpy </a:t>
            </a:r>
            <a:r>
              <a:rPr kumimoji="0" lang="ru-RU" altLang="ru-RU" sz="1200" b="0" i="1" u="none" strike="noStrike" cap="none" normalizeH="0" baseline="0" dirty="0">
                <a:ln>
                  <a:noFill/>
                </a:ln>
                <a:solidFill>
                  <a:srgbClr val="C792EA"/>
                </a:solidFill>
                <a:effectLst/>
                <a:latin typeface="JetBrains Mono"/>
              </a:rPr>
              <a:t>as </a:t>
            </a:r>
            <a:r>
              <a:rPr kumimoji="0" lang="ru-RU" altLang="ru-RU" sz="1200" b="0" i="0" u="none" strike="noStrike" cap="none" normalizeH="0" baseline="0" dirty="0">
                <a:ln>
                  <a:noFill/>
                </a:ln>
                <a:solidFill>
                  <a:srgbClr val="C3CEE3"/>
                </a:solidFill>
                <a:effectLst/>
                <a:latin typeface="JetBrains Mono"/>
              </a:rPr>
              <a:t>np</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matplotlib</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pyplot </a:t>
            </a:r>
            <a:r>
              <a:rPr kumimoji="0" lang="ru-RU" altLang="ru-RU" sz="1200" b="0" i="1" u="none" strike="noStrike" cap="none" normalizeH="0" baseline="0" dirty="0">
                <a:ln>
                  <a:noFill/>
                </a:ln>
                <a:solidFill>
                  <a:srgbClr val="C792EA"/>
                </a:solidFill>
                <a:effectLst/>
                <a:latin typeface="JetBrains Mono"/>
              </a:rPr>
              <a:t>as </a:t>
            </a:r>
            <a:r>
              <a:rPr kumimoji="0" lang="ru-RU" altLang="ru-RU" sz="1200" b="0" i="0" u="none" strike="noStrike" cap="none" normalizeH="0" baseline="0" dirty="0">
                <a:ln>
                  <a:noFill/>
                </a:ln>
                <a:solidFill>
                  <a:srgbClr val="C3CEE3"/>
                </a:solidFill>
                <a:effectLst/>
                <a:latin typeface="JetBrains Mono"/>
              </a:rPr>
              <a:t>plt</a:t>
            </a: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np</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linspace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4</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12</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np</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cos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3</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4</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f1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interpolate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interp1d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kind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'linear'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f2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interpolate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interp1d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kind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'cubic'</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xnew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np</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linspace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4</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plt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plot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'o'</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xnew</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f1</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xnew</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xnew</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f2</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xnew</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plt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legend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'data'</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'linear'</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'cubic'</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loc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'best'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plt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show</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5050577" y="4395746"/>
            <a:ext cx="3360092" cy="2462254"/>
          </a:xfrm>
          <a:prstGeom prst="rect">
            <a:avLst/>
          </a:prstGeom>
        </p:spPr>
      </p:pic>
    </p:spTree>
    <p:extLst>
      <p:ext uri="{BB962C8B-B14F-4D97-AF65-F5344CB8AC3E}">
        <p14:creationId xmlns:p14="http://schemas.microsoft.com/office/powerpoint/2010/main" val="16289677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749" y="126748"/>
            <a:ext cx="11986788" cy="6572815"/>
          </a:xfrm>
        </p:spPr>
        <p:txBody>
          <a:bodyPr>
            <a:normAutofit/>
          </a:bodyPr>
          <a:lstStyle/>
          <a:p>
            <a:pPr marL="0" indent="0" algn="ctr">
              <a:buNone/>
            </a:pPr>
            <a:r>
              <a:rPr lang="uk-UA" sz="1600" b="1" dirty="0"/>
              <a:t>Сплайни</a:t>
            </a:r>
          </a:p>
          <a:p>
            <a:pPr marL="0" indent="0">
              <a:buNone/>
            </a:pPr>
            <a:r>
              <a:rPr lang="uk-UA" sz="1400" i="1" dirty="0"/>
              <a:t> Щоб намалювати плавні криві через точки даних, розробники колись використовували тонкі гнучкі смужки з дерева, твердої гуми, металу або пластику, що називались механічними сплайнами. Щоб використовувати механічний сплайн, штирі поміщалися в правильних точках вздовж кривої в проекті, а потім сплайн згинався так, щоб він стосувався кожного з цих штифтів. Зрозуміло, що при такій конструкції сплайн інтерполює криву на цих точках. Точки, де розташовані штифти, називаються вузлами. Це дає змогу змінити форму кривої, яка визначається сплайном, відрегулювати розташування вузлів.</a:t>
            </a:r>
          </a:p>
          <a:p>
            <a:pPr marL="0" indent="0">
              <a:buNone/>
            </a:pPr>
            <a:r>
              <a:rPr lang="uk-UA" sz="1600" b="1" dirty="0"/>
              <a:t>Одновимірний згладжуючий сплайн </a:t>
            </a:r>
            <a:r>
              <a:rPr lang="uk-UA" sz="1600" dirty="0"/>
              <a:t>відповідає заданому набору точок даних. Клас </a:t>
            </a:r>
            <a:r>
              <a:rPr lang="uk-UA" sz="1600" b="1" i="1" dirty="0"/>
              <a:t>UnivariateSpline</a:t>
            </a:r>
            <a:r>
              <a:rPr lang="uk-UA" sz="1600" dirty="0"/>
              <a:t> в </a:t>
            </a:r>
            <a:r>
              <a:rPr lang="uk-UA" sz="1600" b="1" i="1" dirty="0"/>
              <a:t>scipy.interpolate</a:t>
            </a:r>
            <a:r>
              <a:rPr lang="uk-UA" sz="1600" dirty="0"/>
              <a:t> - це зручний метод для створення функції на основі класу фіксованих точок даних – </a:t>
            </a:r>
          </a:p>
          <a:p>
            <a:pPr marL="0" indent="0">
              <a:buNone/>
            </a:pPr>
            <a:r>
              <a:rPr lang="uk-UA" sz="1600" b="1" i="1" dirty="0"/>
              <a:t>scipy.interpolate.UnivariateSpline (x, y, w = None, bbox = [None, None], k = 3, s). = Ні, ext = 0, check_finite = False)</a:t>
            </a:r>
            <a:r>
              <a:rPr lang="uk-UA" sz="1600" dirty="0"/>
              <a:t>.</a:t>
            </a:r>
          </a:p>
          <a:p>
            <a:pPr marL="0" indent="0">
              <a:buNone/>
            </a:pPr>
            <a:r>
              <a:rPr lang="uk-UA" sz="1600" dirty="0"/>
              <a:t>Детальніше про параметри одновимірного сплайна можна прочитати за </a:t>
            </a:r>
            <a:r>
              <a:rPr lang="uk-UA" sz="1600" dirty="0">
                <a:hlinkClick r:id="rId2"/>
              </a:rPr>
              <a:t>посиланням</a:t>
            </a:r>
            <a:r>
              <a:rPr lang="uk-UA" sz="1600" dirty="0"/>
              <a:t> </a:t>
            </a:r>
          </a:p>
        </p:txBody>
      </p:sp>
      <p:pic>
        <p:nvPicPr>
          <p:cNvPr id="4" name="Picture 3"/>
          <p:cNvPicPr>
            <a:picLocks noChangeAspect="1"/>
          </p:cNvPicPr>
          <p:nvPr/>
        </p:nvPicPr>
        <p:blipFill>
          <a:blip r:embed="rId3"/>
          <a:stretch>
            <a:fillRect/>
          </a:stretch>
        </p:blipFill>
        <p:spPr>
          <a:xfrm>
            <a:off x="7166346" y="3074314"/>
            <a:ext cx="4676775" cy="3533775"/>
          </a:xfrm>
          <a:prstGeom prst="rect">
            <a:avLst/>
          </a:prstGeom>
        </p:spPr>
      </p:pic>
      <p:sp>
        <p:nvSpPr>
          <p:cNvPr id="5" name="Rectangle 2"/>
          <p:cNvSpPr>
            <a:spLocks noChangeArrowheads="1"/>
          </p:cNvSpPr>
          <p:nvPr/>
        </p:nvSpPr>
        <p:spPr bwMode="auto">
          <a:xfrm>
            <a:off x="242570" y="2963764"/>
            <a:ext cx="6653360" cy="375487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matplotlib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pyplot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plt</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scipy</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interpolate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UnivariateSpline</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linspace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50</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y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exp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0.1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random</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randn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50</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plot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'ro'</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ms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#червоні точки - початкові дані</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Використовуємо значення за замовчуванням для параметра зглажування.</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spl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UnivariateSpline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xs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linspace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1000</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plot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xs</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spl</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xs</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'g'</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lw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#зелений графік - не дуже вдалий</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Вручну змінюємо величину згладжування.</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spl</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set_smoothing_factor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0.5</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plot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xs</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spl</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xs</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lw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#синій графік - вже краще</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plt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show</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746974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749" y="126748"/>
            <a:ext cx="11986788" cy="6572815"/>
          </a:xfrm>
        </p:spPr>
        <p:txBody>
          <a:bodyPr>
            <a:normAutofit/>
          </a:bodyPr>
          <a:lstStyle/>
          <a:p>
            <a:pPr marL="0" indent="0" algn="ctr">
              <a:buNone/>
            </a:pPr>
            <a:r>
              <a:rPr lang="uk-UA" sz="1800" b="1" dirty="0"/>
              <a:t>Лінійна алгебра в SciPy - Linalg </a:t>
            </a:r>
          </a:p>
          <a:p>
            <a:pPr marL="0" indent="0">
              <a:buNone/>
            </a:pPr>
            <a:r>
              <a:rPr lang="uk-UA" sz="1600" dirty="0"/>
              <a:t>SciPy побудований з використанням оптимізованих бібліотек ATLAS LAPACK і BLAS. Це відкриває дуже швидкі можливості для розрахунків лінійної алгебри. Всі ці процедури лінійної алгебри очікують об'єкт, який може бути перетворений в двовимірний масив. Результатом цих підпрограм також є двовимірний масив. </a:t>
            </a:r>
          </a:p>
          <a:p>
            <a:pPr marL="0" indent="0" algn="ctr">
              <a:buNone/>
            </a:pPr>
            <a:r>
              <a:rPr lang="uk-UA" sz="1600" b="1" dirty="0"/>
              <a:t>SciPy.linalg проти NumPy.linalg </a:t>
            </a:r>
          </a:p>
          <a:p>
            <a:pPr marL="0" indent="0">
              <a:buNone/>
            </a:pPr>
            <a:r>
              <a:rPr lang="uk-UA" sz="1600" b="1" i="1" dirty="0"/>
              <a:t>Scipy.linalg</a:t>
            </a:r>
            <a:r>
              <a:rPr lang="uk-UA" sz="1600" dirty="0"/>
              <a:t> містить всі функції, які є в </a:t>
            </a:r>
            <a:r>
              <a:rPr lang="uk-UA" sz="1600" b="1" i="1" dirty="0"/>
              <a:t>numpy.linalg</a:t>
            </a:r>
            <a:r>
              <a:rPr lang="uk-UA" sz="1600" dirty="0"/>
              <a:t>. Крім того, scipy.linalg також має деякі інші розширені функції, яких немає в numpy.linalg. Інша перевага використання scipy.linalg перед numpy.linalg полягає в тому, що він завжди компілюється з підтримкою BLAS/LAPACK, а для NumPy це необов'язково. Тому версія SciPy може працювати швидше в залежності від того, як було встановлено NumPy.</a:t>
            </a:r>
          </a:p>
          <a:p>
            <a:pPr marL="0" indent="0" algn="ctr">
              <a:buNone/>
            </a:pPr>
            <a:r>
              <a:rPr lang="uk-UA" sz="1600" b="1" dirty="0"/>
              <a:t>Лінійні рівняння</a:t>
            </a:r>
          </a:p>
          <a:p>
            <a:pPr marL="0" indent="0">
              <a:buNone/>
            </a:pPr>
            <a:r>
              <a:rPr lang="uk-UA" sz="1600" dirty="0"/>
              <a:t> Функція </a:t>
            </a:r>
            <a:r>
              <a:rPr lang="uk-UA" sz="1600" b="1" i="1" dirty="0"/>
              <a:t>scipy.linalg.solve</a:t>
            </a:r>
            <a:r>
              <a:rPr lang="uk-UA" sz="1600" dirty="0"/>
              <a:t> вирішує лінійне рівняння a*x + b*y = Z для невідомих значень x, y. </a:t>
            </a:r>
          </a:p>
          <a:p>
            <a:pPr marL="0" indent="0">
              <a:buNone/>
            </a:pPr>
            <a:r>
              <a:rPr lang="uk-UA" sz="1600" dirty="0"/>
              <a:t>Приклад рішення системи рівняннь.</a:t>
            </a:r>
          </a:p>
          <a:p>
            <a:pPr marL="0" indent="0">
              <a:spcBef>
                <a:spcPts val="0"/>
              </a:spcBef>
              <a:buNone/>
            </a:pPr>
            <a:r>
              <a:rPr lang="en-US" sz="1600" dirty="0"/>
              <a:t>   x + 2y + 3z = 4 </a:t>
            </a:r>
          </a:p>
          <a:p>
            <a:pPr marL="0" indent="0">
              <a:spcBef>
                <a:spcPts val="0"/>
              </a:spcBef>
              <a:buNone/>
            </a:pPr>
            <a:r>
              <a:rPr lang="en-US" sz="1600" dirty="0"/>
              <a:t> 2x + 1y - 2z = 3 </a:t>
            </a:r>
          </a:p>
          <a:p>
            <a:pPr marL="0" indent="0">
              <a:spcBef>
                <a:spcPts val="0"/>
              </a:spcBef>
              <a:buNone/>
            </a:pPr>
            <a:r>
              <a:rPr lang="en-US" sz="1600" dirty="0"/>
              <a:t> 3x + 2y - 1z = 9 </a:t>
            </a:r>
          </a:p>
          <a:p>
            <a:pPr marL="0" indent="0">
              <a:buNone/>
            </a:pPr>
            <a:endParaRPr lang="uk-UA" sz="1600" dirty="0"/>
          </a:p>
        </p:txBody>
      </p:sp>
      <p:sp>
        <p:nvSpPr>
          <p:cNvPr id="4" name="Rectangle 2"/>
          <p:cNvSpPr>
            <a:spLocks noChangeArrowheads="1"/>
          </p:cNvSpPr>
          <p:nvPr/>
        </p:nvSpPr>
        <p:spPr bwMode="auto">
          <a:xfrm>
            <a:off x="126749" y="4329987"/>
            <a:ext cx="2015295" cy="246221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numpy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np</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from </a:t>
            </a:r>
            <a:r>
              <a:rPr kumimoji="0" lang="ru-RU" altLang="ru-RU" sz="1400" b="0" i="0" u="none" strike="noStrike" cap="none" normalizeH="0" baseline="0" dirty="0">
                <a:ln>
                  <a:noFill/>
                </a:ln>
                <a:solidFill>
                  <a:srgbClr val="C3CEE3"/>
                </a:solidFill>
                <a:effectLst/>
                <a:latin typeface="JetBrains Mono"/>
              </a:rPr>
              <a:t>scipy </a:t>
            </a: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linalg</a:t>
            </a:r>
            <a:endParaRPr kumimoji="0" lang="en-US" altLang="ru-RU" sz="1400" b="0" i="0" u="none" strike="noStrike" cap="none" normalizeH="0" baseline="0" dirty="0">
              <a:ln>
                <a:noFill/>
              </a:ln>
              <a:solidFill>
                <a:srgbClr val="C3CEE3"/>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en-US"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en-US"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endParaRPr kumimoji="0" lang="en-US" altLang="ru-RU" sz="1400" b="0" i="0" u="none" strike="noStrike" cap="none" normalizeH="0" baseline="0" dirty="0">
              <a:ln>
                <a:noFill/>
              </a:ln>
              <a:solidFill>
                <a:srgbClr val="89DDFF"/>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9</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linalg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solve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np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dot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2226398" y="5289630"/>
            <a:ext cx="1981200" cy="542925"/>
          </a:xfrm>
          <a:prstGeom prst="rect">
            <a:avLst/>
          </a:prstGeom>
        </p:spPr>
      </p:pic>
      <p:sp>
        <p:nvSpPr>
          <p:cNvPr id="6" name="Rectangle 5"/>
          <p:cNvSpPr/>
          <p:nvPr/>
        </p:nvSpPr>
        <p:spPr>
          <a:xfrm>
            <a:off x="2226398" y="6176343"/>
            <a:ext cx="6096000" cy="523220"/>
          </a:xfrm>
          <a:prstGeom prst="rect">
            <a:avLst/>
          </a:prstGeom>
        </p:spPr>
        <p:txBody>
          <a:bodyPr>
            <a:spAutoFit/>
          </a:bodyPr>
          <a:lstStyle/>
          <a:p>
            <a:r>
              <a:rPr lang="ru-RU" sz="1400" i="1" dirty="0"/>
              <a:t>Виконаємо перевірку, помножимо матрицю коефіцієнтів на отриманий стовпець рішень. Даний добуток має виявитися рівним стовпчику b: </a:t>
            </a:r>
            <a:endParaRPr lang="uk-UA" sz="1400" i="1" dirty="0"/>
          </a:p>
        </p:txBody>
      </p:sp>
    </p:spTree>
    <p:extLst>
      <p:ext uri="{BB962C8B-B14F-4D97-AF65-F5344CB8AC3E}">
        <p14:creationId xmlns:p14="http://schemas.microsoft.com/office/powerpoint/2010/main" val="23721443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4066" y="2541582"/>
            <a:ext cx="5693790" cy="1039819"/>
          </a:xfrm>
        </p:spPr>
        <p:txBody>
          <a:bodyPr/>
          <a:lstStyle/>
          <a:p>
            <a:pPr algn="ctr"/>
            <a:r>
              <a:rPr lang="uk-UA" b="1" dirty="0"/>
              <a:t>Дякую за увагу!</a:t>
            </a:r>
            <a:endParaRPr lang="ru-RU" b="1" dirty="0"/>
          </a:p>
        </p:txBody>
      </p:sp>
    </p:spTree>
    <p:extLst>
      <p:ext uri="{BB962C8B-B14F-4D97-AF65-F5344CB8AC3E}">
        <p14:creationId xmlns:p14="http://schemas.microsoft.com/office/powerpoint/2010/main" val="13945792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3082</TotalTime>
  <Words>12599</Words>
  <Application>Microsoft Office PowerPoint</Application>
  <PresentationFormat>Широкий екран</PresentationFormat>
  <Paragraphs>951</Paragraphs>
  <Slides>69</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69</vt:i4>
      </vt:variant>
    </vt:vector>
  </HeadingPairs>
  <TitlesOfParts>
    <vt:vector size="75" baseType="lpstr">
      <vt:lpstr>Arial</vt:lpstr>
      <vt:lpstr>Arial Unicode MS</vt:lpstr>
      <vt:lpstr>Calibri</vt:lpstr>
      <vt:lpstr>Calibri Light</vt:lpstr>
      <vt:lpstr>JetBrains Mono</vt:lpstr>
      <vt:lpstr>Office Theme</vt:lpstr>
      <vt:lpstr>Презентація PowerPoint</vt:lpstr>
      <vt:lpstr>Модулі в Python</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  NumPy і SciPy</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SciPy</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Пользователь Windows</dc:creator>
  <cp:lastModifiedBy>frostoff4ever@gmail.com</cp:lastModifiedBy>
  <cp:revision>244</cp:revision>
  <dcterms:created xsi:type="dcterms:W3CDTF">2021-02-07T18:10:48Z</dcterms:created>
  <dcterms:modified xsi:type="dcterms:W3CDTF">2026-09-16T07:36:59Z</dcterms:modified>
</cp:coreProperties>
</file>