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7" r:id="rId2"/>
    <p:sldId id="264" r:id="rId3"/>
    <p:sldId id="265" r:id="rId4"/>
    <p:sldId id="275" r:id="rId5"/>
    <p:sldId id="266" r:id="rId6"/>
    <p:sldId id="283" r:id="rId7"/>
    <p:sldId id="284" r:id="rId8"/>
    <p:sldId id="285" r:id="rId9"/>
    <p:sldId id="267" r:id="rId10"/>
    <p:sldId id="286" r:id="rId11"/>
    <p:sldId id="268" r:id="rId12"/>
    <p:sldId id="269" r:id="rId13"/>
    <p:sldId id="287" r:id="rId14"/>
    <p:sldId id="288" r:id="rId15"/>
    <p:sldId id="289" r:id="rId16"/>
    <p:sldId id="290" r:id="rId17"/>
    <p:sldId id="291" r:id="rId18"/>
    <p:sldId id="292" r:id="rId19"/>
    <p:sldId id="270" r:id="rId20"/>
    <p:sldId id="271" r:id="rId21"/>
    <p:sldId id="272" r:id="rId22"/>
    <p:sldId id="273" r:id="rId23"/>
    <p:sldId id="276" r:id="rId24"/>
    <p:sldId id="277" r:id="rId25"/>
    <p:sldId id="293" r:id="rId26"/>
    <p:sldId id="278" r:id="rId27"/>
    <p:sldId id="279" r:id="rId28"/>
    <p:sldId id="280" r:id="rId29"/>
    <p:sldId id="281" r:id="rId30"/>
    <p:sldId id="282" r:id="rId31"/>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619" autoAdjust="0"/>
  </p:normalViewPr>
  <p:slideViewPr>
    <p:cSldViewPr snapToGrid="0">
      <p:cViewPr varScale="1">
        <p:scale>
          <a:sx n="93" d="100"/>
          <a:sy n="93" d="100"/>
        </p:scale>
        <p:origin x="712" y="6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ru-RU"/>
              <a:t>Образец заголовка</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47F80809-8795-4E7B-93FD-BE6422B3B6EB}" type="datetimeFigureOut">
              <a:rPr lang="uk-UA" smtClean="0"/>
              <a:pPr/>
              <a:t>03.09.2025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FC9F789A-9D0B-4E29-B113-7C1791EE8361}" type="slidenum">
              <a:rPr lang="uk-UA" smtClean="0"/>
              <a:pPr/>
              <a:t>‹#›</a:t>
            </a:fld>
            <a:endParaRPr lang="uk-UA"/>
          </a:p>
        </p:txBody>
      </p:sp>
    </p:spTree>
    <p:extLst>
      <p:ext uri="{BB962C8B-B14F-4D97-AF65-F5344CB8AC3E}">
        <p14:creationId xmlns:p14="http://schemas.microsoft.com/office/powerpoint/2010/main" val="654717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7F80809-8795-4E7B-93FD-BE6422B3B6EB}" type="datetimeFigureOut">
              <a:rPr lang="uk-UA" smtClean="0"/>
              <a:pPr/>
              <a:t>03.09.2025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FC9F789A-9D0B-4E29-B113-7C1791EE8361}" type="slidenum">
              <a:rPr lang="uk-UA" smtClean="0"/>
              <a:pPr/>
              <a:t>‹#›</a:t>
            </a:fld>
            <a:endParaRPr lang="uk-UA"/>
          </a:p>
        </p:txBody>
      </p:sp>
    </p:spTree>
    <p:extLst>
      <p:ext uri="{BB962C8B-B14F-4D97-AF65-F5344CB8AC3E}">
        <p14:creationId xmlns:p14="http://schemas.microsoft.com/office/powerpoint/2010/main" val="2538114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ru-RU"/>
              <a:t>Образец заголовка</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7F80809-8795-4E7B-93FD-BE6422B3B6EB}" type="datetimeFigureOut">
              <a:rPr lang="uk-UA" smtClean="0"/>
              <a:pPr/>
              <a:t>03.09.2025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FC9F789A-9D0B-4E29-B113-7C1791EE8361}" type="slidenum">
              <a:rPr lang="uk-UA" smtClean="0"/>
              <a:pPr/>
              <a:t>‹#›</a:t>
            </a:fld>
            <a:endParaRPr lang="uk-UA"/>
          </a:p>
        </p:txBody>
      </p:sp>
    </p:spTree>
    <p:extLst>
      <p:ext uri="{BB962C8B-B14F-4D97-AF65-F5344CB8AC3E}">
        <p14:creationId xmlns:p14="http://schemas.microsoft.com/office/powerpoint/2010/main" val="638914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7F80809-8795-4E7B-93FD-BE6422B3B6EB}" type="datetimeFigureOut">
              <a:rPr lang="uk-UA" smtClean="0"/>
              <a:pPr/>
              <a:t>03.09.2025</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FC9F789A-9D0B-4E29-B113-7C1791EE8361}" type="slidenum">
              <a:rPr lang="uk-UA" smtClean="0"/>
              <a:pPr/>
              <a:t>‹#›</a:t>
            </a:fld>
            <a:endParaRPr lang="uk-UA"/>
          </a:p>
        </p:txBody>
      </p:sp>
    </p:spTree>
    <p:extLst>
      <p:ext uri="{BB962C8B-B14F-4D97-AF65-F5344CB8AC3E}">
        <p14:creationId xmlns:p14="http://schemas.microsoft.com/office/powerpoint/2010/main" val="1498611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913795" y="2912232"/>
            <a:ext cx="5107208" cy="287896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72200" y="2912232"/>
            <a:ext cx="5095357" cy="287896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47F80809-8795-4E7B-93FD-BE6422B3B6EB}" type="datetimeFigureOut">
              <a:rPr lang="uk-UA" smtClean="0"/>
              <a:pPr/>
              <a:t>03.09.2025</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FC9F789A-9D0B-4E29-B113-7C1791EE8361}" type="slidenum">
              <a:rPr lang="uk-UA" smtClean="0"/>
              <a:pPr/>
              <a:t>‹#›</a:t>
            </a:fld>
            <a:endParaRPr lang="uk-UA"/>
          </a:p>
        </p:txBody>
      </p:sp>
    </p:spTree>
    <p:extLst>
      <p:ext uri="{BB962C8B-B14F-4D97-AF65-F5344CB8AC3E}">
        <p14:creationId xmlns:p14="http://schemas.microsoft.com/office/powerpoint/2010/main" val="1585126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47F80809-8795-4E7B-93FD-BE6422B3B6EB}" type="datetimeFigureOut">
              <a:rPr lang="uk-UA" smtClean="0"/>
              <a:pPr/>
              <a:t>03.09.2025</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FC9F789A-9D0B-4E29-B113-7C1791EE8361}" type="slidenum">
              <a:rPr lang="uk-UA" smtClean="0"/>
              <a:pPr/>
              <a:t>‹#›</a:t>
            </a:fld>
            <a:endParaRPr lang="uk-UA"/>
          </a:p>
        </p:txBody>
      </p:sp>
    </p:spTree>
    <p:extLst>
      <p:ext uri="{BB962C8B-B14F-4D97-AF65-F5344CB8AC3E}">
        <p14:creationId xmlns:p14="http://schemas.microsoft.com/office/powerpoint/2010/main" val="455526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F80809-8795-4E7B-93FD-BE6422B3B6EB}" type="datetimeFigureOut">
              <a:rPr lang="uk-UA" smtClean="0"/>
              <a:pPr/>
              <a:t>03.09.2025</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FC9F789A-9D0B-4E29-B113-7C1791EE8361}" type="slidenum">
              <a:rPr lang="uk-UA" smtClean="0"/>
              <a:pPr/>
              <a:t>‹#›</a:t>
            </a:fld>
            <a:endParaRPr lang="uk-UA"/>
          </a:p>
        </p:txBody>
      </p:sp>
    </p:spTree>
    <p:extLst>
      <p:ext uri="{BB962C8B-B14F-4D97-AF65-F5344CB8AC3E}">
        <p14:creationId xmlns:p14="http://schemas.microsoft.com/office/powerpoint/2010/main" val="2662342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ru-RU"/>
              <a:t>Образец заголовка</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7F80809-8795-4E7B-93FD-BE6422B3B6EB}" type="datetimeFigureOut">
              <a:rPr lang="uk-UA" smtClean="0"/>
              <a:pPr/>
              <a:t>03.09.2025</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FC9F789A-9D0B-4E29-B113-7C1791EE8361}" type="slidenum">
              <a:rPr lang="uk-UA" smtClean="0"/>
              <a:pPr/>
              <a:t>‹#›</a:t>
            </a:fld>
            <a:endParaRPr lang="uk-UA"/>
          </a:p>
        </p:txBody>
      </p:sp>
    </p:spTree>
    <p:extLst>
      <p:ext uri="{BB962C8B-B14F-4D97-AF65-F5344CB8AC3E}">
        <p14:creationId xmlns:p14="http://schemas.microsoft.com/office/powerpoint/2010/main" val="851098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7F80809-8795-4E7B-93FD-BE6422B3B6EB}" type="datetimeFigureOut">
              <a:rPr lang="uk-UA" smtClean="0"/>
              <a:pPr/>
              <a:t>03.09.2025</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FC9F789A-9D0B-4E29-B113-7C1791EE8361}" type="slidenum">
              <a:rPr lang="uk-UA" smtClean="0"/>
              <a:pPr/>
              <a:t>‹#›</a:t>
            </a:fld>
            <a:endParaRPr lang="uk-UA"/>
          </a:p>
        </p:txBody>
      </p:sp>
    </p:spTree>
    <p:extLst>
      <p:ext uri="{BB962C8B-B14F-4D97-AF65-F5344CB8AC3E}">
        <p14:creationId xmlns:p14="http://schemas.microsoft.com/office/powerpoint/2010/main" val="2051584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7F80809-8795-4E7B-93FD-BE6422B3B6EB}" type="datetimeFigureOut">
              <a:rPr lang="uk-UA" smtClean="0"/>
              <a:pPr/>
              <a:t>03.09.2025</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FC9F789A-9D0B-4E29-B113-7C1791EE8361}" type="slidenum">
              <a:rPr lang="uk-UA" smtClean="0"/>
              <a:pPr/>
              <a:t>‹#›</a:t>
            </a:fld>
            <a:endParaRPr lang="uk-UA"/>
          </a:p>
        </p:txBody>
      </p:sp>
    </p:spTree>
    <p:extLst>
      <p:ext uri="{BB962C8B-B14F-4D97-AF65-F5344CB8AC3E}">
        <p14:creationId xmlns:p14="http://schemas.microsoft.com/office/powerpoint/2010/main" val="2046151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7F80809-8795-4E7B-93FD-BE6422B3B6EB}" type="datetimeFigureOut">
              <a:rPr lang="uk-UA" smtClean="0"/>
              <a:pPr/>
              <a:t>03.09.2025</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FC9F789A-9D0B-4E29-B113-7C1791EE8361}" type="slidenum">
              <a:rPr lang="uk-UA" smtClean="0"/>
              <a:pPr/>
              <a:t>‹#›</a:t>
            </a:fld>
            <a:endParaRPr lang="uk-UA"/>
          </a:p>
        </p:txBody>
      </p:sp>
    </p:spTree>
    <p:extLst>
      <p:ext uri="{BB962C8B-B14F-4D97-AF65-F5344CB8AC3E}">
        <p14:creationId xmlns:p14="http://schemas.microsoft.com/office/powerpoint/2010/main" val="35451306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ru-RU"/>
              <a:t>Образец заголовка</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7F80809-8795-4E7B-93FD-BE6422B3B6EB}" type="datetimeFigureOut">
              <a:rPr lang="uk-UA" smtClean="0"/>
              <a:pPr/>
              <a:t>03.09.2025</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FC9F789A-9D0B-4E29-B113-7C1791EE8361}" type="slidenum">
              <a:rPr lang="uk-UA" smtClean="0"/>
              <a:pPr/>
              <a:t>‹#›</a:t>
            </a:fld>
            <a:endParaRPr lang="uk-UA"/>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6651038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7F80809-8795-4E7B-93FD-BE6422B3B6EB}" type="datetimeFigureOut">
              <a:rPr lang="uk-UA" smtClean="0"/>
              <a:pPr/>
              <a:t>03.09.2025</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FC9F789A-9D0B-4E29-B113-7C1791EE8361}" type="slidenum">
              <a:rPr lang="uk-UA" smtClean="0"/>
              <a:pPr/>
              <a:t>‹#›</a:t>
            </a:fld>
            <a:endParaRPr lang="uk-UA"/>
          </a:p>
        </p:txBody>
      </p:sp>
    </p:spTree>
    <p:extLst>
      <p:ext uri="{BB962C8B-B14F-4D97-AF65-F5344CB8AC3E}">
        <p14:creationId xmlns:p14="http://schemas.microsoft.com/office/powerpoint/2010/main" val="35871569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ru-RU"/>
              <a:t>Образец заголовка</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7F80809-8795-4E7B-93FD-BE6422B3B6EB}" type="datetimeFigureOut">
              <a:rPr lang="uk-UA" smtClean="0"/>
              <a:pPr/>
              <a:t>03.09.2025</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FC9F789A-9D0B-4E29-B113-7C1791EE8361}" type="slidenum">
              <a:rPr lang="uk-UA" smtClean="0"/>
              <a:pPr/>
              <a:t>‹#›</a:t>
            </a:fld>
            <a:endParaRPr lang="uk-UA"/>
          </a:p>
        </p:txBody>
      </p:sp>
    </p:spTree>
    <p:extLst>
      <p:ext uri="{BB962C8B-B14F-4D97-AF65-F5344CB8AC3E}">
        <p14:creationId xmlns:p14="http://schemas.microsoft.com/office/powerpoint/2010/main" val="33420024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47F80809-8795-4E7B-93FD-BE6422B3B6EB}" type="datetimeFigureOut">
              <a:rPr lang="uk-UA" smtClean="0"/>
              <a:pPr/>
              <a:t>03.09.2025</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FC9F789A-9D0B-4E29-B113-7C1791EE8361}" type="slidenum">
              <a:rPr lang="uk-UA" smtClean="0"/>
              <a:pPr/>
              <a:t>‹#›</a:t>
            </a:fld>
            <a:endParaRPr lang="uk-UA"/>
          </a:p>
        </p:txBody>
      </p:sp>
    </p:spTree>
    <p:extLst>
      <p:ext uri="{BB962C8B-B14F-4D97-AF65-F5344CB8AC3E}">
        <p14:creationId xmlns:p14="http://schemas.microsoft.com/office/powerpoint/2010/main" val="13719867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7F80809-8795-4E7B-93FD-BE6422B3B6EB}" type="datetimeFigureOut">
              <a:rPr lang="uk-UA" smtClean="0"/>
              <a:pPr/>
              <a:t>03.09.2025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FC9F789A-9D0B-4E29-B113-7C1791EE8361}" type="slidenum">
              <a:rPr lang="uk-UA" smtClean="0"/>
              <a:pPr/>
              <a:t>‹#›</a:t>
            </a:fld>
            <a:endParaRPr lang="uk-UA"/>
          </a:p>
        </p:txBody>
      </p:sp>
    </p:spTree>
    <p:extLst>
      <p:ext uri="{BB962C8B-B14F-4D97-AF65-F5344CB8AC3E}">
        <p14:creationId xmlns:p14="http://schemas.microsoft.com/office/powerpoint/2010/main" val="10660899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ru-RU"/>
              <a:t>Образец заголовка</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7F80809-8795-4E7B-93FD-BE6422B3B6EB}" type="datetimeFigureOut">
              <a:rPr lang="uk-UA" smtClean="0"/>
              <a:pPr/>
              <a:t>03.09.2025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FC9F789A-9D0B-4E29-B113-7C1791EE8361}" type="slidenum">
              <a:rPr lang="uk-UA" smtClean="0"/>
              <a:pPr/>
              <a:t>‹#›</a:t>
            </a:fld>
            <a:endParaRPr lang="uk-UA"/>
          </a:p>
        </p:txBody>
      </p:sp>
    </p:spTree>
    <p:extLst>
      <p:ext uri="{BB962C8B-B14F-4D97-AF65-F5344CB8AC3E}">
        <p14:creationId xmlns:p14="http://schemas.microsoft.com/office/powerpoint/2010/main" val="24835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lumMod val="60000"/>
                <a:lumOff val="40000"/>
              </a:schemeClr>
            </a:gs>
            <a:gs pos="100000">
              <a:srgbClr val="FFFF00"/>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7F80809-8795-4E7B-93FD-BE6422B3B6EB}" type="datetimeFigureOut">
              <a:rPr lang="uk-UA" smtClean="0"/>
              <a:pPr/>
              <a:t>03.09.2025</a:t>
            </a:fld>
            <a:endParaRPr lang="uk-UA"/>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FC9F789A-9D0B-4E29-B113-7C1791EE8361}" type="slidenum">
              <a:rPr lang="uk-UA" smtClean="0"/>
              <a:pPr/>
              <a:t>‹#›</a:t>
            </a:fld>
            <a:endParaRPr lang="uk-UA"/>
          </a:p>
        </p:txBody>
      </p:sp>
    </p:spTree>
    <p:extLst>
      <p:ext uri="{BB962C8B-B14F-4D97-AF65-F5344CB8AC3E}">
        <p14:creationId xmlns:p14="http://schemas.microsoft.com/office/powerpoint/2010/main" val="3762856887"/>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70780" y="1158496"/>
            <a:ext cx="11108602" cy="3047744"/>
          </a:xfrm>
        </p:spPr>
        <p:txBody>
          <a:bodyPr>
            <a:normAutofit fontScale="90000"/>
          </a:bodyPr>
          <a:lstStyle/>
          <a:p>
            <a:r>
              <a:rPr lang="uk-UA" dirty="0">
                <a:solidFill>
                  <a:srgbClr val="0070C0"/>
                </a:solidFill>
                <a:latin typeface="Times New Roman" pitchFamily="18" charset="0"/>
                <a:cs typeface="Times New Roman" pitchFamily="18" charset="0"/>
              </a:rPr>
              <a:t>Введення в спеціальність</a:t>
            </a:r>
            <a:br>
              <a:rPr lang="uk-UA" dirty="0">
                <a:solidFill>
                  <a:srgbClr val="0070C0"/>
                </a:solidFill>
                <a:latin typeface="Times New Roman" pitchFamily="18" charset="0"/>
                <a:cs typeface="Times New Roman" pitchFamily="18" charset="0"/>
              </a:rPr>
            </a:br>
            <a:r>
              <a:rPr lang="uk-UA" dirty="0">
                <a:solidFill>
                  <a:srgbClr val="0070C0"/>
                </a:solidFill>
                <a:latin typeface="Times New Roman" pitchFamily="18" charset="0"/>
                <a:cs typeface="Times New Roman" pitchFamily="18" charset="0"/>
              </a:rPr>
              <a:t/>
            </a:r>
            <a:br>
              <a:rPr lang="uk-UA" dirty="0">
                <a:solidFill>
                  <a:srgbClr val="0070C0"/>
                </a:solidFill>
                <a:latin typeface="Times New Roman" pitchFamily="18" charset="0"/>
                <a:cs typeface="Times New Roman" pitchFamily="18" charset="0"/>
              </a:rPr>
            </a:br>
            <a:r>
              <a:rPr lang="uk-UA" sz="4000" dirty="0">
                <a:solidFill>
                  <a:schemeClr val="bg2">
                    <a:lumMod val="75000"/>
                  </a:schemeClr>
                </a:solidFill>
                <a:latin typeface="Times New Roman" pitchFamily="18" charset="0"/>
                <a:cs typeface="Times New Roman" pitchFamily="18" charset="0"/>
              </a:rPr>
              <a:t>Лекція 1. </a:t>
            </a:r>
            <a:r>
              <a:rPr lang="uk-UA" sz="4000" dirty="0">
                <a:solidFill>
                  <a:srgbClr val="FF0000"/>
                </a:solidFill>
                <a:latin typeface="Times New Roman" pitchFamily="18" charset="0"/>
                <a:cs typeface="Times New Roman" pitchFamily="18" charset="0"/>
              </a:rPr>
              <a:t>Основи мережевих технологій</a:t>
            </a:r>
            <a:r>
              <a:rPr lang="uk-UA" dirty="0">
                <a:solidFill>
                  <a:schemeClr val="bg1"/>
                </a:solidFill>
                <a:latin typeface="Times New Roman" pitchFamily="18" charset="0"/>
                <a:cs typeface="Times New Roman" pitchFamily="18" charset="0"/>
              </a:rPr>
              <a:t/>
            </a:r>
            <a:br>
              <a:rPr lang="uk-UA" dirty="0">
                <a:solidFill>
                  <a:schemeClr val="bg1"/>
                </a:solidFill>
                <a:latin typeface="Times New Roman" pitchFamily="18" charset="0"/>
                <a:cs typeface="Times New Roman" pitchFamily="18" charset="0"/>
              </a:rPr>
            </a:br>
            <a:endParaRPr lang="uk-UA" dirty="0">
              <a:solidFill>
                <a:schemeClr val="bg1"/>
              </a:solidFill>
              <a:latin typeface="Times New Roman" pitchFamily="18" charset="0"/>
              <a:cs typeface="Times New Roman" pitchFamily="18" charset="0"/>
            </a:endParaRPr>
          </a:p>
        </p:txBody>
      </p:sp>
      <p:sp>
        <p:nvSpPr>
          <p:cNvPr id="5" name="Text Box 5"/>
          <p:cNvSpPr txBox="1">
            <a:spLocks noChangeArrowheads="1"/>
          </p:cNvSpPr>
          <p:nvPr/>
        </p:nvSpPr>
        <p:spPr>
          <a:xfrm>
            <a:off x="1042988" y="188913"/>
            <a:ext cx="9746932" cy="863600"/>
          </a:xfrm>
          <a:prstGeom prst="rect">
            <a:avLst/>
          </a:prstGeom>
          <a:noFill/>
        </p:spPr>
        <p:txBody>
          <a:bodyPr vert="horz" lIns="91440" tIns="45720" rIns="91440" bIns="45720" rtlCol="0" anchor="ctr">
            <a:normAutofit fontScale="92500"/>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defTabSz="762000"/>
            <a:r>
              <a:rPr lang="uk-UA" altLang="uk-UA" sz="2400" dirty="0">
                <a:solidFill>
                  <a:srgbClr val="002060"/>
                </a:solidFill>
                <a:effectLst/>
                <a:latin typeface="Times New Roman" pitchFamily="18" charset="0"/>
                <a:cs typeface="Times New Roman" pitchFamily="18" charset="0"/>
              </a:rPr>
              <a:t>Державний університет «Житомирська політехніка»</a:t>
            </a:r>
            <a:br>
              <a:rPr lang="uk-UA" altLang="uk-UA" sz="2400" dirty="0">
                <a:solidFill>
                  <a:srgbClr val="002060"/>
                </a:solidFill>
                <a:effectLst/>
                <a:latin typeface="Times New Roman" pitchFamily="18" charset="0"/>
                <a:cs typeface="Times New Roman" pitchFamily="18" charset="0"/>
              </a:rPr>
            </a:br>
            <a:r>
              <a:rPr lang="uk-UA" altLang="uk-UA" sz="2200" dirty="0">
                <a:solidFill>
                  <a:srgbClr val="002060"/>
                </a:solidFill>
                <a:effectLst/>
                <a:latin typeface="Times New Roman" pitchFamily="18" charset="0"/>
                <a:cs typeface="Times New Roman" pitchFamily="18" charset="0"/>
              </a:rPr>
              <a:t>Кафедра </a:t>
            </a:r>
            <a:r>
              <a:rPr lang="uk-UA" altLang="uk-UA" sz="2200" dirty="0" err="1">
                <a:solidFill>
                  <a:srgbClr val="002060"/>
                </a:solidFill>
                <a:effectLst/>
                <a:latin typeface="Times New Roman" pitchFamily="18" charset="0"/>
                <a:cs typeface="Times New Roman" pitchFamily="18" charset="0"/>
              </a:rPr>
              <a:t>біомедичної</a:t>
            </a:r>
            <a:r>
              <a:rPr lang="uk-UA" altLang="uk-UA" sz="2200" dirty="0">
                <a:solidFill>
                  <a:srgbClr val="002060"/>
                </a:solidFill>
                <a:effectLst/>
                <a:latin typeface="Times New Roman" pitchFamily="18" charset="0"/>
                <a:cs typeface="Times New Roman" pitchFamily="18" charset="0"/>
              </a:rPr>
              <a:t> інженерії та телекомунікацій </a:t>
            </a:r>
          </a:p>
        </p:txBody>
      </p:sp>
    </p:spTree>
    <p:extLst>
      <p:ext uri="{BB962C8B-B14F-4D97-AF65-F5344CB8AC3E}">
        <p14:creationId xmlns:p14="http://schemas.microsoft.com/office/powerpoint/2010/main" val="2497669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8816" y="203270"/>
            <a:ext cx="10321555" cy="494923"/>
          </a:xfrm>
        </p:spPr>
        <p:txBody>
          <a:bodyPr>
            <a:noAutofit/>
          </a:bodyPr>
          <a:lstStyle/>
          <a:p>
            <a:r>
              <a:rPr lang="uk-UA" sz="2800" dirty="0">
                <a:solidFill>
                  <a:schemeClr val="bg1"/>
                </a:solidFill>
                <a:effectLst/>
                <a:latin typeface="Times New Roman" pitchFamily="18" charset="0"/>
                <a:cs typeface="Times New Roman" pitchFamily="18" charset="0"/>
              </a:rPr>
              <a:t>Історія розвитку мережевих технологій</a:t>
            </a:r>
          </a:p>
        </p:txBody>
      </p:sp>
      <p:pic>
        <p:nvPicPr>
          <p:cNvPr id="4" name="Picture 4" descr="Y:\slater\Internet-related_pics\telegraph_01.jpg"/>
          <p:cNvPicPr>
            <a:picLocks noChangeAspect="1" noChangeArrowheads="1"/>
          </p:cNvPicPr>
          <p:nvPr/>
        </p:nvPicPr>
        <p:blipFill>
          <a:blip r:embed="rId2">
            <a:extLst>
              <a:ext uri="{28A0092B-C50C-407E-A947-70E740481C1C}">
                <a14:useLocalDpi xmlns:a14="http://schemas.microsoft.com/office/drawing/2010/main" val="0"/>
              </a:ext>
            </a:extLst>
          </a:blip>
          <a:srcRect t="17999" b="18001"/>
          <a:stretch>
            <a:fillRect/>
          </a:stretch>
        </p:blipFill>
        <p:spPr bwMode="auto">
          <a:xfrm>
            <a:off x="433963" y="1312752"/>
            <a:ext cx="3860800" cy="18542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580793" y="1312752"/>
            <a:ext cx="5506696" cy="523220"/>
          </a:xfrm>
          <a:prstGeom prst="rect">
            <a:avLst/>
          </a:prstGeom>
          <a:noFill/>
        </p:spPr>
        <p:txBody>
          <a:bodyPr wrap="square" rtlCol="0">
            <a:spAutoFit/>
          </a:bodyPr>
          <a:lstStyle/>
          <a:p>
            <a:r>
              <a:rPr lang="uk-UA" sz="2800" dirty="0">
                <a:solidFill>
                  <a:schemeClr val="bg1"/>
                </a:solidFill>
                <a:latin typeface="Times New Roman" pitchFamily="18" charset="0"/>
                <a:cs typeface="Times New Roman" pitchFamily="18" charset="0"/>
              </a:rPr>
              <a:t>1836 рік – винайдення телеграфу</a:t>
            </a:r>
          </a:p>
        </p:txBody>
      </p:sp>
      <p:sp>
        <p:nvSpPr>
          <p:cNvPr id="6" name="TextBox 5"/>
          <p:cNvSpPr txBox="1"/>
          <p:nvPr/>
        </p:nvSpPr>
        <p:spPr>
          <a:xfrm>
            <a:off x="4528039" y="1978242"/>
            <a:ext cx="7663962" cy="954107"/>
          </a:xfrm>
          <a:prstGeom prst="rect">
            <a:avLst/>
          </a:prstGeom>
          <a:noFill/>
        </p:spPr>
        <p:txBody>
          <a:bodyPr wrap="square" rtlCol="0">
            <a:spAutoFit/>
          </a:bodyPr>
          <a:lstStyle/>
          <a:p>
            <a:r>
              <a:rPr lang="uk-UA" sz="2800" dirty="0">
                <a:solidFill>
                  <a:schemeClr val="bg1"/>
                </a:solidFill>
                <a:latin typeface="Times New Roman" pitchFamily="18" charset="0"/>
                <a:cs typeface="Times New Roman" pitchFamily="18" charset="0"/>
              </a:rPr>
              <a:t>1858-1866 роки – прокладання Трансатлантичного кабелю</a:t>
            </a:r>
          </a:p>
        </p:txBody>
      </p:sp>
      <p:sp>
        <p:nvSpPr>
          <p:cNvPr id="7" name="TextBox 6"/>
          <p:cNvSpPr txBox="1"/>
          <p:nvPr/>
        </p:nvSpPr>
        <p:spPr>
          <a:xfrm>
            <a:off x="4651131" y="3030594"/>
            <a:ext cx="5441323" cy="523220"/>
          </a:xfrm>
          <a:prstGeom prst="rect">
            <a:avLst/>
          </a:prstGeom>
          <a:noFill/>
        </p:spPr>
        <p:txBody>
          <a:bodyPr wrap="square" rtlCol="0">
            <a:spAutoFit/>
          </a:bodyPr>
          <a:lstStyle/>
          <a:p>
            <a:r>
              <a:rPr lang="uk-UA" sz="2800" dirty="0">
                <a:solidFill>
                  <a:schemeClr val="bg1"/>
                </a:solidFill>
                <a:latin typeface="Times New Roman" pitchFamily="18" charset="0"/>
                <a:cs typeface="Times New Roman" pitchFamily="18" charset="0"/>
              </a:rPr>
              <a:t>1876 рік – винайдення телефону</a:t>
            </a:r>
          </a:p>
        </p:txBody>
      </p:sp>
      <p:sp>
        <p:nvSpPr>
          <p:cNvPr id="8" name="TextBox 7"/>
          <p:cNvSpPr txBox="1"/>
          <p:nvPr/>
        </p:nvSpPr>
        <p:spPr>
          <a:xfrm>
            <a:off x="369681" y="3610944"/>
            <a:ext cx="9255675" cy="954107"/>
          </a:xfrm>
          <a:prstGeom prst="rect">
            <a:avLst/>
          </a:prstGeom>
          <a:noFill/>
        </p:spPr>
        <p:txBody>
          <a:bodyPr wrap="none" rtlCol="0">
            <a:spAutoFit/>
          </a:bodyPr>
          <a:lstStyle/>
          <a:p>
            <a:r>
              <a:rPr lang="uk-UA" sz="2800" dirty="0">
                <a:solidFill>
                  <a:schemeClr val="bg1"/>
                </a:solidFill>
                <a:latin typeface="Times New Roman" pitchFamily="18" charset="0"/>
                <a:cs typeface="Times New Roman" pitchFamily="18" charset="0"/>
              </a:rPr>
              <a:t>1957 рік – заснування </a:t>
            </a:r>
            <a:r>
              <a:rPr lang="en-US" sz="2800" dirty="0">
                <a:solidFill>
                  <a:schemeClr val="bg1"/>
                </a:solidFill>
                <a:latin typeface="Times New Roman" pitchFamily="18" charset="0"/>
                <a:cs typeface="Times New Roman" pitchFamily="18" charset="0"/>
              </a:rPr>
              <a:t>DARPA (</a:t>
            </a:r>
            <a:r>
              <a:rPr lang="en-US" altLang="uk-UA" sz="2800" dirty="0">
                <a:solidFill>
                  <a:schemeClr val="bg1"/>
                </a:solidFill>
                <a:latin typeface="Times New Roman" pitchFamily="18" charset="0"/>
                <a:cs typeface="Times New Roman" pitchFamily="18" charset="0"/>
              </a:rPr>
              <a:t>Defense  Advanced Research </a:t>
            </a:r>
          </a:p>
          <a:p>
            <a:r>
              <a:rPr lang="en-US" altLang="uk-UA" sz="2800" dirty="0">
                <a:solidFill>
                  <a:schemeClr val="bg1"/>
                </a:solidFill>
                <a:latin typeface="Times New Roman" pitchFamily="18" charset="0"/>
                <a:cs typeface="Times New Roman" pitchFamily="18" charset="0"/>
              </a:rPr>
              <a:t>Projects Agency</a:t>
            </a:r>
            <a:endParaRPr lang="uk-UA" sz="2800" dirty="0">
              <a:solidFill>
                <a:schemeClr val="bg1"/>
              </a:solidFill>
              <a:latin typeface="Times New Roman" pitchFamily="18" charset="0"/>
              <a:cs typeface="Times New Roman" pitchFamily="18" charset="0"/>
            </a:endParaRPr>
          </a:p>
        </p:txBody>
      </p:sp>
      <p:sp>
        <p:nvSpPr>
          <p:cNvPr id="9" name="TextBox 8"/>
          <p:cNvSpPr txBox="1"/>
          <p:nvPr/>
        </p:nvSpPr>
        <p:spPr>
          <a:xfrm>
            <a:off x="336036" y="4765432"/>
            <a:ext cx="11208902" cy="1815882"/>
          </a:xfrm>
          <a:prstGeom prst="rect">
            <a:avLst/>
          </a:prstGeom>
          <a:noFill/>
        </p:spPr>
        <p:txBody>
          <a:bodyPr wrap="none" rtlCol="0">
            <a:spAutoFit/>
          </a:bodyPr>
          <a:lstStyle/>
          <a:p>
            <a:r>
              <a:rPr lang="uk-UA" sz="2800" dirty="0">
                <a:solidFill>
                  <a:schemeClr val="bg1"/>
                </a:solidFill>
                <a:latin typeface="Times New Roman" pitchFamily="18" charset="0"/>
                <a:cs typeface="Times New Roman" pitchFamily="18" charset="0"/>
              </a:rPr>
              <a:t>19</a:t>
            </a:r>
            <a:r>
              <a:rPr lang="en-US" sz="2800" dirty="0">
                <a:solidFill>
                  <a:schemeClr val="bg1"/>
                </a:solidFill>
                <a:latin typeface="Times New Roman" pitchFamily="18" charset="0"/>
                <a:cs typeface="Times New Roman" pitchFamily="18" charset="0"/>
              </a:rPr>
              <a:t>62</a:t>
            </a:r>
            <a:r>
              <a:rPr lang="uk-UA" sz="2800" dirty="0">
                <a:solidFill>
                  <a:schemeClr val="bg1"/>
                </a:solidFill>
                <a:latin typeface="Times New Roman" pitchFamily="18" charset="0"/>
                <a:cs typeface="Times New Roman" pitchFamily="18" charset="0"/>
              </a:rPr>
              <a:t> рік – </a:t>
            </a:r>
            <a:r>
              <a:rPr lang="uk-UA" sz="2800" dirty="0" err="1">
                <a:solidFill>
                  <a:schemeClr val="bg1"/>
                </a:solidFill>
                <a:latin typeface="Times New Roman" pitchFamily="18" charset="0"/>
                <a:cs typeface="Times New Roman" pitchFamily="18" charset="0"/>
              </a:rPr>
              <a:t>др</a:t>
            </a:r>
            <a:r>
              <a:rPr lang="uk-UA" sz="2800" dirty="0">
                <a:solidFill>
                  <a:schemeClr val="bg1"/>
                </a:solidFill>
                <a:latin typeface="Times New Roman" pitchFamily="18" charset="0"/>
                <a:cs typeface="Times New Roman" pitchFamily="18" charset="0"/>
              </a:rPr>
              <a:t>. </a:t>
            </a:r>
            <a:r>
              <a:rPr lang="uk-UA" sz="2800" dirty="0" err="1">
                <a:solidFill>
                  <a:schemeClr val="bg1"/>
                </a:solidFill>
                <a:latin typeface="Times New Roman" pitchFamily="18" charset="0"/>
                <a:cs typeface="Times New Roman" pitchFamily="18" charset="0"/>
              </a:rPr>
              <a:t>Ліклайдер</a:t>
            </a:r>
            <a:r>
              <a:rPr lang="uk-UA" sz="2800" dirty="0">
                <a:solidFill>
                  <a:schemeClr val="bg1"/>
                </a:solidFill>
                <a:latin typeface="Times New Roman" pitchFamily="18" charset="0"/>
                <a:cs typeface="Times New Roman" pitchFamily="18" charset="0"/>
              </a:rPr>
              <a:t>, голова відділу комп’ютерних технологій </a:t>
            </a:r>
          </a:p>
          <a:p>
            <a:r>
              <a:rPr lang="en-US" sz="2800" dirty="0">
                <a:solidFill>
                  <a:schemeClr val="bg1"/>
                </a:solidFill>
                <a:latin typeface="Times New Roman" pitchFamily="18" charset="0"/>
                <a:cs typeface="Times New Roman" pitchFamily="18" charset="0"/>
              </a:rPr>
              <a:t>DARPA</a:t>
            </a:r>
            <a:r>
              <a:rPr lang="uk-UA" sz="2800" dirty="0">
                <a:solidFill>
                  <a:schemeClr val="bg1"/>
                </a:solidFill>
                <a:latin typeface="Times New Roman" pitchFamily="18" charset="0"/>
                <a:cs typeface="Times New Roman" pitchFamily="18" charset="0"/>
              </a:rPr>
              <a:t> пропонує сконцентрувати увагу на комп’ютерних технологіях і </a:t>
            </a:r>
          </a:p>
          <a:p>
            <a:r>
              <a:rPr lang="uk-UA" sz="2800" dirty="0">
                <a:solidFill>
                  <a:schemeClr val="bg1"/>
                </a:solidFill>
                <a:latin typeface="Times New Roman" pitchFamily="18" charset="0"/>
                <a:cs typeface="Times New Roman" pitchFamily="18" charset="0"/>
              </a:rPr>
              <a:t>пакетній передачі даних. Підписує контракт з </a:t>
            </a:r>
            <a:r>
              <a:rPr lang="en-US" altLang="uk-UA" sz="2800" dirty="0">
                <a:solidFill>
                  <a:schemeClr val="bg1"/>
                </a:solidFill>
                <a:latin typeface="Times New Roman" pitchFamily="18" charset="0"/>
                <a:cs typeface="Times New Roman" pitchFamily="18" charset="0"/>
              </a:rPr>
              <a:t>Bolt, </a:t>
            </a:r>
            <a:r>
              <a:rPr lang="en-US" altLang="uk-UA" sz="2800" dirty="0" err="1">
                <a:solidFill>
                  <a:schemeClr val="bg1"/>
                </a:solidFill>
                <a:latin typeface="Times New Roman" pitchFamily="18" charset="0"/>
                <a:cs typeface="Times New Roman" pitchFamily="18" charset="0"/>
              </a:rPr>
              <a:t>Beranek</a:t>
            </a:r>
            <a:r>
              <a:rPr lang="en-US" altLang="uk-UA" sz="2800" dirty="0">
                <a:solidFill>
                  <a:schemeClr val="bg1"/>
                </a:solidFill>
                <a:latin typeface="Times New Roman" pitchFamily="18" charset="0"/>
                <a:cs typeface="Times New Roman" pitchFamily="18" charset="0"/>
              </a:rPr>
              <a:t> &amp; Newman</a:t>
            </a:r>
            <a:r>
              <a:rPr lang="uk-UA" altLang="uk-UA" sz="2800" dirty="0">
                <a:solidFill>
                  <a:schemeClr val="bg1"/>
                </a:solidFill>
                <a:latin typeface="Times New Roman" pitchFamily="18" charset="0"/>
                <a:cs typeface="Times New Roman" pitchFamily="18" charset="0"/>
              </a:rPr>
              <a:t> </a:t>
            </a:r>
          </a:p>
          <a:p>
            <a:r>
              <a:rPr lang="uk-UA" sz="2800" dirty="0">
                <a:solidFill>
                  <a:schemeClr val="bg1"/>
                </a:solidFill>
                <a:latin typeface="Times New Roman" pitchFamily="18" charset="0"/>
                <a:cs typeface="Times New Roman" pitchFamily="18" charset="0"/>
              </a:rPr>
              <a:t>для створення </a:t>
            </a:r>
            <a:r>
              <a:rPr lang="en-US" sz="2800" dirty="0">
                <a:solidFill>
                  <a:schemeClr val="bg1"/>
                </a:solidFill>
                <a:latin typeface="Times New Roman" pitchFamily="18" charset="0"/>
                <a:cs typeface="Times New Roman" pitchFamily="18" charset="0"/>
              </a:rPr>
              <a:t>ARPANET</a:t>
            </a:r>
            <a:endParaRPr lang="uk-UA" sz="28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646602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35389" y="288665"/>
            <a:ext cx="9074866" cy="1032135"/>
          </a:xfrm>
        </p:spPr>
        <p:txBody>
          <a:bodyPr>
            <a:normAutofit/>
          </a:bodyPr>
          <a:lstStyle/>
          <a:p>
            <a:pPr marL="0" indent="0">
              <a:buNone/>
            </a:pPr>
            <a:r>
              <a:rPr lang="en-US" altLang="uk-UA" sz="2400" dirty="0">
                <a:solidFill>
                  <a:schemeClr val="bg1"/>
                </a:solidFill>
                <a:effectLst/>
                <a:latin typeface="Times New Roman" pitchFamily="18" charset="0"/>
                <a:cs typeface="Times New Roman" pitchFamily="18" charset="0"/>
              </a:rPr>
              <a:t>1969 – </a:t>
            </a:r>
            <a:r>
              <a:rPr lang="uk-UA" altLang="uk-UA" sz="2400" dirty="0">
                <a:solidFill>
                  <a:schemeClr val="bg1"/>
                </a:solidFill>
                <a:effectLst/>
                <a:latin typeface="Times New Roman" pitchFamily="18" charset="0"/>
                <a:cs typeface="Times New Roman" pitchFamily="18" charset="0"/>
              </a:rPr>
              <a:t>створення перших чотирьох вузлів </a:t>
            </a:r>
            <a:r>
              <a:rPr lang="en-US" altLang="uk-UA" sz="2400" dirty="0">
                <a:solidFill>
                  <a:schemeClr val="bg1"/>
                </a:solidFill>
                <a:effectLst/>
                <a:latin typeface="Times New Roman" pitchFamily="18" charset="0"/>
                <a:cs typeface="Times New Roman" pitchFamily="18" charset="0"/>
              </a:rPr>
              <a:t>ARPANET</a:t>
            </a:r>
          </a:p>
          <a:p>
            <a:endParaRPr lang="uk-UA" dirty="0">
              <a:solidFill>
                <a:schemeClr val="bg1"/>
              </a:solidFill>
              <a:effectLst/>
              <a:latin typeface="Times New Roman" pitchFamily="18" charset="0"/>
              <a:cs typeface="Times New Roman" pitchFamily="18" charset="0"/>
            </a:endParaRPr>
          </a:p>
        </p:txBody>
      </p:sp>
      <p:pic>
        <p:nvPicPr>
          <p:cNvPr id="4" name="Рисунок 3"/>
          <p:cNvPicPr>
            <a:picLocks noChangeAspect="1"/>
          </p:cNvPicPr>
          <p:nvPr/>
        </p:nvPicPr>
        <p:blipFill>
          <a:blip r:embed="rId2"/>
          <a:stretch>
            <a:fillRect/>
          </a:stretch>
        </p:blipFill>
        <p:spPr>
          <a:xfrm>
            <a:off x="1941303" y="1115342"/>
            <a:ext cx="7441540" cy="3849225"/>
          </a:xfrm>
          <a:prstGeom prst="rect">
            <a:avLst/>
          </a:prstGeom>
        </p:spPr>
      </p:pic>
      <p:sp>
        <p:nvSpPr>
          <p:cNvPr id="5" name="Прямоугольник 4"/>
          <p:cNvSpPr/>
          <p:nvPr/>
        </p:nvSpPr>
        <p:spPr>
          <a:xfrm>
            <a:off x="420116" y="5527174"/>
            <a:ext cx="10483914" cy="461665"/>
          </a:xfrm>
          <a:prstGeom prst="rect">
            <a:avLst/>
          </a:prstGeom>
        </p:spPr>
        <p:txBody>
          <a:bodyPr wrap="square">
            <a:spAutoFit/>
          </a:bodyPr>
          <a:lstStyle/>
          <a:p>
            <a:r>
              <a:rPr lang="en-US" altLang="uk-UA" sz="2400" dirty="0">
                <a:solidFill>
                  <a:schemeClr val="bg1"/>
                </a:solidFill>
                <a:latin typeface="Times New Roman" pitchFamily="18" charset="0"/>
                <a:cs typeface="Times New Roman" pitchFamily="18" charset="0"/>
              </a:rPr>
              <a:t>1974 – </a:t>
            </a:r>
            <a:r>
              <a:rPr lang="uk-UA" altLang="uk-UA" sz="2400" dirty="0" err="1">
                <a:solidFill>
                  <a:schemeClr val="bg1"/>
                </a:solidFill>
                <a:latin typeface="Times New Roman" pitchFamily="18" charset="0"/>
                <a:cs typeface="Times New Roman" pitchFamily="18" charset="0"/>
              </a:rPr>
              <a:t>Вінтон</a:t>
            </a:r>
            <a:r>
              <a:rPr lang="uk-UA" altLang="uk-UA" sz="2400" dirty="0">
                <a:solidFill>
                  <a:schemeClr val="bg1"/>
                </a:solidFill>
                <a:latin typeface="Times New Roman" pitchFamily="18" charset="0"/>
                <a:cs typeface="Times New Roman" pitchFamily="18" charset="0"/>
              </a:rPr>
              <a:t> </a:t>
            </a:r>
            <a:r>
              <a:rPr lang="uk-UA" altLang="uk-UA" sz="2400" dirty="0" err="1">
                <a:solidFill>
                  <a:schemeClr val="bg1"/>
                </a:solidFill>
                <a:latin typeface="Times New Roman" pitchFamily="18" charset="0"/>
                <a:cs typeface="Times New Roman" pitchFamily="18" charset="0"/>
              </a:rPr>
              <a:t>Серф</a:t>
            </a:r>
            <a:r>
              <a:rPr lang="uk-UA" altLang="uk-UA" sz="2400" dirty="0">
                <a:solidFill>
                  <a:schemeClr val="bg1"/>
                </a:solidFill>
                <a:latin typeface="Times New Roman" pitchFamily="18" charset="0"/>
                <a:cs typeface="Times New Roman" pitchFamily="18" charset="0"/>
              </a:rPr>
              <a:t> написав специфікацію протоколу </a:t>
            </a:r>
            <a:r>
              <a:rPr lang="en-US" altLang="uk-UA" sz="2400" dirty="0">
                <a:solidFill>
                  <a:schemeClr val="bg1"/>
                </a:solidFill>
                <a:latin typeface="Times New Roman" pitchFamily="18" charset="0"/>
                <a:cs typeface="Times New Roman" pitchFamily="18" charset="0"/>
              </a:rPr>
              <a:t>TCP</a:t>
            </a:r>
            <a:endParaRPr lang="uk-UA" altLang="uk-UA" sz="24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1605943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55781" y="713709"/>
            <a:ext cx="10594109" cy="1200329"/>
          </a:xfrm>
          <a:prstGeom prst="rect">
            <a:avLst/>
          </a:prstGeom>
        </p:spPr>
        <p:txBody>
          <a:bodyPr wrap="square">
            <a:spAutoFit/>
          </a:bodyPr>
          <a:lstStyle/>
          <a:p>
            <a:r>
              <a:rPr lang="en-US" altLang="uk-UA" sz="2400" dirty="0">
                <a:solidFill>
                  <a:schemeClr val="bg1"/>
                </a:solidFill>
                <a:latin typeface="Times New Roman" pitchFamily="18" charset="0"/>
                <a:cs typeface="Times New Roman" pitchFamily="18" charset="0"/>
              </a:rPr>
              <a:t>1984 –</a:t>
            </a:r>
            <a:r>
              <a:rPr lang="uk-UA" altLang="uk-UA" sz="2400" dirty="0">
                <a:solidFill>
                  <a:schemeClr val="bg1"/>
                </a:solidFill>
                <a:latin typeface="Times New Roman" pitchFamily="18" charset="0"/>
                <a:cs typeface="Times New Roman" pitchFamily="18" charset="0"/>
              </a:rPr>
              <a:t> На перше січня мережа складалась з близько 1000 вузлів і використовувала  </a:t>
            </a:r>
            <a:r>
              <a:rPr lang="en-US" altLang="uk-UA" sz="2400" dirty="0">
                <a:solidFill>
                  <a:schemeClr val="bg1"/>
                </a:solidFill>
                <a:latin typeface="Times New Roman" pitchFamily="18" charset="0"/>
                <a:cs typeface="Times New Roman" pitchFamily="18" charset="0"/>
              </a:rPr>
              <a:t>TCP/IP </a:t>
            </a:r>
            <a:r>
              <a:rPr lang="uk-UA" altLang="uk-UA" sz="2400" dirty="0">
                <a:solidFill>
                  <a:schemeClr val="bg1"/>
                </a:solidFill>
                <a:latin typeface="Times New Roman" pitchFamily="18" charset="0"/>
                <a:cs typeface="Times New Roman" pitchFamily="18" charset="0"/>
              </a:rPr>
              <a:t>для передачі повідомлень. Початок використання </a:t>
            </a:r>
            <a:r>
              <a:rPr lang="en-US" altLang="uk-UA" sz="2400" dirty="0">
                <a:solidFill>
                  <a:schemeClr val="bg1"/>
                </a:solidFill>
                <a:latin typeface="Times New Roman" pitchFamily="18" charset="0"/>
                <a:cs typeface="Times New Roman" pitchFamily="18" charset="0"/>
              </a:rPr>
              <a:t>Domain Name Server</a:t>
            </a:r>
            <a:r>
              <a:rPr lang="uk-UA" altLang="uk-UA" sz="2400" dirty="0">
                <a:solidFill>
                  <a:schemeClr val="bg1"/>
                </a:solidFill>
                <a:latin typeface="Times New Roman" pitchFamily="18" charset="0"/>
                <a:cs typeface="Times New Roman" pitchFamily="18" charset="0"/>
              </a:rPr>
              <a:t>. </a:t>
            </a:r>
          </a:p>
        </p:txBody>
      </p:sp>
      <p:sp>
        <p:nvSpPr>
          <p:cNvPr id="5" name="Rectangle 3"/>
          <p:cNvSpPr txBox="1">
            <a:spLocks noChangeArrowheads="1"/>
          </p:cNvSpPr>
          <p:nvPr/>
        </p:nvSpPr>
        <p:spPr>
          <a:xfrm>
            <a:off x="655781" y="2631462"/>
            <a:ext cx="10250786" cy="2910355"/>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0" indent="0">
              <a:buNone/>
            </a:pPr>
            <a:r>
              <a:rPr lang="en-US" altLang="uk-UA" sz="2400" dirty="0">
                <a:solidFill>
                  <a:schemeClr val="bg1"/>
                </a:solidFill>
                <a:effectLst/>
                <a:latin typeface="Times New Roman" pitchFamily="18" charset="0"/>
                <a:cs typeface="Times New Roman" pitchFamily="18" charset="0"/>
              </a:rPr>
              <a:t>1986 -</a:t>
            </a:r>
            <a:r>
              <a:rPr lang="uk-UA" altLang="uk-UA" sz="2400" dirty="0">
                <a:solidFill>
                  <a:schemeClr val="bg1"/>
                </a:solidFill>
                <a:effectLst/>
                <a:latin typeface="Times New Roman" pitchFamily="18" charset="0"/>
                <a:cs typeface="Times New Roman" pitchFamily="18" charset="0"/>
              </a:rPr>
              <a:t> створення</a:t>
            </a:r>
            <a:r>
              <a:rPr lang="en-US" altLang="uk-UA" sz="2400" dirty="0">
                <a:solidFill>
                  <a:schemeClr val="bg1"/>
                </a:solidFill>
                <a:effectLst/>
                <a:latin typeface="Times New Roman" pitchFamily="18" charset="0"/>
                <a:cs typeface="Times New Roman" pitchFamily="18" charset="0"/>
              </a:rPr>
              <a:t> NSFNET</a:t>
            </a:r>
            <a:r>
              <a:rPr lang="uk-UA" altLang="uk-UA" sz="2400" dirty="0">
                <a:solidFill>
                  <a:schemeClr val="bg1"/>
                </a:solidFill>
                <a:effectLst/>
                <a:latin typeface="Times New Roman" pitchFamily="18" charset="0"/>
                <a:cs typeface="Times New Roman" pitchFamily="18" charset="0"/>
              </a:rPr>
              <a:t>, що став прообразом сучасного інтернету</a:t>
            </a:r>
            <a:endParaRPr lang="en-US" altLang="uk-UA" sz="2400" dirty="0">
              <a:solidFill>
                <a:schemeClr val="bg1"/>
              </a:solidFill>
              <a:effectLst/>
              <a:latin typeface="Times New Roman" pitchFamily="18" charset="0"/>
              <a:cs typeface="Times New Roman" pitchFamily="18" charset="0"/>
            </a:endParaRPr>
          </a:p>
          <a:p>
            <a:pPr marL="0" indent="0">
              <a:buNone/>
            </a:pPr>
            <a:r>
              <a:rPr lang="en-US" altLang="uk-UA" sz="2400" dirty="0">
                <a:solidFill>
                  <a:schemeClr val="bg1"/>
                </a:solidFill>
                <a:effectLst/>
                <a:latin typeface="Times New Roman" pitchFamily="18" charset="0"/>
                <a:cs typeface="Times New Roman" pitchFamily="18" charset="0"/>
              </a:rPr>
              <a:t>  </a:t>
            </a:r>
          </a:p>
          <a:p>
            <a:pPr marL="0" indent="0">
              <a:buNone/>
            </a:pPr>
            <a:r>
              <a:rPr lang="uk-UA" altLang="uk-UA" sz="2400" dirty="0">
                <a:solidFill>
                  <a:schemeClr val="bg1"/>
                </a:solidFill>
                <a:effectLst/>
                <a:latin typeface="Times New Roman" pitchFamily="18" charset="0"/>
                <a:cs typeface="Times New Roman" pitchFamily="18" charset="0"/>
              </a:rPr>
              <a:t>1991 – Тім </a:t>
            </a:r>
            <a:r>
              <a:rPr lang="uk-UA" altLang="uk-UA" sz="2400" dirty="0" err="1">
                <a:solidFill>
                  <a:schemeClr val="bg1"/>
                </a:solidFill>
                <a:effectLst/>
                <a:latin typeface="Times New Roman" pitchFamily="18" charset="0"/>
                <a:cs typeface="Times New Roman" pitchFamily="18" charset="0"/>
              </a:rPr>
              <a:t>Бернерс</a:t>
            </a:r>
            <a:r>
              <a:rPr lang="uk-UA" altLang="uk-UA" sz="2400" dirty="0">
                <a:solidFill>
                  <a:schemeClr val="bg1"/>
                </a:solidFill>
                <a:effectLst/>
                <a:latin typeface="Times New Roman" pitchFamily="18" charset="0"/>
                <a:cs typeface="Times New Roman" pitchFamily="18" charset="0"/>
              </a:rPr>
              <a:t> Лі представляє </a:t>
            </a:r>
            <a:r>
              <a:rPr lang="en-US" altLang="uk-UA" sz="2400" dirty="0">
                <a:solidFill>
                  <a:schemeClr val="bg1"/>
                </a:solidFill>
                <a:effectLst/>
                <a:latin typeface="Times New Roman" pitchFamily="18" charset="0"/>
                <a:cs typeface="Times New Roman" pitchFamily="18" charset="0"/>
              </a:rPr>
              <a:t>World Wide Web</a:t>
            </a:r>
          </a:p>
          <a:p>
            <a:pPr marL="0" indent="0">
              <a:buNone/>
            </a:pPr>
            <a:endParaRPr lang="uk-UA" altLang="uk-UA" sz="2400" dirty="0">
              <a:solidFill>
                <a:schemeClr val="bg1"/>
              </a:solidFill>
              <a:effectLst/>
              <a:latin typeface="Times New Roman" pitchFamily="18" charset="0"/>
              <a:cs typeface="Times New Roman" pitchFamily="18" charset="0"/>
            </a:endParaRPr>
          </a:p>
          <a:p>
            <a:pPr marL="0" indent="0">
              <a:buNone/>
            </a:pPr>
            <a:r>
              <a:rPr lang="uk-UA" altLang="uk-UA" sz="2400" dirty="0">
                <a:solidFill>
                  <a:schemeClr val="bg1"/>
                </a:solidFill>
                <a:effectLst/>
                <a:latin typeface="Times New Roman" pitchFamily="18" charset="0"/>
                <a:cs typeface="Times New Roman" pitchFamily="18" charset="0"/>
              </a:rPr>
              <a:t>1995 – остаточна комерціалізація  мережі </a:t>
            </a:r>
            <a:endParaRPr lang="en-US" altLang="uk-UA" sz="2400" dirty="0">
              <a:solidFill>
                <a:schemeClr val="bg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val="796693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ioti.com/sites/iot-institute.com/files/styles/article_featured_standard/public/ThinkstockPhotos-594060406_8.jpg?itok=dFEb-4d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89703"/>
            <a:ext cx="8408972" cy="4368297"/>
          </a:xfrm>
          <a:prstGeom prst="rect">
            <a:avLst/>
          </a:prstGeom>
          <a:noFill/>
          <a:extLst>
            <a:ext uri="{909E8E84-426E-40DD-AFC4-6F175D3DCCD1}">
              <a14:hiddenFill xmlns:a14="http://schemas.microsoft.com/office/drawing/2010/main">
                <a:solidFill>
                  <a:srgbClr val="FFFFFF"/>
                </a:solidFill>
              </a14:hiddenFill>
            </a:ext>
          </a:extLst>
        </p:spPr>
      </p:pic>
      <p:pic>
        <p:nvPicPr>
          <p:cNvPr id="6" name="Рисунок 5"/>
          <p:cNvPicPr>
            <a:picLocks noChangeAspect="1"/>
          </p:cNvPicPr>
          <p:nvPr/>
        </p:nvPicPr>
        <p:blipFill>
          <a:blip r:embed="rId3"/>
          <a:stretch>
            <a:fillRect/>
          </a:stretch>
        </p:blipFill>
        <p:spPr>
          <a:xfrm>
            <a:off x="4753463" y="0"/>
            <a:ext cx="7311018" cy="6859622"/>
          </a:xfrm>
          <a:prstGeom prst="rect">
            <a:avLst/>
          </a:prstGeom>
        </p:spPr>
      </p:pic>
      <p:sp>
        <p:nvSpPr>
          <p:cNvPr id="5" name="TextBox 4"/>
          <p:cNvSpPr txBox="1"/>
          <p:nvPr/>
        </p:nvSpPr>
        <p:spPr>
          <a:xfrm>
            <a:off x="337957" y="192276"/>
            <a:ext cx="4169796" cy="646331"/>
          </a:xfrm>
          <a:prstGeom prst="rect">
            <a:avLst/>
          </a:prstGeom>
          <a:noFill/>
        </p:spPr>
        <p:txBody>
          <a:bodyPr wrap="none" rtlCol="0">
            <a:spAutoFit/>
          </a:bodyPr>
          <a:lstStyle/>
          <a:p>
            <a:r>
              <a:rPr lang="uk-UA" dirty="0">
                <a:solidFill>
                  <a:schemeClr val="bg1"/>
                </a:solidFill>
                <a:latin typeface="Times New Roman" pitchFamily="18" charset="0"/>
                <a:cs typeface="Times New Roman" pitchFamily="18" charset="0"/>
              </a:rPr>
              <a:t>3,5 млрд. користувачів – 48% населення </a:t>
            </a:r>
          </a:p>
          <a:p>
            <a:r>
              <a:rPr lang="uk-UA" dirty="0">
                <a:solidFill>
                  <a:schemeClr val="bg1"/>
                </a:solidFill>
                <a:latin typeface="Times New Roman" pitchFamily="18" charset="0"/>
                <a:cs typeface="Times New Roman" pitchFamily="18" charset="0"/>
              </a:rPr>
              <a:t>Землі</a:t>
            </a:r>
          </a:p>
        </p:txBody>
      </p:sp>
      <p:sp>
        <p:nvSpPr>
          <p:cNvPr id="8" name="TextBox 7"/>
          <p:cNvSpPr txBox="1"/>
          <p:nvPr/>
        </p:nvSpPr>
        <p:spPr>
          <a:xfrm>
            <a:off x="276410" y="945858"/>
            <a:ext cx="4271041" cy="646331"/>
          </a:xfrm>
          <a:prstGeom prst="rect">
            <a:avLst/>
          </a:prstGeom>
          <a:noFill/>
        </p:spPr>
        <p:txBody>
          <a:bodyPr wrap="none" rtlCol="0">
            <a:spAutoFit/>
          </a:bodyPr>
          <a:lstStyle/>
          <a:p>
            <a:r>
              <a:rPr lang="uk-UA" dirty="0">
                <a:solidFill>
                  <a:schemeClr val="bg1"/>
                </a:solidFill>
                <a:latin typeface="Times New Roman" pitchFamily="18" charset="0"/>
                <a:cs typeface="Times New Roman" pitchFamily="18" charset="0"/>
              </a:rPr>
              <a:t>Зріст кількості користувачів </a:t>
            </a:r>
            <a:r>
              <a:rPr lang="uk-UA" dirty="0" err="1">
                <a:solidFill>
                  <a:schemeClr val="bg1"/>
                </a:solidFill>
                <a:latin typeface="Times New Roman" pitchFamily="18" charset="0"/>
                <a:cs typeface="Times New Roman" pitchFamily="18" charset="0"/>
              </a:rPr>
              <a:t>пов</a:t>
            </a:r>
            <a:r>
              <a:rPr lang="en-US" dirty="0">
                <a:solidFill>
                  <a:schemeClr val="bg1"/>
                </a:solidFill>
                <a:latin typeface="Times New Roman" pitchFamily="18" charset="0"/>
                <a:cs typeface="Times New Roman" pitchFamily="18" charset="0"/>
              </a:rPr>
              <a:t>’</a:t>
            </a:r>
            <a:r>
              <a:rPr lang="uk-UA" dirty="0" err="1">
                <a:solidFill>
                  <a:schemeClr val="bg1"/>
                </a:solidFill>
                <a:latin typeface="Times New Roman" pitchFamily="18" charset="0"/>
                <a:cs typeface="Times New Roman" pitchFamily="18" charset="0"/>
              </a:rPr>
              <a:t>язаний</a:t>
            </a:r>
            <a:r>
              <a:rPr lang="uk-UA" dirty="0">
                <a:solidFill>
                  <a:schemeClr val="bg1"/>
                </a:solidFill>
                <a:latin typeface="Times New Roman" pitchFamily="18" charset="0"/>
                <a:cs typeface="Times New Roman" pitchFamily="18" charset="0"/>
              </a:rPr>
              <a:t> </a:t>
            </a:r>
          </a:p>
          <a:p>
            <a:r>
              <a:rPr lang="uk-UA" dirty="0">
                <a:solidFill>
                  <a:schemeClr val="bg1"/>
                </a:solidFill>
                <a:latin typeface="Times New Roman" pitchFamily="18" charset="0"/>
                <a:cs typeface="Times New Roman" pitchFamily="18" charset="0"/>
              </a:rPr>
              <a:t>з стрімким розвитком бездротових мереж</a:t>
            </a:r>
          </a:p>
        </p:txBody>
      </p:sp>
    </p:spTree>
    <p:extLst>
      <p:ext uri="{BB962C8B-B14F-4D97-AF65-F5344CB8AC3E}">
        <p14:creationId xmlns:p14="http://schemas.microsoft.com/office/powerpoint/2010/main" val="125999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50960" y="397164"/>
            <a:ext cx="4184678" cy="757382"/>
          </a:xfrm>
        </p:spPr>
        <p:txBody>
          <a:bodyPr/>
          <a:lstStyle/>
          <a:p>
            <a:r>
              <a:rPr lang="uk-UA" dirty="0">
                <a:solidFill>
                  <a:schemeClr val="bg1"/>
                </a:solidFill>
                <a:effectLst/>
                <a:latin typeface="Times New Roman" pitchFamily="18" charset="0"/>
                <a:cs typeface="Times New Roman" pitchFamily="18" charset="0"/>
              </a:rPr>
              <a:t>Тип комутації</a:t>
            </a:r>
          </a:p>
        </p:txBody>
      </p:sp>
      <p:sp>
        <p:nvSpPr>
          <p:cNvPr id="3" name="Объект 2"/>
          <p:cNvSpPr>
            <a:spLocks noGrp="1"/>
          </p:cNvSpPr>
          <p:nvPr>
            <p:ph idx="1"/>
          </p:nvPr>
        </p:nvSpPr>
        <p:spPr>
          <a:xfrm>
            <a:off x="1495686" y="1447144"/>
            <a:ext cx="2845405" cy="406991"/>
          </a:xfrm>
        </p:spPr>
        <p:txBody>
          <a:bodyPr>
            <a:noAutofit/>
          </a:bodyPr>
          <a:lstStyle/>
          <a:p>
            <a:pPr marL="0" indent="0">
              <a:buNone/>
            </a:pPr>
            <a:r>
              <a:rPr lang="uk-UA" sz="2400" dirty="0">
                <a:solidFill>
                  <a:schemeClr val="bg1"/>
                </a:solidFill>
                <a:effectLst/>
                <a:latin typeface="Times New Roman" pitchFamily="18" charset="0"/>
                <a:cs typeface="Times New Roman" pitchFamily="18" charset="0"/>
              </a:rPr>
              <a:t>Комутація</a:t>
            </a:r>
            <a:r>
              <a:rPr lang="uk-UA" sz="2400" dirty="0">
                <a:solidFill>
                  <a:schemeClr val="bg1"/>
                </a:solidFill>
                <a:latin typeface="Times New Roman" pitchFamily="18" charset="0"/>
                <a:cs typeface="Times New Roman" pitchFamily="18" charset="0"/>
              </a:rPr>
              <a:t> </a:t>
            </a:r>
            <a:r>
              <a:rPr lang="uk-UA" sz="2400" dirty="0">
                <a:solidFill>
                  <a:schemeClr val="bg1"/>
                </a:solidFill>
                <a:effectLst/>
                <a:latin typeface="Times New Roman" pitchFamily="18" charset="0"/>
                <a:cs typeface="Times New Roman" pitchFamily="18" charset="0"/>
              </a:rPr>
              <a:t>каналів</a:t>
            </a:r>
          </a:p>
        </p:txBody>
      </p:sp>
      <p:sp>
        <p:nvSpPr>
          <p:cNvPr id="4" name="Объект 2"/>
          <p:cNvSpPr txBox="1">
            <a:spLocks/>
          </p:cNvSpPr>
          <p:nvPr/>
        </p:nvSpPr>
        <p:spPr>
          <a:xfrm>
            <a:off x="6945745" y="1447144"/>
            <a:ext cx="3228110" cy="406991"/>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marL="0" indent="0">
              <a:buFont typeface="Arial" panose="020B0604020202020204" pitchFamily="34" charset="0"/>
              <a:buNone/>
            </a:pPr>
            <a:r>
              <a:rPr lang="uk-UA" sz="2400" dirty="0">
                <a:solidFill>
                  <a:schemeClr val="bg1"/>
                </a:solidFill>
                <a:effectLst/>
                <a:latin typeface="Times New Roman" pitchFamily="18" charset="0"/>
                <a:cs typeface="Times New Roman" pitchFamily="18" charset="0"/>
              </a:rPr>
              <a:t>Комутація</a:t>
            </a:r>
            <a:r>
              <a:rPr lang="uk-UA" sz="2400" dirty="0">
                <a:solidFill>
                  <a:schemeClr val="bg1"/>
                </a:solidFill>
                <a:latin typeface="Times New Roman" pitchFamily="18" charset="0"/>
                <a:cs typeface="Times New Roman" pitchFamily="18" charset="0"/>
              </a:rPr>
              <a:t> </a:t>
            </a:r>
            <a:r>
              <a:rPr lang="uk-UA" sz="2400" dirty="0">
                <a:solidFill>
                  <a:schemeClr val="bg1"/>
                </a:solidFill>
                <a:effectLst/>
                <a:latin typeface="Times New Roman" pitchFamily="18" charset="0"/>
                <a:cs typeface="Times New Roman" pitchFamily="18" charset="0"/>
              </a:rPr>
              <a:t>пакетів</a:t>
            </a:r>
          </a:p>
        </p:txBody>
      </p:sp>
      <p:pic>
        <p:nvPicPr>
          <p:cNvPr id="1026" name="Picture 2" descr="Картинки по запросу packet switch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5628" y="2074435"/>
            <a:ext cx="4986757" cy="2903965"/>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p:cNvPicPr>
            <a:picLocks noChangeAspect="1"/>
          </p:cNvPicPr>
          <p:nvPr/>
        </p:nvPicPr>
        <p:blipFill>
          <a:blip r:embed="rId3"/>
          <a:stretch>
            <a:fillRect/>
          </a:stretch>
        </p:blipFill>
        <p:spPr>
          <a:xfrm>
            <a:off x="184714" y="2074435"/>
            <a:ext cx="5467350" cy="2028825"/>
          </a:xfrm>
          <a:prstGeom prst="rect">
            <a:avLst/>
          </a:prstGeom>
        </p:spPr>
      </p:pic>
    </p:spTree>
    <p:extLst>
      <p:ext uri="{BB962C8B-B14F-4D97-AF65-F5344CB8AC3E}">
        <p14:creationId xmlns:p14="http://schemas.microsoft.com/office/powerpoint/2010/main" val="336397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a:solidFill>
                  <a:schemeClr val="bg1"/>
                </a:solidFill>
                <a:effectLst/>
                <a:latin typeface="Times New Roman" pitchFamily="18" charset="0"/>
                <a:cs typeface="Times New Roman" pitchFamily="18" charset="0"/>
              </a:rPr>
              <a:t>Технологія передавання</a:t>
            </a:r>
          </a:p>
        </p:txBody>
      </p:sp>
      <p:sp>
        <p:nvSpPr>
          <p:cNvPr id="4" name="Объект 2"/>
          <p:cNvSpPr>
            <a:spLocks noGrp="1"/>
          </p:cNvSpPr>
          <p:nvPr>
            <p:ph idx="1"/>
          </p:nvPr>
        </p:nvSpPr>
        <p:spPr>
          <a:xfrm>
            <a:off x="1200123" y="2112163"/>
            <a:ext cx="4064604" cy="406991"/>
          </a:xfrm>
        </p:spPr>
        <p:txBody>
          <a:bodyPr>
            <a:noAutofit/>
          </a:bodyPr>
          <a:lstStyle/>
          <a:p>
            <a:pPr marL="0" indent="0">
              <a:buNone/>
            </a:pPr>
            <a:r>
              <a:rPr lang="en-US" sz="2400" dirty="0">
                <a:solidFill>
                  <a:schemeClr val="bg1"/>
                </a:solidFill>
                <a:effectLst/>
                <a:latin typeface="Times New Roman" pitchFamily="18" charset="0"/>
                <a:cs typeface="Times New Roman" pitchFamily="18" charset="0"/>
              </a:rPr>
              <a:t>Broadcast </a:t>
            </a:r>
            <a:r>
              <a:rPr lang="uk-UA" sz="2400" dirty="0">
                <a:solidFill>
                  <a:schemeClr val="bg1"/>
                </a:solidFill>
                <a:effectLst/>
                <a:latin typeface="Times New Roman" pitchFamily="18" charset="0"/>
                <a:cs typeface="Times New Roman" pitchFamily="18" charset="0"/>
              </a:rPr>
              <a:t>(широкомовна)</a:t>
            </a:r>
          </a:p>
        </p:txBody>
      </p:sp>
      <p:sp>
        <p:nvSpPr>
          <p:cNvPr id="7" name="Прямоугольник 6"/>
          <p:cNvSpPr/>
          <p:nvPr/>
        </p:nvSpPr>
        <p:spPr>
          <a:xfrm>
            <a:off x="6958600" y="2200625"/>
            <a:ext cx="4308955" cy="461665"/>
          </a:xfrm>
          <a:prstGeom prst="rect">
            <a:avLst/>
          </a:prstGeom>
        </p:spPr>
        <p:txBody>
          <a:bodyPr wrap="square">
            <a:spAutoFit/>
          </a:bodyPr>
          <a:lstStyle/>
          <a:p>
            <a:r>
              <a:rPr lang="en-US" sz="2400" dirty="0">
                <a:solidFill>
                  <a:schemeClr val="bg1"/>
                </a:solidFill>
                <a:latin typeface="Times New Roman" pitchFamily="18" charset="0"/>
                <a:cs typeface="Times New Roman" pitchFamily="18" charset="0"/>
              </a:rPr>
              <a:t>Point-to-Point</a:t>
            </a:r>
            <a:r>
              <a:rPr lang="uk-UA" sz="2400" dirty="0">
                <a:solidFill>
                  <a:schemeClr val="bg1"/>
                </a:solidFill>
                <a:latin typeface="Times New Roman" pitchFamily="18" charset="0"/>
                <a:cs typeface="Times New Roman" pitchFamily="18" charset="0"/>
              </a:rPr>
              <a:t> (Точка-точка)</a:t>
            </a:r>
          </a:p>
        </p:txBody>
      </p:sp>
      <p:pic>
        <p:nvPicPr>
          <p:cNvPr id="8" name="Рисунок 7"/>
          <p:cNvPicPr>
            <a:picLocks noChangeAspect="1"/>
          </p:cNvPicPr>
          <p:nvPr/>
        </p:nvPicPr>
        <p:blipFill>
          <a:blip r:embed="rId2"/>
          <a:stretch>
            <a:fillRect/>
          </a:stretch>
        </p:blipFill>
        <p:spPr>
          <a:xfrm>
            <a:off x="737466" y="2862118"/>
            <a:ext cx="5047649" cy="2411846"/>
          </a:xfrm>
          <a:prstGeom prst="rect">
            <a:avLst/>
          </a:prstGeom>
        </p:spPr>
      </p:pic>
      <p:pic>
        <p:nvPicPr>
          <p:cNvPr id="9" name="Рисунок 8"/>
          <p:cNvPicPr>
            <a:picLocks noChangeAspect="1"/>
          </p:cNvPicPr>
          <p:nvPr/>
        </p:nvPicPr>
        <p:blipFill>
          <a:blip r:embed="rId3"/>
          <a:stretch>
            <a:fillRect/>
          </a:stretch>
        </p:blipFill>
        <p:spPr>
          <a:xfrm>
            <a:off x="6486005" y="3293341"/>
            <a:ext cx="4781550" cy="1028700"/>
          </a:xfrm>
          <a:prstGeom prst="rect">
            <a:avLst/>
          </a:prstGeom>
        </p:spPr>
      </p:pic>
    </p:spTree>
    <p:extLst>
      <p:ext uri="{BB962C8B-B14F-4D97-AF65-F5344CB8AC3E}">
        <p14:creationId xmlns:p14="http://schemas.microsoft.com/office/powerpoint/2010/main" val="783486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a:solidFill>
                  <a:schemeClr val="bg1"/>
                </a:solidFill>
                <a:effectLst/>
                <a:latin typeface="Times New Roman" pitchFamily="18" charset="0"/>
                <a:cs typeface="Times New Roman" pitchFamily="18" charset="0"/>
              </a:rPr>
              <a:t>За довжиною мережі</a:t>
            </a:r>
          </a:p>
        </p:txBody>
      </p:sp>
      <p:graphicFrame>
        <p:nvGraphicFramePr>
          <p:cNvPr id="5" name="Таблица 4"/>
          <p:cNvGraphicFramePr>
            <a:graphicFrameLocks noGrp="1"/>
          </p:cNvGraphicFramePr>
          <p:nvPr/>
        </p:nvGraphicFramePr>
        <p:xfrm>
          <a:off x="1204546" y="2039815"/>
          <a:ext cx="10111155" cy="3429000"/>
        </p:xfrm>
        <a:graphic>
          <a:graphicData uri="http://schemas.openxmlformats.org/drawingml/2006/table">
            <a:tbl>
              <a:tblPr firstRow="1" bandRow="1">
                <a:tableStyleId>{3B4B98B0-60AC-42C2-AFA5-B58CD77FA1E5}</a:tableStyleId>
              </a:tblPr>
              <a:tblGrid>
                <a:gridCol w="3370385">
                  <a:extLst>
                    <a:ext uri="{9D8B030D-6E8A-4147-A177-3AD203B41FA5}">
                      <a16:colId xmlns:a16="http://schemas.microsoft.com/office/drawing/2014/main" val="20000"/>
                    </a:ext>
                  </a:extLst>
                </a:gridCol>
                <a:gridCol w="3370385">
                  <a:extLst>
                    <a:ext uri="{9D8B030D-6E8A-4147-A177-3AD203B41FA5}">
                      <a16:colId xmlns:a16="http://schemas.microsoft.com/office/drawing/2014/main" val="20001"/>
                    </a:ext>
                  </a:extLst>
                </a:gridCol>
                <a:gridCol w="3370385">
                  <a:extLst>
                    <a:ext uri="{9D8B030D-6E8A-4147-A177-3AD203B41FA5}">
                      <a16:colId xmlns:a16="http://schemas.microsoft.com/office/drawing/2014/main" val="20002"/>
                    </a:ext>
                  </a:extLst>
                </a:gridCol>
              </a:tblGrid>
              <a:tr h="571500">
                <a:tc>
                  <a:txBody>
                    <a:bodyPr/>
                    <a:lstStyle/>
                    <a:p>
                      <a:pPr algn="ctr"/>
                      <a:r>
                        <a:rPr lang="uk-UA" dirty="0">
                          <a:solidFill>
                            <a:schemeClr val="bg1"/>
                          </a:solidFill>
                        </a:rPr>
                        <a:t>Назва</a:t>
                      </a:r>
                      <a:endParaRPr lang="ru-RU" dirty="0">
                        <a:solidFill>
                          <a:schemeClr val="bg1"/>
                        </a:solidFill>
                      </a:endParaRPr>
                    </a:p>
                  </a:txBody>
                  <a:tcPr/>
                </a:tc>
                <a:tc>
                  <a:txBody>
                    <a:bodyPr/>
                    <a:lstStyle/>
                    <a:p>
                      <a:pPr algn="ctr"/>
                      <a:r>
                        <a:rPr lang="uk-UA" dirty="0">
                          <a:solidFill>
                            <a:schemeClr val="bg1"/>
                          </a:solidFill>
                        </a:rPr>
                        <a:t>Протяжність </a:t>
                      </a:r>
                      <a:endParaRPr lang="ru-RU" dirty="0">
                        <a:solidFill>
                          <a:schemeClr val="bg1"/>
                        </a:solidFill>
                      </a:endParaRPr>
                    </a:p>
                  </a:txBody>
                  <a:tcPr/>
                </a:tc>
                <a:tc>
                  <a:txBody>
                    <a:bodyPr/>
                    <a:lstStyle/>
                    <a:p>
                      <a:pPr algn="ctr"/>
                      <a:r>
                        <a:rPr lang="uk-UA" dirty="0">
                          <a:solidFill>
                            <a:schemeClr val="bg1"/>
                          </a:solidFill>
                        </a:rPr>
                        <a:t>Розташування</a:t>
                      </a:r>
                      <a:endParaRPr lang="ru-RU" dirty="0">
                        <a:solidFill>
                          <a:schemeClr val="bg1"/>
                        </a:solidFill>
                      </a:endParaRPr>
                    </a:p>
                  </a:txBody>
                  <a:tcPr/>
                </a:tc>
                <a:extLst>
                  <a:ext uri="{0D108BD9-81ED-4DB2-BD59-A6C34878D82A}">
                    <a16:rowId xmlns:a16="http://schemas.microsoft.com/office/drawing/2014/main" val="10000"/>
                  </a:ext>
                </a:extLst>
              </a:tr>
              <a:tr h="571500">
                <a:tc>
                  <a:txBody>
                    <a:bodyPr/>
                    <a:lstStyle/>
                    <a:p>
                      <a:r>
                        <a:rPr lang="uk-UA" dirty="0">
                          <a:solidFill>
                            <a:schemeClr val="bg1"/>
                          </a:solidFill>
                        </a:rPr>
                        <a:t>Персональна</a:t>
                      </a:r>
                      <a:endParaRPr lang="ru-RU" dirty="0">
                        <a:solidFill>
                          <a:schemeClr val="bg1"/>
                        </a:solidFill>
                      </a:endParaRPr>
                    </a:p>
                  </a:txBody>
                  <a:tcPr/>
                </a:tc>
                <a:tc>
                  <a:txBody>
                    <a:bodyPr/>
                    <a:lstStyle/>
                    <a:p>
                      <a:pPr algn="ctr"/>
                      <a:r>
                        <a:rPr lang="uk-UA" dirty="0">
                          <a:solidFill>
                            <a:schemeClr val="bg1"/>
                          </a:solidFill>
                        </a:rPr>
                        <a:t>1 м</a:t>
                      </a:r>
                      <a:endParaRPr lang="ru-RU" dirty="0">
                        <a:solidFill>
                          <a:schemeClr val="bg1"/>
                        </a:solidFill>
                      </a:endParaRPr>
                    </a:p>
                  </a:txBody>
                  <a:tcPr/>
                </a:tc>
                <a:tc>
                  <a:txBody>
                    <a:bodyPr/>
                    <a:lstStyle/>
                    <a:p>
                      <a:pPr algn="ctr"/>
                      <a:r>
                        <a:rPr lang="uk-UA" dirty="0">
                          <a:solidFill>
                            <a:schemeClr val="bg1"/>
                          </a:solidFill>
                        </a:rPr>
                        <a:t>На</a:t>
                      </a:r>
                      <a:r>
                        <a:rPr lang="uk-UA" baseline="0" dirty="0">
                          <a:solidFill>
                            <a:schemeClr val="bg1"/>
                          </a:solidFill>
                        </a:rPr>
                        <a:t> столі</a:t>
                      </a:r>
                      <a:endParaRPr lang="ru-RU" dirty="0">
                        <a:solidFill>
                          <a:schemeClr val="bg1"/>
                        </a:solidFill>
                      </a:endParaRPr>
                    </a:p>
                  </a:txBody>
                  <a:tcPr/>
                </a:tc>
                <a:extLst>
                  <a:ext uri="{0D108BD9-81ED-4DB2-BD59-A6C34878D82A}">
                    <a16:rowId xmlns:a16="http://schemas.microsoft.com/office/drawing/2014/main" val="10001"/>
                  </a:ext>
                </a:extLst>
              </a:tr>
              <a:tr h="571500">
                <a:tc>
                  <a:txBody>
                    <a:bodyPr/>
                    <a:lstStyle/>
                    <a:p>
                      <a:r>
                        <a:rPr lang="uk-UA" dirty="0">
                          <a:solidFill>
                            <a:schemeClr val="bg1"/>
                          </a:solidFill>
                        </a:rPr>
                        <a:t>Локальна</a:t>
                      </a:r>
                      <a:endParaRPr lang="ru-RU" dirty="0">
                        <a:solidFill>
                          <a:schemeClr val="bg1"/>
                        </a:solidFill>
                      </a:endParaRPr>
                    </a:p>
                  </a:txBody>
                  <a:tcPr/>
                </a:tc>
                <a:tc>
                  <a:txBody>
                    <a:bodyPr/>
                    <a:lstStyle/>
                    <a:p>
                      <a:pPr algn="ctr"/>
                      <a:r>
                        <a:rPr lang="uk-UA" dirty="0">
                          <a:solidFill>
                            <a:schemeClr val="bg1"/>
                          </a:solidFill>
                        </a:rPr>
                        <a:t>10 м – 1 км</a:t>
                      </a:r>
                      <a:endParaRPr lang="ru-RU" dirty="0">
                        <a:solidFill>
                          <a:schemeClr val="bg1"/>
                        </a:solidFill>
                      </a:endParaRPr>
                    </a:p>
                  </a:txBody>
                  <a:tcPr/>
                </a:tc>
                <a:tc>
                  <a:txBody>
                    <a:bodyPr/>
                    <a:lstStyle/>
                    <a:p>
                      <a:pPr algn="ctr"/>
                      <a:r>
                        <a:rPr lang="uk-UA" dirty="0">
                          <a:solidFill>
                            <a:schemeClr val="bg1"/>
                          </a:solidFill>
                        </a:rPr>
                        <a:t>Кімната, будівля</a:t>
                      </a:r>
                      <a:endParaRPr lang="ru-RU" dirty="0">
                        <a:solidFill>
                          <a:schemeClr val="bg1"/>
                        </a:solidFill>
                      </a:endParaRPr>
                    </a:p>
                  </a:txBody>
                  <a:tcPr/>
                </a:tc>
                <a:extLst>
                  <a:ext uri="{0D108BD9-81ED-4DB2-BD59-A6C34878D82A}">
                    <a16:rowId xmlns:a16="http://schemas.microsoft.com/office/drawing/2014/main" val="10002"/>
                  </a:ext>
                </a:extLst>
              </a:tr>
              <a:tr h="571500">
                <a:tc>
                  <a:txBody>
                    <a:bodyPr/>
                    <a:lstStyle/>
                    <a:p>
                      <a:r>
                        <a:rPr lang="uk-UA" dirty="0">
                          <a:solidFill>
                            <a:schemeClr val="bg1"/>
                          </a:solidFill>
                        </a:rPr>
                        <a:t>Муніципальна</a:t>
                      </a:r>
                      <a:endParaRPr lang="ru-RU" dirty="0">
                        <a:solidFill>
                          <a:schemeClr val="bg1"/>
                        </a:solidFill>
                      </a:endParaRPr>
                    </a:p>
                  </a:txBody>
                  <a:tcPr/>
                </a:tc>
                <a:tc>
                  <a:txBody>
                    <a:bodyPr/>
                    <a:lstStyle/>
                    <a:p>
                      <a:pPr algn="ctr"/>
                      <a:r>
                        <a:rPr lang="uk-UA" dirty="0">
                          <a:solidFill>
                            <a:schemeClr val="bg1"/>
                          </a:solidFill>
                        </a:rPr>
                        <a:t>10 км</a:t>
                      </a:r>
                      <a:endParaRPr lang="ru-RU" dirty="0">
                        <a:solidFill>
                          <a:schemeClr val="bg1"/>
                        </a:solidFill>
                      </a:endParaRPr>
                    </a:p>
                  </a:txBody>
                  <a:tcPr/>
                </a:tc>
                <a:tc>
                  <a:txBody>
                    <a:bodyPr/>
                    <a:lstStyle/>
                    <a:p>
                      <a:pPr algn="ctr"/>
                      <a:r>
                        <a:rPr lang="uk-UA" dirty="0">
                          <a:solidFill>
                            <a:schemeClr val="bg1"/>
                          </a:solidFill>
                        </a:rPr>
                        <a:t>Місто</a:t>
                      </a:r>
                      <a:endParaRPr lang="ru-RU" dirty="0">
                        <a:solidFill>
                          <a:schemeClr val="bg1"/>
                        </a:solidFill>
                      </a:endParaRPr>
                    </a:p>
                  </a:txBody>
                  <a:tcPr/>
                </a:tc>
                <a:extLst>
                  <a:ext uri="{0D108BD9-81ED-4DB2-BD59-A6C34878D82A}">
                    <a16:rowId xmlns:a16="http://schemas.microsoft.com/office/drawing/2014/main" val="10003"/>
                  </a:ext>
                </a:extLst>
              </a:tr>
              <a:tr h="571500">
                <a:tc>
                  <a:txBody>
                    <a:bodyPr/>
                    <a:lstStyle/>
                    <a:p>
                      <a:r>
                        <a:rPr lang="uk-UA" dirty="0">
                          <a:solidFill>
                            <a:schemeClr val="bg1"/>
                          </a:solidFill>
                        </a:rPr>
                        <a:t>Глобальна</a:t>
                      </a:r>
                      <a:endParaRPr lang="ru-RU" dirty="0">
                        <a:solidFill>
                          <a:schemeClr val="bg1"/>
                        </a:solidFill>
                      </a:endParaRPr>
                    </a:p>
                  </a:txBody>
                  <a:tcPr/>
                </a:tc>
                <a:tc>
                  <a:txBody>
                    <a:bodyPr/>
                    <a:lstStyle/>
                    <a:p>
                      <a:pPr algn="ctr"/>
                      <a:r>
                        <a:rPr lang="uk-UA" dirty="0">
                          <a:solidFill>
                            <a:schemeClr val="bg1"/>
                          </a:solidFill>
                        </a:rPr>
                        <a:t>100 – 1000 км</a:t>
                      </a:r>
                      <a:endParaRPr lang="ru-RU" dirty="0">
                        <a:solidFill>
                          <a:schemeClr val="bg1"/>
                        </a:solidFill>
                      </a:endParaRPr>
                    </a:p>
                  </a:txBody>
                  <a:tcPr/>
                </a:tc>
                <a:tc>
                  <a:txBody>
                    <a:bodyPr/>
                    <a:lstStyle/>
                    <a:p>
                      <a:pPr algn="ctr"/>
                      <a:r>
                        <a:rPr lang="uk-UA" dirty="0">
                          <a:solidFill>
                            <a:schemeClr val="bg1"/>
                          </a:solidFill>
                        </a:rPr>
                        <a:t>Країна, материк</a:t>
                      </a:r>
                      <a:endParaRPr lang="ru-RU" dirty="0">
                        <a:solidFill>
                          <a:schemeClr val="bg1"/>
                        </a:solidFill>
                      </a:endParaRPr>
                    </a:p>
                  </a:txBody>
                  <a:tcPr/>
                </a:tc>
                <a:extLst>
                  <a:ext uri="{0D108BD9-81ED-4DB2-BD59-A6C34878D82A}">
                    <a16:rowId xmlns:a16="http://schemas.microsoft.com/office/drawing/2014/main" val="10004"/>
                  </a:ext>
                </a:extLst>
              </a:tr>
              <a:tr h="571500">
                <a:tc>
                  <a:txBody>
                    <a:bodyPr/>
                    <a:lstStyle/>
                    <a:p>
                      <a:r>
                        <a:rPr lang="uk-UA" dirty="0">
                          <a:solidFill>
                            <a:schemeClr val="bg1"/>
                          </a:solidFill>
                        </a:rPr>
                        <a:t>Об’єднання мереж</a:t>
                      </a:r>
                      <a:endParaRPr lang="ru-RU" dirty="0">
                        <a:solidFill>
                          <a:schemeClr val="bg1"/>
                        </a:solidFill>
                      </a:endParaRPr>
                    </a:p>
                  </a:txBody>
                  <a:tcPr/>
                </a:tc>
                <a:tc>
                  <a:txBody>
                    <a:bodyPr/>
                    <a:lstStyle/>
                    <a:p>
                      <a:pPr algn="ctr"/>
                      <a:r>
                        <a:rPr lang="uk-UA" dirty="0">
                          <a:solidFill>
                            <a:schemeClr val="bg1"/>
                          </a:solidFill>
                        </a:rPr>
                        <a:t>10 000 км</a:t>
                      </a:r>
                      <a:endParaRPr lang="ru-RU" dirty="0">
                        <a:solidFill>
                          <a:schemeClr val="bg1"/>
                        </a:solidFill>
                      </a:endParaRPr>
                    </a:p>
                  </a:txBody>
                  <a:tcPr/>
                </a:tc>
                <a:tc>
                  <a:txBody>
                    <a:bodyPr/>
                    <a:lstStyle/>
                    <a:p>
                      <a:pPr algn="ctr"/>
                      <a:r>
                        <a:rPr lang="uk-UA" dirty="0">
                          <a:solidFill>
                            <a:schemeClr val="bg1"/>
                          </a:solidFill>
                        </a:rPr>
                        <a:t>Весь світ</a:t>
                      </a:r>
                      <a:endParaRPr lang="ru-RU" dirty="0">
                        <a:solidFill>
                          <a:schemeClr val="bg1"/>
                        </a:solidFill>
                      </a:endParaRP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1048108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78692" y="258027"/>
            <a:ext cx="11259126" cy="2208081"/>
          </a:xfrm>
        </p:spPr>
        <p:txBody>
          <a:bodyPr>
            <a:noAutofit/>
          </a:bodyPr>
          <a:lstStyle/>
          <a:p>
            <a:pPr marL="0" indent="0" algn="just">
              <a:buNone/>
            </a:pPr>
            <a:r>
              <a:rPr lang="uk-UA" dirty="0">
                <a:solidFill>
                  <a:schemeClr val="bg1"/>
                </a:solidFill>
              </a:rPr>
              <a:t>	Протокол передавання даних – набір угод інтерфейсу логічного рівня, що забезпечують передачу даних між різними програмами. Ці угоди задають однаковий спосіб передачі повідомлень і обробки помилок при взаємодії програмного забезпечення рознесеного на просторі апаратної платформи, з'єднаної тим чи іншим інтерфейсом, що не </a:t>
            </a:r>
            <a:r>
              <a:rPr lang="uk-UA" dirty="0" err="1">
                <a:solidFill>
                  <a:schemeClr val="bg1"/>
                </a:solidFill>
              </a:rPr>
              <a:t>прив</a:t>
            </a:r>
            <a:r>
              <a:rPr lang="en-US" dirty="0">
                <a:solidFill>
                  <a:schemeClr val="bg1"/>
                </a:solidFill>
              </a:rPr>
              <a:t>’</a:t>
            </a:r>
            <a:r>
              <a:rPr lang="uk-UA" dirty="0" err="1">
                <a:solidFill>
                  <a:schemeClr val="bg1"/>
                </a:solidFill>
              </a:rPr>
              <a:t>язаний</a:t>
            </a:r>
            <a:r>
              <a:rPr lang="uk-UA" dirty="0">
                <a:solidFill>
                  <a:schemeClr val="bg1"/>
                </a:solidFill>
              </a:rPr>
              <a:t> до конкретної платформи або виробника</a:t>
            </a:r>
          </a:p>
        </p:txBody>
      </p:sp>
      <p:pic>
        <p:nvPicPr>
          <p:cNvPr id="5" name="Рисунок 4"/>
          <p:cNvPicPr>
            <a:picLocks noChangeAspect="1"/>
          </p:cNvPicPr>
          <p:nvPr/>
        </p:nvPicPr>
        <p:blipFill>
          <a:blip r:embed="rId2"/>
          <a:stretch>
            <a:fillRect/>
          </a:stretch>
        </p:blipFill>
        <p:spPr>
          <a:xfrm>
            <a:off x="443347" y="2142836"/>
            <a:ext cx="5900422" cy="4598988"/>
          </a:xfrm>
          <a:prstGeom prst="rect">
            <a:avLst/>
          </a:prstGeom>
        </p:spPr>
      </p:pic>
      <p:pic>
        <p:nvPicPr>
          <p:cNvPr id="6" name="Рисунок 5"/>
          <p:cNvPicPr>
            <a:picLocks noChangeAspect="1"/>
          </p:cNvPicPr>
          <p:nvPr/>
        </p:nvPicPr>
        <p:blipFill>
          <a:blip r:embed="rId3"/>
          <a:stretch>
            <a:fillRect/>
          </a:stretch>
        </p:blipFill>
        <p:spPr>
          <a:xfrm>
            <a:off x="6740236" y="2144114"/>
            <a:ext cx="4531502" cy="4597709"/>
          </a:xfrm>
          <a:prstGeom prst="rect">
            <a:avLst/>
          </a:prstGeom>
        </p:spPr>
      </p:pic>
    </p:spTree>
    <p:extLst>
      <p:ext uri="{BB962C8B-B14F-4D97-AF65-F5344CB8AC3E}">
        <p14:creationId xmlns:p14="http://schemas.microsoft.com/office/powerpoint/2010/main" val="27380406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Прямоугольник 1"/>
          <p:cNvSpPr>
            <a:spLocks noChangeArrowheads="1"/>
          </p:cNvSpPr>
          <p:nvPr/>
        </p:nvSpPr>
        <p:spPr bwMode="auto">
          <a:xfrm>
            <a:off x="308758" y="982176"/>
            <a:ext cx="11257808"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uk-UA" altLang="uk-UA" sz="2400" dirty="0">
                <a:solidFill>
                  <a:srgbClr val="FF0000"/>
                </a:solidFill>
                <a:latin typeface="Times New Roman" panose="02020603050405020304" pitchFamily="18" charset="0"/>
              </a:rPr>
              <a:t>	Мережевий протокол</a:t>
            </a:r>
            <a:r>
              <a:rPr lang="uk-UA" altLang="uk-UA" sz="2400" dirty="0">
                <a:solidFill>
                  <a:srgbClr val="000000"/>
                </a:solidFill>
                <a:latin typeface="Times New Roman" panose="02020603050405020304" pitchFamily="18" charset="0"/>
              </a:rPr>
              <a:t> – це набір правил, що дозволяє здійснювати з’єднання та обмін даними між двома і більше включеними в мережу пристроями. Протоколи бувають як відкриті (опубліковані для безкоштовного застосування), так і закриті (розроблені комерційними компаніями, що вимагають ліцензування для використання). </a:t>
            </a:r>
          </a:p>
          <a:p>
            <a:pPr algn="just"/>
            <a:r>
              <a:rPr lang="uk-UA" altLang="uk-UA" sz="2400" dirty="0">
                <a:solidFill>
                  <a:srgbClr val="000000"/>
                </a:solidFill>
                <a:latin typeface="Times New Roman" panose="02020603050405020304" pitchFamily="18" charset="0"/>
              </a:rPr>
              <a:t>	Однак усі ці протоколи прийнято співвідносити з так званою еталонною моделлю взаємодії відкритих систем </a:t>
            </a:r>
            <a:r>
              <a:rPr lang="uk-UA" altLang="uk-UA" sz="2400" dirty="0">
                <a:solidFill>
                  <a:srgbClr val="FF0000"/>
                </a:solidFill>
                <a:latin typeface="Times New Roman" panose="02020603050405020304" pitchFamily="18" charset="0"/>
              </a:rPr>
              <a:t>(</a:t>
            </a:r>
            <a:r>
              <a:rPr lang="uk-UA" altLang="uk-UA" sz="2400" dirty="0" err="1">
                <a:solidFill>
                  <a:srgbClr val="FF0000"/>
                </a:solidFill>
                <a:latin typeface="Times New Roman" panose="02020603050405020304" pitchFamily="18" charset="0"/>
              </a:rPr>
              <a:t>Open</a:t>
            </a:r>
            <a:r>
              <a:rPr lang="uk-UA" altLang="uk-UA" sz="2400" dirty="0">
                <a:solidFill>
                  <a:srgbClr val="FF0000"/>
                </a:solidFill>
                <a:latin typeface="Times New Roman" panose="02020603050405020304" pitchFamily="18" charset="0"/>
              </a:rPr>
              <a:t> </a:t>
            </a:r>
            <a:r>
              <a:rPr lang="uk-UA" altLang="uk-UA" sz="2400" dirty="0" err="1">
                <a:solidFill>
                  <a:srgbClr val="FF0000"/>
                </a:solidFill>
                <a:latin typeface="Times New Roman" panose="02020603050405020304" pitchFamily="18" charset="0"/>
              </a:rPr>
              <a:t>Systems</a:t>
            </a:r>
            <a:r>
              <a:rPr lang="uk-UA" altLang="uk-UA" sz="2400" dirty="0">
                <a:solidFill>
                  <a:srgbClr val="FF0000"/>
                </a:solidFill>
                <a:latin typeface="Times New Roman" panose="02020603050405020304" pitchFamily="18" charset="0"/>
              </a:rPr>
              <a:t> </a:t>
            </a:r>
            <a:r>
              <a:rPr lang="uk-UA" altLang="uk-UA" sz="2400" dirty="0" err="1">
                <a:solidFill>
                  <a:srgbClr val="FF0000"/>
                </a:solidFill>
                <a:latin typeface="Times New Roman" panose="02020603050405020304" pitchFamily="18" charset="0"/>
              </a:rPr>
              <a:t>Interconnection</a:t>
            </a:r>
            <a:r>
              <a:rPr lang="uk-UA" altLang="uk-UA" sz="2400" dirty="0">
                <a:solidFill>
                  <a:srgbClr val="FF0000"/>
                </a:solidFill>
                <a:latin typeface="Times New Roman" panose="02020603050405020304" pitchFamily="18" charset="0"/>
              </a:rPr>
              <a:t> </a:t>
            </a:r>
            <a:r>
              <a:rPr lang="uk-UA" altLang="uk-UA" sz="2400" dirty="0" err="1">
                <a:solidFill>
                  <a:srgbClr val="FF0000"/>
                </a:solidFill>
                <a:latin typeface="Times New Roman" panose="02020603050405020304" pitchFamily="18" charset="0"/>
              </a:rPr>
              <a:t>Reference</a:t>
            </a:r>
            <a:r>
              <a:rPr lang="uk-UA" altLang="uk-UA" sz="2400" dirty="0">
                <a:solidFill>
                  <a:srgbClr val="FF0000"/>
                </a:solidFill>
                <a:latin typeface="Times New Roman" panose="02020603050405020304" pitchFamily="18" charset="0"/>
              </a:rPr>
              <a:t> </a:t>
            </a:r>
            <a:r>
              <a:rPr lang="uk-UA" altLang="uk-UA" sz="2400" dirty="0" err="1">
                <a:solidFill>
                  <a:srgbClr val="FF0000"/>
                </a:solidFill>
                <a:latin typeface="Times New Roman" panose="02020603050405020304" pitchFamily="18" charset="0"/>
              </a:rPr>
              <a:t>Model</a:t>
            </a:r>
            <a:r>
              <a:rPr lang="uk-UA" altLang="uk-UA" sz="2400" dirty="0">
                <a:solidFill>
                  <a:srgbClr val="FF0000"/>
                </a:solidFill>
                <a:latin typeface="Times New Roman" panose="02020603050405020304" pitchFamily="18" charset="0"/>
              </a:rPr>
              <a:t>)</a:t>
            </a:r>
            <a:r>
              <a:rPr lang="uk-UA" altLang="uk-UA" sz="2400" dirty="0">
                <a:solidFill>
                  <a:srgbClr val="000000"/>
                </a:solidFill>
                <a:latin typeface="Times New Roman" panose="02020603050405020304" pitchFamily="18" charset="0"/>
              </a:rPr>
              <a:t>, або просто моделлю </a:t>
            </a:r>
            <a:r>
              <a:rPr lang="uk-UA" altLang="uk-UA" sz="2400" dirty="0">
                <a:solidFill>
                  <a:srgbClr val="FF0000"/>
                </a:solidFill>
                <a:latin typeface="Times New Roman" panose="02020603050405020304" pitchFamily="18" charset="0"/>
              </a:rPr>
              <a:t>OSI</a:t>
            </a:r>
            <a:r>
              <a:rPr lang="uk-UA" altLang="uk-UA" sz="2400" dirty="0">
                <a:solidFill>
                  <a:srgbClr val="000000"/>
                </a:solidFill>
                <a:latin typeface="Times New Roman" panose="02020603050405020304" pitchFamily="18" charset="0"/>
              </a:rPr>
              <a:t>. Її опис був опублікований у 1984 р. Міжнародною організацією зі стандартизації </a:t>
            </a:r>
            <a:r>
              <a:rPr lang="uk-UA" altLang="uk-UA" sz="2400" dirty="0">
                <a:solidFill>
                  <a:srgbClr val="FF0000"/>
                </a:solidFill>
                <a:latin typeface="Times New Roman" panose="02020603050405020304" pitchFamily="18" charset="0"/>
              </a:rPr>
              <a:t>(</a:t>
            </a:r>
            <a:r>
              <a:rPr lang="uk-UA" altLang="uk-UA" sz="2400" dirty="0" err="1">
                <a:solidFill>
                  <a:srgbClr val="FF0000"/>
                </a:solidFill>
                <a:latin typeface="Times New Roman" panose="02020603050405020304" pitchFamily="18" charset="0"/>
              </a:rPr>
              <a:t>International</a:t>
            </a:r>
            <a:r>
              <a:rPr lang="uk-UA" altLang="uk-UA" sz="2400" dirty="0">
                <a:solidFill>
                  <a:srgbClr val="FF0000"/>
                </a:solidFill>
                <a:latin typeface="Times New Roman" panose="02020603050405020304" pitchFamily="18" charset="0"/>
              </a:rPr>
              <a:t> </a:t>
            </a:r>
            <a:r>
              <a:rPr lang="uk-UA" altLang="uk-UA" sz="2400" dirty="0" err="1">
                <a:solidFill>
                  <a:srgbClr val="FF0000"/>
                </a:solidFill>
                <a:latin typeface="Times New Roman" panose="02020603050405020304" pitchFamily="18" charset="0"/>
              </a:rPr>
              <a:t>Standards</a:t>
            </a:r>
            <a:r>
              <a:rPr lang="uk-UA" altLang="uk-UA" sz="2400" dirty="0">
                <a:solidFill>
                  <a:srgbClr val="FF0000"/>
                </a:solidFill>
                <a:latin typeface="Times New Roman" panose="02020603050405020304" pitchFamily="18" charset="0"/>
              </a:rPr>
              <a:t> </a:t>
            </a:r>
            <a:r>
              <a:rPr lang="uk-UA" altLang="uk-UA" sz="2400" dirty="0" err="1">
                <a:solidFill>
                  <a:srgbClr val="FF0000"/>
                </a:solidFill>
                <a:latin typeface="Times New Roman" panose="02020603050405020304" pitchFamily="18" charset="0"/>
              </a:rPr>
              <a:t>Organization</a:t>
            </a:r>
            <a:r>
              <a:rPr lang="uk-UA" altLang="uk-UA" sz="2400" dirty="0">
                <a:solidFill>
                  <a:srgbClr val="FF0000"/>
                </a:solidFill>
                <a:latin typeface="Times New Roman" panose="02020603050405020304" pitchFamily="18" charset="0"/>
              </a:rPr>
              <a:t>, ISO)</a:t>
            </a:r>
            <a:r>
              <a:rPr lang="uk-UA" altLang="uk-UA" sz="2400" dirty="0">
                <a:solidFill>
                  <a:srgbClr val="000000"/>
                </a:solidFill>
                <a:latin typeface="Times New Roman" panose="02020603050405020304" pitchFamily="18" charset="0"/>
              </a:rPr>
              <a:t>, тому для неї часто використовується інша назва: модель </a:t>
            </a:r>
            <a:r>
              <a:rPr lang="uk-UA" altLang="uk-UA" sz="2400" dirty="0">
                <a:solidFill>
                  <a:srgbClr val="FF0000"/>
                </a:solidFill>
                <a:latin typeface="Times New Roman" panose="02020603050405020304" pitchFamily="18" charset="0"/>
              </a:rPr>
              <a:t>ISO/OSI</a:t>
            </a:r>
            <a:r>
              <a:rPr lang="uk-UA" altLang="uk-UA" sz="2400" dirty="0">
                <a:solidFill>
                  <a:srgbClr val="000000"/>
                </a:solidFill>
                <a:latin typeface="Times New Roman" panose="02020603050405020304" pitchFamily="18" charset="0"/>
              </a:rPr>
              <a:t>. Ця модель являє собою набір специфікацій, які описують мережі з неоднорідними пристроями, вимоги до них, а також способи їх взаємодії. Модель OSI має вертикальну структуру, у якій усі мережеві функції розподілені між сімома рівнями</a:t>
            </a:r>
            <a:endParaRPr lang="uk-UA" altLang="uk-UA" sz="2400" dirty="0"/>
          </a:p>
        </p:txBody>
      </p:sp>
    </p:spTree>
    <p:extLst>
      <p:ext uri="{BB962C8B-B14F-4D97-AF65-F5344CB8AC3E}">
        <p14:creationId xmlns:p14="http://schemas.microsoft.com/office/powerpoint/2010/main" val="28966944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688275"/>
            <a:ext cx="4886641" cy="1326321"/>
          </a:xfrm>
        </p:spPr>
        <p:txBody>
          <a:bodyPr/>
          <a:lstStyle/>
          <a:p>
            <a:r>
              <a:rPr lang="uk-UA" dirty="0">
                <a:solidFill>
                  <a:schemeClr val="bg1"/>
                </a:solidFill>
                <a:effectLst/>
              </a:rPr>
              <a:t>Модель </a:t>
            </a:r>
            <a:r>
              <a:rPr lang="en-US" dirty="0">
                <a:solidFill>
                  <a:schemeClr val="bg1"/>
                </a:solidFill>
                <a:effectLst/>
              </a:rPr>
              <a:t>ISO-OSI</a:t>
            </a:r>
            <a:endParaRPr lang="uk-UA" dirty="0">
              <a:solidFill>
                <a:schemeClr val="bg1"/>
              </a:solidFill>
              <a:effectLst/>
            </a:endParaRPr>
          </a:p>
        </p:txBody>
      </p:sp>
      <p:pic>
        <p:nvPicPr>
          <p:cNvPr id="4098" name="Picture 2" descr="Картинки по запросу vtht;tdf модель OS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2209" y="188047"/>
            <a:ext cx="6878263" cy="6240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38109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1921164" y="376196"/>
            <a:ext cx="8183417" cy="6055342"/>
          </a:xfrm>
          <a:prstGeom prst="rect">
            <a:avLst/>
          </a:prstGeom>
        </p:spPr>
      </p:pic>
    </p:spTree>
    <p:extLst>
      <p:ext uri="{BB962C8B-B14F-4D97-AF65-F5344CB8AC3E}">
        <p14:creationId xmlns:p14="http://schemas.microsoft.com/office/powerpoint/2010/main" val="10477060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Прямоугольник 2"/>
          <p:cNvSpPr>
            <a:spLocks noChangeArrowheads="1"/>
          </p:cNvSpPr>
          <p:nvPr/>
        </p:nvSpPr>
        <p:spPr bwMode="auto">
          <a:xfrm>
            <a:off x="288966" y="920621"/>
            <a:ext cx="11447813"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449263">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uk-UA" altLang="uk-UA" sz="2000" i="1" dirty="0">
                <a:solidFill>
                  <a:srgbClr val="FF0000"/>
                </a:solidFill>
                <a:latin typeface="Times New Roman" panose="02020603050405020304" pitchFamily="18" charset="0"/>
                <a:ea typeface="Calibri" panose="020F0502020204030204" pitchFamily="34" charset="0"/>
                <a:cs typeface="Calibri" panose="020F0502020204030204" pitchFamily="34" charset="0"/>
              </a:rPr>
              <a:t>Рівень 0.</a:t>
            </a:r>
            <a:r>
              <a:rPr lang="uk-UA" altLang="uk-UA" sz="2000" i="1" dirty="0">
                <a:solidFill>
                  <a:srgbClr val="000000"/>
                </a:solidFill>
                <a:latin typeface="Times New Roman" panose="02020603050405020304" pitchFamily="18" charset="0"/>
                <a:ea typeface="Calibri" panose="020F0502020204030204" pitchFamily="34" charset="0"/>
                <a:cs typeface="Calibri" panose="020F0502020204030204" pitchFamily="34" charset="0"/>
              </a:rPr>
              <a:t> </a:t>
            </a:r>
            <a:r>
              <a:rPr lang="uk-UA" altLang="uk-UA" sz="2000" dirty="0">
                <a:solidFill>
                  <a:srgbClr val="000000"/>
                </a:solidFill>
                <a:latin typeface="Times New Roman" panose="02020603050405020304" pitchFamily="18" charset="0"/>
                <a:ea typeface="Calibri" panose="020F0502020204030204" pitchFamily="34" charset="0"/>
                <a:cs typeface="Calibri" panose="020F0502020204030204" pitchFamily="34" charset="0"/>
              </a:rPr>
              <a:t>Він не визначений у загальній </a:t>
            </a:r>
            <a:r>
              <a:rPr lang="uk-UA" altLang="uk-UA" sz="2000" dirty="0" smtClean="0">
                <a:solidFill>
                  <a:srgbClr val="000000"/>
                </a:solidFill>
                <a:latin typeface="Times New Roman" panose="02020603050405020304" pitchFamily="18" charset="0"/>
                <a:ea typeface="Calibri" panose="020F0502020204030204" pitchFamily="34" charset="0"/>
                <a:cs typeface="Calibri" panose="020F0502020204030204" pitchFamily="34" charset="0"/>
              </a:rPr>
              <a:t>схемі, </a:t>
            </a:r>
            <a:r>
              <a:rPr lang="uk-UA" altLang="uk-UA" sz="2000" dirty="0">
                <a:solidFill>
                  <a:srgbClr val="000000"/>
                </a:solidFill>
                <a:latin typeface="Times New Roman" panose="02020603050405020304" pitchFamily="18" charset="0"/>
                <a:ea typeface="Calibri" panose="020F0502020204030204" pitchFamily="34" charset="0"/>
                <a:cs typeface="Calibri" panose="020F0502020204030204" pitchFamily="34" charset="0"/>
              </a:rPr>
              <a:t>але досить важливий для розуміння. Тут представлені посередники, якими власне і відбувається передача сигналів: кабелі різних типів, радіосигнали, ІЧ- сигнали і </a:t>
            </a:r>
            <a:r>
              <a:rPr lang="uk-UA" altLang="uk-UA" sz="2000" dirty="0" err="1">
                <a:solidFill>
                  <a:srgbClr val="000000"/>
                </a:solidFill>
                <a:latin typeface="Times New Roman" panose="02020603050405020304" pitchFamily="18" charset="0"/>
                <a:ea typeface="Calibri" panose="020F0502020204030204" pitchFamily="34" charset="0"/>
                <a:cs typeface="Calibri" panose="020F0502020204030204" pitchFamily="34" charset="0"/>
              </a:rPr>
              <a:t>т.д</a:t>
            </a:r>
            <a:r>
              <a:rPr lang="uk-UA" altLang="uk-UA" sz="2000" dirty="0">
                <a:solidFill>
                  <a:srgbClr val="000000"/>
                </a:solidFill>
                <a:latin typeface="Times New Roman" panose="02020603050405020304" pitchFamily="18" charset="0"/>
                <a:ea typeface="Calibri" panose="020F0502020204030204" pitchFamily="34" charset="0"/>
                <a:cs typeface="Calibri" panose="020F0502020204030204" pitchFamily="34" charset="0"/>
              </a:rPr>
              <a:t>. На цьому рівні нічого не описується, рівень 0 надає фізичному рівню 1 тільки </a:t>
            </a:r>
            <a:r>
              <a:rPr lang="uk-UA" altLang="uk-UA" sz="2000" i="1" dirty="0">
                <a:solidFill>
                  <a:srgbClr val="000000"/>
                </a:solidFill>
                <a:latin typeface="Times New Roman" panose="02020603050405020304" pitchFamily="18" charset="0"/>
                <a:ea typeface="Calibri" panose="020F0502020204030204" pitchFamily="34" charset="0"/>
                <a:cs typeface="Calibri" panose="020F0502020204030204" pitchFamily="34" charset="0"/>
              </a:rPr>
              <a:t>середовище передачі</a:t>
            </a:r>
            <a:r>
              <a:rPr lang="uk-UA" altLang="uk-UA" sz="2000" dirty="0">
                <a:solidFill>
                  <a:srgbClr val="000000"/>
                </a:solidFill>
                <a:latin typeface="Times New Roman" panose="02020603050405020304" pitchFamily="18" charset="0"/>
                <a:ea typeface="Calibri" panose="020F0502020204030204" pitchFamily="34" charset="0"/>
                <a:cs typeface="Calibri" panose="020F0502020204030204" pitchFamily="34" charset="0"/>
              </a:rPr>
              <a:t>. </a:t>
            </a:r>
          </a:p>
          <a:p>
            <a:pPr algn="just"/>
            <a:r>
              <a:rPr lang="uk-UA" altLang="uk-UA" sz="2000" i="1" dirty="0">
                <a:solidFill>
                  <a:srgbClr val="FF0000"/>
                </a:solidFill>
                <a:latin typeface="Times New Roman" panose="02020603050405020304" pitchFamily="18" charset="0"/>
                <a:ea typeface="Calibri" panose="020F0502020204030204" pitchFamily="34" charset="0"/>
                <a:cs typeface="Calibri" panose="020F0502020204030204" pitchFamily="34" charset="0"/>
              </a:rPr>
              <a:t>Рівень 1 – Фізичний (</a:t>
            </a:r>
            <a:r>
              <a:rPr lang="uk-UA" altLang="uk-UA" sz="2000" i="1" dirty="0" err="1">
                <a:solidFill>
                  <a:srgbClr val="FF0000"/>
                </a:solidFill>
                <a:latin typeface="Times New Roman" panose="02020603050405020304" pitchFamily="18" charset="0"/>
                <a:ea typeface="Calibri" panose="020F0502020204030204" pitchFamily="34" charset="0"/>
                <a:cs typeface="Calibri" panose="020F0502020204030204" pitchFamily="34" charset="0"/>
              </a:rPr>
              <a:t>Physical</a:t>
            </a:r>
            <a:r>
              <a:rPr lang="uk-UA" altLang="uk-UA" sz="2000" i="1" dirty="0">
                <a:solidFill>
                  <a:srgbClr val="FF0000"/>
                </a:solidFill>
                <a:latin typeface="Times New Roman" panose="02020603050405020304" pitchFamily="18" charset="0"/>
                <a:ea typeface="Calibri" panose="020F0502020204030204" pitchFamily="34" charset="0"/>
                <a:cs typeface="Calibri" panose="020F0502020204030204" pitchFamily="34" charset="0"/>
              </a:rPr>
              <a:t>). </a:t>
            </a:r>
            <a:r>
              <a:rPr lang="uk-UA" altLang="uk-UA" sz="2000" dirty="0">
                <a:solidFill>
                  <a:srgbClr val="000000"/>
                </a:solidFill>
                <a:latin typeface="Times New Roman" panose="02020603050405020304" pitchFamily="18" charset="0"/>
                <a:ea typeface="Calibri" panose="020F0502020204030204" pitchFamily="34" charset="0"/>
                <a:cs typeface="Calibri" panose="020F0502020204030204" pitchFamily="34" charset="0"/>
              </a:rPr>
              <a:t>Тут здійснюється передача неструктурованого потоку бітів, отриманих від канального рівня 2, по фізичному середовищу, наприклад, у вигляді електричних або світлових сигналів. При прийомі/отриманні з лінії зв’язку дані декодуються та передаються для подальшої обробки канальному рівню. Фізичний рівень відповідає за </a:t>
            </a:r>
            <a:r>
              <a:rPr lang="uk-UA" altLang="uk-UA" sz="2000" i="1" dirty="0">
                <a:solidFill>
                  <a:srgbClr val="000000"/>
                </a:solidFill>
                <a:latin typeface="Times New Roman" panose="02020603050405020304" pitchFamily="18" charset="0"/>
                <a:ea typeface="Calibri" panose="020F0502020204030204" pitchFamily="34" charset="0"/>
                <a:cs typeface="Calibri" panose="020F0502020204030204" pitchFamily="34" charset="0"/>
              </a:rPr>
              <a:t>підтримку зв’язку (</a:t>
            </a:r>
            <a:r>
              <a:rPr lang="uk-UA" altLang="uk-UA" sz="2000" i="1" dirty="0" err="1">
                <a:solidFill>
                  <a:srgbClr val="000000"/>
                </a:solidFill>
                <a:latin typeface="Times New Roman" panose="02020603050405020304" pitchFamily="18" charset="0"/>
                <a:ea typeface="Calibri" panose="020F0502020204030204" pitchFamily="34" charset="0"/>
                <a:cs typeface="Calibri" panose="020F0502020204030204" pitchFamily="34" charset="0"/>
              </a:rPr>
              <a:t>link</a:t>
            </a:r>
            <a:r>
              <a:rPr lang="uk-UA" altLang="uk-UA" sz="2000" i="1" dirty="0">
                <a:solidFill>
                  <a:srgbClr val="000000"/>
                </a:solidFill>
                <a:latin typeface="Times New Roman" panose="02020603050405020304" pitchFamily="18" charset="0"/>
                <a:ea typeface="Calibri" panose="020F0502020204030204" pitchFamily="34" charset="0"/>
                <a:cs typeface="Calibri" panose="020F0502020204030204" pitchFamily="34" charset="0"/>
              </a:rPr>
              <a:t>)</a:t>
            </a:r>
            <a:r>
              <a:rPr lang="uk-UA" altLang="uk-UA" sz="2000" dirty="0">
                <a:solidFill>
                  <a:srgbClr val="000000"/>
                </a:solidFill>
                <a:latin typeface="Times New Roman" panose="02020603050405020304" pitchFamily="18" charset="0"/>
                <a:ea typeface="Calibri" panose="020F0502020204030204" pitchFamily="34" charset="0"/>
                <a:cs typeface="Calibri" panose="020F0502020204030204" pitchFamily="34" charset="0"/>
              </a:rPr>
              <a:t>, тобто здійснює інтерфейс між мережевим носієм та мережевим пристроєм. На цьому рівні регламентуються напруги, частоти, довжини хвиль, типи </a:t>
            </a:r>
            <a:r>
              <a:rPr lang="uk-UA" altLang="uk-UA" sz="2000" dirty="0" err="1">
                <a:solidFill>
                  <a:srgbClr val="000000"/>
                </a:solidFill>
                <a:latin typeface="Times New Roman" panose="02020603050405020304" pitchFamily="18" charset="0"/>
                <a:ea typeface="Calibri" panose="020F0502020204030204" pitchFamily="34" charset="0"/>
                <a:cs typeface="Calibri" panose="020F0502020204030204" pitchFamily="34" charset="0"/>
              </a:rPr>
              <a:t>конекторів</a:t>
            </a:r>
            <a:r>
              <a:rPr lang="uk-UA" altLang="uk-UA" sz="2000" dirty="0">
                <a:solidFill>
                  <a:srgbClr val="000000"/>
                </a:solidFill>
                <a:latin typeface="Times New Roman" panose="02020603050405020304" pitchFamily="18" charset="0"/>
                <a:ea typeface="Calibri" panose="020F0502020204030204" pitchFamily="34" charset="0"/>
                <a:cs typeface="Calibri" panose="020F0502020204030204" pitchFamily="34" charset="0"/>
              </a:rPr>
              <a:t>, число й функціональність контактів, схеми кодування сигналів тощо. </a:t>
            </a:r>
          </a:p>
          <a:p>
            <a:pPr algn="just"/>
            <a:r>
              <a:rPr lang="uk-UA" altLang="uk-UA" sz="2000" i="1" dirty="0">
                <a:solidFill>
                  <a:srgbClr val="FF0000"/>
                </a:solidFill>
                <a:latin typeface="Times New Roman" panose="02020603050405020304" pitchFamily="18" charset="0"/>
                <a:ea typeface="Calibri" panose="020F0502020204030204" pitchFamily="34" charset="0"/>
                <a:cs typeface="Calibri" panose="020F0502020204030204" pitchFamily="34" charset="0"/>
              </a:rPr>
              <a:t>Рівень 2 – Канальний (</a:t>
            </a:r>
            <a:r>
              <a:rPr lang="uk-UA" altLang="uk-UA" sz="2000" i="1" dirty="0" err="1">
                <a:solidFill>
                  <a:srgbClr val="FF0000"/>
                </a:solidFill>
                <a:latin typeface="Times New Roman" panose="02020603050405020304" pitchFamily="18" charset="0"/>
                <a:ea typeface="Calibri" panose="020F0502020204030204" pitchFamily="34" charset="0"/>
                <a:cs typeface="Calibri" panose="020F0502020204030204" pitchFamily="34" charset="0"/>
              </a:rPr>
              <a:t>Data</a:t>
            </a:r>
            <a:r>
              <a:rPr lang="uk-UA" altLang="uk-UA" sz="2000" i="1" dirty="0">
                <a:solidFill>
                  <a:srgbClr val="FF0000"/>
                </a:solidFill>
                <a:latin typeface="Times New Roman" panose="02020603050405020304" pitchFamily="18" charset="0"/>
                <a:ea typeface="Calibri" panose="020F0502020204030204" pitchFamily="34" charset="0"/>
                <a:cs typeface="Calibri" panose="020F0502020204030204" pitchFamily="34" charset="0"/>
              </a:rPr>
              <a:t> </a:t>
            </a:r>
            <a:r>
              <a:rPr lang="uk-UA" altLang="uk-UA" sz="2000" i="1" dirty="0" err="1">
                <a:solidFill>
                  <a:srgbClr val="FF0000"/>
                </a:solidFill>
                <a:latin typeface="Times New Roman" panose="02020603050405020304" pitchFamily="18" charset="0"/>
                <a:ea typeface="Calibri" panose="020F0502020204030204" pitchFamily="34" charset="0"/>
                <a:cs typeface="Calibri" panose="020F0502020204030204" pitchFamily="34" charset="0"/>
              </a:rPr>
              <a:t>Link</a:t>
            </a:r>
            <a:r>
              <a:rPr lang="uk-UA" altLang="uk-UA" sz="2000" i="1" dirty="0">
                <a:solidFill>
                  <a:srgbClr val="FF0000"/>
                </a:solidFill>
                <a:latin typeface="Times New Roman" panose="02020603050405020304" pitchFamily="18" charset="0"/>
                <a:ea typeface="Calibri" panose="020F0502020204030204" pitchFamily="34" charset="0"/>
                <a:cs typeface="Calibri" panose="020F0502020204030204" pitchFamily="34" charset="0"/>
              </a:rPr>
              <a:t>). </a:t>
            </a:r>
            <a:r>
              <a:rPr lang="uk-UA" altLang="uk-UA" sz="2000" dirty="0">
                <a:solidFill>
                  <a:srgbClr val="000000"/>
                </a:solidFill>
                <a:latin typeface="Times New Roman" panose="02020603050405020304" pitchFamily="18" charset="0"/>
                <a:ea typeface="Calibri" panose="020F0502020204030204" pitchFamily="34" charset="0"/>
                <a:cs typeface="Calibri" panose="020F0502020204030204" pitchFamily="34" charset="0"/>
              </a:rPr>
              <a:t>Забезпечує безпомилкову передачу даних, отриманих від мережевого рівня 3, через фізичний рівень 1, який сам по собі відсутності помилок не гарантує та може видозмінювати дані. Інформація на цьому рівні розміщується в кадрах </a:t>
            </a:r>
            <a:r>
              <a:rPr lang="uk-UA" altLang="uk-UA" sz="2000" i="1" dirty="0">
                <a:solidFill>
                  <a:srgbClr val="000000"/>
                </a:solidFill>
                <a:latin typeface="Times New Roman" panose="02020603050405020304" pitchFamily="18" charset="0"/>
                <a:ea typeface="Calibri" panose="020F0502020204030204" pitchFamily="34" charset="0"/>
                <a:cs typeface="Calibri" panose="020F0502020204030204" pitchFamily="34" charset="0"/>
              </a:rPr>
              <a:t>(</a:t>
            </a:r>
            <a:r>
              <a:rPr lang="uk-UA" altLang="uk-UA" sz="2000" i="1" dirty="0" err="1">
                <a:solidFill>
                  <a:srgbClr val="000000"/>
                </a:solidFill>
                <a:latin typeface="Times New Roman" panose="02020603050405020304" pitchFamily="18" charset="0"/>
                <a:ea typeface="Calibri" panose="020F0502020204030204" pitchFamily="34" charset="0"/>
                <a:cs typeface="Calibri" panose="020F0502020204030204" pitchFamily="34" charset="0"/>
              </a:rPr>
              <a:t>frames</a:t>
            </a:r>
            <a:r>
              <a:rPr lang="uk-UA" altLang="uk-UA" sz="2000" i="1" dirty="0">
                <a:solidFill>
                  <a:srgbClr val="000000"/>
                </a:solidFill>
                <a:latin typeface="Times New Roman" panose="02020603050405020304" pitchFamily="18" charset="0"/>
                <a:ea typeface="Calibri" panose="020F0502020204030204" pitchFamily="34" charset="0"/>
                <a:cs typeface="Calibri" panose="020F0502020204030204" pitchFamily="34" charset="0"/>
              </a:rPr>
              <a:t>)</a:t>
            </a:r>
            <a:r>
              <a:rPr lang="uk-UA" altLang="uk-UA" sz="2000" dirty="0">
                <a:solidFill>
                  <a:srgbClr val="000000"/>
                </a:solidFill>
                <a:latin typeface="Times New Roman" panose="02020603050405020304" pitchFamily="18" charset="0"/>
                <a:ea typeface="Calibri" panose="020F0502020204030204" pitchFamily="34" charset="0"/>
                <a:cs typeface="Calibri" panose="020F0502020204030204" pitchFamily="34" charset="0"/>
              </a:rPr>
              <a:t>, де на початку (у заголовку кадру) розміщується адреса одержувача та відправника, а також керуюча інформація, а наприкінці – контрольна сума, яка дозволяє виявити виникаючі при передачі помилки</a:t>
            </a:r>
          </a:p>
        </p:txBody>
      </p:sp>
    </p:spTree>
    <p:extLst>
      <p:ext uri="{BB962C8B-B14F-4D97-AF65-F5344CB8AC3E}">
        <p14:creationId xmlns:p14="http://schemas.microsoft.com/office/powerpoint/2010/main" val="19310078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Прямоугольник 2"/>
          <p:cNvSpPr>
            <a:spLocks noChangeArrowheads="1"/>
          </p:cNvSpPr>
          <p:nvPr/>
        </p:nvSpPr>
        <p:spPr bwMode="auto">
          <a:xfrm>
            <a:off x="676892" y="1144486"/>
            <a:ext cx="10889673"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449263">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uk-UA" altLang="uk-UA" sz="2200" i="1" dirty="0">
                <a:solidFill>
                  <a:srgbClr val="FF0000"/>
                </a:solidFill>
                <a:latin typeface="Times New Roman" panose="02020603050405020304" pitchFamily="18" charset="0"/>
                <a:ea typeface="Calibri" panose="020F0502020204030204" pitchFamily="34" charset="0"/>
                <a:cs typeface="Calibri" panose="020F0502020204030204" pitchFamily="34" charset="0"/>
              </a:rPr>
              <a:t>Рівень 3 – Мережевий (</a:t>
            </a:r>
            <a:r>
              <a:rPr lang="uk-UA" altLang="uk-UA" sz="2200" i="1" dirty="0" err="1">
                <a:solidFill>
                  <a:srgbClr val="FF0000"/>
                </a:solidFill>
                <a:latin typeface="Times New Roman" panose="02020603050405020304" pitchFamily="18" charset="0"/>
                <a:ea typeface="Calibri" panose="020F0502020204030204" pitchFamily="34" charset="0"/>
                <a:cs typeface="Calibri" panose="020F0502020204030204" pitchFamily="34" charset="0"/>
              </a:rPr>
              <a:t>Network</a:t>
            </a:r>
            <a:r>
              <a:rPr lang="uk-UA" altLang="uk-UA" sz="2200" i="1" dirty="0">
                <a:solidFill>
                  <a:srgbClr val="FF0000"/>
                </a:solidFill>
                <a:latin typeface="Times New Roman" panose="02020603050405020304" pitchFamily="18" charset="0"/>
                <a:ea typeface="Calibri" panose="020F0502020204030204" pitchFamily="34" charset="0"/>
                <a:cs typeface="Calibri" panose="020F0502020204030204" pitchFamily="34" charset="0"/>
              </a:rPr>
              <a:t>). </a:t>
            </a:r>
            <a:r>
              <a:rPr lang="uk-UA" altLang="uk-UA" sz="2200" dirty="0">
                <a:solidFill>
                  <a:srgbClr val="000000"/>
                </a:solidFill>
                <a:latin typeface="Times New Roman" panose="02020603050405020304" pitchFamily="18" charset="0"/>
                <a:ea typeface="Calibri" panose="020F0502020204030204" pitchFamily="34" charset="0"/>
                <a:cs typeface="Calibri" panose="020F0502020204030204" pitchFamily="34" charset="0"/>
              </a:rPr>
              <a:t>Цей рівень забезпечує доставку даних між двома вузлами в мережі. Повідомлення мережевого рівня називають </a:t>
            </a:r>
            <a:r>
              <a:rPr lang="uk-UA" altLang="uk-UA" sz="2200" i="1" dirty="0">
                <a:solidFill>
                  <a:srgbClr val="000000"/>
                </a:solidFill>
                <a:latin typeface="Times New Roman" panose="02020603050405020304" pitchFamily="18" charset="0"/>
                <a:ea typeface="Calibri" panose="020F0502020204030204" pitchFamily="34" charset="0"/>
                <a:cs typeface="Calibri" panose="020F0502020204030204" pitchFamily="34" charset="0"/>
              </a:rPr>
              <a:t>пакетами (</a:t>
            </a:r>
            <a:r>
              <a:rPr lang="uk-UA" altLang="uk-UA" sz="2200" i="1" dirty="0" err="1">
                <a:solidFill>
                  <a:srgbClr val="000000"/>
                </a:solidFill>
                <a:latin typeface="Times New Roman" panose="02020603050405020304" pitchFamily="18" charset="0"/>
                <a:ea typeface="Calibri" panose="020F0502020204030204" pitchFamily="34" charset="0"/>
                <a:cs typeface="Calibri" panose="020F0502020204030204" pitchFamily="34" charset="0"/>
              </a:rPr>
              <a:t>packets</a:t>
            </a:r>
            <a:r>
              <a:rPr lang="uk-UA" altLang="uk-UA" sz="2200" i="1" dirty="0">
                <a:solidFill>
                  <a:srgbClr val="000000"/>
                </a:solidFill>
                <a:latin typeface="Times New Roman" panose="02020603050405020304" pitchFamily="18" charset="0"/>
                <a:ea typeface="Calibri" panose="020F0502020204030204" pitchFamily="34" charset="0"/>
                <a:cs typeface="Calibri" panose="020F0502020204030204" pitchFamily="34" charset="0"/>
              </a:rPr>
              <a:t>)</a:t>
            </a:r>
            <a:r>
              <a:rPr lang="uk-UA" altLang="uk-UA" sz="2200" dirty="0">
                <a:solidFill>
                  <a:srgbClr val="000000"/>
                </a:solidFill>
                <a:latin typeface="Times New Roman" panose="02020603050405020304" pitchFamily="18" charset="0"/>
                <a:ea typeface="Calibri" panose="020F0502020204030204" pitchFamily="34" charset="0"/>
                <a:cs typeface="Calibri" panose="020F0502020204030204" pitchFamily="34" charset="0"/>
              </a:rPr>
              <a:t>. Головна задача мережевого рівня – це пошук маршруту від одного комп’ютера до іншого і передача пакета цим маршрутом. Пакет узагальнено складається із заголовка і поля даних. У полі даних розміщується сегмент транспортного рівня, а заголовок містить службову інформацію, а також адреси відправника та одержувача. На мережевому рівні вводиться адресація комп’ютерів. Адреси мережевого рівня називають логічними адресами, оскільки адресація не залежить від апаратного забезпечення. Адресація мережевого рівня ієрархічна, адреса складається мінімум з двох частин: номера мережі і номера вузла у цій мережі. Передача даних між мережами здійснюється за допомогою спеціальних пристроїв, які називаються </a:t>
            </a:r>
            <a:r>
              <a:rPr lang="uk-UA" altLang="uk-UA" sz="2200" i="1" dirty="0">
                <a:solidFill>
                  <a:srgbClr val="000000"/>
                </a:solidFill>
                <a:latin typeface="Times New Roman" panose="02020603050405020304" pitchFamily="18" charset="0"/>
                <a:ea typeface="Calibri" panose="020F0502020204030204" pitchFamily="34" charset="0"/>
                <a:cs typeface="Calibri" panose="020F0502020204030204" pitchFamily="34" charset="0"/>
              </a:rPr>
              <a:t>маршрутизаторами</a:t>
            </a:r>
            <a:r>
              <a:rPr lang="uk-UA" altLang="uk-UA" sz="2200" dirty="0">
                <a:solidFill>
                  <a:srgbClr val="000000"/>
                </a:solidFill>
                <a:latin typeface="Times New Roman" panose="02020603050405020304" pitchFamily="18" charset="0"/>
                <a:ea typeface="Calibri" panose="020F0502020204030204" pitchFamily="34" charset="0"/>
                <a:cs typeface="Calibri" panose="020F0502020204030204" pitchFamily="34" charset="0"/>
              </a:rPr>
              <a:t>.  Основні задачі маршрутизатора – визначення маршруту і комутація пакета. Задача вибору маршруту називається </a:t>
            </a:r>
            <a:r>
              <a:rPr lang="uk-UA" altLang="uk-UA" sz="2200" i="1" dirty="0">
                <a:solidFill>
                  <a:srgbClr val="000000"/>
                </a:solidFill>
                <a:latin typeface="Times New Roman" panose="02020603050405020304" pitchFamily="18" charset="0"/>
                <a:ea typeface="Calibri" panose="020F0502020204030204" pitchFamily="34" charset="0"/>
                <a:cs typeface="Calibri" panose="020F0502020204030204" pitchFamily="34" charset="0"/>
              </a:rPr>
              <a:t>маршрутизацією</a:t>
            </a:r>
            <a:r>
              <a:rPr lang="uk-UA" altLang="uk-UA" sz="2200" dirty="0">
                <a:solidFill>
                  <a:srgbClr val="000000"/>
                </a:solidFill>
                <a:latin typeface="Times New Roman" panose="02020603050405020304" pitchFamily="18" charset="0"/>
                <a:ea typeface="Calibri" panose="020F0502020204030204" pitchFamily="34" charset="0"/>
                <a:cs typeface="Calibri" panose="020F0502020204030204" pitchFamily="34" charset="0"/>
              </a:rPr>
              <a:t>. </a:t>
            </a:r>
          </a:p>
          <a:p>
            <a:pPr algn="just"/>
            <a:endParaRPr lang="uk-UA" altLang="uk-UA" sz="2200" dirty="0">
              <a:solidFill>
                <a:srgbClr val="000000"/>
              </a:solidFill>
              <a:latin typeface="Times New Roman" panose="02020603050405020304" pitchFamily="18"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555562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Прямоугольник 2"/>
          <p:cNvSpPr>
            <a:spLocks noChangeArrowheads="1"/>
          </p:cNvSpPr>
          <p:nvPr/>
        </p:nvSpPr>
        <p:spPr bwMode="auto">
          <a:xfrm>
            <a:off x="609600" y="1382286"/>
            <a:ext cx="10972800"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449263">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uk-UA" altLang="uk-UA" sz="2200" i="1" dirty="0">
                <a:solidFill>
                  <a:srgbClr val="FF0000"/>
                </a:solidFill>
                <a:latin typeface="Times New Roman" panose="02020603050405020304" pitchFamily="18" charset="0"/>
                <a:ea typeface="Calibri" panose="020F0502020204030204" pitchFamily="34" charset="0"/>
                <a:cs typeface="Calibri" panose="020F0502020204030204" pitchFamily="34" charset="0"/>
              </a:rPr>
              <a:t>Рівень 4 – Транспортний (</a:t>
            </a:r>
            <a:r>
              <a:rPr lang="uk-UA" altLang="uk-UA" sz="2200" i="1" dirty="0" err="1">
                <a:solidFill>
                  <a:srgbClr val="FF0000"/>
                </a:solidFill>
                <a:latin typeface="Times New Roman" panose="02020603050405020304" pitchFamily="18" charset="0"/>
                <a:ea typeface="Calibri" panose="020F0502020204030204" pitchFamily="34" charset="0"/>
                <a:cs typeface="Calibri" panose="020F0502020204030204" pitchFamily="34" charset="0"/>
              </a:rPr>
              <a:t>Transport</a:t>
            </a:r>
            <a:r>
              <a:rPr lang="uk-UA" altLang="uk-UA" sz="2200" dirty="0">
                <a:solidFill>
                  <a:srgbClr val="000000"/>
                </a:solidFill>
                <a:latin typeface="Times New Roman" panose="02020603050405020304" pitchFamily="18" charset="0"/>
                <a:ea typeface="Calibri" panose="020F0502020204030204" pitchFamily="34" charset="0"/>
                <a:cs typeface="Calibri" panose="020F0502020204030204" pitchFamily="34" charset="0"/>
              </a:rPr>
              <a:t>). Цей рівень пов’язує більш високі рівні, які дуже залежать від додатків з нижніми рівнями, які більше прив’язані до ліній зв’язку. На транспортному рівні відбувається розбиття потоку даних на сегменти при відправленні даних або збирання вихідного потоку даних із сегментів при прийманні. Сегментом називається блок даних транспортного рівня. Транспортний рівень призначений для доставки даних без помилок, втрат і дублювання в тій послідовності, у якій вони були передані. Він забезпечує передачу даних між двома додатками з необхідним рівнем надійності. Протоколи транспортного рівня, які гарантують надійну доставку даних, встановлюють перед обміном даними віртуальне з’єднання та у випадку втрати або пошкодження сегментів повторно їх відправляють (наприклад, TCP). Протоколи ненадійної доставки не ретранслюють дані (наприклад, UDP). </a:t>
            </a:r>
          </a:p>
          <a:p>
            <a:pPr algn="just"/>
            <a:endParaRPr lang="uk-UA" altLang="uk-UA" dirty="0">
              <a:solidFill>
                <a:srgbClr val="000000"/>
              </a:solidFill>
              <a:latin typeface="Times New Roman" panose="02020603050405020304" pitchFamily="18"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192109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53143" y="476250"/>
            <a:ext cx="11008426" cy="6186309"/>
          </a:xfrm>
          <a:prstGeom prst="rect">
            <a:avLst/>
          </a:prstGeom>
        </p:spPr>
        <p:txBody>
          <a:bodyPr wrap="square">
            <a:spAutoFit/>
          </a:bodyPr>
          <a:lstStyle/>
          <a:p>
            <a:pPr algn="just">
              <a:defRPr/>
            </a:pPr>
            <a:r>
              <a:rPr lang="uk-UA" sz="2200" i="1" dirty="0">
                <a:solidFill>
                  <a:srgbClr val="FF0000"/>
                </a:solidFill>
                <a:latin typeface="Times New Roman" panose="02020603050405020304" pitchFamily="18" charset="0"/>
                <a:cs typeface="Times New Roman" panose="02020603050405020304" pitchFamily="18" charset="0"/>
              </a:rPr>
              <a:t>	Рівень 5 – </a:t>
            </a:r>
            <a:r>
              <a:rPr lang="uk-UA" sz="2200" i="1" dirty="0" err="1">
                <a:solidFill>
                  <a:srgbClr val="FF0000"/>
                </a:solidFill>
                <a:latin typeface="Times New Roman" panose="02020603050405020304" pitchFamily="18" charset="0"/>
                <a:cs typeface="Times New Roman" panose="02020603050405020304" pitchFamily="18" charset="0"/>
              </a:rPr>
              <a:t>Сеансовий</a:t>
            </a:r>
            <a:r>
              <a:rPr lang="uk-UA" sz="2200" i="1" dirty="0">
                <a:solidFill>
                  <a:srgbClr val="FF0000"/>
                </a:solidFill>
                <a:latin typeface="Times New Roman" panose="02020603050405020304" pitchFamily="18" charset="0"/>
                <a:cs typeface="Times New Roman" panose="02020603050405020304" pitchFamily="18" charset="0"/>
              </a:rPr>
              <a:t> (</a:t>
            </a:r>
            <a:r>
              <a:rPr lang="uk-UA" sz="2200" i="1" dirty="0" err="1">
                <a:solidFill>
                  <a:srgbClr val="FF0000"/>
                </a:solidFill>
                <a:latin typeface="Times New Roman" panose="02020603050405020304" pitchFamily="18" charset="0"/>
                <a:cs typeface="Times New Roman" panose="02020603050405020304" pitchFamily="18" charset="0"/>
              </a:rPr>
              <a:t>Session</a:t>
            </a:r>
            <a:r>
              <a:rPr lang="uk-UA" sz="2200" i="1" dirty="0">
                <a:solidFill>
                  <a:srgbClr val="FF0000"/>
                </a:solidFill>
                <a:latin typeface="Times New Roman" panose="02020603050405020304" pitchFamily="18" charset="0"/>
                <a:cs typeface="Times New Roman" panose="02020603050405020304" pitchFamily="18" charset="0"/>
              </a:rPr>
              <a:t>). </a:t>
            </a:r>
            <a:r>
              <a:rPr lang="uk-UA" sz="2200" dirty="0">
                <a:solidFill>
                  <a:schemeClr val="bg1"/>
                </a:solidFill>
                <a:latin typeface="Times New Roman" panose="02020603050405020304" pitchFamily="18" charset="0"/>
                <a:cs typeface="Times New Roman" panose="02020603050405020304" pitchFamily="18" charset="0"/>
              </a:rPr>
              <a:t>Дозволяє двом мережевим додаткам на різних комп’ютерах встановлювати, підтримувати й завершувати з’єднання, яке називається </a:t>
            </a:r>
            <a:r>
              <a:rPr lang="uk-UA" sz="2200" i="1" dirty="0">
                <a:solidFill>
                  <a:schemeClr val="bg1"/>
                </a:solidFill>
                <a:latin typeface="Times New Roman" panose="02020603050405020304" pitchFamily="18" charset="0"/>
                <a:cs typeface="Times New Roman" panose="02020603050405020304" pitchFamily="18" charset="0"/>
              </a:rPr>
              <a:t>мережевим сеансом</a:t>
            </a:r>
            <a:r>
              <a:rPr lang="uk-UA" sz="2200" dirty="0">
                <a:solidFill>
                  <a:schemeClr val="bg1"/>
                </a:solidFill>
                <a:latin typeface="Times New Roman" panose="02020603050405020304" pitchFamily="18" charset="0"/>
                <a:cs typeface="Times New Roman" panose="02020603050405020304" pitchFamily="18" charset="0"/>
              </a:rPr>
              <a:t>. Цей рівень також відповідає за відновлення аварійно перерваних сеансів зв’язку. Крім того, на п’ятому рівні виконується перетворення зручних для людей імен комп’ютерів у мережеві адреси (розпізнавання імен), а також реалізуються функції захисту сеансу. </a:t>
            </a:r>
          </a:p>
          <a:p>
            <a:pPr algn="just">
              <a:defRPr/>
            </a:pPr>
            <a:endParaRPr lang="uk-UA" sz="2200" dirty="0">
              <a:solidFill>
                <a:schemeClr val="bg1"/>
              </a:solidFill>
              <a:latin typeface="Times New Roman" panose="02020603050405020304" pitchFamily="18" charset="0"/>
              <a:cs typeface="Times New Roman" panose="02020603050405020304" pitchFamily="18" charset="0"/>
            </a:endParaRPr>
          </a:p>
          <a:p>
            <a:pPr algn="just">
              <a:defRPr/>
            </a:pPr>
            <a:r>
              <a:rPr lang="uk-UA" sz="2200" i="1" dirty="0">
                <a:solidFill>
                  <a:srgbClr val="FF0000"/>
                </a:solidFill>
                <a:latin typeface="Times New Roman" panose="02020603050405020304" pitchFamily="18" charset="0"/>
                <a:cs typeface="Times New Roman" panose="02020603050405020304" pitchFamily="18" charset="0"/>
              </a:rPr>
              <a:t>	Рівень 6 – Рівень представлення даних (</a:t>
            </a:r>
            <a:r>
              <a:rPr lang="uk-UA" sz="2200" i="1" dirty="0" err="1">
                <a:solidFill>
                  <a:srgbClr val="FF0000"/>
                </a:solidFill>
                <a:latin typeface="Times New Roman" panose="02020603050405020304" pitchFamily="18" charset="0"/>
                <a:cs typeface="Times New Roman" panose="02020603050405020304" pitchFamily="18" charset="0"/>
              </a:rPr>
              <a:t>Presentation</a:t>
            </a:r>
            <a:r>
              <a:rPr lang="uk-UA" sz="2200" i="1" dirty="0">
                <a:solidFill>
                  <a:srgbClr val="FF0000"/>
                </a:solidFill>
                <a:latin typeface="Times New Roman" panose="02020603050405020304" pitchFamily="18" charset="0"/>
                <a:cs typeface="Times New Roman" panose="02020603050405020304" pitchFamily="18" charset="0"/>
              </a:rPr>
              <a:t>). </a:t>
            </a:r>
            <a:r>
              <a:rPr lang="uk-UA" sz="2200" dirty="0">
                <a:solidFill>
                  <a:schemeClr val="bg1"/>
                </a:solidFill>
                <a:latin typeface="Times New Roman" panose="02020603050405020304" pitchFamily="18" charset="0"/>
                <a:cs typeface="Times New Roman" panose="02020603050405020304" pitchFamily="18" charset="0"/>
              </a:rPr>
              <a:t>Визначає формати переданої між комп’ютерами інформації. Тут вирішуються такі завдання, як перекодування, стиск і розпакування даних, шифрування й дешифрування, підтримка мережевих файлових систем і </a:t>
            </a:r>
            <a:r>
              <a:rPr lang="uk-UA" sz="2200" dirty="0" err="1">
                <a:solidFill>
                  <a:schemeClr val="bg1"/>
                </a:solidFill>
                <a:latin typeface="Times New Roman" panose="02020603050405020304" pitchFamily="18" charset="0"/>
                <a:cs typeface="Times New Roman" panose="02020603050405020304" pitchFamily="18" charset="0"/>
              </a:rPr>
              <a:t>т.д</a:t>
            </a:r>
            <a:r>
              <a:rPr lang="uk-UA" sz="2200" dirty="0">
                <a:solidFill>
                  <a:schemeClr val="bg1"/>
                </a:solidFill>
                <a:latin typeface="Times New Roman" panose="02020603050405020304" pitchFamily="18" charset="0"/>
                <a:cs typeface="Times New Roman" panose="02020603050405020304" pitchFamily="18" charset="0"/>
              </a:rPr>
              <a:t>. </a:t>
            </a:r>
          </a:p>
          <a:p>
            <a:pPr algn="just">
              <a:defRPr/>
            </a:pPr>
            <a:endParaRPr lang="uk-UA" sz="2200" dirty="0">
              <a:solidFill>
                <a:schemeClr val="bg1"/>
              </a:solidFill>
              <a:latin typeface="Times New Roman" panose="02020603050405020304" pitchFamily="18" charset="0"/>
              <a:cs typeface="Times New Roman" panose="02020603050405020304" pitchFamily="18" charset="0"/>
            </a:endParaRPr>
          </a:p>
          <a:p>
            <a:pPr algn="just">
              <a:defRPr/>
            </a:pPr>
            <a:r>
              <a:rPr lang="uk-UA" sz="2200" i="1" dirty="0">
                <a:solidFill>
                  <a:srgbClr val="FF0000"/>
                </a:solidFill>
                <a:latin typeface="Times New Roman" panose="02020603050405020304" pitchFamily="18" charset="0"/>
                <a:cs typeface="Times New Roman" panose="02020603050405020304" pitchFamily="18" charset="0"/>
              </a:rPr>
              <a:t>	Рівень 7 – Прикладний, або Рівень додатків (</a:t>
            </a:r>
            <a:r>
              <a:rPr lang="uk-UA" sz="2200" i="1" dirty="0" err="1">
                <a:solidFill>
                  <a:srgbClr val="FF0000"/>
                </a:solidFill>
                <a:latin typeface="Times New Roman" panose="02020603050405020304" pitchFamily="18" charset="0"/>
                <a:cs typeface="Times New Roman" panose="02020603050405020304" pitchFamily="18" charset="0"/>
              </a:rPr>
              <a:t>Application</a:t>
            </a:r>
            <a:r>
              <a:rPr lang="uk-UA" sz="2200" i="1" dirty="0">
                <a:solidFill>
                  <a:srgbClr val="FF0000"/>
                </a:solidFill>
                <a:latin typeface="Times New Roman" panose="02020603050405020304" pitchFamily="18" charset="0"/>
                <a:cs typeface="Times New Roman" panose="02020603050405020304" pitchFamily="18" charset="0"/>
              </a:rPr>
              <a:t>). </a:t>
            </a:r>
            <a:r>
              <a:rPr lang="uk-UA" sz="2200" dirty="0">
                <a:solidFill>
                  <a:schemeClr val="bg1"/>
                </a:solidFill>
                <a:latin typeface="Times New Roman" panose="02020603050405020304" pitchFamily="18" charset="0"/>
                <a:cs typeface="Times New Roman" panose="02020603050405020304" pitchFamily="18" charset="0"/>
              </a:rPr>
              <a:t>Забезпечує інтерфейс взаємодії програм, які працюють на комп’ютерах у мережі. Саме за допомогою цих програм користувач одержує доступ до таких мережевих послуг, як обмін файлами, передача електронної пошти, віддалений термінальний доступ і </a:t>
            </a:r>
            <a:r>
              <a:rPr lang="uk-UA" sz="2200" dirty="0" err="1">
                <a:solidFill>
                  <a:schemeClr val="bg1"/>
                </a:solidFill>
                <a:latin typeface="Times New Roman" panose="02020603050405020304" pitchFamily="18" charset="0"/>
                <a:cs typeface="Times New Roman" panose="02020603050405020304" pitchFamily="18" charset="0"/>
              </a:rPr>
              <a:t>т.д</a:t>
            </a:r>
            <a:r>
              <a:rPr lang="uk-UA" sz="2200" dirty="0">
                <a:solidFill>
                  <a:schemeClr val="bg1"/>
                </a:solidFill>
                <a:latin typeface="Times New Roman" panose="02020603050405020304" pitchFamily="18" charset="0"/>
                <a:cs typeface="Times New Roman" panose="02020603050405020304" pitchFamily="18" charset="0"/>
              </a:rPr>
              <a:t>. </a:t>
            </a:r>
          </a:p>
          <a:p>
            <a:pPr indent="450215" algn="just">
              <a:defRPr/>
            </a:pPr>
            <a:endParaRPr lang="uk-UA" sz="2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indent="450215" algn="just">
              <a:defRPr/>
            </a:pPr>
            <a:endParaRPr lang="uk-UA"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915012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92727" y="1192357"/>
            <a:ext cx="10806545" cy="4708981"/>
          </a:xfrm>
          <a:prstGeom prst="rect">
            <a:avLst/>
          </a:prstGeom>
        </p:spPr>
        <p:txBody>
          <a:bodyPr wrap="square">
            <a:spAutoFit/>
          </a:bodyPr>
          <a:lstStyle/>
          <a:p>
            <a:pPr algn="just">
              <a:defRPr/>
            </a:pPr>
            <a:r>
              <a:rPr lang="uk-UA" dirty="0">
                <a:solidFill>
                  <a:schemeClr val="bg1"/>
                </a:solidFill>
              </a:rPr>
              <a:t>	</a:t>
            </a:r>
            <a:r>
              <a:rPr lang="uk-UA" sz="2200" dirty="0">
                <a:solidFill>
                  <a:schemeClr val="bg1"/>
                </a:solidFill>
                <a:latin typeface="Times New Roman" panose="02020603050405020304" pitchFamily="18" charset="0"/>
                <a:cs typeface="Times New Roman" panose="02020603050405020304" pitchFamily="18" charset="0"/>
              </a:rPr>
              <a:t>Інформацію, відправлену в мережу, називають </a:t>
            </a:r>
            <a:r>
              <a:rPr lang="uk-UA" sz="2200" i="1" dirty="0">
                <a:solidFill>
                  <a:srgbClr val="FF0000"/>
                </a:solidFill>
                <a:latin typeface="Times New Roman" panose="02020603050405020304" pitchFamily="18" charset="0"/>
                <a:cs typeface="Times New Roman" panose="02020603050405020304" pitchFamily="18" charset="0"/>
              </a:rPr>
              <a:t>даними</a:t>
            </a:r>
            <a:r>
              <a:rPr lang="uk-UA" sz="2200" dirty="0">
                <a:solidFill>
                  <a:schemeClr val="bg1"/>
                </a:solidFill>
                <a:latin typeface="Times New Roman" panose="02020603050405020304" pitchFamily="18" charset="0"/>
                <a:cs typeface="Times New Roman" panose="02020603050405020304" pitchFamily="18" charset="0"/>
              </a:rPr>
              <a:t>, або </a:t>
            </a:r>
            <a:r>
              <a:rPr lang="uk-UA" sz="2200" i="1" dirty="0">
                <a:solidFill>
                  <a:srgbClr val="FF0000"/>
                </a:solidFill>
                <a:latin typeface="Times New Roman" panose="02020603050405020304" pitchFamily="18" charset="0"/>
                <a:cs typeface="Times New Roman" panose="02020603050405020304" pitchFamily="18" charset="0"/>
              </a:rPr>
              <a:t>пакетами даних</a:t>
            </a:r>
            <a:r>
              <a:rPr lang="uk-UA" sz="2200" dirty="0">
                <a:solidFill>
                  <a:schemeClr val="bg1"/>
                </a:solidFill>
                <a:latin typeface="Times New Roman" panose="02020603050405020304" pitchFamily="18" charset="0"/>
                <a:cs typeface="Times New Roman" panose="02020603050405020304" pitchFamily="18" charset="0"/>
              </a:rPr>
              <a:t>. Якщо один комп’ютер (джерело) бажає послати дані іншому комп’ютеру (одержувачу), то дані спочатку повинні бути зібрані в пакети в процесі </a:t>
            </a:r>
            <a:r>
              <a:rPr lang="uk-UA" sz="2200" i="1" dirty="0">
                <a:solidFill>
                  <a:srgbClr val="FF0000"/>
                </a:solidFill>
                <a:latin typeface="Times New Roman" panose="02020603050405020304" pitchFamily="18" charset="0"/>
                <a:cs typeface="Times New Roman" panose="02020603050405020304" pitchFamily="18" charset="0"/>
              </a:rPr>
              <a:t>інкапсуляції</a:t>
            </a:r>
            <a:r>
              <a:rPr lang="uk-UA" sz="2200" dirty="0">
                <a:solidFill>
                  <a:schemeClr val="bg1"/>
                </a:solidFill>
                <a:latin typeface="Times New Roman" panose="02020603050405020304" pitchFamily="18" charset="0"/>
                <a:cs typeface="Times New Roman" panose="02020603050405020304" pitchFamily="18" charset="0"/>
              </a:rPr>
              <a:t>, тобто перед відправленням у мережу комп’ютер поміщує дані у заголовок конкретного протоколу. </a:t>
            </a:r>
          </a:p>
          <a:p>
            <a:pPr algn="just">
              <a:defRPr/>
            </a:pPr>
            <a:endParaRPr lang="uk-UA" sz="2200" dirty="0">
              <a:solidFill>
                <a:schemeClr val="bg1"/>
              </a:solidFill>
              <a:latin typeface="Times New Roman" panose="02020603050405020304" pitchFamily="18" charset="0"/>
              <a:cs typeface="Times New Roman" panose="02020603050405020304" pitchFamily="18" charset="0"/>
            </a:endParaRPr>
          </a:p>
          <a:p>
            <a:pPr algn="just">
              <a:defRPr/>
            </a:pPr>
            <a:r>
              <a:rPr lang="uk-UA" sz="2200" dirty="0">
                <a:solidFill>
                  <a:schemeClr val="bg1"/>
                </a:solidFill>
                <a:latin typeface="Times New Roman" panose="02020603050405020304" pitchFamily="18" charset="0"/>
                <a:cs typeface="Times New Roman" panose="02020603050405020304" pitchFamily="18" charset="0"/>
              </a:rPr>
              <a:t>	</a:t>
            </a:r>
            <a:r>
              <a:rPr lang="uk-UA" sz="2200" b="1" dirty="0">
                <a:solidFill>
                  <a:schemeClr val="bg1"/>
                </a:solidFill>
                <a:latin typeface="Times New Roman" panose="02020603050405020304" pitchFamily="18" charset="0"/>
                <a:cs typeface="Times New Roman" panose="02020603050405020304" pitchFamily="18" charset="0"/>
              </a:rPr>
              <a:t>Кожний рівень еталонної моделі залежить від послуг нижнього рівня. Щоб забезпечити ці послуги, нижній рівень за допомогою процесу </a:t>
            </a:r>
            <a:r>
              <a:rPr lang="uk-UA" sz="2200" b="1" i="1" dirty="0">
                <a:solidFill>
                  <a:srgbClr val="FF0000"/>
                </a:solidFill>
                <a:latin typeface="Times New Roman" panose="02020603050405020304" pitchFamily="18" charset="0"/>
                <a:cs typeface="Times New Roman" panose="02020603050405020304" pitchFamily="18" charset="0"/>
              </a:rPr>
              <a:t>інкапсуляції </a:t>
            </a:r>
            <a:r>
              <a:rPr lang="uk-UA" sz="2200" b="1" dirty="0">
                <a:solidFill>
                  <a:schemeClr val="bg1"/>
                </a:solidFill>
                <a:latin typeface="Times New Roman" panose="02020603050405020304" pitchFamily="18" charset="0"/>
                <a:cs typeface="Times New Roman" panose="02020603050405020304" pitchFamily="18" charset="0"/>
              </a:rPr>
              <a:t>розміщує </a:t>
            </a:r>
            <a:r>
              <a:rPr lang="uk-UA" sz="2200" b="1" i="1" dirty="0">
                <a:solidFill>
                  <a:srgbClr val="FF0000"/>
                </a:solidFill>
                <a:latin typeface="Times New Roman" panose="02020603050405020304" pitchFamily="18" charset="0"/>
                <a:cs typeface="Times New Roman" panose="02020603050405020304" pitchFamily="18" charset="0"/>
              </a:rPr>
              <a:t>PDU (</a:t>
            </a:r>
            <a:r>
              <a:rPr lang="uk-UA" sz="2200" b="1" i="1" dirty="0" err="1">
                <a:solidFill>
                  <a:srgbClr val="FF0000"/>
                </a:solidFill>
                <a:latin typeface="Times New Roman" panose="02020603050405020304" pitchFamily="18" charset="0"/>
                <a:cs typeface="Times New Roman" panose="02020603050405020304" pitchFamily="18" charset="0"/>
              </a:rPr>
              <a:t>Protocol</a:t>
            </a:r>
            <a:r>
              <a:rPr lang="uk-UA" sz="2200" b="1" i="1" dirty="0">
                <a:solidFill>
                  <a:srgbClr val="FF0000"/>
                </a:solidFill>
                <a:latin typeface="Times New Roman" panose="02020603050405020304" pitchFamily="18" charset="0"/>
                <a:cs typeface="Times New Roman" panose="02020603050405020304" pitchFamily="18" charset="0"/>
              </a:rPr>
              <a:t> </a:t>
            </a:r>
            <a:r>
              <a:rPr lang="uk-UA" sz="2200" b="1" i="1" dirty="0" err="1">
                <a:solidFill>
                  <a:srgbClr val="FF0000"/>
                </a:solidFill>
                <a:latin typeface="Times New Roman" panose="02020603050405020304" pitchFamily="18" charset="0"/>
                <a:cs typeface="Times New Roman" panose="02020603050405020304" pitchFamily="18" charset="0"/>
              </a:rPr>
              <a:t>Data</a:t>
            </a:r>
            <a:r>
              <a:rPr lang="uk-UA" sz="2200" b="1" i="1" dirty="0">
                <a:solidFill>
                  <a:srgbClr val="FF0000"/>
                </a:solidFill>
                <a:latin typeface="Times New Roman" panose="02020603050405020304" pitchFamily="18" charset="0"/>
                <a:cs typeface="Times New Roman" panose="02020603050405020304" pitchFamily="18" charset="0"/>
              </a:rPr>
              <a:t> </a:t>
            </a:r>
            <a:r>
              <a:rPr lang="uk-UA" sz="2200" b="1" i="1" dirty="0" err="1">
                <a:solidFill>
                  <a:srgbClr val="FF0000"/>
                </a:solidFill>
                <a:latin typeface="Times New Roman" panose="02020603050405020304" pitchFamily="18" charset="0"/>
                <a:cs typeface="Times New Roman" panose="02020603050405020304" pitchFamily="18" charset="0"/>
              </a:rPr>
              <a:t>Unit</a:t>
            </a:r>
            <a:r>
              <a:rPr lang="uk-UA" sz="2200" b="1" i="1" dirty="0">
                <a:solidFill>
                  <a:srgbClr val="FF0000"/>
                </a:solidFill>
                <a:latin typeface="Times New Roman" panose="02020603050405020304" pitchFamily="18" charset="0"/>
                <a:cs typeface="Times New Roman" panose="02020603050405020304" pitchFamily="18" charset="0"/>
              </a:rPr>
              <a:t> </a:t>
            </a:r>
            <a:r>
              <a:rPr lang="uk-UA" sz="2200" b="1" i="1" dirty="0">
                <a:solidFill>
                  <a:schemeClr val="bg1"/>
                </a:solidFill>
                <a:latin typeface="Times New Roman" panose="02020603050405020304" pitchFamily="18" charset="0"/>
                <a:cs typeface="Times New Roman" panose="02020603050405020304" pitchFamily="18" charset="0"/>
              </a:rPr>
              <a:t>– узагальнена назва фрагменту даних на різних рівнях моделі OSI)</a:t>
            </a:r>
            <a:r>
              <a:rPr lang="uk-UA" sz="2200" b="1" dirty="0">
                <a:solidFill>
                  <a:schemeClr val="bg1"/>
                </a:solidFill>
                <a:latin typeface="Times New Roman" panose="02020603050405020304" pitchFamily="18" charset="0"/>
                <a:cs typeface="Times New Roman" panose="02020603050405020304" pitchFamily="18" charset="0"/>
              </a:rPr>
              <a:t>, отриманий від верхнього рівня, у своє поле даних. Потім можуть додаватися заголовки й трейлери, необхідні рівню для реалізації своїх функцій. Згодом, у міру переміщення даних униз по рівнях моделі OSI, до них будуть прикріплюватися додаткові заголовки й трейлери. </a:t>
            </a:r>
          </a:p>
          <a:p>
            <a:pPr algn="just">
              <a:defRPr/>
            </a:pPr>
            <a:endParaRPr lang="uk-UA" b="1" dirty="0">
              <a:solidFill>
                <a:schemeClr val="bg1"/>
              </a:solidFill>
              <a:latin typeface="Times New Roman" panose="02020603050405020304" pitchFamily="18" charset="0"/>
              <a:ea typeface="Calibri" panose="020F0502020204030204" pitchFamily="34" charset="0"/>
            </a:endParaRPr>
          </a:p>
          <a:p>
            <a:pPr indent="450215" algn="just">
              <a:defRPr/>
            </a:pPr>
            <a:endParaRPr lang="uk-UA" b="1" u="sng" dirty="0">
              <a:solidFill>
                <a:srgbClr val="000000"/>
              </a:solidFill>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3768024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5" name="Рисунок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1088" y="620713"/>
            <a:ext cx="7200900" cy="511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Прямоугольник 1"/>
          <p:cNvSpPr>
            <a:spLocks noChangeArrowheads="1"/>
          </p:cNvSpPr>
          <p:nvPr/>
        </p:nvSpPr>
        <p:spPr bwMode="auto">
          <a:xfrm>
            <a:off x="4389439" y="6092825"/>
            <a:ext cx="25860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uk-UA" altLang="uk-UA"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Рух пакетів у мережі</a:t>
            </a:r>
            <a:endParaRPr lang="uk-UA" altLang="uk-UA" sz="2000" dirty="0">
              <a:solidFill>
                <a:srgbClr val="00206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707830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281245" y="655782"/>
            <a:ext cx="11463485" cy="4830618"/>
          </a:xfrm>
          <a:prstGeom prst="rect">
            <a:avLst/>
          </a:prstGeom>
        </p:spPr>
      </p:pic>
    </p:spTree>
    <p:extLst>
      <p:ext uri="{BB962C8B-B14F-4D97-AF65-F5344CB8AC3E}">
        <p14:creationId xmlns:p14="http://schemas.microsoft.com/office/powerpoint/2010/main" val="10081257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6913" y="1607127"/>
            <a:ext cx="3676678" cy="1326321"/>
          </a:xfrm>
        </p:spPr>
        <p:txBody>
          <a:bodyPr/>
          <a:lstStyle/>
          <a:p>
            <a:r>
              <a:rPr lang="uk-UA" dirty="0">
                <a:solidFill>
                  <a:schemeClr val="bg1"/>
                </a:solidFill>
                <a:effectLst/>
              </a:rPr>
              <a:t>Модель </a:t>
            </a:r>
            <a:r>
              <a:rPr lang="en-US" dirty="0">
                <a:solidFill>
                  <a:schemeClr val="bg1"/>
                </a:solidFill>
                <a:effectLst/>
              </a:rPr>
              <a:t>TCP/IP</a:t>
            </a:r>
            <a:endParaRPr lang="uk-UA" dirty="0">
              <a:solidFill>
                <a:schemeClr val="bg1"/>
              </a:solidFill>
              <a:effectLst/>
            </a:endParaRPr>
          </a:p>
        </p:txBody>
      </p:sp>
      <p:pic>
        <p:nvPicPr>
          <p:cNvPr id="5122" name="Picture 2" descr="Похожее изображени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1451" y="609600"/>
            <a:ext cx="6491651" cy="5578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58388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326300" y="277090"/>
            <a:ext cx="11635278" cy="5745019"/>
          </a:xfrm>
          <a:prstGeom prst="rect">
            <a:avLst/>
          </a:prstGeom>
        </p:spPr>
      </p:pic>
    </p:spTree>
    <p:extLst>
      <p:ext uri="{BB962C8B-B14F-4D97-AF65-F5344CB8AC3E}">
        <p14:creationId xmlns:p14="http://schemas.microsoft.com/office/powerpoint/2010/main" val="26903514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Похожее изображени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146" y="125059"/>
            <a:ext cx="10973292" cy="6469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11646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Картинки по запросу tcp/ip incapsu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9636" y="146072"/>
            <a:ext cx="7647709" cy="6518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22173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Похожее изображени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7454" y="0"/>
            <a:ext cx="10278860" cy="6835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80549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Рисунок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981075"/>
            <a:ext cx="8856662"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Прямоугольник 1"/>
          <p:cNvSpPr>
            <a:spLocks noChangeArrowheads="1"/>
          </p:cNvSpPr>
          <p:nvPr/>
        </p:nvSpPr>
        <p:spPr bwMode="auto">
          <a:xfrm>
            <a:off x="3810000" y="5446713"/>
            <a:ext cx="4572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449263">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uk-UA" altLang="uk-UA" sz="3600" b="1" dirty="0">
                <a:solidFill>
                  <a:srgbClr val="000000"/>
                </a:solidFill>
                <a:latin typeface="Times New Roman" panose="02020603050405020304" pitchFamily="18" charset="0"/>
                <a:ea typeface="Calibri" panose="020F0502020204030204" pitchFamily="34" charset="0"/>
                <a:cs typeface="Calibri" panose="020F0502020204030204" pitchFamily="34" charset="0"/>
              </a:rPr>
              <a:t>Структура кадру </a:t>
            </a:r>
            <a:endParaRPr lang="uk-UA" altLang="uk-UA" sz="3600" dirty="0">
              <a:solidFill>
                <a:srgbClr val="000000"/>
              </a:solidFill>
              <a:latin typeface="Times New Roman" panose="02020603050405020304" pitchFamily="18"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191635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Картинки по запросу tcp/ip incapsu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667" y="517234"/>
            <a:ext cx="11069802" cy="5772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939673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12882" y="203201"/>
            <a:ext cx="6955587" cy="905164"/>
          </a:xfrm>
        </p:spPr>
        <p:txBody>
          <a:bodyPr/>
          <a:lstStyle/>
          <a:p>
            <a:r>
              <a:rPr lang="uk-UA" dirty="0"/>
              <a:t>Що почитати?</a:t>
            </a:r>
          </a:p>
        </p:txBody>
      </p:sp>
      <p:pic>
        <p:nvPicPr>
          <p:cNvPr id="6" name="Рисунок 5"/>
          <p:cNvPicPr>
            <a:picLocks noChangeAspect="1"/>
          </p:cNvPicPr>
          <p:nvPr/>
        </p:nvPicPr>
        <p:blipFill>
          <a:blip r:embed="rId2"/>
          <a:stretch>
            <a:fillRect/>
          </a:stretch>
        </p:blipFill>
        <p:spPr>
          <a:xfrm>
            <a:off x="2860078" y="843922"/>
            <a:ext cx="4256477" cy="5606760"/>
          </a:xfrm>
          <a:prstGeom prst="rect">
            <a:avLst/>
          </a:prstGeom>
        </p:spPr>
      </p:pic>
    </p:spTree>
    <p:extLst>
      <p:ext uri="{BB962C8B-B14F-4D97-AF65-F5344CB8AC3E}">
        <p14:creationId xmlns:p14="http://schemas.microsoft.com/office/powerpoint/2010/main" val="305682459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0668" y="302347"/>
            <a:ext cx="6724678" cy="766617"/>
          </a:xfrm>
        </p:spPr>
        <p:txBody>
          <a:bodyPr/>
          <a:lstStyle/>
          <a:p>
            <a:r>
              <a:rPr lang="uk-UA" dirty="0"/>
              <a:t>Якщо читати лінь?)</a:t>
            </a:r>
          </a:p>
        </p:txBody>
      </p:sp>
      <p:pic>
        <p:nvPicPr>
          <p:cNvPr id="4" name="Рисунок 3"/>
          <p:cNvPicPr>
            <a:picLocks noChangeAspect="1"/>
          </p:cNvPicPr>
          <p:nvPr/>
        </p:nvPicPr>
        <p:blipFill>
          <a:blip r:embed="rId2"/>
          <a:stretch>
            <a:fillRect/>
          </a:stretch>
        </p:blipFill>
        <p:spPr>
          <a:xfrm>
            <a:off x="534699" y="1376218"/>
            <a:ext cx="10125075" cy="1695450"/>
          </a:xfrm>
          <a:prstGeom prst="rect">
            <a:avLst/>
          </a:prstGeom>
        </p:spPr>
      </p:pic>
      <p:pic>
        <p:nvPicPr>
          <p:cNvPr id="5" name="Рисунок 4"/>
          <p:cNvPicPr>
            <a:picLocks noChangeAspect="1"/>
          </p:cNvPicPr>
          <p:nvPr/>
        </p:nvPicPr>
        <p:blipFill>
          <a:blip r:embed="rId3"/>
          <a:stretch>
            <a:fillRect/>
          </a:stretch>
        </p:blipFill>
        <p:spPr>
          <a:xfrm>
            <a:off x="3022455" y="2757343"/>
            <a:ext cx="1990725" cy="314325"/>
          </a:xfrm>
          <a:prstGeom prst="rect">
            <a:avLst/>
          </a:prstGeom>
        </p:spPr>
      </p:pic>
      <p:pic>
        <p:nvPicPr>
          <p:cNvPr id="6" name="Рисунок 5"/>
          <p:cNvPicPr>
            <a:picLocks noChangeAspect="1"/>
          </p:cNvPicPr>
          <p:nvPr/>
        </p:nvPicPr>
        <p:blipFill>
          <a:blip r:embed="rId4"/>
          <a:stretch>
            <a:fillRect/>
          </a:stretch>
        </p:blipFill>
        <p:spPr>
          <a:xfrm>
            <a:off x="2036618" y="3050526"/>
            <a:ext cx="8664720" cy="1009650"/>
          </a:xfrm>
          <a:prstGeom prst="rect">
            <a:avLst/>
          </a:prstGeom>
        </p:spPr>
      </p:pic>
      <p:pic>
        <p:nvPicPr>
          <p:cNvPr id="7" name="Рисунок 6"/>
          <p:cNvPicPr>
            <a:picLocks noChangeAspect="1"/>
          </p:cNvPicPr>
          <p:nvPr/>
        </p:nvPicPr>
        <p:blipFill>
          <a:blip r:embed="rId3"/>
          <a:stretch>
            <a:fillRect/>
          </a:stretch>
        </p:blipFill>
        <p:spPr>
          <a:xfrm>
            <a:off x="3022455" y="3667125"/>
            <a:ext cx="1990725" cy="314325"/>
          </a:xfrm>
          <a:prstGeom prst="rect">
            <a:avLst/>
          </a:prstGeom>
        </p:spPr>
      </p:pic>
      <p:pic>
        <p:nvPicPr>
          <p:cNvPr id="9" name="Рисунок 8"/>
          <p:cNvPicPr>
            <a:picLocks noChangeAspect="1"/>
          </p:cNvPicPr>
          <p:nvPr/>
        </p:nvPicPr>
        <p:blipFill>
          <a:blip r:embed="rId3"/>
          <a:stretch>
            <a:fillRect/>
          </a:stretch>
        </p:blipFill>
        <p:spPr>
          <a:xfrm>
            <a:off x="2036618" y="3981450"/>
            <a:ext cx="7121670" cy="1067234"/>
          </a:xfrm>
          <a:prstGeom prst="rect">
            <a:avLst/>
          </a:prstGeom>
        </p:spPr>
      </p:pic>
      <p:pic>
        <p:nvPicPr>
          <p:cNvPr id="10" name="Рисунок 9"/>
          <p:cNvPicPr>
            <a:picLocks noChangeAspect="1"/>
          </p:cNvPicPr>
          <p:nvPr/>
        </p:nvPicPr>
        <p:blipFill>
          <a:blip r:embed="rId5"/>
          <a:stretch>
            <a:fillRect/>
          </a:stretch>
        </p:blipFill>
        <p:spPr>
          <a:xfrm>
            <a:off x="9158288" y="2223944"/>
            <a:ext cx="1543050" cy="2824740"/>
          </a:xfrm>
          <a:prstGeom prst="rect">
            <a:avLst/>
          </a:prstGeom>
        </p:spPr>
      </p:pic>
      <p:pic>
        <p:nvPicPr>
          <p:cNvPr id="11" name="Рисунок 10"/>
          <p:cNvPicPr>
            <a:picLocks noChangeAspect="1"/>
          </p:cNvPicPr>
          <p:nvPr/>
        </p:nvPicPr>
        <p:blipFill>
          <a:blip r:embed="rId5"/>
          <a:stretch>
            <a:fillRect/>
          </a:stretch>
        </p:blipFill>
        <p:spPr>
          <a:xfrm>
            <a:off x="493568" y="2223944"/>
            <a:ext cx="1543050" cy="2824740"/>
          </a:xfrm>
          <a:prstGeom prst="rect">
            <a:avLst/>
          </a:prstGeom>
        </p:spPr>
      </p:pic>
    </p:spTree>
    <p:extLst>
      <p:ext uri="{BB962C8B-B14F-4D97-AF65-F5344CB8AC3E}">
        <p14:creationId xmlns:p14="http://schemas.microsoft.com/office/powerpoint/2010/main" val="2141389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93577" y="83128"/>
            <a:ext cx="5403878" cy="1016000"/>
          </a:xfrm>
        </p:spPr>
        <p:txBody>
          <a:bodyPr/>
          <a:lstStyle/>
          <a:p>
            <a:r>
              <a:rPr lang="uk-UA" dirty="0"/>
              <a:t>Не забувайте про</a:t>
            </a:r>
          </a:p>
        </p:txBody>
      </p:sp>
      <p:pic>
        <p:nvPicPr>
          <p:cNvPr id="5" name="Рисунок 4"/>
          <p:cNvPicPr>
            <a:picLocks noChangeAspect="1"/>
          </p:cNvPicPr>
          <p:nvPr/>
        </p:nvPicPr>
        <p:blipFill>
          <a:blip r:embed="rId2"/>
          <a:stretch>
            <a:fillRect/>
          </a:stretch>
        </p:blipFill>
        <p:spPr>
          <a:xfrm>
            <a:off x="1311563" y="897759"/>
            <a:ext cx="9172604" cy="5590785"/>
          </a:xfrm>
          <a:prstGeom prst="rect">
            <a:avLst/>
          </a:prstGeom>
        </p:spPr>
      </p:pic>
    </p:spTree>
    <p:extLst>
      <p:ext uri="{BB962C8B-B14F-4D97-AF65-F5344CB8AC3E}">
        <p14:creationId xmlns:p14="http://schemas.microsoft.com/office/powerpoint/2010/main" val="6997670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75249" y="2484582"/>
            <a:ext cx="10353761" cy="1326321"/>
          </a:xfrm>
        </p:spPr>
        <p:txBody>
          <a:bodyPr/>
          <a:lstStyle/>
          <a:p>
            <a:r>
              <a:rPr lang="uk-UA" dirty="0"/>
              <a:t>Дякую за увагу!</a:t>
            </a:r>
          </a:p>
        </p:txBody>
      </p:sp>
    </p:spTree>
    <p:extLst>
      <p:ext uri="{BB962C8B-B14F-4D97-AF65-F5344CB8AC3E}">
        <p14:creationId xmlns:p14="http://schemas.microsoft.com/office/powerpoint/2010/main" val="12041398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otalTime>967</TotalTime>
  <Words>746</Words>
  <Application>Microsoft Office PowerPoint</Application>
  <PresentationFormat>Широкоэкранный</PresentationFormat>
  <Paragraphs>73</Paragraphs>
  <Slides>30</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30</vt:i4>
      </vt:variant>
    </vt:vector>
  </HeadingPairs>
  <TitlesOfParts>
    <vt:vector size="36" baseType="lpstr">
      <vt:lpstr>Arial</vt:lpstr>
      <vt:lpstr>Bookman Old Style</vt:lpstr>
      <vt:lpstr>Calibri</vt:lpstr>
      <vt:lpstr>Rockwell</vt:lpstr>
      <vt:lpstr>Times New Roman</vt:lpstr>
      <vt:lpstr>Damask</vt:lpstr>
      <vt:lpstr>Введення в спеціальність  Лекція 1. Основи мережевих технологій </vt:lpstr>
      <vt:lpstr>Історія розвитку мережевих технологій</vt:lpstr>
      <vt:lpstr>Презентация PowerPoint</vt:lpstr>
      <vt:lpstr>Презентация PowerPoint</vt:lpstr>
      <vt:lpstr>Презентация PowerPoint</vt:lpstr>
      <vt:lpstr>Тип комутації</vt:lpstr>
      <vt:lpstr>Технологія передавання</vt:lpstr>
      <vt:lpstr>За довжиною мережі</vt:lpstr>
      <vt:lpstr>Презентация PowerPoint</vt:lpstr>
      <vt:lpstr>Презентация PowerPoint</vt:lpstr>
      <vt:lpstr>Модель ISO-OSI</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Модель TCP/IP</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Що почитати?</vt:lpstr>
      <vt:lpstr>Якщо читати лінь?)</vt:lpstr>
      <vt:lpstr>Не забувайте про</vt:lpstr>
      <vt:lpstr>Дякую за увагу!</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Ти  амбітний?   Творчий?  розумієшся на   сучасних технологіях?</dc:title>
  <dc:creator>homer</dc:creator>
  <cp:lastModifiedBy>Vadim M</cp:lastModifiedBy>
  <cp:revision>44</cp:revision>
  <dcterms:created xsi:type="dcterms:W3CDTF">2017-11-21T17:19:25Z</dcterms:created>
  <dcterms:modified xsi:type="dcterms:W3CDTF">2025-09-03T12:41:28Z</dcterms:modified>
</cp:coreProperties>
</file>