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notesMasterIdLst>
    <p:notesMasterId r:id="rId2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notesMaster" Target="notesMasters/notesMaster1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Огляд шести підпунктів теми: від дизайну проєкту як фази PCM до відповідності стратегічним пріоритетам донорів. Кожен підпункт розкриває окремий елемент логіки обґрунтування проєкту.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Тема формує компетентності стратегічного аналізу та проєктування, включно зі здатністю обґрунтовувати відповідність ідеї пріоритетам донорських програм.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Дизайн проєкту — це не одноразовий документ, а системний аналітичний процес, що відповідає ранній фазі циклу управління проєктом. Якісний дизайн має п’ять ключових ознак: релевантність, внутрішню логічну узгодженість, вимірюваність, реалістичність та сталість результатів.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Кожна з чотирьох ознак якісного дизайну має практичне значення для донора та команди проєкту: вони формують критерії, за якими оцінюють заявки на грантове фінансування.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Ключовий меседж студентам: інвестиція часу в якісний дизайн на старті — це найдешевший спосіб уникнути дорогих переробок і відмов у фінансуванні на пізніших етапах.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Аналіз потреб має тріангулювати кілька типів джерел — кількісних і якісних, — щоб уникнути суб’єктивного бачення проблеми лише командою заявника.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Дерево проблем ілюструє причинно-наслідкову логіку: наслідки згори, стрижнева проблема в центрі, причини знизу з деталізацією на два рівні. Логічна цілісність між рівнями є критичною — кожна причина нижчого рівня має пояснювати причину вищого.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Кожен негативний стан дерева проблем перетворюється на позитивний стан-ціль. Причини стають засобами, наслідки — вигодами. Після побудови дерева цілей команда аналізує можливі стратегії (гілки) і обирає ту, що відповідає компаративним перевагам та ресурсам заявника.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Аналіз стейкхолдерів проходить чотири послідовні етапи — від складання вичерпного переліку до розробки конкретної стратегії комунікації для кожної групи зацікавлених сторін.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Матриця «вплив—інтерес» має чотири квадранти: ключових гравців залучають найтісніше, тих, кого тримають задоволеними — регулярно інформують про рішення, тих, кого тримають поінформованими — залучають у консультації, а групи з мінімальним впливом та інтересом моніторять формально.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Для кожного квадранта матриці розробляється конкретний формат, частота та канали комунікації — це перетворює аналіз стейкхолдерів з теоретичної вправи на практичний план управління залученням.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Теорія змін демонструє повний причинно-наслідковий ланцюг від ресурсів до довгострокового впливу і на кожному переході експліцитно фіксує припущення — зовнішні умови, без яких логіка не спрацює.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Логіка втручання — це вертикальна ієрархія з чотирьох рівнів, звужена донизу: заходи виконує команда, результати вона контролює, а конкретна і загальна мета досягаються лише за сприятливих зовнішніх умов. Логіка «якщо—то» пов’язує кожен рівень із наступним.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Теорія змін і логіка втручання не суперечать одна одній: ToC допомагає командою продумати й перевірити логіку на етапі ідентифікації, а логіка втручання формалізує цю логіку у структуру, яку донор може оцінити та проконтролювати через logframe.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Логічна матриця систематизує всю логіку втручання у чотирьох рядках і чотирьох стовпцях. Це головний документ, який донор використовує для оцінки та подальшого моніторингу проєкту.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Наведений приклад ілюструє повну логіку втручання для гіпотетичного транскордонного проєкту цифровізації МСП — від індикаторів впливу до індикаторів виконання заходів, кожен з базовим і цільовим значенням.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Індикатори мають відповідати критеріям SMART і завжди супроводжуватися базовим та цільовим значеннями. Особливу увагу командою слід приділити «смертоносним» припущенням — тим, що мають низьку ймовірність виконання, але критично впливають на успіх проєкту.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Стратегічна відповідність — обов’язковий елемент обґрунтування проєкту для будь-якого донора ЄС: заявка має явно демонструвати, як цілі проєкту відповідають пріоритетам конкретного конкурсу.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Горизонтальні пріоритети ЄС проходять наскрізно через усі тематичні програми: заявка, яка не демонструє внеску в гендерну рівність, екологічну сталість, цифровізацію та недискримінацію, ризикує втратити бали на оцінюванні, навіть за сильної тематичної логіки.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Актуальні дані програми Interreg NEXT Польща–Україна ілюструють, наскільки конкретними є вимоги донора до стратегічної відповідності: шість чітких пріоритетів, до яких заявка повинна прив’язати свою логіку втручання.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Актуальний огляд свідчить, що донорський ландшафт для українських заявників активно розширюється у 2026 році — розробка якісного дизайну проєкту зараз безпосередньо визначає готовність організації скористатися цими можливостями.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Усі шість підпунктів теми складають єдиний наскрізний процес: аналіз потреб і стейкхолдерів формує вхідні дані для теорії змін, яка формалізується у логічну матрицю, а вся конструкція перевіряється на відповідність стратегічним пріоритетам донора.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Дизайн проєкту в межах PCM проходить через чотири взаємопов’язані етапи роботи: від ідентифікації проблеми до фінального обґрунтування відповідності стратегічним пріоритетам донора.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Підсумовуємо шість ключових тез теми — кожна відповідає одному з підпунктів і формує цілісне уявлення про дизайн проєкту як системний процес.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Питання призначені для стимулювання критичного мислення щодо взаємозв’язку елементів дизайну проєкту та практичного застосування вивчених інструментів.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image" Target="../media/image-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image" Target="../media/image-22-2.png"/><Relationship Id="rId3" Type="http://schemas.openxmlformats.org/officeDocument/2006/relationships/image" Target="../media/image-22-3.png"/><Relationship Id="rId4" Type="http://schemas.openxmlformats.org/officeDocument/2006/relationships/image" Target="../media/image-2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image" Target="../media/image-23-2.png"/><Relationship Id="rId3" Type="http://schemas.openxmlformats.org/officeDocument/2006/relationships/image" Target="../media/image-23-3.png"/><Relationship Id="rId4" Type="http://schemas.openxmlformats.org/officeDocument/2006/relationships/image" Target="../media/image-23-4.png"/><Relationship Id="rId5" Type="http://schemas.openxmlformats.org/officeDocument/2006/relationships/image" Target="../media/image-2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image" Target="../media/image-24-2.png"/><Relationship Id="rId3" Type="http://schemas.openxmlformats.org/officeDocument/2006/relationships/image" Target="../media/image-24-3.png"/><Relationship Id="rId4" Type="http://schemas.openxmlformats.org/officeDocument/2006/relationships/image" Target="../media/image-2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image" Target="../media/image-25-2.png"/><Relationship Id="rId3" Type="http://schemas.openxmlformats.org/officeDocument/2006/relationships/image" Target="../media/image-25-3.png"/><Relationship Id="rId4" Type="http://schemas.openxmlformats.org/officeDocument/2006/relationships/image" Target="../media/image-25-4.png"/><Relationship Id="rId5" Type="http://schemas.openxmlformats.org/officeDocument/2006/relationships/image" Target="../media/image-25-5.png"/><Relationship Id="rId6" Type="http://schemas.openxmlformats.org/officeDocument/2006/relationships/image" Target="../media/image-2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B2A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326880" y="-1828800"/>
            <a:ext cx="5029200" cy="5029200"/>
          </a:xfrm>
          <a:prstGeom prst="ellipse">
            <a:avLst/>
          </a:prstGeom>
          <a:solidFill>
            <a:srgbClr val="24365F">
              <a:alpha val="6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2011680" y="4754880"/>
            <a:ext cx="4206240" cy="4206240"/>
          </a:xfrm>
          <a:prstGeom prst="ellipse">
            <a:avLst/>
          </a:prstGeom>
          <a:solidFill>
            <a:srgbClr val="24365F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55448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ЗМІСТОВИЙ МОДУЛЬ 1 · ТЕМА 2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822960" y="1965960"/>
            <a:ext cx="102412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8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Дизайн проєкту: концептуалізація,</a:t>
            </a:r>
            <a:endParaRPr lang="en-US" sz="38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логіка втручання та обґрунтування проєкту</a:t>
            </a:r>
            <a:endParaRPr lang="en-US" sz="3800" dirty="0"/>
          </a:p>
        </p:txBody>
      </p:sp>
      <p:sp>
        <p:nvSpPr>
          <p:cNvPr id="6" name="Text 4"/>
          <p:cNvSpPr/>
          <p:nvPr/>
        </p:nvSpPr>
        <p:spPr>
          <a:xfrm>
            <a:off x="822960" y="3977640"/>
            <a:ext cx="9601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i="1" dirty="0">
                <a:solidFill>
                  <a:srgbClr val="E8EE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Від аналізу проблем до логічної матриці: як побудувати обґрунтовану,</a:t>
            </a:r>
            <a:endParaRPr lang="en-US" sz="150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500" i="1" dirty="0">
                <a:solidFill>
                  <a:srgbClr val="E8EE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вимірювану та стратегічно доречну проєктну концепцію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10424160" y="685800"/>
            <a:ext cx="1051560" cy="1051560"/>
          </a:xfrm>
          <a:prstGeom prst="ellipse">
            <a:avLst/>
          </a:prstGeom>
          <a:solidFill>
            <a:srgbClr val="C9A227"/>
          </a:solidFill>
          <a:ln/>
          <a:effectLst>
            <a:outerShdw sx="100000" sy="100000" kx="0" ky="0" algn="bl" rotWithShape="0" blurRad="76200" dist="25400" dir="5400000">
              <a:srgbClr val="1B2A4A">
                <a:alpha val="18000"/>
              </a:srgbClr>
            </a:outerShdw>
          </a:effectLst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50347" y="811987"/>
            <a:ext cx="799186" cy="799186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822960" y="5806440"/>
            <a:ext cx="9601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A9B6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Курс «Міжнародна проєктна діяльність» · Магістерський рівень</a:t>
            </a:r>
            <a:endParaRPr lang="en-US" sz="12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A9B6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Державний університет «Житомирська політехніка»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A9B6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2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A9B6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47472"/>
            <a:ext cx="9144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ДИЗАЙН ПРОЄКТУ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658368"/>
            <a:ext cx="11247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План теми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457200" y="1691640"/>
            <a:ext cx="5349240" cy="1417320"/>
          </a:xfrm>
          <a:prstGeom prst="roundRect">
            <a:avLst>
              <a:gd name="adj" fmla="val 5161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685800" y="2011680"/>
            <a:ext cx="777240" cy="777240"/>
          </a:xfrm>
          <a:prstGeom prst="ellipse">
            <a:avLst/>
          </a:prstGeom>
          <a:solidFill>
            <a:srgbClr val="C9A227"/>
          </a:solidFill>
          <a:ln/>
          <a:effectLst>
            <a:outerShdw sx="100000" sy="100000" kx="0" ky="0" algn="bl" rotWithShape="0" blurRad="76200" dist="25400" dir="5400000">
              <a:srgbClr val="1B2A4A">
                <a:alpha val="18000"/>
              </a:srgbClr>
            </a:outerShdw>
          </a:effectLst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9069" y="2104949"/>
            <a:ext cx="590702" cy="590702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600200" y="1828800"/>
            <a:ext cx="1097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1600200" y="2148840"/>
            <a:ext cx="3977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35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Дизайн проєкту як початковий елемент управління</a:t>
            </a:r>
            <a:endParaRPr lang="en-US" sz="1350" dirty="0"/>
          </a:p>
        </p:txBody>
      </p:sp>
      <p:sp>
        <p:nvSpPr>
          <p:cNvPr id="9" name="Shape 6"/>
          <p:cNvSpPr/>
          <p:nvPr/>
        </p:nvSpPr>
        <p:spPr>
          <a:xfrm>
            <a:off x="6126480" y="1691640"/>
            <a:ext cx="5349240" cy="1417320"/>
          </a:xfrm>
          <a:prstGeom prst="roundRect">
            <a:avLst>
              <a:gd name="adj" fmla="val 5161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6355080" y="2011680"/>
            <a:ext cx="777240" cy="777240"/>
          </a:xfrm>
          <a:prstGeom prst="ellipse">
            <a:avLst/>
          </a:prstGeom>
          <a:solidFill>
            <a:srgbClr val="C9A227"/>
          </a:solidFill>
          <a:ln/>
          <a:effectLst>
            <a:outerShdw sx="100000" sy="100000" kx="0" ky="0" algn="bl" rotWithShape="0" blurRad="76200" dist="25400" dir="5400000">
              <a:srgbClr val="1B2A4A">
                <a:alpha val="18000"/>
              </a:srgbClr>
            </a:outerShdw>
          </a:effectLst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8349" y="2104949"/>
            <a:ext cx="590702" cy="590702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7269480" y="1828800"/>
            <a:ext cx="1097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1600" dirty="0"/>
          </a:p>
        </p:txBody>
      </p:sp>
      <p:sp>
        <p:nvSpPr>
          <p:cNvPr id="13" name="Text 9"/>
          <p:cNvSpPr/>
          <p:nvPr/>
        </p:nvSpPr>
        <p:spPr>
          <a:xfrm>
            <a:off x="7269480" y="2148840"/>
            <a:ext cx="3977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35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Аналіз проблем, потреб і цільових груп</a:t>
            </a:r>
            <a:endParaRPr lang="en-US" sz="1350" dirty="0"/>
          </a:p>
        </p:txBody>
      </p:sp>
      <p:sp>
        <p:nvSpPr>
          <p:cNvPr id="14" name="Shape 10"/>
          <p:cNvSpPr/>
          <p:nvPr/>
        </p:nvSpPr>
        <p:spPr>
          <a:xfrm>
            <a:off x="457200" y="3383280"/>
            <a:ext cx="5349240" cy="1417320"/>
          </a:xfrm>
          <a:prstGeom prst="roundRect">
            <a:avLst>
              <a:gd name="adj" fmla="val 5161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685800" y="3703320"/>
            <a:ext cx="777240" cy="777240"/>
          </a:xfrm>
          <a:prstGeom prst="ellipse">
            <a:avLst/>
          </a:prstGeom>
          <a:solidFill>
            <a:srgbClr val="C9A227"/>
          </a:solidFill>
          <a:ln/>
          <a:effectLst>
            <a:outerShdw sx="100000" sy="100000" kx="0" ky="0" algn="bl" rotWithShape="0" blurRad="76200" dist="25400" dir="5400000">
              <a:srgbClr val="1B2A4A">
                <a:alpha val="18000"/>
              </a:srgbClr>
            </a:outerShdw>
          </a:effectLst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069" y="3796589"/>
            <a:ext cx="590702" cy="590702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600200" y="3520440"/>
            <a:ext cx="1097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1600" dirty="0"/>
          </a:p>
        </p:txBody>
      </p:sp>
      <p:sp>
        <p:nvSpPr>
          <p:cNvPr id="18" name="Text 13"/>
          <p:cNvSpPr/>
          <p:nvPr/>
        </p:nvSpPr>
        <p:spPr>
          <a:xfrm>
            <a:off x="1600200" y="3840480"/>
            <a:ext cx="3977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35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Аналіз стейкхолдерів</a:t>
            </a:r>
            <a:endParaRPr lang="en-US" sz="1350" dirty="0"/>
          </a:p>
        </p:txBody>
      </p:sp>
      <p:sp>
        <p:nvSpPr>
          <p:cNvPr id="19" name="Shape 14"/>
          <p:cNvSpPr/>
          <p:nvPr/>
        </p:nvSpPr>
        <p:spPr>
          <a:xfrm>
            <a:off x="6126480" y="3383280"/>
            <a:ext cx="5349240" cy="1417320"/>
          </a:xfrm>
          <a:prstGeom prst="roundRect">
            <a:avLst>
              <a:gd name="adj" fmla="val 5161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6355080" y="3703320"/>
            <a:ext cx="777240" cy="777240"/>
          </a:xfrm>
          <a:prstGeom prst="ellipse">
            <a:avLst/>
          </a:prstGeom>
          <a:solidFill>
            <a:srgbClr val="C9A227"/>
          </a:solidFill>
          <a:ln/>
          <a:effectLst>
            <a:outerShdw sx="100000" sy="100000" kx="0" ky="0" algn="bl" rotWithShape="0" blurRad="76200" dist="25400" dir="5400000">
              <a:srgbClr val="1B2A4A">
                <a:alpha val="18000"/>
              </a:srgbClr>
            </a:outerShdw>
          </a:effectLst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8349" y="3796589"/>
            <a:ext cx="590702" cy="590702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7269480" y="3520440"/>
            <a:ext cx="1097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04</a:t>
            </a:r>
            <a:endParaRPr lang="en-US" sz="1600" dirty="0"/>
          </a:p>
        </p:txBody>
      </p:sp>
      <p:sp>
        <p:nvSpPr>
          <p:cNvPr id="23" name="Text 17"/>
          <p:cNvSpPr/>
          <p:nvPr/>
        </p:nvSpPr>
        <p:spPr>
          <a:xfrm>
            <a:off x="7269480" y="3840480"/>
            <a:ext cx="3977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35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Теорія змін та логіка втручання</a:t>
            </a:r>
            <a:endParaRPr lang="en-US" sz="1350" dirty="0"/>
          </a:p>
        </p:txBody>
      </p:sp>
      <p:sp>
        <p:nvSpPr>
          <p:cNvPr id="24" name="Shape 18"/>
          <p:cNvSpPr/>
          <p:nvPr/>
        </p:nvSpPr>
        <p:spPr>
          <a:xfrm>
            <a:off x="457200" y="5074920"/>
            <a:ext cx="5349240" cy="1417320"/>
          </a:xfrm>
          <a:prstGeom prst="roundRect">
            <a:avLst>
              <a:gd name="adj" fmla="val 5161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5" name="Shape 19"/>
          <p:cNvSpPr/>
          <p:nvPr/>
        </p:nvSpPr>
        <p:spPr>
          <a:xfrm>
            <a:off x="685800" y="5394960"/>
            <a:ext cx="777240" cy="777240"/>
          </a:xfrm>
          <a:prstGeom prst="ellipse">
            <a:avLst/>
          </a:prstGeom>
          <a:solidFill>
            <a:srgbClr val="C9A227"/>
          </a:solidFill>
          <a:ln/>
          <a:effectLst>
            <a:outerShdw sx="100000" sy="100000" kx="0" ky="0" algn="bl" rotWithShape="0" blurRad="76200" dist="25400" dir="5400000">
              <a:srgbClr val="1B2A4A">
                <a:alpha val="18000"/>
              </a:srgbClr>
            </a:outerShdw>
          </a:effectLst>
        </p:spPr>
      </p:sp>
      <p:pic>
        <p:nvPicPr>
          <p:cNvPr id="2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9069" y="5488229"/>
            <a:ext cx="590702" cy="590702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1600200" y="5212080"/>
            <a:ext cx="1097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05</a:t>
            </a:r>
            <a:endParaRPr lang="en-US" sz="1600" dirty="0"/>
          </a:p>
        </p:txBody>
      </p:sp>
      <p:sp>
        <p:nvSpPr>
          <p:cNvPr id="28" name="Text 21"/>
          <p:cNvSpPr/>
          <p:nvPr/>
        </p:nvSpPr>
        <p:spPr>
          <a:xfrm>
            <a:off x="1600200" y="5532120"/>
            <a:ext cx="3977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35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Логічна матриця проєкту (Logframe)</a:t>
            </a:r>
            <a:endParaRPr lang="en-US" sz="1350" dirty="0"/>
          </a:p>
        </p:txBody>
      </p:sp>
      <p:sp>
        <p:nvSpPr>
          <p:cNvPr id="29" name="Shape 22"/>
          <p:cNvSpPr/>
          <p:nvPr/>
        </p:nvSpPr>
        <p:spPr>
          <a:xfrm>
            <a:off x="6126480" y="5074920"/>
            <a:ext cx="5349240" cy="1417320"/>
          </a:xfrm>
          <a:prstGeom prst="roundRect">
            <a:avLst>
              <a:gd name="adj" fmla="val 5161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30" name="Shape 23"/>
          <p:cNvSpPr/>
          <p:nvPr/>
        </p:nvSpPr>
        <p:spPr>
          <a:xfrm>
            <a:off x="6355080" y="5394960"/>
            <a:ext cx="777240" cy="777240"/>
          </a:xfrm>
          <a:prstGeom prst="ellipse">
            <a:avLst/>
          </a:prstGeom>
          <a:solidFill>
            <a:srgbClr val="C9A227"/>
          </a:solidFill>
          <a:ln/>
          <a:effectLst>
            <a:outerShdw sx="100000" sy="100000" kx="0" ky="0" algn="bl" rotWithShape="0" blurRad="76200" dist="25400" dir="5400000">
              <a:srgbClr val="1B2A4A">
                <a:alpha val="18000"/>
              </a:srgbClr>
            </a:outerShdw>
          </a:effectLst>
        </p:spPr>
      </p:sp>
      <p:pic>
        <p:nvPicPr>
          <p:cNvPr id="31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48349" y="5488229"/>
            <a:ext cx="590702" cy="590702"/>
          </a:xfrm>
          <a:prstGeom prst="rect">
            <a:avLst/>
          </a:prstGeom>
        </p:spPr>
      </p:pic>
      <p:sp>
        <p:nvSpPr>
          <p:cNvPr id="32" name="Text 24"/>
          <p:cNvSpPr/>
          <p:nvPr/>
        </p:nvSpPr>
        <p:spPr>
          <a:xfrm>
            <a:off x="7269480" y="5212080"/>
            <a:ext cx="1097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06</a:t>
            </a:r>
            <a:endParaRPr lang="en-US" sz="1600" dirty="0"/>
          </a:p>
        </p:txBody>
      </p:sp>
      <p:sp>
        <p:nvSpPr>
          <p:cNvPr id="33" name="Text 25"/>
          <p:cNvSpPr/>
          <p:nvPr/>
        </p:nvSpPr>
        <p:spPr>
          <a:xfrm>
            <a:off x="7269480" y="5532120"/>
            <a:ext cx="3977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35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Відповідність стратегічним пріоритетам ЄС</a:t>
            </a:r>
            <a:endParaRPr lang="en-US" sz="1350" dirty="0"/>
          </a:p>
        </p:txBody>
      </p:sp>
      <p:sp>
        <p:nvSpPr>
          <p:cNvPr id="34" name="Text 26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2</a:t>
            </a:r>
            <a:endParaRPr lang="en-US" sz="900" dirty="0"/>
          </a:p>
        </p:txBody>
      </p:sp>
      <p:sp>
        <p:nvSpPr>
          <p:cNvPr id="35" name="Text 27"/>
          <p:cNvSpPr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47472"/>
            <a:ext cx="9144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РЕЗУЛЬТАТИ НАВЧАННЯ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658368"/>
            <a:ext cx="11247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Компетентності та результати навчання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457200" y="1737360"/>
            <a:ext cx="3566160" cy="1828800"/>
          </a:xfrm>
          <a:prstGeom prst="roundRect">
            <a:avLst>
              <a:gd name="adj" fmla="val 4000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1897380" y="1938528"/>
            <a:ext cx="685800" cy="68580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76200" dist="25400" dir="5400000">
              <a:srgbClr val="1B2A4A">
                <a:alpha val="18000"/>
              </a:srgbClr>
            </a:outerShdw>
          </a:effectLst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79676" y="2020824"/>
            <a:ext cx="521208" cy="521208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594360" y="269748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ЗК4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640080" y="2971800"/>
            <a:ext cx="3200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Здатність приймати обґрунтовані рішення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4279392" y="1737360"/>
            <a:ext cx="3566160" cy="1828800"/>
          </a:xfrm>
          <a:prstGeom prst="roundRect">
            <a:avLst>
              <a:gd name="adj" fmla="val 4000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5719572" y="1938528"/>
            <a:ext cx="685800" cy="68580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76200" dist="25400" dir="5400000">
              <a:srgbClr val="1B2A4A">
                <a:alpha val="18000"/>
              </a:srgbClr>
            </a:outerShdw>
          </a:effectLst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1868" y="2020824"/>
            <a:ext cx="521208" cy="521208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4416552" y="269748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ЗК5</a:t>
            </a:r>
            <a:endParaRPr lang="en-US" sz="1400" dirty="0"/>
          </a:p>
        </p:txBody>
      </p:sp>
      <p:sp>
        <p:nvSpPr>
          <p:cNvPr id="13" name="Text 9"/>
          <p:cNvSpPr/>
          <p:nvPr/>
        </p:nvSpPr>
        <p:spPr>
          <a:xfrm>
            <a:off x="4462272" y="2971800"/>
            <a:ext cx="3200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Здатність генерувати нові ідеї (креативність)</a:t>
            </a:r>
            <a:endParaRPr lang="en-US" sz="1100" dirty="0"/>
          </a:p>
        </p:txBody>
      </p:sp>
      <p:sp>
        <p:nvSpPr>
          <p:cNvPr id="14" name="Shape 10"/>
          <p:cNvSpPr/>
          <p:nvPr/>
        </p:nvSpPr>
        <p:spPr>
          <a:xfrm>
            <a:off x="8101584" y="1737360"/>
            <a:ext cx="3566160" cy="1828800"/>
          </a:xfrm>
          <a:prstGeom prst="roundRect">
            <a:avLst>
              <a:gd name="adj" fmla="val 4000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9541764" y="1938528"/>
            <a:ext cx="685800" cy="68580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76200" dist="25400" dir="5400000">
              <a:srgbClr val="1B2A4A">
                <a:alpha val="18000"/>
              </a:srgbClr>
            </a:outerShdw>
          </a:effectLst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24060" y="2020824"/>
            <a:ext cx="521208" cy="521208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8238744" y="269748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СК10</a:t>
            </a:r>
            <a:endParaRPr lang="en-US" sz="1400" dirty="0"/>
          </a:p>
        </p:txBody>
      </p:sp>
      <p:sp>
        <p:nvSpPr>
          <p:cNvPr id="18" name="Text 13"/>
          <p:cNvSpPr/>
          <p:nvPr/>
        </p:nvSpPr>
        <p:spPr>
          <a:xfrm>
            <a:off x="8284464" y="2971800"/>
            <a:ext cx="3200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Здатність розробляти проєктну документацію</a:t>
            </a:r>
            <a:endParaRPr lang="en-US" sz="1100" dirty="0"/>
          </a:p>
        </p:txBody>
      </p:sp>
      <p:sp>
        <p:nvSpPr>
          <p:cNvPr id="19" name="Shape 14"/>
          <p:cNvSpPr/>
          <p:nvPr/>
        </p:nvSpPr>
        <p:spPr>
          <a:xfrm>
            <a:off x="457200" y="3822192"/>
            <a:ext cx="3566160" cy="1828800"/>
          </a:xfrm>
          <a:prstGeom prst="roundRect">
            <a:avLst>
              <a:gd name="adj" fmla="val 4000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1897380" y="4023360"/>
            <a:ext cx="685800" cy="68580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76200" dist="25400" dir="5400000">
              <a:srgbClr val="1B2A4A">
                <a:alpha val="18000"/>
              </a:srgbClr>
            </a:outerShdw>
          </a:effectLst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9676" y="4105656"/>
            <a:ext cx="521208" cy="521208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594360" y="4782312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РН2</a:t>
            </a:r>
            <a:endParaRPr lang="en-US" sz="1400" dirty="0"/>
          </a:p>
        </p:txBody>
      </p:sp>
      <p:sp>
        <p:nvSpPr>
          <p:cNvPr id="23" name="Text 17"/>
          <p:cNvSpPr/>
          <p:nvPr/>
        </p:nvSpPr>
        <p:spPr>
          <a:xfrm>
            <a:off x="640080" y="5056632"/>
            <a:ext cx="3200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Аналізувати проблеми та формулювати цілі проєкту</a:t>
            </a:r>
            <a:endParaRPr lang="en-US" sz="1100" dirty="0"/>
          </a:p>
        </p:txBody>
      </p:sp>
      <p:sp>
        <p:nvSpPr>
          <p:cNvPr id="24" name="Shape 18"/>
          <p:cNvSpPr/>
          <p:nvPr/>
        </p:nvSpPr>
        <p:spPr>
          <a:xfrm>
            <a:off x="4279392" y="3822192"/>
            <a:ext cx="3566160" cy="1828800"/>
          </a:xfrm>
          <a:prstGeom prst="roundRect">
            <a:avLst>
              <a:gd name="adj" fmla="val 4000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5" name="Shape 19"/>
          <p:cNvSpPr/>
          <p:nvPr/>
        </p:nvSpPr>
        <p:spPr>
          <a:xfrm>
            <a:off x="5719572" y="4023360"/>
            <a:ext cx="685800" cy="68580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76200" dist="25400" dir="5400000">
              <a:srgbClr val="1B2A4A">
                <a:alpha val="18000"/>
              </a:srgbClr>
            </a:outerShdw>
          </a:effectLst>
        </p:spPr>
      </p:sp>
      <p:pic>
        <p:nvPicPr>
          <p:cNvPr id="2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01868" y="4105656"/>
            <a:ext cx="521208" cy="521208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4416552" y="4782312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РН6</a:t>
            </a:r>
            <a:endParaRPr lang="en-US" sz="1400" dirty="0"/>
          </a:p>
        </p:txBody>
      </p:sp>
      <p:sp>
        <p:nvSpPr>
          <p:cNvPr id="28" name="Text 21"/>
          <p:cNvSpPr/>
          <p:nvPr/>
        </p:nvSpPr>
        <p:spPr>
          <a:xfrm>
            <a:off x="4462272" y="5056632"/>
            <a:ext cx="3200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Застосовувати інструменти логіки втручання</a:t>
            </a:r>
            <a:endParaRPr lang="en-US" sz="1100" dirty="0"/>
          </a:p>
        </p:txBody>
      </p:sp>
      <p:sp>
        <p:nvSpPr>
          <p:cNvPr id="29" name="Shape 22"/>
          <p:cNvSpPr/>
          <p:nvPr/>
        </p:nvSpPr>
        <p:spPr>
          <a:xfrm>
            <a:off x="8101584" y="3822192"/>
            <a:ext cx="3566160" cy="1828800"/>
          </a:xfrm>
          <a:prstGeom prst="roundRect">
            <a:avLst>
              <a:gd name="adj" fmla="val 4000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30" name="Shape 23"/>
          <p:cNvSpPr/>
          <p:nvPr/>
        </p:nvSpPr>
        <p:spPr>
          <a:xfrm>
            <a:off x="9541764" y="4023360"/>
            <a:ext cx="685800" cy="68580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76200" dist="25400" dir="5400000">
              <a:srgbClr val="1B2A4A">
                <a:alpha val="18000"/>
              </a:srgbClr>
            </a:outerShdw>
          </a:effectLst>
        </p:spPr>
      </p:sp>
      <p:pic>
        <p:nvPicPr>
          <p:cNvPr id="31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24060" y="4105656"/>
            <a:ext cx="521208" cy="521208"/>
          </a:xfrm>
          <a:prstGeom prst="rect">
            <a:avLst/>
          </a:prstGeom>
        </p:spPr>
      </p:pic>
      <p:sp>
        <p:nvSpPr>
          <p:cNvPr id="32" name="Text 24"/>
          <p:cNvSpPr/>
          <p:nvPr/>
        </p:nvSpPr>
        <p:spPr>
          <a:xfrm>
            <a:off x="8238744" y="4782312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РН15</a:t>
            </a:r>
            <a:endParaRPr lang="en-US" sz="1400" dirty="0"/>
          </a:p>
        </p:txBody>
      </p:sp>
      <p:sp>
        <p:nvSpPr>
          <p:cNvPr id="33" name="Text 25"/>
          <p:cNvSpPr/>
          <p:nvPr/>
        </p:nvSpPr>
        <p:spPr>
          <a:xfrm>
            <a:off x="8284464" y="5056632"/>
            <a:ext cx="3200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Обґрунтовувати відповідність проєкту пріоритетам донора</a:t>
            </a:r>
            <a:endParaRPr lang="en-US" sz="1100" dirty="0"/>
          </a:p>
        </p:txBody>
      </p:sp>
      <p:sp>
        <p:nvSpPr>
          <p:cNvPr id="34" name="Text 26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2</a:t>
            </a:r>
            <a:endParaRPr lang="en-US" sz="900" dirty="0"/>
          </a:p>
        </p:txBody>
      </p:sp>
      <p:sp>
        <p:nvSpPr>
          <p:cNvPr id="35" name="Text 27"/>
          <p:cNvSpPr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47472"/>
            <a:ext cx="9144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ДИЗАЙН ПРОЄКТУ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658368"/>
            <a:ext cx="11247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Дизайн проєкту як початковий елемент управління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457200" y="1536192"/>
            <a:ext cx="112471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Системний аналітичний процес перетворення ідеї на структуровану, обґрунтовану проєктну концепцію — відповідає фазам Identification та Formulation в циклі управління проєктом (PCM).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668884" y="2514600"/>
            <a:ext cx="1965960" cy="1005840"/>
          </a:xfrm>
          <a:prstGeom prst="roundRect">
            <a:avLst>
              <a:gd name="adj" fmla="val 7273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714604" y="2651760"/>
            <a:ext cx="1874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Programming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2634844" y="3017520"/>
            <a:ext cx="256032" cy="0"/>
          </a:xfrm>
          <a:prstGeom prst="line">
            <a:avLst/>
          </a:prstGeom>
          <a:noFill/>
          <a:ln w="19050">
            <a:solidFill>
              <a:srgbClr val="64708C"/>
            </a:solidFill>
            <a:prstDash val="dash"/>
            <a:tailEnd type="triangle"/>
          </a:ln>
        </p:spPr>
      </p:sp>
      <p:sp>
        <p:nvSpPr>
          <p:cNvPr id="8" name="Shape 6"/>
          <p:cNvSpPr/>
          <p:nvPr/>
        </p:nvSpPr>
        <p:spPr>
          <a:xfrm>
            <a:off x="2890876" y="2514600"/>
            <a:ext cx="1965960" cy="1005840"/>
          </a:xfrm>
          <a:prstGeom prst="roundRect">
            <a:avLst>
              <a:gd name="adj" fmla="val 7273"/>
            </a:avLst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2936596" y="2651760"/>
            <a:ext cx="1874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Identification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856836" y="3017520"/>
            <a:ext cx="256032" cy="0"/>
          </a:xfrm>
          <a:prstGeom prst="line">
            <a:avLst/>
          </a:prstGeom>
          <a:noFill/>
          <a:ln w="19050">
            <a:solidFill>
              <a:srgbClr val="64708C"/>
            </a:solidFill>
            <a:prstDash val="dash"/>
            <a:tailEnd type="triangle"/>
          </a:ln>
        </p:spPr>
      </p:sp>
      <p:sp>
        <p:nvSpPr>
          <p:cNvPr id="11" name="Shape 9"/>
          <p:cNvSpPr/>
          <p:nvPr/>
        </p:nvSpPr>
        <p:spPr>
          <a:xfrm>
            <a:off x="5112868" y="2514600"/>
            <a:ext cx="1965960" cy="1005840"/>
          </a:xfrm>
          <a:prstGeom prst="roundRect">
            <a:avLst>
              <a:gd name="adj" fmla="val 7273"/>
            </a:avLst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5158588" y="2651760"/>
            <a:ext cx="1874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Formulation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7078828" y="3017520"/>
            <a:ext cx="256032" cy="0"/>
          </a:xfrm>
          <a:prstGeom prst="line">
            <a:avLst/>
          </a:prstGeom>
          <a:noFill/>
          <a:ln w="19050">
            <a:solidFill>
              <a:srgbClr val="64708C"/>
            </a:solidFill>
            <a:prstDash val="dash"/>
            <a:tailEnd type="triangle"/>
          </a:ln>
        </p:spPr>
      </p:sp>
      <p:sp>
        <p:nvSpPr>
          <p:cNvPr id="14" name="Shape 12"/>
          <p:cNvSpPr/>
          <p:nvPr/>
        </p:nvSpPr>
        <p:spPr>
          <a:xfrm>
            <a:off x="7334860" y="2514600"/>
            <a:ext cx="1965960" cy="1005840"/>
          </a:xfrm>
          <a:prstGeom prst="roundRect">
            <a:avLst>
              <a:gd name="adj" fmla="val 7273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7380580" y="2651760"/>
            <a:ext cx="1874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Implementation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9300820" y="3017520"/>
            <a:ext cx="256032" cy="0"/>
          </a:xfrm>
          <a:prstGeom prst="line">
            <a:avLst/>
          </a:prstGeom>
          <a:noFill/>
          <a:ln w="19050">
            <a:solidFill>
              <a:srgbClr val="64708C"/>
            </a:solidFill>
            <a:prstDash val="dash"/>
            <a:tailEnd type="triangle"/>
          </a:ln>
        </p:spPr>
      </p:sp>
      <p:sp>
        <p:nvSpPr>
          <p:cNvPr id="17" name="Shape 15"/>
          <p:cNvSpPr/>
          <p:nvPr/>
        </p:nvSpPr>
        <p:spPr>
          <a:xfrm>
            <a:off x="9556852" y="2514600"/>
            <a:ext cx="1965960" cy="1005840"/>
          </a:xfrm>
          <a:prstGeom prst="roundRect">
            <a:avLst>
              <a:gd name="adj" fmla="val 7273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8" name="Text 16"/>
          <p:cNvSpPr/>
          <p:nvPr/>
        </p:nvSpPr>
        <p:spPr>
          <a:xfrm>
            <a:off x="9602572" y="2651760"/>
            <a:ext cx="1874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Evaluation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668884" y="3703320"/>
            <a:ext cx="108539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i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Дизайн проєкту охоплює саме фази ідентифікації та формулювання — тут закладається логіка всього подальшого проєкту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536296" y="4343400"/>
            <a:ext cx="2121408" cy="1417320"/>
          </a:xfrm>
          <a:prstGeom prst="roundRect">
            <a:avLst>
              <a:gd name="adj" fmla="val 5161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1322680" y="4526280"/>
            <a:ext cx="548640" cy="548640"/>
          </a:xfrm>
          <a:prstGeom prst="ellipse">
            <a:avLst/>
          </a:prstGeom>
          <a:solidFill>
            <a:srgbClr val="C9A227"/>
          </a:solidFill>
          <a:ln/>
          <a:effectLst>
            <a:outerShdw sx="100000" sy="100000" kx="0" ky="0" algn="bl" rotWithShape="0" blurRad="76200" dist="25400" dir="5400000">
              <a:srgbClr val="1B2A4A">
                <a:alpha val="18000"/>
              </a:srgbClr>
            </a:outerShdw>
          </a:effectLst>
        </p:spPr>
      </p:sp>
      <p:pic>
        <p:nvPicPr>
          <p:cNvPr id="2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88516" y="4592117"/>
            <a:ext cx="416966" cy="416966"/>
          </a:xfrm>
          <a:prstGeom prst="rect">
            <a:avLst/>
          </a:prstGeom>
        </p:spPr>
      </p:pic>
      <p:sp>
        <p:nvSpPr>
          <p:cNvPr id="23" name="Text 20"/>
          <p:cNvSpPr/>
          <p:nvPr/>
        </p:nvSpPr>
        <p:spPr>
          <a:xfrm>
            <a:off x="609448" y="5212080"/>
            <a:ext cx="197510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Релевантність</a:t>
            </a:r>
            <a:endParaRPr lang="en-US" sz="1150" dirty="0"/>
          </a:p>
        </p:txBody>
      </p:sp>
      <p:sp>
        <p:nvSpPr>
          <p:cNvPr id="24" name="Shape 21"/>
          <p:cNvSpPr/>
          <p:nvPr/>
        </p:nvSpPr>
        <p:spPr>
          <a:xfrm>
            <a:off x="2785720" y="4343400"/>
            <a:ext cx="2121408" cy="1417320"/>
          </a:xfrm>
          <a:prstGeom prst="roundRect">
            <a:avLst>
              <a:gd name="adj" fmla="val 5161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5" name="Shape 22"/>
          <p:cNvSpPr/>
          <p:nvPr/>
        </p:nvSpPr>
        <p:spPr>
          <a:xfrm>
            <a:off x="3572104" y="4526280"/>
            <a:ext cx="548640" cy="548640"/>
          </a:xfrm>
          <a:prstGeom prst="ellipse">
            <a:avLst/>
          </a:prstGeom>
          <a:solidFill>
            <a:srgbClr val="C9A227"/>
          </a:solidFill>
          <a:ln/>
          <a:effectLst>
            <a:outerShdw sx="100000" sy="100000" kx="0" ky="0" algn="bl" rotWithShape="0" blurRad="76200" dist="25400" dir="5400000">
              <a:srgbClr val="1B2A4A">
                <a:alpha val="18000"/>
              </a:srgbClr>
            </a:outerShdw>
          </a:effectLst>
        </p:spPr>
      </p:sp>
      <p:pic>
        <p:nvPicPr>
          <p:cNvPr id="2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7940" y="4592117"/>
            <a:ext cx="416966" cy="416966"/>
          </a:xfrm>
          <a:prstGeom prst="rect">
            <a:avLst/>
          </a:prstGeom>
        </p:spPr>
      </p:pic>
      <p:sp>
        <p:nvSpPr>
          <p:cNvPr id="27" name="Text 23"/>
          <p:cNvSpPr/>
          <p:nvPr/>
        </p:nvSpPr>
        <p:spPr>
          <a:xfrm>
            <a:off x="2858872" y="5212080"/>
            <a:ext cx="197510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Когерентність</a:t>
            </a:r>
            <a:endParaRPr lang="en-US" sz="1150" dirty="0"/>
          </a:p>
        </p:txBody>
      </p:sp>
      <p:sp>
        <p:nvSpPr>
          <p:cNvPr id="28" name="Shape 24"/>
          <p:cNvSpPr/>
          <p:nvPr/>
        </p:nvSpPr>
        <p:spPr>
          <a:xfrm>
            <a:off x="5035144" y="4343400"/>
            <a:ext cx="2121408" cy="1417320"/>
          </a:xfrm>
          <a:prstGeom prst="roundRect">
            <a:avLst>
              <a:gd name="adj" fmla="val 5161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9" name="Shape 25"/>
          <p:cNvSpPr/>
          <p:nvPr/>
        </p:nvSpPr>
        <p:spPr>
          <a:xfrm>
            <a:off x="5821528" y="4526280"/>
            <a:ext cx="548640" cy="548640"/>
          </a:xfrm>
          <a:prstGeom prst="ellipse">
            <a:avLst/>
          </a:prstGeom>
          <a:solidFill>
            <a:srgbClr val="C9A227"/>
          </a:solidFill>
          <a:ln/>
          <a:effectLst>
            <a:outerShdw sx="100000" sy="100000" kx="0" ky="0" algn="bl" rotWithShape="0" blurRad="76200" dist="25400" dir="5400000">
              <a:srgbClr val="1B2A4A">
                <a:alpha val="18000"/>
              </a:srgbClr>
            </a:outerShdw>
          </a:effectLst>
        </p:spPr>
      </p:sp>
      <p:pic>
        <p:nvPicPr>
          <p:cNvPr id="3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7364" y="4592117"/>
            <a:ext cx="416966" cy="416966"/>
          </a:xfrm>
          <a:prstGeom prst="rect">
            <a:avLst/>
          </a:prstGeom>
        </p:spPr>
      </p:pic>
      <p:sp>
        <p:nvSpPr>
          <p:cNvPr id="31" name="Text 26"/>
          <p:cNvSpPr/>
          <p:nvPr/>
        </p:nvSpPr>
        <p:spPr>
          <a:xfrm>
            <a:off x="5108296" y="5212080"/>
            <a:ext cx="197510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Вимірюваність</a:t>
            </a:r>
            <a:endParaRPr lang="en-US" sz="1150" dirty="0"/>
          </a:p>
        </p:txBody>
      </p:sp>
      <p:sp>
        <p:nvSpPr>
          <p:cNvPr id="32" name="Shape 27"/>
          <p:cNvSpPr/>
          <p:nvPr/>
        </p:nvSpPr>
        <p:spPr>
          <a:xfrm>
            <a:off x="7284568" y="4343400"/>
            <a:ext cx="2121408" cy="1417320"/>
          </a:xfrm>
          <a:prstGeom prst="roundRect">
            <a:avLst>
              <a:gd name="adj" fmla="val 5161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33" name="Shape 28"/>
          <p:cNvSpPr/>
          <p:nvPr/>
        </p:nvSpPr>
        <p:spPr>
          <a:xfrm>
            <a:off x="8070952" y="4526280"/>
            <a:ext cx="548640" cy="548640"/>
          </a:xfrm>
          <a:prstGeom prst="ellipse">
            <a:avLst/>
          </a:prstGeom>
          <a:solidFill>
            <a:srgbClr val="C9A227"/>
          </a:solidFill>
          <a:ln/>
          <a:effectLst>
            <a:outerShdw sx="100000" sy="100000" kx="0" ky="0" algn="bl" rotWithShape="0" blurRad="76200" dist="25400" dir="5400000">
              <a:srgbClr val="1B2A4A">
                <a:alpha val="18000"/>
              </a:srgbClr>
            </a:outerShdw>
          </a:effectLst>
        </p:spPr>
      </p:sp>
      <p:pic>
        <p:nvPicPr>
          <p:cNvPr id="3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36788" y="4592117"/>
            <a:ext cx="416966" cy="416966"/>
          </a:xfrm>
          <a:prstGeom prst="rect">
            <a:avLst/>
          </a:prstGeom>
        </p:spPr>
      </p:pic>
      <p:sp>
        <p:nvSpPr>
          <p:cNvPr id="35" name="Text 29"/>
          <p:cNvSpPr/>
          <p:nvPr/>
        </p:nvSpPr>
        <p:spPr>
          <a:xfrm>
            <a:off x="7357720" y="5212080"/>
            <a:ext cx="197510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Реалістичність</a:t>
            </a:r>
            <a:endParaRPr lang="en-US" sz="1150" dirty="0"/>
          </a:p>
        </p:txBody>
      </p:sp>
      <p:sp>
        <p:nvSpPr>
          <p:cNvPr id="36" name="Shape 30"/>
          <p:cNvSpPr/>
          <p:nvPr/>
        </p:nvSpPr>
        <p:spPr>
          <a:xfrm>
            <a:off x="9533992" y="4343400"/>
            <a:ext cx="2121408" cy="1417320"/>
          </a:xfrm>
          <a:prstGeom prst="roundRect">
            <a:avLst>
              <a:gd name="adj" fmla="val 5161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37" name="Shape 31"/>
          <p:cNvSpPr/>
          <p:nvPr/>
        </p:nvSpPr>
        <p:spPr>
          <a:xfrm>
            <a:off x="10320376" y="4526280"/>
            <a:ext cx="548640" cy="548640"/>
          </a:xfrm>
          <a:prstGeom prst="ellipse">
            <a:avLst/>
          </a:prstGeom>
          <a:solidFill>
            <a:srgbClr val="C9A227"/>
          </a:solidFill>
          <a:ln/>
          <a:effectLst>
            <a:outerShdw sx="100000" sy="100000" kx="0" ky="0" algn="bl" rotWithShape="0" blurRad="76200" dist="25400" dir="5400000">
              <a:srgbClr val="1B2A4A">
                <a:alpha val="18000"/>
              </a:srgbClr>
            </a:outerShdw>
          </a:effectLst>
        </p:spPr>
      </p:sp>
      <p:pic>
        <p:nvPicPr>
          <p:cNvPr id="38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86212" y="4592117"/>
            <a:ext cx="416966" cy="416966"/>
          </a:xfrm>
          <a:prstGeom prst="rect">
            <a:avLst/>
          </a:prstGeom>
        </p:spPr>
      </p:pic>
      <p:sp>
        <p:nvSpPr>
          <p:cNvPr id="39" name="Text 32"/>
          <p:cNvSpPr/>
          <p:nvPr/>
        </p:nvSpPr>
        <p:spPr>
          <a:xfrm>
            <a:off x="9607144" y="5212080"/>
            <a:ext cx="197510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Сталість</a:t>
            </a:r>
            <a:endParaRPr lang="en-US" sz="1150" dirty="0"/>
          </a:p>
        </p:txBody>
      </p:sp>
      <p:sp>
        <p:nvSpPr>
          <p:cNvPr id="40" name="Text 3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2</a:t>
            </a:r>
            <a:endParaRPr lang="en-US" sz="900" dirty="0"/>
          </a:p>
        </p:txBody>
      </p:sp>
      <p:sp>
        <p:nvSpPr>
          <p:cNvPr id="41" name="Text 34"/>
          <p:cNvSpPr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47472"/>
            <a:ext cx="9144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ДИЗАЙН ПРОЄКТУ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658368"/>
            <a:ext cx="11247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Що забезпечує якісний дизайн проєкту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457200" y="1554480"/>
            <a:ext cx="5532120" cy="1920240"/>
          </a:xfrm>
          <a:prstGeom prst="roundRect">
            <a:avLst>
              <a:gd name="adj" fmla="val 3810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685800" y="1783080"/>
            <a:ext cx="640080" cy="64008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76200" dist="25400" dir="5400000">
              <a:srgbClr val="1B2A4A">
                <a:alpha val="18000"/>
              </a:srgbClr>
            </a:outerShdw>
          </a:effectLst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2610" y="1859890"/>
            <a:ext cx="486461" cy="486461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463040" y="1755648"/>
            <a:ext cx="4343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Релевантність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1463040" y="2148840"/>
            <a:ext cx="434340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2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Проєкт відповідає реальним потребам цільових груп та стратегічним пріоритетам країни/регіону, а не абстрактним припущенням команди.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6217920" y="1554480"/>
            <a:ext cx="5532120" cy="1920240"/>
          </a:xfrm>
          <a:prstGeom prst="roundRect">
            <a:avLst>
              <a:gd name="adj" fmla="val 3810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6446520" y="1783080"/>
            <a:ext cx="640080" cy="64008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76200" dist="25400" dir="5400000">
              <a:srgbClr val="1B2A4A">
                <a:alpha val="18000"/>
              </a:srgbClr>
            </a:outerShdw>
          </a:effectLst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3330" y="1859890"/>
            <a:ext cx="486461" cy="486461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7223760" y="1755648"/>
            <a:ext cx="4343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Внутрішня когерентність</a:t>
            </a:r>
            <a:endParaRPr lang="en-US" sz="1500" dirty="0"/>
          </a:p>
        </p:txBody>
      </p:sp>
      <p:sp>
        <p:nvSpPr>
          <p:cNvPr id="13" name="Text 9"/>
          <p:cNvSpPr/>
          <p:nvPr/>
        </p:nvSpPr>
        <p:spPr>
          <a:xfrm>
            <a:off x="7223760" y="2148840"/>
            <a:ext cx="434340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2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Логічна послідовність: заходи ведуть до результатів, результати — до конкретної мети, мета — до загальної. Жодної розірваної логіки.</a:t>
            </a:r>
            <a:endParaRPr lang="en-US" sz="1200" dirty="0"/>
          </a:p>
        </p:txBody>
      </p:sp>
      <p:sp>
        <p:nvSpPr>
          <p:cNvPr id="14" name="Shape 10"/>
          <p:cNvSpPr/>
          <p:nvPr/>
        </p:nvSpPr>
        <p:spPr>
          <a:xfrm>
            <a:off x="457200" y="3703320"/>
            <a:ext cx="5532120" cy="1920240"/>
          </a:xfrm>
          <a:prstGeom prst="roundRect">
            <a:avLst>
              <a:gd name="adj" fmla="val 3810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685800" y="3931920"/>
            <a:ext cx="640080" cy="64008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76200" dist="25400" dir="5400000">
              <a:srgbClr val="1B2A4A">
                <a:alpha val="18000"/>
              </a:srgbClr>
            </a:outerShdw>
          </a:effectLst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610" y="4008730"/>
            <a:ext cx="486461" cy="486461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463040" y="3904488"/>
            <a:ext cx="4343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Вимірюваність</a:t>
            </a:r>
            <a:endParaRPr lang="en-US" sz="1500" dirty="0"/>
          </a:p>
        </p:txBody>
      </p:sp>
      <p:sp>
        <p:nvSpPr>
          <p:cNvPr id="18" name="Text 13"/>
          <p:cNvSpPr/>
          <p:nvPr/>
        </p:nvSpPr>
        <p:spPr>
          <a:xfrm>
            <a:off x="1463040" y="4297680"/>
            <a:ext cx="434340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2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Кожна ціль і результат мають чіткі індикатори, базові показники (baseline) та цільові значення (target) для моніторингу прогресу.</a:t>
            </a:r>
            <a:endParaRPr lang="en-US" sz="1200" dirty="0"/>
          </a:p>
        </p:txBody>
      </p:sp>
      <p:sp>
        <p:nvSpPr>
          <p:cNvPr id="19" name="Shape 14"/>
          <p:cNvSpPr/>
          <p:nvPr/>
        </p:nvSpPr>
        <p:spPr>
          <a:xfrm>
            <a:off x="6217920" y="3703320"/>
            <a:ext cx="5532120" cy="1920240"/>
          </a:xfrm>
          <a:prstGeom prst="roundRect">
            <a:avLst>
              <a:gd name="adj" fmla="val 3810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6446520" y="3931920"/>
            <a:ext cx="640080" cy="64008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76200" dist="25400" dir="5400000">
              <a:srgbClr val="1B2A4A">
                <a:alpha val="18000"/>
              </a:srgbClr>
            </a:outerShdw>
          </a:effectLst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3330" y="4008730"/>
            <a:ext cx="486461" cy="486461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7223760" y="3904488"/>
            <a:ext cx="4343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Реалістичність і сталість</a:t>
            </a:r>
            <a:endParaRPr lang="en-US" sz="1500" dirty="0"/>
          </a:p>
        </p:txBody>
      </p:sp>
      <p:sp>
        <p:nvSpPr>
          <p:cNvPr id="23" name="Text 17"/>
          <p:cNvSpPr/>
          <p:nvPr/>
        </p:nvSpPr>
        <p:spPr>
          <a:xfrm>
            <a:off x="7223760" y="4297680"/>
            <a:ext cx="434340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2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Ресурси, терміни та ризики адекватно оцінені; ефекти проєкту зберігаються після завершення фінансування (sustainability).</a:t>
            </a:r>
            <a:endParaRPr lang="en-US" sz="1200" dirty="0"/>
          </a:p>
        </p:txBody>
      </p:sp>
      <p:sp>
        <p:nvSpPr>
          <p:cNvPr id="24" name="Text 1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2</a:t>
            </a:r>
            <a:endParaRPr lang="en-US" sz="900" dirty="0"/>
          </a:p>
        </p:txBody>
      </p:sp>
      <p:sp>
        <p:nvSpPr>
          <p:cNvPr id="25" name="Text 19"/>
          <p:cNvSpPr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24365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326880" y="-1828800"/>
            <a:ext cx="5029200" cy="5029200"/>
          </a:xfrm>
          <a:prstGeom prst="ellipse">
            <a:avLst/>
          </a:prstGeom>
          <a:solidFill>
            <a:srgbClr val="24365F">
              <a:alpha val="6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2011680" y="4754880"/>
            <a:ext cx="4206240" cy="4206240"/>
          </a:xfrm>
          <a:prstGeom prst="ellipse">
            <a:avLst/>
          </a:prstGeom>
          <a:solidFill>
            <a:srgbClr val="24365F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47472"/>
            <a:ext cx="9144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ДИЗАЙН ПРОЄКТУ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57200" y="658368"/>
            <a:ext cx="11247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Ціна помилок на етапі дизайну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457200" y="1536192"/>
            <a:ext cx="112471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E8EE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Помилки, закладені на етапі концептуалізації, майже неможливо виправити пізніше без істотної ревізії всього проєкту — переробки логічної матриці, бюджету та плану заходів.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57200" y="2514600"/>
            <a:ext cx="2697480" cy="2331720"/>
          </a:xfrm>
          <a:prstGeom prst="roundRect">
            <a:avLst>
              <a:gd name="adj" fmla="val 3137"/>
            </a:avLst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1463040" y="2743200"/>
            <a:ext cx="685800" cy="685800"/>
          </a:xfrm>
          <a:prstGeom prst="ellipse">
            <a:avLst/>
          </a:prstGeom>
          <a:solidFill>
            <a:srgbClr val="C9A227"/>
          </a:solidFill>
          <a:ln/>
          <a:effectLst>
            <a:outerShdw sx="100000" sy="100000" kx="0" ky="0" algn="bl" rotWithShape="0" blurRad="76200" dist="25400" dir="5400000">
              <a:srgbClr val="1B2A4A">
                <a:alpha val="18000"/>
              </a:srgbClr>
            </a:outerShdw>
          </a:effectLst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45336" y="2825496"/>
            <a:ext cx="521208" cy="521208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594360" y="3566160"/>
            <a:ext cx="2423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Хибна проблема</a:t>
            </a:r>
            <a:endParaRPr lang="en-US" sz="1350" dirty="0"/>
          </a:p>
        </p:txBody>
      </p:sp>
      <p:sp>
        <p:nvSpPr>
          <p:cNvPr id="11" name="Text 8"/>
          <p:cNvSpPr/>
          <p:nvPr/>
        </p:nvSpPr>
        <p:spPr>
          <a:xfrm>
            <a:off x="640080" y="3931920"/>
            <a:ext cx="2331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E8EE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Проєкт вирішує не ту проблему, яку насправді відчувають цільові групи</a:t>
            </a:r>
            <a:endParaRPr lang="en-US" sz="1080" dirty="0"/>
          </a:p>
        </p:txBody>
      </p:sp>
      <p:sp>
        <p:nvSpPr>
          <p:cNvPr id="12" name="Shape 9"/>
          <p:cNvSpPr/>
          <p:nvPr/>
        </p:nvSpPr>
        <p:spPr>
          <a:xfrm>
            <a:off x="3374136" y="2514600"/>
            <a:ext cx="2697480" cy="2331720"/>
          </a:xfrm>
          <a:prstGeom prst="roundRect">
            <a:avLst>
              <a:gd name="adj" fmla="val 3137"/>
            </a:avLst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4379976" y="2743200"/>
            <a:ext cx="685800" cy="685800"/>
          </a:xfrm>
          <a:prstGeom prst="ellipse">
            <a:avLst/>
          </a:prstGeom>
          <a:solidFill>
            <a:srgbClr val="C9A227"/>
          </a:solidFill>
          <a:ln/>
          <a:effectLst>
            <a:outerShdw sx="100000" sy="100000" kx="0" ky="0" algn="bl" rotWithShape="0" blurRad="76200" dist="25400" dir="5400000">
              <a:srgbClr val="1B2A4A">
                <a:alpha val="18000"/>
              </a:srgbClr>
            </a:outerShdw>
          </a:effectLst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2272" y="2825496"/>
            <a:ext cx="521208" cy="521208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3511296" y="3566160"/>
            <a:ext cx="2423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Слабка логіка</a:t>
            </a:r>
            <a:endParaRPr lang="en-US" sz="1350" dirty="0"/>
          </a:p>
        </p:txBody>
      </p:sp>
      <p:sp>
        <p:nvSpPr>
          <p:cNvPr id="16" name="Text 12"/>
          <p:cNvSpPr/>
          <p:nvPr/>
        </p:nvSpPr>
        <p:spPr>
          <a:xfrm>
            <a:off x="3557016" y="3931920"/>
            <a:ext cx="2331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E8EE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Заходи не ведуть до заявлених результатів — розрив у причинно-наслідковому ланцюгу</a:t>
            </a:r>
            <a:endParaRPr lang="en-US" sz="1080" dirty="0"/>
          </a:p>
        </p:txBody>
      </p:sp>
      <p:sp>
        <p:nvSpPr>
          <p:cNvPr id="17" name="Shape 13"/>
          <p:cNvSpPr/>
          <p:nvPr/>
        </p:nvSpPr>
        <p:spPr>
          <a:xfrm>
            <a:off x="6291072" y="2514600"/>
            <a:ext cx="2697480" cy="2331720"/>
          </a:xfrm>
          <a:prstGeom prst="roundRect">
            <a:avLst>
              <a:gd name="adj" fmla="val 3137"/>
            </a:avLst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8" name="Shape 14"/>
          <p:cNvSpPr/>
          <p:nvPr/>
        </p:nvSpPr>
        <p:spPr>
          <a:xfrm>
            <a:off x="7296912" y="2743200"/>
            <a:ext cx="685800" cy="685800"/>
          </a:xfrm>
          <a:prstGeom prst="ellipse">
            <a:avLst/>
          </a:prstGeom>
          <a:solidFill>
            <a:srgbClr val="C9A227"/>
          </a:solidFill>
          <a:ln/>
          <a:effectLst>
            <a:outerShdw sx="100000" sy="100000" kx="0" ky="0" algn="bl" rotWithShape="0" blurRad="76200" dist="25400" dir="5400000">
              <a:srgbClr val="1B2A4A">
                <a:alpha val="18000"/>
              </a:srgbClr>
            </a:outerShdw>
          </a:effectLst>
        </p:spPr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9208" y="2825496"/>
            <a:ext cx="521208" cy="521208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6428232" y="3566160"/>
            <a:ext cx="2423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Неякісні індикатори</a:t>
            </a:r>
            <a:endParaRPr lang="en-US" sz="1350" dirty="0"/>
          </a:p>
        </p:txBody>
      </p:sp>
      <p:sp>
        <p:nvSpPr>
          <p:cNvPr id="21" name="Text 16"/>
          <p:cNvSpPr/>
          <p:nvPr/>
        </p:nvSpPr>
        <p:spPr>
          <a:xfrm>
            <a:off x="6473952" y="3931920"/>
            <a:ext cx="2331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E8EE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Неможливо довести донору факт досягнення результатів і впливу</a:t>
            </a:r>
            <a:endParaRPr lang="en-US" sz="1080" dirty="0"/>
          </a:p>
        </p:txBody>
      </p:sp>
      <p:sp>
        <p:nvSpPr>
          <p:cNvPr id="22" name="Shape 17"/>
          <p:cNvSpPr/>
          <p:nvPr/>
        </p:nvSpPr>
        <p:spPr>
          <a:xfrm>
            <a:off x="9208008" y="2514600"/>
            <a:ext cx="2697480" cy="2331720"/>
          </a:xfrm>
          <a:prstGeom prst="roundRect">
            <a:avLst>
              <a:gd name="adj" fmla="val 3137"/>
            </a:avLst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3" name="Shape 18"/>
          <p:cNvSpPr/>
          <p:nvPr/>
        </p:nvSpPr>
        <p:spPr>
          <a:xfrm>
            <a:off x="10213848" y="2743200"/>
            <a:ext cx="685800" cy="685800"/>
          </a:xfrm>
          <a:prstGeom prst="ellipse">
            <a:avLst/>
          </a:prstGeom>
          <a:solidFill>
            <a:srgbClr val="C9A227"/>
          </a:solidFill>
          <a:ln/>
          <a:effectLst>
            <a:outerShdw sx="100000" sy="100000" kx="0" ky="0" algn="bl" rotWithShape="0" blurRad="76200" dist="25400" dir="5400000">
              <a:srgbClr val="1B2A4A">
                <a:alpha val="18000"/>
              </a:srgbClr>
            </a:outerShdw>
          </a:effectLst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96144" y="2825496"/>
            <a:ext cx="521208" cy="521208"/>
          </a:xfrm>
          <a:prstGeom prst="rect">
            <a:avLst/>
          </a:prstGeom>
        </p:spPr>
      </p:pic>
      <p:sp>
        <p:nvSpPr>
          <p:cNvPr id="25" name="Text 19"/>
          <p:cNvSpPr/>
          <p:nvPr/>
        </p:nvSpPr>
        <p:spPr>
          <a:xfrm>
            <a:off x="9345168" y="3566160"/>
            <a:ext cx="2423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Ігноровані ризики</a:t>
            </a:r>
            <a:endParaRPr lang="en-US" sz="1350" dirty="0"/>
          </a:p>
        </p:txBody>
      </p:sp>
      <p:sp>
        <p:nvSpPr>
          <p:cNvPr id="26" name="Text 20"/>
          <p:cNvSpPr/>
          <p:nvPr/>
        </p:nvSpPr>
        <p:spPr>
          <a:xfrm>
            <a:off x="9390888" y="3931920"/>
            <a:ext cx="2331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E8EE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«Смертоносні» припущення не виявлені — проєкт зупиняється на півдорозі</a:t>
            </a:r>
            <a:endParaRPr lang="en-US" sz="1080" dirty="0"/>
          </a:p>
        </p:txBody>
      </p:sp>
      <p:sp>
        <p:nvSpPr>
          <p:cNvPr id="27" name="Text 21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A9B6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2</a:t>
            </a:r>
            <a:endParaRPr lang="en-US" sz="900" dirty="0"/>
          </a:p>
        </p:txBody>
      </p:sp>
      <p:sp>
        <p:nvSpPr>
          <p:cNvPr id="28" name="Text 22"/>
          <p:cNvSpPr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A9B6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47472"/>
            <a:ext cx="9144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АНАЛІЗ ПРОБЛЕМ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658368"/>
            <a:ext cx="11247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Аналіз потреб як основа дизайну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457200" y="1536192"/>
            <a:ext cx="11247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Перш ніж формулювати цілі, команда проєкту має підтвердити існування проблеми даними з кількох незалежних джерел — це формує доказову базу (evidence base) заявки.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457200" y="2377440"/>
            <a:ext cx="3566160" cy="1874520"/>
          </a:xfrm>
          <a:prstGeom prst="roundRect">
            <a:avLst>
              <a:gd name="adj" fmla="val 3902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640080" y="2560320"/>
            <a:ext cx="594360" cy="594360"/>
          </a:xfrm>
          <a:prstGeom prst="ellipse">
            <a:avLst/>
          </a:prstGeom>
          <a:solidFill>
            <a:srgbClr val="C9A227"/>
          </a:solidFill>
          <a:ln/>
          <a:effectLst>
            <a:outerShdw sx="100000" sy="100000" kx="0" ky="0" algn="bl" rotWithShape="0" blurRad="76200" dist="25400" dir="5400000">
              <a:srgbClr val="1B2A4A">
                <a:alpha val="18000"/>
              </a:srgbClr>
            </a:outerShdw>
          </a:effectLst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1403" y="2631643"/>
            <a:ext cx="451714" cy="451714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640080" y="324612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Офіційна статистика</a:t>
            </a:r>
            <a:endParaRPr lang="en-US" sz="1250" dirty="0"/>
          </a:p>
        </p:txBody>
      </p:sp>
      <p:sp>
        <p:nvSpPr>
          <p:cNvPr id="9" name="Text 6"/>
          <p:cNvSpPr/>
          <p:nvPr/>
        </p:nvSpPr>
        <p:spPr>
          <a:xfrm>
            <a:off x="640080" y="3584448"/>
            <a:ext cx="3200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Державні та міжнародні бази даних, галузеві звіти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4279392" y="2377440"/>
            <a:ext cx="3566160" cy="1874520"/>
          </a:xfrm>
          <a:prstGeom prst="roundRect">
            <a:avLst>
              <a:gd name="adj" fmla="val 3902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4462272" y="2560320"/>
            <a:ext cx="594360" cy="594360"/>
          </a:xfrm>
          <a:prstGeom prst="ellipse">
            <a:avLst/>
          </a:prstGeom>
          <a:solidFill>
            <a:srgbClr val="C9A227"/>
          </a:solidFill>
          <a:ln/>
          <a:effectLst>
            <a:outerShdw sx="100000" sy="100000" kx="0" ky="0" algn="bl" rotWithShape="0" blurRad="76200" dist="25400" dir="5400000">
              <a:srgbClr val="1B2A4A">
                <a:alpha val="18000"/>
              </a:srgbClr>
            </a:outerShdw>
          </a:effectLst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3595" y="2631643"/>
            <a:ext cx="451714" cy="451714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4462272" y="324612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Дослідження й аналітика</a:t>
            </a:r>
            <a:endParaRPr lang="en-US" sz="1250" dirty="0"/>
          </a:p>
        </p:txBody>
      </p:sp>
      <p:sp>
        <p:nvSpPr>
          <p:cNvPr id="14" name="Text 10"/>
          <p:cNvSpPr/>
          <p:nvPr/>
        </p:nvSpPr>
        <p:spPr>
          <a:xfrm>
            <a:off x="4462272" y="3584448"/>
            <a:ext cx="3200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Наукові публікації, аналітичні центри, оцінки попередніх проєктів</a:t>
            </a:r>
            <a:endParaRPr lang="en-US" sz="1050" dirty="0"/>
          </a:p>
        </p:txBody>
      </p:sp>
      <p:sp>
        <p:nvSpPr>
          <p:cNvPr id="15" name="Shape 11"/>
          <p:cNvSpPr/>
          <p:nvPr/>
        </p:nvSpPr>
        <p:spPr>
          <a:xfrm>
            <a:off x="8101584" y="2377440"/>
            <a:ext cx="3566160" cy="1874520"/>
          </a:xfrm>
          <a:prstGeom prst="roundRect">
            <a:avLst>
              <a:gd name="adj" fmla="val 3902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8284464" y="2560320"/>
            <a:ext cx="594360" cy="594360"/>
          </a:xfrm>
          <a:prstGeom prst="ellipse">
            <a:avLst/>
          </a:prstGeom>
          <a:solidFill>
            <a:srgbClr val="C9A227"/>
          </a:solidFill>
          <a:ln/>
          <a:effectLst>
            <a:outerShdw sx="100000" sy="100000" kx="0" ky="0" algn="bl" rotWithShape="0" blurRad="76200" dist="25400" dir="5400000">
              <a:srgbClr val="1B2A4A">
                <a:alpha val="18000"/>
              </a:srgbClr>
            </a:outerShdw>
          </a:effectLst>
        </p:spPr>
      </p:sp>
      <p:pic>
        <p:nvPicPr>
          <p:cNvPr id="1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55787" y="2631643"/>
            <a:ext cx="451714" cy="451714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8284464" y="324612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Стратегічні документи</a:t>
            </a:r>
            <a:endParaRPr lang="en-US" sz="1250" dirty="0"/>
          </a:p>
        </p:txBody>
      </p:sp>
      <p:sp>
        <p:nvSpPr>
          <p:cNvPr id="19" name="Text 14"/>
          <p:cNvSpPr/>
          <p:nvPr/>
        </p:nvSpPr>
        <p:spPr>
          <a:xfrm>
            <a:off x="8284464" y="3584448"/>
            <a:ext cx="3200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Національні стратегії, регіональні плани розвитку, програмні документи ЄС</a:t>
            </a:r>
            <a:endParaRPr lang="en-US" sz="1050" dirty="0"/>
          </a:p>
        </p:txBody>
      </p:sp>
      <p:sp>
        <p:nvSpPr>
          <p:cNvPr id="20" name="Shape 15"/>
          <p:cNvSpPr/>
          <p:nvPr/>
        </p:nvSpPr>
        <p:spPr>
          <a:xfrm>
            <a:off x="457200" y="4480560"/>
            <a:ext cx="3566160" cy="1874520"/>
          </a:xfrm>
          <a:prstGeom prst="roundRect">
            <a:avLst>
              <a:gd name="adj" fmla="val 3902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1" name="Shape 16"/>
          <p:cNvSpPr/>
          <p:nvPr/>
        </p:nvSpPr>
        <p:spPr>
          <a:xfrm>
            <a:off x="640080" y="4663440"/>
            <a:ext cx="594360" cy="594360"/>
          </a:xfrm>
          <a:prstGeom prst="ellipse">
            <a:avLst/>
          </a:prstGeom>
          <a:solidFill>
            <a:srgbClr val="C9A227"/>
          </a:solidFill>
          <a:ln/>
          <a:effectLst>
            <a:outerShdw sx="100000" sy="100000" kx="0" ky="0" algn="bl" rotWithShape="0" blurRad="76200" dist="25400" dir="5400000">
              <a:srgbClr val="1B2A4A">
                <a:alpha val="18000"/>
              </a:srgbClr>
            </a:outerShdw>
          </a:effectLst>
        </p:spPr>
      </p:sp>
      <p:pic>
        <p:nvPicPr>
          <p:cNvPr id="2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1403" y="4734763"/>
            <a:ext cx="451714" cy="451714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640080" y="534924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Опитування</a:t>
            </a:r>
            <a:endParaRPr lang="en-US" sz="1250" dirty="0"/>
          </a:p>
        </p:txBody>
      </p:sp>
      <p:sp>
        <p:nvSpPr>
          <p:cNvPr id="24" name="Text 18"/>
          <p:cNvSpPr/>
          <p:nvPr/>
        </p:nvSpPr>
        <p:spPr>
          <a:xfrm>
            <a:off x="640080" y="5687568"/>
            <a:ext cx="3200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Кількісні дані від цільових груп та стейкхолдерів</a:t>
            </a:r>
            <a:endParaRPr lang="en-US" sz="1050" dirty="0"/>
          </a:p>
        </p:txBody>
      </p:sp>
      <p:sp>
        <p:nvSpPr>
          <p:cNvPr id="25" name="Shape 19"/>
          <p:cNvSpPr/>
          <p:nvPr/>
        </p:nvSpPr>
        <p:spPr>
          <a:xfrm>
            <a:off x="4279392" y="4480560"/>
            <a:ext cx="3566160" cy="1874520"/>
          </a:xfrm>
          <a:prstGeom prst="roundRect">
            <a:avLst>
              <a:gd name="adj" fmla="val 3902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6" name="Shape 20"/>
          <p:cNvSpPr/>
          <p:nvPr/>
        </p:nvSpPr>
        <p:spPr>
          <a:xfrm>
            <a:off x="4462272" y="4663440"/>
            <a:ext cx="594360" cy="594360"/>
          </a:xfrm>
          <a:prstGeom prst="ellipse">
            <a:avLst/>
          </a:prstGeom>
          <a:solidFill>
            <a:srgbClr val="C9A227"/>
          </a:solidFill>
          <a:ln/>
          <a:effectLst>
            <a:outerShdw sx="100000" sy="100000" kx="0" ky="0" algn="bl" rotWithShape="0" blurRad="76200" dist="25400" dir="5400000">
              <a:srgbClr val="1B2A4A">
                <a:alpha val="18000"/>
              </a:srgbClr>
            </a:outerShdw>
          </a:effectLst>
        </p:spPr>
      </p:sp>
      <p:pic>
        <p:nvPicPr>
          <p:cNvPr id="27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33595" y="4734763"/>
            <a:ext cx="451714" cy="451714"/>
          </a:xfrm>
          <a:prstGeom prst="rect">
            <a:avLst/>
          </a:prstGeom>
        </p:spPr>
      </p:pic>
      <p:sp>
        <p:nvSpPr>
          <p:cNvPr id="28" name="Text 21"/>
          <p:cNvSpPr/>
          <p:nvPr/>
        </p:nvSpPr>
        <p:spPr>
          <a:xfrm>
            <a:off x="4462272" y="534924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Фокус-групи та інтерв'ю</a:t>
            </a:r>
            <a:endParaRPr lang="en-US" sz="1250" dirty="0"/>
          </a:p>
        </p:txBody>
      </p:sp>
      <p:sp>
        <p:nvSpPr>
          <p:cNvPr id="29" name="Text 22"/>
          <p:cNvSpPr/>
          <p:nvPr/>
        </p:nvSpPr>
        <p:spPr>
          <a:xfrm>
            <a:off x="4462272" y="5687568"/>
            <a:ext cx="3200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Якісне глибинне розуміння потреб і бар'єрів</a:t>
            </a:r>
            <a:endParaRPr lang="en-US" sz="1050" dirty="0"/>
          </a:p>
        </p:txBody>
      </p:sp>
      <p:sp>
        <p:nvSpPr>
          <p:cNvPr id="30" name="Shape 23"/>
          <p:cNvSpPr/>
          <p:nvPr/>
        </p:nvSpPr>
        <p:spPr>
          <a:xfrm>
            <a:off x="8101584" y="4480560"/>
            <a:ext cx="3566160" cy="1874520"/>
          </a:xfrm>
          <a:prstGeom prst="roundRect">
            <a:avLst>
              <a:gd name="adj" fmla="val 3902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31" name="Shape 24"/>
          <p:cNvSpPr/>
          <p:nvPr/>
        </p:nvSpPr>
        <p:spPr>
          <a:xfrm>
            <a:off x="8284464" y="4663440"/>
            <a:ext cx="594360" cy="594360"/>
          </a:xfrm>
          <a:prstGeom prst="ellipse">
            <a:avLst/>
          </a:prstGeom>
          <a:solidFill>
            <a:srgbClr val="C9A227"/>
          </a:solidFill>
          <a:ln/>
          <a:effectLst>
            <a:outerShdw sx="100000" sy="100000" kx="0" ky="0" algn="bl" rotWithShape="0" blurRad="76200" dist="25400" dir="5400000">
              <a:srgbClr val="1B2A4A">
                <a:alpha val="18000"/>
              </a:srgbClr>
            </a:outerShdw>
          </a:effectLst>
        </p:spPr>
      </p:sp>
      <p:pic>
        <p:nvPicPr>
          <p:cNvPr id="32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55787" y="4734763"/>
            <a:ext cx="451714" cy="451714"/>
          </a:xfrm>
          <a:prstGeom prst="rect">
            <a:avLst/>
          </a:prstGeom>
        </p:spPr>
      </p:pic>
      <p:sp>
        <p:nvSpPr>
          <p:cNvPr id="33" name="Text 25"/>
          <p:cNvSpPr/>
          <p:nvPr/>
        </p:nvSpPr>
        <p:spPr>
          <a:xfrm>
            <a:off x="8284464" y="534924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Консультації з партнерами</a:t>
            </a:r>
            <a:endParaRPr lang="en-US" sz="1250" dirty="0"/>
          </a:p>
        </p:txBody>
      </p:sp>
      <p:sp>
        <p:nvSpPr>
          <p:cNvPr id="34" name="Text 26"/>
          <p:cNvSpPr/>
          <p:nvPr/>
        </p:nvSpPr>
        <p:spPr>
          <a:xfrm>
            <a:off x="8284464" y="5687568"/>
            <a:ext cx="3200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Позиція місцевої влади, бізнесу, громадянського суспільства</a:t>
            </a:r>
            <a:endParaRPr lang="en-US" sz="1050" dirty="0"/>
          </a:p>
        </p:txBody>
      </p:sp>
      <p:sp>
        <p:nvSpPr>
          <p:cNvPr id="35" name="Text 27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2</a:t>
            </a:r>
            <a:endParaRPr lang="en-US" sz="900" dirty="0"/>
          </a:p>
        </p:txBody>
      </p:sp>
      <p:sp>
        <p:nvSpPr>
          <p:cNvPr id="36" name="Text 28"/>
          <p:cNvSpPr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47472"/>
            <a:ext cx="9144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АНАЛІЗ ПРОБЛЕМ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658368"/>
            <a:ext cx="11247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Дерево проблем (Problem Tree)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57200" y="1417320"/>
            <a:ext cx="11247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Наслідки — зверху, стрижнева проблема — у центрі, причини — знизу (з деталізацією на два рівні)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929488" y="1920240"/>
            <a:ext cx="3291840" cy="658368"/>
          </a:xfrm>
          <a:prstGeom prst="roundRect">
            <a:avLst>
              <a:gd name="adj" fmla="val 8333"/>
            </a:avLst>
          </a:prstGeom>
          <a:solidFill>
            <a:srgbClr val="E8EEF9"/>
          </a:solidFill>
          <a:ln w="9525">
            <a:solidFill>
              <a:srgbClr val="24365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020928" y="1920240"/>
            <a:ext cx="31089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Відтік кваліфікованих кадрів</a:t>
            </a:r>
            <a:endParaRPr lang="en-US" sz="1080" dirty="0"/>
          </a:p>
        </p:txBody>
      </p:sp>
      <p:sp>
        <p:nvSpPr>
          <p:cNvPr id="7" name="Shape 5"/>
          <p:cNvSpPr/>
          <p:nvPr/>
        </p:nvSpPr>
        <p:spPr>
          <a:xfrm>
            <a:off x="4449928" y="1920240"/>
            <a:ext cx="3291840" cy="658368"/>
          </a:xfrm>
          <a:prstGeom prst="roundRect">
            <a:avLst>
              <a:gd name="adj" fmla="val 8333"/>
            </a:avLst>
          </a:prstGeom>
          <a:solidFill>
            <a:srgbClr val="E8EEF9"/>
          </a:solidFill>
          <a:ln w="9525">
            <a:solidFill>
              <a:srgbClr val="24365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41368" y="1920240"/>
            <a:ext cx="31089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Втрата конкурентоспроможності регіону</a:t>
            </a:r>
            <a:endParaRPr lang="en-US" sz="1080" dirty="0"/>
          </a:p>
        </p:txBody>
      </p:sp>
      <p:sp>
        <p:nvSpPr>
          <p:cNvPr id="9" name="Shape 7"/>
          <p:cNvSpPr/>
          <p:nvPr/>
        </p:nvSpPr>
        <p:spPr>
          <a:xfrm>
            <a:off x="7970368" y="1920240"/>
            <a:ext cx="3291840" cy="658368"/>
          </a:xfrm>
          <a:prstGeom prst="roundRect">
            <a:avLst>
              <a:gd name="adj" fmla="val 8333"/>
            </a:avLst>
          </a:prstGeom>
          <a:solidFill>
            <a:srgbClr val="E8EEF9"/>
          </a:solidFill>
          <a:ln w="9525">
            <a:solidFill>
              <a:srgbClr val="24365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061808" y="1920240"/>
            <a:ext cx="31089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Зниження податкових надходжень</a:t>
            </a:r>
            <a:endParaRPr lang="en-US" sz="1080" dirty="0"/>
          </a:p>
        </p:txBody>
      </p:sp>
      <p:sp>
        <p:nvSpPr>
          <p:cNvPr id="11" name="Shape 9"/>
          <p:cNvSpPr/>
          <p:nvPr/>
        </p:nvSpPr>
        <p:spPr>
          <a:xfrm flipH="1">
            <a:off x="6095848" y="2578608"/>
            <a:ext cx="-3520440" cy="301752"/>
          </a:xfrm>
          <a:prstGeom prst="line">
            <a:avLst/>
          </a:prstGeom>
          <a:noFill/>
          <a:ln w="12700">
            <a:solidFill>
              <a:srgbClr val="64708C"/>
            </a:solidFill>
            <a:prstDash val="dash"/>
            <a:tailEnd type="triangle"/>
          </a:ln>
        </p:spPr>
      </p:sp>
      <p:sp>
        <p:nvSpPr>
          <p:cNvPr id="12" name="Shape 10"/>
          <p:cNvSpPr/>
          <p:nvPr/>
        </p:nvSpPr>
        <p:spPr>
          <a:xfrm>
            <a:off x="6095848" y="2578608"/>
            <a:ext cx="0" cy="301752"/>
          </a:xfrm>
          <a:prstGeom prst="line">
            <a:avLst/>
          </a:prstGeom>
          <a:noFill/>
          <a:ln w="12700">
            <a:solidFill>
              <a:srgbClr val="64708C"/>
            </a:solidFill>
            <a:prstDash val="dash"/>
            <a:tailEnd type="triangle"/>
          </a:ln>
        </p:spPr>
      </p:sp>
      <p:sp>
        <p:nvSpPr>
          <p:cNvPr id="13" name="Shape 11"/>
          <p:cNvSpPr/>
          <p:nvPr/>
        </p:nvSpPr>
        <p:spPr>
          <a:xfrm>
            <a:off x="6095848" y="2578608"/>
            <a:ext cx="3520440" cy="301752"/>
          </a:xfrm>
          <a:prstGeom prst="line">
            <a:avLst/>
          </a:prstGeom>
          <a:noFill/>
          <a:ln w="12700">
            <a:solidFill>
              <a:srgbClr val="64708C"/>
            </a:solidFill>
            <a:prstDash val="dash"/>
            <a:tailEnd type="triangle"/>
          </a:ln>
        </p:spPr>
      </p:sp>
      <p:sp>
        <p:nvSpPr>
          <p:cNvPr id="14" name="Shape 12"/>
          <p:cNvSpPr/>
          <p:nvPr/>
        </p:nvSpPr>
        <p:spPr>
          <a:xfrm>
            <a:off x="3626968" y="2880360"/>
            <a:ext cx="4937760" cy="685800"/>
          </a:xfrm>
          <a:prstGeom prst="roundRect">
            <a:avLst>
              <a:gd name="adj" fmla="val 10667"/>
            </a:avLst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3764128" y="2880360"/>
            <a:ext cx="4663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СТРИЖНЕВА ПРОБЛЕМА:</a:t>
            </a:r>
            <a:endParaRPr lang="en-US" sz="1150" dirty="0"/>
          </a:p>
          <a:p>
            <a:pPr algn="ctr"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Низька конкурентоспроможність малих і середніх підприємств прикордонного регіону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 flipV="1">
            <a:off x="2575408" y="3886200"/>
            <a:ext cx="3520440" cy="-1005840"/>
          </a:xfrm>
          <a:prstGeom prst="line">
            <a:avLst/>
          </a:prstGeom>
          <a:noFill/>
          <a:ln w="12700">
            <a:solidFill>
              <a:srgbClr val="64708C"/>
            </a:solidFill>
            <a:prstDash val="dash"/>
            <a:tailEnd type="triangle"/>
          </a:ln>
        </p:spPr>
      </p:sp>
      <p:sp>
        <p:nvSpPr>
          <p:cNvPr id="17" name="Shape 15"/>
          <p:cNvSpPr/>
          <p:nvPr/>
        </p:nvSpPr>
        <p:spPr>
          <a:xfrm>
            <a:off x="929488" y="3886200"/>
            <a:ext cx="3291840" cy="594360"/>
          </a:xfrm>
          <a:prstGeom prst="roundRect">
            <a:avLst>
              <a:gd name="adj" fmla="val 9231"/>
            </a:avLst>
          </a:prstGeom>
          <a:solidFill>
            <a:srgbClr val="F4F7FC"/>
          </a:solidFill>
          <a:ln w="9525">
            <a:solidFill>
              <a:srgbClr val="2436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1020928" y="3886200"/>
            <a:ext cx="3108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Низький рівень цифровізації МСП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 flipV="1">
            <a:off x="6095848" y="3886200"/>
            <a:ext cx="0" cy="-1005840"/>
          </a:xfrm>
          <a:prstGeom prst="line">
            <a:avLst/>
          </a:prstGeom>
          <a:noFill/>
          <a:ln w="12700">
            <a:solidFill>
              <a:srgbClr val="64708C"/>
            </a:solidFill>
            <a:prstDash val="dash"/>
            <a:tailEnd type="triangle"/>
          </a:ln>
        </p:spPr>
      </p:sp>
      <p:sp>
        <p:nvSpPr>
          <p:cNvPr id="20" name="Shape 18"/>
          <p:cNvSpPr/>
          <p:nvPr/>
        </p:nvSpPr>
        <p:spPr>
          <a:xfrm>
            <a:off x="4449928" y="3886200"/>
            <a:ext cx="3291840" cy="594360"/>
          </a:xfrm>
          <a:prstGeom prst="roundRect">
            <a:avLst>
              <a:gd name="adj" fmla="val 9231"/>
            </a:avLst>
          </a:prstGeom>
          <a:solidFill>
            <a:srgbClr val="F4F7FC"/>
          </a:solidFill>
          <a:ln w="9525">
            <a:solidFill>
              <a:srgbClr val="2436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41368" y="3886200"/>
            <a:ext cx="3108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Обмежений доступ до фінансування</a:t>
            </a:r>
            <a:endParaRPr lang="en-US" sz="1050" dirty="0"/>
          </a:p>
        </p:txBody>
      </p:sp>
      <p:sp>
        <p:nvSpPr>
          <p:cNvPr id="22" name="Shape 20"/>
          <p:cNvSpPr/>
          <p:nvPr/>
        </p:nvSpPr>
        <p:spPr>
          <a:xfrm flipH="1" flipV="1">
            <a:off x="9616288" y="3886200"/>
            <a:ext cx="-3520440" cy="-1005840"/>
          </a:xfrm>
          <a:prstGeom prst="line">
            <a:avLst/>
          </a:prstGeom>
          <a:noFill/>
          <a:ln w="12700">
            <a:solidFill>
              <a:srgbClr val="64708C"/>
            </a:solidFill>
            <a:prstDash val="dash"/>
            <a:tailEnd type="triangle"/>
          </a:ln>
        </p:spPr>
      </p:sp>
      <p:sp>
        <p:nvSpPr>
          <p:cNvPr id="23" name="Shape 21"/>
          <p:cNvSpPr/>
          <p:nvPr/>
        </p:nvSpPr>
        <p:spPr>
          <a:xfrm>
            <a:off x="7970368" y="3886200"/>
            <a:ext cx="3291840" cy="594360"/>
          </a:xfrm>
          <a:prstGeom prst="roundRect">
            <a:avLst>
              <a:gd name="adj" fmla="val 9231"/>
            </a:avLst>
          </a:prstGeom>
          <a:solidFill>
            <a:srgbClr val="F4F7FC"/>
          </a:solidFill>
          <a:ln w="9525">
            <a:solidFill>
              <a:srgbClr val="24365F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8061808" y="3886200"/>
            <a:ext cx="3108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Брак транскордонної кооперації</a:t>
            </a:r>
            <a:endParaRPr lang="en-US" sz="1050" dirty="0"/>
          </a:p>
        </p:txBody>
      </p:sp>
      <p:sp>
        <p:nvSpPr>
          <p:cNvPr id="25" name="Shape 23"/>
          <p:cNvSpPr/>
          <p:nvPr/>
        </p:nvSpPr>
        <p:spPr>
          <a:xfrm flipV="1">
            <a:off x="1638148" y="4800600"/>
            <a:ext cx="937260" cy="-320040"/>
          </a:xfrm>
          <a:prstGeom prst="line">
            <a:avLst/>
          </a:prstGeom>
          <a:noFill/>
          <a:ln w="9525">
            <a:solidFill>
              <a:srgbClr val="64708C"/>
            </a:solidFill>
            <a:prstDash val="dash"/>
          </a:ln>
        </p:spPr>
      </p:sp>
      <p:sp>
        <p:nvSpPr>
          <p:cNvPr id="26" name="Shape 24"/>
          <p:cNvSpPr/>
          <p:nvPr/>
        </p:nvSpPr>
        <p:spPr>
          <a:xfrm>
            <a:off x="838048" y="4800600"/>
            <a:ext cx="1600200" cy="640080"/>
          </a:xfrm>
          <a:prstGeom prst="roundRect">
            <a:avLst>
              <a:gd name="adj" fmla="val 7143"/>
            </a:avLst>
          </a:prstGeom>
          <a:solidFill>
            <a:srgbClr val="FFFFFF"/>
          </a:solidFill>
          <a:ln w="6350">
            <a:solidFill>
              <a:srgbClr val="64708C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92912" y="4800600"/>
            <a:ext cx="149047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Брак ІТ-навичок персоналу</a:t>
            </a:r>
            <a:endParaRPr lang="en-US" sz="900" dirty="0"/>
          </a:p>
        </p:txBody>
      </p:sp>
      <p:sp>
        <p:nvSpPr>
          <p:cNvPr id="28" name="Shape 26"/>
          <p:cNvSpPr/>
          <p:nvPr/>
        </p:nvSpPr>
        <p:spPr>
          <a:xfrm flipV="1">
            <a:off x="2575408" y="4800600"/>
            <a:ext cx="845820" cy="-320040"/>
          </a:xfrm>
          <a:prstGeom prst="line">
            <a:avLst/>
          </a:prstGeom>
          <a:noFill/>
          <a:ln w="9525">
            <a:solidFill>
              <a:srgbClr val="64708C"/>
            </a:solidFill>
            <a:prstDash val="dash"/>
          </a:ln>
        </p:spPr>
      </p:sp>
      <p:sp>
        <p:nvSpPr>
          <p:cNvPr id="29" name="Shape 27"/>
          <p:cNvSpPr/>
          <p:nvPr/>
        </p:nvSpPr>
        <p:spPr>
          <a:xfrm>
            <a:off x="2621128" y="4800600"/>
            <a:ext cx="1600200" cy="640080"/>
          </a:xfrm>
          <a:prstGeom prst="roundRect">
            <a:avLst>
              <a:gd name="adj" fmla="val 7143"/>
            </a:avLst>
          </a:prstGeom>
          <a:solidFill>
            <a:srgbClr val="FFFFFF"/>
          </a:solidFill>
          <a:ln w="6350">
            <a:solidFill>
              <a:srgbClr val="64708C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2675992" y="4800600"/>
            <a:ext cx="149047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Застаріле обладнання</a:t>
            </a:r>
            <a:endParaRPr lang="en-US" sz="900" dirty="0"/>
          </a:p>
        </p:txBody>
      </p:sp>
      <p:sp>
        <p:nvSpPr>
          <p:cNvPr id="31" name="Shape 29"/>
          <p:cNvSpPr/>
          <p:nvPr/>
        </p:nvSpPr>
        <p:spPr>
          <a:xfrm flipV="1">
            <a:off x="5204308" y="4800600"/>
            <a:ext cx="891540" cy="-320040"/>
          </a:xfrm>
          <a:prstGeom prst="line">
            <a:avLst/>
          </a:prstGeom>
          <a:noFill/>
          <a:ln w="9525">
            <a:solidFill>
              <a:srgbClr val="64708C"/>
            </a:solidFill>
            <a:prstDash val="dash"/>
          </a:ln>
        </p:spPr>
      </p:sp>
      <p:sp>
        <p:nvSpPr>
          <p:cNvPr id="32" name="Shape 30"/>
          <p:cNvSpPr/>
          <p:nvPr/>
        </p:nvSpPr>
        <p:spPr>
          <a:xfrm>
            <a:off x="4404208" y="4800600"/>
            <a:ext cx="1600200" cy="640080"/>
          </a:xfrm>
          <a:prstGeom prst="roundRect">
            <a:avLst>
              <a:gd name="adj" fmla="val 7143"/>
            </a:avLst>
          </a:prstGeom>
          <a:solidFill>
            <a:srgbClr val="FFFFFF"/>
          </a:solidFill>
          <a:ln w="6350">
            <a:solidFill>
              <a:srgbClr val="64708C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459072" y="4800600"/>
            <a:ext cx="149047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Високі кредитні ставки</a:t>
            </a:r>
            <a:endParaRPr lang="en-US" sz="900" dirty="0"/>
          </a:p>
        </p:txBody>
      </p:sp>
      <p:sp>
        <p:nvSpPr>
          <p:cNvPr id="34" name="Shape 32"/>
          <p:cNvSpPr/>
          <p:nvPr/>
        </p:nvSpPr>
        <p:spPr>
          <a:xfrm flipV="1">
            <a:off x="6095848" y="4800600"/>
            <a:ext cx="891540" cy="-320040"/>
          </a:xfrm>
          <a:prstGeom prst="line">
            <a:avLst/>
          </a:prstGeom>
          <a:noFill/>
          <a:ln w="9525">
            <a:solidFill>
              <a:srgbClr val="64708C"/>
            </a:solidFill>
            <a:prstDash val="dash"/>
          </a:ln>
        </p:spPr>
      </p:sp>
      <p:sp>
        <p:nvSpPr>
          <p:cNvPr id="35" name="Shape 33"/>
          <p:cNvSpPr/>
          <p:nvPr/>
        </p:nvSpPr>
        <p:spPr>
          <a:xfrm>
            <a:off x="6187288" y="4800600"/>
            <a:ext cx="1600200" cy="640080"/>
          </a:xfrm>
          <a:prstGeom prst="roundRect">
            <a:avLst>
              <a:gd name="adj" fmla="val 7143"/>
            </a:avLst>
          </a:prstGeom>
          <a:solidFill>
            <a:srgbClr val="FFFFFF"/>
          </a:solidFill>
          <a:ln w="6350">
            <a:solidFill>
              <a:srgbClr val="64708C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242152" y="4800600"/>
            <a:ext cx="149047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Складні процедури грантів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 flipV="1">
            <a:off x="8770468" y="4800600"/>
            <a:ext cx="845820" cy="-320040"/>
          </a:xfrm>
          <a:prstGeom prst="line">
            <a:avLst/>
          </a:prstGeom>
          <a:noFill/>
          <a:ln w="9525">
            <a:solidFill>
              <a:srgbClr val="64708C"/>
            </a:solidFill>
            <a:prstDash val="dash"/>
          </a:ln>
        </p:spPr>
      </p:sp>
      <p:sp>
        <p:nvSpPr>
          <p:cNvPr id="38" name="Shape 36"/>
          <p:cNvSpPr/>
          <p:nvPr/>
        </p:nvSpPr>
        <p:spPr>
          <a:xfrm>
            <a:off x="7970368" y="4800600"/>
            <a:ext cx="1600200" cy="640080"/>
          </a:xfrm>
          <a:prstGeom prst="roundRect">
            <a:avLst>
              <a:gd name="adj" fmla="val 7143"/>
            </a:avLst>
          </a:prstGeom>
          <a:solidFill>
            <a:srgbClr val="FFFFFF"/>
          </a:solidFill>
          <a:ln w="6350">
            <a:solidFill>
              <a:srgbClr val="64708C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8025232" y="4800600"/>
            <a:ext cx="149047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Мовні та регуляторні бар'єри</a:t>
            </a:r>
            <a:endParaRPr lang="en-US" sz="900" dirty="0"/>
          </a:p>
        </p:txBody>
      </p:sp>
      <p:sp>
        <p:nvSpPr>
          <p:cNvPr id="40" name="Shape 38"/>
          <p:cNvSpPr/>
          <p:nvPr/>
        </p:nvSpPr>
        <p:spPr>
          <a:xfrm flipV="1">
            <a:off x="9616288" y="4800600"/>
            <a:ext cx="937260" cy="-320040"/>
          </a:xfrm>
          <a:prstGeom prst="line">
            <a:avLst/>
          </a:prstGeom>
          <a:noFill/>
          <a:ln w="9525">
            <a:solidFill>
              <a:srgbClr val="64708C"/>
            </a:solidFill>
            <a:prstDash val="dash"/>
          </a:ln>
        </p:spPr>
      </p:sp>
      <p:sp>
        <p:nvSpPr>
          <p:cNvPr id="41" name="Shape 39"/>
          <p:cNvSpPr/>
          <p:nvPr/>
        </p:nvSpPr>
        <p:spPr>
          <a:xfrm>
            <a:off x="9753448" y="4800600"/>
            <a:ext cx="1600200" cy="640080"/>
          </a:xfrm>
          <a:prstGeom prst="roundRect">
            <a:avLst>
              <a:gd name="adj" fmla="val 7143"/>
            </a:avLst>
          </a:prstGeom>
          <a:solidFill>
            <a:srgbClr val="FFFFFF"/>
          </a:solidFill>
          <a:ln w="6350">
            <a:solidFill>
              <a:srgbClr val="64708C"/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9808312" y="4800600"/>
            <a:ext cx="149047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Відсутність спільних платформ</a:t>
            </a:r>
            <a:endParaRPr lang="en-US" sz="900" dirty="0"/>
          </a:p>
        </p:txBody>
      </p:sp>
      <p:sp>
        <p:nvSpPr>
          <p:cNvPr id="43" name="Text 41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2</a:t>
            </a:r>
            <a:endParaRPr lang="en-US" sz="900" dirty="0"/>
          </a:p>
        </p:txBody>
      </p:sp>
      <p:sp>
        <p:nvSpPr>
          <p:cNvPr id="44" name="Text 42"/>
          <p:cNvSpPr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47472"/>
            <a:ext cx="9144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АНАЛІЗ ПРОБЛЕМ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658368"/>
            <a:ext cx="11247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Дерево цілей: трансформація негативу в позитив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457200" y="1600200"/>
            <a:ext cx="5212080" cy="502920"/>
          </a:xfrm>
          <a:prstGeom prst="roundRect">
            <a:avLst>
              <a:gd name="adj" fmla="val 10909"/>
            </a:avLst>
          </a:prstGeom>
          <a:solidFill>
            <a:srgbClr val="24365F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600200"/>
            <a:ext cx="5212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ДЕРЕВО ПРОБЛЕМ (негативні стани)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6126480" y="1600200"/>
            <a:ext cx="5212080" cy="502920"/>
          </a:xfrm>
          <a:prstGeom prst="roundRect">
            <a:avLst>
              <a:gd name="adj" fmla="val 10909"/>
            </a:avLst>
          </a:prstGeom>
          <a:solidFill>
            <a:srgbClr val="C9A227"/>
          </a:solidFill>
          <a:ln/>
        </p:spPr>
      </p:sp>
      <p:sp>
        <p:nvSpPr>
          <p:cNvPr id="7" name="Text 5"/>
          <p:cNvSpPr/>
          <p:nvPr/>
        </p:nvSpPr>
        <p:spPr>
          <a:xfrm>
            <a:off x="6126480" y="1600200"/>
            <a:ext cx="5212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ДЕРЕВО ЦІЛЕЙ (позитивні стани)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457200" y="2286000"/>
            <a:ext cx="5212080" cy="914400"/>
          </a:xfrm>
          <a:prstGeom prst="roundRect">
            <a:avLst>
              <a:gd name="adj" fmla="val 8000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640080" y="2286000"/>
            <a:ext cx="48463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Низька конкурентоспроможність МСП регіону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6126480" y="2286000"/>
            <a:ext cx="5212080" cy="914400"/>
          </a:xfrm>
          <a:prstGeom prst="roundRect">
            <a:avLst>
              <a:gd name="adj" fmla="val 8000"/>
            </a:avLst>
          </a:prstGeom>
          <a:solidFill>
            <a:srgbClr val="E8EEF9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6309360" y="2286000"/>
            <a:ext cx="48463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Підвищена конкурентоспроможність МСП регіону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5623560" y="2743200"/>
            <a:ext cx="548640" cy="0"/>
          </a:xfrm>
          <a:prstGeom prst="line">
            <a:avLst/>
          </a:prstGeom>
          <a:noFill/>
          <a:ln w="19050">
            <a:solidFill>
              <a:srgbClr val="C9A227"/>
            </a:solidFill>
            <a:prstDash val="solid"/>
            <a:tailEnd type="triangle"/>
          </a:ln>
        </p:spPr>
      </p:sp>
      <p:sp>
        <p:nvSpPr>
          <p:cNvPr id="13" name="Shape 11"/>
          <p:cNvSpPr/>
          <p:nvPr/>
        </p:nvSpPr>
        <p:spPr>
          <a:xfrm>
            <a:off x="457200" y="3383280"/>
            <a:ext cx="5212080" cy="914400"/>
          </a:xfrm>
          <a:prstGeom prst="roundRect">
            <a:avLst>
              <a:gd name="adj" fmla="val 8000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640080" y="3383280"/>
            <a:ext cx="48463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Низький рівень цифровізації МСП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6126480" y="3383280"/>
            <a:ext cx="5212080" cy="914400"/>
          </a:xfrm>
          <a:prstGeom prst="roundRect">
            <a:avLst>
              <a:gd name="adj" fmla="val 8000"/>
            </a:avLst>
          </a:prstGeom>
          <a:solidFill>
            <a:srgbClr val="E8EEF9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6309360" y="3383280"/>
            <a:ext cx="48463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Підвищений рівень цифровізації МСП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5623560" y="3840480"/>
            <a:ext cx="548640" cy="0"/>
          </a:xfrm>
          <a:prstGeom prst="line">
            <a:avLst/>
          </a:prstGeom>
          <a:noFill/>
          <a:ln w="19050">
            <a:solidFill>
              <a:srgbClr val="C9A227"/>
            </a:solidFill>
            <a:prstDash val="solid"/>
            <a:tailEnd type="triangle"/>
          </a:ln>
        </p:spPr>
      </p:sp>
      <p:sp>
        <p:nvSpPr>
          <p:cNvPr id="18" name="Shape 16"/>
          <p:cNvSpPr/>
          <p:nvPr/>
        </p:nvSpPr>
        <p:spPr>
          <a:xfrm>
            <a:off x="457200" y="4480560"/>
            <a:ext cx="5212080" cy="914400"/>
          </a:xfrm>
          <a:prstGeom prst="roundRect">
            <a:avLst>
              <a:gd name="adj" fmla="val 8000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9" name="Text 17"/>
          <p:cNvSpPr/>
          <p:nvPr/>
        </p:nvSpPr>
        <p:spPr>
          <a:xfrm>
            <a:off x="640080" y="4480560"/>
            <a:ext cx="48463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Брак транскордонної кооперації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6126480" y="4480560"/>
            <a:ext cx="5212080" cy="914400"/>
          </a:xfrm>
          <a:prstGeom prst="roundRect">
            <a:avLst>
              <a:gd name="adj" fmla="val 8000"/>
            </a:avLst>
          </a:prstGeom>
          <a:solidFill>
            <a:srgbClr val="E8EEF9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1" name="Text 19"/>
          <p:cNvSpPr/>
          <p:nvPr/>
        </p:nvSpPr>
        <p:spPr>
          <a:xfrm>
            <a:off x="6309360" y="4480560"/>
            <a:ext cx="48463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Розвинена транскордонна кооперація бізнесу</a:t>
            </a:r>
            <a:endParaRPr lang="en-US" sz="1150" dirty="0"/>
          </a:p>
        </p:txBody>
      </p:sp>
      <p:sp>
        <p:nvSpPr>
          <p:cNvPr id="22" name="Shape 20"/>
          <p:cNvSpPr/>
          <p:nvPr/>
        </p:nvSpPr>
        <p:spPr>
          <a:xfrm>
            <a:off x="5623560" y="4937760"/>
            <a:ext cx="548640" cy="0"/>
          </a:xfrm>
          <a:prstGeom prst="line">
            <a:avLst/>
          </a:prstGeom>
          <a:noFill/>
          <a:ln w="19050">
            <a:solidFill>
              <a:srgbClr val="C9A227"/>
            </a:solidFill>
            <a:prstDash val="solid"/>
            <a:tailEnd type="triangle"/>
          </a:ln>
        </p:spPr>
      </p:sp>
      <p:sp>
        <p:nvSpPr>
          <p:cNvPr id="23" name="Text 21"/>
          <p:cNvSpPr/>
          <p:nvPr/>
        </p:nvSpPr>
        <p:spPr>
          <a:xfrm>
            <a:off x="457200" y="5623560"/>
            <a:ext cx="11247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i="1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Причини → засоби досягнення   |   Наслідки → очікувані вигоди   |   Аналіз стратегій: вибір «гілки» дерева з огляду на компаративні переваги заявника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2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47472"/>
            <a:ext cx="9144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СТЕЙКХОЛДЕРИ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658368"/>
            <a:ext cx="11247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Аналіз стейкхолдерів: етапи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457200" y="1691640"/>
            <a:ext cx="2697480" cy="3566160"/>
          </a:xfrm>
          <a:prstGeom prst="roundRect">
            <a:avLst>
              <a:gd name="adj" fmla="val 2712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1417320" y="1965960"/>
            <a:ext cx="777240" cy="77724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76200" dist="25400" dir="5400000">
              <a:srgbClr val="1B2A4A">
                <a:alpha val="18000"/>
              </a:srgbClr>
            </a:outerShdw>
          </a:effectLst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10589" y="2059229"/>
            <a:ext cx="590702" cy="590702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594360" y="2880360"/>
            <a:ext cx="2423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594360" y="3172968"/>
            <a:ext cx="2423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Ідентифікація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640080" y="3703320"/>
            <a:ext cx="23317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Складання вичерпного переліку всіх сторін, на яких проєкт впливає або які впливають на проєкт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3154680" y="3474720"/>
            <a:ext cx="219456" cy="0"/>
          </a:xfrm>
          <a:prstGeom prst="line">
            <a:avLst/>
          </a:prstGeom>
          <a:noFill/>
          <a:ln w="19050">
            <a:solidFill>
              <a:srgbClr val="C9A227"/>
            </a:solidFill>
            <a:prstDash val="solid"/>
            <a:tailEnd type="triangle"/>
          </a:ln>
        </p:spPr>
      </p:sp>
      <p:sp>
        <p:nvSpPr>
          <p:cNvPr id="11" name="Shape 8"/>
          <p:cNvSpPr/>
          <p:nvPr/>
        </p:nvSpPr>
        <p:spPr>
          <a:xfrm>
            <a:off x="3374136" y="1691640"/>
            <a:ext cx="2697480" cy="3566160"/>
          </a:xfrm>
          <a:prstGeom prst="roundRect">
            <a:avLst>
              <a:gd name="adj" fmla="val 2712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334256" y="1965960"/>
            <a:ext cx="777240" cy="77724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76200" dist="25400" dir="5400000">
              <a:srgbClr val="1B2A4A">
                <a:alpha val="18000"/>
              </a:srgbClr>
            </a:outerShdw>
          </a:effectLst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7525" y="2059229"/>
            <a:ext cx="590702" cy="590702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3511296" y="2880360"/>
            <a:ext cx="2423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500" dirty="0"/>
          </a:p>
        </p:txBody>
      </p:sp>
      <p:sp>
        <p:nvSpPr>
          <p:cNvPr id="15" name="Text 11"/>
          <p:cNvSpPr/>
          <p:nvPr/>
        </p:nvSpPr>
        <p:spPr>
          <a:xfrm>
            <a:off x="3511296" y="3172968"/>
            <a:ext cx="2423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Класифікація</a:t>
            </a:r>
            <a:endParaRPr lang="en-US" sz="1400" dirty="0"/>
          </a:p>
        </p:txBody>
      </p:sp>
      <p:sp>
        <p:nvSpPr>
          <p:cNvPr id="16" name="Text 12"/>
          <p:cNvSpPr/>
          <p:nvPr/>
        </p:nvSpPr>
        <p:spPr>
          <a:xfrm>
            <a:off x="3557016" y="3703320"/>
            <a:ext cx="23317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Первинні / вторинні стейкхолдери; прихильники / нейтральні / опоненти</a:t>
            </a:r>
            <a:endParaRPr lang="en-US" sz="1100" dirty="0"/>
          </a:p>
        </p:txBody>
      </p:sp>
      <p:sp>
        <p:nvSpPr>
          <p:cNvPr id="17" name="Shape 13"/>
          <p:cNvSpPr/>
          <p:nvPr/>
        </p:nvSpPr>
        <p:spPr>
          <a:xfrm>
            <a:off x="6071616" y="3474720"/>
            <a:ext cx="219456" cy="0"/>
          </a:xfrm>
          <a:prstGeom prst="line">
            <a:avLst/>
          </a:prstGeom>
          <a:noFill/>
          <a:ln w="19050">
            <a:solidFill>
              <a:srgbClr val="C9A227"/>
            </a:solidFill>
            <a:prstDash val="solid"/>
            <a:tailEnd type="triangle"/>
          </a:ln>
        </p:spPr>
      </p:sp>
      <p:sp>
        <p:nvSpPr>
          <p:cNvPr id="18" name="Shape 14"/>
          <p:cNvSpPr/>
          <p:nvPr/>
        </p:nvSpPr>
        <p:spPr>
          <a:xfrm>
            <a:off x="6291072" y="1691640"/>
            <a:ext cx="2697480" cy="3566160"/>
          </a:xfrm>
          <a:prstGeom prst="roundRect">
            <a:avLst>
              <a:gd name="adj" fmla="val 2712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9" name="Shape 15"/>
          <p:cNvSpPr/>
          <p:nvPr/>
        </p:nvSpPr>
        <p:spPr>
          <a:xfrm>
            <a:off x="7251192" y="1965960"/>
            <a:ext cx="777240" cy="77724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76200" dist="25400" dir="5400000">
              <a:srgbClr val="1B2A4A">
                <a:alpha val="18000"/>
              </a:srgbClr>
            </a:outerShdw>
          </a:effectLst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4461" y="2059229"/>
            <a:ext cx="590702" cy="590702"/>
          </a:xfrm>
          <a:prstGeom prst="rect">
            <a:avLst/>
          </a:prstGeom>
        </p:spPr>
      </p:pic>
      <p:sp>
        <p:nvSpPr>
          <p:cNvPr id="21" name="Text 16"/>
          <p:cNvSpPr/>
          <p:nvPr/>
        </p:nvSpPr>
        <p:spPr>
          <a:xfrm>
            <a:off x="6428232" y="2880360"/>
            <a:ext cx="2423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500" dirty="0"/>
          </a:p>
        </p:txBody>
      </p:sp>
      <p:sp>
        <p:nvSpPr>
          <p:cNvPr id="22" name="Text 17"/>
          <p:cNvSpPr/>
          <p:nvPr/>
        </p:nvSpPr>
        <p:spPr>
          <a:xfrm>
            <a:off x="6428232" y="3172968"/>
            <a:ext cx="2423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Оцінювання</a:t>
            </a:r>
            <a:endParaRPr lang="en-US" sz="1400" dirty="0"/>
          </a:p>
        </p:txBody>
      </p:sp>
      <p:sp>
        <p:nvSpPr>
          <p:cNvPr id="23" name="Text 18"/>
          <p:cNvSpPr/>
          <p:nvPr/>
        </p:nvSpPr>
        <p:spPr>
          <a:xfrm>
            <a:off x="6473952" y="3703320"/>
            <a:ext cx="23317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Аналіз за матрицею «вплив — інтерес» (Power-Interest Matrix)</a:t>
            </a:r>
            <a:endParaRPr lang="en-US" sz="1100" dirty="0"/>
          </a:p>
        </p:txBody>
      </p:sp>
      <p:sp>
        <p:nvSpPr>
          <p:cNvPr id="24" name="Shape 19"/>
          <p:cNvSpPr/>
          <p:nvPr/>
        </p:nvSpPr>
        <p:spPr>
          <a:xfrm>
            <a:off x="8988552" y="3474720"/>
            <a:ext cx="219456" cy="0"/>
          </a:xfrm>
          <a:prstGeom prst="line">
            <a:avLst/>
          </a:prstGeom>
          <a:noFill/>
          <a:ln w="19050">
            <a:solidFill>
              <a:srgbClr val="C9A227"/>
            </a:solidFill>
            <a:prstDash val="solid"/>
            <a:tailEnd type="triangle"/>
          </a:ln>
        </p:spPr>
      </p:sp>
      <p:sp>
        <p:nvSpPr>
          <p:cNvPr id="25" name="Shape 20"/>
          <p:cNvSpPr/>
          <p:nvPr/>
        </p:nvSpPr>
        <p:spPr>
          <a:xfrm>
            <a:off x="9208008" y="1691640"/>
            <a:ext cx="2697480" cy="3566160"/>
          </a:xfrm>
          <a:prstGeom prst="roundRect">
            <a:avLst>
              <a:gd name="adj" fmla="val 2712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6" name="Shape 21"/>
          <p:cNvSpPr/>
          <p:nvPr/>
        </p:nvSpPr>
        <p:spPr>
          <a:xfrm>
            <a:off x="10168128" y="1965960"/>
            <a:ext cx="777240" cy="77724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76200" dist="25400" dir="5400000">
              <a:srgbClr val="1B2A4A">
                <a:alpha val="18000"/>
              </a:srgbClr>
            </a:outerShdw>
          </a:effectLst>
        </p:spPr>
      </p:sp>
      <p:pic>
        <p:nvPicPr>
          <p:cNvPr id="2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61397" y="2059229"/>
            <a:ext cx="590702" cy="590702"/>
          </a:xfrm>
          <a:prstGeom prst="rect">
            <a:avLst/>
          </a:prstGeom>
        </p:spPr>
      </p:pic>
      <p:sp>
        <p:nvSpPr>
          <p:cNvPr id="28" name="Text 22"/>
          <p:cNvSpPr/>
          <p:nvPr/>
        </p:nvSpPr>
        <p:spPr>
          <a:xfrm>
            <a:off x="9345168" y="2880360"/>
            <a:ext cx="2423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500" dirty="0"/>
          </a:p>
        </p:txBody>
      </p:sp>
      <p:sp>
        <p:nvSpPr>
          <p:cNvPr id="29" name="Text 23"/>
          <p:cNvSpPr/>
          <p:nvPr/>
        </p:nvSpPr>
        <p:spPr>
          <a:xfrm>
            <a:off x="9345168" y="3172968"/>
            <a:ext cx="2423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Стратегія залучення</a:t>
            </a:r>
            <a:endParaRPr lang="en-US" sz="1400" dirty="0"/>
          </a:p>
        </p:txBody>
      </p:sp>
      <p:sp>
        <p:nvSpPr>
          <p:cNvPr id="30" name="Text 24"/>
          <p:cNvSpPr/>
          <p:nvPr/>
        </p:nvSpPr>
        <p:spPr>
          <a:xfrm>
            <a:off x="9390888" y="3703320"/>
            <a:ext cx="23317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Формат, частота та канали комунікації для кожної групи</a:t>
            </a:r>
            <a:endParaRPr lang="en-US" sz="1100" dirty="0"/>
          </a:p>
        </p:txBody>
      </p:sp>
      <p:sp>
        <p:nvSpPr>
          <p:cNvPr id="31" name="Text 25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2</a:t>
            </a:r>
            <a:endParaRPr lang="en-US" sz="900" dirty="0"/>
          </a:p>
        </p:txBody>
      </p:sp>
      <p:sp>
        <p:nvSpPr>
          <p:cNvPr id="32" name="Text 26"/>
          <p:cNvSpPr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47472"/>
            <a:ext cx="9144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СТЕЙКХОЛДЕРИ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658368"/>
            <a:ext cx="11247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Матриця «вплив — інтерес»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2148840" y="1353312"/>
            <a:ext cx="6766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spc="100" kern="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ВИСОКИЙ ВПЛИВ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 rot="16200000">
            <a:off x="274320" y="370332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НИЗЬКИЙ ІНТЕРЕС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 rot="16200000">
            <a:off x="8961120" y="370332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ВИСОКИЙ ІНТЕРЕС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2148840" y="6053328"/>
            <a:ext cx="6766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spc="100" kern="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НИЗЬКИЙ ВПЛИВ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2194560" y="1737360"/>
            <a:ext cx="3337560" cy="2103120"/>
          </a:xfrm>
          <a:prstGeom prst="rect">
            <a:avLst/>
          </a:prstGeom>
          <a:solidFill>
            <a:srgbClr val="F4F7FC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331720" y="2377440"/>
            <a:ext cx="3063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Тримати поінформованими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2331720" y="2880360"/>
            <a:ext cx="3063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i="1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низький вплив, високий інтерес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5532120" y="1737360"/>
            <a:ext cx="3337560" cy="2103120"/>
          </a:xfrm>
          <a:prstGeom prst="rect">
            <a:avLst/>
          </a:prstGeom>
          <a:solidFill>
            <a:srgbClr val="1B2A4A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669280" y="2377440"/>
            <a:ext cx="3063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Ключові гравці</a:t>
            </a:r>
            <a:endParaRPr lang="en-US" sz="1350" dirty="0"/>
          </a:p>
        </p:txBody>
      </p:sp>
      <p:sp>
        <p:nvSpPr>
          <p:cNvPr id="13" name="Text 11"/>
          <p:cNvSpPr/>
          <p:nvPr/>
        </p:nvSpPr>
        <p:spPr>
          <a:xfrm>
            <a:off x="5669280" y="2880360"/>
            <a:ext cx="3063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i="1" dirty="0">
                <a:solidFill>
                  <a:srgbClr val="E8EE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високий вплив, високий інтерес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2194560" y="3840480"/>
            <a:ext cx="3337560" cy="2103120"/>
          </a:xfrm>
          <a:prstGeom prst="rect">
            <a:avLst/>
          </a:prstGeom>
          <a:solidFill>
            <a:srgbClr val="F4F7FC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2331720" y="4480560"/>
            <a:ext cx="3063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3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Мінімальний моніторинг</a:t>
            </a:r>
            <a:endParaRPr lang="en-US" sz="1350" dirty="0"/>
          </a:p>
        </p:txBody>
      </p:sp>
      <p:sp>
        <p:nvSpPr>
          <p:cNvPr id="16" name="Text 14"/>
          <p:cNvSpPr/>
          <p:nvPr/>
        </p:nvSpPr>
        <p:spPr>
          <a:xfrm>
            <a:off x="2331720" y="4983480"/>
            <a:ext cx="3063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i="1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низький вплив, низький інтерес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5532120" y="3840480"/>
            <a:ext cx="3337560" cy="2103120"/>
          </a:xfrm>
          <a:prstGeom prst="rect">
            <a:avLst/>
          </a:prstGeom>
          <a:solidFill>
            <a:srgbClr val="24365F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669280" y="4480560"/>
            <a:ext cx="3063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Тримати задоволеними</a:t>
            </a:r>
            <a:endParaRPr lang="en-US" sz="1350" dirty="0"/>
          </a:p>
        </p:txBody>
      </p:sp>
      <p:sp>
        <p:nvSpPr>
          <p:cNvPr id="19" name="Text 17"/>
          <p:cNvSpPr/>
          <p:nvPr/>
        </p:nvSpPr>
        <p:spPr>
          <a:xfrm>
            <a:off x="5669280" y="4983480"/>
            <a:ext cx="3063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i="1" dirty="0">
                <a:solidFill>
                  <a:srgbClr val="E8EE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високий вплив, низький інтерес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2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47472"/>
            <a:ext cx="9144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СТЕЙКХОЛДЕРИ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658368"/>
            <a:ext cx="11247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Стратегія залучення стейкхолдерів</a:t>
            </a:r>
            <a:endParaRPr lang="en-US" sz="30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691640"/>
          <a:ext cx="11247120" cy="914400"/>
        </p:xfrm>
        <a:graphic>
          <a:graphicData uri="http://schemas.openxmlformats.org/drawingml/2006/table">
            <a:tbl>
              <a:tblPr/>
              <a:tblGrid>
                <a:gridCol w="2560320"/>
                <a:gridCol w="3291840"/>
                <a:gridCol w="2377440"/>
                <a:gridCol w="3017520"/>
              </a:tblGrid>
              <a:tr h="7772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Група стейкхолдерів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Формат залучення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Частота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Канали комунікації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</a:tr>
              <a:tr h="7772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Ключові гравці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Спільне прийняття рішень, регулярні робочі зустрічі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Щотижня / щомісяця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Особисті зустрічі, координаційна рада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</a:tr>
              <a:tr h="7772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Тримати задоволеними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Консультації щодо ключових рішень, звітність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Щоквартально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Офіційні листи, звіти, презентації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772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Тримати поінформованими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Інформування про прогрес, збір зворотного зв'язку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Раз на 2 місяці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Розсилки, вебінари, соцмережі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</a:tr>
              <a:tr h="7772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Мінімальний моніторинг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Загальне інформування за потреби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За запитом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Публічні звіти, вебсайт проєкту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2</a:t>
            </a:r>
            <a:endParaRPr lang="en-US" sz="900" dirty="0"/>
          </a:p>
        </p:txBody>
      </p:sp>
      <p:sp>
        <p:nvSpPr>
          <p:cNvPr id="6" name="Text 3"/>
          <p:cNvSpPr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47472"/>
            <a:ext cx="9144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ТЕОРІЯ ЗМІН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658368"/>
            <a:ext cx="11247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Теорія змін (Theory of Change)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457200" y="1508760"/>
            <a:ext cx="11247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Пояснює як і чому відбудеться зміна: показує причинно-наслідковий шлях від ресурсів до довгострокового впливу, з експліцитними припущеннями (assumptions) на кожному переході.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95732" y="2423160"/>
            <a:ext cx="1965960" cy="1508760"/>
          </a:xfrm>
          <a:prstGeom prst="roundRect">
            <a:avLst>
              <a:gd name="adj" fmla="val 4848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1327252" y="2587752"/>
            <a:ext cx="502920" cy="502920"/>
          </a:xfrm>
          <a:prstGeom prst="ellipse">
            <a:avLst/>
          </a:prstGeom>
          <a:solidFill>
            <a:srgbClr val="C9A227"/>
          </a:solidFill>
          <a:ln/>
          <a:effectLst>
            <a:outerShdw sx="100000" sy="100000" kx="0" ky="0" algn="bl" rotWithShape="0" blurRad="76200" dist="25400" dir="5400000">
              <a:srgbClr val="1B2A4A">
                <a:alpha val="18000"/>
              </a:srgbClr>
            </a:outerShdw>
          </a:effectLst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87602" y="2648102"/>
            <a:ext cx="382219" cy="382219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641452" y="3200400"/>
            <a:ext cx="1874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Inputs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641452" y="3474720"/>
            <a:ext cx="1874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Ресурси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2561692" y="3172968"/>
            <a:ext cx="292608" cy="0"/>
          </a:xfrm>
          <a:prstGeom prst="line">
            <a:avLst/>
          </a:prstGeom>
          <a:noFill/>
          <a:ln w="25400">
            <a:solidFill>
              <a:srgbClr val="C9A227"/>
            </a:solidFill>
            <a:prstDash val="solid"/>
            <a:tailEnd type="triangle"/>
          </a:ln>
        </p:spPr>
      </p:sp>
      <p:sp>
        <p:nvSpPr>
          <p:cNvPr id="11" name="Text 8"/>
          <p:cNvSpPr/>
          <p:nvPr/>
        </p:nvSpPr>
        <p:spPr>
          <a:xfrm>
            <a:off x="2515972" y="3246120"/>
            <a:ext cx="3840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i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припущення</a:t>
            </a:r>
            <a:endParaRPr lang="en-US" sz="750" dirty="0"/>
          </a:p>
        </p:txBody>
      </p:sp>
      <p:sp>
        <p:nvSpPr>
          <p:cNvPr id="12" name="Shape 9"/>
          <p:cNvSpPr/>
          <p:nvPr/>
        </p:nvSpPr>
        <p:spPr>
          <a:xfrm>
            <a:off x="2854300" y="2423160"/>
            <a:ext cx="1965960" cy="1508760"/>
          </a:xfrm>
          <a:prstGeom prst="roundRect">
            <a:avLst>
              <a:gd name="adj" fmla="val 4848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3585820" y="2587752"/>
            <a:ext cx="502920" cy="502920"/>
          </a:xfrm>
          <a:prstGeom prst="ellipse">
            <a:avLst/>
          </a:prstGeom>
          <a:solidFill>
            <a:srgbClr val="C9A227"/>
          </a:solidFill>
          <a:ln/>
          <a:effectLst>
            <a:outerShdw sx="100000" sy="100000" kx="0" ky="0" algn="bl" rotWithShape="0" blurRad="76200" dist="25400" dir="5400000">
              <a:srgbClr val="1B2A4A">
                <a:alpha val="18000"/>
              </a:srgbClr>
            </a:outerShdw>
          </a:effectLst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6170" y="2648102"/>
            <a:ext cx="382219" cy="382219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2900020" y="3200400"/>
            <a:ext cx="1874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Activities</a:t>
            </a:r>
            <a:endParaRPr lang="en-US" sz="1300" dirty="0"/>
          </a:p>
        </p:txBody>
      </p:sp>
      <p:sp>
        <p:nvSpPr>
          <p:cNvPr id="16" name="Text 12"/>
          <p:cNvSpPr/>
          <p:nvPr/>
        </p:nvSpPr>
        <p:spPr>
          <a:xfrm>
            <a:off x="2900020" y="3474720"/>
            <a:ext cx="1874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Заходи</a:t>
            </a:r>
            <a:endParaRPr lang="en-US" sz="1050" dirty="0"/>
          </a:p>
        </p:txBody>
      </p:sp>
      <p:sp>
        <p:nvSpPr>
          <p:cNvPr id="17" name="Shape 13"/>
          <p:cNvSpPr/>
          <p:nvPr/>
        </p:nvSpPr>
        <p:spPr>
          <a:xfrm>
            <a:off x="4820260" y="3172968"/>
            <a:ext cx="292608" cy="0"/>
          </a:xfrm>
          <a:prstGeom prst="line">
            <a:avLst/>
          </a:prstGeom>
          <a:noFill/>
          <a:ln w="25400">
            <a:solidFill>
              <a:srgbClr val="C9A227"/>
            </a:solidFill>
            <a:prstDash val="solid"/>
            <a:tailEnd type="triangle"/>
          </a:ln>
        </p:spPr>
      </p:sp>
      <p:sp>
        <p:nvSpPr>
          <p:cNvPr id="18" name="Text 14"/>
          <p:cNvSpPr/>
          <p:nvPr/>
        </p:nvSpPr>
        <p:spPr>
          <a:xfrm>
            <a:off x="4774540" y="3246120"/>
            <a:ext cx="3840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i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припущення</a:t>
            </a:r>
            <a:endParaRPr lang="en-US" sz="750" dirty="0"/>
          </a:p>
        </p:txBody>
      </p:sp>
      <p:sp>
        <p:nvSpPr>
          <p:cNvPr id="19" name="Shape 15"/>
          <p:cNvSpPr/>
          <p:nvPr/>
        </p:nvSpPr>
        <p:spPr>
          <a:xfrm>
            <a:off x="5112868" y="2423160"/>
            <a:ext cx="1965960" cy="1508760"/>
          </a:xfrm>
          <a:prstGeom prst="roundRect">
            <a:avLst>
              <a:gd name="adj" fmla="val 4848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0" name="Shape 16"/>
          <p:cNvSpPr/>
          <p:nvPr/>
        </p:nvSpPr>
        <p:spPr>
          <a:xfrm>
            <a:off x="5844388" y="2587752"/>
            <a:ext cx="502920" cy="502920"/>
          </a:xfrm>
          <a:prstGeom prst="ellipse">
            <a:avLst/>
          </a:prstGeom>
          <a:solidFill>
            <a:srgbClr val="C9A227"/>
          </a:solidFill>
          <a:ln/>
          <a:effectLst>
            <a:outerShdw sx="100000" sy="100000" kx="0" ky="0" algn="bl" rotWithShape="0" blurRad="76200" dist="25400" dir="5400000">
              <a:srgbClr val="1B2A4A">
                <a:alpha val="18000"/>
              </a:srgbClr>
            </a:outerShdw>
          </a:effectLst>
        </p:spPr>
      </p:sp>
      <p:pic>
        <p:nvPicPr>
          <p:cNvPr id="2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4738" y="2648102"/>
            <a:ext cx="382219" cy="382219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5158588" y="3200400"/>
            <a:ext cx="1874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Outputs</a:t>
            </a:r>
            <a:endParaRPr lang="en-US" sz="1300" dirty="0"/>
          </a:p>
        </p:txBody>
      </p:sp>
      <p:sp>
        <p:nvSpPr>
          <p:cNvPr id="23" name="Text 18"/>
          <p:cNvSpPr/>
          <p:nvPr/>
        </p:nvSpPr>
        <p:spPr>
          <a:xfrm>
            <a:off x="5158588" y="3474720"/>
            <a:ext cx="1874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Продукти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7078828" y="3172968"/>
            <a:ext cx="292608" cy="0"/>
          </a:xfrm>
          <a:prstGeom prst="line">
            <a:avLst/>
          </a:prstGeom>
          <a:noFill/>
          <a:ln w="25400">
            <a:solidFill>
              <a:srgbClr val="C9A227"/>
            </a:solidFill>
            <a:prstDash val="solid"/>
            <a:tailEnd type="triangle"/>
          </a:ln>
        </p:spPr>
      </p:sp>
      <p:sp>
        <p:nvSpPr>
          <p:cNvPr id="25" name="Text 20"/>
          <p:cNvSpPr/>
          <p:nvPr/>
        </p:nvSpPr>
        <p:spPr>
          <a:xfrm>
            <a:off x="7033108" y="3246120"/>
            <a:ext cx="3840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i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припущення</a:t>
            </a:r>
            <a:endParaRPr lang="en-US" sz="750" dirty="0"/>
          </a:p>
        </p:txBody>
      </p:sp>
      <p:sp>
        <p:nvSpPr>
          <p:cNvPr id="26" name="Shape 21"/>
          <p:cNvSpPr/>
          <p:nvPr/>
        </p:nvSpPr>
        <p:spPr>
          <a:xfrm>
            <a:off x="7371436" y="2423160"/>
            <a:ext cx="1965960" cy="1508760"/>
          </a:xfrm>
          <a:prstGeom prst="roundRect">
            <a:avLst>
              <a:gd name="adj" fmla="val 4848"/>
            </a:avLst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7" name="Shape 22"/>
          <p:cNvSpPr/>
          <p:nvPr/>
        </p:nvSpPr>
        <p:spPr>
          <a:xfrm>
            <a:off x="8102956" y="2587752"/>
            <a:ext cx="502920" cy="502920"/>
          </a:xfrm>
          <a:prstGeom prst="ellipse">
            <a:avLst/>
          </a:prstGeom>
          <a:solidFill>
            <a:srgbClr val="C9A227"/>
          </a:solidFill>
          <a:ln/>
          <a:effectLst>
            <a:outerShdw sx="100000" sy="100000" kx="0" ky="0" algn="bl" rotWithShape="0" blurRad="76200" dist="25400" dir="5400000">
              <a:srgbClr val="1B2A4A">
                <a:alpha val="18000"/>
              </a:srgbClr>
            </a:outerShdw>
          </a:effectLst>
        </p:spPr>
      </p:sp>
      <p:pic>
        <p:nvPicPr>
          <p:cNvPr id="2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3306" y="2648102"/>
            <a:ext cx="382219" cy="382219"/>
          </a:xfrm>
          <a:prstGeom prst="rect">
            <a:avLst/>
          </a:prstGeom>
        </p:spPr>
      </p:pic>
      <p:sp>
        <p:nvSpPr>
          <p:cNvPr id="29" name="Text 23"/>
          <p:cNvSpPr/>
          <p:nvPr/>
        </p:nvSpPr>
        <p:spPr>
          <a:xfrm>
            <a:off x="7417156" y="3200400"/>
            <a:ext cx="1874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Outcomes</a:t>
            </a:r>
            <a:endParaRPr lang="en-US" sz="1300" dirty="0"/>
          </a:p>
        </p:txBody>
      </p:sp>
      <p:sp>
        <p:nvSpPr>
          <p:cNvPr id="30" name="Text 24"/>
          <p:cNvSpPr/>
          <p:nvPr/>
        </p:nvSpPr>
        <p:spPr>
          <a:xfrm>
            <a:off x="7417156" y="3474720"/>
            <a:ext cx="1874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E8EE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Результати</a:t>
            </a:r>
            <a:endParaRPr lang="en-US" sz="1050" dirty="0"/>
          </a:p>
        </p:txBody>
      </p:sp>
      <p:sp>
        <p:nvSpPr>
          <p:cNvPr id="31" name="Shape 25"/>
          <p:cNvSpPr/>
          <p:nvPr/>
        </p:nvSpPr>
        <p:spPr>
          <a:xfrm>
            <a:off x="9337396" y="3172968"/>
            <a:ext cx="292608" cy="0"/>
          </a:xfrm>
          <a:prstGeom prst="line">
            <a:avLst/>
          </a:prstGeom>
          <a:noFill/>
          <a:ln w="25400">
            <a:solidFill>
              <a:srgbClr val="C9A227"/>
            </a:solidFill>
            <a:prstDash val="solid"/>
            <a:tailEnd type="triangle"/>
          </a:ln>
        </p:spPr>
      </p:sp>
      <p:sp>
        <p:nvSpPr>
          <p:cNvPr id="32" name="Text 26"/>
          <p:cNvSpPr/>
          <p:nvPr/>
        </p:nvSpPr>
        <p:spPr>
          <a:xfrm>
            <a:off x="9291676" y="3246120"/>
            <a:ext cx="3840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i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припущення</a:t>
            </a:r>
            <a:endParaRPr lang="en-US" sz="750" dirty="0"/>
          </a:p>
        </p:txBody>
      </p:sp>
      <p:sp>
        <p:nvSpPr>
          <p:cNvPr id="33" name="Shape 27"/>
          <p:cNvSpPr/>
          <p:nvPr/>
        </p:nvSpPr>
        <p:spPr>
          <a:xfrm>
            <a:off x="9630004" y="2423160"/>
            <a:ext cx="1965960" cy="1508760"/>
          </a:xfrm>
          <a:prstGeom prst="roundRect">
            <a:avLst>
              <a:gd name="adj" fmla="val 4848"/>
            </a:avLst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34" name="Shape 28"/>
          <p:cNvSpPr/>
          <p:nvPr/>
        </p:nvSpPr>
        <p:spPr>
          <a:xfrm>
            <a:off x="10361524" y="2587752"/>
            <a:ext cx="502920" cy="502920"/>
          </a:xfrm>
          <a:prstGeom prst="ellipse">
            <a:avLst/>
          </a:prstGeom>
          <a:solidFill>
            <a:srgbClr val="C9A227"/>
          </a:solidFill>
          <a:ln/>
          <a:effectLst>
            <a:outerShdw sx="100000" sy="100000" kx="0" ky="0" algn="bl" rotWithShape="0" blurRad="76200" dist="25400" dir="5400000">
              <a:srgbClr val="1B2A4A">
                <a:alpha val="18000"/>
              </a:srgbClr>
            </a:outerShdw>
          </a:effectLst>
        </p:spPr>
      </p:sp>
      <p:pic>
        <p:nvPicPr>
          <p:cNvPr id="35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21874" y="2648102"/>
            <a:ext cx="382219" cy="382219"/>
          </a:xfrm>
          <a:prstGeom prst="rect">
            <a:avLst/>
          </a:prstGeom>
        </p:spPr>
      </p:pic>
      <p:sp>
        <p:nvSpPr>
          <p:cNvPr id="36" name="Text 29"/>
          <p:cNvSpPr/>
          <p:nvPr/>
        </p:nvSpPr>
        <p:spPr>
          <a:xfrm>
            <a:off x="9675724" y="3200400"/>
            <a:ext cx="1874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Impact</a:t>
            </a:r>
            <a:endParaRPr lang="en-US" sz="1300" dirty="0"/>
          </a:p>
        </p:txBody>
      </p:sp>
      <p:sp>
        <p:nvSpPr>
          <p:cNvPr id="37" name="Text 30"/>
          <p:cNvSpPr/>
          <p:nvPr/>
        </p:nvSpPr>
        <p:spPr>
          <a:xfrm>
            <a:off x="9675724" y="3474720"/>
            <a:ext cx="1874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E8EE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Вплив</a:t>
            </a:r>
            <a:endParaRPr lang="en-US" sz="1050" dirty="0"/>
          </a:p>
        </p:txBody>
      </p:sp>
      <p:sp>
        <p:nvSpPr>
          <p:cNvPr id="38" name="Text 31"/>
          <p:cNvSpPr/>
          <p:nvPr/>
        </p:nvSpPr>
        <p:spPr>
          <a:xfrm>
            <a:off x="457200" y="4251960"/>
            <a:ext cx="11247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i="1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Assumptions — зовнішні умови, які мають виконатися, щоб перехід між рівнями відбувся успішно</a:t>
            </a:r>
            <a:endParaRPr lang="en-US" sz="1150" dirty="0"/>
          </a:p>
        </p:txBody>
      </p:sp>
      <p:sp>
        <p:nvSpPr>
          <p:cNvPr id="39" name="Text 32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2</a:t>
            </a:r>
            <a:endParaRPr lang="en-US" sz="900" dirty="0"/>
          </a:p>
        </p:txBody>
      </p:sp>
      <p:sp>
        <p:nvSpPr>
          <p:cNvPr id="40" name="Text 33"/>
          <p:cNvSpPr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47472"/>
            <a:ext cx="9144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ТЕОРІЯ ЗМІН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658368"/>
            <a:ext cx="11247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Логіка втручання: вертикальна ієрархія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457200" y="1572768"/>
            <a:ext cx="11247120" cy="932688"/>
          </a:xfrm>
          <a:prstGeom prst="roundRect">
            <a:avLst>
              <a:gd name="adj" fmla="val 5882"/>
            </a:avLst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731520" y="1572768"/>
            <a:ext cx="265176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Загальна мета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3383280" y="1572768"/>
            <a:ext cx="246888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E8EE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Overall Objective / Impact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5943600" y="1572768"/>
            <a:ext cx="548640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080" dirty="0">
                <a:solidFill>
                  <a:srgbClr val="E8EE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Ширша стратегічна ціль — проєкт лише сприяє її досягненню, не досягає одноосібно</a:t>
            </a:r>
            <a:endParaRPr lang="en-US" sz="1080" dirty="0"/>
          </a:p>
        </p:txBody>
      </p:sp>
      <p:sp>
        <p:nvSpPr>
          <p:cNvPr id="8" name="Shape 6"/>
          <p:cNvSpPr/>
          <p:nvPr/>
        </p:nvSpPr>
        <p:spPr>
          <a:xfrm>
            <a:off x="457200" y="2633472"/>
            <a:ext cx="11247120" cy="932688"/>
          </a:xfrm>
          <a:prstGeom prst="roundRect">
            <a:avLst>
              <a:gd name="adj" fmla="val 5882"/>
            </a:avLst>
          </a:prstGeom>
          <a:solidFill>
            <a:srgbClr val="24365F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731520" y="2633472"/>
            <a:ext cx="265176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Конкретна мета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3383280" y="2633472"/>
            <a:ext cx="246888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E8EE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Specific Objective / Purpose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5943600" y="2633472"/>
            <a:ext cx="548640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080" dirty="0">
                <a:solidFill>
                  <a:srgbClr val="E8EE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Формулюється в однині — центральний елемент проєкту, безпосередній ефект для цільових груп</a:t>
            </a:r>
            <a:endParaRPr lang="en-US" sz="1080" dirty="0"/>
          </a:p>
        </p:txBody>
      </p:sp>
      <p:sp>
        <p:nvSpPr>
          <p:cNvPr id="12" name="Shape 10"/>
          <p:cNvSpPr/>
          <p:nvPr/>
        </p:nvSpPr>
        <p:spPr>
          <a:xfrm>
            <a:off x="457200" y="3694176"/>
            <a:ext cx="11247120" cy="932688"/>
          </a:xfrm>
          <a:prstGeom prst="roundRect">
            <a:avLst>
              <a:gd name="adj" fmla="val 5882"/>
            </a:avLst>
          </a:prstGeom>
          <a:solidFill>
            <a:srgbClr val="C9A227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731520" y="3694176"/>
            <a:ext cx="265176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Результати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383280" y="3694176"/>
            <a:ext cx="246888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Results / Outputs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5943600" y="3694176"/>
            <a:ext cx="548640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08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Конкретні продукти й послуги, які команда проєкту контролює й гарантує</a:t>
            </a:r>
            <a:endParaRPr lang="en-US" sz="1080" dirty="0"/>
          </a:p>
        </p:txBody>
      </p:sp>
      <p:sp>
        <p:nvSpPr>
          <p:cNvPr id="16" name="Shape 14"/>
          <p:cNvSpPr/>
          <p:nvPr/>
        </p:nvSpPr>
        <p:spPr>
          <a:xfrm>
            <a:off x="457200" y="4754880"/>
            <a:ext cx="11247120" cy="932688"/>
          </a:xfrm>
          <a:prstGeom prst="roundRect">
            <a:avLst>
              <a:gd name="adj" fmla="val 5882"/>
            </a:avLst>
          </a:prstGeom>
          <a:solidFill>
            <a:srgbClr val="F4F7FC"/>
          </a:solidFill>
          <a:ln w="12700">
            <a:solidFill>
              <a:srgbClr val="D6DFEE"/>
            </a:solidFill>
            <a:prstDash val="solid"/>
          </a:ln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731520" y="4754880"/>
            <a:ext cx="265176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Заходи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3383280" y="4754880"/>
            <a:ext cx="246888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Activities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5943600" y="4754880"/>
            <a:ext cx="548640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08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Конкретні дії, що виконуються для отримання результатів</a:t>
            </a:r>
            <a:endParaRPr lang="en-US" sz="1080" dirty="0"/>
          </a:p>
        </p:txBody>
      </p:sp>
      <p:sp>
        <p:nvSpPr>
          <p:cNvPr id="20" name="Text 18"/>
          <p:cNvSpPr/>
          <p:nvPr/>
        </p:nvSpPr>
        <p:spPr>
          <a:xfrm>
            <a:off x="457200" y="5888736"/>
            <a:ext cx="11247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i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Принцип «якщо — то»: якщо виконані заходи, то досягнуто результатів; якщо досягнуто результатів, то реалізовано конкретну мету — і так до загальної мети</a:t>
            </a:r>
            <a:endParaRPr lang="en-US" sz="1150" dirty="0"/>
          </a:p>
        </p:txBody>
      </p:sp>
      <p:sp>
        <p:nvSpPr>
          <p:cNvPr id="21" name="Text 19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2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24365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326880" y="-1828800"/>
            <a:ext cx="5029200" cy="5029200"/>
          </a:xfrm>
          <a:prstGeom prst="ellipse">
            <a:avLst/>
          </a:prstGeom>
          <a:solidFill>
            <a:srgbClr val="24365F">
              <a:alpha val="6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2011680" y="4754880"/>
            <a:ext cx="4206240" cy="4206240"/>
          </a:xfrm>
          <a:prstGeom prst="ellipse">
            <a:avLst/>
          </a:prstGeom>
          <a:solidFill>
            <a:srgbClr val="24365F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47472"/>
            <a:ext cx="9144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ТЕОРІЯ ЗМІН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57200" y="658368"/>
            <a:ext cx="11247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Теорія змін і логіка втручання: як вони пов'язані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586588" y="1737360"/>
            <a:ext cx="5349240" cy="3931920"/>
          </a:xfrm>
          <a:prstGeom prst="roundRect">
            <a:avLst>
              <a:gd name="adj" fmla="val 1860"/>
            </a:avLst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860908" y="2011680"/>
            <a:ext cx="640080" cy="640080"/>
          </a:xfrm>
          <a:prstGeom prst="ellipse">
            <a:avLst/>
          </a:prstGeom>
          <a:solidFill>
            <a:srgbClr val="C9A227"/>
          </a:solidFill>
          <a:ln/>
          <a:effectLst>
            <a:outerShdw sx="100000" sy="100000" kx="0" ky="0" algn="bl" rotWithShape="0" blurRad="76200" dist="25400" dir="5400000">
              <a:srgbClr val="1B2A4A">
                <a:alpha val="18000"/>
              </a:srgbClr>
            </a:outerShdw>
          </a:effectLst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7717" y="2088490"/>
            <a:ext cx="486461" cy="486461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683868" y="2103120"/>
            <a:ext cx="4069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Теорія змін (ToC)</a:t>
            </a:r>
            <a:endParaRPr lang="en-US" sz="1700" dirty="0"/>
          </a:p>
        </p:txBody>
      </p:sp>
      <p:sp>
        <p:nvSpPr>
          <p:cNvPr id="10" name="Text 7"/>
          <p:cNvSpPr/>
          <p:nvPr/>
        </p:nvSpPr>
        <p:spPr>
          <a:xfrm>
            <a:off x="860908" y="2834640"/>
            <a:ext cx="48006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E8EE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Ширша аналітична модель: пояснює логіку та припущення, чому обрана стратегія має призвести до бажаної зміни. Гнучка, часто нелінійна, ілюструє контекст і альтернативні шляхи.</a:t>
            </a:r>
            <a:endParaRPr lang="en-US" sz="1250" dirty="0"/>
          </a:p>
        </p:txBody>
      </p:sp>
      <p:sp>
        <p:nvSpPr>
          <p:cNvPr id="11" name="Text 8"/>
          <p:cNvSpPr/>
          <p:nvPr/>
        </p:nvSpPr>
        <p:spPr>
          <a:xfrm>
            <a:off x="860908" y="4389120"/>
            <a:ext cx="4800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50" i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Використовується на етапі концептуалізації для перевірки логіки перед формалізацією</a:t>
            </a:r>
            <a:endParaRPr lang="en-US" sz="1150" dirty="0"/>
          </a:p>
        </p:txBody>
      </p:sp>
      <p:sp>
        <p:nvSpPr>
          <p:cNvPr id="12" name="Shape 9"/>
          <p:cNvSpPr/>
          <p:nvPr/>
        </p:nvSpPr>
        <p:spPr>
          <a:xfrm>
            <a:off x="6255868" y="1737360"/>
            <a:ext cx="5349240" cy="3931920"/>
          </a:xfrm>
          <a:prstGeom prst="roundRect">
            <a:avLst>
              <a:gd name="adj" fmla="val 1860"/>
            </a:avLst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6530188" y="2011680"/>
            <a:ext cx="640080" cy="640080"/>
          </a:xfrm>
          <a:prstGeom prst="ellipse">
            <a:avLst/>
          </a:prstGeom>
          <a:solidFill>
            <a:srgbClr val="C9A227"/>
          </a:solidFill>
          <a:ln/>
          <a:effectLst>
            <a:outerShdw sx="100000" sy="100000" kx="0" ky="0" algn="bl" rotWithShape="0" blurRad="76200" dist="25400" dir="5400000">
              <a:srgbClr val="1B2A4A">
                <a:alpha val="18000"/>
              </a:srgbClr>
            </a:outerShdw>
          </a:effectLst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6997" y="2088490"/>
            <a:ext cx="486461" cy="486461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7353148" y="2103120"/>
            <a:ext cx="4069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Логіка втручання</a:t>
            </a:r>
            <a:endParaRPr lang="en-US" sz="1700" dirty="0"/>
          </a:p>
        </p:txBody>
      </p:sp>
      <p:sp>
        <p:nvSpPr>
          <p:cNvPr id="16" name="Text 12"/>
          <p:cNvSpPr/>
          <p:nvPr/>
        </p:nvSpPr>
        <p:spPr>
          <a:xfrm>
            <a:off x="6530188" y="2834640"/>
            <a:ext cx="48006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E8EE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Формалізована, лінійна вертикальна структура з чотирьох рівнів (мета—мета—результати—заходи), що безпосередньо переноситься у логічну матрицю проєкту (logframe).</a:t>
            </a:r>
            <a:endParaRPr lang="en-US" sz="1250" dirty="0"/>
          </a:p>
        </p:txBody>
      </p:sp>
      <p:sp>
        <p:nvSpPr>
          <p:cNvPr id="17" name="Text 13"/>
          <p:cNvSpPr/>
          <p:nvPr/>
        </p:nvSpPr>
        <p:spPr>
          <a:xfrm>
            <a:off x="6530188" y="4389120"/>
            <a:ext cx="4800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50" i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Використовується на етапі формулювання для документування проєкту у формі, зрозумілій донору</a:t>
            </a:r>
            <a:endParaRPr lang="en-US" sz="1150" dirty="0"/>
          </a:p>
        </p:txBody>
      </p:sp>
      <p:sp>
        <p:nvSpPr>
          <p:cNvPr id="18" name="Text 14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A9B6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2</a:t>
            </a:r>
            <a:endParaRPr lang="en-US" sz="900" dirty="0"/>
          </a:p>
        </p:txBody>
      </p:sp>
      <p:sp>
        <p:nvSpPr>
          <p:cNvPr id="19" name="Text 15"/>
          <p:cNvSpPr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A9B6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47472"/>
            <a:ext cx="9144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ЛОГІЧНА МАТРИЦЯ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658368"/>
            <a:ext cx="11247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Логічна матриця проєкту (Logframe)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457200" y="1481328"/>
            <a:ext cx="11247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Таблиця 4×4: рядки — чотири рівні логіки втручання, стовпці — логіка втручання, індикатори, джерела верифікації та припущення</a:t>
            </a:r>
            <a:endParaRPr lang="en-US" sz="1300" dirty="0"/>
          </a:p>
        </p:txBody>
      </p:sp>
      <p:graphicFrame>
        <p:nvGraphicFramePr>
          <p:cNvPr id="1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874520"/>
          <a:ext cx="11247120" cy="914400"/>
        </p:xfrm>
        <a:graphic>
          <a:graphicData uri="http://schemas.openxmlformats.org/drawingml/2006/table">
            <a:tbl>
              <a:tblPr/>
              <a:tblGrid>
                <a:gridCol w="1554480"/>
                <a:gridCol w="2514600"/>
                <a:gridCol w="2514600"/>
                <a:gridCol w="2377440"/>
                <a:gridCol w="2286000"/>
              </a:tblGrid>
              <a:tr h="80467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365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Логіка втручання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ОВІ (індикатори)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Джерела верифікації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Припущення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</a:tr>
              <a:tr h="80467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Загальна мета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365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3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Внесок проєкту у ширшу стратегічну ціль (напр. регіональний розвиток)</a:t>
                      </a:r>
                      <a:endParaRPr lang="en-US" sz="9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3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Індикатори впливу на рівні регіону/сектору</a:t>
                      </a:r>
                      <a:endParaRPr lang="en-US" sz="9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3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Офіційна статистика, галузеві звіти</a:t>
                      </a:r>
                      <a:endParaRPr lang="en-US" sz="9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3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Стабільність макроекономічної та політичної ситуації</a:t>
                      </a:r>
                      <a:endParaRPr lang="en-US" sz="9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</a:tr>
              <a:tr h="80467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Конкретна мета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365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3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Безпосередній ефект для цільових груп — центральна мета проєкту</a:t>
                      </a:r>
                      <a:endParaRPr lang="en-US" sz="9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3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Індикатори зміни у стані цільової групи</a:t>
                      </a:r>
                      <a:endParaRPr lang="en-US" sz="9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3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Опитування, моніторингові звіти проєкту</a:t>
                      </a:r>
                      <a:endParaRPr lang="en-US" sz="9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3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Цільові групи готові й здатні застосувати нові можливості</a:t>
                      </a:r>
                      <a:endParaRPr lang="en-US" sz="9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0467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Результати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365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3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Продукти й послуги, гарантовані командою проєкту</a:t>
                      </a:r>
                      <a:endParaRPr lang="en-US" sz="9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3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Кількісні та якісні показники виконання</a:t>
                      </a:r>
                      <a:endParaRPr lang="en-US" sz="9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3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Звіти про виконання, акти прийому робіт</a:t>
                      </a:r>
                      <a:endParaRPr lang="en-US" sz="9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3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Своєчасне постачання ресурсів партнерами</a:t>
                      </a:r>
                      <a:endParaRPr lang="en-US" sz="9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</a:tr>
              <a:tr h="80467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Заходи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365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3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Дії, що виконуються для отримання результатів</a:t>
                      </a:r>
                      <a:endParaRPr lang="en-US" sz="9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3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Виконання за графіком і бюджетом</a:t>
                      </a:r>
                      <a:endParaRPr lang="en-US" sz="9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3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Фінансові звіти, протоколи заходів</a:t>
                      </a:r>
                      <a:endParaRPr lang="en-US" sz="9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3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Відсутність форс-мажорних обставин</a:t>
                      </a:r>
                      <a:endParaRPr lang="en-US" sz="9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2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47472"/>
            <a:ext cx="9144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ЛОГІЧНА МАТРИЦЯ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658368"/>
            <a:ext cx="11247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Приклад: цифровізація МСП прикордонного регіону</a:t>
            </a:r>
            <a:endParaRPr lang="en-US" sz="2400" dirty="0"/>
          </a:p>
        </p:txBody>
      </p:sp>
      <p:graphicFrame>
        <p:nvGraphicFramePr>
          <p:cNvPr id="1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600200"/>
          <a:ext cx="11247120" cy="914400"/>
        </p:xfrm>
        <a:graphic>
          <a:graphicData uri="http://schemas.openxmlformats.org/drawingml/2006/table">
            <a:tbl>
              <a:tblPr/>
              <a:tblGrid>
                <a:gridCol w="1417320"/>
                <a:gridCol w="2606040"/>
                <a:gridCol w="2697480"/>
                <a:gridCol w="2331720"/>
                <a:gridCol w="2194560"/>
              </a:tblGrid>
              <a:tr h="77724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Логіка втручання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ОВІ (з baseline і target)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Джерела верифікації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Припущення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</a:tr>
              <a:tr h="7772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60" b="1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Загальна мета</a:t>
                      </a:r>
                      <a:endParaRPr lang="en-US" sz="8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EF9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6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Підвищена конкурентоспроможність прикордонного регіону Польща–Україна</a:t>
                      </a:r>
                      <a:endParaRPr lang="en-US" sz="8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6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Частка МСП, що експортують: з 12% до 20% за 5 років</a:t>
                      </a:r>
                      <a:endParaRPr lang="en-US" sz="8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6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Регіональна статистика, звіти торгових палат</a:t>
                      </a:r>
                      <a:endParaRPr lang="en-US" sz="8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6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Стабільна макроекономічна ситуація в регіоні</a:t>
                      </a:r>
                      <a:endParaRPr lang="en-US" sz="8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</a:tr>
              <a:tr h="7772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60" b="1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Конкретна мета</a:t>
                      </a:r>
                      <a:endParaRPr lang="en-US" sz="8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EF9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6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150 МСП впровадили цифрові інструменти ведення бізнесу</a:t>
                      </a:r>
                      <a:endParaRPr lang="en-US" sz="8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6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Частка МСП з цифровими каналами продажу: з 18% до 55% за 2 роки</a:t>
                      </a:r>
                      <a:endParaRPr lang="en-US" sz="8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6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Опитування учасників до/після проєкту</a:t>
                      </a:r>
                      <a:endParaRPr lang="en-US" sz="8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6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МСП мотивовані та мають базову ІТ-інфраструктуру</a:t>
                      </a:r>
                      <a:endParaRPr lang="en-US" sz="8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772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60" b="1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Результати</a:t>
                      </a:r>
                      <a:endParaRPr lang="en-US" sz="8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EF9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6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Проведено навчання та надано цифрові ваучери 150 МСП</a:t>
                      </a:r>
                      <a:endParaRPr lang="en-US" sz="8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6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Кількість навчених: 150; виданих ваучерів: 120 до кінця Р1</a:t>
                      </a:r>
                      <a:endParaRPr lang="en-US" sz="8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6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Реєстри учасників, акти видачі ваучерів</a:t>
                      </a:r>
                      <a:endParaRPr lang="en-US" sz="8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6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Постачальники цифрових рішень доступні на ринку</a:t>
                      </a:r>
                      <a:endParaRPr lang="en-US" sz="8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C"/>
                    </a:solidFill>
                  </a:tcPr>
                </a:tc>
              </a:tr>
              <a:tr h="7772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60" b="1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Заходи</a:t>
                      </a:r>
                      <a:endParaRPr lang="en-US" sz="8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EF9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6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Навчальні модулі, консультації, грантова програма ваучерів</a:t>
                      </a:r>
                      <a:endParaRPr lang="en-US" sz="8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6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Виконання плану заходів на 100% у межах бюджету</a:t>
                      </a:r>
                      <a:endParaRPr lang="en-US" sz="8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6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Фінансова звітність, протоколи тренінгів</a:t>
                      </a:r>
                      <a:endParaRPr lang="en-US" sz="8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6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Відсутність суттєвих затримок постачання обладнання</a:t>
                      </a:r>
                      <a:endParaRPr lang="en-US" sz="86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6DF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2</a:t>
            </a:r>
            <a:endParaRPr lang="en-US" sz="900" dirty="0"/>
          </a:p>
        </p:txBody>
      </p:sp>
      <p:sp>
        <p:nvSpPr>
          <p:cNvPr id="6" name="Text 3"/>
          <p:cNvSpPr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47472"/>
            <a:ext cx="9144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ЛОГІЧНА МАТРИЦЯ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658368"/>
            <a:ext cx="11247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SMART-індикатори та «смертоносні» припущення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600200"/>
            <a:ext cx="5577840" cy="4023360"/>
          </a:xfrm>
          <a:prstGeom prst="roundRect">
            <a:avLst>
              <a:gd name="adj" fmla="val 1818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731520" y="1828800"/>
            <a:ext cx="5029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SMART-індикатори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731520" y="2377440"/>
            <a:ext cx="457200" cy="457200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7" name="Text 5"/>
          <p:cNvSpPr/>
          <p:nvPr/>
        </p:nvSpPr>
        <p:spPr>
          <a:xfrm>
            <a:off x="731520" y="23774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325880" y="2377440"/>
            <a:ext cx="1463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Specific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2834640" y="237744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Конкретний, чітко визначений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731520" y="2990088"/>
            <a:ext cx="457200" cy="457200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11" name="Text 9"/>
          <p:cNvSpPr/>
          <p:nvPr/>
        </p:nvSpPr>
        <p:spPr>
          <a:xfrm>
            <a:off x="731520" y="299008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1325880" y="2990088"/>
            <a:ext cx="1463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Measurable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2834640" y="2990088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Вимірюваний кількісно чи якісно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731520" y="3602736"/>
            <a:ext cx="457200" cy="457200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15" name="Text 13"/>
          <p:cNvSpPr/>
          <p:nvPr/>
        </p:nvSpPr>
        <p:spPr>
          <a:xfrm>
            <a:off x="731520" y="360273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1325880" y="3602736"/>
            <a:ext cx="1463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Achievable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2834640" y="3602736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Досяжний за наявних ресурсів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731520" y="4215384"/>
            <a:ext cx="457200" cy="457200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19" name="Text 17"/>
          <p:cNvSpPr/>
          <p:nvPr/>
        </p:nvSpPr>
        <p:spPr>
          <a:xfrm>
            <a:off x="731520" y="421538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1325880" y="4215384"/>
            <a:ext cx="1463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Relevant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2834640" y="4215384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Доречний для цілі проєкту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731520" y="4828032"/>
            <a:ext cx="457200" cy="457200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23" name="Text 21"/>
          <p:cNvSpPr/>
          <p:nvPr/>
        </p:nvSpPr>
        <p:spPr>
          <a:xfrm>
            <a:off x="731520" y="482803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1325880" y="4828032"/>
            <a:ext cx="1463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Time-bound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2834640" y="4828032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Обмежений у часі, з датою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731520" y="5486400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i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Кожен індикатор супроводжується базовим значенням (baseline) та цільовим значенням (target)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6309360" y="1600200"/>
            <a:ext cx="5394960" cy="4023360"/>
          </a:xfrm>
          <a:prstGeom prst="roundRect">
            <a:avLst>
              <a:gd name="adj" fmla="val 1818"/>
            </a:avLst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8" name="Shape 26"/>
          <p:cNvSpPr/>
          <p:nvPr/>
        </p:nvSpPr>
        <p:spPr>
          <a:xfrm>
            <a:off x="6583680" y="1874520"/>
            <a:ext cx="594360" cy="594360"/>
          </a:xfrm>
          <a:prstGeom prst="ellipse">
            <a:avLst/>
          </a:prstGeom>
          <a:solidFill>
            <a:srgbClr val="C9A227"/>
          </a:solidFill>
          <a:ln/>
          <a:effectLst>
            <a:outerShdw sx="100000" sy="100000" kx="0" ky="0" algn="bl" rotWithShape="0" blurRad="76200" dist="25400" dir="5400000">
              <a:srgbClr val="1B2A4A">
                <a:alpha val="18000"/>
              </a:srgbClr>
            </a:outerShdw>
          </a:effectLst>
        </p:spPr>
      </p:sp>
      <p:pic>
        <p:nvPicPr>
          <p:cNvPr id="2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55003" y="1945843"/>
            <a:ext cx="451714" cy="451714"/>
          </a:xfrm>
          <a:prstGeom prst="rect">
            <a:avLst/>
          </a:prstGeom>
        </p:spPr>
      </p:pic>
      <p:sp>
        <p:nvSpPr>
          <p:cNvPr id="30" name="Text 27"/>
          <p:cNvSpPr/>
          <p:nvPr/>
        </p:nvSpPr>
        <p:spPr>
          <a:xfrm>
            <a:off x="7360920" y="1874520"/>
            <a:ext cx="4114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5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«Смертоносні» припущення</a:t>
            </a:r>
            <a:endParaRPr lang="en-US" sz="1550" dirty="0"/>
          </a:p>
        </p:txBody>
      </p:sp>
      <p:sp>
        <p:nvSpPr>
          <p:cNvPr id="31" name="Text 28"/>
          <p:cNvSpPr/>
          <p:nvPr/>
        </p:nvSpPr>
        <p:spPr>
          <a:xfrm>
            <a:off x="6583680" y="2606040"/>
            <a:ext cx="4846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00" dirty="0">
                <a:solidFill>
                  <a:srgbClr val="E8EE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Killer assumptions — припущення з низькою ймовірністю виконання, але критичним впливом на успіх проєкту.</a:t>
            </a:r>
            <a:endParaRPr lang="en-US" sz="1200" dirty="0"/>
          </a:p>
        </p:txBody>
      </p:sp>
      <p:sp>
        <p:nvSpPr>
          <p:cNvPr id="32" name="Text 29"/>
          <p:cNvSpPr/>
          <p:nvPr/>
        </p:nvSpPr>
        <p:spPr>
          <a:xfrm>
            <a:off x="6583680" y="3566160"/>
            <a:ext cx="4846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00" dirty="0">
                <a:solidFill>
                  <a:srgbClr val="E8EE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Якщо ймовірність виконання низька, а вплив критичний → потрібен перегляд дизайну проєкту (нові заходи, партнери або цілі)</a:t>
            </a:r>
            <a:endParaRPr lang="en-US" sz="1200" dirty="0"/>
          </a:p>
        </p:txBody>
      </p:sp>
      <p:sp>
        <p:nvSpPr>
          <p:cNvPr id="33" name="Text 30"/>
          <p:cNvSpPr/>
          <p:nvPr/>
        </p:nvSpPr>
        <p:spPr>
          <a:xfrm>
            <a:off x="6583680" y="4526280"/>
            <a:ext cx="48463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080" i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Приклад: «Регіональна влада збереже політичну підтримку реформи протягом усього періоду проєкту» — за нестабільної ситуації це може бути смертоносним припущенням</a:t>
            </a:r>
            <a:endParaRPr lang="en-US" sz="1080" dirty="0"/>
          </a:p>
        </p:txBody>
      </p:sp>
      <p:sp>
        <p:nvSpPr>
          <p:cNvPr id="34" name="Text 31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2</a:t>
            </a:r>
            <a:endParaRPr lang="en-US" sz="900" dirty="0"/>
          </a:p>
        </p:txBody>
      </p:sp>
      <p:sp>
        <p:nvSpPr>
          <p:cNvPr id="35" name="Text 32"/>
          <p:cNvSpPr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47472"/>
            <a:ext cx="9144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 СТРАТЕГІЧНА ВІДПОВІДНІСТЬ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658368"/>
            <a:ext cx="11247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Аналіз стратегічної відповідності (Strategic Fit)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457200" y="1645920"/>
            <a:ext cx="2697480" cy="3566160"/>
          </a:xfrm>
          <a:prstGeom prst="roundRect">
            <a:avLst>
              <a:gd name="adj" fmla="val 2712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640080" y="1828800"/>
            <a:ext cx="640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2331720" y="1828800"/>
            <a:ext cx="594360" cy="59436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76200" dist="25400" dir="5400000">
              <a:srgbClr val="1B2A4A">
                <a:alpha val="18000"/>
              </a:srgbClr>
            </a:outerShdw>
          </a:effectLst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03043" y="1900123"/>
            <a:ext cx="451714" cy="451714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640080" y="2514600"/>
            <a:ext cx="2331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3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Вивчення програмних документів донора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640080" y="3520440"/>
            <a:ext cx="23317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08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Робочі програми (Work Programmes), тематичні пріоритети, керівництва для заявників</a:t>
            </a:r>
            <a:endParaRPr lang="en-US" sz="1080" dirty="0"/>
          </a:p>
        </p:txBody>
      </p:sp>
      <p:sp>
        <p:nvSpPr>
          <p:cNvPr id="10" name="Shape 7"/>
          <p:cNvSpPr/>
          <p:nvPr/>
        </p:nvSpPr>
        <p:spPr>
          <a:xfrm>
            <a:off x="3374136" y="1645920"/>
            <a:ext cx="2697480" cy="3566160"/>
          </a:xfrm>
          <a:prstGeom prst="roundRect">
            <a:avLst>
              <a:gd name="adj" fmla="val 2712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1" name="Text 8"/>
          <p:cNvSpPr/>
          <p:nvPr/>
        </p:nvSpPr>
        <p:spPr>
          <a:xfrm>
            <a:off x="3557016" y="1828800"/>
            <a:ext cx="640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200" dirty="0"/>
          </a:p>
        </p:txBody>
      </p:sp>
      <p:sp>
        <p:nvSpPr>
          <p:cNvPr id="12" name="Shape 9"/>
          <p:cNvSpPr/>
          <p:nvPr/>
        </p:nvSpPr>
        <p:spPr>
          <a:xfrm>
            <a:off x="5248656" y="1828800"/>
            <a:ext cx="594360" cy="59436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76200" dist="25400" dir="5400000">
              <a:srgbClr val="1B2A4A">
                <a:alpha val="18000"/>
              </a:srgbClr>
            </a:outerShdw>
          </a:effectLst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9979" y="1900123"/>
            <a:ext cx="451714" cy="451714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3557016" y="2514600"/>
            <a:ext cx="2331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3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Зіставлення цілей з пріоритетами конкурсу</a:t>
            </a:r>
            <a:endParaRPr lang="en-US" sz="1300" dirty="0"/>
          </a:p>
        </p:txBody>
      </p:sp>
      <p:sp>
        <p:nvSpPr>
          <p:cNvPr id="15" name="Text 11"/>
          <p:cNvSpPr/>
          <p:nvPr/>
        </p:nvSpPr>
        <p:spPr>
          <a:xfrm>
            <a:off x="3557016" y="3520440"/>
            <a:ext cx="23317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08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Аналіз відповідності конкретної мети проєкту темам конкурсу (call topics)</a:t>
            </a:r>
            <a:endParaRPr lang="en-US" sz="1080" dirty="0"/>
          </a:p>
        </p:txBody>
      </p:sp>
      <p:sp>
        <p:nvSpPr>
          <p:cNvPr id="16" name="Shape 12"/>
          <p:cNvSpPr/>
          <p:nvPr/>
        </p:nvSpPr>
        <p:spPr>
          <a:xfrm>
            <a:off x="6291072" y="1645920"/>
            <a:ext cx="2697480" cy="3566160"/>
          </a:xfrm>
          <a:prstGeom prst="roundRect">
            <a:avLst>
              <a:gd name="adj" fmla="val 2712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7" name="Text 13"/>
          <p:cNvSpPr/>
          <p:nvPr/>
        </p:nvSpPr>
        <p:spPr>
          <a:xfrm>
            <a:off x="6473952" y="1828800"/>
            <a:ext cx="640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200" dirty="0"/>
          </a:p>
        </p:txBody>
      </p:sp>
      <p:sp>
        <p:nvSpPr>
          <p:cNvPr id="18" name="Shape 14"/>
          <p:cNvSpPr/>
          <p:nvPr/>
        </p:nvSpPr>
        <p:spPr>
          <a:xfrm>
            <a:off x="8165592" y="1828800"/>
            <a:ext cx="594360" cy="59436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76200" dist="25400" dir="5400000">
              <a:srgbClr val="1B2A4A">
                <a:alpha val="18000"/>
              </a:srgbClr>
            </a:outerShdw>
          </a:effectLst>
        </p:spPr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6915" y="1900123"/>
            <a:ext cx="451714" cy="451714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6473952" y="2514600"/>
            <a:ext cx="2331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3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Аналіз горизонтальних пріоритетів ЄС</a:t>
            </a:r>
            <a:endParaRPr lang="en-US" sz="1300" dirty="0"/>
          </a:p>
        </p:txBody>
      </p:sp>
      <p:sp>
        <p:nvSpPr>
          <p:cNvPr id="21" name="Text 16"/>
          <p:cNvSpPr/>
          <p:nvPr/>
        </p:nvSpPr>
        <p:spPr>
          <a:xfrm>
            <a:off x="6473952" y="3520440"/>
            <a:ext cx="23317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08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Гендерна рівність, екологічна сталість, цифровізація, недискримінація</a:t>
            </a:r>
            <a:endParaRPr lang="en-US" sz="1080" dirty="0"/>
          </a:p>
        </p:txBody>
      </p:sp>
      <p:sp>
        <p:nvSpPr>
          <p:cNvPr id="22" name="Shape 17"/>
          <p:cNvSpPr/>
          <p:nvPr/>
        </p:nvSpPr>
        <p:spPr>
          <a:xfrm>
            <a:off x="9208008" y="1645920"/>
            <a:ext cx="2697480" cy="3566160"/>
          </a:xfrm>
          <a:prstGeom prst="roundRect">
            <a:avLst>
              <a:gd name="adj" fmla="val 2712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3" name="Text 18"/>
          <p:cNvSpPr/>
          <p:nvPr/>
        </p:nvSpPr>
        <p:spPr>
          <a:xfrm>
            <a:off x="9390888" y="1828800"/>
            <a:ext cx="640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200" dirty="0"/>
          </a:p>
        </p:txBody>
      </p:sp>
      <p:sp>
        <p:nvSpPr>
          <p:cNvPr id="24" name="Shape 19"/>
          <p:cNvSpPr/>
          <p:nvPr/>
        </p:nvSpPr>
        <p:spPr>
          <a:xfrm>
            <a:off x="11082528" y="1828800"/>
            <a:ext cx="594360" cy="59436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76200" dist="25400" dir="5400000">
              <a:srgbClr val="1B2A4A">
                <a:alpha val="18000"/>
              </a:srgbClr>
            </a:outerShdw>
          </a:effectLst>
        </p:spPr>
      </p:sp>
      <p:pic>
        <p:nvPicPr>
          <p:cNvPr id="2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53851" y="1900123"/>
            <a:ext cx="451714" cy="451714"/>
          </a:xfrm>
          <a:prstGeom prst="rect">
            <a:avLst/>
          </a:prstGeom>
        </p:spPr>
      </p:pic>
      <p:sp>
        <p:nvSpPr>
          <p:cNvPr id="26" name="Text 20"/>
          <p:cNvSpPr/>
          <p:nvPr/>
        </p:nvSpPr>
        <p:spPr>
          <a:xfrm>
            <a:off x="9390888" y="2514600"/>
            <a:ext cx="2331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3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Аналіз компаративних переваг заявника</a:t>
            </a:r>
            <a:endParaRPr lang="en-US" sz="1300" dirty="0"/>
          </a:p>
        </p:txBody>
      </p:sp>
      <p:sp>
        <p:nvSpPr>
          <p:cNvPr id="27" name="Text 21"/>
          <p:cNvSpPr/>
          <p:nvPr/>
        </p:nvSpPr>
        <p:spPr>
          <a:xfrm>
            <a:off x="9390888" y="3520440"/>
            <a:ext cx="23317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08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Досвід, партнерство, ресурси, унікальна позиція для вирішення проблеми</a:t>
            </a:r>
            <a:endParaRPr lang="en-US" sz="1080" dirty="0"/>
          </a:p>
        </p:txBody>
      </p:sp>
      <p:sp>
        <p:nvSpPr>
          <p:cNvPr id="28" name="Text 22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2</a:t>
            </a:r>
            <a:endParaRPr lang="en-US" sz="900" dirty="0"/>
          </a:p>
        </p:txBody>
      </p:sp>
      <p:sp>
        <p:nvSpPr>
          <p:cNvPr id="29" name="Text 23"/>
          <p:cNvSpPr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24365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326880" y="-1828800"/>
            <a:ext cx="5029200" cy="5029200"/>
          </a:xfrm>
          <a:prstGeom prst="ellipse">
            <a:avLst/>
          </a:prstGeom>
          <a:solidFill>
            <a:srgbClr val="24365F">
              <a:alpha val="6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2011680" y="4754880"/>
            <a:ext cx="4206240" cy="4206240"/>
          </a:xfrm>
          <a:prstGeom prst="ellipse">
            <a:avLst/>
          </a:prstGeom>
          <a:solidFill>
            <a:srgbClr val="24365F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47472"/>
            <a:ext cx="9144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 СТРАТЕГІЧНА ВІДПОВІДНІСТЬ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57200" y="658368"/>
            <a:ext cx="11247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Горизонтальні пріоритети ЄС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457200" y="1508760"/>
            <a:ext cx="11247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E8EE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Обов'язкові майже для всіх проєктів, що фінансуються ЄС — заявка має продемонструвати внесок у кожен із них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457200" y="2148840"/>
            <a:ext cx="2697480" cy="2834640"/>
          </a:xfrm>
          <a:prstGeom prst="roundRect">
            <a:avLst>
              <a:gd name="adj" fmla="val 2712"/>
            </a:avLst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1417320" y="2423160"/>
            <a:ext cx="777240" cy="777240"/>
          </a:xfrm>
          <a:prstGeom prst="ellipse">
            <a:avLst/>
          </a:prstGeom>
          <a:solidFill>
            <a:srgbClr val="C9A227"/>
          </a:solidFill>
          <a:ln/>
          <a:effectLst>
            <a:outerShdw sx="100000" sy="100000" kx="0" ky="0" algn="bl" rotWithShape="0" blurRad="76200" dist="25400" dir="5400000">
              <a:srgbClr val="1B2A4A">
                <a:alpha val="18000"/>
              </a:srgbClr>
            </a:outerShdw>
          </a:effectLst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10589" y="2516429"/>
            <a:ext cx="590702" cy="590702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594360" y="3383280"/>
            <a:ext cx="2423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Гендерна рівність</a:t>
            </a:r>
            <a:endParaRPr lang="en-US" sz="1350" dirty="0"/>
          </a:p>
        </p:txBody>
      </p:sp>
      <p:sp>
        <p:nvSpPr>
          <p:cNvPr id="11" name="Text 8"/>
          <p:cNvSpPr/>
          <p:nvPr/>
        </p:nvSpPr>
        <p:spPr>
          <a:xfrm>
            <a:off x="640080" y="3931920"/>
            <a:ext cx="2331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E8EE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Рівні можливості участі та вигід для жінок і чоловіків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3374136" y="2148840"/>
            <a:ext cx="2697480" cy="2834640"/>
          </a:xfrm>
          <a:prstGeom prst="roundRect">
            <a:avLst>
              <a:gd name="adj" fmla="val 2712"/>
            </a:avLst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4334256" y="2423160"/>
            <a:ext cx="777240" cy="777240"/>
          </a:xfrm>
          <a:prstGeom prst="ellipse">
            <a:avLst/>
          </a:prstGeom>
          <a:solidFill>
            <a:srgbClr val="C9A227"/>
          </a:solidFill>
          <a:ln/>
          <a:effectLst>
            <a:outerShdw sx="100000" sy="100000" kx="0" ky="0" algn="bl" rotWithShape="0" blurRad="76200" dist="25400" dir="5400000">
              <a:srgbClr val="1B2A4A">
                <a:alpha val="18000"/>
              </a:srgbClr>
            </a:outerShdw>
          </a:effectLst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7525" y="2516429"/>
            <a:ext cx="590702" cy="590702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3511296" y="3383280"/>
            <a:ext cx="2423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Екологічна сталість</a:t>
            </a:r>
            <a:endParaRPr lang="en-US" sz="1350" dirty="0"/>
          </a:p>
        </p:txBody>
      </p:sp>
      <p:sp>
        <p:nvSpPr>
          <p:cNvPr id="16" name="Text 12"/>
          <p:cNvSpPr/>
          <p:nvPr/>
        </p:nvSpPr>
        <p:spPr>
          <a:xfrm>
            <a:off x="3557016" y="3931920"/>
            <a:ext cx="2331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E8EE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Мінімізація впливу на довкілля, клімат-орієнтовані рішення</a:t>
            </a:r>
            <a:endParaRPr lang="en-US" sz="1050" dirty="0"/>
          </a:p>
        </p:txBody>
      </p:sp>
      <p:sp>
        <p:nvSpPr>
          <p:cNvPr id="17" name="Shape 13"/>
          <p:cNvSpPr/>
          <p:nvPr/>
        </p:nvSpPr>
        <p:spPr>
          <a:xfrm>
            <a:off x="6291072" y="2148840"/>
            <a:ext cx="2697480" cy="2834640"/>
          </a:xfrm>
          <a:prstGeom prst="roundRect">
            <a:avLst>
              <a:gd name="adj" fmla="val 2712"/>
            </a:avLst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8" name="Shape 14"/>
          <p:cNvSpPr/>
          <p:nvPr/>
        </p:nvSpPr>
        <p:spPr>
          <a:xfrm>
            <a:off x="7251192" y="2423160"/>
            <a:ext cx="777240" cy="777240"/>
          </a:xfrm>
          <a:prstGeom prst="ellipse">
            <a:avLst/>
          </a:prstGeom>
          <a:solidFill>
            <a:srgbClr val="C9A227"/>
          </a:solidFill>
          <a:ln/>
          <a:effectLst>
            <a:outerShdw sx="100000" sy="100000" kx="0" ky="0" algn="bl" rotWithShape="0" blurRad="76200" dist="25400" dir="5400000">
              <a:srgbClr val="1B2A4A">
                <a:alpha val="18000"/>
              </a:srgbClr>
            </a:outerShdw>
          </a:effectLst>
        </p:spPr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4461" y="2516429"/>
            <a:ext cx="590702" cy="590702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6428232" y="3383280"/>
            <a:ext cx="2423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Цифровізація</a:t>
            </a:r>
            <a:endParaRPr lang="en-US" sz="1350" dirty="0"/>
          </a:p>
        </p:txBody>
      </p:sp>
      <p:sp>
        <p:nvSpPr>
          <p:cNvPr id="21" name="Text 16"/>
          <p:cNvSpPr/>
          <p:nvPr/>
        </p:nvSpPr>
        <p:spPr>
          <a:xfrm>
            <a:off x="6473952" y="3931920"/>
            <a:ext cx="2331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E8EE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Впровадження цифрових інструментів та даних</a:t>
            </a:r>
            <a:endParaRPr lang="en-US" sz="1050" dirty="0"/>
          </a:p>
        </p:txBody>
      </p:sp>
      <p:sp>
        <p:nvSpPr>
          <p:cNvPr id="22" name="Shape 17"/>
          <p:cNvSpPr/>
          <p:nvPr/>
        </p:nvSpPr>
        <p:spPr>
          <a:xfrm>
            <a:off x="9208008" y="2148840"/>
            <a:ext cx="2697480" cy="2834640"/>
          </a:xfrm>
          <a:prstGeom prst="roundRect">
            <a:avLst>
              <a:gd name="adj" fmla="val 2712"/>
            </a:avLst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3" name="Shape 18"/>
          <p:cNvSpPr/>
          <p:nvPr/>
        </p:nvSpPr>
        <p:spPr>
          <a:xfrm>
            <a:off x="10168128" y="2423160"/>
            <a:ext cx="777240" cy="777240"/>
          </a:xfrm>
          <a:prstGeom prst="ellipse">
            <a:avLst/>
          </a:prstGeom>
          <a:solidFill>
            <a:srgbClr val="C9A227"/>
          </a:solidFill>
          <a:ln/>
          <a:effectLst>
            <a:outerShdw sx="100000" sy="100000" kx="0" ky="0" algn="bl" rotWithShape="0" blurRad="76200" dist="25400" dir="5400000">
              <a:srgbClr val="1B2A4A">
                <a:alpha val="18000"/>
              </a:srgbClr>
            </a:outerShdw>
          </a:effectLst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61397" y="2516429"/>
            <a:ext cx="590702" cy="590702"/>
          </a:xfrm>
          <a:prstGeom prst="rect">
            <a:avLst/>
          </a:prstGeom>
        </p:spPr>
      </p:pic>
      <p:sp>
        <p:nvSpPr>
          <p:cNvPr id="25" name="Text 19"/>
          <p:cNvSpPr/>
          <p:nvPr/>
        </p:nvSpPr>
        <p:spPr>
          <a:xfrm>
            <a:off x="9345168" y="3383280"/>
            <a:ext cx="2423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Недискримінація</a:t>
            </a:r>
            <a:endParaRPr lang="en-US" sz="1350" dirty="0"/>
          </a:p>
        </p:txBody>
      </p:sp>
      <p:sp>
        <p:nvSpPr>
          <p:cNvPr id="26" name="Text 20"/>
          <p:cNvSpPr/>
          <p:nvPr/>
        </p:nvSpPr>
        <p:spPr>
          <a:xfrm>
            <a:off x="9390888" y="3931920"/>
            <a:ext cx="2331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E8EE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Рівний доступ незалежно від походження, статусу, здібностей</a:t>
            </a:r>
            <a:endParaRPr lang="en-US" sz="1050" dirty="0"/>
          </a:p>
        </p:txBody>
      </p:sp>
      <p:sp>
        <p:nvSpPr>
          <p:cNvPr id="27" name="Text 21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A9B6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2</a:t>
            </a:r>
            <a:endParaRPr lang="en-US" sz="900" dirty="0"/>
          </a:p>
        </p:txBody>
      </p:sp>
      <p:sp>
        <p:nvSpPr>
          <p:cNvPr id="28" name="Text 22"/>
          <p:cNvSpPr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A9B6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9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47472"/>
            <a:ext cx="9144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СУЧАСНИЙ КОНТЕКСТ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658368"/>
            <a:ext cx="11247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Interreg NEXT Польща–Україна: цифри програми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457200" y="1828800"/>
            <a:ext cx="2697480" cy="2286000"/>
          </a:xfrm>
          <a:prstGeom prst="roundRect">
            <a:avLst>
              <a:gd name="adj" fmla="val 3200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594360" y="2103120"/>
            <a:ext cx="2423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266,6 млн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640080" y="2926080"/>
            <a:ext cx="23317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євро — загальний бюджет програми 2021–2027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3374136" y="1828800"/>
            <a:ext cx="2697480" cy="2286000"/>
          </a:xfrm>
          <a:prstGeom prst="roundRect">
            <a:avLst>
              <a:gd name="adj" fmla="val 3200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3511296" y="2103120"/>
            <a:ext cx="2423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235,9 млн</a:t>
            </a:r>
            <a:endParaRPr lang="en-US" sz="3000" dirty="0"/>
          </a:p>
        </p:txBody>
      </p:sp>
      <p:sp>
        <p:nvSpPr>
          <p:cNvPr id="9" name="Text 7"/>
          <p:cNvSpPr/>
          <p:nvPr/>
        </p:nvSpPr>
        <p:spPr>
          <a:xfrm>
            <a:off x="3557016" y="2926080"/>
            <a:ext cx="23317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євро — фінансування з боку ЄС (з тех. допомогою)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6291072" y="1828800"/>
            <a:ext cx="2697480" cy="2286000"/>
          </a:xfrm>
          <a:prstGeom prst="roundRect">
            <a:avLst>
              <a:gd name="adj" fmla="val 3200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6428232" y="2103120"/>
            <a:ext cx="2423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3000" dirty="0"/>
          </a:p>
        </p:txBody>
      </p:sp>
      <p:sp>
        <p:nvSpPr>
          <p:cNvPr id="12" name="Text 10"/>
          <p:cNvSpPr/>
          <p:nvPr/>
        </p:nvSpPr>
        <p:spPr>
          <a:xfrm>
            <a:off x="6473952" y="2926080"/>
            <a:ext cx="23317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пріоритетів: довкілля, здоров'я, туризм, співпраця, кордони, доступність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9208008" y="1828800"/>
            <a:ext cx="2697480" cy="2286000"/>
          </a:xfrm>
          <a:prstGeom prst="roundRect">
            <a:avLst>
              <a:gd name="adj" fmla="val 3200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9345168" y="2103120"/>
            <a:ext cx="2423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2026</a:t>
            </a:r>
            <a:endParaRPr lang="en-US" sz="3000" dirty="0"/>
          </a:p>
        </p:txBody>
      </p:sp>
      <p:sp>
        <p:nvSpPr>
          <p:cNvPr id="15" name="Text 13"/>
          <p:cNvSpPr/>
          <p:nvPr/>
        </p:nvSpPr>
        <p:spPr>
          <a:xfrm>
            <a:off x="9390888" y="2926080"/>
            <a:ext cx="23317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рік запуску Фонду малих проєктів Interreg NEXT PL-UA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457200" y="4434840"/>
            <a:ext cx="11247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000" i="1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Джерело: European Commission, Inforegio — «Ongoing and upcoming Interreg calls: opportunities for Ukrainian partners» (17.12.2025); keep.eu, Programme 2021–2027 Interreg VI-A NEXT Poland–Ukraine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457200" y="5074920"/>
            <a:ext cx="11247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Практичний висновок для дизайну проєкту: заявка на конкурс Interreg NEXT Польща–Україна має прив'язати конкретну мету до одного з шести пріоритетів програми та явно продемонструвати транскордонний характер співпраці.</a:t>
            </a:r>
            <a:endParaRPr lang="en-US" sz="1250" dirty="0"/>
          </a:p>
        </p:txBody>
      </p:sp>
      <p:sp>
        <p:nvSpPr>
          <p:cNvPr id="18" name="Text 16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2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9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47472"/>
            <a:ext cx="9144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СУЧАСНИЙ КОНТЕКСТ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658368"/>
            <a:ext cx="11247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Нові можливості для українських партнерів (2026)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457200" y="1691640"/>
            <a:ext cx="5394960" cy="1691640"/>
          </a:xfrm>
          <a:prstGeom prst="roundRect">
            <a:avLst>
              <a:gd name="adj" fmla="val 4324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685800" y="1920240"/>
            <a:ext cx="640080" cy="640080"/>
          </a:xfrm>
          <a:prstGeom prst="ellipse">
            <a:avLst/>
          </a:prstGeom>
          <a:solidFill>
            <a:srgbClr val="C9A227"/>
          </a:solidFill>
          <a:ln/>
          <a:effectLst>
            <a:outerShdw sx="100000" sy="100000" kx="0" ky="0" algn="bl" rotWithShape="0" blurRad="76200" dist="25400" dir="5400000">
              <a:srgbClr val="1B2A4A">
                <a:alpha val="18000"/>
              </a:srgbClr>
            </a:outerShdw>
          </a:effectLst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2610" y="1997050"/>
            <a:ext cx="486461" cy="486461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463040" y="1874520"/>
            <a:ext cx="4206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Програма Угорщина–Словаччина–Румунія–Україна</a:t>
            </a:r>
            <a:endParaRPr lang="en-US" sz="1250" dirty="0"/>
          </a:p>
        </p:txBody>
      </p:sp>
      <p:sp>
        <p:nvSpPr>
          <p:cNvPr id="8" name="Text 5"/>
          <p:cNvSpPr/>
          <p:nvPr/>
        </p:nvSpPr>
        <p:spPr>
          <a:xfrm>
            <a:off x="1463040" y="2377440"/>
            <a:ext cx="4206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Заявки подаються через систему INTERREG+; відкрито наразі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6126480" y="1691640"/>
            <a:ext cx="5394960" cy="1691640"/>
          </a:xfrm>
          <a:prstGeom prst="roundRect">
            <a:avLst>
              <a:gd name="adj" fmla="val 4324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6355080" y="1920240"/>
            <a:ext cx="640080" cy="640080"/>
          </a:xfrm>
          <a:prstGeom prst="ellipse">
            <a:avLst/>
          </a:prstGeom>
          <a:solidFill>
            <a:srgbClr val="C9A227"/>
          </a:solidFill>
          <a:ln/>
          <a:effectLst>
            <a:outerShdw sx="100000" sy="100000" kx="0" ky="0" algn="bl" rotWithShape="0" blurRad="76200" dist="25400" dir="5400000">
              <a:srgbClr val="1B2A4A">
                <a:alpha val="18000"/>
              </a:srgbClr>
            </a:outerShdw>
          </a:effectLst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1890" y="1997050"/>
            <a:ext cx="486461" cy="486461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7132320" y="1874520"/>
            <a:ext cx="4206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Urbact IV Capacity Building</a:t>
            </a:r>
            <a:endParaRPr lang="en-US" sz="1250" dirty="0"/>
          </a:p>
        </p:txBody>
      </p:sp>
      <p:sp>
        <p:nvSpPr>
          <p:cNvPr id="13" name="Text 9"/>
          <p:cNvSpPr/>
          <p:nvPr/>
        </p:nvSpPr>
        <p:spPr>
          <a:xfrm>
            <a:off x="7132320" y="2377440"/>
            <a:ext cx="4206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Розбудова спроможності для українських та молдовських міст протягом 2026 року</a:t>
            </a:r>
            <a:endParaRPr lang="en-US" sz="1050" dirty="0"/>
          </a:p>
        </p:txBody>
      </p:sp>
      <p:sp>
        <p:nvSpPr>
          <p:cNvPr id="14" name="Shape 10"/>
          <p:cNvSpPr/>
          <p:nvPr/>
        </p:nvSpPr>
        <p:spPr>
          <a:xfrm>
            <a:off x="457200" y="3657600"/>
            <a:ext cx="5394960" cy="1691640"/>
          </a:xfrm>
          <a:prstGeom prst="roundRect">
            <a:avLst>
              <a:gd name="adj" fmla="val 4324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685800" y="3886200"/>
            <a:ext cx="640080" cy="640080"/>
          </a:xfrm>
          <a:prstGeom prst="ellipse">
            <a:avLst/>
          </a:prstGeom>
          <a:solidFill>
            <a:srgbClr val="C9A227"/>
          </a:solidFill>
          <a:ln/>
          <a:effectLst>
            <a:outerShdw sx="100000" sy="100000" kx="0" ky="0" algn="bl" rotWithShape="0" blurRad="76200" dist="25400" dir="5400000">
              <a:srgbClr val="1B2A4A">
                <a:alpha val="18000"/>
              </a:srgbClr>
            </a:outerShdw>
          </a:effectLst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610" y="3963010"/>
            <a:ext cx="486461" cy="486461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463040" y="3840480"/>
            <a:ext cx="4206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Фонд малих проєктів Interreg NEXT PL-UA</a:t>
            </a:r>
            <a:endParaRPr lang="en-US" sz="1250" dirty="0"/>
          </a:p>
        </p:txBody>
      </p:sp>
      <p:sp>
        <p:nvSpPr>
          <p:cNvPr id="18" name="Text 13"/>
          <p:cNvSpPr/>
          <p:nvPr/>
        </p:nvSpPr>
        <p:spPr>
          <a:xfrm>
            <a:off x="1463040" y="4343400"/>
            <a:ext cx="4206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Плановий запуск у 2026 р. — підтримка місцевих ініціатив і контактів «людина—людина»</a:t>
            </a:r>
            <a:endParaRPr lang="en-US" sz="1050" dirty="0"/>
          </a:p>
        </p:txBody>
      </p:sp>
      <p:sp>
        <p:nvSpPr>
          <p:cNvPr id="19" name="Shape 14"/>
          <p:cNvSpPr/>
          <p:nvPr/>
        </p:nvSpPr>
        <p:spPr>
          <a:xfrm>
            <a:off x="6126480" y="3657600"/>
            <a:ext cx="5394960" cy="1691640"/>
          </a:xfrm>
          <a:prstGeom prst="roundRect">
            <a:avLst>
              <a:gd name="adj" fmla="val 4324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6355080" y="3886200"/>
            <a:ext cx="640080" cy="640080"/>
          </a:xfrm>
          <a:prstGeom prst="ellipse">
            <a:avLst/>
          </a:prstGeom>
          <a:solidFill>
            <a:srgbClr val="C9A227"/>
          </a:solidFill>
          <a:ln/>
          <a:effectLst>
            <a:outerShdw sx="100000" sy="100000" kx="0" ky="0" algn="bl" rotWithShape="0" blurRad="76200" dist="25400" dir="5400000">
              <a:srgbClr val="1B2A4A">
                <a:alpha val="18000"/>
              </a:srgbClr>
            </a:outerShdw>
          </a:effectLst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1890" y="3963010"/>
            <a:ext cx="486461" cy="486461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7132320" y="3840480"/>
            <a:ext cx="4206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EUroBRIDGE_UA_MD</a:t>
            </a:r>
            <a:endParaRPr lang="en-US" sz="1250" dirty="0"/>
          </a:p>
        </p:txBody>
      </p:sp>
      <p:sp>
        <p:nvSpPr>
          <p:cNvPr id="23" name="Text 17"/>
          <p:cNvSpPr/>
          <p:nvPr/>
        </p:nvSpPr>
        <p:spPr>
          <a:xfrm>
            <a:off x="7132320" y="4343400"/>
            <a:ext cx="4206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Розбудова регіонального розвитку та адміністративної спроможності; конкурси заплановано на 2026 р.</a:t>
            </a:r>
            <a:endParaRPr lang="en-US" sz="1050" dirty="0"/>
          </a:p>
        </p:txBody>
      </p:sp>
      <p:sp>
        <p:nvSpPr>
          <p:cNvPr id="24" name="Text 18"/>
          <p:cNvSpPr/>
          <p:nvPr/>
        </p:nvSpPr>
        <p:spPr>
          <a:xfrm>
            <a:off x="457200" y="5486400"/>
            <a:ext cx="11247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Джерело: European Commission, Inforegio — «Ongoing and upcoming Interreg calls: opportunities for Ukrainian partners», грудень 2025</a:t>
            </a:r>
            <a:endParaRPr lang="en-US" sz="1000" dirty="0"/>
          </a:p>
        </p:txBody>
      </p:sp>
      <p:sp>
        <p:nvSpPr>
          <p:cNvPr id="25" name="Text 19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2</a:t>
            </a:r>
            <a:endParaRPr lang="en-US" sz="900" dirty="0"/>
          </a:p>
        </p:txBody>
      </p:sp>
      <p:sp>
        <p:nvSpPr>
          <p:cNvPr id="26" name="Text 20"/>
          <p:cNvSpPr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9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47472"/>
            <a:ext cx="9144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СИНТЕЗ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658368"/>
            <a:ext cx="11247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Наскрізна логіка дизайну проєкту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457200" y="2194560"/>
            <a:ext cx="1371600" cy="137160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76200" dist="25400" dir="5400000">
              <a:srgbClr val="1B2A4A">
                <a:alpha val="18000"/>
              </a:srgbClr>
            </a:outerShdw>
          </a:effectLst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1792" y="2359152"/>
            <a:ext cx="1042416" cy="1042416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0" y="3703320"/>
            <a:ext cx="2286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Потреби</a:t>
            </a:r>
            <a:endParaRPr lang="en-US" sz="1250" dirty="0"/>
          </a:p>
        </p:txBody>
      </p:sp>
      <p:sp>
        <p:nvSpPr>
          <p:cNvPr id="7" name="Text 4"/>
          <p:cNvSpPr/>
          <p:nvPr/>
        </p:nvSpPr>
        <p:spPr>
          <a:xfrm>
            <a:off x="1463040" y="20574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1828800" y="2880360"/>
            <a:ext cx="1097280" cy="0"/>
          </a:xfrm>
          <a:prstGeom prst="line">
            <a:avLst/>
          </a:prstGeom>
          <a:noFill/>
          <a:ln w="19050">
            <a:solidFill>
              <a:srgbClr val="64708C"/>
            </a:solidFill>
            <a:prstDash val="dash"/>
            <a:tailEnd type="triangle"/>
          </a:ln>
        </p:spPr>
      </p:sp>
      <p:sp>
        <p:nvSpPr>
          <p:cNvPr id="9" name="Shape 6"/>
          <p:cNvSpPr/>
          <p:nvPr/>
        </p:nvSpPr>
        <p:spPr>
          <a:xfrm>
            <a:off x="2926080" y="2194560"/>
            <a:ext cx="1371600" cy="137160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76200" dist="25400" dir="5400000">
              <a:srgbClr val="1B2A4A">
                <a:alpha val="18000"/>
              </a:srgbClr>
            </a:outerShdw>
          </a:effectLst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0672" y="2359152"/>
            <a:ext cx="1042416" cy="1042416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2468880" y="3703320"/>
            <a:ext cx="2286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Стейкхолдери</a:t>
            </a:r>
            <a:endParaRPr lang="en-US" sz="1250" dirty="0"/>
          </a:p>
        </p:txBody>
      </p:sp>
      <p:sp>
        <p:nvSpPr>
          <p:cNvPr id="12" name="Text 8"/>
          <p:cNvSpPr/>
          <p:nvPr/>
        </p:nvSpPr>
        <p:spPr>
          <a:xfrm>
            <a:off x="3931920" y="20574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300" dirty="0"/>
          </a:p>
        </p:txBody>
      </p:sp>
      <p:sp>
        <p:nvSpPr>
          <p:cNvPr id="13" name="Shape 9"/>
          <p:cNvSpPr/>
          <p:nvPr/>
        </p:nvSpPr>
        <p:spPr>
          <a:xfrm>
            <a:off x="4297680" y="2880360"/>
            <a:ext cx="1097280" cy="0"/>
          </a:xfrm>
          <a:prstGeom prst="line">
            <a:avLst/>
          </a:prstGeom>
          <a:noFill/>
          <a:ln w="19050">
            <a:solidFill>
              <a:srgbClr val="64708C"/>
            </a:solidFill>
            <a:prstDash val="dash"/>
            <a:tailEnd type="triangle"/>
          </a:ln>
        </p:spPr>
      </p:sp>
      <p:sp>
        <p:nvSpPr>
          <p:cNvPr id="14" name="Shape 10"/>
          <p:cNvSpPr/>
          <p:nvPr/>
        </p:nvSpPr>
        <p:spPr>
          <a:xfrm>
            <a:off x="5394960" y="2194560"/>
            <a:ext cx="1371600" cy="137160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76200" dist="25400" dir="5400000">
              <a:srgbClr val="1B2A4A">
                <a:alpha val="18000"/>
              </a:srgbClr>
            </a:outerShdw>
          </a:effectLst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9552" y="2359152"/>
            <a:ext cx="1042416" cy="1042416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4937760" y="3703320"/>
            <a:ext cx="2286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Теорія змін</a:t>
            </a:r>
            <a:endParaRPr lang="en-US" sz="1250" dirty="0"/>
          </a:p>
        </p:txBody>
      </p:sp>
      <p:sp>
        <p:nvSpPr>
          <p:cNvPr id="17" name="Text 12"/>
          <p:cNvSpPr/>
          <p:nvPr/>
        </p:nvSpPr>
        <p:spPr>
          <a:xfrm>
            <a:off x="6400800" y="20574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300" dirty="0"/>
          </a:p>
        </p:txBody>
      </p:sp>
      <p:sp>
        <p:nvSpPr>
          <p:cNvPr id="18" name="Shape 13"/>
          <p:cNvSpPr/>
          <p:nvPr/>
        </p:nvSpPr>
        <p:spPr>
          <a:xfrm>
            <a:off x="6766560" y="2880360"/>
            <a:ext cx="1097280" cy="0"/>
          </a:xfrm>
          <a:prstGeom prst="line">
            <a:avLst/>
          </a:prstGeom>
          <a:noFill/>
          <a:ln w="19050">
            <a:solidFill>
              <a:srgbClr val="64708C"/>
            </a:solidFill>
            <a:prstDash val="dash"/>
            <a:tailEnd type="triangle"/>
          </a:ln>
        </p:spPr>
      </p:sp>
      <p:sp>
        <p:nvSpPr>
          <p:cNvPr id="19" name="Shape 14"/>
          <p:cNvSpPr/>
          <p:nvPr/>
        </p:nvSpPr>
        <p:spPr>
          <a:xfrm>
            <a:off x="7863840" y="2194560"/>
            <a:ext cx="1371600" cy="137160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76200" dist="25400" dir="5400000">
              <a:srgbClr val="1B2A4A">
                <a:alpha val="18000"/>
              </a:srgbClr>
            </a:outerShdw>
          </a:effectLst>
        </p:spPr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28432" y="2359152"/>
            <a:ext cx="1042416" cy="1042416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7406640" y="3703320"/>
            <a:ext cx="2286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Logframe</a:t>
            </a:r>
            <a:endParaRPr lang="en-US" sz="1250" dirty="0"/>
          </a:p>
        </p:txBody>
      </p:sp>
      <p:sp>
        <p:nvSpPr>
          <p:cNvPr id="22" name="Text 16"/>
          <p:cNvSpPr/>
          <p:nvPr/>
        </p:nvSpPr>
        <p:spPr>
          <a:xfrm>
            <a:off x="8869680" y="20574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300" dirty="0"/>
          </a:p>
        </p:txBody>
      </p:sp>
      <p:sp>
        <p:nvSpPr>
          <p:cNvPr id="23" name="Shape 17"/>
          <p:cNvSpPr/>
          <p:nvPr/>
        </p:nvSpPr>
        <p:spPr>
          <a:xfrm>
            <a:off x="9235440" y="2880360"/>
            <a:ext cx="1097280" cy="0"/>
          </a:xfrm>
          <a:prstGeom prst="line">
            <a:avLst/>
          </a:prstGeom>
          <a:noFill/>
          <a:ln w="19050">
            <a:solidFill>
              <a:srgbClr val="64708C"/>
            </a:solidFill>
            <a:prstDash val="dash"/>
            <a:tailEnd type="triangle"/>
          </a:ln>
        </p:spPr>
      </p:sp>
      <p:sp>
        <p:nvSpPr>
          <p:cNvPr id="24" name="Shape 18"/>
          <p:cNvSpPr/>
          <p:nvPr/>
        </p:nvSpPr>
        <p:spPr>
          <a:xfrm>
            <a:off x="10332720" y="2194560"/>
            <a:ext cx="1371600" cy="1371600"/>
          </a:xfrm>
          <a:prstGeom prst="ellipse">
            <a:avLst/>
          </a:prstGeom>
          <a:solidFill>
            <a:srgbClr val="C9A227"/>
          </a:solidFill>
          <a:ln/>
          <a:effectLst>
            <a:outerShdw sx="100000" sy="100000" kx="0" ky="0" algn="bl" rotWithShape="0" blurRad="76200" dist="25400" dir="5400000">
              <a:srgbClr val="1B2A4A">
                <a:alpha val="18000"/>
              </a:srgbClr>
            </a:outerShdw>
          </a:effectLst>
        </p:spPr>
      </p:sp>
      <p:pic>
        <p:nvPicPr>
          <p:cNvPr id="25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97312" y="2359152"/>
            <a:ext cx="1042416" cy="1042416"/>
          </a:xfrm>
          <a:prstGeom prst="rect">
            <a:avLst/>
          </a:prstGeom>
        </p:spPr>
      </p:pic>
      <p:sp>
        <p:nvSpPr>
          <p:cNvPr id="26" name="Text 19"/>
          <p:cNvSpPr/>
          <p:nvPr/>
        </p:nvSpPr>
        <p:spPr>
          <a:xfrm>
            <a:off x="9875520" y="3703320"/>
            <a:ext cx="2286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Стратегічна</a:t>
            </a:r>
            <a:endParaRPr lang="en-US" sz="1250" dirty="0"/>
          </a:p>
          <a:p>
            <a:pPr algn="ctr"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відповідність</a:t>
            </a:r>
            <a:endParaRPr lang="en-US" sz="1250" dirty="0"/>
          </a:p>
        </p:txBody>
      </p:sp>
      <p:sp>
        <p:nvSpPr>
          <p:cNvPr id="27" name="Text 20"/>
          <p:cNvSpPr/>
          <p:nvPr/>
        </p:nvSpPr>
        <p:spPr>
          <a:xfrm>
            <a:off x="11338560" y="20574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300" dirty="0"/>
          </a:p>
        </p:txBody>
      </p:sp>
      <p:sp>
        <p:nvSpPr>
          <p:cNvPr id="28" name="Text 21"/>
          <p:cNvSpPr/>
          <p:nvPr/>
        </p:nvSpPr>
        <p:spPr>
          <a:xfrm>
            <a:off x="914400" y="4572000"/>
            <a:ext cx="10332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Кожен елемент дизайну проєкту логічно спирається на попередній: без якісного аналізу потреб неможлива коректна теорія змін, без залучення стейкхолдерів — реалістичний logframe, а без прив'язки до стратегічних пріоритетів донора — конкурентоспроможна заявка.</a:t>
            </a:r>
            <a:endParaRPr lang="en-US" sz="1300" dirty="0"/>
          </a:p>
        </p:txBody>
      </p:sp>
      <p:sp>
        <p:nvSpPr>
          <p:cNvPr id="29" name="Text 22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2</a:t>
            </a:r>
            <a:endParaRPr lang="en-US" sz="900" dirty="0"/>
          </a:p>
        </p:txBody>
      </p:sp>
      <p:sp>
        <p:nvSpPr>
          <p:cNvPr id="30" name="Text 23"/>
          <p:cNvSpPr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9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47472"/>
            <a:ext cx="9144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СИНТЕЗ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658368"/>
            <a:ext cx="11247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Дизайн проєкту в циклі управління (PCM)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463040"/>
            <a:ext cx="11247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Дизайн — це не окремий крок, а результат ітеративної роботи над логікою, доказами та стейкхолдерами перед формальним поданням заявки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457200" y="2286000"/>
            <a:ext cx="2697480" cy="2834640"/>
          </a:xfrm>
          <a:prstGeom prst="roundRect">
            <a:avLst>
              <a:gd name="adj" fmla="val 2712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1463040" y="2514600"/>
            <a:ext cx="685800" cy="68580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76200" dist="25400" dir="5400000">
              <a:srgbClr val="1B2A4A">
                <a:alpha val="18000"/>
              </a:srgbClr>
            </a:outerShdw>
          </a:effectLst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45336" y="2596896"/>
            <a:ext cx="521208" cy="521208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594360" y="3383280"/>
            <a:ext cx="2423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Ідентифікація</a:t>
            </a:r>
            <a:endParaRPr lang="en-US" sz="1350" dirty="0"/>
          </a:p>
        </p:txBody>
      </p:sp>
      <p:sp>
        <p:nvSpPr>
          <p:cNvPr id="9" name="Text 6"/>
          <p:cNvSpPr/>
          <p:nvPr/>
        </p:nvSpPr>
        <p:spPr>
          <a:xfrm>
            <a:off x="640080" y="3794760"/>
            <a:ext cx="2331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8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Аналіз проблем, потреб, стейкхолдерів. Формується дерево цілей.</a:t>
            </a:r>
            <a:endParaRPr lang="en-US" sz="1080" dirty="0"/>
          </a:p>
        </p:txBody>
      </p:sp>
      <p:sp>
        <p:nvSpPr>
          <p:cNvPr id="10" name="Shape 7"/>
          <p:cNvSpPr/>
          <p:nvPr/>
        </p:nvSpPr>
        <p:spPr>
          <a:xfrm>
            <a:off x="3154680" y="3703320"/>
            <a:ext cx="219456" cy="0"/>
          </a:xfrm>
          <a:prstGeom prst="line">
            <a:avLst/>
          </a:prstGeom>
          <a:noFill/>
          <a:ln w="19050">
            <a:solidFill>
              <a:srgbClr val="C9A227"/>
            </a:solidFill>
            <a:prstDash val="solid"/>
            <a:tailEnd type="triangle"/>
          </a:ln>
        </p:spPr>
      </p:sp>
      <p:sp>
        <p:nvSpPr>
          <p:cNvPr id="11" name="Shape 8"/>
          <p:cNvSpPr/>
          <p:nvPr/>
        </p:nvSpPr>
        <p:spPr>
          <a:xfrm>
            <a:off x="3374136" y="2286000"/>
            <a:ext cx="2697480" cy="2834640"/>
          </a:xfrm>
          <a:prstGeom prst="roundRect">
            <a:avLst>
              <a:gd name="adj" fmla="val 2712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379976" y="2514600"/>
            <a:ext cx="685800" cy="68580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76200" dist="25400" dir="5400000">
              <a:srgbClr val="1B2A4A">
                <a:alpha val="18000"/>
              </a:srgbClr>
            </a:outerShdw>
          </a:effectLst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2272" y="2596896"/>
            <a:ext cx="521208" cy="521208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3511296" y="3383280"/>
            <a:ext cx="2423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Концептуалізація</a:t>
            </a:r>
            <a:endParaRPr lang="en-US" sz="1350" dirty="0"/>
          </a:p>
        </p:txBody>
      </p:sp>
      <p:sp>
        <p:nvSpPr>
          <p:cNvPr id="15" name="Text 11"/>
          <p:cNvSpPr/>
          <p:nvPr/>
        </p:nvSpPr>
        <p:spPr>
          <a:xfrm>
            <a:off x="3557016" y="3794760"/>
            <a:ext cx="2331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8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Побудова теорії змін і логіки втручання (4 рівні)</a:t>
            </a:r>
            <a:endParaRPr lang="en-US" sz="1080" dirty="0"/>
          </a:p>
        </p:txBody>
      </p:sp>
      <p:sp>
        <p:nvSpPr>
          <p:cNvPr id="16" name="Shape 12"/>
          <p:cNvSpPr/>
          <p:nvPr/>
        </p:nvSpPr>
        <p:spPr>
          <a:xfrm>
            <a:off x="6071616" y="3703320"/>
            <a:ext cx="219456" cy="0"/>
          </a:xfrm>
          <a:prstGeom prst="line">
            <a:avLst/>
          </a:prstGeom>
          <a:noFill/>
          <a:ln w="19050">
            <a:solidFill>
              <a:srgbClr val="C9A227"/>
            </a:solidFill>
            <a:prstDash val="solid"/>
            <a:tailEnd type="triangle"/>
          </a:ln>
        </p:spPr>
      </p:sp>
      <p:sp>
        <p:nvSpPr>
          <p:cNvPr id="17" name="Shape 13"/>
          <p:cNvSpPr/>
          <p:nvPr/>
        </p:nvSpPr>
        <p:spPr>
          <a:xfrm>
            <a:off x="6291072" y="2286000"/>
            <a:ext cx="2697480" cy="2834640"/>
          </a:xfrm>
          <a:prstGeom prst="roundRect">
            <a:avLst>
              <a:gd name="adj" fmla="val 2712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8" name="Shape 14"/>
          <p:cNvSpPr/>
          <p:nvPr/>
        </p:nvSpPr>
        <p:spPr>
          <a:xfrm>
            <a:off x="7296912" y="2514600"/>
            <a:ext cx="685800" cy="68580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76200" dist="25400" dir="5400000">
              <a:srgbClr val="1B2A4A">
                <a:alpha val="18000"/>
              </a:srgbClr>
            </a:outerShdw>
          </a:effectLst>
        </p:spPr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9208" y="2596896"/>
            <a:ext cx="521208" cy="521208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6428232" y="3383280"/>
            <a:ext cx="2423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Формулювання</a:t>
            </a:r>
            <a:endParaRPr lang="en-US" sz="1350" dirty="0"/>
          </a:p>
        </p:txBody>
      </p:sp>
      <p:sp>
        <p:nvSpPr>
          <p:cNvPr id="21" name="Text 16"/>
          <p:cNvSpPr/>
          <p:nvPr/>
        </p:nvSpPr>
        <p:spPr>
          <a:xfrm>
            <a:off x="6473952" y="3794760"/>
            <a:ext cx="2331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8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Розробка повної логічної матриці з індикаторами SMART</a:t>
            </a:r>
            <a:endParaRPr lang="en-US" sz="1080" dirty="0"/>
          </a:p>
        </p:txBody>
      </p:sp>
      <p:sp>
        <p:nvSpPr>
          <p:cNvPr id="22" name="Shape 17"/>
          <p:cNvSpPr/>
          <p:nvPr/>
        </p:nvSpPr>
        <p:spPr>
          <a:xfrm>
            <a:off x="8988552" y="3703320"/>
            <a:ext cx="219456" cy="0"/>
          </a:xfrm>
          <a:prstGeom prst="line">
            <a:avLst/>
          </a:prstGeom>
          <a:noFill/>
          <a:ln w="19050">
            <a:solidFill>
              <a:srgbClr val="C9A227"/>
            </a:solidFill>
            <a:prstDash val="solid"/>
            <a:tailEnd type="triangle"/>
          </a:ln>
        </p:spPr>
      </p:sp>
      <p:sp>
        <p:nvSpPr>
          <p:cNvPr id="23" name="Shape 18"/>
          <p:cNvSpPr/>
          <p:nvPr/>
        </p:nvSpPr>
        <p:spPr>
          <a:xfrm>
            <a:off x="9208008" y="2286000"/>
            <a:ext cx="2697480" cy="2834640"/>
          </a:xfrm>
          <a:prstGeom prst="roundRect">
            <a:avLst>
              <a:gd name="adj" fmla="val 2712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4" name="Shape 19"/>
          <p:cNvSpPr/>
          <p:nvPr/>
        </p:nvSpPr>
        <p:spPr>
          <a:xfrm>
            <a:off x="10213848" y="2514600"/>
            <a:ext cx="685800" cy="68580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76200" dist="25400" dir="5400000">
              <a:srgbClr val="1B2A4A">
                <a:alpha val="18000"/>
              </a:srgbClr>
            </a:outerShdw>
          </a:effectLst>
        </p:spPr>
      </p:sp>
      <p:pic>
        <p:nvPicPr>
          <p:cNvPr id="2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96144" y="2596896"/>
            <a:ext cx="521208" cy="521208"/>
          </a:xfrm>
          <a:prstGeom prst="rect">
            <a:avLst/>
          </a:prstGeom>
        </p:spPr>
      </p:pic>
      <p:sp>
        <p:nvSpPr>
          <p:cNvPr id="26" name="Text 20"/>
          <p:cNvSpPr/>
          <p:nvPr/>
        </p:nvSpPr>
        <p:spPr>
          <a:xfrm>
            <a:off x="9345168" y="3383280"/>
            <a:ext cx="2423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Обґрунтування</a:t>
            </a:r>
            <a:endParaRPr lang="en-US" sz="1350" dirty="0"/>
          </a:p>
        </p:txBody>
      </p:sp>
      <p:sp>
        <p:nvSpPr>
          <p:cNvPr id="27" name="Text 21"/>
          <p:cNvSpPr/>
          <p:nvPr/>
        </p:nvSpPr>
        <p:spPr>
          <a:xfrm>
            <a:off x="9390888" y="3794760"/>
            <a:ext cx="2331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8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Перевірка відповідності стратегічним пріоритетам донора</a:t>
            </a:r>
            <a:endParaRPr lang="en-US" sz="1080" dirty="0"/>
          </a:p>
        </p:txBody>
      </p:sp>
      <p:sp>
        <p:nvSpPr>
          <p:cNvPr id="28" name="Text 22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2</a:t>
            </a:r>
            <a:endParaRPr lang="en-US" sz="900" dirty="0"/>
          </a:p>
        </p:txBody>
      </p:sp>
      <p:sp>
        <p:nvSpPr>
          <p:cNvPr id="29" name="Text 23"/>
          <p:cNvSpPr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9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47472"/>
            <a:ext cx="9144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ПІДСУМОК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658368"/>
            <a:ext cx="11247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Ключові тези теми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457200" y="1691640"/>
            <a:ext cx="3566160" cy="1874520"/>
          </a:xfrm>
          <a:prstGeom prst="roundRect">
            <a:avLst>
              <a:gd name="adj" fmla="val 3902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640080" y="1828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900" dirty="0"/>
          </a:p>
        </p:txBody>
      </p:sp>
      <p:sp>
        <p:nvSpPr>
          <p:cNvPr id="6" name="Shape 4"/>
          <p:cNvSpPr/>
          <p:nvPr/>
        </p:nvSpPr>
        <p:spPr>
          <a:xfrm>
            <a:off x="3337560" y="1856232"/>
            <a:ext cx="502920" cy="50292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76200" dist="25400" dir="5400000">
              <a:srgbClr val="1B2A4A">
                <a:alpha val="18000"/>
              </a:srgbClr>
            </a:outerShdw>
          </a:effectLst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97910" y="1916582"/>
            <a:ext cx="382219" cy="382219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640080" y="233172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Дизайн — фундамент</a:t>
            </a:r>
            <a:endParaRPr lang="en-US" sz="1250" dirty="0"/>
          </a:p>
        </p:txBody>
      </p:sp>
      <p:sp>
        <p:nvSpPr>
          <p:cNvPr id="9" name="Text 6"/>
          <p:cNvSpPr/>
          <p:nvPr/>
        </p:nvSpPr>
        <p:spPr>
          <a:xfrm>
            <a:off x="640080" y="2679192"/>
            <a:ext cx="3200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3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Помилки в дизайні майже неможливо виправити пізніше без ревізії всього проєкту</a:t>
            </a:r>
            <a:endParaRPr lang="en-US" sz="1030" dirty="0"/>
          </a:p>
        </p:txBody>
      </p:sp>
      <p:sp>
        <p:nvSpPr>
          <p:cNvPr id="10" name="Shape 7"/>
          <p:cNvSpPr/>
          <p:nvPr/>
        </p:nvSpPr>
        <p:spPr>
          <a:xfrm>
            <a:off x="4279392" y="1691640"/>
            <a:ext cx="3566160" cy="1874520"/>
          </a:xfrm>
          <a:prstGeom prst="roundRect">
            <a:avLst>
              <a:gd name="adj" fmla="val 3902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1" name="Text 8"/>
          <p:cNvSpPr/>
          <p:nvPr/>
        </p:nvSpPr>
        <p:spPr>
          <a:xfrm>
            <a:off x="4462272" y="1828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900" dirty="0"/>
          </a:p>
        </p:txBody>
      </p:sp>
      <p:sp>
        <p:nvSpPr>
          <p:cNvPr id="12" name="Shape 9"/>
          <p:cNvSpPr/>
          <p:nvPr/>
        </p:nvSpPr>
        <p:spPr>
          <a:xfrm>
            <a:off x="7159752" y="1856232"/>
            <a:ext cx="502920" cy="50292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76200" dist="25400" dir="5400000">
              <a:srgbClr val="1B2A4A">
                <a:alpha val="18000"/>
              </a:srgbClr>
            </a:outerShdw>
          </a:effectLst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0102" y="1916582"/>
            <a:ext cx="382219" cy="382219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4462272" y="233172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Дерева проблем і цілей</a:t>
            </a:r>
            <a:endParaRPr lang="en-US" sz="1250" dirty="0"/>
          </a:p>
        </p:txBody>
      </p:sp>
      <p:sp>
        <p:nvSpPr>
          <p:cNvPr id="15" name="Text 11"/>
          <p:cNvSpPr/>
          <p:nvPr/>
        </p:nvSpPr>
        <p:spPr>
          <a:xfrm>
            <a:off x="4462272" y="2679192"/>
            <a:ext cx="3200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3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Перетворюють аналіз на структуровану, логічно узгоджену концепцію</a:t>
            </a:r>
            <a:endParaRPr lang="en-US" sz="1030" dirty="0"/>
          </a:p>
        </p:txBody>
      </p:sp>
      <p:sp>
        <p:nvSpPr>
          <p:cNvPr id="16" name="Shape 12"/>
          <p:cNvSpPr/>
          <p:nvPr/>
        </p:nvSpPr>
        <p:spPr>
          <a:xfrm>
            <a:off x="8101584" y="1691640"/>
            <a:ext cx="3566160" cy="1874520"/>
          </a:xfrm>
          <a:prstGeom prst="roundRect">
            <a:avLst>
              <a:gd name="adj" fmla="val 3902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7" name="Text 13"/>
          <p:cNvSpPr/>
          <p:nvPr/>
        </p:nvSpPr>
        <p:spPr>
          <a:xfrm>
            <a:off x="8284464" y="1828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900" dirty="0"/>
          </a:p>
        </p:txBody>
      </p:sp>
      <p:sp>
        <p:nvSpPr>
          <p:cNvPr id="18" name="Shape 14"/>
          <p:cNvSpPr/>
          <p:nvPr/>
        </p:nvSpPr>
        <p:spPr>
          <a:xfrm>
            <a:off x="10981944" y="1856232"/>
            <a:ext cx="502920" cy="50292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76200" dist="25400" dir="5400000">
              <a:srgbClr val="1B2A4A">
                <a:alpha val="18000"/>
              </a:srgbClr>
            </a:outerShdw>
          </a:effectLst>
        </p:spPr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2294" y="1916582"/>
            <a:ext cx="382219" cy="382219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8284464" y="233172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Стейкхолдери — ключ</a:t>
            </a:r>
            <a:endParaRPr lang="en-US" sz="1250" dirty="0"/>
          </a:p>
        </p:txBody>
      </p:sp>
      <p:sp>
        <p:nvSpPr>
          <p:cNvPr id="21" name="Text 16"/>
          <p:cNvSpPr/>
          <p:nvPr/>
        </p:nvSpPr>
        <p:spPr>
          <a:xfrm>
            <a:off x="8284464" y="2679192"/>
            <a:ext cx="3200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3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Матриця «вплив—інтерес» визначає стратегію залучення кожної групи</a:t>
            </a:r>
            <a:endParaRPr lang="en-US" sz="1030" dirty="0"/>
          </a:p>
        </p:txBody>
      </p:sp>
      <p:sp>
        <p:nvSpPr>
          <p:cNvPr id="22" name="Shape 17"/>
          <p:cNvSpPr/>
          <p:nvPr/>
        </p:nvSpPr>
        <p:spPr>
          <a:xfrm>
            <a:off x="457200" y="3794760"/>
            <a:ext cx="3566160" cy="1874520"/>
          </a:xfrm>
          <a:prstGeom prst="roundRect">
            <a:avLst>
              <a:gd name="adj" fmla="val 3902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3" name="Text 18"/>
          <p:cNvSpPr/>
          <p:nvPr/>
        </p:nvSpPr>
        <p:spPr>
          <a:xfrm>
            <a:off x="640080" y="39319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900" dirty="0"/>
          </a:p>
        </p:txBody>
      </p:sp>
      <p:sp>
        <p:nvSpPr>
          <p:cNvPr id="24" name="Shape 19"/>
          <p:cNvSpPr/>
          <p:nvPr/>
        </p:nvSpPr>
        <p:spPr>
          <a:xfrm>
            <a:off x="3337560" y="3959352"/>
            <a:ext cx="502920" cy="50292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76200" dist="25400" dir="5400000">
              <a:srgbClr val="1B2A4A">
                <a:alpha val="18000"/>
              </a:srgbClr>
            </a:outerShdw>
          </a:effectLst>
        </p:spPr>
      </p:sp>
      <p:pic>
        <p:nvPicPr>
          <p:cNvPr id="2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7910" y="4019702"/>
            <a:ext cx="382219" cy="382219"/>
          </a:xfrm>
          <a:prstGeom prst="rect">
            <a:avLst/>
          </a:prstGeom>
        </p:spPr>
      </p:pic>
      <p:sp>
        <p:nvSpPr>
          <p:cNvPr id="26" name="Text 20"/>
          <p:cNvSpPr/>
          <p:nvPr/>
        </p:nvSpPr>
        <p:spPr>
          <a:xfrm>
            <a:off x="640080" y="443484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Теорія змін = логіка</a:t>
            </a:r>
            <a:endParaRPr lang="en-US" sz="1250" dirty="0"/>
          </a:p>
        </p:txBody>
      </p:sp>
      <p:sp>
        <p:nvSpPr>
          <p:cNvPr id="27" name="Text 21"/>
          <p:cNvSpPr/>
          <p:nvPr/>
        </p:nvSpPr>
        <p:spPr>
          <a:xfrm>
            <a:off x="640080" y="4782312"/>
            <a:ext cx="3200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3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Пояснює причинно-наслідковий шлях від ресурсів до впливу з припущеннями</a:t>
            </a:r>
            <a:endParaRPr lang="en-US" sz="1030" dirty="0"/>
          </a:p>
        </p:txBody>
      </p:sp>
      <p:sp>
        <p:nvSpPr>
          <p:cNvPr id="28" name="Shape 22"/>
          <p:cNvSpPr/>
          <p:nvPr/>
        </p:nvSpPr>
        <p:spPr>
          <a:xfrm>
            <a:off x="4279392" y="3794760"/>
            <a:ext cx="3566160" cy="1874520"/>
          </a:xfrm>
          <a:prstGeom prst="roundRect">
            <a:avLst>
              <a:gd name="adj" fmla="val 3902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9" name="Text 23"/>
          <p:cNvSpPr/>
          <p:nvPr/>
        </p:nvSpPr>
        <p:spPr>
          <a:xfrm>
            <a:off x="4462272" y="39319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900" dirty="0"/>
          </a:p>
        </p:txBody>
      </p:sp>
      <p:sp>
        <p:nvSpPr>
          <p:cNvPr id="30" name="Shape 24"/>
          <p:cNvSpPr/>
          <p:nvPr/>
        </p:nvSpPr>
        <p:spPr>
          <a:xfrm>
            <a:off x="7159752" y="3959352"/>
            <a:ext cx="502920" cy="50292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76200" dist="25400" dir="5400000">
              <a:srgbClr val="1B2A4A">
                <a:alpha val="18000"/>
              </a:srgbClr>
            </a:outerShdw>
          </a:effectLst>
        </p:spPr>
      </p:sp>
      <p:pic>
        <p:nvPicPr>
          <p:cNvPr id="3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20102" y="4019702"/>
            <a:ext cx="382219" cy="382219"/>
          </a:xfrm>
          <a:prstGeom prst="rect">
            <a:avLst/>
          </a:prstGeom>
        </p:spPr>
      </p:pic>
      <p:sp>
        <p:nvSpPr>
          <p:cNvPr id="32" name="Text 25"/>
          <p:cNvSpPr/>
          <p:nvPr/>
        </p:nvSpPr>
        <p:spPr>
          <a:xfrm>
            <a:off x="4462272" y="443484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Logframe — мова донора</a:t>
            </a:r>
            <a:endParaRPr lang="en-US" sz="1250" dirty="0"/>
          </a:p>
        </p:txBody>
      </p:sp>
      <p:sp>
        <p:nvSpPr>
          <p:cNvPr id="33" name="Text 26"/>
          <p:cNvSpPr/>
          <p:nvPr/>
        </p:nvSpPr>
        <p:spPr>
          <a:xfrm>
            <a:off x="4462272" y="4782312"/>
            <a:ext cx="3200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3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SMART-індикатори з baseline/target роблять проєкт вимірюваним</a:t>
            </a:r>
            <a:endParaRPr lang="en-US" sz="1030" dirty="0"/>
          </a:p>
        </p:txBody>
      </p:sp>
      <p:sp>
        <p:nvSpPr>
          <p:cNvPr id="34" name="Shape 27"/>
          <p:cNvSpPr/>
          <p:nvPr/>
        </p:nvSpPr>
        <p:spPr>
          <a:xfrm>
            <a:off x="8101584" y="3794760"/>
            <a:ext cx="3566160" cy="1874520"/>
          </a:xfrm>
          <a:prstGeom prst="roundRect">
            <a:avLst>
              <a:gd name="adj" fmla="val 3902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35" name="Text 28"/>
          <p:cNvSpPr/>
          <p:nvPr/>
        </p:nvSpPr>
        <p:spPr>
          <a:xfrm>
            <a:off x="8284464" y="39319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1900" dirty="0"/>
          </a:p>
        </p:txBody>
      </p:sp>
      <p:sp>
        <p:nvSpPr>
          <p:cNvPr id="36" name="Shape 29"/>
          <p:cNvSpPr/>
          <p:nvPr/>
        </p:nvSpPr>
        <p:spPr>
          <a:xfrm>
            <a:off x="10981944" y="3959352"/>
            <a:ext cx="502920" cy="50292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76200" dist="25400" dir="5400000">
              <a:srgbClr val="1B2A4A">
                <a:alpha val="18000"/>
              </a:srgbClr>
            </a:outerShdw>
          </a:effectLst>
        </p:spPr>
      </p:sp>
      <p:pic>
        <p:nvPicPr>
          <p:cNvPr id="3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42294" y="4019702"/>
            <a:ext cx="382219" cy="382219"/>
          </a:xfrm>
          <a:prstGeom prst="rect">
            <a:avLst/>
          </a:prstGeom>
        </p:spPr>
      </p:pic>
      <p:sp>
        <p:nvSpPr>
          <p:cNvPr id="38" name="Text 30"/>
          <p:cNvSpPr/>
          <p:nvPr/>
        </p:nvSpPr>
        <p:spPr>
          <a:xfrm>
            <a:off x="8284464" y="443484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Стратегічна відповідність</a:t>
            </a:r>
            <a:endParaRPr lang="en-US" sz="1250" dirty="0"/>
          </a:p>
        </p:txBody>
      </p:sp>
      <p:sp>
        <p:nvSpPr>
          <p:cNvPr id="39" name="Text 31"/>
          <p:cNvSpPr/>
          <p:nvPr/>
        </p:nvSpPr>
        <p:spPr>
          <a:xfrm>
            <a:off x="8284464" y="4782312"/>
            <a:ext cx="3200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3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Горизонтальні пріоритети ЄС обов'язкові для конкурентоспроможної заявки</a:t>
            </a:r>
            <a:endParaRPr lang="en-US" sz="1030" dirty="0"/>
          </a:p>
        </p:txBody>
      </p:sp>
      <p:sp>
        <p:nvSpPr>
          <p:cNvPr id="40" name="Text 32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2</a:t>
            </a:r>
            <a:endParaRPr lang="en-US" sz="900" dirty="0"/>
          </a:p>
        </p:txBody>
      </p:sp>
      <p:sp>
        <p:nvSpPr>
          <p:cNvPr id="41" name="Text 33"/>
          <p:cNvSpPr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9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1B2A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326880" y="-1828800"/>
            <a:ext cx="5029200" cy="5029200"/>
          </a:xfrm>
          <a:prstGeom prst="ellipse">
            <a:avLst/>
          </a:prstGeom>
          <a:solidFill>
            <a:srgbClr val="24365F">
              <a:alpha val="6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2011680" y="4754880"/>
            <a:ext cx="4206240" cy="4206240"/>
          </a:xfrm>
          <a:prstGeom prst="ellipse">
            <a:avLst/>
          </a:prstGeom>
          <a:solidFill>
            <a:srgbClr val="24365F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47472"/>
            <a:ext cx="9144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 ОБГОВОРЕННЯ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822960" y="86868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Питання для дискусії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822960" y="1783080"/>
            <a:ext cx="502920" cy="502920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7" name="Text 5"/>
          <p:cNvSpPr/>
          <p:nvPr/>
        </p:nvSpPr>
        <p:spPr>
          <a:xfrm>
            <a:off x="822960" y="17830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508760" y="1737360"/>
            <a:ext cx="9601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E8EE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Чи можна вважати проєкт добре спроєктованим, якщо його логічна матриця бездоганна, але аналіз стейкхолдерів був поверховим? Обґрунтуйте.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822960" y="2926080"/>
            <a:ext cx="502920" cy="502920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10" name="Text 8"/>
          <p:cNvSpPr/>
          <p:nvPr/>
        </p:nvSpPr>
        <p:spPr>
          <a:xfrm>
            <a:off x="822960" y="29260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508760" y="2880360"/>
            <a:ext cx="9601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E8EE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Наведіть приклад «смертоносного» припущення для проєкту у вашій професійній сфері. Як змінити дизайн, щоб знизити ризик?</a:t>
            </a:r>
            <a:endParaRPr lang="en-US" sz="1350" dirty="0"/>
          </a:p>
        </p:txBody>
      </p:sp>
      <p:sp>
        <p:nvSpPr>
          <p:cNvPr id="12" name="Shape 10"/>
          <p:cNvSpPr/>
          <p:nvPr/>
        </p:nvSpPr>
        <p:spPr>
          <a:xfrm>
            <a:off x="822960" y="4069080"/>
            <a:ext cx="502920" cy="502920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13" name="Text 11"/>
          <p:cNvSpPr/>
          <p:nvPr/>
        </p:nvSpPr>
        <p:spPr>
          <a:xfrm>
            <a:off x="822960" y="40690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1508760" y="4023360"/>
            <a:ext cx="9601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E8EE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Як горизонтальні пріоритети ЄС (гендерна рівність, цифровізація) можуть змінити логіку втручання проєкту, що спочатку їх не враховував?</a:t>
            </a:r>
            <a:endParaRPr lang="en-US" sz="1350" dirty="0"/>
          </a:p>
        </p:txBody>
      </p:sp>
      <p:sp>
        <p:nvSpPr>
          <p:cNvPr id="15" name="Text 13"/>
          <p:cNvSpPr/>
          <p:nvPr/>
        </p:nvSpPr>
        <p:spPr>
          <a:xfrm>
            <a:off x="822960" y="562356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Дякуємо за увагу!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A9B6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2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A9B6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26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2026-08-25T09:19:42Z</dcterms:created>
  <dcterms:modified xsi:type="dcterms:W3CDTF">2026-08-25T09:19:42Z</dcterms:modified>
</cp:coreProperties>
</file>