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72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0972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15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Проєктування ефективних систем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 ризиками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38328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15.1  Сутність організаційного проєктування системи ризик-менеджменту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15.2  Підходи до формування організаційної структури управління ризиками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15.3  Оцінка ефективності організаційних структур управління ризиками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СК2  ·  СК9  ·  ПРН1  ·  ПРН2  ·  ПРН5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Організаційне проєктування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цілі, елементи системи РМ: архітектура, стратегія, протоколи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проєктування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політики та мандату до ролей, процесів, звітності та культури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Моделі організаційної структури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централізована, децентралізована, гібридна; три лінії захисту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Ролі та органи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рада, комітет з ризиків, CRO, власники ризиків, перша–третя лінії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ефективності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критерії, індикатори, моделі зрілості, аудит системи РМ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рекомендації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типові помилки, фактори успіху, адаптація до розміру організації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15.1  ОРГАНІЗАЦІЙНЕ ПРОЄКТУВАННЯ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Сутність організаційного проєктування системи ризик-менеджменту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Організаційне проєктування системи РМ — це цілеспрямоване формування структури, ролей, процесів, повноважень і інформаційних потоків, які забезпечують ідентифікацію, оцінку, обробку та моніторинг ризиків відповідно до стратегії та ризик-апетиту організації.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лише «відділ ризиків»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охоплює раду, менеджмент, власників ризиків, контролюючі функції та культуру — не обмежується однією службою.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Узгодженість зі стратегією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і процеси РМ мають підтримувати досягнення цілей, а не існувати паралельно до бізнесу.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Адаптивність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системи має враховувати розмір, галузь, регуляторику та зрілість організації і передбачати розвиток.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15.1  ОРГАНІЗАЦІЙНЕ ПРОЄКТУВАННЯ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Архітектура, стратегія та протоколи ризик-менеджменту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практиці (зокрема FERMA / ISO) систему РМ описують через три взаємопов’язані блоки, які задають контекст для процесу управління ризиками.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0116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architecture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292608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Ролі, відповідальність, структура звітності та комунікації з питань ризиків. Хто що робить і кому звітує.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0116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strategy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292608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ризик-апетит, ставлення до ризику, філософія управління. Зафіксовані в політиці РМ.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0116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protocols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292608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Правила, процедури, методології, інструменти та шаблони: як саме ідентифікувати, оцінювати, звітувати.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15.1  ОРГАНІЗАЦІЙНЕ ПРОЄКТУВАННЯ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Цілі організаційного проєктування системи РМ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1430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Ясність відповідальності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630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ризик має власника; немає «сірих зон», де ризик нічий.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488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Узгодженість рішень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688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Ризик-апетит і пріоритети однаково розуміються на різних рівнях.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54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Ефективний нагляд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747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та комітети отримують своєчасну, релевантну інформацію для рішень.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605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Вбудованість у бізнес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805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РМ не «надбудова», а частина планування, бюджетування та операцій.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663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Масштабованість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864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працює при зростанні організації та зміні профілю ризиків.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15.1  ОРГАНІЗАЦІЙНЕ ПРОЄКТУВАННЯ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проєктування системи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Мандат і політика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керівництва; політика РМ; ризик-апетит; обсяг системи.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Ролі та структура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моделі (централізація / гібрид); RACI; комітети; CRO / служба.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Процеси та протоколи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Методологія оцінки; реєстр; плани заходів; ескалація; звітність.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Інформація та інструменти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даних; ПЗ; дашборди; канали комунікації.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 Впровадження та навчання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Пілот; навчання; підтримка користувачів; культура.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 Оцінка та розвиток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Індикатори ефективності; аудит; план підвищення зрілості.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Підходи до формування організаційної структури управління ризиками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Централізована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Сильна служба / CRO; єдині методологія та реєстр; висока порівнянність. Ризик: відрив від бізнесу, низька «власність» ризиків у підрозділах.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Децентралізована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 робота — у бізнес-підрозділах; центр задає рамки. Ризик: розбіжності в оцінках, слабкий портфельний погляд.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Гібридна (найпоширеніша)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07492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методології, агрегації та звітності + власники ризиків у бізнесі. Баланс контролю та близькості до операцій.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Модель трьох ліній захисту (Three Lines)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Класична рамка розподілу ролей у внутрішньому контролі та ризик-менеджменті. Допомагає уникнути дублювання і «прогалин» у відповідальності.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Перша лінія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297180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Бізнес-підрозділи та власники ризиків. Володіють ризиками, впроваджують контроли, виконують заходи, звітують про статус.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Друга лінія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297180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ризик-менеджменту, комплаєнс, інші контрольні функції. Методологія, нагляд, консолідація, оскарження оцінок, звітність для керівництва.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011680"/>
            <a:ext cx="3749040" cy="384048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2860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Третя лінія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297180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аудит. Незалежна оцінка ефективності системи РМ і контролів; рекомендації; звітність раді / комітету з аудиту.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ролі в системі управління ризиками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Наглядова рада / власники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Затвердження політики та апетиту; нагляд за ефективністю системи; розгляд суттєвих ризиків.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Комітет з ризиків (ради / менеджменту)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46520" y="16002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Поглиблений розгляд профілю ризиків; рекомендації раді; контроль виконання рішень.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 / топменеджмент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29184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at the top; ресурси; інтеграція РМ у стратегію та операції.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 / керівник служби РМ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46520" y="329184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Методологія; координація; агрегація; незалежний голос щодо ризику; звітність.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Власники ризиків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498348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та оцінка в зоні відповідальності; заходи; актуальність даних у реєстрі.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Внутрішній аудит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98348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Незалежна оцінка дизайну та ефективності системи РМ.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Комітети з ризиків: рівні та функції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Комітет ради з ризиків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Нагляд за ERM; ризик-апетит; суттєві експозиції; взаємодія з аудитом і комплаєнсом. Типово для великих і регульованих організацій.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Виконавчий / операційний комітет з ризиків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Регулярний розгляд профілю ризиків; статус заходів; ескалація; міжфункціональна координація. Голова — часто CRO або COO.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Спеціалізовані комітети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507492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Кредитний, ринковий, операційний, кібер — у банках і великих корпораціях; підпорядковані загальному комітету з ризиків.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15.2  ОРГАНІЗАЦІЙНА СТРУКТУРА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чого залежить вибір структури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Розмір і складність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Малий бізнес — поєднання ролей; великий холдинг — окрема служба, комітети, бізнес-партнери з ризиків.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Галузь і регулювання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Банки, страховики, публічні компанії — жорсткіші вимоги до незалежності та звітності.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Географія та структура групи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операції потребують локальних точок відповідальності та центральної агрегації.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Зрілість культури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слабкій культурі ризику централізація допомагає «підняти» процес; при сильній — більше делегування.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15.3  ОЦІНКА ЕФЕКТИВНОСТІ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ефективності організаційних структур управління ризиками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Ефективна структура — та, що забезпечує своєчасне виявлення суттєвих ризиків, якісні рішення в межах апетиту, виконання заходів і зрозумілу звітність для нагляду. Оцінка поєднує якісні судження (дизайн, культура) і кількісні індикатори (інциденти, KRI, виконання планів).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Дизайн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чіткі ролі? Чи немає конфлікту інтересів? Чи достатньо незалежності другої та третьої ліній?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Функціонування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працює реєстр? Чи виконуються заходи? Чи ескалуються порушення апетиту?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Динаміка інцидентів і збитків; відповідність апетиту; задоволеність стейкхолдерів якістю інформації.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15.3  ОЦІНКА ЕФЕКТИВНОСТІ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Індикатори ефективності системи РМ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Процесні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ризиків з призначеним власником; % заходів, виконаних у строк; регулярність оновлення реєстру; охоплення підрозділів процесом РМ.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Ризикові (KRI / результат)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Кількість і тяжкість інцидентів; ризики вище апетиту; тренд ключових KRI; час від виявлення до ескалації.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Наглядові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Частота і якість звітів для ради; кількість рішень, прийнятих на основі ризик-звітів; результати внутрішнього аудиту системи РМ.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Культурні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Опитування щодо відкритості; участь у навчанні; ініціативні повідомлення про ризики «знизу».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15.3  ОЦІНКА ЕФЕКТИВНОСТІ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Моделі зрілості системи ризик-менеджменту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Моделі зрілості допомагають оцінити поточний рівень і спланувати розвиток. Типові рівні (спрощено):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783080"/>
            <a:ext cx="1133856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196596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3000" y="18745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Початковий / ad hoc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480560" y="196596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Реакція на інциденти; немає єдиної політики та реєстру.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1480" y="2651760"/>
            <a:ext cx="1133856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83464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43000" y="27432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Повторюваний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480560" y="283464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базові процедури в окремих підрозділах; слабка агрегація.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520440"/>
            <a:ext cx="1133856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370332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43000" y="3611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Визначений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480560" y="370332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методологія; реєстр; регулярна звітність; призначені ролі.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389120"/>
            <a:ext cx="1133856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45720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43000" y="44805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Керований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480560" y="457200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KRI; зв’язок зі стратегією; активна роль комітетів; вимірювана ефективність.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11480" y="5257800"/>
            <a:ext cx="1133856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544068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143000" y="53492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Оптимізований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480560" y="544068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Постійне вдосконалення; культура ризику; інтеграція в усі рішення.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15.3  ОЦІНКА ЕФЕКТИВНОСТІ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Аудит і незалежна оцінка системи РМ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Предмет аудиту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 політики та структури; повнота ідентифікації; якість оцінок; виконання заходів; звітність; відповідність стандартам і політиці.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Хто проводить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аудит (третя лінія); за потреби — зовнішні консультанти для бенчмаркінгу або спеціалізованих областей.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Використання результатів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усунення недоліків; звіт раді / комітету; вхід для підвищення зрілості системи.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Періодичність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Залежить від ризику та регуляторики; ключові елементи — щонайменше раз на рік або при суттєвих змінах.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Фактори успішного проєктування системи РМ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 зверху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Мандат ради та CEO; видима участь у ключових рішеннях щодо ризику.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Чіткий RACI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Задокументовані відповідальні, підзвітні, консультанти та інформовані для кожного процесу РМ.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Пропорційність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Складність системи відповідає розміру та ризикам — без надмірної бюрократії.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з рішеннями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Звіти реально використовуються при затвердженні стратегії, бюджету, великих угод.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Компетенції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Навчання власників ризиків і команди служби; залучення потрібної експертизи.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Еволюція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підвищення зрілості; регулярний перегляд структури при зміні бізнесу.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при проєктуванні структури РМ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«Служба ризиків = уся система»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Перекладання відповідальності з бізнесу на другу лінію; власники ризиків формальні.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Конфлікт ролей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Поєднання другої і третьої ліній; CRO підпорядкований так, що не може оскаржувати рішення CEO.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Копіювання чужої оргсхеми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банку перенесена в середній виробничий бізнес без адаптації — надлишкова складність.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оцінки ефективності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Структуру створили і «забули»; немає індикаторів і аудиту системи.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 структури: малий бізнес vs велика організація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Малий / середній бізнес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5212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Ролі поєднуються (фінансовий директор + ризик-координатор). Простий реєстр і квартальний огляд у керівництва. Акцент на ключових ризиках, а не на повній таксономії. Зовнішній аудит або консультант — періодично.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1A2B4A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37160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Велика / регульована організація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92240" y="2103120"/>
            <a:ext cx="5212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Окрема служба РМ / CRO; комітети ради та менеджменту; бізнес-партнери з ризиків у підрозділах; розвинена звітність і KRI; щорічний аудит системи; формальна політика та апетит.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КУРСОМ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Проєктування системи РМ у контексті попередніх тем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впровадження (тема 10)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Дев’ять етапів реалізації програми — логіка, у яку вбудовується організаційне проєктування.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(тема 9)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визначає, хто розробляє і виконує плани реагування та хто моніторить.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Стандарти та інформація (тема 13)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COSO, ISO, FERMA задають очікування щодо governance; ПЗ підтримує обрану структуру.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Найкраща оргсхема не працює без tone at the top і готовності бізнесу володіти ризиками.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елементи проєктування ефективної системи РМ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Архітектура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Ролі, комітети, три лінії, RACI, підпорядкування CRO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апетит, зв’язок зі стратегією бізнесу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Протоколи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Методологія, реєстр, ескалація, шаблони звітності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Модель структури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Централізована / децентралізована / гібридна — за контекстом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ефективності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Дизайн, функціонування, результати; індикатори; зрілість; аудит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Умови успіху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Мандат зверху, пропорційність, зв’язок з рішеннями, еволюція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Проєктування = свідома структура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РМ не виникає «сама»: потрібні мандат, ролі, процеси, інформація та механізм оцінки ефективності.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Три лінії та гібрид — робоча норма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 володіє ризиками; друга лінія методологія і нагляд; третя — незалежна оцінка. Гібридна модель найчастіше оптимальна.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Ефективність вимірюється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лише наявність оргсхеми, а дизайн, реальна робота процесів, динаміка ризиків і використання звітів у рішеннях.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Пропорційність і розвиток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має відповідати розміру та ризикам організації і еволюціонувати разом із бізнесом і зрілістю культури.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26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Дорожня карта впровадження / перебудови системи РМ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Діагностика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Поточна структура, прогалини, рівень зрілості, очікування ради.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Цільова модель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Оргсхема, RACI, комітети, підпорядкування, принципи апетиту.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Документи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Політика, положення про службу/комітети, процедури, шаблони.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Пілот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Запуск у 1–2 підрозділах; відпрацювання реєстру та звітності.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 Масштабування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Поширення на всю організацію; навчання; інтеграція з бюджетним циклом.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 Оцінка через рік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Індикатори, аудит, коригування моделі та плану розвитку.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26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Приклад розподілу відповідальності (логіка RACI)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та оцінка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власник ризику (бізнес); A — керівник підрозділу; C — служба РМ; I — комітет / суміжні функції.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468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Політика та апетит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8346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рада; R — CRO / служба за дорученням; C — топменеджмент, юридична; I — організація.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749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заходів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1148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власник ризику; A — відповідний керівник; C — служба РМ; I — комітет при суттєвих ризиках.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029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Незалежна оцінка системи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53949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R/A — внутрішній аудит; C — служба РМ і бізнес; I — рада / комітет з аудиту.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26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Чекліст якості організаційного дизайну системи РМ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2801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затверджена політика та сформульований ризик-апетит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95160" y="12801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Призначені власники ключових ризиків; RACI задокументований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43000" y="25603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Зрозумілий розподіл першої, другої та третьої ліній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95160" y="25603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Комітет(и) з ризиків мають мандат, склад і регулярність засідань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43000" y="38404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РМ / CRO має доступ до інформації та право голосу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95160" y="38404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індикатори ефективності та порядок їх перегляду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148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43000" y="51206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Передбачено незалежну оцінку (аудит) системи РМ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26364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44652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995160" y="51206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пропорційна розміру організації та переглядається при змінах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26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Підсумкові тези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Проєктування системи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Формування архітектури, стратегії та протоколів так, щоб ризик був вбудований у рішення організації.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468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8346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Гібрид + три лінії захисту; чіткі ролі ради, комітетів, CRO, власників ризиків і аудиту.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749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ефективності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1148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Дизайн, функціонування, результати; індикатори; моделі зрілості; незалежний аудит.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029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Успіх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53949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Мандат зверху, пропорційність, зв’язок з реальними рішеннями, постійний розвиток.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/ 26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15  ·  Проєктування ефективних систем управління ризиками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2505</Words>
  <Application>Microsoft Macintosh PowerPoint</Application>
  <PresentationFormat>Широкоэкранный</PresentationFormat>
  <Paragraphs>370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15. Проєктування ефективних систем управління ризиками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2026-09-03T09:11:17Z</dcterms:created>
  <dcterms:modified xsi:type="dcterms:W3CDTF">2026-09-03T09:15:06Z</dcterms:modified>
</cp:coreProperties>
</file>