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89" r:id="rId23"/>
    <p:sldId id="278" r:id="rId24"/>
    <p:sldId id="287" r:id="rId25"/>
    <p:sldId id="28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86" r:id="rId43"/>
    <p:sldId id="299" r:id="rId44"/>
    <p:sldId id="300" r:id="rId45"/>
    <p:sldId id="301" r:id="rId46"/>
    <p:sldId id="306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C0BCD-4AEF-4EB8-A058-DE40B34F2939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244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Основи алгоритмізації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512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Навіщо вивчати алгоритми?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noProof="0" dirty="0"/>
              <a:t>Програмування починається не з написання коду.</a:t>
            </a:r>
            <a:endParaRPr lang="uk-UA" sz="2000" noProof="0" dirty="0"/>
          </a:p>
          <a:p>
            <a:pPr marL="0" indent="0">
              <a:buNone/>
            </a:pPr>
            <a:endParaRPr lang="uk-UA" sz="2000" noProof="0" dirty="0"/>
          </a:p>
          <a:p>
            <a:pPr marL="0" indent="0">
              <a:buNone/>
            </a:pPr>
            <a:r>
              <a:rPr lang="uk-UA" sz="2000" noProof="0" dirty="0"/>
              <a:t>Перед тим як написати програму, потрібно:</a:t>
            </a:r>
          </a:p>
          <a:p>
            <a:pPr marL="0" indent="0">
              <a:buNone/>
            </a:pPr>
            <a:r>
              <a:rPr lang="uk-UA" sz="2000" noProof="0" dirty="0"/>
              <a:t>• зрозуміти поставлену задачу;</a:t>
            </a:r>
            <a:br>
              <a:rPr lang="uk-UA" sz="2000" noProof="0" dirty="0"/>
            </a:br>
            <a:r>
              <a:rPr lang="uk-UA" sz="2000" noProof="0" dirty="0"/>
              <a:t>• визначити, які дані нам відомі;</a:t>
            </a:r>
            <a:br>
              <a:rPr lang="uk-UA" sz="2000" noProof="0" dirty="0"/>
            </a:br>
            <a:r>
              <a:rPr lang="uk-UA" sz="2000" noProof="0" dirty="0"/>
              <a:t>• визначити, що потрібно отримати;</a:t>
            </a:r>
            <a:br>
              <a:rPr lang="uk-UA" sz="2000" noProof="0" dirty="0"/>
            </a:br>
            <a:r>
              <a:rPr lang="uk-UA" sz="2000" noProof="0" dirty="0"/>
              <a:t>• </a:t>
            </a:r>
            <a:r>
              <a:rPr lang="uk-UA" sz="2000" b="1" noProof="0" dirty="0"/>
              <a:t>розробити алгоритм розв'язання задачі</a:t>
            </a:r>
            <a:r>
              <a:rPr lang="uk-UA" sz="2000" noProof="0" dirty="0"/>
              <a:t>;</a:t>
            </a:r>
            <a:br>
              <a:rPr lang="uk-UA" sz="2000" noProof="0" dirty="0"/>
            </a:br>
            <a:r>
              <a:rPr lang="uk-UA" sz="2000" noProof="0" dirty="0"/>
              <a:t>• перевірити правильність алгоритму;</a:t>
            </a:r>
            <a:br>
              <a:rPr lang="uk-UA" sz="2000" noProof="0" dirty="0"/>
            </a:br>
            <a:r>
              <a:rPr lang="uk-UA" sz="2000" noProof="0" dirty="0"/>
              <a:t>• реалізувати його мовою програмування.</a:t>
            </a:r>
          </a:p>
          <a:p>
            <a:pPr marL="0" indent="0">
              <a:buNone/>
            </a:pPr>
            <a:endParaRPr lang="uk-UA" sz="2000" b="1" noProof="0" dirty="0"/>
          </a:p>
          <a:p>
            <a:pPr marL="0" indent="0">
              <a:buNone/>
            </a:pPr>
            <a:r>
              <a:rPr lang="uk-UA" sz="2000" b="1" noProof="0" dirty="0"/>
              <a:t>Алгоритм – це міст між задачею та програмою.</a:t>
            </a:r>
            <a:endParaRPr lang="uk-UA" sz="2000" noProof="0" dirty="0"/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319" y="5003630"/>
            <a:ext cx="7309644" cy="91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5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3163" y="78266"/>
            <a:ext cx="4245674" cy="37085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Алгоритм ≠ програма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741" y="449123"/>
            <a:ext cx="11464517" cy="43970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noProof="0" dirty="0"/>
              <a:t>Алгоритм</a:t>
            </a:r>
            <a:r>
              <a:rPr lang="uk-UA" sz="1800" noProof="0" dirty="0"/>
              <a:t> – це формалізований опис </a:t>
            </a:r>
            <a:r>
              <a:rPr lang="uk-UA" sz="1800" b="1" noProof="0" dirty="0"/>
              <a:t>послідовності дій</a:t>
            </a:r>
            <a:r>
              <a:rPr lang="uk-UA" sz="1800" noProof="0" dirty="0"/>
              <a:t>, необхідних для розв'язання певної задачі.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noProof="0" dirty="0"/>
              <a:t>Програма</a:t>
            </a:r>
            <a:r>
              <a:rPr lang="uk-UA" sz="1800" noProof="0" dirty="0"/>
              <a:t> – це </a:t>
            </a:r>
            <a:r>
              <a:rPr lang="uk-UA" sz="1800" b="1" noProof="0" dirty="0"/>
              <a:t>реалізація алгоритму мовою програмування</a:t>
            </a:r>
            <a:r>
              <a:rPr lang="uk-UA" sz="1800" noProof="0" dirty="0"/>
              <a:t> у формі, яку може виконувати комп'ютер.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Алгоритм </a:t>
            </a:r>
            <a:r>
              <a:rPr lang="uk-UA" sz="1800" b="1" noProof="0" dirty="0"/>
              <a:t>не залежить від конкретної мови програмування</a:t>
            </a:r>
            <a:r>
              <a:rPr lang="uk-UA" sz="1800" noProof="0" dirty="0"/>
              <a:t>. Один і той самий алгоритм можна реалізувати мовами </a:t>
            </a:r>
            <a:r>
              <a:rPr lang="uk-UA" sz="1800" b="1" noProof="0" dirty="0"/>
              <a:t>Python, C++, </a:t>
            </a:r>
            <a:r>
              <a:rPr lang="uk-UA" sz="1800" b="1" noProof="0" dirty="0" err="1"/>
              <a:t>Java</a:t>
            </a:r>
            <a:r>
              <a:rPr lang="uk-UA" sz="1800" noProof="0" dirty="0"/>
              <a:t> тощо.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Наприклад, задача: «Знайти суму двох чисел».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Алгоритм: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1800" noProof="0" dirty="0"/>
              <a:t>Отримати два числа a і b.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1800" noProof="0" dirty="0"/>
              <a:t>Обчислити s = a + b.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1800" noProof="0" dirty="0"/>
              <a:t>Вивести s.</a:t>
            </a:r>
            <a:br>
              <a:rPr lang="uk-UA" sz="1800" noProof="0" dirty="0"/>
            </a:br>
            <a:br>
              <a:rPr lang="uk-UA" sz="1800" noProof="0" dirty="0"/>
            </a:br>
            <a:endParaRPr lang="uk-UA" sz="1800" noProof="0" dirty="0"/>
          </a:p>
        </p:txBody>
      </p:sp>
      <p:sp>
        <p:nvSpPr>
          <p:cNvPr id="6" name="Rectangle 5"/>
          <p:cNvSpPr/>
          <p:nvPr/>
        </p:nvSpPr>
        <p:spPr>
          <a:xfrm>
            <a:off x="526564" y="4476826"/>
            <a:ext cx="914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noProof="0" dirty="0"/>
              <a:t>Python: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89" y="4846158"/>
            <a:ext cx="4972050" cy="19335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30636" y="3488083"/>
            <a:ext cx="603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noProof="0" dirty="0"/>
              <a:t>C++: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283" y="3779148"/>
            <a:ext cx="5000975" cy="3000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4B00F4-047F-3F05-0049-8FE7F65E5D99}"/>
              </a:ext>
            </a:extLst>
          </p:cNvPr>
          <p:cNvSpPr txBox="1"/>
          <p:nvPr/>
        </p:nvSpPr>
        <p:spPr>
          <a:xfrm>
            <a:off x="360389" y="4035609"/>
            <a:ext cx="58768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noProof="0" dirty="0"/>
              <a:t>Цей самий алгоритм можна реалізувати різними програмами.</a:t>
            </a:r>
          </a:p>
        </p:txBody>
      </p:sp>
    </p:spTree>
    <p:extLst>
      <p:ext uri="{BB962C8B-B14F-4D97-AF65-F5344CB8AC3E}">
        <p14:creationId xmlns:p14="http://schemas.microsoft.com/office/powerpoint/2010/main" val="307391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713" y="96982"/>
            <a:ext cx="3720573" cy="4109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Що таке алгоритм?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62" y="560011"/>
            <a:ext cx="11677074" cy="57379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b="1" dirty="0"/>
              <a:t>Алгоритм</a:t>
            </a:r>
            <a:r>
              <a:rPr lang="uk-UA" sz="1800" dirty="0"/>
              <a:t> – це </a:t>
            </a:r>
            <a:r>
              <a:rPr lang="uk-UA" sz="1800" b="1" dirty="0"/>
              <a:t>скінченна впорядкована послідовність чітко визначених дій</a:t>
            </a:r>
            <a:r>
              <a:rPr lang="uk-UA" sz="1800" dirty="0"/>
              <a:t>, виконання яких приводить до розв'язання певної задачі або отримання необхідного результату.</a:t>
            </a:r>
          </a:p>
          <a:p>
            <a:pPr marL="0" indent="0">
              <a:buNone/>
            </a:pPr>
            <a:r>
              <a:rPr lang="uk-UA" sz="1800" i="1" dirty="0"/>
              <a:t>Алгоритм – це точний опис того, </a:t>
            </a:r>
            <a:r>
              <a:rPr lang="uk-UA" sz="1800" b="1" i="1" dirty="0"/>
              <a:t>що і в якій послідовності</a:t>
            </a:r>
            <a:r>
              <a:rPr lang="uk-UA" sz="1800" i="1" dirty="0"/>
              <a:t> потрібно зробити для отримання результату.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Алгоритм визначає:</a:t>
            </a:r>
          </a:p>
          <a:p>
            <a:r>
              <a:rPr lang="uk-UA" sz="1800" b="1" dirty="0"/>
              <a:t>початкові дані</a:t>
            </a:r>
            <a:r>
              <a:rPr lang="uk-UA" sz="1800" dirty="0"/>
              <a:t> – що маємо на початку;</a:t>
            </a:r>
          </a:p>
          <a:p>
            <a:r>
              <a:rPr lang="uk-UA" sz="1800" b="1" dirty="0"/>
              <a:t>послідовність дій</a:t>
            </a:r>
            <a:r>
              <a:rPr lang="uk-UA" sz="1800" dirty="0"/>
              <a:t> – що потрібно виконати;</a:t>
            </a:r>
          </a:p>
          <a:p>
            <a:r>
              <a:rPr lang="uk-UA" sz="1800" b="1" dirty="0"/>
              <a:t>результат</a:t>
            </a:r>
            <a:r>
              <a:rPr lang="uk-UA" sz="1800" dirty="0"/>
              <a:t> – що повинно бути отримано після виконання.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dirty="0"/>
              <a:t>Алгоритм відповідає на запитання:   </a:t>
            </a:r>
            <a:r>
              <a:rPr lang="uk-UA" sz="1800" b="1" dirty="0"/>
              <a:t>«Що потрібно робити крок за кроком?»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Наприклад, для задачі «знайти середнє арифметичне двох чисел»:</a:t>
            </a:r>
          </a:p>
          <a:p>
            <a:pPr marL="0" indent="0" algn="ctr">
              <a:buNone/>
            </a:pPr>
            <a:r>
              <a:rPr lang="uk-UA" sz="1800" b="1" dirty="0"/>
              <a:t>  вхідні дані  →      обчислення  →  результат</a:t>
            </a:r>
          </a:p>
          <a:p>
            <a:pPr marL="0" indent="0" algn="ctr">
              <a:buNone/>
            </a:pPr>
            <a:r>
              <a:rPr lang="uk-UA" sz="1800" dirty="0">
                <a:latin typeface="Consolas" panose="020B0609020204030204" pitchFamily="49" charset="0"/>
              </a:rPr>
              <a:t>                 </a:t>
            </a:r>
            <a:r>
              <a:rPr lang="en-US" sz="1800" dirty="0">
                <a:latin typeface="Consolas" panose="020B0609020204030204" pitchFamily="49" charset="0"/>
              </a:rPr>
              <a:t>a, b </a:t>
            </a:r>
            <a:r>
              <a:rPr lang="uk-UA" sz="1800" b="1" dirty="0"/>
              <a:t>→</a:t>
            </a:r>
            <a:r>
              <a:rPr lang="en-US" sz="1800" dirty="0">
                <a:latin typeface="Consolas" panose="020B0609020204030204" pitchFamily="49" charset="0"/>
              </a:rPr>
              <a:t> (a + b) / 2 </a:t>
            </a:r>
            <a:r>
              <a:rPr lang="uk-UA" sz="1800" b="1" dirty="0"/>
              <a:t>→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uk-UA" sz="1800" dirty="0">
                <a:latin typeface="Consolas" panose="020B0609020204030204" pitchFamily="49" charset="0"/>
              </a:rPr>
              <a:t>середнє арифметичне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4" y="3809712"/>
            <a:ext cx="5691159" cy="7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7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858" y="143269"/>
            <a:ext cx="4256283" cy="25389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Алгоритми навколо нас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327" y="1309031"/>
            <a:ext cx="7491890" cy="37276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b="1" noProof="0" dirty="0"/>
              <a:t>Приклади:</a:t>
            </a:r>
            <a:endParaRPr lang="uk-UA" sz="1800" noProof="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рецепт приготування страви;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інструкція зі складання пристрою;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алгоритм користування банкоматом;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маршрут навігації;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алгоритм пошуку інформації;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800" noProof="0" dirty="0"/>
              <a:t>інструкція з ремонту обладнання.</a:t>
            </a:r>
          </a:p>
          <a:p>
            <a:pPr marL="0" indent="0">
              <a:buNone/>
            </a:pPr>
            <a:r>
              <a:rPr lang="uk-UA" sz="1800" noProof="0" dirty="0"/>
              <a:t>У повсякденному житті алгоритми часто подаються у вигляді </a:t>
            </a:r>
            <a:r>
              <a:rPr lang="uk-UA" sz="1800" b="1" noProof="0" dirty="0"/>
              <a:t>інструкцій, правил або послідовності операцій</a:t>
            </a:r>
            <a:r>
              <a:rPr lang="uk-UA" sz="1800" noProof="0" dirty="0"/>
              <a:t>. У програмуванні їх записують у формальній формі – наприклад, </a:t>
            </a:r>
            <a:r>
              <a:rPr lang="uk-UA" sz="1800" b="1" noProof="0" dirty="0"/>
              <a:t>псевдокодом, блок-схемою або мовою програмування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Отже, програмування – лише одна зі сфер застосування алгоритмів.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</p:txBody>
      </p:sp>
      <p:sp>
        <p:nvSpPr>
          <p:cNvPr id="4" name="Rectangle 3"/>
          <p:cNvSpPr/>
          <p:nvPr/>
        </p:nvSpPr>
        <p:spPr>
          <a:xfrm>
            <a:off x="2521527" y="5027719"/>
            <a:ext cx="5554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noProof="0" dirty="0"/>
              <a:t>Наприклад, алгоритм користування банкоматом:</a:t>
            </a:r>
          </a:p>
          <a:p>
            <a:pPr>
              <a:buFont typeface="+mj-lt"/>
              <a:buAutoNum type="arabicPeriod"/>
            </a:pPr>
            <a:r>
              <a:rPr lang="uk-UA" i="1" noProof="0" dirty="0"/>
              <a:t>Вставити картку. </a:t>
            </a:r>
          </a:p>
          <a:p>
            <a:pPr>
              <a:buFont typeface="+mj-lt"/>
              <a:buAutoNum type="arabicPeriod"/>
            </a:pPr>
            <a:r>
              <a:rPr lang="uk-UA" i="1" noProof="0" dirty="0"/>
              <a:t>Ввести PIN-код. </a:t>
            </a:r>
          </a:p>
          <a:p>
            <a:pPr>
              <a:buFont typeface="+mj-lt"/>
              <a:buAutoNum type="arabicPeriod"/>
            </a:pPr>
            <a:r>
              <a:rPr lang="uk-UA" i="1" noProof="0" dirty="0"/>
              <a:t>Обрати операцію. </a:t>
            </a:r>
          </a:p>
          <a:p>
            <a:pPr>
              <a:buFont typeface="+mj-lt"/>
              <a:buAutoNum type="arabicPeriod"/>
            </a:pPr>
            <a:r>
              <a:rPr lang="uk-UA" i="1" noProof="0" dirty="0"/>
              <a:t>Вказати суму. </a:t>
            </a:r>
          </a:p>
          <a:p>
            <a:pPr>
              <a:buFont typeface="+mj-lt"/>
              <a:buAutoNum type="arabicPeriod"/>
            </a:pPr>
            <a:r>
              <a:rPr lang="uk-UA" i="1" noProof="0" dirty="0"/>
              <a:t>Отримати результат операції.</a:t>
            </a:r>
          </a:p>
        </p:txBody>
      </p:sp>
      <p:pic>
        <p:nvPicPr>
          <p:cNvPr id="2052" name="Picture 4" descr="https://img.magnific.com/free-vector/atm-machine-elements_1212-76.jpg?semt=ais_test_b&amp;w=740&amp;q=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690" y="2845706"/>
            <a:ext cx="3936339" cy="393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444CAF-2682-D139-25A2-BC7307EFE70F}"/>
              </a:ext>
            </a:extLst>
          </p:cNvPr>
          <p:cNvSpPr txBox="1"/>
          <p:nvPr/>
        </p:nvSpPr>
        <p:spPr>
          <a:xfrm>
            <a:off x="488327" y="489496"/>
            <a:ext cx="11523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noProof="0" dirty="0"/>
              <a:t>Алгоритм потрібен </a:t>
            </a:r>
            <a:r>
              <a:rPr lang="uk-UA" sz="1800" b="1" noProof="0" dirty="0"/>
              <a:t>у будь-якій діяльності, де для отримання певного результату необхідно виконати послідовність дій у визначеному порядку</a:t>
            </a:r>
            <a:r>
              <a:rPr lang="uk-UA" sz="18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77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3240" y="130528"/>
            <a:ext cx="4265519" cy="30931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Алгоритм і виконавець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507" y="739466"/>
            <a:ext cx="11446166" cy="537906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noProof="0" dirty="0"/>
              <a:t>Виконавець алгоритму</a:t>
            </a:r>
            <a:r>
              <a:rPr lang="uk-UA" sz="1800" noProof="0" dirty="0"/>
              <a:t> – це об'єкт або система, здатні виконувати </a:t>
            </a:r>
            <a:r>
              <a:rPr lang="uk-UA" sz="1800" b="1" noProof="0" dirty="0"/>
              <a:t>команди алгоритму</a:t>
            </a:r>
            <a:r>
              <a:rPr lang="uk-UA" sz="1800" noProof="0" dirty="0"/>
              <a:t> та отримувати передбачений результат.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noProof="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noProof="0" dirty="0"/>
              <a:t>Виконавцем може бути: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noProof="0" dirty="0"/>
              <a:t>людина;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noProof="0" dirty="0"/>
              <a:t>комп'ютер;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noProof="0" dirty="0"/>
              <a:t>робот;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noProof="0" dirty="0"/>
              <a:t>автоматизована система;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noProof="0" dirty="0"/>
              <a:t>програмний модуль.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b="1" noProof="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noProof="0" dirty="0"/>
              <a:t>Система команд виконавця (СКВ)</a:t>
            </a:r>
            <a:r>
              <a:rPr lang="uk-UA" sz="1800" noProof="0" dirty="0"/>
              <a:t> – це набір команд, які </a:t>
            </a:r>
            <a:r>
              <a:rPr lang="uk-UA" sz="1800" b="1" noProof="0" dirty="0"/>
              <a:t>даний виконавець здатний розпізнати та виконати</a:t>
            </a:r>
            <a:r>
              <a:rPr lang="uk-UA" sz="1800" noProof="0" dirty="0"/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noProof="0" dirty="0"/>
              <a:t>Алгоритм повинен складатися з команд, які входять до системи команд його виконавця.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noProof="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noProof="0" dirty="0"/>
              <a:t>Наприклад, комп'ютер не може безпосередньо виконати команду:      </a:t>
            </a:r>
            <a:r>
              <a:rPr lang="uk-UA" sz="1800" i="1" noProof="0" dirty="0"/>
              <a:t>«Зроби число красивішим»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noProof="0" dirty="0"/>
              <a:t>оскільки вона </a:t>
            </a:r>
            <a:r>
              <a:rPr lang="uk-UA" sz="1800" b="1" noProof="0" dirty="0"/>
              <a:t>не має однозначного формального змісту</a:t>
            </a:r>
            <a:r>
              <a:rPr lang="uk-UA" sz="1800" noProof="0" dirty="0"/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noProof="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noProof="0" dirty="0"/>
              <a:t>Натомість команда:       </a:t>
            </a:r>
            <a:r>
              <a:rPr lang="uk-UA" sz="1800" i="1" noProof="0" dirty="0"/>
              <a:t>«Помнож число на 2»        </a:t>
            </a:r>
            <a:r>
              <a:rPr lang="uk-UA" sz="1800" noProof="0" dirty="0"/>
              <a:t>має чітко визначену операцію, яку комп'ютер може виконати.</a:t>
            </a:r>
            <a:endParaRPr lang="uk-UA" sz="18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i="1" noProof="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i="1" noProof="0" dirty="0"/>
          </a:p>
        </p:txBody>
      </p:sp>
    </p:spTree>
    <p:extLst>
      <p:ext uri="{BB962C8B-B14F-4D97-AF65-F5344CB8AC3E}">
        <p14:creationId xmlns:p14="http://schemas.microsoft.com/office/powerpoint/2010/main" val="248285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1964" y="189451"/>
            <a:ext cx="5928064" cy="38430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Задача → алгоритм → результат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06889" y="1077361"/>
            <a:ext cx="1057822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Розглянемо просту задачу: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«Знайти площу прямокутника за його довжиною та шириною.»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Відомо: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  довжина </a:t>
            </a: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a</a:t>
            </a:r>
            <a:r>
              <a:rPr kumimoji="0" lang="uk-UA" sz="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  ширина </a:t>
            </a: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b</a:t>
            </a:r>
            <a:r>
              <a:rPr kumimoji="0" lang="uk-UA" sz="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Потрібно: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  площа </a:t>
            </a: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S</a:t>
            </a:r>
            <a:r>
              <a:rPr kumimoji="0" lang="uk-UA" sz="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1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Формула:</a:t>
            </a: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 S = a ⋅ b </a:t>
            </a:r>
          </a:p>
          <a:p>
            <a:pPr marL="1439863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Алгоритм:</a:t>
            </a:r>
          </a:p>
          <a:p>
            <a:pPr marL="1439863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Отримати 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a</a:t>
            </a:r>
            <a:r>
              <a:rPr kumimoji="0" lang="uk-UA" sz="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uk-UA" sz="1800" b="0" i="1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439863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uk-UA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Отримати 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b</a:t>
            </a:r>
            <a:r>
              <a:rPr kumimoji="0" lang="uk-UA" sz="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uk-UA" sz="1800" b="0" i="1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439863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uk-UA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Обчислити 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S = a · b</a:t>
            </a:r>
            <a:r>
              <a:rPr kumimoji="0" lang="uk-UA" sz="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uk-UA" sz="1800" b="0" i="1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439863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uk-UA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Вивести </a:t>
            </a:r>
            <a:r>
              <a:rPr kumimoji="0" lang="uk-UA" sz="20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S</a:t>
            </a:r>
            <a:r>
              <a:rPr kumimoji="0" lang="uk-UA" sz="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uk-UA" sz="1800" b="0" i="1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722" y="4504289"/>
            <a:ext cx="49434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7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393" y="163717"/>
            <a:ext cx="4228573" cy="39244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Властивості алгоритму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198" y="821878"/>
            <a:ext cx="11252202" cy="5634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Щоб послідовність дій можна було вважати </a:t>
            </a:r>
            <a:r>
              <a:rPr lang="uk-UA" sz="1800" b="1" dirty="0"/>
              <a:t>алгоритмом</a:t>
            </a:r>
            <a:r>
              <a:rPr lang="uk-UA" sz="1800" dirty="0"/>
              <a:t>, вона повинна мати певні властивості.</a:t>
            </a:r>
          </a:p>
          <a:p>
            <a:pPr marL="0" indent="0">
              <a:buNone/>
            </a:pPr>
            <a:endParaRPr lang="uk-UA" sz="1800" dirty="0"/>
          </a:p>
          <a:p>
            <a:r>
              <a:rPr lang="uk-UA" sz="1800" b="1" dirty="0"/>
              <a:t>Дискретність</a:t>
            </a:r>
            <a:r>
              <a:rPr lang="uk-UA" sz="1800" dirty="0"/>
              <a:t> – алгоритм складається з </a:t>
            </a:r>
            <a:r>
              <a:rPr lang="uk-UA" sz="1800" b="1" dirty="0"/>
              <a:t>окремих послідовних кроків (дій)</a:t>
            </a:r>
            <a:r>
              <a:rPr lang="uk-UA" sz="1800" dirty="0"/>
              <a:t>, кожен з яких виконується окремо.</a:t>
            </a:r>
          </a:p>
          <a:p>
            <a:r>
              <a:rPr lang="uk-UA" sz="1800" b="1" dirty="0"/>
              <a:t>Визначеність</a:t>
            </a:r>
            <a:r>
              <a:rPr lang="uk-UA" sz="1800" dirty="0"/>
              <a:t> – кожна команда алгоритму повинна бути </a:t>
            </a:r>
            <a:r>
              <a:rPr lang="uk-UA" sz="1800" b="1" dirty="0"/>
              <a:t>однозначною та зрозумілою</a:t>
            </a:r>
            <a:r>
              <a:rPr lang="uk-UA" sz="1800" dirty="0"/>
              <a:t>; за однакових умов виконавець повинен виконувати однакові дії.</a:t>
            </a:r>
          </a:p>
          <a:p>
            <a:r>
              <a:rPr lang="uk-UA" sz="1800" b="1" dirty="0"/>
              <a:t>Скінченність</a:t>
            </a:r>
            <a:r>
              <a:rPr lang="uk-UA" sz="1800" dirty="0"/>
              <a:t> – алгоритм повинен завершуватися </a:t>
            </a:r>
            <a:r>
              <a:rPr lang="uk-UA" sz="1800" b="1" dirty="0"/>
              <a:t>за скінченну кількість кроків</a:t>
            </a:r>
            <a:r>
              <a:rPr lang="uk-UA" sz="1800" dirty="0"/>
              <a:t>.</a:t>
            </a:r>
          </a:p>
          <a:p>
            <a:r>
              <a:rPr lang="uk-UA" sz="1800" b="1" dirty="0"/>
              <a:t>Результативність</a:t>
            </a:r>
            <a:r>
              <a:rPr lang="uk-UA" sz="1800" dirty="0"/>
              <a:t> – виконання алгоритму повинно </a:t>
            </a:r>
            <a:r>
              <a:rPr lang="uk-UA" sz="1800" b="1" dirty="0"/>
              <a:t>приводити до певного результату</a:t>
            </a:r>
            <a:r>
              <a:rPr lang="uk-UA" sz="1800" dirty="0"/>
              <a:t> за допустимих початкових даних.</a:t>
            </a:r>
          </a:p>
          <a:p>
            <a:r>
              <a:rPr lang="uk-UA" sz="1800" b="1" dirty="0"/>
              <a:t>Масовість</a:t>
            </a:r>
            <a:r>
              <a:rPr lang="uk-UA" sz="1800" dirty="0"/>
              <a:t> – алгоритм повинен бути придатним для розв'язання </a:t>
            </a:r>
            <a:r>
              <a:rPr lang="uk-UA" sz="1800" b="1" dirty="0"/>
              <a:t>цілого класу однотипних задач</a:t>
            </a:r>
            <a:r>
              <a:rPr lang="uk-UA" sz="1800" dirty="0"/>
              <a:t>, а не лише одного конкретного випадку.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b="1" dirty="0"/>
              <a:t>Іноді окремо виділяють зрозумілість (формальність)</a:t>
            </a:r>
            <a:r>
              <a:rPr lang="uk-UA" sz="1800" dirty="0"/>
              <a:t> – команди алгоритму повинні бути сформульовані так, щоб </a:t>
            </a:r>
            <a:r>
              <a:rPr lang="uk-UA" sz="1800" b="1" dirty="0"/>
              <a:t>виконавець міг їх однозначно розпізнати та виконати</a:t>
            </a:r>
            <a:r>
              <a:rPr lang="uk-UA" sz="1800" dirty="0"/>
              <a:t>, не вимагаючи додаткового тлумачення.</a:t>
            </a:r>
          </a:p>
          <a:p>
            <a:pPr marL="0" indent="0">
              <a:buNone/>
            </a:pPr>
            <a:endParaRPr lang="uk-UA" sz="2000" noProof="0" dirty="0"/>
          </a:p>
        </p:txBody>
      </p:sp>
    </p:spTree>
    <p:extLst>
      <p:ext uri="{BB962C8B-B14F-4D97-AF65-F5344CB8AC3E}">
        <p14:creationId xmlns:p14="http://schemas.microsoft.com/office/powerpoint/2010/main" val="139891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4149" y="223639"/>
            <a:ext cx="3803701" cy="35549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Дискретність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671" y="795231"/>
            <a:ext cx="11039948" cy="5507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Дискретність</a:t>
            </a:r>
            <a:r>
              <a:rPr lang="uk-UA" sz="1800" noProof="0" dirty="0"/>
              <a:t> – алгоритм складається з окремих послідовних кроків, кожен з яких виконується як окрема дія.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Наприклад:   </a:t>
            </a:r>
            <a:r>
              <a:rPr lang="uk-UA" sz="1800" i="1" noProof="0" dirty="0"/>
              <a:t>«Приготувати чай»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Не можна розглядати це як одну нероздільну команду. Алгоритм можна подати так: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Взяти чашку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Наповнити чайний водою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Увімкнути чайник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Закип'ятити воду.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Покласти чай у чашку.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Залити чай гарячою водою.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Дочекатися заварювання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Пити чай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4098" name="Picture 2" descr="https://miro.medium.com/v2/0*2kUwvToIbooZznx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240" y="3157546"/>
            <a:ext cx="5051834" cy="314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984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677" y="143270"/>
            <a:ext cx="3332645" cy="37396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Визначеність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289" y="87729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Визначеність</a:t>
            </a:r>
            <a:r>
              <a:rPr lang="uk-UA" sz="1800" noProof="0" dirty="0"/>
              <a:t> – кожна команда алгоритму повинна бути однозначною та зрозумілою виконавцю.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Погано: </a:t>
            </a:r>
            <a:r>
              <a:rPr lang="uk-UA" sz="1800" i="1" noProof="0" dirty="0"/>
              <a:t>«Додати трохи води»</a:t>
            </a:r>
          </a:p>
          <a:p>
            <a:pPr marL="0" indent="0">
              <a:buNone/>
            </a:pPr>
            <a:r>
              <a:rPr lang="uk-UA" sz="1800" noProof="0" dirty="0"/>
              <a:t>Добре:  </a:t>
            </a:r>
            <a:r>
              <a:rPr lang="uk-UA" sz="1800" i="1" noProof="0" dirty="0"/>
              <a:t>«Додати 200 мл води»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Погано: </a:t>
            </a:r>
            <a:r>
              <a:rPr lang="uk-UA" sz="1800" i="1" noProof="0" dirty="0"/>
              <a:t>«Знайти приблизно найбільше число»</a:t>
            </a:r>
          </a:p>
          <a:p>
            <a:pPr marL="0" indent="0">
              <a:buNone/>
            </a:pPr>
            <a:r>
              <a:rPr lang="uk-UA" sz="1800" noProof="0" dirty="0"/>
              <a:t>Добре: </a:t>
            </a:r>
            <a:r>
              <a:rPr lang="uk-UA" sz="1800" i="1" noProof="0" dirty="0"/>
              <a:t>«Порівняти числа a і b та вибрати більше»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        Одна команда → однозначна дія.</a:t>
            </a:r>
          </a:p>
        </p:txBody>
      </p:sp>
    </p:spTree>
    <p:extLst>
      <p:ext uri="{BB962C8B-B14F-4D97-AF65-F5344CB8AC3E}">
        <p14:creationId xmlns:p14="http://schemas.microsoft.com/office/powerpoint/2010/main" val="409663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968" y="5200566"/>
            <a:ext cx="7667625" cy="1133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022" y="140329"/>
            <a:ext cx="2953955" cy="40167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Скінченність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916" y="768402"/>
            <a:ext cx="11404166" cy="5471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Скінченність</a:t>
            </a:r>
            <a:r>
              <a:rPr lang="uk-UA" sz="1800" noProof="0" dirty="0"/>
              <a:t> – алгоритм повинен завершуватися після виконання скінченної кількості кроків.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  <a:tabLst>
                <a:tab pos="9153525" algn="l"/>
              </a:tabLst>
            </a:pPr>
            <a:r>
              <a:rPr lang="uk-UA" sz="1800" noProof="0" dirty="0"/>
              <a:t>Приклад</a:t>
            </a:r>
            <a:r>
              <a:rPr lang="uk-UA" sz="1800" i="1" noProof="0" dirty="0"/>
              <a:t>:           </a:t>
            </a:r>
            <a:r>
              <a:rPr lang="uk-UA" sz="1800" i="1" noProof="0" dirty="0">
                <a:latin typeface="Consolas" panose="020B0609020204030204" pitchFamily="49" charset="0"/>
              </a:rPr>
              <a:t>«Вивести числа від 1 до 10»</a:t>
            </a:r>
          </a:p>
          <a:p>
            <a:pPr marL="0" indent="0">
              <a:buNone/>
            </a:pPr>
            <a:r>
              <a:rPr lang="uk-UA" sz="1600" noProof="0" dirty="0"/>
              <a:t>Алгоритм гарантовано завершиться.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Проблемний алгоритм:           </a:t>
            </a:r>
            <a:r>
              <a:rPr lang="uk-UA" sz="1800" i="1" noProof="0" dirty="0">
                <a:latin typeface="Consolas" panose="020B0609020204030204" pitchFamily="49" charset="0"/>
              </a:rPr>
              <a:t>«Почати рахувати числа: 1, 2, 3, 4, ...»</a:t>
            </a:r>
          </a:p>
          <a:p>
            <a:pPr marL="0" indent="0">
              <a:buNone/>
            </a:pPr>
            <a:r>
              <a:rPr lang="uk-UA" sz="1600" noProof="0" dirty="0"/>
              <a:t>Якщо не задано умову завершення, такий процес може тривати нескінченно.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i="1" noProof="0" dirty="0"/>
              <a:t>Коректний: </a:t>
            </a:r>
          </a:p>
          <a:p>
            <a:pPr marL="0" indent="0">
              <a:buNone/>
            </a:pPr>
            <a:endParaRPr lang="uk-UA" sz="1800" i="1" noProof="0" dirty="0"/>
          </a:p>
          <a:p>
            <a:pPr marL="0" indent="0">
              <a:buNone/>
            </a:pPr>
            <a:endParaRPr lang="uk-UA" sz="1800" i="1" noProof="0" dirty="0"/>
          </a:p>
          <a:p>
            <a:pPr marL="0" indent="0">
              <a:buNone/>
            </a:pPr>
            <a:endParaRPr lang="uk-UA" sz="1800" i="1" noProof="0" dirty="0"/>
          </a:p>
          <a:p>
            <a:pPr marL="0" indent="0">
              <a:buNone/>
            </a:pPr>
            <a:r>
              <a:rPr lang="uk-UA" sz="1800" i="1" noProof="0" dirty="0"/>
              <a:t>Некоректний:</a:t>
            </a:r>
            <a:endParaRPr lang="uk-UA" sz="1800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962" y="3709060"/>
            <a:ext cx="509587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9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2768" y="115559"/>
            <a:ext cx="3286464" cy="50965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Результативність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946" y="9050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Результативність</a:t>
            </a:r>
            <a:r>
              <a:rPr lang="uk-UA" sz="1800" noProof="0" dirty="0"/>
              <a:t> – виконання алгоритму повинно приводити до певного результату.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Наприклад:  «Ввести два числа → додати їх → отримати суму»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Результатом є конкретне значення:           5 + 7 = 12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endParaRPr lang="uk-UA" sz="1800" i="1" noProof="0" dirty="0"/>
          </a:p>
          <a:p>
            <a:pPr marL="0" indent="0">
              <a:buNone/>
            </a:pPr>
            <a:endParaRPr lang="uk-UA" sz="1800" i="1" noProof="0" dirty="0"/>
          </a:p>
          <a:p>
            <a:pPr marL="0" indent="0">
              <a:buNone/>
            </a:pPr>
            <a:r>
              <a:rPr lang="uk-UA" sz="1800" i="1" noProof="0" dirty="0"/>
              <a:t>Алгоритм не повинен просто виконувати дії без досягнення поставленої мети.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73" y="4577183"/>
            <a:ext cx="479107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1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056" y="146669"/>
            <a:ext cx="2529083" cy="32778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Масовість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865" y="727976"/>
            <a:ext cx="1109426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Масовість</a:t>
            </a:r>
            <a:r>
              <a:rPr lang="uk-UA" sz="1800" noProof="0" dirty="0"/>
              <a:t> – алгоритм повинен бути придатним для розв'язання не однієї конкретної задачі, а певного класу однотипних задач.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Наприклад, алгоритм:  </a:t>
            </a:r>
            <a:r>
              <a:rPr lang="uk-UA" sz="1800" i="1" noProof="0" dirty="0"/>
              <a:t>«Додати числа 5 і 7»</a:t>
            </a:r>
            <a:r>
              <a:rPr lang="uk-UA" sz="1800" noProof="0" dirty="0"/>
              <a:t>    розв'язує лише один конкретний випадок.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Алгоритм:  «</a:t>
            </a:r>
            <a:r>
              <a:rPr lang="uk-UA" sz="1800" i="1" noProof="0" dirty="0"/>
              <a:t>Ввести два довільних числа a і b та обчислити їх суму» </a:t>
            </a:r>
            <a:r>
              <a:rPr lang="uk-UA" sz="1800" noProof="0" dirty="0"/>
              <a:t>можна застосувати для будь-яких допустимих значень a і b.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1" y="4010401"/>
            <a:ext cx="4705350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1" y="4787064"/>
            <a:ext cx="4667250" cy="676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97" y="5525627"/>
            <a:ext cx="46863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3" y="3075699"/>
            <a:ext cx="465772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7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9309" y="374178"/>
            <a:ext cx="6500719" cy="272367"/>
          </a:xfrm>
        </p:spPr>
        <p:txBody>
          <a:bodyPr>
            <a:normAutofit fontScale="90000"/>
          </a:bodyPr>
          <a:lstStyle/>
          <a:p>
            <a:r>
              <a:rPr lang="uk-UA" sz="3200" noProof="0" dirty="0"/>
              <a:t>Властивості алгоритму – підсумок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221415"/>
              </p:ext>
            </p:extLst>
          </p:nvPr>
        </p:nvGraphicFramePr>
        <p:xfrm>
          <a:off x="893549" y="1158956"/>
          <a:ext cx="10130829" cy="453596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49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Властивість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Що означає?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61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Дискретність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Алгоритм складається з окремих кроків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54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Визначеність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Кожна команда однозначна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22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Скінченність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Алгоритм завершується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70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Результативність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Отримується результат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38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Масовість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Можна розв'язувати клас однотипних задач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761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4622" y="115561"/>
            <a:ext cx="4782755" cy="39244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Від задачі до алгоритму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836" y="7479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Перед розробкою алгоритму потрібно </a:t>
            </a:r>
            <a:r>
              <a:rPr lang="uk-UA" sz="1800" b="1" noProof="0" dirty="0"/>
              <a:t>формалізувати задачу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Потрібно визначити: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b="1" noProof="0" dirty="0"/>
              <a:t>Вхідні дані</a:t>
            </a:r>
            <a:r>
              <a:rPr lang="uk-UA" sz="1800" noProof="0" dirty="0"/>
              <a:t> – що нам відомо?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b="1" noProof="0" dirty="0"/>
              <a:t>Вихідні дані</a:t>
            </a:r>
            <a:r>
              <a:rPr lang="uk-UA" sz="1800" noProof="0" dirty="0"/>
              <a:t> – що потрібно отримати?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b="1" noProof="0" dirty="0"/>
              <a:t>Обмеження</a:t>
            </a:r>
            <a:r>
              <a:rPr lang="uk-UA" sz="1800" noProof="0" dirty="0"/>
              <a:t> – які значення допустимі?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b="1" noProof="0" dirty="0"/>
              <a:t>Правила обробки</a:t>
            </a:r>
            <a:r>
              <a:rPr lang="uk-UA" sz="1800" noProof="0" dirty="0"/>
              <a:t> – які операції потрібно виконати?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72" y="4134464"/>
            <a:ext cx="9492253" cy="10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86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2873" y="200927"/>
            <a:ext cx="5697155" cy="373967"/>
          </a:xfrm>
        </p:spPr>
        <p:txBody>
          <a:bodyPr>
            <a:normAutofit fontScale="90000"/>
          </a:bodyPr>
          <a:lstStyle/>
          <a:p>
            <a:r>
              <a:rPr lang="uk-UA" sz="3200" noProof="0" dirty="0"/>
              <a:t>Приклад формалізації задачі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07" y="896968"/>
            <a:ext cx="10940359" cy="5190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Задача: «Визначити середнє арифметичне двох чисел»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Вхідні дані:    </a:t>
            </a:r>
            <a:r>
              <a:rPr lang="uk-UA" sz="1800" i="1" noProof="0" dirty="0"/>
              <a:t>a</a:t>
            </a:r>
            <a:r>
              <a:rPr lang="uk-UA" sz="1800" noProof="0" dirty="0"/>
              <a:t>;  </a:t>
            </a:r>
            <a:r>
              <a:rPr lang="uk-UA" sz="1800" i="1" noProof="0" dirty="0"/>
              <a:t>b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Результат:    середнє арифметичне </a:t>
            </a:r>
            <a:r>
              <a:rPr lang="uk-UA" sz="1800" i="1" noProof="0" dirty="0"/>
              <a:t>m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Правило: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Алгоритм: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Ввести </a:t>
            </a:r>
            <a:r>
              <a:rPr lang="uk-UA" sz="1800" i="1" noProof="0" dirty="0"/>
              <a:t>a</a:t>
            </a:r>
            <a:r>
              <a:rPr lang="uk-UA" sz="1800" noProof="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Ввести </a:t>
            </a:r>
            <a:r>
              <a:rPr lang="uk-UA" sz="1800" i="1" noProof="0" dirty="0"/>
              <a:t>b</a:t>
            </a:r>
            <a:r>
              <a:rPr lang="uk-UA" sz="1800" noProof="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Обчислити </a:t>
            </a:r>
            <a:r>
              <a:rPr lang="uk-UA" sz="1800" i="1" noProof="0" dirty="0"/>
              <a:t>m</a:t>
            </a:r>
            <a:r>
              <a:rPr lang="uk-UA" sz="1800" noProof="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Вивести </a:t>
            </a:r>
            <a:r>
              <a:rPr lang="uk-UA" sz="1800" i="1" noProof="0" dirty="0"/>
              <a:t>m</a:t>
            </a:r>
            <a:r>
              <a:rPr lang="uk-UA" sz="1800" noProof="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064" y="2530348"/>
            <a:ext cx="19431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05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932" y="101703"/>
            <a:ext cx="6048136" cy="30931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Способи опису алгоритмів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264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Один і той самий алгоритм можна представити різними способами:</a:t>
            </a:r>
          </a:p>
          <a:p>
            <a:r>
              <a:rPr lang="uk-UA" sz="1800" b="1" noProof="0" dirty="0"/>
              <a:t>словесно;</a:t>
            </a:r>
            <a:r>
              <a:rPr lang="uk-UA" sz="1800" noProof="0" dirty="0"/>
              <a:t> </a:t>
            </a:r>
          </a:p>
          <a:p>
            <a:r>
              <a:rPr lang="uk-UA" sz="1800" b="1" noProof="0" dirty="0"/>
              <a:t>графічно – блок-схемою;</a:t>
            </a:r>
            <a:r>
              <a:rPr lang="uk-UA" sz="1800" noProof="0" dirty="0"/>
              <a:t> </a:t>
            </a:r>
          </a:p>
          <a:p>
            <a:r>
              <a:rPr lang="uk-UA" sz="1800" b="1" noProof="0" dirty="0"/>
              <a:t>псевдокодом;</a:t>
            </a:r>
            <a:r>
              <a:rPr lang="uk-UA" sz="1800" noProof="0" dirty="0"/>
              <a:t> </a:t>
            </a:r>
          </a:p>
          <a:p>
            <a:r>
              <a:rPr lang="uk-UA" sz="1800" b="1" noProof="0" dirty="0"/>
              <a:t>мовою програмування.</a:t>
            </a:r>
            <a:r>
              <a:rPr lang="uk-UA" sz="1800" noProof="0" dirty="0"/>
              <a:t> 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На цьому етапі нас цікавлять перші три способи.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932" y="3429000"/>
            <a:ext cx="527685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59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9277" y="146790"/>
            <a:ext cx="4653446" cy="36473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Словесний спосіб опису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854" y="511521"/>
            <a:ext cx="10931306" cy="5127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Словесний опис алгоритму</a:t>
            </a:r>
            <a:r>
              <a:rPr lang="uk-UA" sz="1800" noProof="0" dirty="0"/>
              <a:t> – це запис послідовності дій природною мовою.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Переваги: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простий для сприйняття;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не потребує спеціальної нотації;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зручний на етапі постановки задачі. 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Недоліки: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можливі неоднозначності;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складно описувати складні розгалуження;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великий алгоритм може бути важко читати.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068C81-9464-B295-51E2-D548EC2B83EC}"/>
              </a:ext>
            </a:extLst>
          </p:cNvPr>
          <p:cNvSpPr txBox="1"/>
          <p:nvPr/>
        </p:nvSpPr>
        <p:spPr>
          <a:xfrm>
            <a:off x="394854" y="4273668"/>
            <a:ext cx="968894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i="1" noProof="0" dirty="0"/>
              <a:t>Приклад словесного алгоритму</a:t>
            </a:r>
            <a:endParaRPr lang="uk-UA" sz="1800" b="1" i="1" noProof="0" dirty="0"/>
          </a:p>
          <a:p>
            <a:pPr marL="0" indent="0">
              <a:buNone/>
            </a:pPr>
            <a:r>
              <a:rPr lang="uk-UA" sz="1800" b="1" i="1" noProof="0" dirty="0"/>
              <a:t>Задача:</a:t>
            </a:r>
            <a:r>
              <a:rPr lang="uk-UA" sz="1800" i="1" noProof="0" dirty="0"/>
              <a:t> визначити більше з двох чисел.</a:t>
            </a:r>
          </a:p>
          <a:p>
            <a:pPr marL="0" indent="0">
              <a:buNone/>
            </a:pPr>
            <a:endParaRPr lang="uk-UA" sz="1800" b="1" noProof="0" dirty="0"/>
          </a:p>
          <a:p>
            <a:pPr marL="0" indent="0">
              <a:buNone/>
            </a:pPr>
            <a:r>
              <a:rPr lang="uk-UA" sz="1800" b="1" noProof="0" dirty="0"/>
              <a:t>Алгоритм:</a:t>
            </a:r>
            <a:endParaRPr lang="uk-UA" sz="1800" noProof="0" dirty="0"/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Ввести перше число.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Ввести друге число.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Порівняти перше та друге числа.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Якщо перше число більше – вивести перше число.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800" noProof="0" dirty="0"/>
              <a:t>Інакше – вивести друге число.</a:t>
            </a:r>
          </a:p>
        </p:txBody>
      </p:sp>
    </p:spTree>
    <p:extLst>
      <p:ext uri="{BB962C8B-B14F-4D97-AF65-F5344CB8AC3E}">
        <p14:creationId xmlns:p14="http://schemas.microsoft.com/office/powerpoint/2010/main" val="343282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0" y="87851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Що таке блок-схема?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625" y="762228"/>
            <a:ext cx="113907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Блок-схема</a:t>
            </a:r>
            <a:r>
              <a:rPr lang="uk-UA" sz="1800" noProof="0" dirty="0"/>
              <a:t> – графічне представлення алгоритму, у якому окремі дії та логічні операції подаються спеціальними графічними блоками, з'єднаними лініями переходу.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Блок-схема дозволяє </a:t>
            </a:r>
            <a:r>
              <a:rPr lang="uk-UA" sz="1800" b="1" noProof="0" dirty="0"/>
              <a:t>побачити структуру алгоритму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Особливо добре за допомогою блок-схем видно:</a:t>
            </a:r>
          </a:p>
          <a:p>
            <a:r>
              <a:rPr lang="uk-UA" sz="1800" noProof="0" dirty="0"/>
              <a:t>послідовність дій; </a:t>
            </a:r>
          </a:p>
          <a:p>
            <a:r>
              <a:rPr lang="uk-UA" sz="1800" noProof="0" dirty="0"/>
              <a:t>розгалуження; </a:t>
            </a:r>
          </a:p>
          <a:p>
            <a:r>
              <a:rPr lang="uk-UA" sz="1800" noProof="0" dirty="0"/>
              <a:t>повторення; </a:t>
            </a:r>
          </a:p>
          <a:p>
            <a:r>
              <a:rPr lang="uk-UA" sz="1800" noProof="0" dirty="0"/>
              <a:t>напрямок виконання алгоритму.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66E9B9-F92C-B3DA-A363-50508786F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523" y="3026824"/>
            <a:ext cx="3009900" cy="3743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FC072-AF61-1944-9249-0582928F2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73" y="2922049"/>
            <a:ext cx="181927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64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8483" y="177799"/>
            <a:ext cx="5478828" cy="292981"/>
          </a:xfrm>
        </p:spPr>
        <p:txBody>
          <a:bodyPr>
            <a:normAutofit fontScale="90000"/>
          </a:bodyPr>
          <a:lstStyle/>
          <a:p>
            <a:r>
              <a:rPr lang="uk-UA" sz="3200"/>
              <a:t>Основні елементи блок-схем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2282" y="2231686"/>
            <a:ext cx="4591588" cy="35794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r>
              <a:rPr lang="uk-UA" sz="1600"/>
              <a:t>.</a:t>
            </a:r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 b="1"/>
          </a:p>
          <a:p>
            <a:pPr marL="0" indent="0">
              <a:buNone/>
            </a:pPr>
            <a:endParaRPr lang="uk-UA" sz="16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93" y="615764"/>
            <a:ext cx="2095500" cy="666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93" y="2613831"/>
            <a:ext cx="2047875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193" y="1641413"/>
            <a:ext cx="2057400" cy="714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009" y="5270686"/>
            <a:ext cx="447675" cy="9715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228751A-627A-4A7A-BB4F-C243E34720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35" y="3587031"/>
            <a:ext cx="1960699" cy="13962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4C7565-39D6-4A66-9AA7-02E98B30563E}"/>
              </a:ext>
            </a:extLst>
          </p:cNvPr>
          <p:cNvSpPr txBox="1"/>
          <p:nvPr/>
        </p:nvSpPr>
        <p:spPr>
          <a:xfrm>
            <a:off x="2715397" y="753276"/>
            <a:ext cx="6097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b="1" dirty="0"/>
              <a:t>Початок/кінець</a:t>
            </a:r>
            <a:r>
              <a:rPr lang="uk-UA" sz="1400" dirty="0"/>
              <a:t> – початок або кінець алгоритму.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899F1-AFE8-4E3D-8552-323E0F47328A}"/>
              </a:ext>
            </a:extLst>
          </p:cNvPr>
          <p:cNvSpPr txBox="1"/>
          <p:nvPr/>
        </p:nvSpPr>
        <p:spPr>
          <a:xfrm>
            <a:off x="2760568" y="1829323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b="1" dirty="0"/>
              <a:t>Процес</a:t>
            </a:r>
            <a:r>
              <a:rPr lang="uk-UA" sz="1600" dirty="0"/>
              <a:t> – виконання певної операції або дії.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125B4-46C4-4FD8-AFA0-9FB8C1371B34}"/>
              </a:ext>
            </a:extLst>
          </p:cNvPr>
          <p:cNvSpPr txBox="1"/>
          <p:nvPr/>
        </p:nvSpPr>
        <p:spPr>
          <a:xfrm>
            <a:off x="2760568" y="2766870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 dirty="0"/>
              <a:t>Введення / виведення</a:t>
            </a:r>
            <a:r>
              <a:rPr lang="uk-UA" sz="1600" dirty="0"/>
              <a:t> – отримання або передавання даних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EC538C-0BD9-477B-BB79-D6032A9A9C53}"/>
              </a:ext>
            </a:extLst>
          </p:cNvPr>
          <p:cNvSpPr txBox="1"/>
          <p:nvPr/>
        </p:nvSpPr>
        <p:spPr>
          <a:xfrm>
            <a:off x="2760568" y="3928783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b="1" dirty="0"/>
              <a:t>Умова</a:t>
            </a:r>
            <a:r>
              <a:rPr lang="uk-UA" sz="1600" dirty="0"/>
              <a:t> – перевірка логічної умови.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0F4639-BDD2-40FB-A699-C6B1F2BF33D6}"/>
              </a:ext>
            </a:extLst>
          </p:cNvPr>
          <p:cNvSpPr txBox="1"/>
          <p:nvPr/>
        </p:nvSpPr>
        <p:spPr>
          <a:xfrm>
            <a:off x="2633034" y="5505585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b="1" dirty="0"/>
              <a:t>Лінія потоку</a:t>
            </a:r>
            <a:r>
              <a:rPr lang="uk-UA" sz="1600" dirty="0"/>
              <a:t> – показує напрямок виконання алгоритму.</a:t>
            </a:r>
          </a:p>
        </p:txBody>
      </p:sp>
    </p:spTree>
    <p:extLst>
      <p:ext uri="{BB962C8B-B14F-4D97-AF65-F5344CB8AC3E}">
        <p14:creationId xmlns:p14="http://schemas.microsoft.com/office/powerpoint/2010/main" val="1782250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962" y="71342"/>
            <a:ext cx="4246075" cy="289334"/>
          </a:xfrm>
        </p:spPr>
        <p:txBody>
          <a:bodyPr>
            <a:noAutofit/>
          </a:bodyPr>
          <a:lstStyle/>
          <a:p>
            <a:pPr algn="ctr"/>
            <a:r>
              <a:rPr lang="uk-UA" sz="3200"/>
              <a:t>Читання блок-схеми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48" y="650386"/>
            <a:ext cx="6542166" cy="5240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Блок-схема </a:t>
            </a:r>
            <a:r>
              <a:rPr lang="uk-UA" sz="1800" dirty="0" err="1"/>
              <a:t>читається</a:t>
            </a:r>
            <a:r>
              <a:rPr lang="uk-UA" sz="1800" dirty="0"/>
              <a:t> </a:t>
            </a:r>
            <a:r>
              <a:rPr lang="uk-UA" sz="1800" b="1" dirty="0"/>
              <a:t>у напрямку виконання алгоритму</a:t>
            </a:r>
            <a:r>
              <a:rPr lang="uk-UA" sz="1800" dirty="0"/>
              <a:t> – від початкового блоку до завершення.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305" y="1462233"/>
            <a:ext cx="2165235" cy="5395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698D9E-5A03-4605-AFAE-6B515ED58CE5}"/>
              </a:ext>
            </a:extLst>
          </p:cNvPr>
          <p:cNvSpPr txBox="1"/>
          <p:nvPr/>
        </p:nvSpPr>
        <p:spPr>
          <a:xfrm>
            <a:off x="5861697" y="1350083"/>
            <a:ext cx="579237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sz="1600"/>
          </a:p>
          <a:p>
            <a:r>
              <a:rPr lang="uk-UA" sz="1600"/>
              <a:t>Основні правила: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/>
              <a:t>рух від одного блоку до іншого визначається </a:t>
            </a:r>
            <a:r>
              <a:rPr lang="uk-UA" sz="1600" b="1"/>
              <a:t>стрілками</a:t>
            </a:r>
            <a:r>
              <a:rPr lang="uk-UA" sz="160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/>
              <a:t>кожен блок виконується після переходу до нього;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/>
              <a:t>у </a:t>
            </a:r>
            <a:r>
              <a:rPr lang="uk-UA" sz="1600" b="1"/>
              <a:t>блоці-умові</a:t>
            </a:r>
            <a:r>
              <a:rPr lang="uk-UA" sz="1600"/>
              <a:t> напрямок подальшого виконання визначається результатом перевірки;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/>
              <a:t>після виконання дії алгоритм переходить до наступного блоку відповідно до стрілки.</a:t>
            </a:r>
          </a:p>
          <a:p>
            <a:endParaRPr lang="uk-UA" sz="1600" b="1"/>
          </a:p>
          <a:p>
            <a:r>
              <a:rPr lang="uk-UA" sz="1600" b="1"/>
              <a:t>Стрілки показують не порядок розташування блоків на рисунку, а порядок виконання алгоритму.</a:t>
            </a:r>
            <a:endParaRPr lang="uk-UA" sz="1600"/>
          </a:p>
        </p:txBody>
      </p:sp>
    </p:spTree>
    <p:extLst>
      <p:ext uri="{BB962C8B-B14F-4D97-AF65-F5344CB8AC3E}">
        <p14:creationId xmlns:p14="http://schemas.microsoft.com/office/powerpoint/2010/main" val="2695625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422" y="93521"/>
            <a:ext cx="4281156" cy="46779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Умова в блок-схемі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34" y="56131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Блок </a:t>
            </a:r>
            <a:r>
              <a:rPr lang="uk-UA" sz="1800" b="1" dirty="0"/>
              <a:t>«Умова»</a:t>
            </a:r>
            <a:r>
              <a:rPr lang="uk-UA" sz="1800" dirty="0"/>
              <a:t> використовується тоді, коли подальше виконання алгоритму </a:t>
            </a:r>
            <a:r>
              <a:rPr lang="uk-UA" sz="1800" b="1" dirty="0"/>
              <a:t>залежить від результату перевірки певної умови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Усередині ромба записують </a:t>
            </a:r>
            <a:r>
              <a:rPr lang="uk-UA" sz="1800" b="1" dirty="0"/>
              <a:t>умову, яку потрібно перевірити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Наприклад: «Число a більше за b?»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800" dirty="0"/>
              <a:t>Можливі два результати перевірки: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800" b="1" dirty="0"/>
              <a:t>Так</a:t>
            </a:r>
            <a:r>
              <a:rPr lang="uk-UA" sz="1800" dirty="0"/>
              <a:t> – умова істинна;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800" b="1" dirty="0"/>
              <a:t>Ні</a:t>
            </a:r>
            <a:r>
              <a:rPr lang="uk-UA" sz="1800" dirty="0"/>
              <a:t> – умова хибна.</a:t>
            </a:r>
          </a:p>
          <a:p>
            <a:pPr marL="0" indent="0">
              <a:buNone/>
            </a:pPr>
            <a:r>
              <a:rPr lang="uk-UA" sz="1800" dirty="0"/>
              <a:t>Залежно від результату виконання алгоритму </a:t>
            </a:r>
            <a:r>
              <a:rPr lang="uk-UA" sz="1800" b="1" dirty="0"/>
              <a:t>продовжується різними шляхами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BD2FA4-FDFE-4E6F-831B-EFBB5DC16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526" y="4250436"/>
            <a:ext cx="2609850" cy="18859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1EBCAE-A45A-44F0-8EC8-9C4A7435A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721" y="4183958"/>
            <a:ext cx="3409950" cy="167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DFEE8A-3DF0-4C62-8EBE-F85CB547E8F0}"/>
              </a:ext>
            </a:extLst>
          </p:cNvPr>
          <p:cNvSpPr txBox="1"/>
          <p:nvPr/>
        </p:nvSpPr>
        <p:spPr>
          <a:xfrm>
            <a:off x="5719314" y="4912653"/>
            <a:ext cx="596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/>
              <a:t>або</a:t>
            </a:r>
            <a:endParaRPr lang="uk-UA" i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A6EA04-1C36-4B23-BBF4-02F33FB92F5C}"/>
              </a:ext>
            </a:extLst>
          </p:cNvPr>
          <p:cNvSpPr txBox="1"/>
          <p:nvPr/>
        </p:nvSpPr>
        <p:spPr>
          <a:xfrm>
            <a:off x="3483320" y="6025815"/>
            <a:ext cx="60975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 dirty="0"/>
              <a:t>Два варіанти розташування вихідних стрілок із ромба – «Так/Ні» можуть виходити вправо/вліво, вправо/вниз тощо; принципово не положення стрілок, а їх відповідність результатам умови та напрямку виконання.</a:t>
            </a:r>
          </a:p>
        </p:txBody>
      </p:sp>
    </p:spTree>
    <p:extLst>
      <p:ext uri="{BB962C8B-B14F-4D97-AF65-F5344CB8AC3E}">
        <p14:creationId xmlns:p14="http://schemas.microsoft.com/office/powerpoint/2010/main" val="761196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128" y="175771"/>
            <a:ext cx="5213664" cy="2867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Що таке псевдокод?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953" y="585301"/>
            <a:ext cx="11420193" cy="5860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Псевдокод</a:t>
            </a:r>
            <a:r>
              <a:rPr lang="uk-UA" sz="1600" dirty="0"/>
              <a:t> – це спосіб опису алгоритму за допомогою </a:t>
            </a:r>
            <a:r>
              <a:rPr lang="uk-UA" sz="1600" b="1" dirty="0"/>
              <a:t>структурованої мови</a:t>
            </a:r>
            <a:r>
              <a:rPr lang="uk-UA" sz="1600" dirty="0"/>
              <a:t>, яка нагадує програмний код, але не має суворого синтаксису конкретної мови програмування.</a:t>
            </a:r>
          </a:p>
          <a:p>
            <a:pPr marL="0" indent="0">
              <a:buNone/>
            </a:pPr>
            <a:r>
              <a:rPr lang="uk-UA" sz="1600" dirty="0"/>
              <a:t>Псевдокод дозволяє зосередитися на </a:t>
            </a:r>
            <a:r>
              <a:rPr lang="uk-UA" sz="1600" b="1" dirty="0"/>
              <a:t>логіці алгоритму</a:t>
            </a:r>
            <a:r>
              <a:rPr lang="uk-UA" sz="1600" dirty="0"/>
              <a:t>, а не на правилах запису Python, C++ чи іншої мови.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У псевдокоді зазвичай використовують зрозумілі конструкції: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ПОЧАТОК / КІНЕЦЬ;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ВВЕСТИ / ВИВЕСТИ;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ПРИСВОЇТИ;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ЯКЩО … ТО … ІНАКШЕ;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ПОВТОРИТИ / ПОКИ.</a:t>
            </a:r>
          </a:p>
          <a:p>
            <a:pPr marL="0" indent="0">
              <a:buNone/>
            </a:pPr>
            <a:r>
              <a:rPr lang="uk-UA" sz="1600" dirty="0"/>
              <a:t>Псевдокод не є програмою, яку безпосередньо виконує комп'ютер. Його призначення – </a:t>
            </a:r>
            <a:r>
              <a:rPr lang="uk-UA" sz="1600" b="1" dirty="0"/>
              <a:t>зрозуміло описати алгоритм і підготувати його до реалізації мовою програмування</a:t>
            </a:r>
            <a:r>
              <a:rPr lang="uk-UA" sz="1600" dirty="0"/>
              <a:t>.</a:t>
            </a:r>
          </a:p>
          <a:p>
            <a:pPr marL="0" indent="0">
              <a:buNone/>
            </a:pPr>
            <a:r>
              <a:rPr lang="uk-UA" sz="1600" dirty="0"/>
              <a:t>Наприклад: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6" name="Rectangle 5"/>
          <p:cNvSpPr/>
          <p:nvPr/>
        </p:nvSpPr>
        <p:spPr>
          <a:xfrm>
            <a:off x="549244" y="4891689"/>
            <a:ext cx="2085315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Consolas" panose="020B0609020204030204" pitchFamily="49" charset="0"/>
              </a:rPr>
              <a:t>Ввести a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ru-RU" dirty="0">
                <a:latin typeface="Consolas" panose="020B0609020204030204" pitchFamily="49" charset="0"/>
              </a:rPr>
              <a:t>Ввести b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ru-RU" dirty="0">
                <a:latin typeface="Consolas" panose="020B0609020204030204" pitchFamily="49" charset="0"/>
              </a:rPr>
              <a:t>Якщо a &gt; b    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</a:t>
            </a:r>
            <a:r>
              <a:rPr lang="ru-RU" dirty="0">
                <a:latin typeface="Consolas" panose="020B0609020204030204" pitchFamily="49" charset="0"/>
              </a:rPr>
              <a:t>Вивести a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ru-RU" dirty="0">
                <a:latin typeface="Consolas" panose="020B0609020204030204" pitchFamily="49" charset="0"/>
              </a:rPr>
              <a:t>Інакше    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</a:t>
            </a:r>
            <a:r>
              <a:rPr lang="ru-RU" dirty="0">
                <a:latin typeface="Consolas" panose="020B0609020204030204" pitchFamily="49" charset="0"/>
              </a:rPr>
              <a:t>Вивести b</a:t>
            </a:r>
          </a:p>
        </p:txBody>
      </p:sp>
    </p:spTree>
    <p:extLst>
      <p:ext uri="{BB962C8B-B14F-4D97-AF65-F5344CB8AC3E}">
        <p14:creationId xmlns:p14="http://schemas.microsoft.com/office/powerpoint/2010/main" val="1596084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22" y="54979"/>
            <a:ext cx="5059755" cy="3772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Правила запису псевдокоду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595" y="665610"/>
            <a:ext cx="11329658" cy="531755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Єдиного універсального синтаксису псевдокоду немає.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Однак у різних системах запису часто використовують подібні конструкції: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r>
              <a:rPr lang="uk-UA" sz="1600" u="sng" dirty="0">
                <a:effectLst/>
              </a:rPr>
              <a:t>Введення та виведення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>
              <a:effectLst/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u="sng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u="sng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u="sng" dirty="0">
                <a:effectLst/>
              </a:rPr>
              <a:t>Обчислення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en-US" sz="1600" dirty="0">
                <a:effectLst/>
              </a:rPr>
            </a:b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Такі конструкції дозволяють описувати послідовність дій, розгалуження та повторення, не прив'язуючись до синтаксису конкретної мови програмування.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5" name="Rectangle 4"/>
          <p:cNvSpPr/>
          <p:nvPr/>
        </p:nvSpPr>
        <p:spPr>
          <a:xfrm>
            <a:off x="1413194" y="6031874"/>
            <a:ext cx="8122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Головна вимога:</a:t>
            </a:r>
            <a:r>
              <a:rPr lang="en-US" dirty="0"/>
              <a:t>  </a:t>
            </a:r>
            <a:r>
              <a:rPr lang="ru-RU" b="1" dirty="0"/>
              <a:t>Псевдокод повинен однозначно передавати логіку алгоритму</a:t>
            </a:r>
            <a:endParaRPr lang="uk-UA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9923A-09E1-49B1-93DD-EA5DF6271692}"/>
              </a:ext>
            </a:extLst>
          </p:cNvPr>
          <p:cNvSpPr txBox="1"/>
          <p:nvPr/>
        </p:nvSpPr>
        <p:spPr>
          <a:xfrm>
            <a:off x="4161716" y="1248758"/>
            <a:ext cx="26256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1600" u="sng" dirty="0">
                <a:effectLst/>
              </a:rPr>
              <a:t>Умова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1600" u="sng" dirty="0"/>
              <a:t>Цикл</a:t>
            </a:r>
          </a:p>
          <a:p>
            <a:pPr marL="0" indent="0"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0C0C74-A339-4ADF-869E-93AA19237DC5}"/>
              </a:ext>
            </a:extLst>
          </p:cNvPr>
          <p:cNvSpPr txBox="1"/>
          <p:nvPr/>
        </p:nvSpPr>
        <p:spPr>
          <a:xfrm>
            <a:off x="566595" y="2000777"/>
            <a:ext cx="2102667" cy="66216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Ввести </a:t>
            </a:r>
            <a:r>
              <a:rPr lang="en-US" sz="1600" dirty="0">
                <a:effectLst/>
                <a:latin typeface="Consolas" panose="020B0609020204030204" pitchFamily="49" charset="0"/>
              </a:rPr>
              <a:t>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Вивести </a:t>
            </a:r>
            <a:r>
              <a:rPr lang="en-US" sz="1600" dirty="0">
                <a:effectLst/>
                <a:latin typeface="Consolas" panose="020B0609020204030204" pitchFamily="49" charset="0"/>
              </a:rPr>
              <a:t>result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3588AA-5BDC-48E2-968F-152C7F9CC091}"/>
              </a:ext>
            </a:extLst>
          </p:cNvPr>
          <p:cNvSpPr txBox="1"/>
          <p:nvPr/>
        </p:nvSpPr>
        <p:spPr>
          <a:xfrm>
            <a:off x="566594" y="3640412"/>
            <a:ext cx="2294300" cy="3667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Обчислити </a:t>
            </a:r>
            <a:r>
              <a:rPr lang="en-US" sz="1600" dirty="0">
                <a:effectLst/>
                <a:latin typeface="Consolas" panose="020B0609020204030204" pitchFamily="49" charset="0"/>
              </a:rPr>
              <a:t>s = a +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B69CAB-A855-426F-BB32-974474EF098B}"/>
              </a:ext>
            </a:extLst>
          </p:cNvPr>
          <p:cNvSpPr txBox="1"/>
          <p:nvPr/>
        </p:nvSpPr>
        <p:spPr>
          <a:xfrm>
            <a:off x="4161716" y="2000777"/>
            <a:ext cx="1934283" cy="132343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Якщо умова то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    дії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Інакше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    дії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Кінець якщо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751061-9A98-4280-8ADD-C9B993B2EBA8}"/>
              </a:ext>
            </a:extLst>
          </p:cNvPr>
          <p:cNvSpPr txBox="1"/>
          <p:nvPr/>
        </p:nvSpPr>
        <p:spPr>
          <a:xfrm>
            <a:off x="4161717" y="3757137"/>
            <a:ext cx="1953073" cy="10772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Поки умова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     виконувати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          дії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Кінець циклу</a:t>
            </a:r>
            <a:endParaRPr lang="uk-U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86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607" y="180363"/>
            <a:ext cx="6155224" cy="18713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Один алгоритм – три способи опису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344" y="76636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Задача:</a:t>
            </a:r>
            <a:r>
              <a:rPr lang="uk-UA" sz="1600" dirty="0"/>
              <a:t> знайти більше з двох чисел.</a:t>
            </a:r>
          </a:p>
          <a:p>
            <a:pPr marL="0" indent="0">
              <a:buNone/>
            </a:pPr>
            <a:r>
              <a:rPr lang="uk-UA" sz="1600" b="1" dirty="0"/>
              <a:t>Словесно: </a:t>
            </a:r>
            <a:r>
              <a:rPr lang="uk-UA" sz="1600" dirty="0"/>
              <a:t>Ввести два числа. Порівняти їх. Якщо перше більше – вивести перше, інакше – друге.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b="1" dirty="0"/>
              <a:t>Псевдокод: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4" name="Rectangle 3"/>
          <p:cNvSpPr/>
          <p:nvPr/>
        </p:nvSpPr>
        <p:spPr>
          <a:xfrm>
            <a:off x="693344" y="2582656"/>
            <a:ext cx="2918234" cy="20313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Consolas" panose="020B0609020204030204" pitchFamily="49" charset="0"/>
              </a:rPr>
              <a:t>Ввести </a:t>
            </a:r>
            <a:r>
              <a:rPr lang="en-US" dirty="0">
                <a:latin typeface="Consolas" panose="020B0609020204030204" pitchFamily="49" charset="0"/>
              </a:rPr>
              <a:t>a </a:t>
            </a:r>
          </a:p>
          <a:p>
            <a:r>
              <a:rPr lang="ru-RU" dirty="0">
                <a:latin typeface="Consolas" panose="020B0609020204030204" pitchFamily="49" charset="0"/>
              </a:rPr>
              <a:t>Ввести </a:t>
            </a:r>
            <a:r>
              <a:rPr lang="en-US" dirty="0">
                <a:latin typeface="Consolas" panose="020B0609020204030204" pitchFamily="49" charset="0"/>
              </a:rPr>
              <a:t>b </a:t>
            </a:r>
          </a:p>
          <a:p>
            <a:r>
              <a:rPr lang="ru-RU" dirty="0">
                <a:latin typeface="Consolas" panose="020B0609020204030204" pitchFamily="49" charset="0"/>
              </a:rPr>
              <a:t>Якщо </a:t>
            </a:r>
            <a:r>
              <a:rPr lang="en-US" dirty="0">
                <a:latin typeface="Consolas" panose="020B0609020204030204" pitchFamily="49" charset="0"/>
              </a:rPr>
              <a:t>a &gt; b </a:t>
            </a:r>
          </a:p>
          <a:p>
            <a:r>
              <a:rPr lang="en-US" dirty="0">
                <a:latin typeface="Consolas" panose="020B0609020204030204" pitchFamily="49" charset="0"/>
              </a:rPr>
              <a:t>     </a:t>
            </a:r>
            <a:r>
              <a:rPr lang="ru-RU" dirty="0">
                <a:latin typeface="Consolas" panose="020B0609020204030204" pitchFamily="49" charset="0"/>
              </a:rPr>
              <a:t>Вивести </a:t>
            </a:r>
            <a:r>
              <a:rPr lang="en-US" dirty="0">
                <a:latin typeface="Consolas" panose="020B0609020204030204" pitchFamily="49" charset="0"/>
              </a:rPr>
              <a:t>a </a:t>
            </a:r>
          </a:p>
          <a:p>
            <a:r>
              <a:rPr lang="ru-RU" dirty="0">
                <a:latin typeface="Consolas" panose="020B0609020204030204" pitchFamily="49" charset="0"/>
              </a:rPr>
              <a:t>Інакше 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 </a:t>
            </a:r>
            <a:r>
              <a:rPr lang="ru-RU" dirty="0">
                <a:latin typeface="Consolas" panose="020B0609020204030204" pitchFamily="49" charset="0"/>
              </a:rPr>
              <a:t>Вивести </a:t>
            </a:r>
            <a:r>
              <a:rPr lang="en-US" dirty="0">
                <a:latin typeface="Consolas" panose="020B0609020204030204" pitchFamily="49" charset="0"/>
              </a:rPr>
              <a:t>b </a:t>
            </a:r>
          </a:p>
          <a:p>
            <a:r>
              <a:rPr lang="ru-RU" dirty="0">
                <a:latin typeface="Consolas" panose="020B0609020204030204" pitchFamily="49" charset="0"/>
              </a:rPr>
              <a:t>Кінець якщо</a:t>
            </a:r>
            <a:endParaRPr lang="uk-UA" dirty="0"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54350" y="2147026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/>
              <a:t>Блок-схема</a:t>
            </a:r>
            <a:r>
              <a:rPr lang="ru-RU" sz="1600" b="1" dirty="0"/>
              <a:t>:</a:t>
            </a:r>
            <a:endParaRPr lang="en-US" sz="1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458" y="2147026"/>
            <a:ext cx="3111722" cy="453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20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3864" y="103924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Три базові структури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24" y="1092293"/>
            <a:ext cx="10515600" cy="5045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/>
              <a:t>Існують три фундаментальні алгоритмічні структури:</a:t>
            </a:r>
          </a:p>
          <a:p>
            <a:pPr marL="0" indent="0">
              <a:buNone/>
            </a:pPr>
            <a:r>
              <a:rPr lang="uk-UA" sz="2000" b="1"/>
              <a:t>1. Слідування</a:t>
            </a:r>
          </a:p>
          <a:p>
            <a:pPr marL="0" indent="0">
              <a:buNone/>
            </a:pPr>
            <a:r>
              <a:rPr lang="uk-UA" sz="1800"/>
              <a:t>Команди виконуються послідовно.</a:t>
            </a:r>
          </a:p>
          <a:p>
            <a:pPr marL="0" indent="0">
              <a:buNone/>
            </a:pPr>
            <a:endParaRPr lang="uk-UA" sz="2000" b="1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01" y="2350777"/>
            <a:ext cx="1266825" cy="27813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86049" y="1418307"/>
            <a:ext cx="6096000" cy="1113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uk-UA" sz="2000" b="1"/>
              <a:t>2. Розгалуження</a:t>
            </a:r>
          </a:p>
          <a:p>
            <a:pPr>
              <a:spcBef>
                <a:spcPts val="1000"/>
              </a:spcBef>
            </a:pPr>
            <a:r>
              <a:rPr lang="uk-UA"/>
              <a:t>Вибір подальших дій залежить від умови.</a:t>
            </a:r>
          </a:p>
          <a:p>
            <a:endParaRPr lang="uk-UA" sz="2000" b="1"/>
          </a:p>
        </p:txBody>
      </p:sp>
      <p:sp>
        <p:nvSpPr>
          <p:cNvPr id="7" name="Rectangle 6"/>
          <p:cNvSpPr/>
          <p:nvPr/>
        </p:nvSpPr>
        <p:spPr>
          <a:xfrm>
            <a:off x="8526305" y="1318719"/>
            <a:ext cx="35114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/>
              <a:t>3. Повторення</a:t>
            </a:r>
          </a:p>
          <a:p>
            <a:r>
              <a:rPr lang="uk-UA" sz="2000"/>
              <a:t>Одна або декілька дій виконуються багаторазово.</a:t>
            </a:r>
          </a:p>
          <a:p>
            <a:endParaRPr lang="uk-UA" sz="2000" b="1"/>
          </a:p>
        </p:txBody>
      </p:sp>
      <p:sp>
        <p:nvSpPr>
          <p:cNvPr id="8" name="Rectangle 7"/>
          <p:cNvSpPr/>
          <p:nvPr/>
        </p:nvSpPr>
        <p:spPr>
          <a:xfrm>
            <a:off x="625019" y="5551498"/>
            <a:ext cx="11090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/>
              <a:t>Будь-який складний алгоритм можна будувати шляхом комбінування цих структур.</a:t>
            </a:r>
            <a:endParaRPr lang="uk-UA"/>
          </a:p>
          <a:p>
            <a:endParaRPr lang="uk-U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376" y="2262820"/>
            <a:ext cx="2133600" cy="2686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058" y="2262820"/>
            <a:ext cx="153352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46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9203" y="132534"/>
            <a:ext cx="2153592" cy="4768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Слідування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771" y="74826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Слідування</a:t>
            </a:r>
            <a:r>
              <a:rPr lang="uk-UA" sz="1600" dirty="0"/>
              <a:t> – алгоритмічна структура, у якій команди виконуються послідовно, одна за одною, і кожна команда виконується один раз.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Загальна схема:</a:t>
            </a:r>
          </a:p>
          <a:p>
            <a:pPr marL="0" indent="0">
              <a:buNone/>
            </a:pPr>
            <a:r>
              <a:rPr lang="uk-UA" sz="1600" b="1" dirty="0"/>
              <a:t>Дія 1 → Дія 2 → Дія 3 → Дія 4</a:t>
            </a:r>
          </a:p>
          <a:p>
            <a:pPr marL="0" indent="0">
              <a:buNone/>
            </a:pPr>
            <a:endParaRPr lang="uk-UA" sz="1600" b="1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Приклад: Ввести два числа → додати → вивести результат.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795" y="1638677"/>
            <a:ext cx="2003501" cy="455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21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8383" y="84467"/>
            <a:ext cx="3792270" cy="32294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Приклад слідування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130" y="62542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/>
              <a:t>Задача:</a:t>
            </a:r>
            <a:r>
              <a:rPr lang="uk-UA" sz="1600"/>
              <a:t> обчислити значення</a:t>
            </a:r>
          </a:p>
          <a:p>
            <a:pPr marL="0" indent="0">
              <a:buNone/>
            </a:pPr>
            <a:r>
              <a:rPr lang="uk-UA" sz="1600"/>
              <a:t>                                                  </a:t>
            </a:r>
            <a:r>
              <a:rPr lang="uk-UA" sz="1600">
                <a:latin typeface="Consolas" panose="020B0609020204030204" pitchFamily="49" charset="0"/>
              </a:rPr>
              <a:t>y = (a + b) ⋅ c</a:t>
            </a:r>
          </a:p>
          <a:p>
            <a:pPr marL="0" indent="0">
              <a:buNone/>
            </a:pPr>
            <a:r>
              <a:rPr lang="uk-UA" sz="1600"/>
              <a:t>Алгоритм: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Ввести a.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Ввести b.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Ввести c.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Обчислити x = a + b.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Обчислити y = x · c.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/>
              <a:t>Вивести y.</a:t>
            </a:r>
          </a:p>
          <a:p>
            <a:pPr marL="0" indent="0">
              <a:buNone/>
            </a:pPr>
            <a:endParaRPr lang="uk-UA" sz="1600"/>
          </a:p>
          <a:p>
            <a:pPr marL="0" indent="0">
              <a:buNone/>
            </a:pPr>
            <a:r>
              <a:rPr lang="uk-UA" sz="1600"/>
              <a:t>Псевдокод:</a:t>
            </a:r>
          </a:p>
        </p:txBody>
      </p:sp>
      <p:sp>
        <p:nvSpPr>
          <p:cNvPr id="4" name="Rectangle 3"/>
          <p:cNvSpPr/>
          <p:nvPr/>
        </p:nvSpPr>
        <p:spPr>
          <a:xfrm>
            <a:off x="737124" y="4478245"/>
            <a:ext cx="1324402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sz="1600" dirty="0">
                <a:latin typeface="Consolas" panose="020B0609020204030204" pitchFamily="49" charset="0"/>
              </a:rPr>
              <a:t>Ввести a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Ввести b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Ввести c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x ← a + b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y ← x · c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Вивести 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164" y="724276"/>
            <a:ext cx="1912838" cy="58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52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324" y="105202"/>
            <a:ext cx="2959350" cy="38368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Розгалуження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772" y="6848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Розгалуження</a:t>
            </a:r>
            <a:r>
              <a:rPr lang="uk-UA" sz="1600" dirty="0"/>
              <a:t> – алгоритмічна структура, у якій подальший порядок виконання дій визначається результатом перевірки певної умови.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Наприклад: Якщо температура нижча за 0 °C – попередити про можливий мороз.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У загальному випадку: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099" y="2950203"/>
            <a:ext cx="415290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00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0" y="198926"/>
            <a:ext cx="6148057" cy="648863"/>
          </a:xfrm>
        </p:spPr>
        <p:txBody>
          <a:bodyPr>
            <a:normAutofit/>
          </a:bodyPr>
          <a:lstStyle/>
          <a:p>
            <a:r>
              <a:rPr lang="uk-UA" sz="3200"/>
              <a:t>Повне та неповне розгалуження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97776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Повне розгалуження</a:t>
            </a:r>
            <a:endParaRPr lang="uk-UA" sz="1600" dirty="0"/>
          </a:p>
          <a:p>
            <a:pPr marL="0" indent="0">
              <a:buNone/>
            </a:pPr>
            <a:r>
              <a:rPr lang="uk-UA" sz="1600" dirty="0"/>
              <a:t>Передбачає дії для обох результатів перевірки: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4" name="Rectangle 3"/>
          <p:cNvSpPr/>
          <p:nvPr/>
        </p:nvSpPr>
        <p:spPr>
          <a:xfrm>
            <a:off x="928412" y="1754171"/>
            <a:ext cx="1418978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sz="1600" dirty="0">
                <a:latin typeface="Consolas" panose="020B0609020204030204" pitchFamily="49" charset="0"/>
              </a:rPr>
              <a:t>Якщо умова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Дія А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Інакше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Дія Б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Кінець якщо</a:t>
            </a:r>
          </a:p>
        </p:txBody>
      </p:sp>
      <p:sp>
        <p:nvSpPr>
          <p:cNvPr id="5" name="Rectangle 4"/>
          <p:cNvSpPr/>
          <p:nvPr/>
        </p:nvSpPr>
        <p:spPr>
          <a:xfrm>
            <a:off x="5929806" y="949766"/>
            <a:ext cx="5154440" cy="663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uk-UA" sz="1600" b="1"/>
              <a:t>Неповне розгалуження</a:t>
            </a:r>
            <a:endParaRPr lang="uk-UA" sz="160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uk-UA" sz="1600"/>
              <a:t>Дія виконується тільки при виконанні умови: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998" y="1743509"/>
            <a:ext cx="1418978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sz="1600">
                <a:latin typeface="Consolas" panose="020B0609020204030204" pitchFamily="49" charset="0"/>
              </a:rPr>
              <a:t>Якщо умова </a:t>
            </a:r>
          </a:p>
          <a:p>
            <a:r>
              <a:rPr lang="uk-UA" sz="1600">
                <a:latin typeface="Consolas" panose="020B0609020204030204" pitchFamily="49" charset="0"/>
              </a:rPr>
              <a:t>    Дія А </a:t>
            </a:r>
          </a:p>
          <a:p>
            <a:r>
              <a:rPr lang="uk-UA" sz="1600">
                <a:latin typeface="Consolas" panose="020B0609020204030204" pitchFamily="49" charset="0"/>
              </a:rPr>
              <a:t>Кінець якщо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156" y="3692174"/>
            <a:ext cx="2857887" cy="2685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512" y="3692174"/>
            <a:ext cx="2551097" cy="271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14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718" y="145878"/>
            <a:ext cx="4688563" cy="35816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Приклад розгалуження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26" y="775423"/>
            <a:ext cx="105752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Задача: Визначити, чи є число додатним.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Алгоритм: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 dirty="0"/>
              <a:t>Ввести a.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 dirty="0"/>
              <a:t>Перевірити, чи a &gt; 0.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 dirty="0"/>
              <a:t>Якщо так – вивести «Число додатне».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1600" dirty="0"/>
              <a:t>Інакше – вивести «Число від’ємне».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Псевдокод:</a:t>
            </a:r>
          </a:p>
        </p:txBody>
      </p:sp>
      <p:sp>
        <p:nvSpPr>
          <p:cNvPr id="4" name="Rectangle 3"/>
          <p:cNvSpPr/>
          <p:nvPr/>
        </p:nvSpPr>
        <p:spPr>
          <a:xfrm>
            <a:off x="851026" y="3986035"/>
            <a:ext cx="4562946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uk-UA" sz="1600" dirty="0">
                <a:latin typeface="Consolas" panose="020B0609020204030204" pitchFamily="49" charset="0"/>
              </a:rPr>
              <a:t>Ввести a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Якщо a &gt; 0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Вивести "Число додатне"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Інакше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Вивести "Число від’ємне"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Кінець якщо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303" y="1047027"/>
            <a:ext cx="402907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17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8885" y="111627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Складені умови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808" y="660901"/>
            <a:ext cx="11030753" cy="470780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Умова може містити </a:t>
            </a:r>
            <a:r>
              <a:rPr lang="uk-UA" sz="1600" b="1" dirty="0">
                <a:effectLst/>
              </a:rPr>
              <a:t>декілька логічних перевірок</a:t>
            </a:r>
            <a:r>
              <a:rPr lang="uk-UA" sz="1600" dirty="0">
                <a:effectLst/>
              </a:rPr>
              <a:t>, об'єднаних логічними операціями.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Наприклад: число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</a:t>
            </a:r>
            <a:r>
              <a:rPr lang="uk-UA" sz="1600" dirty="0">
                <a:effectLst/>
              </a:rPr>
              <a:t> знаходиться в діапазоні від 0 до 100.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Це означає одночасне виконання двох умов: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latin typeface="Consolas" panose="020B0609020204030204" pitchFamily="49" charset="0"/>
              </a:rPr>
              <a:t>       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≥ 0 </a:t>
            </a:r>
            <a:r>
              <a:rPr lang="uk-UA" sz="1600" dirty="0">
                <a:effectLst/>
                <a:latin typeface="Consolas" panose="020B0609020204030204" pitchFamily="49" charset="0"/>
              </a:rPr>
              <a:t> </a:t>
            </a:r>
            <a:r>
              <a:rPr lang="uk-UA" sz="1600" dirty="0">
                <a:effectLst/>
              </a:rPr>
              <a:t>і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≤ 100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r>
              <a:rPr lang="uk-UA" sz="1600" b="1" dirty="0">
                <a:effectLst/>
              </a:rPr>
              <a:t>      Основні логічні операції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600" b="1" dirty="0">
                <a:effectLst/>
              </a:rPr>
              <a:t>І (AND)</a:t>
            </a:r>
            <a:r>
              <a:rPr lang="uk-UA" sz="1600" dirty="0">
                <a:effectLst/>
              </a:rPr>
              <a:t> – результат істинний, якщо </a:t>
            </a:r>
            <a:r>
              <a:rPr lang="uk-UA" sz="1600" b="1" dirty="0">
                <a:effectLst/>
              </a:rPr>
              <a:t>всі умови істинні</a:t>
            </a:r>
            <a:r>
              <a:rPr lang="uk-UA" sz="1600" dirty="0">
                <a:effectLst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         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≥ 0 </a:t>
            </a:r>
            <a:r>
              <a:rPr lang="uk-UA" sz="1600" dirty="0">
                <a:effectLst/>
                <a:latin typeface="Consolas" panose="020B0609020204030204" pitchFamily="49" charset="0"/>
              </a:rPr>
              <a:t> </a:t>
            </a:r>
            <a:r>
              <a:rPr lang="uk-UA" sz="1600" dirty="0">
                <a:effectLst/>
              </a:rPr>
              <a:t>і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≤ 100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600" b="1" dirty="0">
                <a:effectLst/>
              </a:rPr>
              <a:t>АБО (OR)</a:t>
            </a:r>
            <a:r>
              <a:rPr lang="uk-UA" sz="1600" dirty="0">
                <a:effectLst/>
              </a:rPr>
              <a:t> – результат істинний, якщо </a:t>
            </a:r>
            <a:r>
              <a:rPr lang="uk-UA" sz="1600" b="1" dirty="0">
                <a:effectLst/>
              </a:rPr>
              <a:t>хоча б одна умова істинна</a:t>
            </a:r>
            <a:r>
              <a:rPr lang="uk-UA" sz="1600" dirty="0">
                <a:effectLst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        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&lt; </a:t>
            </a:r>
            <a:r>
              <a:rPr lang="uk-UA" sz="1600" dirty="0">
                <a:effectLst/>
                <a:highlight>
                  <a:srgbClr val="C0C0C0"/>
                </a:highlight>
              </a:rPr>
              <a:t>0 </a:t>
            </a:r>
            <a:r>
              <a:rPr lang="uk-UA" sz="1600" dirty="0">
                <a:effectLst/>
              </a:rPr>
              <a:t>   АБО  </a:t>
            </a:r>
            <a:r>
              <a:rPr lang="uk-UA" sz="1600" dirty="0">
                <a:effectLst/>
                <a:highlight>
                  <a:srgbClr val="C0C0C0"/>
                </a:highlight>
                <a:latin typeface="Consolas" panose="020B0609020204030204" pitchFamily="49" charset="0"/>
              </a:rPr>
              <a:t>a &gt; 100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1600" dirty="0">
                <a:effectLst/>
              </a:rPr>
              <a:t>НЕ (NOT) – змінює значення умови </a:t>
            </a:r>
            <a:r>
              <a:rPr lang="uk-UA" sz="1600" b="1" dirty="0">
                <a:effectLst/>
              </a:rPr>
              <a:t>на протилежне</a:t>
            </a:r>
            <a:r>
              <a:rPr lang="uk-UA" sz="1600" dirty="0">
                <a:effectLst/>
              </a:rPr>
              <a:t>: істинне → хибне, хибне → істинне.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          </a:t>
            </a:r>
            <a:r>
              <a:rPr lang="uk-UA" sz="1600" dirty="0">
                <a:effectLst/>
                <a:highlight>
                  <a:srgbClr val="C0C0C0"/>
                </a:highlight>
              </a:rPr>
              <a:t>НЕ (a 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r>
              <a:rPr lang="uk-UA" sz="1600" dirty="0">
                <a:effectLst/>
              </a:rPr>
              <a:t>Таким чином, складені умови дозволяють описувати складніші правила вибору подальших дій алгоритму.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9220" name="Picture 4" descr="File:Truth table for AND, OR, and N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39" y="1309764"/>
            <a:ext cx="45720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FA1F34-2375-4A49-8FA2-D7B2D476E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561" y="5368704"/>
            <a:ext cx="4407246" cy="140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21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117" y="107966"/>
            <a:ext cx="4045766" cy="453349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Повторення – цикл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585" y="70299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Цикл</a:t>
            </a:r>
            <a:r>
              <a:rPr lang="uk-UA" sz="1800" dirty="0"/>
              <a:t> – алгоритмічна структура, у якій одна або декілька команд </a:t>
            </a:r>
            <a:r>
              <a:rPr lang="uk-UA" sz="1800" b="1" dirty="0"/>
              <a:t>виконуються повторно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Цикл потрібен, коли однакова або подібна дія повинна виконуватися </a:t>
            </a:r>
            <a:r>
              <a:rPr lang="uk-UA" sz="1800" b="1" dirty="0"/>
              <a:t>багато разів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Повторення продовжується відповідно до </a:t>
            </a:r>
            <a:r>
              <a:rPr lang="uk-UA" sz="1800" b="1" dirty="0"/>
              <a:t>умови або правила завершення циклу</a:t>
            </a:r>
            <a:r>
              <a:rPr lang="uk-UA" sz="1800" dirty="0"/>
              <a:t>. Кількість повторень може бути </a:t>
            </a:r>
            <a:r>
              <a:rPr lang="uk-UA" sz="1800" b="1" dirty="0"/>
              <a:t>заздалегідь відомою або залежати від даних, що виникають під час виконання алгоритму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Приклади:</a:t>
            </a:r>
            <a:endParaRPr lang="uk-UA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вивести числа від 1 до 10;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обробити 100 вимірювань;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знайти найбільше серед 100 чисел;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повторювати введення, поки користувач не введе правильне значення.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883" y="2245259"/>
            <a:ext cx="3598180" cy="40287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D22A4-FC63-433A-9178-C5F79FCE4BC8}"/>
              </a:ext>
            </a:extLst>
          </p:cNvPr>
          <p:cNvSpPr txBox="1"/>
          <p:nvPr/>
        </p:nvSpPr>
        <p:spPr>
          <a:xfrm>
            <a:off x="474937" y="5479526"/>
            <a:ext cx="7926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Цикл = повторення дій + правило, яке визначає, коли повторення припинити.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693441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717" y="74032"/>
            <a:ext cx="4688563" cy="277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Навіщо потрібні цикли?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62" y="5038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Без циклу: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Це потребує великої кількості однакових команд.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З циклом: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3"/>
          <p:cNvSpPr/>
          <p:nvPr/>
        </p:nvSpPr>
        <p:spPr>
          <a:xfrm>
            <a:off x="644598" y="808951"/>
            <a:ext cx="1418978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>
                <a:latin typeface="Consolas" panose="020B0609020204030204" pitchFamily="49" charset="0"/>
              </a:rPr>
              <a:t>Вивести 1 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Вивести 2 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Вивести 3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... 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Вивести 100</a:t>
            </a:r>
            <a:endParaRPr lang="uk-UA" sz="16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4598" y="3429000"/>
            <a:ext cx="2765501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>
                <a:latin typeface="Consolas" panose="020B0609020204030204" pitchFamily="49" charset="0"/>
              </a:rPr>
              <a:t>Для чисел від 1 до 100 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    Вивести число   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Кінець циклу</a:t>
            </a:r>
            <a:endParaRPr lang="uk-UA" sz="1600" dirty="0">
              <a:latin typeface="Consolas" panose="020B06090202040302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062" y="658231"/>
            <a:ext cx="2362200" cy="5695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943" y="1099002"/>
            <a:ext cx="3377727" cy="52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88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6285" y="117145"/>
            <a:ext cx="6173331" cy="2540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Цикл із заданою кількістю повторень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914" y="57614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Цикл із параметром</a:t>
            </a:r>
            <a:r>
              <a:rPr lang="ru-RU" sz="1800" dirty="0"/>
              <a:t> – цикл, у якому заздалегідь визначена кількість повторень або діапазон значень, для яких виконується дія.</a:t>
            </a:r>
          </a:p>
          <a:p>
            <a:pPr marL="0" indent="0">
              <a:buNone/>
            </a:pPr>
            <a:r>
              <a:rPr lang="ru-RU" sz="1800" dirty="0"/>
              <a:t>Наприклад:</a:t>
            </a:r>
            <a:r>
              <a:rPr lang="en-US" sz="1800" dirty="0"/>
              <a:t> </a:t>
            </a:r>
            <a:r>
              <a:rPr lang="ru-RU" sz="1800" dirty="0"/>
              <a:t>Вивести числа від 1 до 10.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Псевдокод:</a:t>
            </a:r>
            <a:endParaRPr lang="uk-UA" sz="1800" dirty="0"/>
          </a:p>
        </p:txBody>
      </p:sp>
      <p:sp>
        <p:nvSpPr>
          <p:cNvPr id="4" name="Rectangle 3"/>
          <p:cNvSpPr/>
          <p:nvPr/>
        </p:nvSpPr>
        <p:spPr>
          <a:xfrm>
            <a:off x="795914" y="2336317"/>
            <a:ext cx="2204450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>
                <a:latin typeface="Consolas" panose="020B0609020204030204" pitchFamily="49" charset="0"/>
              </a:rPr>
              <a:t>Для i від 1 до 10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ru-RU" sz="1600" dirty="0">
                <a:latin typeface="Consolas" panose="020B0609020204030204" pitchFamily="49" charset="0"/>
              </a:rPr>
              <a:t>Вивести i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Кінець циклу</a:t>
            </a:r>
            <a:endParaRPr lang="uk-UA" sz="16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914" y="3383358"/>
            <a:ext cx="117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Результат:</a:t>
            </a:r>
            <a:endParaRPr lang="uk-UA" dirty="0"/>
          </a:p>
        </p:txBody>
      </p:sp>
      <p:sp>
        <p:nvSpPr>
          <p:cNvPr id="6" name="Rectangle 5"/>
          <p:cNvSpPr/>
          <p:nvPr/>
        </p:nvSpPr>
        <p:spPr>
          <a:xfrm>
            <a:off x="871384" y="3721912"/>
            <a:ext cx="2337499" cy="2616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Consolas" panose="020B0609020204030204" pitchFamily="49" charset="0"/>
              </a:rPr>
              <a:t>1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2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3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4 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5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6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7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8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9</a:t>
            </a:r>
          </a:p>
          <a:p>
            <a:r>
              <a:rPr lang="ru-RU" sz="1600" dirty="0">
                <a:latin typeface="Consolas" panose="020B0609020204030204" pitchFamily="49" charset="0"/>
              </a:rPr>
              <a:t>10</a:t>
            </a:r>
            <a:endParaRPr lang="uk-UA" sz="1600" dirty="0">
              <a:latin typeface="Consolas" panose="020B06090202040302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07DD7B-3F24-415D-A277-14D3F7AEA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217" y="1972193"/>
            <a:ext cx="2437951" cy="3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41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7232" y="0"/>
            <a:ext cx="3837536" cy="38929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Цикл з умовою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25" y="932507"/>
            <a:ext cx="5091822" cy="56852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Існує два основні варіанти розташування умови: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</a:rPr>
              <a:t>Цикл з передумовою </a:t>
            </a:r>
            <a:r>
              <a:rPr lang="uk-UA" sz="1600" dirty="0">
                <a:effectLst/>
              </a:rPr>
              <a:t>– умова перевіряється </a:t>
            </a:r>
            <a:r>
              <a:rPr lang="uk-UA" sz="1600" u="sng" dirty="0">
                <a:effectLst/>
              </a:rPr>
              <a:t>перед виконанням тіла циклу</a:t>
            </a:r>
            <a:r>
              <a:rPr lang="uk-UA" sz="1600" dirty="0">
                <a:effectLst/>
              </a:rPr>
              <a:t>. Якщо умова відразу хибна, тіло циклу не виконується жодного разу.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Псевдокод: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299087-8C64-4CD2-9D96-372B81EF8531}"/>
              </a:ext>
            </a:extLst>
          </p:cNvPr>
          <p:cNvSpPr txBox="1"/>
          <p:nvPr/>
        </p:nvSpPr>
        <p:spPr>
          <a:xfrm>
            <a:off x="492280" y="2805916"/>
            <a:ext cx="2439156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Поки умова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  виконувати дії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Кінець циклу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19DC2-DA6C-4A1D-AB7D-F33EA9EC81A1}"/>
              </a:ext>
            </a:extLst>
          </p:cNvPr>
          <p:cNvSpPr txBox="1"/>
          <p:nvPr/>
        </p:nvSpPr>
        <p:spPr>
          <a:xfrm>
            <a:off x="5477347" y="1512887"/>
            <a:ext cx="60975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b="1" dirty="0">
                <a:effectLst/>
              </a:rPr>
              <a:t>Цикл з </a:t>
            </a:r>
            <a:r>
              <a:rPr lang="uk-UA" sz="1600" b="1" dirty="0" err="1">
                <a:effectLst/>
              </a:rPr>
              <a:t>післяумовою</a:t>
            </a:r>
            <a:r>
              <a:rPr lang="uk-UA" sz="1600" b="1" dirty="0">
                <a:effectLst/>
              </a:rPr>
              <a:t> </a:t>
            </a:r>
            <a:r>
              <a:rPr lang="uk-UA" sz="1600" dirty="0">
                <a:effectLst/>
              </a:rPr>
              <a:t>– умова перевіряється </a:t>
            </a:r>
            <a:r>
              <a:rPr lang="uk-UA" sz="1600" u="sng" dirty="0">
                <a:effectLst/>
              </a:rPr>
              <a:t>після виконання тіла циклу</a:t>
            </a:r>
            <a:r>
              <a:rPr lang="uk-UA" sz="1600" dirty="0">
                <a:effectLst/>
              </a:rPr>
              <a:t>. Тому тіло циклу завжди виконується щонайменше один раз.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16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>
                <a:effectLst/>
              </a:rPr>
              <a:t>Псевдокод:</a:t>
            </a:r>
          </a:p>
          <a:p>
            <a:pPr marL="0" indent="0">
              <a:spcBef>
                <a:spcPts val="0"/>
              </a:spcBef>
              <a:buNone/>
            </a:pPr>
            <a:br>
              <a:rPr lang="uk-UA" sz="1600" dirty="0">
                <a:effectLst/>
              </a:rPr>
            </a:br>
            <a:endParaRPr lang="uk-UA" sz="1600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9CC56-ED5C-4DDD-8329-5568988A6238}"/>
              </a:ext>
            </a:extLst>
          </p:cNvPr>
          <p:cNvSpPr txBox="1"/>
          <p:nvPr/>
        </p:nvSpPr>
        <p:spPr>
          <a:xfrm>
            <a:off x="5523176" y="2805915"/>
            <a:ext cx="2531195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Повторювати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   виконувати дії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>
                <a:effectLst/>
                <a:latin typeface="Consolas" panose="020B0609020204030204" pitchFamily="49" charset="0"/>
              </a:rPr>
              <a:t>Поки умова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0554E8-7EAD-47A6-93D9-38DEA7A28F81}"/>
              </a:ext>
            </a:extLst>
          </p:cNvPr>
          <p:cNvSpPr txBox="1"/>
          <p:nvPr/>
        </p:nvSpPr>
        <p:spPr>
          <a:xfrm>
            <a:off x="7632071" y="3798599"/>
            <a:ext cx="446335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400" i="1" u="sng" dirty="0">
                <a:effectLst/>
              </a:rPr>
              <a:t>Для передумови: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400" i="1" dirty="0">
                <a:effectLst/>
              </a:rPr>
              <a:t>перевірити умову → виконати введення → повторити.</a:t>
            </a:r>
          </a:p>
          <a:p>
            <a:pPr marL="0" indent="0">
              <a:spcBef>
                <a:spcPts val="0"/>
              </a:spcBef>
              <a:buNone/>
            </a:pPr>
            <a:endParaRPr lang="uk-UA" sz="1400" i="1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1400" i="1" u="sng" dirty="0">
                <a:effectLst/>
              </a:rPr>
              <a:t>Для </a:t>
            </a:r>
            <a:r>
              <a:rPr lang="uk-UA" sz="1400" i="1" u="sng" dirty="0" err="1">
                <a:effectLst/>
              </a:rPr>
              <a:t>післяумови</a:t>
            </a:r>
            <a:r>
              <a:rPr lang="uk-UA" sz="1400" i="1" u="sng" dirty="0">
                <a:effectLst/>
              </a:rPr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400" i="1" dirty="0">
                <a:effectLst/>
              </a:rPr>
              <a:t>виконати введення → перевірити умову → повторити.</a:t>
            </a:r>
          </a:p>
          <a:p>
            <a:pPr marL="0" indent="0">
              <a:spcBef>
                <a:spcPts val="0"/>
              </a:spcBef>
              <a:buNone/>
            </a:pPr>
            <a:endParaRPr lang="uk-UA" sz="1400" i="1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1400" i="1" dirty="0">
                <a:effectLst/>
              </a:rPr>
              <a:t>Головна відмінність: </a:t>
            </a:r>
            <a:r>
              <a:rPr lang="uk-UA" sz="1400" b="1" i="1" dirty="0">
                <a:effectLst/>
              </a:rPr>
              <a:t>передумова визначає, чи виконувати цикл, а </a:t>
            </a:r>
            <a:r>
              <a:rPr lang="uk-UA" sz="1400" b="1" i="1" dirty="0" err="1">
                <a:effectLst/>
              </a:rPr>
              <a:t>післяумова</a:t>
            </a:r>
            <a:r>
              <a:rPr lang="uk-UA" sz="1400" b="1" i="1" dirty="0">
                <a:effectLst/>
              </a:rPr>
              <a:t> – чи повторювати його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93DE6DB-AE6A-429B-B1CA-ED1DD25A1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90" y="3810233"/>
            <a:ext cx="1427517" cy="29079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B4ADC0-9BA2-4667-9EFB-E2D375976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073" y="3918319"/>
            <a:ext cx="1415078" cy="290790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3DCC1D-D8CD-4D83-97BA-D3687EA2F1E8}"/>
              </a:ext>
            </a:extLst>
          </p:cNvPr>
          <p:cNvSpPr txBox="1"/>
          <p:nvPr/>
        </p:nvSpPr>
        <p:spPr>
          <a:xfrm>
            <a:off x="385525" y="550986"/>
            <a:ext cx="10858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</a:rPr>
              <a:t>Цикл з умовою </a:t>
            </a:r>
            <a:r>
              <a:rPr lang="uk-UA" sz="1600" dirty="0">
                <a:effectLst/>
              </a:rPr>
              <a:t>– цикл, у якому повторення дій залежить від виконання певної умови.</a:t>
            </a:r>
          </a:p>
        </p:txBody>
      </p:sp>
    </p:spTree>
    <p:extLst>
      <p:ext uri="{BB962C8B-B14F-4D97-AF65-F5344CB8AC3E}">
        <p14:creationId xmlns:p14="http://schemas.microsoft.com/office/powerpoint/2010/main" val="2074337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745" y="111629"/>
            <a:ext cx="5793085" cy="322938"/>
          </a:xfrm>
        </p:spPr>
        <p:txBody>
          <a:bodyPr>
            <a:normAutofit fontScale="90000"/>
          </a:bodyPr>
          <a:lstStyle/>
          <a:p>
            <a:r>
              <a:rPr lang="uk-UA" sz="3200" dirty="0"/>
              <a:t>Два типи циклів – порівняння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210644"/>
              </p:ext>
            </p:extLst>
          </p:nvPr>
        </p:nvGraphicFramePr>
        <p:xfrm>
          <a:off x="1362351" y="816895"/>
          <a:ext cx="8406337" cy="1371600"/>
        </p:xfrm>
        <a:graphic>
          <a:graphicData uri="http://schemas.openxmlformats.org/drawingml/2006/table">
            <a:tbl>
              <a:tblPr/>
              <a:tblGrid>
                <a:gridCol w="1803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1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03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Цикл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 використовувати?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Приклад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038">
                <a:tc>
                  <a:txBody>
                    <a:bodyPr/>
                    <a:lstStyle/>
                    <a:p>
                      <a:r>
                        <a:rPr lang="ru-RU" dirty="0"/>
                        <a:t>З параметром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Кількість повторень відома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Обробити 5 вимірювань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038">
                <a:tc>
                  <a:txBody>
                    <a:bodyPr/>
                    <a:lstStyle/>
                    <a:p>
                      <a:r>
                        <a:rPr lang="ru-RU"/>
                        <a:t>З умовою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Кількість повторень залежить від умови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Вводити дані до появи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541" y="2200164"/>
            <a:ext cx="3360602" cy="4175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162" y="2200164"/>
            <a:ext cx="2768085" cy="441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65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1570" y="102574"/>
            <a:ext cx="71088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Комбінація алгоритмічних структур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81" y="751437"/>
            <a:ext cx="6833310" cy="5381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Складний алгоритм будується шляхом </a:t>
            </a:r>
            <a:r>
              <a:rPr lang="uk-UA" sz="1600" b="1" noProof="0" dirty="0"/>
              <a:t>поєднання базових алгоритмічних структур</a:t>
            </a:r>
            <a:r>
              <a:rPr lang="uk-UA" sz="1600" noProof="0" dirty="0"/>
              <a:t>: слідування, розгалуження та циклу.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r>
              <a:rPr lang="uk-UA" sz="1600" noProof="0" dirty="0"/>
              <a:t>Одна структура може містити іншу:</a:t>
            </a:r>
          </a:p>
          <a:p>
            <a:r>
              <a:rPr lang="uk-UA" sz="1600" b="1" noProof="0" dirty="0"/>
              <a:t>слідування всередині циклу</a:t>
            </a:r>
            <a:r>
              <a:rPr lang="uk-UA" sz="1600" noProof="0" dirty="0"/>
              <a:t> – за кожної ітерації виконується кілька послідовних дій;</a:t>
            </a:r>
          </a:p>
          <a:p>
            <a:r>
              <a:rPr lang="uk-UA" sz="1600" b="1" noProof="0" dirty="0"/>
              <a:t>розгалуження всередині циклу</a:t>
            </a:r>
            <a:r>
              <a:rPr lang="uk-UA" sz="1600" noProof="0" dirty="0"/>
              <a:t> – для кожного повторення перевіряється певна умова;</a:t>
            </a:r>
          </a:p>
          <a:p>
            <a:r>
              <a:rPr lang="uk-UA" sz="1600" b="1" noProof="0" dirty="0"/>
              <a:t>цикл всередині розгалуження</a:t>
            </a:r>
            <a:r>
              <a:rPr lang="uk-UA" sz="1600" noProof="0" dirty="0"/>
              <a:t> – залежно від умови виконується певний цикл;</a:t>
            </a:r>
          </a:p>
          <a:p>
            <a:r>
              <a:rPr lang="uk-UA" sz="1600" b="1" noProof="0" dirty="0"/>
              <a:t>декілька розгалужень</a:t>
            </a:r>
            <a:r>
              <a:rPr lang="uk-UA" sz="1600" noProof="0" dirty="0"/>
              <a:t> – послідовно або вкладено перевіряється кілька умов;</a:t>
            </a:r>
          </a:p>
          <a:p>
            <a:r>
              <a:rPr lang="uk-UA" sz="1600" b="1" noProof="0" dirty="0"/>
              <a:t>декілька циклів</a:t>
            </a:r>
            <a:r>
              <a:rPr lang="uk-UA" sz="1600" noProof="0" dirty="0"/>
              <a:t> – алгоритм може містити кілька послідовних або вкладених циклів.</a:t>
            </a:r>
          </a:p>
          <a:p>
            <a:pPr marL="0" indent="0">
              <a:buNone/>
            </a:pPr>
            <a:endParaRPr lang="uk-UA" sz="1600" b="1" noProof="0" dirty="0"/>
          </a:p>
          <a:p>
            <a:pPr marL="0" indent="0">
              <a:buNone/>
            </a:pPr>
            <a:endParaRPr lang="uk-UA" sz="16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C0D7C2-B7C6-A8CE-0463-FE488B2B5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356" y="1755732"/>
            <a:ext cx="3598180" cy="4028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09317E-C62B-C475-AE68-63B7B4768007}"/>
              </a:ext>
            </a:extLst>
          </p:cNvPr>
          <p:cNvSpPr txBox="1"/>
          <p:nvPr/>
        </p:nvSpPr>
        <p:spPr>
          <a:xfrm>
            <a:off x="7527636" y="5888289"/>
            <a:ext cx="42170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1400" i="1" noProof="0" dirty="0"/>
              <a:t>У цьому прикладі поєднано дві базові структури:</a:t>
            </a:r>
          </a:p>
          <a:p>
            <a:pPr>
              <a:buNone/>
            </a:pPr>
            <a:r>
              <a:rPr lang="uk-UA" sz="1400" b="1" i="1" noProof="0" dirty="0"/>
              <a:t>цикл + розгалуження</a:t>
            </a:r>
            <a:endParaRPr lang="uk-UA" sz="1400" i="1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BC0CE-2213-8D95-B383-006DA47B3FE6}"/>
              </a:ext>
            </a:extLst>
          </p:cNvPr>
          <p:cNvSpPr txBox="1"/>
          <p:nvPr/>
        </p:nvSpPr>
        <p:spPr>
          <a:xfrm>
            <a:off x="7909372" y="1073475"/>
            <a:ext cx="34821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b="1" i="1" noProof="0" dirty="0"/>
              <a:t>Приклад:</a:t>
            </a:r>
            <a:r>
              <a:rPr lang="uk-UA" sz="1400" i="1" noProof="0" dirty="0"/>
              <a:t> для кожного числа перевірити, чи є воно додатним.</a:t>
            </a:r>
          </a:p>
          <a:p>
            <a:pPr marL="0" indent="0">
              <a:buNone/>
            </a:pPr>
            <a:endParaRPr lang="uk-UA" sz="1400" i="1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84AC09-5D1E-2BB1-F79B-CB516AEAF5F8}"/>
              </a:ext>
            </a:extLst>
          </p:cNvPr>
          <p:cNvSpPr txBox="1"/>
          <p:nvPr/>
        </p:nvSpPr>
        <p:spPr>
          <a:xfrm>
            <a:off x="530381" y="5380503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noProof="0" dirty="0"/>
              <a:t>Складні алгоритми утворюються шляхом комбінування простих алгоритмічних структур.</a:t>
            </a:r>
          </a:p>
        </p:txBody>
      </p:sp>
    </p:spTree>
    <p:extLst>
      <p:ext uri="{BB962C8B-B14F-4D97-AF65-F5344CB8AC3E}">
        <p14:creationId xmlns:p14="http://schemas.microsoft.com/office/powerpoint/2010/main" val="23028838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2216" y="49746"/>
            <a:ext cx="6148057" cy="648863"/>
          </a:xfrm>
        </p:spPr>
        <p:txBody>
          <a:bodyPr>
            <a:normAutofit/>
          </a:bodyPr>
          <a:lstStyle/>
          <a:p>
            <a:r>
              <a:rPr lang="ru-RU" sz="3200" dirty="0"/>
              <a:t>Приклад: найбільше з трьох чисел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76" y="698609"/>
            <a:ext cx="10044066" cy="337106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Задача: Визначити найбільше з трьох чисел </a:t>
            </a:r>
            <a:r>
              <a:rPr lang="en-US" sz="1800" dirty="0"/>
              <a:t>a, b, c.</a:t>
            </a: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Один із варіантів алгоритму: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uk-UA" sz="1800" dirty="0"/>
              <a:t>Ввести </a:t>
            </a:r>
            <a:r>
              <a:rPr lang="en-US" sz="1800" dirty="0"/>
              <a:t>a, b, c.</a:t>
            </a:r>
            <a:endParaRPr lang="uk-UA" sz="1800" dirty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uk-UA" sz="1800" dirty="0"/>
              <a:t>Прийняти </a:t>
            </a:r>
            <a:r>
              <a:rPr lang="en-US" sz="1800" dirty="0"/>
              <a:t>a </a:t>
            </a:r>
            <a:r>
              <a:rPr lang="uk-UA" sz="1800" dirty="0"/>
              <a:t>за поточний максимум.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uk-UA" sz="1800" dirty="0"/>
              <a:t>Якщо </a:t>
            </a:r>
            <a:r>
              <a:rPr lang="en-US" sz="1800" dirty="0"/>
              <a:t>b </a:t>
            </a:r>
            <a:r>
              <a:rPr lang="uk-UA" sz="1800" dirty="0"/>
              <a:t>більша за поточний максимум – запам'ятати </a:t>
            </a:r>
            <a:r>
              <a:rPr lang="en-US" sz="1800" dirty="0"/>
              <a:t>b.</a:t>
            </a:r>
            <a:endParaRPr lang="uk-UA" sz="1800" dirty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uk-UA" sz="1800" dirty="0"/>
              <a:t>Якщо </a:t>
            </a:r>
            <a:r>
              <a:rPr lang="en-US" sz="1800" dirty="0"/>
              <a:t>c </a:t>
            </a:r>
            <a:r>
              <a:rPr lang="uk-UA" sz="1800" dirty="0"/>
              <a:t>більша за поточний максимум – запам'ятати </a:t>
            </a:r>
            <a:r>
              <a:rPr lang="en-US" sz="1800" dirty="0"/>
              <a:t>c.</a:t>
            </a:r>
            <a:endParaRPr lang="uk-UA" sz="1800" dirty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uk-UA" sz="1800" dirty="0"/>
              <a:t>Вивести максимум.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Псевдокод:</a:t>
            </a:r>
          </a:p>
        </p:txBody>
      </p:sp>
      <p:sp>
        <p:nvSpPr>
          <p:cNvPr id="4" name="Rectangle 3"/>
          <p:cNvSpPr/>
          <p:nvPr/>
        </p:nvSpPr>
        <p:spPr>
          <a:xfrm>
            <a:off x="648076" y="3249780"/>
            <a:ext cx="1814467" cy="35394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Consolas" panose="020B0609020204030204" pitchFamily="49" charset="0"/>
              </a:rPr>
              <a:t>Ввести </a:t>
            </a:r>
            <a:r>
              <a:rPr lang="en-US" sz="1600" dirty="0">
                <a:latin typeface="Consolas" panose="020B0609020204030204" pitchFamily="49" charset="0"/>
              </a:rPr>
              <a:t>a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Ввести </a:t>
            </a:r>
            <a:r>
              <a:rPr lang="en-US" sz="1600" dirty="0">
                <a:latin typeface="Consolas" panose="020B0609020204030204" pitchFamily="49" charset="0"/>
              </a:rPr>
              <a:t>b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Ввести </a:t>
            </a:r>
            <a:r>
              <a:rPr lang="en-US" sz="1600" dirty="0">
                <a:latin typeface="Consolas" panose="020B0609020204030204" pitchFamily="49" charset="0"/>
              </a:rPr>
              <a:t>c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max ← a </a:t>
            </a:r>
            <a:endParaRPr lang="uk-UA" sz="1600" dirty="0">
              <a:latin typeface="Consolas" panose="020B0609020204030204" pitchFamily="49" charset="0"/>
            </a:endParaRPr>
          </a:p>
          <a:p>
            <a:endParaRPr lang="uk-UA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Якщо </a:t>
            </a:r>
            <a:r>
              <a:rPr lang="en-US" sz="1600" dirty="0">
                <a:latin typeface="Consolas" panose="020B0609020204030204" pitchFamily="49" charset="0"/>
              </a:rPr>
              <a:t>b &gt; max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uk-UA" sz="1600" dirty="0">
                <a:latin typeface="Consolas" panose="020B0609020204030204" pitchFamily="49" charset="0"/>
              </a:rPr>
              <a:t>     </a:t>
            </a:r>
            <a:r>
              <a:rPr lang="en-US" sz="1600" dirty="0">
                <a:latin typeface="Consolas" panose="020B0609020204030204" pitchFamily="49" charset="0"/>
              </a:rPr>
              <a:t>max ← b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Кінець якщо</a:t>
            </a:r>
          </a:p>
          <a:p>
            <a:endParaRPr lang="ru-RU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Якщо </a:t>
            </a:r>
            <a:r>
              <a:rPr lang="en-US" sz="1600" dirty="0">
                <a:latin typeface="Consolas" panose="020B0609020204030204" pitchFamily="49" charset="0"/>
              </a:rPr>
              <a:t>c &gt; max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uk-UA" sz="1600" dirty="0">
                <a:latin typeface="Consolas" panose="020B0609020204030204" pitchFamily="49" charset="0"/>
              </a:rPr>
              <a:t>     </a:t>
            </a:r>
            <a:r>
              <a:rPr lang="en-US" sz="1600" dirty="0">
                <a:latin typeface="Consolas" panose="020B0609020204030204" pitchFamily="49" charset="0"/>
              </a:rPr>
              <a:t>max ← c </a:t>
            </a:r>
            <a:endParaRPr lang="uk-UA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Кінець якщо </a:t>
            </a:r>
          </a:p>
          <a:p>
            <a:endParaRPr lang="ru-RU" sz="1600" dirty="0">
              <a:latin typeface="Consolas" panose="020B0609020204030204" pitchFamily="49" charset="0"/>
            </a:endParaRPr>
          </a:p>
          <a:p>
            <a:r>
              <a:rPr lang="ru-RU" sz="1600" dirty="0">
                <a:latin typeface="Consolas" panose="020B0609020204030204" pitchFamily="49" charset="0"/>
              </a:rPr>
              <a:t>Вивести </a:t>
            </a:r>
            <a:r>
              <a:rPr lang="en-US" sz="1600" dirty="0">
                <a:latin typeface="Consolas" panose="020B0609020204030204" pitchFamily="49" charset="0"/>
              </a:rPr>
              <a:t>max</a:t>
            </a:r>
            <a:endParaRPr lang="uk-UA" sz="1600" dirty="0">
              <a:latin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F9875D-2EB1-BB86-780E-A3121BBA0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564" y="597954"/>
            <a:ext cx="36576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271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6192" y="119585"/>
            <a:ext cx="5521482" cy="38024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Приклад: найбільше з N чисел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915" y="499831"/>
            <a:ext cx="64818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Тепер узагальнимо попередню задачу.</a:t>
            </a:r>
          </a:p>
          <a:p>
            <a:pPr marL="0" indent="0">
              <a:buNone/>
            </a:pPr>
            <a:r>
              <a:rPr lang="uk-UA" sz="1600" i="1" dirty="0"/>
              <a:t>Ввести N чисел і визначити найбільше</a:t>
            </a:r>
            <a:r>
              <a:rPr lang="uk-UA" sz="1600" dirty="0"/>
              <a:t>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Тут природно виникає:</a:t>
            </a:r>
          </a:p>
          <a:p>
            <a:r>
              <a:rPr lang="uk-UA" sz="1600" dirty="0"/>
              <a:t>цикл – для послідовного введення чисел;</a:t>
            </a:r>
          </a:p>
          <a:p>
            <a:r>
              <a:rPr lang="uk-UA" sz="1600" dirty="0"/>
              <a:t>розгалуження – для порівняння кожного числа з поточним максимумом.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Псевдокод: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570" y="3429000"/>
            <a:ext cx="2981267" cy="26161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uk-UA" sz="1600" dirty="0">
                <a:latin typeface="Consolas" panose="020B0609020204030204" pitchFamily="49" charset="0"/>
              </a:rPr>
              <a:t>Ввести N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Ввести перше число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max ← перше число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Для i від 2 до N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Ввести x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Якщо x &gt; max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    max ← x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Кінець якщо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Кінець циклу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Вивести 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CFAAF9-DC42-50DA-4A12-0DE180499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218" y="403172"/>
            <a:ext cx="4755504" cy="63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66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1" y="374178"/>
            <a:ext cx="6148057" cy="648863"/>
          </a:xfrm>
        </p:spPr>
        <p:txBody>
          <a:bodyPr>
            <a:normAutofit/>
          </a:bodyPr>
          <a:lstStyle/>
          <a:p>
            <a:r>
              <a:rPr lang="uk-UA" sz="3200"/>
              <a:t>Алгоритм розробки алгоритму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712" y="1197320"/>
            <a:ext cx="10777305" cy="446335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dirty="0"/>
              <a:t>Для розв'язання задачі можна використовувати таку послідовність: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/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Прочитати та зрозуміти умову.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Визначити вхідні дані.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Визначити необхідний результат.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Розбити задачу на простіші дії.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Визначити послідовність дій.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Знайти місця розгалуження.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Знайти повторювані дії.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Записати алгоритм.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uk-UA" sz="2000" dirty="0"/>
              <a:t>Перевірити його на прикладах.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6235931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2130" y="149508"/>
            <a:ext cx="4887739" cy="29577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Декомпозиція задачі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1164E0D-FB74-179C-C820-3E4E24A3F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4" y="624896"/>
            <a:ext cx="5897361" cy="60835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221A8E-054C-7A2A-6355-D6FD4C77A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639" y="766866"/>
            <a:ext cx="5897361" cy="464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36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1" y="374178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Перевірка алгоритму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595" y="10230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Навіть якщо алгоритм здається правильним, його потрібно перевірити.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Питання для перевірки: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правильно визначені вхідні дані?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отримується потрібний результат?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всі можливі випадки враховані?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завершується алгоритм?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немає нескінченного циклу? 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Чи правильно працюють умови?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Алгоритм потрібно перевіряти на конкретних тестових даних.</a:t>
            </a:r>
          </a:p>
        </p:txBody>
      </p:sp>
    </p:spTree>
    <p:extLst>
      <p:ext uri="{BB962C8B-B14F-4D97-AF65-F5344CB8AC3E}">
        <p14:creationId xmlns:p14="http://schemas.microsoft.com/office/powerpoint/2010/main" val="2761250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1" y="374178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Трасування алгоритму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744" y="883876"/>
            <a:ext cx="62645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Трасування</a:t>
            </a:r>
            <a:r>
              <a:rPr lang="uk-UA" sz="1600" dirty="0"/>
              <a:t> – послідовне «ручне виконання» алгоритму з відстеженням значень даних на кожному кроці.</a:t>
            </a:r>
          </a:p>
          <a:p>
            <a:pPr marL="0" indent="0">
              <a:buNone/>
            </a:pPr>
            <a:r>
              <a:rPr lang="uk-UA" sz="1600" dirty="0"/>
              <a:t>Розглянемо: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Таблиця трасування: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4" name="Rectangle 3"/>
          <p:cNvSpPr/>
          <p:nvPr/>
        </p:nvSpPr>
        <p:spPr>
          <a:xfrm>
            <a:off x="570344" y="1698348"/>
            <a:ext cx="2092239" cy="13542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sz="1600" dirty="0">
                <a:latin typeface="Consolas" panose="020B0609020204030204" pitchFamily="49" charset="0"/>
              </a:rPr>
              <a:t>max ← 0 </a:t>
            </a:r>
          </a:p>
          <a:p>
            <a:endParaRPr lang="uk-UA" sz="1600" dirty="0">
              <a:latin typeface="Consolas" panose="020B0609020204030204" pitchFamily="49" charset="0"/>
            </a:endParaRPr>
          </a:p>
          <a:p>
            <a:r>
              <a:rPr lang="uk-UA" sz="1600" dirty="0">
                <a:latin typeface="Consolas" panose="020B0609020204030204" pitchFamily="49" charset="0"/>
              </a:rPr>
              <a:t>Для кожного x: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Якщо x &gt; max </a:t>
            </a:r>
          </a:p>
          <a:p>
            <a:r>
              <a:rPr lang="uk-UA" sz="1600" dirty="0">
                <a:latin typeface="Consolas" panose="020B0609020204030204" pitchFamily="49" charset="0"/>
              </a:rPr>
              <a:t>        max ← x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087359"/>
              </p:ext>
            </p:extLst>
          </p:nvPr>
        </p:nvGraphicFramePr>
        <p:xfrm>
          <a:off x="928252" y="3551334"/>
          <a:ext cx="3075711" cy="20116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68744" y="5635570"/>
            <a:ext cx="1395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 dirty="0"/>
              <a:t>Результат: 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F8E97-3BB9-08DE-0EB5-A5341786A1FE}"/>
              </a:ext>
            </a:extLst>
          </p:cNvPr>
          <p:cNvSpPr txBox="1"/>
          <p:nvPr/>
        </p:nvSpPr>
        <p:spPr>
          <a:xfrm>
            <a:off x="5948218" y="1038699"/>
            <a:ext cx="57184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1600" b="1" noProof="0" dirty="0"/>
              <a:t>Трасування дозволяє</a:t>
            </a:r>
            <a:r>
              <a:rPr lang="uk-UA" sz="1600" noProof="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noProof="0" dirty="0"/>
              <a:t>перевірити, </a:t>
            </a:r>
            <a:r>
              <a:rPr lang="uk-UA" sz="1600" b="1" noProof="0" dirty="0"/>
              <a:t>як саме виконується алгоритм</a:t>
            </a:r>
            <a:r>
              <a:rPr lang="uk-UA" sz="1600" noProof="0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noProof="0" dirty="0"/>
              <a:t>відстежити </a:t>
            </a:r>
            <a:r>
              <a:rPr lang="uk-UA" sz="1600" b="1" noProof="0" dirty="0"/>
              <a:t>зміни значень змінних</a:t>
            </a:r>
            <a:r>
              <a:rPr lang="uk-UA" sz="1600" noProof="0" dirty="0"/>
              <a:t> на кожному кроці;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noProof="0" dirty="0"/>
              <a:t>визначити </a:t>
            </a:r>
            <a:r>
              <a:rPr lang="uk-UA" sz="1600" b="1" noProof="0" dirty="0"/>
              <a:t>результат виконання</a:t>
            </a:r>
            <a:r>
              <a:rPr lang="uk-UA" sz="1600" noProof="0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noProof="0" dirty="0"/>
              <a:t>виявити </a:t>
            </a:r>
            <a:r>
              <a:rPr lang="uk-UA" sz="1600" b="1" noProof="0" dirty="0"/>
              <a:t>помилки в логіці алгоритму</a:t>
            </a:r>
            <a:r>
              <a:rPr lang="uk-UA" sz="1600" noProof="0" dirty="0"/>
              <a:t>.</a:t>
            </a:r>
          </a:p>
          <a:p>
            <a:pPr>
              <a:buNone/>
            </a:pPr>
            <a:endParaRPr lang="uk-UA" sz="1600" noProof="0" dirty="0"/>
          </a:p>
          <a:p>
            <a:pPr>
              <a:buNone/>
            </a:pPr>
            <a:r>
              <a:rPr lang="uk-UA" sz="1600" noProof="0" dirty="0"/>
              <a:t>Для трасування зазвичай використовують </a:t>
            </a:r>
            <a:r>
              <a:rPr lang="uk-UA" sz="1600" b="1" noProof="0" dirty="0"/>
              <a:t>таблицю</a:t>
            </a:r>
            <a:r>
              <a:rPr lang="uk-UA" sz="1600" noProof="0" dirty="0"/>
              <a:t>, у якій кожен рядок відповідає окремому кроку або ітерації алгоритму, а стовпці містять значення змінних та результати перевірок.</a:t>
            </a:r>
          </a:p>
          <a:p>
            <a:pPr>
              <a:buNone/>
            </a:pPr>
            <a:endParaRPr lang="uk-UA" sz="1600" b="1" noProof="0" dirty="0"/>
          </a:p>
          <a:p>
            <a:pPr>
              <a:buNone/>
            </a:pPr>
            <a:r>
              <a:rPr lang="uk-UA" sz="1600" b="1" noProof="0" dirty="0"/>
              <a:t>Порядок трасування:</a:t>
            </a:r>
            <a:endParaRPr lang="uk-UA" sz="1600" noProof="0" dirty="0"/>
          </a:p>
          <a:p>
            <a:pPr>
              <a:buFont typeface="+mj-lt"/>
              <a:buAutoNum type="arabicPeriod"/>
            </a:pPr>
            <a:r>
              <a:rPr lang="uk-UA" sz="1600" noProof="0" dirty="0"/>
              <a:t>  Задати початкові значення даних.</a:t>
            </a:r>
          </a:p>
          <a:p>
            <a:pPr>
              <a:buFont typeface="+mj-lt"/>
              <a:buAutoNum type="arabicPeriod"/>
            </a:pPr>
            <a:r>
              <a:rPr lang="uk-UA" sz="1600" noProof="0" dirty="0"/>
              <a:t>  Послідовно виконувати команди алгоритму.</a:t>
            </a:r>
          </a:p>
          <a:p>
            <a:pPr>
              <a:buFont typeface="+mj-lt"/>
              <a:buAutoNum type="arabicPeriod"/>
            </a:pPr>
            <a:r>
              <a:rPr lang="uk-UA" sz="1600" noProof="0" dirty="0"/>
              <a:t>  Після кожного кроку фіксувати змінені значення.</a:t>
            </a:r>
          </a:p>
          <a:p>
            <a:pPr>
              <a:buFont typeface="+mj-lt"/>
              <a:buAutoNum type="arabicPeriod"/>
            </a:pPr>
            <a:r>
              <a:rPr lang="uk-UA" sz="1600" noProof="0" dirty="0"/>
              <a:t>  Для розгалужень зазначати результат перевірки умови.</a:t>
            </a:r>
          </a:p>
          <a:p>
            <a:pPr>
              <a:buFont typeface="+mj-lt"/>
              <a:buAutoNum type="arabicPeriod"/>
            </a:pPr>
            <a:r>
              <a:rPr lang="uk-UA" sz="1600" noProof="0" dirty="0"/>
              <a:t>  Для циклів фіксувати значення на кожній ітерації.</a:t>
            </a:r>
          </a:p>
          <a:p>
            <a:pPr>
              <a:buFont typeface="+mj-lt"/>
              <a:buAutoNum type="arabicPeriod"/>
            </a:pPr>
            <a:r>
              <a:rPr lang="uk-UA" sz="1600" noProof="0" dirty="0"/>
              <a:t>  Отримати та перевірити кінцевий результат.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42E2D9-0934-E177-E638-4FFC5A0D94B1}"/>
              </a:ext>
            </a:extLst>
          </p:cNvPr>
          <p:cNvSpPr txBox="1"/>
          <p:nvPr/>
        </p:nvSpPr>
        <p:spPr>
          <a:xfrm>
            <a:off x="2466108" y="6145268"/>
            <a:ext cx="9476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 i="1" noProof="0"/>
              <a:t>Трасування = виконати алгоритм вручну → записати проміжні значення → перевірити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19501617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839F64-460A-97C2-7A05-1F67CB5CD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486" y="443345"/>
            <a:ext cx="11517262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51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971" y="2655651"/>
            <a:ext cx="6148057" cy="6488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3089</Words>
  <Application>Microsoft Office PowerPoint</Application>
  <PresentationFormat>Widescreen</PresentationFormat>
  <Paragraphs>645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Consolas</vt:lpstr>
      <vt:lpstr>Office Theme</vt:lpstr>
      <vt:lpstr>Основи алгоритмізації</vt:lpstr>
      <vt:lpstr>Навіщо вивчати алгоритми?</vt:lpstr>
      <vt:lpstr>Алгоритм ≠ програма</vt:lpstr>
      <vt:lpstr>Що таке алгоритм?</vt:lpstr>
      <vt:lpstr>Алгоритми навколо нас</vt:lpstr>
      <vt:lpstr>Алгоритм і виконавець</vt:lpstr>
      <vt:lpstr>Задача → алгоритм → результат</vt:lpstr>
      <vt:lpstr>Властивості алгоритму</vt:lpstr>
      <vt:lpstr>Дискретність</vt:lpstr>
      <vt:lpstr>Визначеність</vt:lpstr>
      <vt:lpstr>Скінченність</vt:lpstr>
      <vt:lpstr>Результативність</vt:lpstr>
      <vt:lpstr>Масовість</vt:lpstr>
      <vt:lpstr>Властивості алгоритму – підсумок</vt:lpstr>
      <vt:lpstr>Від задачі до алгоритму</vt:lpstr>
      <vt:lpstr>Приклад формалізації задачі</vt:lpstr>
      <vt:lpstr>Способи опису алгоритмів</vt:lpstr>
      <vt:lpstr>Словесний спосіб опису</vt:lpstr>
      <vt:lpstr>Що таке блок-схема?</vt:lpstr>
      <vt:lpstr>Основні елементи блок-схем</vt:lpstr>
      <vt:lpstr>Читання блок-схеми</vt:lpstr>
      <vt:lpstr>Умова в блок-схемі</vt:lpstr>
      <vt:lpstr>Що таке псевдокод?</vt:lpstr>
      <vt:lpstr>Правила запису псевдокоду</vt:lpstr>
      <vt:lpstr>Один алгоритм – три способи опису</vt:lpstr>
      <vt:lpstr>Три базові структури</vt:lpstr>
      <vt:lpstr>Слідування</vt:lpstr>
      <vt:lpstr>Приклад слідування</vt:lpstr>
      <vt:lpstr>Розгалуження</vt:lpstr>
      <vt:lpstr>Повне та неповне розгалуження</vt:lpstr>
      <vt:lpstr>Приклад розгалуження</vt:lpstr>
      <vt:lpstr>Складені умови</vt:lpstr>
      <vt:lpstr>Повторення – цикл</vt:lpstr>
      <vt:lpstr>Навіщо потрібні цикли?</vt:lpstr>
      <vt:lpstr>Цикл із заданою кількістю повторень</vt:lpstr>
      <vt:lpstr>Цикл з умовою</vt:lpstr>
      <vt:lpstr>Два типи циклів – порівняння</vt:lpstr>
      <vt:lpstr>Комбінація алгоритмічних структур</vt:lpstr>
      <vt:lpstr>Приклад: найбільше з трьох чисел</vt:lpstr>
      <vt:lpstr>Приклад: найбільше з N чисел</vt:lpstr>
      <vt:lpstr>Алгоритм розробки алгоритму</vt:lpstr>
      <vt:lpstr>Декомпозиція задачі</vt:lpstr>
      <vt:lpstr>Перевірка алгоритму</vt:lpstr>
      <vt:lpstr>Трасування алгоритму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38</cp:revision>
  <dcterms:created xsi:type="dcterms:W3CDTF">2026-08-22T15:33:16Z</dcterms:created>
  <dcterms:modified xsi:type="dcterms:W3CDTF">2026-09-16T05:13:43Z</dcterms:modified>
</cp:coreProperties>
</file>