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slideLayout" Target="../slideLayouts/slideLayout1.xml"/><Relationship Id="rId7"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slideLayout" Target="../slideLayouts/slideLayout1.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B2A4A"/>
          </a:solidFill>
          <a:ln/>
        </p:spPr>
      </p:sp>
      <p:sp>
        <p:nvSpPr>
          <p:cNvPr id="3" name="Shape 1"/>
          <p:cNvSpPr/>
          <p:nvPr/>
        </p:nvSpPr>
        <p:spPr>
          <a:xfrm>
            <a:off x="9418320" y="-2103120"/>
            <a:ext cx="5486400" cy="5486400"/>
          </a:xfrm>
          <a:prstGeom prst="ellipse">
            <a:avLst/>
          </a:prstGeom>
          <a:solidFill>
            <a:srgbClr val="24365C"/>
          </a:solidFill>
          <a:ln/>
        </p:spPr>
      </p:sp>
      <p:sp>
        <p:nvSpPr>
          <p:cNvPr id="4" name="Shape 2"/>
          <p:cNvSpPr/>
          <p:nvPr/>
        </p:nvSpPr>
        <p:spPr>
          <a:xfrm>
            <a:off x="-2011680" y="4754880"/>
            <a:ext cx="4572000" cy="4572000"/>
          </a:xfrm>
          <a:prstGeom prst="ellipse">
            <a:avLst/>
          </a:prstGeom>
          <a:solidFill>
            <a:srgbClr val="24365C"/>
          </a:solidFill>
          <a:ln/>
        </p:spPr>
      </p:sp>
      <p:sp>
        <p:nvSpPr>
          <p:cNvPr id="5" name="Text 3"/>
          <p:cNvSpPr/>
          <p:nvPr/>
        </p:nvSpPr>
        <p:spPr>
          <a:xfrm>
            <a:off x="822960" y="640080"/>
            <a:ext cx="9144000" cy="365760"/>
          </a:xfrm>
          <a:prstGeom prst="rect">
            <a:avLst/>
          </a:prstGeom>
          <a:noFill/>
          <a:ln/>
        </p:spPr>
        <p:txBody>
          <a:bodyPr wrap="square" rtlCol="0" anchor="ctr"/>
          <a:lstStyle/>
          <a:p>
            <a:pPr indent="0" marL="0">
              <a:buNone/>
            </a:pPr>
            <a:r>
              <a:rPr lang="en-US" sz="1400" b="1" spc="150" kern="0" dirty="0">
                <a:solidFill>
                  <a:srgbClr val="E8A33D"/>
                </a:solidFill>
                <a:latin typeface="Calibri" pitchFamily="34" charset="0"/>
                <a:ea typeface="Calibri" pitchFamily="34" charset="-122"/>
                <a:cs typeface="Calibri" pitchFamily="34" charset="-120"/>
              </a:rPr>
              <a:t>ТЕМА 3  ·  КУРС «УПРАВЛІННЯ РИЗИКАМИ»</a:t>
            </a:r>
            <a:endParaRPr lang="en-US" sz="1400" dirty="0"/>
          </a:p>
        </p:txBody>
      </p:sp>
      <p:sp>
        <p:nvSpPr>
          <p:cNvPr id="6" name="Shape 4"/>
          <p:cNvSpPr/>
          <p:nvPr/>
        </p:nvSpPr>
        <p:spPr>
          <a:xfrm>
            <a:off x="822960" y="1371600"/>
            <a:ext cx="822960" cy="822960"/>
          </a:xfrm>
          <a:prstGeom prst="ellipse">
            <a:avLst/>
          </a:prstGeom>
          <a:solidFill>
            <a:srgbClr val="2C4066"/>
          </a:solidFill>
          <a:ln w="19050">
            <a:solidFill>
              <a:srgbClr val="E8A33D"/>
            </a:solidFill>
            <a:prstDash val="solid"/>
          </a:ln>
        </p:spPr>
      </p:sp>
      <p:pic>
        <p:nvPicPr>
          <p:cNvPr id="7" name="Image 0" descr="/home/claude/icons/chartbar_gold.png">    </p:cNvPr>
          <p:cNvPicPr>
            <a:picLocks noChangeAspect="1"/>
          </p:cNvPicPr>
          <p:nvPr/>
        </p:nvPicPr>
        <p:blipFill>
          <a:blip r:embed="rId1"/>
          <a:stretch>
            <a:fillRect/>
          </a:stretch>
        </p:blipFill>
        <p:spPr>
          <a:xfrm>
            <a:off x="1005840" y="1554480"/>
            <a:ext cx="457200" cy="457200"/>
          </a:xfrm>
          <a:prstGeom prst="rect">
            <a:avLst/>
          </a:prstGeom>
        </p:spPr>
      </p:pic>
      <p:sp>
        <p:nvSpPr>
          <p:cNvPr id="8" name="Text 5"/>
          <p:cNvSpPr/>
          <p:nvPr/>
        </p:nvSpPr>
        <p:spPr>
          <a:xfrm>
            <a:off x="822960" y="2377440"/>
            <a:ext cx="9875520" cy="1554480"/>
          </a:xfrm>
          <a:prstGeom prst="rect">
            <a:avLst/>
          </a:prstGeom>
          <a:noFill/>
          <a:ln/>
        </p:spPr>
        <p:txBody>
          <a:bodyPr wrap="square" rtlCol="0" anchor="ctr"/>
          <a:lstStyle/>
          <a:p>
            <a:pPr indent="0" marL="0">
              <a:lnSpc>
                <a:spcPts val="5000"/>
              </a:lnSpc>
              <a:buNone/>
            </a:pPr>
            <a:r>
              <a:rPr lang="en-US" sz="4400" b="1" dirty="0">
                <a:solidFill>
                  <a:srgbClr val="FFFFFF"/>
                </a:solidFill>
                <a:latin typeface="Calibri" pitchFamily="34" charset="0"/>
                <a:ea typeface="Calibri" pitchFamily="34" charset="-122"/>
                <a:cs typeface="Calibri" pitchFamily="34" charset="-120"/>
              </a:rPr>
              <a:t>Якісне оцінювання</a:t>
            </a:r>
            <a:endParaRPr lang="en-US" sz="4400" dirty="0"/>
          </a:p>
          <a:p>
            <a:pPr indent="0" marL="0">
              <a:lnSpc>
                <a:spcPts val="5000"/>
              </a:lnSpc>
              <a:buNone/>
            </a:pPr>
            <a:r>
              <a:rPr lang="en-US" sz="4400" b="1" dirty="0">
                <a:solidFill>
                  <a:srgbClr val="FFFFFF"/>
                </a:solidFill>
                <a:latin typeface="Calibri" pitchFamily="34" charset="0"/>
                <a:ea typeface="Calibri" pitchFamily="34" charset="-122"/>
                <a:cs typeface="Calibri" pitchFamily="34" charset="-120"/>
              </a:rPr>
              <a:t>господарських ризиків</a:t>
            </a:r>
            <a:endParaRPr lang="en-US" sz="4400" dirty="0"/>
          </a:p>
        </p:txBody>
      </p:sp>
      <p:sp>
        <p:nvSpPr>
          <p:cNvPr id="9" name="Text 6"/>
          <p:cNvSpPr/>
          <p:nvPr/>
        </p:nvSpPr>
        <p:spPr>
          <a:xfrm>
            <a:off x="868680" y="4160520"/>
            <a:ext cx="8686800" cy="1554480"/>
          </a:xfrm>
          <a:prstGeom prst="rect">
            <a:avLst/>
          </a:prstGeom>
          <a:noFill/>
          <a:ln/>
        </p:spPr>
        <p:txBody>
          <a:bodyPr wrap="square" rtlCol="0" anchor="ctr"/>
          <a:lstStyle/>
          <a:p>
            <a:pPr indent="0" marL="0">
              <a:spcAft>
                <a:spcPts val="800"/>
              </a:spcAft>
              <a:buNone/>
            </a:pPr>
            <a:r>
              <a:rPr lang="en-US" sz="1600" dirty="0">
                <a:solidFill>
                  <a:srgbClr val="CFDCEF"/>
                </a:solidFill>
                <a:latin typeface="Calibri" pitchFamily="34" charset="0"/>
                <a:ea typeface="Calibri" pitchFamily="34" charset="-122"/>
                <a:cs typeface="Calibri" pitchFamily="34" charset="-120"/>
              </a:rPr>
              <a:t>3.1  Групування якісних методів оцінювання ризиків</a:t>
            </a:r>
            <a:endParaRPr lang="en-US" sz="1600" dirty="0"/>
          </a:p>
          <a:p>
            <a:pPr indent="0" marL="0">
              <a:spcAft>
                <a:spcPts val="800"/>
              </a:spcAft>
              <a:buNone/>
            </a:pPr>
            <a:r>
              <a:rPr lang="en-US" sz="1600" dirty="0">
                <a:solidFill>
                  <a:srgbClr val="CFDCEF"/>
                </a:solidFill>
                <a:latin typeface="Calibri" pitchFamily="34" charset="0"/>
                <a:ea typeface="Calibri" pitchFamily="34" charset="-122"/>
                <a:cs typeface="Calibri" pitchFamily="34" charset="-120"/>
              </a:rPr>
              <a:t>3.2  Методи мозкового штурму</a:t>
            </a:r>
            <a:endParaRPr lang="en-US" sz="1600" dirty="0"/>
          </a:p>
          <a:p>
            <a:pPr indent="0" marL="0">
              <a:spcAft>
                <a:spcPts val="800"/>
              </a:spcAft>
              <a:buNone/>
            </a:pPr>
            <a:r>
              <a:rPr lang="en-US" sz="1600" dirty="0">
                <a:solidFill>
                  <a:srgbClr val="CFDCEF"/>
                </a:solidFill>
                <a:latin typeface="Calibri" pitchFamily="34" charset="0"/>
                <a:ea typeface="Calibri" pitchFamily="34" charset="-122"/>
                <a:cs typeface="Calibri" pitchFamily="34" charset="-120"/>
              </a:rPr>
              <a:t>3.3  Метод експертних оцінок</a:t>
            </a:r>
            <a:endParaRPr lang="en-US" sz="1600" dirty="0"/>
          </a:p>
          <a:p>
            <a:pPr indent="0" marL="0">
              <a:spcAft>
                <a:spcPts val="800"/>
              </a:spcAft>
              <a:buNone/>
            </a:pPr>
            <a:r>
              <a:rPr lang="en-US" sz="1600" dirty="0">
                <a:solidFill>
                  <a:srgbClr val="CFDCEF"/>
                </a:solidFill>
                <a:latin typeface="Calibri" pitchFamily="34" charset="0"/>
                <a:ea typeface="Calibri" pitchFamily="34" charset="-122"/>
                <a:cs typeface="Calibri" pitchFamily="34" charset="-120"/>
              </a:rPr>
              <a:t>3.4  Метод асоціацій, аналогій, Делфі</a:t>
            </a:r>
            <a:endParaRPr lang="en-US" sz="1600" dirty="0"/>
          </a:p>
        </p:txBody>
      </p:sp>
      <p:sp>
        <p:nvSpPr>
          <p:cNvPr id="10" name="Shape 7"/>
          <p:cNvSpPr/>
          <p:nvPr/>
        </p:nvSpPr>
        <p:spPr>
          <a:xfrm>
            <a:off x="822960" y="5989320"/>
            <a:ext cx="5029200" cy="0"/>
          </a:xfrm>
          <a:prstGeom prst="line">
            <a:avLst/>
          </a:prstGeom>
          <a:noFill/>
          <a:ln w="12700">
            <a:solidFill>
              <a:srgbClr val="51678A"/>
            </a:solidFill>
            <a:prstDash val="solid"/>
          </a:ln>
        </p:spPr>
      </p:sp>
      <p:sp>
        <p:nvSpPr>
          <p:cNvPr id="11" name="Text 8"/>
          <p:cNvSpPr/>
          <p:nvPr/>
        </p:nvSpPr>
        <p:spPr>
          <a:xfrm>
            <a:off x="822960" y="6108192"/>
            <a:ext cx="7315200" cy="365760"/>
          </a:xfrm>
          <a:prstGeom prst="rect">
            <a:avLst/>
          </a:prstGeom>
          <a:noFill/>
          <a:ln/>
        </p:spPr>
        <p:txBody>
          <a:bodyPr wrap="square" rtlCol="0" anchor="ctr"/>
          <a:lstStyle/>
          <a:p>
            <a:pPr indent="0" marL="0">
              <a:buNone/>
            </a:pPr>
            <a:r>
              <a:rPr lang="en-US" sz="1300" i="1" dirty="0">
                <a:solidFill>
                  <a:srgbClr val="CFDCEF"/>
                </a:solidFill>
                <a:latin typeface="Calibri" pitchFamily="34" charset="0"/>
                <a:ea typeface="Calibri" pitchFamily="34" charset="-122"/>
                <a:cs typeface="Calibri" pitchFamily="34" charset="-120"/>
              </a:rPr>
              <a:t>Компетентності:  ІК  ·  ЗК1  ·  СК1  ·  ПРН1</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548640" y="365760"/>
            <a:ext cx="4572000" cy="320040"/>
          </a:xfrm>
          <a:prstGeom prst="rect">
            <a:avLst/>
          </a:prstGeom>
          <a:noFill/>
          <a:ln/>
        </p:spPr>
        <p:txBody>
          <a:bodyPr wrap="square" rtlCol="0" anchor="ctr"/>
          <a:lstStyle/>
          <a:p>
            <a:pPr indent="0" marL="0">
              <a:buNone/>
            </a:pPr>
            <a:r>
              <a:rPr lang="en-US" sz="1300" b="1" spc="100" kern="0" dirty="0">
                <a:solidFill>
                  <a:srgbClr val="E8A33D"/>
                </a:solidFill>
                <a:latin typeface="Calibri" pitchFamily="34" charset="0"/>
                <a:ea typeface="Calibri" pitchFamily="34" charset="-122"/>
                <a:cs typeface="Calibri" pitchFamily="34" charset="-120"/>
              </a:rPr>
              <a:t>ТЕМА 3</a:t>
            </a:r>
            <a:endParaRPr lang="en-US" sz="1300" dirty="0"/>
          </a:p>
        </p:txBody>
      </p:sp>
      <p:sp>
        <p:nvSpPr>
          <p:cNvPr id="3" name="Text 1"/>
          <p:cNvSpPr/>
          <p:nvPr/>
        </p:nvSpPr>
        <p:spPr>
          <a:xfrm>
            <a:off x="548640" y="658368"/>
            <a:ext cx="7315200" cy="640080"/>
          </a:xfrm>
          <a:prstGeom prst="rect">
            <a:avLst/>
          </a:prstGeom>
          <a:noFill/>
          <a:ln/>
        </p:spPr>
        <p:txBody>
          <a:bodyPr wrap="square" rtlCol="0" anchor="ctr"/>
          <a:lstStyle/>
          <a:p>
            <a:pPr indent="0" marL="0">
              <a:buNone/>
            </a:pPr>
            <a:r>
              <a:rPr lang="en-US" sz="3000" b="1" dirty="0">
                <a:solidFill>
                  <a:srgbClr val="FFFFFF"/>
                </a:solidFill>
                <a:latin typeface="Calibri" pitchFamily="34" charset="0"/>
                <a:ea typeface="Calibri" pitchFamily="34" charset="-122"/>
                <a:cs typeface="Calibri" pitchFamily="34" charset="-120"/>
              </a:rPr>
              <a:t>План лекції</a:t>
            </a:r>
            <a:endParaRPr lang="en-US" sz="3000" dirty="0"/>
          </a:p>
        </p:txBody>
      </p:sp>
      <p:sp>
        <p:nvSpPr>
          <p:cNvPr id="4" name="Shape 2"/>
          <p:cNvSpPr/>
          <p:nvPr/>
        </p:nvSpPr>
        <p:spPr>
          <a:xfrm>
            <a:off x="548640" y="1600200"/>
            <a:ext cx="5349240" cy="1600200"/>
          </a:xfrm>
          <a:prstGeom prst="rect">
            <a:avLst/>
          </a:prstGeom>
          <a:solidFill>
            <a:srgbClr val="24365C"/>
          </a:solidFill>
          <a:ln/>
        </p:spPr>
      </p:sp>
      <p:sp>
        <p:nvSpPr>
          <p:cNvPr id="5" name="Text 3"/>
          <p:cNvSpPr/>
          <p:nvPr/>
        </p:nvSpPr>
        <p:spPr>
          <a:xfrm>
            <a:off x="777240" y="1764792"/>
            <a:ext cx="822960" cy="822960"/>
          </a:xfrm>
          <a:prstGeom prst="rect">
            <a:avLst/>
          </a:prstGeom>
          <a:noFill/>
          <a:ln/>
        </p:spPr>
        <p:txBody>
          <a:bodyPr wrap="square" rtlCol="0" anchor="ctr"/>
          <a:lstStyle/>
          <a:p>
            <a:pPr indent="0" marL="0">
              <a:buNone/>
            </a:pPr>
            <a:r>
              <a:rPr lang="en-US" sz="3400" b="1" dirty="0">
                <a:solidFill>
                  <a:srgbClr val="E8A33D"/>
                </a:solidFill>
                <a:latin typeface="Calibri" pitchFamily="34" charset="0"/>
                <a:ea typeface="Calibri" pitchFamily="34" charset="-122"/>
                <a:cs typeface="Calibri" pitchFamily="34" charset="-120"/>
              </a:rPr>
              <a:t>1</a:t>
            </a:r>
            <a:endParaRPr lang="en-US" sz="3400" dirty="0"/>
          </a:p>
        </p:txBody>
      </p:sp>
      <p:sp>
        <p:nvSpPr>
          <p:cNvPr id="6" name="Text 4"/>
          <p:cNvSpPr/>
          <p:nvPr/>
        </p:nvSpPr>
        <p:spPr>
          <a:xfrm>
            <a:off x="1600200" y="1783080"/>
            <a:ext cx="4069080" cy="45720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Групування якісних методів</a:t>
            </a:r>
            <a:endParaRPr lang="en-US" sz="1500" dirty="0"/>
          </a:p>
        </p:txBody>
      </p:sp>
      <p:sp>
        <p:nvSpPr>
          <p:cNvPr id="7" name="Text 5"/>
          <p:cNvSpPr/>
          <p:nvPr/>
        </p:nvSpPr>
        <p:spPr>
          <a:xfrm>
            <a:off x="1600200" y="2221992"/>
            <a:ext cx="4069080" cy="914400"/>
          </a:xfrm>
          <a:prstGeom prst="rect">
            <a:avLst/>
          </a:prstGeom>
          <a:noFill/>
          <a:ln/>
        </p:spPr>
        <p:txBody>
          <a:bodyPr wrap="square" rtlCol="0" anchor="ctr"/>
          <a:lstStyle/>
          <a:p>
            <a:pPr indent="0" marL="0">
              <a:lnSpc>
                <a:spcPts val="1400"/>
              </a:lnSpc>
              <a:buNone/>
            </a:pPr>
            <a:r>
              <a:rPr lang="en-US" sz="1150" dirty="0">
                <a:solidFill>
                  <a:srgbClr val="CFDCEF"/>
                </a:solidFill>
                <a:latin typeface="Calibri" pitchFamily="34" charset="0"/>
                <a:ea typeface="Calibri" pitchFamily="34" charset="-122"/>
                <a:cs typeface="Calibri" pitchFamily="34" charset="-120"/>
              </a:rPr>
              <a:t>критерії поділу, класифікаційні ознаки та місце методів у процесі управління ризиком</a:t>
            </a:r>
            <a:endParaRPr lang="en-US" sz="1150" dirty="0"/>
          </a:p>
        </p:txBody>
      </p:sp>
      <p:sp>
        <p:nvSpPr>
          <p:cNvPr id="8" name="Shape 6"/>
          <p:cNvSpPr/>
          <p:nvPr/>
        </p:nvSpPr>
        <p:spPr>
          <a:xfrm>
            <a:off x="6217920" y="1600200"/>
            <a:ext cx="5349240" cy="1600200"/>
          </a:xfrm>
          <a:prstGeom prst="rect">
            <a:avLst/>
          </a:prstGeom>
          <a:solidFill>
            <a:srgbClr val="24365C"/>
          </a:solidFill>
          <a:ln/>
        </p:spPr>
      </p:sp>
      <p:sp>
        <p:nvSpPr>
          <p:cNvPr id="9" name="Text 7"/>
          <p:cNvSpPr/>
          <p:nvPr/>
        </p:nvSpPr>
        <p:spPr>
          <a:xfrm>
            <a:off x="6446520" y="1764792"/>
            <a:ext cx="822960" cy="822960"/>
          </a:xfrm>
          <a:prstGeom prst="rect">
            <a:avLst/>
          </a:prstGeom>
          <a:noFill/>
          <a:ln/>
        </p:spPr>
        <p:txBody>
          <a:bodyPr wrap="square" rtlCol="0" anchor="ctr"/>
          <a:lstStyle/>
          <a:p>
            <a:pPr indent="0" marL="0">
              <a:buNone/>
            </a:pPr>
            <a:r>
              <a:rPr lang="en-US" sz="3400" b="1" dirty="0">
                <a:solidFill>
                  <a:srgbClr val="E8A33D"/>
                </a:solidFill>
                <a:latin typeface="Calibri" pitchFamily="34" charset="0"/>
                <a:ea typeface="Calibri" pitchFamily="34" charset="-122"/>
                <a:cs typeface="Calibri" pitchFamily="34" charset="-120"/>
              </a:rPr>
              <a:t>2</a:t>
            </a:r>
            <a:endParaRPr lang="en-US" sz="3400" dirty="0"/>
          </a:p>
        </p:txBody>
      </p:sp>
      <p:sp>
        <p:nvSpPr>
          <p:cNvPr id="10" name="Text 8"/>
          <p:cNvSpPr/>
          <p:nvPr/>
        </p:nvSpPr>
        <p:spPr>
          <a:xfrm>
            <a:off x="7269480" y="1783080"/>
            <a:ext cx="4069080" cy="45720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Методи мозкового штурму</a:t>
            </a:r>
            <a:endParaRPr lang="en-US" sz="1500" dirty="0"/>
          </a:p>
        </p:txBody>
      </p:sp>
      <p:sp>
        <p:nvSpPr>
          <p:cNvPr id="11" name="Text 9"/>
          <p:cNvSpPr/>
          <p:nvPr/>
        </p:nvSpPr>
        <p:spPr>
          <a:xfrm>
            <a:off x="7269480" y="2221992"/>
            <a:ext cx="4069080" cy="914400"/>
          </a:xfrm>
          <a:prstGeom prst="rect">
            <a:avLst/>
          </a:prstGeom>
          <a:noFill/>
          <a:ln/>
        </p:spPr>
        <p:txBody>
          <a:bodyPr wrap="square" rtlCol="0" anchor="ctr"/>
          <a:lstStyle/>
          <a:p>
            <a:pPr indent="0" marL="0">
              <a:lnSpc>
                <a:spcPts val="1400"/>
              </a:lnSpc>
              <a:buNone/>
            </a:pPr>
            <a:r>
              <a:rPr lang="en-US" sz="1150" dirty="0">
                <a:solidFill>
                  <a:srgbClr val="CFDCEF"/>
                </a:solidFill>
                <a:latin typeface="Calibri" pitchFamily="34" charset="0"/>
                <a:ea typeface="Calibri" pitchFamily="34" charset="-122"/>
                <a:cs typeface="Calibri" pitchFamily="34" charset="-120"/>
              </a:rPr>
              <a:t>сутність, принципи, етапи проведення та основні різновиди методу</a:t>
            </a:r>
            <a:endParaRPr lang="en-US" sz="1150" dirty="0"/>
          </a:p>
        </p:txBody>
      </p:sp>
      <p:sp>
        <p:nvSpPr>
          <p:cNvPr id="12" name="Shape 10"/>
          <p:cNvSpPr/>
          <p:nvPr/>
        </p:nvSpPr>
        <p:spPr>
          <a:xfrm>
            <a:off x="548640" y="3429000"/>
            <a:ext cx="5349240" cy="1600200"/>
          </a:xfrm>
          <a:prstGeom prst="rect">
            <a:avLst/>
          </a:prstGeom>
          <a:solidFill>
            <a:srgbClr val="24365C"/>
          </a:solidFill>
          <a:ln/>
        </p:spPr>
      </p:sp>
      <p:sp>
        <p:nvSpPr>
          <p:cNvPr id="13" name="Text 11"/>
          <p:cNvSpPr/>
          <p:nvPr/>
        </p:nvSpPr>
        <p:spPr>
          <a:xfrm>
            <a:off x="777240" y="3593592"/>
            <a:ext cx="822960" cy="822960"/>
          </a:xfrm>
          <a:prstGeom prst="rect">
            <a:avLst/>
          </a:prstGeom>
          <a:noFill/>
          <a:ln/>
        </p:spPr>
        <p:txBody>
          <a:bodyPr wrap="square" rtlCol="0" anchor="ctr"/>
          <a:lstStyle/>
          <a:p>
            <a:pPr indent="0" marL="0">
              <a:buNone/>
            </a:pPr>
            <a:r>
              <a:rPr lang="en-US" sz="3400" b="1" dirty="0">
                <a:solidFill>
                  <a:srgbClr val="E8A33D"/>
                </a:solidFill>
                <a:latin typeface="Calibri" pitchFamily="34" charset="0"/>
                <a:ea typeface="Calibri" pitchFamily="34" charset="-122"/>
                <a:cs typeface="Calibri" pitchFamily="34" charset="-120"/>
              </a:rPr>
              <a:t>3</a:t>
            </a:r>
            <a:endParaRPr lang="en-US" sz="3400" dirty="0"/>
          </a:p>
        </p:txBody>
      </p:sp>
      <p:sp>
        <p:nvSpPr>
          <p:cNvPr id="14" name="Text 12"/>
          <p:cNvSpPr/>
          <p:nvPr/>
        </p:nvSpPr>
        <p:spPr>
          <a:xfrm>
            <a:off x="1600200" y="3611880"/>
            <a:ext cx="4069080" cy="45720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Метод експертних оцінок</a:t>
            </a:r>
            <a:endParaRPr lang="en-US" sz="1500" dirty="0"/>
          </a:p>
        </p:txBody>
      </p:sp>
      <p:sp>
        <p:nvSpPr>
          <p:cNvPr id="15" name="Text 13"/>
          <p:cNvSpPr/>
          <p:nvPr/>
        </p:nvSpPr>
        <p:spPr>
          <a:xfrm>
            <a:off x="1600200" y="4050792"/>
            <a:ext cx="4069080" cy="914400"/>
          </a:xfrm>
          <a:prstGeom prst="rect">
            <a:avLst/>
          </a:prstGeom>
          <a:noFill/>
          <a:ln/>
        </p:spPr>
        <p:txBody>
          <a:bodyPr wrap="square" rtlCol="0" anchor="ctr"/>
          <a:lstStyle/>
          <a:p>
            <a:pPr indent="0" marL="0">
              <a:lnSpc>
                <a:spcPts val="1400"/>
              </a:lnSpc>
              <a:buNone/>
            </a:pPr>
            <a:r>
              <a:rPr lang="en-US" sz="1150" dirty="0">
                <a:solidFill>
                  <a:srgbClr val="CFDCEF"/>
                </a:solidFill>
                <a:latin typeface="Calibri" pitchFamily="34" charset="0"/>
                <a:ea typeface="Calibri" pitchFamily="34" charset="-122"/>
                <a:cs typeface="Calibri" pitchFamily="34" charset="-120"/>
              </a:rPr>
              <a:t>організація експертизи, вимоги до експертів, способи обробки суджень</a:t>
            </a:r>
            <a:endParaRPr lang="en-US" sz="1150" dirty="0"/>
          </a:p>
        </p:txBody>
      </p:sp>
      <p:sp>
        <p:nvSpPr>
          <p:cNvPr id="16" name="Shape 14"/>
          <p:cNvSpPr/>
          <p:nvPr/>
        </p:nvSpPr>
        <p:spPr>
          <a:xfrm>
            <a:off x="6217920" y="3429000"/>
            <a:ext cx="5349240" cy="1600200"/>
          </a:xfrm>
          <a:prstGeom prst="rect">
            <a:avLst/>
          </a:prstGeom>
          <a:solidFill>
            <a:srgbClr val="24365C"/>
          </a:solidFill>
          <a:ln/>
        </p:spPr>
      </p:sp>
      <p:sp>
        <p:nvSpPr>
          <p:cNvPr id="17" name="Text 15"/>
          <p:cNvSpPr/>
          <p:nvPr/>
        </p:nvSpPr>
        <p:spPr>
          <a:xfrm>
            <a:off x="6446520" y="3593592"/>
            <a:ext cx="822960" cy="822960"/>
          </a:xfrm>
          <a:prstGeom prst="rect">
            <a:avLst/>
          </a:prstGeom>
          <a:noFill/>
          <a:ln/>
        </p:spPr>
        <p:txBody>
          <a:bodyPr wrap="square" rtlCol="0" anchor="ctr"/>
          <a:lstStyle/>
          <a:p>
            <a:pPr indent="0" marL="0">
              <a:buNone/>
            </a:pPr>
            <a:r>
              <a:rPr lang="en-US" sz="3400" b="1" dirty="0">
                <a:solidFill>
                  <a:srgbClr val="E8A33D"/>
                </a:solidFill>
                <a:latin typeface="Calibri" pitchFamily="34" charset="0"/>
                <a:ea typeface="Calibri" pitchFamily="34" charset="-122"/>
                <a:cs typeface="Calibri" pitchFamily="34" charset="-120"/>
              </a:rPr>
              <a:t>4</a:t>
            </a:r>
            <a:endParaRPr lang="en-US" sz="3400" dirty="0"/>
          </a:p>
        </p:txBody>
      </p:sp>
      <p:sp>
        <p:nvSpPr>
          <p:cNvPr id="18" name="Text 16"/>
          <p:cNvSpPr/>
          <p:nvPr/>
        </p:nvSpPr>
        <p:spPr>
          <a:xfrm>
            <a:off x="7269480" y="3611880"/>
            <a:ext cx="4069080" cy="45720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Метод асоціацій, аналогій, Делфі</a:t>
            </a:r>
            <a:endParaRPr lang="en-US" sz="1500" dirty="0"/>
          </a:p>
        </p:txBody>
      </p:sp>
      <p:sp>
        <p:nvSpPr>
          <p:cNvPr id="19" name="Text 17"/>
          <p:cNvSpPr/>
          <p:nvPr/>
        </p:nvSpPr>
        <p:spPr>
          <a:xfrm>
            <a:off x="7269480" y="4050792"/>
            <a:ext cx="4069080" cy="914400"/>
          </a:xfrm>
          <a:prstGeom prst="rect">
            <a:avLst/>
          </a:prstGeom>
          <a:noFill/>
          <a:ln/>
        </p:spPr>
        <p:txBody>
          <a:bodyPr wrap="square" rtlCol="0" anchor="ctr"/>
          <a:lstStyle/>
          <a:p>
            <a:pPr indent="0" marL="0">
              <a:lnSpc>
                <a:spcPts val="1400"/>
              </a:lnSpc>
              <a:buNone/>
            </a:pPr>
            <a:r>
              <a:rPr lang="en-US" sz="1150" dirty="0">
                <a:solidFill>
                  <a:srgbClr val="CFDCEF"/>
                </a:solidFill>
                <a:latin typeface="Calibri" pitchFamily="34" charset="0"/>
                <a:ea typeface="Calibri" pitchFamily="34" charset="-122"/>
                <a:cs typeface="Calibri" pitchFamily="34" charset="-120"/>
              </a:rPr>
              <a:t>особливості застосування та порівняльна характеристика методів</a:t>
            </a:r>
            <a:endParaRPr lang="en-US" sz="1150" dirty="0"/>
          </a:p>
        </p:txBody>
      </p:sp>
      <p:sp>
        <p:nvSpPr>
          <p:cNvPr id="20" name="Shape 18"/>
          <p:cNvSpPr/>
          <p:nvPr/>
        </p:nvSpPr>
        <p:spPr>
          <a:xfrm>
            <a:off x="548640" y="5257800"/>
            <a:ext cx="5349240" cy="1600200"/>
          </a:xfrm>
          <a:prstGeom prst="rect">
            <a:avLst/>
          </a:prstGeom>
          <a:solidFill>
            <a:srgbClr val="24365C"/>
          </a:solidFill>
          <a:ln/>
        </p:spPr>
      </p:sp>
      <p:sp>
        <p:nvSpPr>
          <p:cNvPr id="21" name="Text 19"/>
          <p:cNvSpPr/>
          <p:nvPr/>
        </p:nvSpPr>
        <p:spPr>
          <a:xfrm>
            <a:off x="777240" y="5422392"/>
            <a:ext cx="822960" cy="822960"/>
          </a:xfrm>
          <a:prstGeom prst="rect">
            <a:avLst/>
          </a:prstGeom>
          <a:noFill/>
          <a:ln/>
        </p:spPr>
        <p:txBody>
          <a:bodyPr wrap="square" rtlCol="0" anchor="ctr"/>
          <a:lstStyle/>
          <a:p>
            <a:pPr indent="0" marL="0">
              <a:buNone/>
            </a:pPr>
            <a:r>
              <a:rPr lang="en-US" sz="3400" b="1" dirty="0">
                <a:solidFill>
                  <a:srgbClr val="E8A33D"/>
                </a:solidFill>
                <a:latin typeface="Calibri" pitchFamily="34" charset="0"/>
                <a:ea typeface="Calibri" pitchFamily="34" charset="-122"/>
                <a:cs typeface="Calibri" pitchFamily="34" charset="-120"/>
              </a:rPr>
              <a:t>5</a:t>
            </a:r>
            <a:endParaRPr lang="en-US" sz="3400" dirty="0"/>
          </a:p>
        </p:txBody>
      </p:sp>
      <p:sp>
        <p:nvSpPr>
          <p:cNvPr id="22" name="Text 20"/>
          <p:cNvSpPr/>
          <p:nvPr/>
        </p:nvSpPr>
        <p:spPr>
          <a:xfrm>
            <a:off x="1600200" y="5440680"/>
            <a:ext cx="4069080" cy="45720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Практичне значення</a:t>
            </a:r>
            <a:endParaRPr lang="en-US" sz="1500" dirty="0"/>
          </a:p>
        </p:txBody>
      </p:sp>
      <p:sp>
        <p:nvSpPr>
          <p:cNvPr id="23" name="Text 21"/>
          <p:cNvSpPr/>
          <p:nvPr/>
        </p:nvSpPr>
        <p:spPr>
          <a:xfrm>
            <a:off x="1600200" y="5879592"/>
            <a:ext cx="4069080" cy="914400"/>
          </a:xfrm>
          <a:prstGeom prst="rect">
            <a:avLst/>
          </a:prstGeom>
          <a:noFill/>
          <a:ln/>
        </p:spPr>
        <p:txBody>
          <a:bodyPr wrap="square" rtlCol="0" anchor="ctr"/>
          <a:lstStyle/>
          <a:p>
            <a:pPr indent="0" marL="0">
              <a:lnSpc>
                <a:spcPts val="1400"/>
              </a:lnSpc>
              <a:buNone/>
            </a:pPr>
            <a:r>
              <a:rPr lang="en-US" sz="1150" dirty="0">
                <a:solidFill>
                  <a:srgbClr val="CFDCEF"/>
                </a:solidFill>
                <a:latin typeface="Calibri" pitchFamily="34" charset="0"/>
                <a:ea typeface="Calibri" pitchFamily="34" charset="-122"/>
                <a:cs typeface="Calibri" pitchFamily="34" charset="-120"/>
              </a:rPr>
              <a:t>використання якісних методів в управлінських рішеннях підприємства</a:t>
            </a:r>
            <a:endParaRPr lang="en-US" sz="1150" dirty="0"/>
          </a:p>
        </p:txBody>
      </p:sp>
      <p:sp>
        <p:nvSpPr>
          <p:cNvPr id="24" name="Shape 22"/>
          <p:cNvSpPr/>
          <p:nvPr/>
        </p:nvSpPr>
        <p:spPr>
          <a:xfrm>
            <a:off x="6217920" y="5257800"/>
            <a:ext cx="5349240" cy="1600200"/>
          </a:xfrm>
          <a:prstGeom prst="rect">
            <a:avLst/>
          </a:prstGeom>
          <a:solidFill>
            <a:srgbClr val="24365C"/>
          </a:solidFill>
          <a:ln/>
        </p:spPr>
      </p:sp>
      <p:sp>
        <p:nvSpPr>
          <p:cNvPr id="25" name="Text 23"/>
          <p:cNvSpPr/>
          <p:nvPr/>
        </p:nvSpPr>
        <p:spPr>
          <a:xfrm>
            <a:off x="6446520" y="5422392"/>
            <a:ext cx="822960" cy="822960"/>
          </a:xfrm>
          <a:prstGeom prst="rect">
            <a:avLst/>
          </a:prstGeom>
          <a:noFill/>
          <a:ln/>
        </p:spPr>
        <p:txBody>
          <a:bodyPr wrap="square" rtlCol="0" anchor="ctr"/>
          <a:lstStyle/>
          <a:p>
            <a:pPr indent="0" marL="0">
              <a:buNone/>
            </a:pPr>
            <a:r>
              <a:rPr lang="en-US" sz="3400" b="1" dirty="0">
                <a:solidFill>
                  <a:srgbClr val="E8A33D"/>
                </a:solidFill>
                <a:latin typeface="Calibri" pitchFamily="34" charset="0"/>
                <a:ea typeface="Calibri" pitchFamily="34" charset="-122"/>
                <a:cs typeface="Calibri" pitchFamily="34" charset="-120"/>
              </a:rPr>
              <a:t>6</a:t>
            </a:r>
            <a:endParaRPr lang="en-US" sz="3400" dirty="0"/>
          </a:p>
        </p:txBody>
      </p:sp>
      <p:sp>
        <p:nvSpPr>
          <p:cNvPr id="26" name="Text 24"/>
          <p:cNvSpPr/>
          <p:nvPr/>
        </p:nvSpPr>
        <p:spPr>
          <a:xfrm>
            <a:off x="7269480" y="5440680"/>
            <a:ext cx="4069080" cy="457200"/>
          </a:xfrm>
          <a:prstGeom prst="rect">
            <a:avLst/>
          </a:prstGeom>
          <a:noFill/>
          <a:ln/>
        </p:spPr>
        <p:txBody>
          <a:bodyPr wrap="square"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Висновки</a:t>
            </a:r>
            <a:endParaRPr lang="en-US" sz="1500" dirty="0"/>
          </a:p>
        </p:txBody>
      </p:sp>
      <p:sp>
        <p:nvSpPr>
          <p:cNvPr id="27" name="Text 25"/>
          <p:cNvSpPr/>
          <p:nvPr/>
        </p:nvSpPr>
        <p:spPr>
          <a:xfrm>
            <a:off x="7269480" y="5879592"/>
            <a:ext cx="4069080" cy="914400"/>
          </a:xfrm>
          <a:prstGeom prst="rect">
            <a:avLst/>
          </a:prstGeom>
          <a:noFill/>
          <a:ln/>
        </p:spPr>
        <p:txBody>
          <a:bodyPr wrap="square" rtlCol="0" anchor="ctr"/>
          <a:lstStyle/>
          <a:p>
            <a:pPr indent="0" marL="0">
              <a:lnSpc>
                <a:spcPts val="1400"/>
              </a:lnSpc>
              <a:buNone/>
            </a:pPr>
            <a:r>
              <a:rPr lang="en-US" sz="1150" dirty="0">
                <a:solidFill>
                  <a:srgbClr val="CFDCEF"/>
                </a:solidFill>
                <a:latin typeface="Calibri" pitchFamily="34" charset="0"/>
                <a:ea typeface="Calibri" pitchFamily="34" charset="-122"/>
                <a:cs typeface="Calibri" pitchFamily="34" charset="-120"/>
              </a:rPr>
              <a:t>узагальнення ключових положень теми</a:t>
            </a:r>
            <a:endParaRPr lang="en-US" sz="1150" dirty="0"/>
          </a:p>
        </p:txBody>
      </p:sp>
      <p:sp>
        <p:nvSpPr>
          <p:cNvPr id="28" name="Text 26"/>
          <p:cNvSpPr/>
          <p:nvPr/>
        </p:nvSpPr>
        <p:spPr>
          <a:xfrm>
            <a:off x="548640" y="6446520"/>
            <a:ext cx="7315200" cy="274320"/>
          </a:xfrm>
          <a:prstGeom prst="rect">
            <a:avLst/>
          </a:prstGeom>
          <a:noFill/>
          <a:ln/>
        </p:spPr>
        <p:txBody>
          <a:bodyPr wrap="square" rtlCol="0" anchor="ctr"/>
          <a:lstStyle/>
          <a:p>
            <a:pPr indent="0" marL="0">
              <a:buNone/>
            </a:pPr>
            <a:r>
              <a:rPr lang="en-US" sz="1000" dirty="0">
                <a:solidFill>
                  <a:srgbClr val="51678A"/>
                </a:solidFill>
                <a:latin typeface="Calibri" pitchFamily="34" charset="0"/>
                <a:ea typeface="Calibri" pitchFamily="34" charset="-122"/>
                <a:cs typeface="Calibri" pitchFamily="34" charset="-120"/>
              </a:rPr>
              <a:t>Якісне оцінювання господарських ризиків</a:t>
            </a:r>
            <a:endParaRPr lang="en-US" sz="1000" dirty="0"/>
          </a:p>
        </p:txBody>
      </p:sp>
      <p:sp>
        <p:nvSpPr>
          <p:cNvPr id="29" name="Text 27"/>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ВСТУП</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Актуальність теми</a:t>
            </a:r>
            <a:endParaRPr lang="en-US" sz="2600" dirty="0"/>
          </a:p>
        </p:txBody>
      </p:sp>
      <p:sp>
        <p:nvSpPr>
          <p:cNvPr id="4" name="Text 2"/>
          <p:cNvSpPr/>
          <p:nvPr/>
        </p:nvSpPr>
        <p:spPr>
          <a:xfrm>
            <a:off x="548640" y="1298448"/>
            <a:ext cx="11064240" cy="1417320"/>
          </a:xfrm>
          <a:prstGeom prst="rect">
            <a:avLst/>
          </a:prstGeom>
          <a:noFill/>
          <a:ln/>
        </p:spPr>
        <p:txBody>
          <a:bodyPr wrap="square" rtlCol="0" anchor="t"/>
          <a:lstStyle/>
          <a:p>
            <a:pPr indent="0" marL="0">
              <a:lnSpc>
                <a:spcPts val="1700"/>
              </a:lnSpc>
              <a:buNone/>
            </a:pPr>
            <a:r>
              <a:rPr lang="en-US" sz="1250" dirty="0">
                <a:solidFill>
                  <a:srgbClr val="2C3444"/>
                </a:solidFill>
                <a:latin typeface="Calibri" pitchFamily="34" charset="0"/>
                <a:ea typeface="Calibri" pitchFamily="34" charset="-122"/>
                <a:cs typeface="Calibri" pitchFamily="34" charset="-120"/>
              </a:rPr>
              <a:t>Після ідентифікації ризиків господарської діяльності підприємство отримує лише перелік потенційних загроз, який сам собою не дає підстав для управлінських дій. Необхідно зрозуміти, наскільки істотним є кожен ризик, у якій послідовності ним варто займатися і які ресурси доцільно спрямувати на його опрацювання. Якісне оцінювання виступає проміжною ланкою між ідентифікацією та кількісним вимірюванням ризику: воно не потребує складного математичного апарату чи великих масивів статистичних даних, але дає змогу оперативно впорядкувати ризики за значущістю, спираючись на досвід, інтуїцію та колективні судження фахівців.</a:t>
            </a:r>
            <a:endParaRPr lang="en-US" sz="1250" dirty="0"/>
          </a:p>
        </p:txBody>
      </p:sp>
      <p:sp>
        <p:nvSpPr>
          <p:cNvPr id="5" name="Shape 3"/>
          <p:cNvSpPr/>
          <p:nvPr/>
        </p:nvSpPr>
        <p:spPr>
          <a:xfrm>
            <a:off x="548640" y="2926080"/>
            <a:ext cx="3474720" cy="2148840"/>
          </a:xfrm>
          <a:prstGeom prst="rect">
            <a:avLst/>
          </a:prstGeom>
          <a:solidFill>
            <a:srgbClr val="FFFFFF"/>
          </a:solidFill>
          <a:ln w="12700">
            <a:solidFill>
              <a:srgbClr val="E3E7EF"/>
            </a:solidFill>
            <a:prstDash val="solid"/>
          </a:ln>
        </p:spPr>
      </p:sp>
      <p:sp>
        <p:nvSpPr>
          <p:cNvPr id="6" name="Shape 4"/>
          <p:cNvSpPr/>
          <p:nvPr/>
        </p:nvSpPr>
        <p:spPr>
          <a:xfrm>
            <a:off x="822960" y="3182112"/>
            <a:ext cx="566928" cy="566928"/>
          </a:xfrm>
          <a:prstGeom prst="ellipse">
            <a:avLst/>
          </a:prstGeom>
          <a:solidFill>
            <a:srgbClr val="CFDCEF"/>
          </a:solidFill>
          <a:ln/>
        </p:spPr>
      </p:sp>
      <p:pic>
        <p:nvPicPr>
          <p:cNvPr id="7" name="Image 0" descr="/home/claude/icons/chartbar_navy.png">    </p:cNvPr>
          <p:cNvPicPr>
            <a:picLocks noChangeAspect="1"/>
          </p:cNvPicPr>
          <p:nvPr/>
        </p:nvPicPr>
        <p:blipFill>
          <a:blip r:embed="rId1"/>
          <a:stretch>
            <a:fillRect/>
          </a:stretch>
        </p:blipFill>
        <p:spPr>
          <a:xfrm>
            <a:off x="950976" y="3310128"/>
            <a:ext cx="310896" cy="310896"/>
          </a:xfrm>
          <a:prstGeom prst="rect">
            <a:avLst/>
          </a:prstGeom>
        </p:spPr>
      </p:pic>
      <p:sp>
        <p:nvSpPr>
          <p:cNvPr id="8" name="Text 5"/>
          <p:cNvSpPr/>
          <p:nvPr/>
        </p:nvSpPr>
        <p:spPr>
          <a:xfrm>
            <a:off x="822960" y="3858768"/>
            <a:ext cx="2926080" cy="411480"/>
          </a:xfrm>
          <a:prstGeom prst="rect">
            <a:avLst/>
          </a:prstGeom>
          <a:noFill/>
          <a:ln/>
        </p:spPr>
        <p:txBody>
          <a:bodyPr wrap="square"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Обмеженість вихідних даних</a:t>
            </a:r>
            <a:endParaRPr lang="en-US" sz="1450" dirty="0"/>
          </a:p>
        </p:txBody>
      </p:sp>
      <p:sp>
        <p:nvSpPr>
          <p:cNvPr id="9" name="Text 6"/>
          <p:cNvSpPr/>
          <p:nvPr/>
        </p:nvSpPr>
        <p:spPr>
          <a:xfrm>
            <a:off x="822960" y="4251960"/>
            <a:ext cx="2926080" cy="685800"/>
          </a:xfrm>
          <a:prstGeom prst="rect">
            <a:avLst/>
          </a:prstGeom>
          <a:noFill/>
          <a:ln/>
        </p:spPr>
        <p:txBody>
          <a:bodyPr wrap="square" rtlCol="0" anchor="t"/>
          <a:lstStyle/>
          <a:p>
            <a:pPr indent="0" marL="0">
              <a:lnSpc>
                <a:spcPts val="1400"/>
              </a:lnSpc>
              <a:buNone/>
            </a:pPr>
            <a:r>
              <a:rPr lang="en-US" sz="1100" dirty="0">
                <a:solidFill>
                  <a:srgbClr val="2C3444"/>
                </a:solidFill>
                <a:latin typeface="Calibri" pitchFamily="34" charset="0"/>
                <a:ea typeface="Calibri" pitchFamily="34" charset="-122"/>
                <a:cs typeface="Calibri" pitchFamily="34" charset="-120"/>
              </a:rPr>
              <a:t>на ранніх етапах управління ризиком статистика часто відсутня або неповна, тому єдиним доступним джерелом оцінки залишаються знання й досвід фахівців</a:t>
            </a:r>
            <a:endParaRPr lang="en-US" sz="1100" dirty="0"/>
          </a:p>
        </p:txBody>
      </p:sp>
      <p:sp>
        <p:nvSpPr>
          <p:cNvPr id="10" name="Shape 7"/>
          <p:cNvSpPr/>
          <p:nvPr/>
        </p:nvSpPr>
        <p:spPr>
          <a:xfrm>
            <a:off x="4343400" y="2926080"/>
            <a:ext cx="3474720" cy="2148840"/>
          </a:xfrm>
          <a:prstGeom prst="rect">
            <a:avLst/>
          </a:prstGeom>
          <a:solidFill>
            <a:srgbClr val="1B2A4A"/>
          </a:solidFill>
          <a:ln/>
        </p:spPr>
      </p:sp>
      <p:sp>
        <p:nvSpPr>
          <p:cNvPr id="11" name="Shape 8"/>
          <p:cNvSpPr/>
          <p:nvPr/>
        </p:nvSpPr>
        <p:spPr>
          <a:xfrm>
            <a:off x="4617720" y="3182112"/>
            <a:ext cx="566928" cy="566928"/>
          </a:xfrm>
          <a:prstGeom prst="ellipse">
            <a:avLst/>
          </a:prstGeom>
          <a:solidFill>
            <a:srgbClr val="2C4066"/>
          </a:solidFill>
          <a:ln/>
        </p:spPr>
      </p:sp>
      <p:pic>
        <p:nvPicPr>
          <p:cNvPr id="12" name="Image 1" descr="/home/claude/icons/clock_gold.png">    </p:cNvPr>
          <p:cNvPicPr>
            <a:picLocks noChangeAspect="1"/>
          </p:cNvPicPr>
          <p:nvPr/>
        </p:nvPicPr>
        <p:blipFill>
          <a:blip r:embed="rId2"/>
          <a:stretch>
            <a:fillRect/>
          </a:stretch>
        </p:blipFill>
        <p:spPr>
          <a:xfrm>
            <a:off x="4745736" y="3310128"/>
            <a:ext cx="310896" cy="310896"/>
          </a:xfrm>
          <a:prstGeom prst="rect">
            <a:avLst/>
          </a:prstGeom>
        </p:spPr>
      </p:pic>
      <p:sp>
        <p:nvSpPr>
          <p:cNvPr id="13" name="Text 9"/>
          <p:cNvSpPr/>
          <p:nvPr/>
        </p:nvSpPr>
        <p:spPr>
          <a:xfrm>
            <a:off x="4617720" y="3858768"/>
            <a:ext cx="2926080" cy="411480"/>
          </a:xfrm>
          <a:prstGeom prst="rect">
            <a:avLst/>
          </a:prstGeom>
          <a:noFill/>
          <a:ln/>
        </p:spPr>
        <p:txBody>
          <a:bodyPr wrap="square"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Швидкість прийняття рішень</a:t>
            </a:r>
            <a:endParaRPr lang="en-US" sz="1450" dirty="0"/>
          </a:p>
        </p:txBody>
      </p:sp>
      <p:sp>
        <p:nvSpPr>
          <p:cNvPr id="14" name="Text 10"/>
          <p:cNvSpPr/>
          <p:nvPr/>
        </p:nvSpPr>
        <p:spPr>
          <a:xfrm>
            <a:off x="4617720" y="4251960"/>
            <a:ext cx="2926080" cy="685800"/>
          </a:xfrm>
          <a:prstGeom prst="rect">
            <a:avLst/>
          </a:prstGeom>
          <a:noFill/>
          <a:ln/>
        </p:spPr>
        <p:txBody>
          <a:bodyPr wrap="square" rtlCol="0" anchor="t"/>
          <a:lstStyle/>
          <a:p>
            <a:pPr indent="0" marL="0">
              <a:lnSpc>
                <a:spcPts val="1400"/>
              </a:lnSpc>
              <a:buNone/>
            </a:pPr>
            <a:r>
              <a:rPr lang="en-US" sz="1100" dirty="0">
                <a:solidFill>
                  <a:srgbClr val="CFDCEF"/>
                </a:solidFill>
                <a:latin typeface="Calibri" pitchFamily="34" charset="0"/>
                <a:ea typeface="Calibri" pitchFamily="34" charset="-122"/>
                <a:cs typeface="Calibri" pitchFamily="34" charset="-120"/>
              </a:rPr>
              <a:t>якісні методи дають змогу оперативно ранжувати ризики за значущістю без тривалих розрахунків, що критично важливо за дефіциту часу</a:t>
            </a:r>
            <a:endParaRPr lang="en-US" sz="1100" dirty="0"/>
          </a:p>
        </p:txBody>
      </p:sp>
      <p:sp>
        <p:nvSpPr>
          <p:cNvPr id="15" name="Shape 11"/>
          <p:cNvSpPr/>
          <p:nvPr/>
        </p:nvSpPr>
        <p:spPr>
          <a:xfrm>
            <a:off x="8138160" y="2926080"/>
            <a:ext cx="3474720" cy="2148840"/>
          </a:xfrm>
          <a:prstGeom prst="rect">
            <a:avLst/>
          </a:prstGeom>
          <a:solidFill>
            <a:srgbClr val="FFFFFF"/>
          </a:solidFill>
          <a:ln w="12700">
            <a:solidFill>
              <a:srgbClr val="E3E7EF"/>
            </a:solidFill>
            <a:prstDash val="solid"/>
          </a:ln>
        </p:spPr>
      </p:sp>
      <p:sp>
        <p:nvSpPr>
          <p:cNvPr id="16" name="Shape 12"/>
          <p:cNvSpPr/>
          <p:nvPr/>
        </p:nvSpPr>
        <p:spPr>
          <a:xfrm>
            <a:off x="8412480" y="3182112"/>
            <a:ext cx="566928" cy="566928"/>
          </a:xfrm>
          <a:prstGeom prst="ellipse">
            <a:avLst/>
          </a:prstGeom>
          <a:solidFill>
            <a:srgbClr val="CFDCEF"/>
          </a:solidFill>
          <a:ln/>
        </p:spPr>
      </p:sp>
      <p:pic>
        <p:nvPicPr>
          <p:cNvPr id="17" name="Image 2" descr="/home/claude/icons/target_navy.png">    </p:cNvPr>
          <p:cNvPicPr>
            <a:picLocks noChangeAspect="1"/>
          </p:cNvPicPr>
          <p:nvPr/>
        </p:nvPicPr>
        <p:blipFill>
          <a:blip r:embed="rId3"/>
          <a:stretch>
            <a:fillRect/>
          </a:stretch>
        </p:blipFill>
        <p:spPr>
          <a:xfrm>
            <a:off x="8540496" y="3310128"/>
            <a:ext cx="310896" cy="310896"/>
          </a:xfrm>
          <a:prstGeom prst="rect">
            <a:avLst/>
          </a:prstGeom>
        </p:spPr>
      </p:pic>
      <p:sp>
        <p:nvSpPr>
          <p:cNvPr id="18" name="Text 13"/>
          <p:cNvSpPr/>
          <p:nvPr/>
        </p:nvSpPr>
        <p:spPr>
          <a:xfrm>
            <a:off x="8412480" y="3858768"/>
            <a:ext cx="2926080" cy="411480"/>
          </a:xfrm>
          <a:prstGeom prst="rect">
            <a:avLst/>
          </a:prstGeom>
          <a:noFill/>
          <a:ln/>
        </p:spPr>
        <p:txBody>
          <a:bodyPr wrap="square"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Основа для кількісного аналізу</a:t>
            </a:r>
            <a:endParaRPr lang="en-US" sz="1450" dirty="0"/>
          </a:p>
        </p:txBody>
      </p:sp>
      <p:sp>
        <p:nvSpPr>
          <p:cNvPr id="19" name="Text 14"/>
          <p:cNvSpPr/>
          <p:nvPr/>
        </p:nvSpPr>
        <p:spPr>
          <a:xfrm>
            <a:off x="8412480" y="4251960"/>
            <a:ext cx="2926080" cy="685800"/>
          </a:xfrm>
          <a:prstGeom prst="rect">
            <a:avLst/>
          </a:prstGeom>
          <a:noFill/>
          <a:ln/>
        </p:spPr>
        <p:txBody>
          <a:bodyPr wrap="square" rtlCol="0" anchor="t"/>
          <a:lstStyle/>
          <a:p>
            <a:pPr indent="0" marL="0">
              <a:lnSpc>
                <a:spcPts val="1400"/>
              </a:lnSpc>
              <a:buNone/>
            </a:pPr>
            <a:r>
              <a:rPr lang="en-US" sz="1100" dirty="0">
                <a:solidFill>
                  <a:srgbClr val="2C3444"/>
                </a:solidFill>
                <a:latin typeface="Calibri" pitchFamily="34" charset="0"/>
                <a:ea typeface="Calibri" pitchFamily="34" charset="-122"/>
                <a:cs typeface="Calibri" pitchFamily="34" charset="-120"/>
              </a:rPr>
              <a:t>результати якісного оцінювання визначають, які ризики потребують поглибленого вимірювання, а які можна залишити без додаткового аналізу</a:t>
            </a:r>
            <a:endParaRPr lang="en-US" sz="1100" dirty="0"/>
          </a:p>
        </p:txBody>
      </p:sp>
      <p:sp>
        <p:nvSpPr>
          <p:cNvPr id="20" name="Text 15"/>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Якісне оцінювання господарських ризиків</a:t>
            </a:r>
            <a:endParaRPr lang="en-US" sz="1000" dirty="0"/>
          </a:p>
        </p:txBody>
      </p:sp>
      <p:sp>
        <p:nvSpPr>
          <p:cNvPr id="21" name="Text 16"/>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548640" y="365760"/>
            <a:ext cx="4572000" cy="320040"/>
          </a:xfrm>
          <a:prstGeom prst="rect">
            <a:avLst/>
          </a:prstGeom>
          <a:noFill/>
          <a:ln/>
        </p:spPr>
        <p:txBody>
          <a:bodyPr wrap="square" rtlCol="0" anchor="ctr"/>
          <a:lstStyle/>
          <a:p>
            <a:pPr indent="0" marL="0">
              <a:buNone/>
            </a:pPr>
            <a:r>
              <a:rPr lang="en-US" sz="1300" b="1" spc="100" kern="0" dirty="0">
                <a:solidFill>
                  <a:srgbClr val="E8A33D"/>
                </a:solidFill>
                <a:latin typeface="Calibri" pitchFamily="34" charset="0"/>
                <a:ea typeface="Calibri" pitchFamily="34" charset="-122"/>
                <a:cs typeface="Calibri" pitchFamily="34" charset="-120"/>
              </a:rPr>
              <a:t>ВСТУП</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Від ідентифікації до якісного оцінювання ризику</a:t>
            </a:r>
            <a:endParaRPr lang="en-US" sz="2600" dirty="0"/>
          </a:p>
        </p:txBody>
      </p:sp>
      <p:sp>
        <p:nvSpPr>
          <p:cNvPr id="4" name="Text 2"/>
          <p:cNvSpPr/>
          <p:nvPr/>
        </p:nvSpPr>
        <p:spPr>
          <a:xfrm>
            <a:off x="548640" y="1325880"/>
            <a:ext cx="11064240" cy="1188720"/>
          </a:xfrm>
          <a:prstGeom prst="rect">
            <a:avLst/>
          </a:prstGeom>
          <a:noFill/>
          <a:ln/>
        </p:spPr>
        <p:txBody>
          <a:bodyPr wrap="square" rtlCol="0" anchor="t"/>
          <a:lstStyle/>
          <a:p>
            <a:pPr indent="0" marL="0">
              <a:lnSpc>
                <a:spcPts val="1700"/>
              </a:lnSpc>
              <a:buNone/>
            </a:pPr>
            <a:r>
              <a:rPr lang="en-US" sz="1250" dirty="0">
                <a:solidFill>
                  <a:srgbClr val="CFDCEF"/>
                </a:solidFill>
                <a:latin typeface="Calibri" pitchFamily="34" charset="0"/>
                <a:ea typeface="Calibri" pitchFamily="34" charset="-122"/>
                <a:cs typeface="Calibri" pitchFamily="34" charset="-120"/>
              </a:rPr>
              <a:t>У попередній темі ідентифікацію ризику розглянуто як процес виявлення переліку можливих загроз господарської діяльності. Якісне оцінювання є логічним продовженням цього процесу: реєстр ідентифікованих ризиків підлягає впорядкуванню за ступенем імовірності настання та величиною можливих наслідків, що дає змогу виокремити пріоритетні ризики. Лише після такого впорядкування доцільно переходити до кількісного вимірювання найзначущіших ризиків і розроблення заходів реагування на них.</a:t>
            </a:r>
            <a:endParaRPr lang="en-US" sz="1250" dirty="0"/>
          </a:p>
        </p:txBody>
      </p:sp>
      <p:sp>
        <p:nvSpPr>
          <p:cNvPr id="5" name="Shape 3"/>
          <p:cNvSpPr/>
          <p:nvPr/>
        </p:nvSpPr>
        <p:spPr>
          <a:xfrm>
            <a:off x="548640" y="2880360"/>
            <a:ext cx="3517392" cy="2606040"/>
          </a:xfrm>
          <a:prstGeom prst="rect">
            <a:avLst/>
          </a:prstGeom>
          <a:solidFill>
            <a:srgbClr val="1B2A4A"/>
          </a:solidFill>
          <a:ln/>
        </p:spPr>
      </p:sp>
      <p:sp>
        <p:nvSpPr>
          <p:cNvPr id="6" name="Text 4"/>
          <p:cNvSpPr/>
          <p:nvPr/>
        </p:nvSpPr>
        <p:spPr>
          <a:xfrm>
            <a:off x="685800" y="297180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1</a:t>
            </a:r>
            <a:endParaRPr lang="en-US" sz="2000" dirty="0"/>
          </a:p>
        </p:txBody>
      </p:sp>
      <p:sp>
        <p:nvSpPr>
          <p:cNvPr id="7" name="Shape 5"/>
          <p:cNvSpPr/>
          <p:nvPr/>
        </p:nvSpPr>
        <p:spPr>
          <a:xfrm>
            <a:off x="2033016" y="3383280"/>
            <a:ext cx="548640" cy="548640"/>
          </a:xfrm>
          <a:prstGeom prst="ellipse">
            <a:avLst/>
          </a:prstGeom>
          <a:solidFill>
            <a:srgbClr val="2C4066"/>
          </a:solidFill>
          <a:ln/>
        </p:spPr>
      </p:sp>
      <p:pic>
        <p:nvPicPr>
          <p:cNvPr id="8" name="Image 0" descr="/home/claude/icons/search_gold.png">    </p:cNvPr>
          <p:cNvPicPr>
            <a:picLocks noChangeAspect="1"/>
          </p:cNvPicPr>
          <p:nvPr/>
        </p:nvPicPr>
        <p:blipFill>
          <a:blip r:embed="rId1"/>
          <a:stretch>
            <a:fillRect/>
          </a:stretch>
        </p:blipFill>
        <p:spPr>
          <a:xfrm>
            <a:off x="2161032" y="3511296"/>
            <a:ext cx="292608" cy="292608"/>
          </a:xfrm>
          <a:prstGeom prst="rect">
            <a:avLst/>
          </a:prstGeom>
        </p:spPr>
      </p:pic>
      <p:sp>
        <p:nvSpPr>
          <p:cNvPr id="9" name="Text 6"/>
          <p:cNvSpPr/>
          <p:nvPr/>
        </p:nvSpPr>
        <p:spPr>
          <a:xfrm>
            <a:off x="658368" y="4050792"/>
            <a:ext cx="329793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Ідентифікація ризику</a:t>
            </a:r>
            <a:endParaRPr lang="en-US" sz="1150" dirty="0"/>
          </a:p>
        </p:txBody>
      </p:sp>
      <p:sp>
        <p:nvSpPr>
          <p:cNvPr id="10" name="Text 7"/>
          <p:cNvSpPr/>
          <p:nvPr/>
        </p:nvSpPr>
        <p:spPr>
          <a:xfrm>
            <a:off x="694944" y="4581144"/>
            <a:ext cx="322478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сформовано реєстр (карту) потенційних ризиків підприємства</a:t>
            </a:r>
            <a:endParaRPr lang="en-US" sz="850" dirty="0"/>
          </a:p>
        </p:txBody>
      </p:sp>
      <p:sp>
        <p:nvSpPr>
          <p:cNvPr id="11" name="Shape 8"/>
          <p:cNvSpPr/>
          <p:nvPr/>
        </p:nvSpPr>
        <p:spPr>
          <a:xfrm>
            <a:off x="4322064" y="2880360"/>
            <a:ext cx="3517392" cy="2606040"/>
          </a:xfrm>
          <a:prstGeom prst="rect">
            <a:avLst/>
          </a:prstGeom>
          <a:solidFill>
            <a:srgbClr val="24365C"/>
          </a:solidFill>
          <a:ln/>
        </p:spPr>
      </p:sp>
      <p:sp>
        <p:nvSpPr>
          <p:cNvPr id="12" name="Text 9"/>
          <p:cNvSpPr/>
          <p:nvPr/>
        </p:nvSpPr>
        <p:spPr>
          <a:xfrm>
            <a:off x="4459224" y="297180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2</a:t>
            </a:r>
            <a:endParaRPr lang="en-US" sz="2000" dirty="0"/>
          </a:p>
        </p:txBody>
      </p:sp>
      <p:sp>
        <p:nvSpPr>
          <p:cNvPr id="13" name="Shape 10"/>
          <p:cNvSpPr/>
          <p:nvPr/>
        </p:nvSpPr>
        <p:spPr>
          <a:xfrm>
            <a:off x="5806440" y="3383280"/>
            <a:ext cx="548640" cy="548640"/>
          </a:xfrm>
          <a:prstGeom prst="ellipse">
            <a:avLst/>
          </a:prstGeom>
          <a:solidFill>
            <a:srgbClr val="2C4066"/>
          </a:solidFill>
          <a:ln/>
        </p:spPr>
      </p:sp>
      <p:pic>
        <p:nvPicPr>
          <p:cNvPr id="14" name="Image 1" descr="/home/claude/icons/balance_gold.png">    </p:cNvPr>
          <p:cNvPicPr>
            <a:picLocks noChangeAspect="1"/>
          </p:cNvPicPr>
          <p:nvPr/>
        </p:nvPicPr>
        <p:blipFill>
          <a:blip r:embed="rId2"/>
          <a:stretch>
            <a:fillRect/>
          </a:stretch>
        </p:blipFill>
        <p:spPr>
          <a:xfrm>
            <a:off x="5934456" y="3511296"/>
            <a:ext cx="292608" cy="292608"/>
          </a:xfrm>
          <a:prstGeom prst="rect">
            <a:avLst/>
          </a:prstGeom>
        </p:spPr>
      </p:pic>
      <p:sp>
        <p:nvSpPr>
          <p:cNvPr id="15" name="Text 11"/>
          <p:cNvSpPr/>
          <p:nvPr/>
        </p:nvSpPr>
        <p:spPr>
          <a:xfrm>
            <a:off x="4431792" y="4050792"/>
            <a:ext cx="329793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Якісне оцінювання</a:t>
            </a:r>
            <a:endParaRPr lang="en-US" sz="1150" dirty="0"/>
          </a:p>
        </p:txBody>
      </p:sp>
      <p:sp>
        <p:nvSpPr>
          <p:cNvPr id="16" name="Text 12"/>
          <p:cNvSpPr/>
          <p:nvPr/>
        </p:nvSpPr>
        <p:spPr>
          <a:xfrm>
            <a:off x="4468368" y="4581144"/>
            <a:ext cx="322478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ризики ранжуються за значущістю на основі суджень фахівців</a:t>
            </a:r>
            <a:endParaRPr lang="en-US" sz="850" dirty="0"/>
          </a:p>
        </p:txBody>
      </p:sp>
      <p:sp>
        <p:nvSpPr>
          <p:cNvPr id="17" name="Shape 13"/>
          <p:cNvSpPr/>
          <p:nvPr/>
        </p:nvSpPr>
        <p:spPr>
          <a:xfrm>
            <a:off x="8095488" y="2880360"/>
            <a:ext cx="3517392" cy="2606040"/>
          </a:xfrm>
          <a:prstGeom prst="rect">
            <a:avLst/>
          </a:prstGeom>
          <a:solidFill>
            <a:srgbClr val="1B2A4A"/>
          </a:solidFill>
          <a:ln/>
        </p:spPr>
      </p:sp>
      <p:sp>
        <p:nvSpPr>
          <p:cNvPr id="18" name="Text 14"/>
          <p:cNvSpPr/>
          <p:nvPr/>
        </p:nvSpPr>
        <p:spPr>
          <a:xfrm>
            <a:off x="8232648" y="297180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3</a:t>
            </a:r>
            <a:endParaRPr lang="en-US" sz="2000" dirty="0"/>
          </a:p>
        </p:txBody>
      </p:sp>
      <p:sp>
        <p:nvSpPr>
          <p:cNvPr id="19" name="Shape 15"/>
          <p:cNvSpPr/>
          <p:nvPr/>
        </p:nvSpPr>
        <p:spPr>
          <a:xfrm>
            <a:off x="9579864" y="3383280"/>
            <a:ext cx="548640" cy="548640"/>
          </a:xfrm>
          <a:prstGeom prst="ellipse">
            <a:avLst/>
          </a:prstGeom>
          <a:solidFill>
            <a:srgbClr val="2C4066"/>
          </a:solidFill>
          <a:ln/>
        </p:spPr>
      </p:sp>
      <p:pic>
        <p:nvPicPr>
          <p:cNvPr id="20" name="Image 2" descr="/home/claude/icons/chartbar_gold.png">    </p:cNvPr>
          <p:cNvPicPr>
            <a:picLocks noChangeAspect="1"/>
          </p:cNvPicPr>
          <p:nvPr/>
        </p:nvPicPr>
        <p:blipFill>
          <a:blip r:embed="rId3"/>
          <a:stretch>
            <a:fillRect/>
          </a:stretch>
        </p:blipFill>
        <p:spPr>
          <a:xfrm>
            <a:off x="9707880" y="3511296"/>
            <a:ext cx="292608" cy="292608"/>
          </a:xfrm>
          <a:prstGeom prst="rect">
            <a:avLst/>
          </a:prstGeom>
        </p:spPr>
      </p:pic>
      <p:sp>
        <p:nvSpPr>
          <p:cNvPr id="21" name="Text 16"/>
          <p:cNvSpPr/>
          <p:nvPr/>
        </p:nvSpPr>
        <p:spPr>
          <a:xfrm>
            <a:off x="8205216" y="4050792"/>
            <a:ext cx="329793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Кількісне оцінювання й рішення</a:t>
            </a:r>
            <a:endParaRPr lang="en-US" sz="1150" dirty="0"/>
          </a:p>
        </p:txBody>
      </p:sp>
      <p:sp>
        <p:nvSpPr>
          <p:cNvPr id="22" name="Text 17"/>
          <p:cNvSpPr/>
          <p:nvPr/>
        </p:nvSpPr>
        <p:spPr>
          <a:xfrm>
            <a:off x="8241792" y="4581144"/>
            <a:ext cx="322478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обираються методи вимірювання та заходи реагування для пріоритетних ризиків</a:t>
            </a:r>
            <a:endParaRPr lang="en-US" sz="850" dirty="0"/>
          </a:p>
        </p:txBody>
      </p:sp>
      <p:sp>
        <p:nvSpPr>
          <p:cNvPr id="23" name="Shape 18"/>
          <p:cNvSpPr/>
          <p:nvPr/>
        </p:nvSpPr>
        <p:spPr>
          <a:xfrm>
            <a:off x="4020312" y="4009644"/>
            <a:ext cx="347472" cy="347472"/>
          </a:xfrm>
          <a:prstGeom prst="ellipse">
            <a:avLst/>
          </a:prstGeom>
          <a:solidFill>
            <a:srgbClr val="E8A33D"/>
          </a:solidFill>
          <a:ln w="25400">
            <a:solidFill>
              <a:srgbClr val="1B2A4A"/>
            </a:solidFill>
            <a:prstDash val="solid"/>
          </a:ln>
        </p:spPr>
      </p:sp>
      <p:sp>
        <p:nvSpPr>
          <p:cNvPr id="24" name="Text 19"/>
          <p:cNvSpPr/>
          <p:nvPr/>
        </p:nvSpPr>
        <p:spPr>
          <a:xfrm>
            <a:off x="4020312" y="400050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25" name="Shape 20"/>
          <p:cNvSpPr/>
          <p:nvPr/>
        </p:nvSpPr>
        <p:spPr>
          <a:xfrm>
            <a:off x="7793736" y="4009644"/>
            <a:ext cx="347472" cy="347472"/>
          </a:xfrm>
          <a:prstGeom prst="ellipse">
            <a:avLst/>
          </a:prstGeom>
          <a:solidFill>
            <a:srgbClr val="E8A33D"/>
          </a:solidFill>
          <a:ln w="25400">
            <a:solidFill>
              <a:srgbClr val="1B2A4A"/>
            </a:solidFill>
            <a:prstDash val="solid"/>
          </a:ln>
        </p:spPr>
      </p:sp>
      <p:sp>
        <p:nvSpPr>
          <p:cNvPr id="26" name="Text 21"/>
          <p:cNvSpPr/>
          <p:nvPr/>
        </p:nvSpPr>
        <p:spPr>
          <a:xfrm>
            <a:off x="7793736" y="400050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27" name="Text 22"/>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Якісне оцінювання господарських ризиків</a:t>
            </a:r>
            <a:endParaRPr lang="en-US" sz="1000" dirty="0"/>
          </a:p>
        </p:txBody>
      </p:sp>
      <p:sp>
        <p:nvSpPr>
          <p:cNvPr id="28" name="Text 23"/>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961120" y="-2286000"/>
            <a:ext cx="6400800" cy="6400800"/>
          </a:xfrm>
          <a:prstGeom prst="ellipse">
            <a:avLst/>
          </a:prstGeom>
          <a:solidFill>
            <a:srgbClr val="24365C"/>
          </a:solidFill>
          <a:ln/>
        </p:spPr>
      </p:sp>
      <p:sp>
        <p:nvSpPr>
          <p:cNvPr id="3" name="Text 1"/>
          <p:cNvSpPr/>
          <p:nvPr/>
        </p:nvSpPr>
        <p:spPr>
          <a:xfrm>
            <a:off x="822960" y="2331720"/>
            <a:ext cx="3657600" cy="1097280"/>
          </a:xfrm>
          <a:prstGeom prst="rect">
            <a:avLst/>
          </a:prstGeom>
          <a:noFill/>
          <a:ln/>
        </p:spPr>
        <p:txBody>
          <a:bodyPr wrap="square" rtlCol="0" anchor="ctr"/>
          <a:lstStyle/>
          <a:p>
            <a:pPr indent="0" marL="0">
              <a:buNone/>
            </a:pPr>
            <a:r>
              <a:rPr lang="en-US" sz="6000" b="1" dirty="0">
                <a:solidFill>
                  <a:srgbClr val="E8A33D"/>
                </a:solidFill>
                <a:latin typeface="Calibri" pitchFamily="34" charset="0"/>
                <a:ea typeface="Calibri" pitchFamily="34" charset="-122"/>
                <a:cs typeface="Calibri" pitchFamily="34" charset="-120"/>
              </a:rPr>
              <a:t>3.1</a:t>
            </a:r>
            <a:endParaRPr lang="en-US" sz="6000" dirty="0"/>
          </a:p>
        </p:txBody>
      </p:sp>
      <p:sp>
        <p:nvSpPr>
          <p:cNvPr id="4" name="Text 2"/>
          <p:cNvSpPr/>
          <p:nvPr/>
        </p:nvSpPr>
        <p:spPr>
          <a:xfrm>
            <a:off x="822960" y="3246120"/>
            <a:ext cx="9601200" cy="914400"/>
          </a:xfrm>
          <a:prstGeom prst="rect">
            <a:avLst/>
          </a:prstGeom>
          <a:noFill/>
          <a:ln/>
        </p:spPr>
        <p:txBody>
          <a:bodyPr wrap="square"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Групування якісних методів оцінювання ризиків</a:t>
            </a:r>
            <a:endParaRPr lang="en-US" sz="3200" dirty="0"/>
          </a:p>
        </p:txBody>
      </p:sp>
      <p:sp>
        <p:nvSpPr>
          <p:cNvPr id="5" name="Shape 3"/>
          <p:cNvSpPr/>
          <p:nvPr/>
        </p:nvSpPr>
        <p:spPr>
          <a:xfrm>
            <a:off x="868680" y="4160520"/>
            <a:ext cx="2743200" cy="0"/>
          </a:xfrm>
          <a:prstGeom prst="line">
            <a:avLst/>
          </a:prstGeom>
          <a:noFill/>
          <a:ln w="25400">
            <a:solidFill>
              <a:srgbClr val="E8A33D"/>
            </a:solidFill>
            <a:prstDash val="solid"/>
          </a:ln>
        </p:spPr>
      </p:sp>
      <p:sp>
        <p:nvSpPr>
          <p:cNvPr id="6" name="Text 4"/>
          <p:cNvSpPr/>
          <p:nvPr/>
        </p:nvSpPr>
        <p:spPr>
          <a:xfrm>
            <a:off x="822960" y="4297680"/>
            <a:ext cx="8686800" cy="548640"/>
          </a:xfrm>
          <a:prstGeom prst="rect">
            <a:avLst/>
          </a:prstGeom>
          <a:noFill/>
          <a:ln/>
        </p:spPr>
        <p:txBody>
          <a:bodyPr wrap="square" rtlCol="0" anchor="ctr"/>
          <a:lstStyle/>
          <a:p>
            <a:pPr indent="0" marL="0">
              <a:buNone/>
            </a:pPr>
            <a:r>
              <a:rPr lang="en-US" sz="1500" i="1" dirty="0">
                <a:solidFill>
                  <a:srgbClr val="CFDCEF"/>
                </a:solidFill>
                <a:latin typeface="Calibri" pitchFamily="34" charset="0"/>
                <a:ea typeface="Calibri" pitchFamily="34" charset="-122"/>
                <a:cs typeface="Calibri" pitchFamily="34" charset="-120"/>
              </a:rPr>
              <a:t>Класифікаційні ознаки та місце методів у системі управління ризиком</a:t>
            </a:r>
            <a:endParaRPr lang="en-US" sz="1500" dirty="0"/>
          </a:p>
        </p:txBody>
      </p:sp>
      <p:sp>
        <p:nvSpPr>
          <p:cNvPr id="7" name="Text 5"/>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3.1 ГРУПУВАННЯ ЯКІСНИХ МЕТОДІВ ОЦІНЮВАННЯ РИЗИКІВ</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Сутність якісного оцінювання ризику</a:t>
            </a:r>
            <a:endParaRPr lang="en-US" sz="2600" dirty="0"/>
          </a:p>
        </p:txBody>
      </p:sp>
      <p:sp>
        <p:nvSpPr>
          <p:cNvPr id="4" name="Text 2"/>
          <p:cNvSpPr/>
          <p:nvPr/>
        </p:nvSpPr>
        <p:spPr>
          <a:xfrm>
            <a:off x="548640" y="1298448"/>
            <a:ext cx="11064240" cy="1371600"/>
          </a:xfrm>
          <a:prstGeom prst="rect">
            <a:avLst/>
          </a:prstGeom>
          <a:noFill/>
          <a:ln/>
        </p:spPr>
        <p:txBody>
          <a:bodyPr wrap="square" rtlCol="0" anchor="t"/>
          <a:lstStyle/>
          <a:p>
            <a:pPr indent="0" marL="0">
              <a:lnSpc>
                <a:spcPts val="1700"/>
              </a:lnSpc>
              <a:buNone/>
            </a:pPr>
            <a:r>
              <a:rPr lang="en-US" sz="1250" dirty="0">
                <a:solidFill>
                  <a:srgbClr val="2C3444"/>
                </a:solidFill>
                <a:latin typeface="Calibri" pitchFamily="34" charset="0"/>
                <a:ea typeface="Calibri" pitchFamily="34" charset="-122"/>
                <a:cs typeface="Calibri" pitchFamily="34" charset="-120"/>
              </a:rPr>
              <a:t>Якісне оцінювання господарських ризиків — це процес визначення значущості кожного ідентифікованого ризику шляхом порівняльного аналізу без використання точних числових показників імовірності та величини втрат. Головна мета такого оцінювання полягає у ранжуванні ризиків за ступенем їхнього можливого впливу на діяльність підприємства та у виокремленні тих загроз, які потребують першочергової уваги менеджменту. Результатом якісного оцінювання є не число, а впорядкований перелік ризиків із їхньою словесною характеристикою — низький, середній, високий, критичний рівень.</a:t>
            </a:r>
            <a:endParaRPr lang="en-US" sz="1250" dirty="0"/>
          </a:p>
        </p:txBody>
      </p:sp>
      <p:sp>
        <p:nvSpPr>
          <p:cNvPr id="5" name="Shape 3"/>
          <p:cNvSpPr/>
          <p:nvPr/>
        </p:nvSpPr>
        <p:spPr>
          <a:xfrm>
            <a:off x="548640" y="2880360"/>
            <a:ext cx="3474720" cy="2148840"/>
          </a:xfrm>
          <a:prstGeom prst="rect">
            <a:avLst/>
          </a:prstGeom>
          <a:solidFill>
            <a:srgbClr val="1B2A4A"/>
          </a:solidFill>
          <a:ln/>
        </p:spPr>
      </p:sp>
      <p:sp>
        <p:nvSpPr>
          <p:cNvPr id="6" name="Shape 4"/>
          <p:cNvSpPr/>
          <p:nvPr/>
        </p:nvSpPr>
        <p:spPr>
          <a:xfrm>
            <a:off x="822960" y="3136392"/>
            <a:ext cx="566928" cy="566928"/>
          </a:xfrm>
          <a:prstGeom prst="ellipse">
            <a:avLst/>
          </a:prstGeom>
          <a:solidFill>
            <a:srgbClr val="2C4066"/>
          </a:solidFill>
          <a:ln/>
        </p:spPr>
      </p:sp>
      <p:pic>
        <p:nvPicPr>
          <p:cNvPr id="7" name="Image 0" descr="/home/claude/icons/balance_gold.png">    </p:cNvPr>
          <p:cNvPicPr>
            <a:picLocks noChangeAspect="1"/>
          </p:cNvPicPr>
          <p:nvPr/>
        </p:nvPicPr>
        <p:blipFill>
          <a:blip r:embed="rId1"/>
          <a:stretch>
            <a:fillRect/>
          </a:stretch>
        </p:blipFill>
        <p:spPr>
          <a:xfrm>
            <a:off x="950976" y="3264408"/>
            <a:ext cx="310896" cy="310896"/>
          </a:xfrm>
          <a:prstGeom prst="rect">
            <a:avLst/>
          </a:prstGeom>
        </p:spPr>
      </p:pic>
      <p:sp>
        <p:nvSpPr>
          <p:cNvPr id="8" name="Text 5"/>
          <p:cNvSpPr/>
          <p:nvPr/>
        </p:nvSpPr>
        <p:spPr>
          <a:xfrm>
            <a:off x="822960" y="3813048"/>
            <a:ext cx="2926080" cy="411480"/>
          </a:xfrm>
          <a:prstGeom prst="rect">
            <a:avLst/>
          </a:prstGeom>
          <a:noFill/>
          <a:ln/>
        </p:spPr>
        <p:txBody>
          <a:bodyPr wrap="square"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Порівняльний характер</a:t>
            </a:r>
            <a:endParaRPr lang="en-US" sz="1450" dirty="0"/>
          </a:p>
        </p:txBody>
      </p:sp>
      <p:sp>
        <p:nvSpPr>
          <p:cNvPr id="9" name="Text 6"/>
          <p:cNvSpPr/>
          <p:nvPr/>
        </p:nvSpPr>
        <p:spPr>
          <a:xfrm>
            <a:off x="822960" y="4206240"/>
            <a:ext cx="2926080" cy="685800"/>
          </a:xfrm>
          <a:prstGeom prst="rect">
            <a:avLst/>
          </a:prstGeom>
          <a:noFill/>
          <a:ln/>
        </p:spPr>
        <p:txBody>
          <a:bodyPr wrap="square" rtlCol="0" anchor="t"/>
          <a:lstStyle/>
          <a:p>
            <a:pPr indent="0" marL="0">
              <a:lnSpc>
                <a:spcPts val="1400"/>
              </a:lnSpc>
              <a:buNone/>
            </a:pPr>
            <a:r>
              <a:rPr lang="en-US" sz="1100" dirty="0">
                <a:solidFill>
                  <a:srgbClr val="CFDCEF"/>
                </a:solidFill>
                <a:latin typeface="Calibri" pitchFamily="34" charset="0"/>
                <a:ea typeface="Calibri" pitchFamily="34" charset="-122"/>
                <a:cs typeface="Calibri" pitchFamily="34" charset="-120"/>
              </a:rPr>
              <a:t>ризики оцінюються не в абсолютних величинах, а відносно один одного за шкалою «низький — середній — високий — критичний»</a:t>
            </a:r>
            <a:endParaRPr lang="en-US" sz="1100" dirty="0"/>
          </a:p>
        </p:txBody>
      </p:sp>
      <p:sp>
        <p:nvSpPr>
          <p:cNvPr id="10" name="Shape 7"/>
          <p:cNvSpPr/>
          <p:nvPr/>
        </p:nvSpPr>
        <p:spPr>
          <a:xfrm>
            <a:off x="4343400" y="2880360"/>
            <a:ext cx="3474720" cy="2148840"/>
          </a:xfrm>
          <a:prstGeom prst="rect">
            <a:avLst/>
          </a:prstGeom>
          <a:solidFill>
            <a:srgbClr val="FFFFFF"/>
          </a:solidFill>
          <a:ln w="12700">
            <a:solidFill>
              <a:srgbClr val="E3E7EF"/>
            </a:solidFill>
            <a:prstDash val="solid"/>
          </a:ln>
        </p:spPr>
      </p:sp>
      <p:sp>
        <p:nvSpPr>
          <p:cNvPr id="11" name="Shape 8"/>
          <p:cNvSpPr/>
          <p:nvPr/>
        </p:nvSpPr>
        <p:spPr>
          <a:xfrm>
            <a:off x="4617720" y="3136392"/>
            <a:ext cx="566928" cy="566928"/>
          </a:xfrm>
          <a:prstGeom prst="ellipse">
            <a:avLst/>
          </a:prstGeom>
          <a:solidFill>
            <a:srgbClr val="CFDCEF"/>
          </a:solidFill>
          <a:ln/>
        </p:spPr>
      </p:sp>
      <p:pic>
        <p:nvPicPr>
          <p:cNvPr id="12" name="Image 1" descr="/home/claude/icons/bulb_navy.png">    </p:cNvPr>
          <p:cNvPicPr>
            <a:picLocks noChangeAspect="1"/>
          </p:cNvPicPr>
          <p:nvPr/>
        </p:nvPicPr>
        <p:blipFill>
          <a:blip r:embed="rId2"/>
          <a:stretch>
            <a:fillRect/>
          </a:stretch>
        </p:blipFill>
        <p:spPr>
          <a:xfrm>
            <a:off x="4745736" y="3264408"/>
            <a:ext cx="310896" cy="310896"/>
          </a:xfrm>
          <a:prstGeom prst="rect">
            <a:avLst/>
          </a:prstGeom>
        </p:spPr>
      </p:pic>
      <p:sp>
        <p:nvSpPr>
          <p:cNvPr id="13" name="Text 9"/>
          <p:cNvSpPr/>
          <p:nvPr/>
        </p:nvSpPr>
        <p:spPr>
          <a:xfrm>
            <a:off x="4617720" y="3813048"/>
            <a:ext cx="2926080" cy="411480"/>
          </a:xfrm>
          <a:prstGeom prst="rect">
            <a:avLst/>
          </a:prstGeom>
          <a:noFill/>
          <a:ln/>
        </p:spPr>
        <p:txBody>
          <a:bodyPr wrap="square"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Опора на судження фахівців</a:t>
            </a:r>
            <a:endParaRPr lang="en-US" sz="1450" dirty="0"/>
          </a:p>
        </p:txBody>
      </p:sp>
      <p:sp>
        <p:nvSpPr>
          <p:cNvPr id="14" name="Text 10"/>
          <p:cNvSpPr/>
          <p:nvPr/>
        </p:nvSpPr>
        <p:spPr>
          <a:xfrm>
            <a:off x="4617720" y="4206240"/>
            <a:ext cx="2926080" cy="685800"/>
          </a:xfrm>
          <a:prstGeom prst="rect">
            <a:avLst/>
          </a:prstGeom>
          <a:noFill/>
          <a:ln/>
        </p:spPr>
        <p:txBody>
          <a:bodyPr wrap="square" rtlCol="0" anchor="t"/>
          <a:lstStyle/>
          <a:p>
            <a:pPr indent="0" marL="0">
              <a:lnSpc>
                <a:spcPts val="1400"/>
              </a:lnSpc>
              <a:buNone/>
            </a:pPr>
            <a:r>
              <a:rPr lang="en-US" sz="1100" dirty="0">
                <a:solidFill>
                  <a:srgbClr val="2C3444"/>
                </a:solidFill>
                <a:latin typeface="Calibri" pitchFamily="34" charset="0"/>
                <a:ea typeface="Calibri" pitchFamily="34" charset="-122"/>
                <a:cs typeface="Calibri" pitchFamily="34" charset="-120"/>
              </a:rPr>
              <a:t>основним джерелом інформації є досвід, кваліфікація та інтуїція експертів і керівників підрозділів підприємства</a:t>
            </a:r>
            <a:endParaRPr lang="en-US" sz="1100" dirty="0"/>
          </a:p>
        </p:txBody>
      </p:sp>
      <p:sp>
        <p:nvSpPr>
          <p:cNvPr id="15" name="Shape 11"/>
          <p:cNvSpPr/>
          <p:nvPr/>
        </p:nvSpPr>
        <p:spPr>
          <a:xfrm>
            <a:off x="8138160" y="2880360"/>
            <a:ext cx="3474720" cy="2148840"/>
          </a:xfrm>
          <a:prstGeom prst="rect">
            <a:avLst/>
          </a:prstGeom>
          <a:solidFill>
            <a:srgbClr val="1B2A4A"/>
          </a:solidFill>
          <a:ln/>
        </p:spPr>
      </p:sp>
      <p:sp>
        <p:nvSpPr>
          <p:cNvPr id="16" name="Shape 12"/>
          <p:cNvSpPr/>
          <p:nvPr/>
        </p:nvSpPr>
        <p:spPr>
          <a:xfrm>
            <a:off x="8412480" y="3136392"/>
            <a:ext cx="566928" cy="566928"/>
          </a:xfrm>
          <a:prstGeom prst="ellipse">
            <a:avLst/>
          </a:prstGeom>
          <a:solidFill>
            <a:srgbClr val="2C4066"/>
          </a:solidFill>
          <a:ln/>
        </p:spPr>
      </p:sp>
      <p:pic>
        <p:nvPicPr>
          <p:cNvPr id="17" name="Image 2" descr="/home/claude/icons/layers_gold.png">    </p:cNvPr>
          <p:cNvPicPr>
            <a:picLocks noChangeAspect="1"/>
          </p:cNvPicPr>
          <p:nvPr/>
        </p:nvPicPr>
        <p:blipFill>
          <a:blip r:embed="rId3"/>
          <a:stretch>
            <a:fillRect/>
          </a:stretch>
        </p:blipFill>
        <p:spPr>
          <a:xfrm>
            <a:off x="8540496" y="3264408"/>
            <a:ext cx="310896" cy="310896"/>
          </a:xfrm>
          <a:prstGeom prst="rect">
            <a:avLst/>
          </a:prstGeom>
        </p:spPr>
      </p:pic>
      <p:sp>
        <p:nvSpPr>
          <p:cNvPr id="18" name="Text 13"/>
          <p:cNvSpPr/>
          <p:nvPr/>
        </p:nvSpPr>
        <p:spPr>
          <a:xfrm>
            <a:off x="8412480" y="3813048"/>
            <a:ext cx="2926080" cy="411480"/>
          </a:xfrm>
          <a:prstGeom prst="rect">
            <a:avLst/>
          </a:prstGeom>
          <a:noFill/>
          <a:ln/>
        </p:spPr>
        <p:txBody>
          <a:bodyPr wrap="square"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Словесний опис результату</a:t>
            </a:r>
            <a:endParaRPr lang="en-US" sz="1450" dirty="0"/>
          </a:p>
        </p:txBody>
      </p:sp>
      <p:sp>
        <p:nvSpPr>
          <p:cNvPr id="19" name="Text 14"/>
          <p:cNvSpPr/>
          <p:nvPr/>
        </p:nvSpPr>
        <p:spPr>
          <a:xfrm>
            <a:off x="8412480" y="4206240"/>
            <a:ext cx="2926080" cy="685800"/>
          </a:xfrm>
          <a:prstGeom prst="rect">
            <a:avLst/>
          </a:prstGeom>
          <a:noFill/>
          <a:ln/>
        </p:spPr>
        <p:txBody>
          <a:bodyPr wrap="square" rtlCol="0" anchor="t"/>
          <a:lstStyle/>
          <a:p>
            <a:pPr indent="0" marL="0">
              <a:lnSpc>
                <a:spcPts val="1400"/>
              </a:lnSpc>
              <a:buNone/>
            </a:pPr>
            <a:r>
              <a:rPr lang="en-US" sz="1100" dirty="0">
                <a:solidFill>
                  <a:srgbClr val="CFDCEF"/>
                </a:solidFill>
                <a:latin typeface="Calibri" pitchFamily="34" charset="0"/>
                <a:ea typeface="Calibri" pitchFamily="34" charset="-122"/>
                <a:cs typeface="Calibri" pitchFamily="34" charset="-120"/>
              </a:rPr>
              <a:t>підсумком оцінювання є вербальна характеристика ризику та його місце в реєстрі, а не число чи ймовірнісний розподіл</a:t>
            </a:r>
            <a:endParaRPr lang="en-US" sz="1100" dirty="0"/>
          </a:p>
        </p:txBody>
      </p:sp>
      <p:sp>
        <p:nvSpPr>
          <p:cNvPr id="20" name="Text 15"/>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3.1 Групування якісних методів оцінювання ризиків</a:t>
            </a:r>
            <a:endParaRPr lang="en-US" sz="1000" dirty="0"/>
          </a:p>
        </p:txBody>
      </p:sp>
      <p:sp>
        <p:nvSpPr>
          <p:cNvPr id="21" name="Text 16"/>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3.1 ГРУПУВАННЯ ЯКІСНИХ МЕТОДІВ ОЦІНЮВАННЯ РИЗИКІВ</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Ознаки та функції якісного оцінювання</a:t>
            </a:r>
            <a:endParaRPr lang="en-US" sz="2600" dirty="0"/>
          </a:p>
        </p:txBody>
      </p:sp>
      <p:sp>
        <p:nvSpPr>
          <p:cNvPr id="4" name="Text 2"/>
          <p:cNvSpPr/>
          <p:nvPr/>
        </p:nvSpPr>
        <p:spPr>
          <a:xfrm>
            <a:off x="548640" y="1298448"/>
            <a:ext cx="11064240" cy="54864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Якісне оцінювання виконує в системі управління ризиком кілька взаємопов'язаних функцій, які визначають його місце між етапами ідентифікації та кількісного вимірювання ризику.</a:t>
            </a:r>
            <a:endParaRPr lang="en-US" sz="1250" dirty="0"/>
          </a:p>
        </p:txBody>
      </p:sp>
      <p:sp>
        <p:nvSpPr>
          <p:cNvPr id="5" name="Shape 3"/>
          <p:cNvSpPr/>
          <p:nvPr/>
        </p:nvSpPr>
        <p:spPr>
          <a:xfrm>
            <a:off x="548640" y="1965960"/>
            <a:ext cx="5372100" cy="1600200"/>
          </a:xfrm>
          <a:prstGeom prst="rect">
            <a:avLst/>
          </a:prstGeom>
          <a:solidFill>
            <a:srgbClr val="FFFFFF"/>
          </a:solidFill>
          <a:ln w="12700">
            <a:solidFill>
              <a:srgbClr val="E3E7EF"/>
            </a:solidFill>
            <a:prstDash val="solid"/>
          </a:ln>
        </p:spPr>
      </p:sp>
      <p:sp>
        <p:nvSpPr>
          <p:cNvPr id="6" name="Shape 4"/>
          <p:cNvSpPr/>
          <p:nvPr/>
        </p:nvSpPr>
        <p:spPr>
          <a:xfrm>
            <a:off x="777240" y="2167128"/>
            <a:ext cx="502920" cy="502920"/>
          </a:xfrm>
          <a:prstGeom prst="ellipse">
            <a:avLst/>
          </a:prstGeom>
          <a:solidFill>
            <a:srgbClr val="CFDCEF"/>
          </a:solidFill>
          <a:ln/>
        </p:spPr>
      </p:sp>
      <p:pic>
        <p:nvPicPr>
          <p:cNvPr id="7" name="Image 0" descr="/home/claude/icons/listol_navy.png">    </p:cNvPr>
          <p:cNvPicPr>
            <a:picLocks noChangeAspect="1"/>
          </p:cNvPicPr>
          <p:nvPr/>
        </p:nvPicPr>
        <p:blipFill>
          <a:blip r:embed="rId1"/>
          <a:stretch>
            <a:fillRect/>
          </a:stretch>
        </p:blipFill>
        <p:spPr>
          <a:xfrm>
            <a:off x="896112" y="2286000"/>
            <a:ext cx="274320" cy="274320"/>
          </a:xfrm>
          <a:prstGeom prst="rect">
            <a:avLst/>
          </a:prstGeom>
        </p:spPr>
      </p:pic>
      <p:sp>
        <p:nvSpPr>
          <p:cNvPr id="8" name="Text 5"/>
          <p:cNvSpPr/>
          <p:nvPr/>
        </p:nvSpPr>
        <p:spPr>
          <a:xfrm>
            <a:off x="1463040" y="214884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Ранжування ризиків</a:t>
            </a:r>
            <a:endParaRPr lang="en-US" sz="1350" dirty="0"/>
          </a:p>
        </p:txBody>
      </p:sp>
      <p:sp>
        <p:nvSpPr>
          <p:cNvPr id="9" name="Text 6"/>
          <p:cNvSpPr/>
          <p:nvPr/>
        </p:nvSpPr>
        <p:spPr>
          <a:xfrm>
            <a:off x="777240" y="277063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впорядкування виявлених ризиків за пріоритетністю з урахуванням імовірності настання та тяжкості можливих наслідків</a:t>
            </a:r>
            <a:endParaRPr lang="en-US" sz="1050" dirty="0"/>
          </a:p>
        </p:txBody>
      </p:sp>
      <p:sp>
        <p:nvSpPr>
          <p:cNvPr id="10" name="Shape 7"/>
          <p:cNvSpPr/>
          <p:nvPr/>
        </p:nvSpPr>
        <p:spPr>
          <a:xfrm>
            <a:off x="6240780" y="1965960"/>
            <a:ext cx="5372100" cy="1600200"/>
          </a:xfrm>
          <a:prstGeom prst="rect">
            <a:avLst/>
          </a:prstGeom>
          <a:solidFill>
            <a:srgbClr val="1B2A4A"/>
          </a:solidFill>
          <a:ln/>
        </p:spPr>
      </p:sp>
      <p:sp>
        <p:nvSpPr>
          <p:cNvPr id="11" name="Shape 8"/>
          <p:cNvSpPr/>
          <p:nvPr/>
        </p:nvSpPr>
        <p:spPr>
          <a:xfrm>
            <a:off x="6469380" y="2167128"/>
            <a:ext cx="502920" cy="502920"/>
          </a:xfrm>
          <a:prstGeom prst="ellipse">
            <a:avLst/>
          </a:prstGeom>
          <a:solidFill>
            <a:srgbClr val="2C4066"/>
          </a:solidFill>
          <a:ln/>
        </p:spPr>
      </p:sp>
      <p:pic>
        <p:nvPicPr>
          <p:cNvPr id="12" name="Image 1" descr="/home/claude/icons/filter_gold.png">    </p:cNvPr>
          <p:cNvPicPr>
            <a:picLocks noChangeAspect="1"/>
          </p:cNvPicPr>
          <p:nvPr/>
        </p:nvPicPr>
        <p:blipFill>
          <a:blip r:embed="rId2"/>
          <a:stretch>
            <a:fillRect/>
          </a:stretch>
        </p:blipFill>
        <p:spPr>
          <a:xfrm>
            <a:off x="6588252" y="2286000"/>
            <a:ext cx="274320" cy="274320"/>
          </a:xfrm>
          <a:prstGeom prst="rect">
            <a:avLst/>
          </a:prstGeom>
        </p:spPr>
      </p:pic>
      <p:sp>
        <p:nvSpPr>
          <p:cNvPr id="13" name="Text 9"/>
          <p:cNvSpPr/>
          <p:nvPr/>
        </p:nvSpPr>
        <p:spPr>
          <a:xfrm>
            <a:off x="7155180" y="214884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Первинний відбір (скринінг)</a:t>
            </a:r>
            <a:endParaRPr lang="en-US" sz="1350" dirty="0"/>
          </a:p>
        </p:txBody>
      </p:sp>
      <p:sp>
        <p:nvSpPr>
          <p:cNvPr id="14" name="Text 10"/>
          <p:cNvSpPr/>
          <p:nvPr/>
        </p:nvSpPr>
        <p:spPr>
          <a:xfrm>
            <a:off x="6469380" y="277063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відсіювання незначних ризиків, опрацювання яких не виправдовує витрат часу та ресурсів менеджменту</a:t>
            </a:r>
            <a:endParaRPr lang="en-US" sz="1050" dirty="0"/>
          </a:p>
        </p:txBody>
      </p:sp>
      <p:sp>
        <p:nvSpPr>
          <p:cNvPr id="15" name="Shape 11"/>
          <p:cNvSpPr/>
          <p:nvPr/>
        </p:nvSpPr>
        <p:spPr>
          <a:xfrm>
            <a:off x="548640" y="3840480"/>
            <a:ext cx="5372100" cy="1600200"/>
          </a:xfrm>
          <a:prstGeom prst="rect">
            <a:avLst/>
          </a:prstGeom>
          <a:solidFill>
            <a:srgbClr val="1B2A4A"/>
          </a:solidFill>
          <a:ln/>
        </p:spPr>
      </p:sp>
      <p:sp>
        <p:nvSpPr>
          <p:cNvPr id="16" name="Shape 12"/>
          <p:cNvSpPr/>
          <p:nvPr/>
        </p:nvSpPr>
        <p:spPr>
          <a:xfrm>
            <a:off x="777240" y="4041648"/>
            <a:ext cx="502920" cy="502920"/>
          </a:xfrm>
          <a:prstGeom prst="ellipse">
            <a:avLst/>
          </a:prstGeom>
          <a:solidFill>
            <a:srgbClr val="2C4066"/>
          </a:solidFill>
          <a:ln/>
        </p:spPr>
      </p:sp>
      <p:pic>
        <p:nvPicPr>
          <p:cNvPr id="17" name="Image 2" descr="/home/claude/icons/chartbar_gold.png">    </p:cNvPr>
          <p:cNvPicPr>
            <a:picLocks noChangeAspect="1"/>
          </p:cNvPicPr>
          <p:nvPr/>
        </p:nvPicPr>
        <p:blipFill>
          <a:blip r:embed="rId3"/>
          <a:stretch>
            <a:fillRect/>
          </a:stretch>
        </p:blipFill>
        <p:spPr>
          <a:xfrm>
            <a:off x="896112" y="4160520"/>
            <a:ext cx="274320" cy="274320"/>
          </a:xfrm>
          <a:prstGeom prst="rect">
            <a:avLst/>
          </a:prstGeom>
        </p:spPr>
      </p:pic>
      <p:sp>
        <p:nvSpPr>
          <p:cNvPr id="18" name="Text 13"/>
          <p:cNvSpPr/>
          <p:nvPr/>
        </p:nvSpPr>
        <p:spPr>
          <a:xfrm>
            <a:off x="1463040" y="402336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Підготовка до кількісного аналізу</a:t>
            </a:r>
            <a:endParaRPr lang="en-US" sz="1350" dirty="0"/>
          </a:p>
        </p:txBody>
      </p:sp>
      <p:sp>
        <p:nvSpPr>
          <p:cNvPr id="19" name="Text 14"/>
          <p:cNvSpPr/>
          <p:nvPr/>
        </p:nvSpPr>
        <p:spPr>
          <a:xfrm>
            <a:off x="777240" y="464515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виокремлення пріоритетних ризиків, які потребують подальшого точного вимірювання числовими методами</a:t>
            </a:r>
            <a:endParaRPr lang="en-US" sz="1050" dirty="0"/>
          </a:p>
        </p:txBody>
      </p:sp>
      <p:sp>
        <p:nvSpPr>
          <p:cNvPr id="20" name="Shape 15"/>
          <p:cNvSpPr/>
          <p:nvPr/>
        </p:nvSpPr>
        <p:spPr>
          <a:xfrm>
            <a:off x="6240780" y="3840480"/>
            <a:ext cx="5372100" cy="1600200"/>
          </a:xfrm>
          <a:prstGeom prst="rect">
            <a:avLst/>
          </a:prstGeom>
          <a:solidFill>
            <a:srgbClr val="FFFFFF"/>
          </a:solidFill>
          <a:ln w="12700">
            <a:solidFill>
              <a:srgbClr val="E3E7EF"/>
            </a:solidFill>
            <a:prstDash val="solid"/>
          </a:ln>
        </p:spPr>
      </p:sp>
      <p:sp>
        <p:nvSpPr>
          <p:cNvPr id="21" name="Shape 16"/>
          <p:cNvSpPr/>
          <p:nvPr/>
        </p:nvSpPr>
        <p:spPr>
          <a:xfrm>
            <a:off x="6469380" y="4041648"/>
            <a:ext cx="502920" cy="502920"/>
          </a:xfrm>
          <a:prstGeom prst="ellipse">
            <a:avLst/>
          </a:prstGeom>
          <a:solidFill>
            <a:srgbClr val="CFDCEF"/>
          </a:solidFill>
          <a:ln/>
        </p:spPr>
      </p:sp>
      <p:pic>
        <p:nvPicPr>
          <p:cNvPr id="22" name="Image 3" descr="/home/claude/icons/clipboard_navy.png">    </p:cNvPr>
          <p:cNvPicPr>
            <a:picLocks noChangeAspect="1"/>
          </p:cNvPicPr>
          <p:nvPr/>
        </p:nvPicPr>
        <p:blipFill>
          <a:blip r:embed="rId4"/>
          <a:stretch>
            <a:fillRect/>
          </a:stretch>
        </p:blipFill>
        <p:spPr>
          <a:xfrm>
            <a:off x="6588252" y="4160520"/>
            <a:ext cx="274320" cy="274320"/>
          </a:xfrm>
          <a:prstGeom prst="rect">
            <a:avLst/>
          </a:prstGeom>
        </p:spPr>
      </p:pic>
      <p:sp>
        <p:nvSpPr>
          <p:cNvPr id="23" name="Text 17"/>
          <p:cNvSpPr/>
          <p:nvPr/>
        </p:nvSpPr>
        <p:spPr>
          <a:xfrm>
            <a:off x="7155180" y="402336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Документування та комунікація</a:t>
            </a:r>
            <a:endParaRPr lang="en-US" sz="1350" dirty="0"/>
          </a:p>
        </p:txBody>
      </p:sp>
      <p:sp>
        <p:nvSpPr>
          <p:cNvPr id="24" name="Text 18"/>
          <p:cNvSpPr/>
          <p:nvPr/>
        </p:nvSpPr>
        <p:spPr>
          <a:xfrm>
            <a:off x="6469380" y="464515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формування карти ризиків як інструмента узгодженого розуміння загроз усіма учасниками управлінського процесу</a:t>
            </a:r>
            <a:endParaRPr lang="en-US" sz="1050" dirty="0"/>
          </a:p>
        </p:txBody>
      </p:sp>
      <p:sp>
        <p:nvSpPr>
          <p:cNvPr id="25" name="Text 19"/>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3.1 Групування якісних методів оцінювання ризиків</a:t>
            </a:r>
            <a:endParaRPr lang="en-US" sz="1000" dirty="0"/>
          </a:p>
        </p:txBody>
      </p:sp>
      <p:sp>
        <p:nvSpPr>
          <p:cNvPr id="26" name="Text 20"/>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3.1 ГРУПУВАННЯ ЯКІСНИХ МЕТОДІВ ОЦІНЮВАННЯ РИЗИКІВ</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Критерії групування якісних методів</a:t>
            </a:r>
            <a:endParaRPr lang="en-US" sz="2600" dirty="0"/>
          </a:p>
        </p:txBody>
      </p:sp>
      <p:sp>
        <p:nvSpPr>
          <p:cNvPr id="4" name="Text 2"/>
          <p:cNvSpPr/>
          <p:nvPr/>
        </p:nvSpPr>
        <p:spPr>
          <a:xfrm>
            <a:off x="548640" y="1298448"/>
            <a:ext cx="11064240" cy="50292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Розмаїття якісних методів оцінювання ризику зумовлює потребу в їх систематизації за різними класифікаційними ознаками, що полегшує обґрунтований вибір інструментарію для конкретної управлінської ситуації.</a:t>
            </a:r>
            <a:endParaRPr lang="en-US" sz="1250" dirty="0"/>
          </a:p>
        </p:txBody>
      </p:sp>
      <p:sp>
        <p:nvSpPr>
          <p:cNvPr id="5" name="Shape 3"/>
          <p:cNvSpPr/>
          <p:nvPr/>
        </p:nvSpPr>
        <p:spPr>
          <a:xfrm>
            <a:off x="548640" y="1920240"/>
            <a:ext cx="3505200" cy="1783080"/>
          </a:xfrm>
          <a:prstGeom prst="rect">
            <a:avLst/>
          </a:prstGeom>
          <a:solidFill>
            <a:srgbClr val="FFFFFF"/>
          </a:solidFill>
          <a:ln w="12700">
            <a:solidFill>
              <a:srgbClr val="E3E7EF"/>
            </a:solidFill>
            <a:prstDash val="solid"/>
          </a:ln>
        </p:spPr>
      </p:sp>
      <p:sp>
        <p:nvSpPr>
          <p:cNvPr id="6" name="Shape 4"/>
          <p:cNvSpPr/>
          <p:nvPr/>
        </p:nvSpPr>
        <p:spPr>
          <a:xfrm>
            <a:off x="749808" y="2103120"/>
            <a:ext cx="457200" cy="457200"/>
          </a:xfrm>
          <a:prstGeom prst="ellipse">
            <a:avLst/>
          </a:prstGeom>
          <a:solidFill>
            <a:srgbClr val="CFDCEF"/>
          </a:solidFill>
          <a:ln/>
        </p:spPr>
      </p:sp>
      <p:pic>
        <p:nvPicPr>
          <p:cNvPr id="7" name="Image 0" descr="/home/claude/icons/users_navy.png">    </p:cNvPr>
          <p:cNvPicPr>
            <a:picLocks noChangeAspect="1"/>
          </p:cNvPicPr>
          <p:nvPr/>
        </p:nvPicPr>
        <p:blipFill>
          <a:blip r:embed="rId1"/>
          <a:stretch>
            <a:fillRect/>
          </a:stretch>
        </p:blipFill>
        <p:spPr>
          <a:xfrm>
            <a:off x="850392" y="2203704"/>
            <a:ext cx="256032" cy="256032"/>
          </a:xfrm>
          <a:prstGeom prst="rect">
            <a:avLst/>
          </a:prstGeom>
        </p:spPr>
      </p:pic>
      <p:sp>
        <p:nvSpPr>
          <p:cNvPr id="8" name="Text 5"/>
          <p:cNvSpPr/>
          <p:nvPr/>
        </p:nvSpPr>
        <p:spPr>
          <a:xfrm>
            <a:off x="1325880" y="2075688"/>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За кількістю учасників</a:t>
            </a:r>
            <a:endParaRPr lang="en-US" sz="1250" dirty="0"/>
          </a:p>
        </p:txBody>
      </p:sp>
      <p:sp>
        <p:nvSpPr>
          <p:cNvPr id="9" name="Text 6"/>
          <p:cNvSpPr/>
          <p:nvPr/>
        </p:nvSpPr>
        <p:spPr>
          <a:xfrm>
            <a:off x="749808" y="2633472"/>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індивідуальні (метод аналогій, інтуїтивна оцінка) та групові (мозковий штурм, метод Делфі, комісії експертів)</a:t>
            </a:r>
            <a:endParaRPr lang="en-US" sz="970" dirty="0"/>
          </a:p>
        </p:txBody>
      </p:sp>
      <p:sp>
        <p:nvSpPr>
          <p:cNvPr id="10" name="Shape 7"/>
          <p:cNvSpPr/>
          <p:nvPr/>
        </p:nvSpPr>
        <p:spPr>
          <a:xfrm>
            <a:off x="4328160" y="1920240"/>
            <a:ext cx="3505200" cy="1783080"/>
          </a:xfrm>
          <a:prstGeom prst="rect">
            <a:avLst/>
          </a:prstGeom>
          <a:solidFill>
            <a:srgbClr val="1B2A4A"/>
          </a:solidFill>
          <a:ln/>
        </p:spPr>
      </p:sp>
      <p:sp>
        <p:nvSpPr>
          <p:cNvPr id="11" name="Shape 8"/>
          <p:cNvSpPr/>
          <p:nvPr/>
        </p:nvSpPr>
        <p:spPr>
          <a:xfrm>
            <a:off x="4529328" y="2103120"/>
            <a:ext cx="457200" cy="457200"/>
          </a:xfrm>
          <a:prstGeom prst="ellipse">
            <a:avLst/>
          </a:prstGeom>
          <a:solidFill>
            <a:srgbClr val="2C4066"/>
          </a:solidFill>
          <a:ln/>
        </p:spPr>
      </p:sp>
      <p:pic>
        <p:nvPicPr>
          <p:cNvPr id="12" name="Image 1" descr="/home/claude/icons/comments_gold.png">    </p:cNvPr>
          <p:cNvPicPr>
            <a:picLocks noChangeAspect="1"/>
          </p:cNvPicPr>
          <p:nvPr/>
        </p:nvPicPr>
        <p:blipFill>
          <a:blip r:embed="rId2"/>
          <a:stretch>
            <a:fillRect/>
          </a:stretch>
        </p:blipFill>
        <p:spPr>
          <a:xfrm>
            <a:off x="4629912" y="2203704"/>
            <a:ext cx="256032" cy="256032"/>
          </a:xfrm>
          <a:prstGeom prst="rect">
            <a:avLst/>
          </a:prstGeom>
        </p:spPr>
      </p:pic>
      <p:sp>
        <p:nvSpPr>
          <p:cNvPr id="13" name="Text 9"/>
          <p:cNvSpPr/>
          <p:nvPr/>
        </p:nvSpPr>
        <p:spPr>
          <a:xfrm>
            <a:off x="5105400" y="2075688"/>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За характером взаємодії</a:t>
            </a:r>
            <a:endParaRPr lang="en-US" sz="1250" dirty="0"/>
          </a:p>
        </p:txBody>
      </p:sp>
      <p:sp>
        <p:nvSpPr>
          <p:cNvPr id="14" name="Text 10"/>
          <p:cNvSpPr/>
          <p:nvPr/>
        </p:nvSpPr>
        <p:spPr>
          <a:xfrm>
            <a:off x="4529328" y="2633472"/>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методи з відкритим обговоренням (брейнстормінг) і методи із заочним, анонімним опитуванням учасників (Делфі)</a:t>
            </a:r>
            <a:endParaRPr lang="en-US" sz="970" dirty="0"/>
          </a:p>
        </p:txBody>
      </p:sp>
      <p:sp>
        <p:nvSpPr>
          <p:cNvPr id="15" name="Shape 11"/>
          <p:cNvSpPr/>
          <p:nvPr/>
        </p:nvSpPr>
        <p:spPr>
          <a:xfrm>
            <a:off x="8107680" y="1920240"/>
            <a:ext cx="3505200" cy="1783080"/>
          </a:xfrm>
          <a:prstGeom prst="rect">
            <a:avLst/>
          </a:prstGeom>
          <a:solidFill>
            <a:srgbClr val="1B2A4A"/>
          </a:solidFill>
          <a:ln/>
        </p:spPr>
      </p:sp>
      <p:sp>
        <p:nvSpPr>
          <p:cNvPr id="16" name="Shape 12"/>
          <p:cNvSpPr/>
          <p:nvPr/>
        </p:nvSpPr>
        <p:spPr>
          <a:xfrm>
            <a:off x="8308848" y="2103120"/>
            <a:ext cx="457200" cy="457200"/>
          </a:xfrm>
          <a:prstGeom prst="ellipse">
            <a:avLst/>
          </a:prstGeom>
          <a:solidFill>
            <a:srgbClr val="2C4066"/>
          </a:solidFill>
          <a:ln/>
        </p:spPr>
      </p:sp>
      <p:pic>
        <p:nvPicPr>
          <p:cNvPr id="17" name="Image 2" descr="/home/claude/icons/route_gold.png">    </p:cNvPr>
          <p:cNvPicPr>
            <a:picLocks noChangeAspect="1"/>
          </p:cNvPicPr>
          <p:nvPr/>
        </p:nvPicPr>
        <p:blipFill>
          <a:blip r:embed="rId3"/>
          <a:stretch>
            <a:fillRect/>
          </a:stretch>
        </p:blipFill>
        <p:spPr>
          <a:xfrm>
            <a:off x="8409432" y="2203704"/>
            <a:ext cx="256032" cy="256032"/>
          </a:xfrm>
          <a:prstGeom prst="rect">
            <a:avLst/>
          </a:prstGeom>
        </p:spPr>
      </p:pic>
      <p:sp>
        <p:nvSpPr>
          <p:cNvPr id="18" name="Text 13"/>
          <p:cNvSpPr/>
          <p:nvPr/>
        </p:nvSpPr>
        <p:spPr>
          <a:xfrm>
            <a:off x="8884920" y="2075688"/>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За джерелом інформації</a:t>
            </a:r>
            <a:endParaRPr lang="en-US" sz="1250" dirty="0"/>
          </a:p>
        </p:txBody>
      </p:sp>
      <p:sp>
        <p:nvSpPr>
          <p:cNvPr id="19" name="Text 14"/>
          <p:cNvSpPr/>
          <p:nvPr/>
        </p:nvSpPr>
        <p:spPr>
          <a:xfrm>
            <a:off x="8308848" y="2633472"/>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методи на основі власного досвіду (аналогії), знань експертів (експертні оцінки) та вільних асоціацій (асоціативні методи)</a:t>
            </a:r>
            <a:endParaRPr lang="en-US" sz="970" dirty="0"/>
          </a:p>
        </p:txBody>
      </p:sp>
      <p:sp>
        <p:nvSpPr>
          <p:cNvPr id="20" name="Shape 15"/>
          <p:cNvSpPr/>
          <p:nvPr/>
        </p:nvSpPr>
        <p:spPr>
          <a:xfrm>
            <a:off x="548640" y="3959352"/>
            <a:ext cx="3505200" cy="1783080"/>
          </a:xfrm>
          <a:prstGeom prst="rect">
            <a:avLst/>
          </a:prstGeom>
          <a:solidFill>
            <a:srgbClr val="FFFFFF"/>
          </a:solidFill>
          <a:ln w="12700">
            <a:solidFill>
              <a:srgbClr val="E3E7EF"/>
            </a:solidFill>
            <a:prstDash val="solid"/>
          </a:ln>
        </p:spPr>
      </p:sp>
      <p:sp>
        <p:nvSpPr>
          <p:cNvPr id="21" name="Shape 16"/>
          <p:cNvSpPr/>
          <p:nvPr/>
        </p:nvSpPr>
        <p:spPr>
          <a:xfrm>
            <a:off x="749808" y="4142232"/>
            <a:ext cx="457200" cy="457200"/>
          </a:xfrm>
          <a:prstGeom prst="ellipse">
            <a:avLst/>
          </a:prstGeom>
          <a:solidFill>
            <a:srgbClr val="CFDCEF"/>
          </a:solidFill>
          <a:ln/>
        </p:spPr>
      </p:sp>
      <p:pic>
        <p:nvPicPr>
          <p:cNvPr id="22" name="Image 3" descr="/home/claude/icons/repeat_navy.png">    </p:cNvPr>
          <p:cNvPicPr>
            <a:picLocks noChangeAspect="1"/>
          </p:cNvPicPr>
          <p:nvPr/>
        </p:nvPicPr>
        <p:blipFill>
          <a:blip r:embed="rId4"/>
          <a:stretch>
            <a:fillRect/>
          </a:stretch>
        </p:blipFill>
        <p:spPr>
          <a:xfrm>
            <a:off x="850392" y="4242816"/>
            <a:ext cx="256032" cy="256032"/>
          </a:xfrm>
          <a:prstGeom prst="rect">
            <a:avLst/>
          </a:prstGeom>
        </p:spPr>
      </p:pic>
      <p:sp>
        <p:nvSpPr>
          <p:cNvPr id="23" name="Text 17"/>
          <p:cNvSpPr/>
          <p:nvPr/>
        </p:nvSpPr>
        <p:spPr>
          <a:xfrm>
            <a:off x="1325880" y="4114800"/>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За кількістю ітерацій</a:t>
            </a:r>
            <a:endParaRPr lang="en-US" sz="1250" dirty="0"/>
          </a:p>
        </p:txBody>
      </p:sp>
      <p:sp>
        <p:nvSpPr>
          <p:cNvPr id="24" name="Text 18"/>
          <p:cNvSpPr/>
          <p:nvPr/>
        </p:nvSpPr>
        <p:spPr>
          <a:xfrm>
            <a:off x="749808" y="4672584"/>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одноетапні методи (одноразове опитування чи обговорення) та багатоетапні, ітеративні методи (метод Делфі)</a:t>
            </a:r>
            <a:endParaRPr lang="en-US" sz="970" dirty="0"/>
          </a:p>
        </p:txBody>
      </p:sp>
      <p:sp>
        <p:nvSpPr>
          <p:cNvPr id="25" name="Shape 19"/>
          <p:cNvSpPr/>
          <p:nvPr/>
        </p:nvSpPr>
        <p:spPr>
          <a:xfrm>
            <a:off x="4328160" y="3959352"/>
            <a:ext cx="3505200" cy="1783080"/>
          </a:xfrm>
          <a:prstGeom prst="rect">
            <a:avLst/>
          </a:prstGeom>
          <a:solidFill>
            <a:srgbClr val="FFFFFF"/>
          </a:solidFill>
          <a:ln w="12700">
            <a:solidFill>
              <a:srgbClr val="E3E7EF"/>
            </a:solidFill>
            <a:prstDash val="solid"/>
          </a:ln>
        </p:spPr>
      </p:sp>
      <p:sp>
        <p:nvSpPr>
          <p:cNvPr id="26" name="Shape 20"/>
          <p:cNvSpPr/>
          <p:nvPr/>
        </p:nvSpPr>
        <p:spPr>
          <a:xfrm>
            <a:off x="4529328" y="4142232"/>
            <a:ext cx="457200" cy="457200"/>
          </a:xfrm>
          <a:prstGeom prst="ellipse">
            <a:avLst/>
          </a:prstGeom>
          <a:solidFill>
            <a:srgbClr val="CFDCEF"/>
          </a:solidFill>
          <a:ln/>
        </p:spPr>
      </p:sp>
      <p:pic>
        <p:nvPicPr>
          <p:cNvPr id="27" name="Image 4" descr="/home/claude/icons/sitemap_navy.png">    </p:cNvPr>
          <p:cNvPicPr>
            <a:picLocks noChangeAspect="1"/>
          </p:cNvPicPr>
          <p:nvPr/>
        </p:nvPicPr>
        <p:blipFill>
          <a:blip r:embed="rId5"/>
          <a:stretch>
            <a:fillRect/>
          </a:stretch>
        </p:blipFill>
        <p:spPr>
          <a:xfrm>
            <a:off x="4629912" y="4242816"/>
            <a:ext cx="256032" cy="256032"/>
          </a:xfrm>
          <a:prstGeom prst="rect">
            <a:avLst/>
          </a:prstGeom>
        </p:spPr>
      </p:pic>
      <p:sp>
        <p:nvSpPr>
          <p:cNvPr id="28" name="Text 21"/>
          <p:cNvSpPr/>
          <p:nvPr/>
        </p:nvSpPr>
        <p:spPr>
          <a:xfrm>
            <a:off x="5105400" y="4114800"/>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За ступенем формалізації</a:t>
            </a:r>
            <a:endParaRPr lang="en-US" sz="1250" dirty="0"/>
          </a:p>
        </p:txBody>
      </p:sp>
      <p:sp>
        <p:nvSpPr>
          <p:cNvPr id="29" name="Text 22"/>
          <p:cNvSpPr/>
          <p:nvPr/>
        </p:nvSpPr>
        <p:spPr>
          <a:xfrm>
            <a:off x="4529328" y="4672584"/>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неформалізовані творчі методи (брейнстормінг, асоціації) та формалізовані процедури з чіткими етапами (Делфі, експертні комісії)</a:t>
            </a:r>
            <a:endParaRPr lang="en-US" sz="970" dirty="0"/>
          </a:p>
        </p:txBody>
      </p:sp>
      <p:sp>
        <p:nvSpPr>
          <p:cNvPr id="30" name="Shape 23"/>
          <p:cNvSpPr/>
          <p:nvPr/>
        </p:nvSpPr>
        <p:spPr>
          <a:xfrm>
            <a:off x="8107680" y="3959352"/>
            <a:ext cx="3505200" cy="1783080"/>
          </a:xfrm>
          <a:prstGeom prst="rect">
            <a:avLst/>
          </a:prstGeom>
          <a:solidFill>
            <a:srgbClr val="1B2A4A"/>
          </a:solidFill>
          <a:ln/>
        </p:spPr>
      </p:sp>
      <p:sp>
        <p:nvSpPr>
          <p:cNvPr id="31" name="Shape 24"/>
          <p:cNvSpPr/>
          <p:nvPr/>
        </p:nvSpPr>
        <p:spPr>
          <a:xfrm>
            <a:off x="8308848" y="4142232"/>
            <a:ext cx="457200" cy="457200"/>
          </a:xfrm>
          <a:prstGeom prst="ellipse">
            <a:avLst/>
          </a:prstGeom>
          <a:solidFill>
            <a:srgbClr val="2C4066"/>
          </a:solidFill>
          <a:ln/>
        </p:spPr>
      </p:sp>
      <p:pic>
        <p:nvPicPr>
          <p:cNvPr id="32" name="Image 5" descr="/home/claude/icons/target_gold.png">    </p:cNvPr>
          <p:cNvPicPr>
            <a:picLocks noChangeAspect="1"/>
          </p:cNvPicPr>
          <p:nvPr/>
        </p:nvPicPr>
        <p:blipFill>
          <a:blip r:embed="rId6"/>
          <a:stretch>
            <a:fillRect/>
          </a:stretch>
        </p:blipFill>
        <p:spPr>
          <a:xfrm>
            <a:off x="8409432" y="4242816"/>
            <a:ext cx="256032" cy="256032"/>
          </a:xfrm>
          <a:prstGeom prst="rect">
            <a:avLst/>
          </a:prstGeom>
        </p:spPr>
      </p:pic>
      <p:sp>
        <p:nvSpPr>
          <p:cNvPr id="33" name="Text 25"/>
          <p:cNvSpPr/>
          <p:nvPr/>
        </p:nvSpPr>
        <p:spPr>
          <a:xfrm>
            <a:off x="8884920" y="4114800"/>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За призначенням у процесі</a:t>
            </a:r>
            <a:endParaRPr lang="en-US" sz="1250" dirty="0"/>
          </a:p>
        </p:txBody>
      </p:sp>
      <p:sp>
        <p:nvSpPr>
          <p:cNvPr id="34" name="Text 26"/>
          <p:cNvSpPr/>
          <p:nvPr/>
        </p:nvSpPr>
        <p:spPr>
          <a:xfrm>
            <a:off x="8308848" y="4672584"/>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методи генерування переліку ризиків та методи ранжування й пріоритизації вже виявлених ризиків</a:t>
            </a:r>
            <a:endParaRPr lang="en-US" sz="970" dirty="0"/>
          </a:p>
        </p:txBody>
      </p:sp>
      <p:sp>
        <p:nvSpPr>
          <p:cNvPr id="35" name="Text 27"/>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3.1 Групування якісних методів оцінювання ризиків</a:t>
            </a:r>
            <a:endParaRPr lang="en-US" sz="1000" dirty="0"/>
          </a:p>
        </p:txBody>
      </p:sp>
      <p:sp>
        <p:nvSpPr>
          <p:cNvPr id="36" name="Text 28"/>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3.1 ГРУПУВАННЯ ЯКІСНИХ МЕТОДІВ ОЦІНЮВАННЯ РИЗИКІВ</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Основні групи якісних методів</a:t>
            </a:r>
            <a:endParaRPr lang="en-US" sz="2600" dirty="0"/>
          </a:p>
        </p:txBody>
      </p:sp>
      <p:sp>
        <p:nvSpPr>
          <p:cNvPr id="4" name="Text 2"/>
          <p:cNvSpPr/>
          <p:nvPr/>
        </p:nvSpPr>
        <p:spPr>
          <a:xfrm>
            <a:off x="548640" y="1298448"/>
            <a:ext cx="11064240" cy="50292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За змістовною основою якісні методи оцінювання господарських ризиків доцільно об'єднати у три великі групи, які на практиці часто застосовують у поєднанні для перевірки й уточнення отриманих результатів.</a:t>
            </a:r>
            <a:endParaRPr lang="en-US" sz="1250" dirty="0"/>
          </a:p>
        </p:txBody>
      </p:sp>
      <p:sp>
        <p:nvSpPr>
          <p:cNvPr id="5" name="Shape 3"/>
          <p:cNvSpPr/>
          <p:nvPr/>
        </p:nvSpPr>
        <p:spPr>
          <a:xfrm>
            <a:off x="548640" y="1920240"/>
            <a:ext cx="3505200" cy="1783080"/>
          </a:xfrm>
          <a:prstGeom prst="rect">
            <a:avLst/>
          </a:prstGeom>
          <a:solidFill>
            <a:srgbClr val="1B2A4A"/>
          </a:solidFill>
          <a:ln/>
        </p:spPr>
      </p:sp>
      <p:sp>
        <p:nvSpPr>
          <p:cNvPr id="6" name="Shape 4"/>
          <p:cNvSpPr/>
          <p:nvPr/>
        </p:nvSpPr>
        <p:spPr>
          <a:xfrm>
            <a:off x="749808" y="2103120"/>
            <a:ext cx="457200" cy="457200"/>
          </a:xfrm>
          <a:prstGeom prst="ellipse">
            <a:avLst/>
          </a:prstGeom>
          <a:solidFill>
            <a:srgbClr val="2C4066"/>
          </a:solidFill>
          <a:ln/>
        </p:spPr>
      </p:sp>
      <p:pic>
        <p:nvPicPr>
          <p:cNvPr id="7" name="Image 0" descr="/home/claude/icons/brain_gold.png">    </p:cNvPr>
          <p:cNvPicPr>
            <a:picLocks noChangeAspect="1"/>
          </p:cNvPicPr>
          <p:nvPr/>
        </p:nvPicPr>
        <p:blipFill>
          <a:blip r:embed="rId1"/>
          <a:stretch>
            <a:fillRect/>
          </a:stretch>
        </p:blipFill>
        <p:spPr>
          <a:xfrm>
            <a:off x="850392" y="2203704"/>
            <a:ext cx="256032" cy="256032"/>
          </a:xfrm>
          <a:prstGeom prst="rect">
            <a:avLst/>
          </a:prstGeom>
        </p:spPr>
      </p:pic>
      <p:sp>
        <p:nvSpPr>
          <p:cNvPr id="8" name="Text 5"/>
          <p:cNvSpPr/>
          <p:nvPr/>
        </p:nvSpPr>
        <p:spPr>
          <a:xfrm>
            <a:off x="1325880" y="2075688"/>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Евристично-творчі методи</a:t>
            </a:r>
            <a:endParaRPr lang="en-US" sz="1250" dirty="0"/>
          </a:p>
        </p:txBody>
      </p:sp>
      <p:sp>
        <p:nvSpPr>
          <p:cNvPr id="9" name="Text 6"/>
          <p:cNvSpPr/>
          <p:nvPr/>
        </p:nvSpPr>
        <p:spPr>
          <a:xfrm>
            <a:off x="749808" y="2633472"/>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мозковий штурм, зворотний мозковий штурм, метод 635 — спрямовані на генерування якомога більшої кількості ідей щодо ризиків</a:t>
            </a:r>
            <a:endParaRPr lang="en-US" sz="970" dirty="0"/>
          </a:p>
        </p:txBody>
      </p:sp>
      <p:sp>
        <p:nvSpPr>
          <p:cNvPr id="10" name="Shape 7"/>
          <p:cNvSpPr/>
          <p:nvPr/>
        </p:nvSpPr>
        <p:spPr>
          <a:xfrm>
            <a:off x="4328160" y="1920240"/>
            <a:ext cx="3505200" cy="1783080"/>
          </a:xfrm>
          <a:prstGeom prst="rect">
            <a:avLst/>
          </a:prstGeom>
          <a:solidFill>
            <a:srgbClr val="FFFFFF"/>
          </a:solidFill>
          <a:ln w="12700">
            <a:solidFill>
              <a:srgbClr val="E3E7EF"/>
            </a:solidFill>
            <a:prstDash val="solid"/>
          </a:ln>
        </p:spPr>
      </p:sp>
      <p:sp>
        <p:nvSpPr>
          <p:cNvPr id="11" name="Shape 8"/>
          <p:cNvSpPr/>
          <p:nvPr/>
        </p:nvSpPr>
        <p:spPr>
          <a:xfrm>
            <a:off x="4529328" y="2103120"/>
            <a:ext cx="457200" cy="457200"/>
          </a:xfrm>
          <a:prstGeom prst="ellipse">
            <a:avLst/>
          </a:prstGeom>
          <a:solidFill>
            <a:srgbClr val="CFDCEF"/>
          </a:solidFill>
          <a:ln/>
        </p:spPr>
      </p:sp>
      <p:pic>
        <p:nvPicPr>
          <p:cNvPr id="12" name="Image 1" descr="/home/claude/icons/usertie_navy.png">    </p:cNvPr>
          <p:cNvPicPr>
            <a:picLocks noChangeAspect="1"/>
          </p:cNvPicPr>
          <p:nvPr/>
        </p:nvPicPr>
        <p:blipFill>
          <a:blip r:embed="rId2"/>
          <a:stretch>
            <a:fillRect/>
          </a:stretch>
        </p:blipFill>
        <p:spPr>
          <a:xfrm>
            <a:off x="4629912" y="2203704"/>
            <a:ext cx="256032" cy="256032"/>
          </a:xfrm>
          <a:prstGeom prst="rect">
            <a:avLst/>
          </a:prstGeom>
        </p:spPr>
      </p:pic>
      <p:sp>
        <p:nvSpPr>
          <p:cNvPr id="13" name="Text 9"/>
          <p:cNvSpPr/>
          <p:nvPr/>
        </p:nvSpPr>
        <p:spPr>
          <a:xfrm>
            <a:off x="5105400" y="2075688"/>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Експертні методи</a:t>
            </a:r>
            <a:endParaRPr lang="en-US" sz="1250" dirty="0"/>
          </a:p>
        </p:txBody>
      </p:sp>
      <p:sp>
        <p:nvSpPr>
          <p:cNvPr id="14" name="Text 10"/>
          <p:cNvSpPr/>
          <p:nvPr/>
        </p:nvSpPr>
        <p:spPr>
          <a:xfrm>
            <a:off x="4529328" y="2633472"/>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метод експертних оцінок, метод комісій, метод Делфі — базуються на систематизованому опитуванні кваліфікованих фахівців</a:t>
            </a:r>
            <a:endParaRPr lang="en-US" sz="970" dirty="0"/>
          </a:p>
        </p:txBody>
      </p:sp>
      <p:sp>
        <p:nvSpPr>
          <p:cNvPr id="15" name="Shape 11"/>
          <p:cNvSpPr/>
          <p:nvPr/>
        </p:nvSpPr>
        <p:spPr>
          <a:xfrm>
            <a:off x="8107680" y="1920240"/>
            <a:ext cx="3505200" cy="1783080"/>
          </a:xfrm>
          <a:prstGeom prst="rect">
            <a:avLst/>
          </a:prstGeom>
          <a:solidFill>
            <a:srgbClr val="FFFFFF"/>
          </a:solidFill>
          <a:ln w="12700">
            <a:solidFill>
              <a:srgbClr val="E3E7EF"/>
            </a:solidFill>
            <a:prstDash val="solid"/>
          </a:ln>
        </p:spPr>
      </p:sp>
      <p:sp>
        <p:nvSpPr>
          <p:cNvPr id="16" name="Shape 12"/>
          <p:cNvSpPr/>
          <p:nvPr/>
        </p:nvSpPr>
        <p:spPr>
          <a:xfrm>
            <a:off x="8308848" y="2103120"/>
            <a:ext cx="457200" cy="457200"/>
          </a:xfrm>
          <a:prstGeom prst="ellipse">
            <a:avLst/>
          </a:prstGeom>
          <a:solidFill>
            <a:srgbClr val="CFDCEF"/>
          </a:solidFill>
          <a:ln/>
        </p:spPr>
      </p:sp>
      <p:pic>
        <p:nvPicPr>
          <p:cNvPr id="17" name="Image 2" descr="/home/claude/icons/route_navy.png">    </p:cNvPr>
          <p:cNvPicPr>
            <a:picLocks noChangeAspect="1"/>
          </p:cNvPicPr>
          <p:nvPr/>
        </p:nvPicPr>
        <p:blipFill>
          <a:blip r:embed="rId3"/>
          <a:stretch>
            <a:fillRect/>
          </a:stretch>
        </p:blipFill>
        <p:spPr>
          <a:xfrm>
            <a:off x="8409432" y="2203704"/>
            <a:ext cx="256032" cy="256032"/>
          </a:xfrm>
          <a:prstGeom prst="rect">
            <a:avLst/>
          </a:prstGeom>
        </p:spPr>
      </p:pic>
      <p:sp>
        <p:nvSpPr>
          <p:cNvPr id="18" name="Text 13"/>
          <p:cNvSpPr/>
          <p:nvPr/>
        </p:nvSpPr>
        <p:spPr>
          <a:xfrm>
            <a:off x="8884920" y="2075688"/>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Аналогово-асоціативні методи</a:t>
            </a:r>
            <a:endParaRPr lang="en-US" sz="1250" dirty="0"/>
          </a:p>
        </p:txBody>
      </p:sp>
      <p:sp>
        <p:nvSpPr>
          <p:cNvPr id="19" name="Text 14"/>
          <p:cNvSpPr/>
          <p:nvPr/>
        </p:nvSpPr>
        <p:spPr>
          <a:xfrm>
            <a:off x="8308848" y="2633472"/>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метод аналогій та метод асоціацій — спираються на порівняння з подібними ситуаціями, проєктами чи підприємствами</a:t>
            </a:r>
            <a:endParaRPr lang="en-US" sz="970" dirty="0"/>
          </a:p>
        </p:txBody>
      </p:sp>
      <p:sp>
        <p:nvSpPr>
          <p:cNvPr id="20" name="Shape 15"/>
          <p:cNvSpPr/>
          <p:nvPr/>
        </p:nvSpPr>
        <p:spPr>
          <a:xfrm>
            <a:off x="548640" y="3959352"/>
            <a:ext cx="3505200" cy="1783080"/>
          </a:xfrm>
          <a:prstGeom prst="rect">
            <a:avLst/>
          </a:prstGeom>
          <a:solidFill>
            <a:srgbClr val="1B2A4A"/>
          </a:solidFill>
          <a:ln/>
        </p:spPr>
      </p:sp>
      <p:sp>
        <p:nvSpPr>
          <p:cNvPr id="21" name="Shape 16"/>
          <p:cNvSpPr/>
          <p:nvPr/>
        </p:nvSpPr>
        <p:spPr>
          <a:xfrm>
            <a:off x="749808" y="4142232"/>
            <a:ext cx="457200" cy="457200"/>
          </a:xfrm>
          <a:prstGeom prst="ellipse">
            <a:avLst/>
          </a:prstGeom>
          <a:solidFill>
            <a:srgbClr val="2C4066"/>
          </a:solidFill>
          <a:ln/>
        </p:spPr>
      </p:sp>
      <p:pic>
        <p:nvPicPr>
          <p:cNvPr id="22" name="Image 3" descr="/home/claude/icons/puzzle_gold.png">    </p:cNvPr>
          <p:cNvPicPr>
            <a:picLocks noChangeAspect="1"/>
          </p:cNvPicPr>
          <p:nvPr/>
        </p:nvPicPr>
        <p:blipFill>
          <a:blip r:embed="rId4"/>
          <a:stretch>
            <a:fillRect/>
          </a:stretch>
        </p:blipFill>
        <p:spPr>
          <a:xfrm>
            <a:off x="850392" y="4242816"/>
            <a:ext cx="256032" cy="256032"/>
          </a:xfrm>
          <a:prstGeom prst="rect">
            <a:avLst/>
          </a:prstGeom>
        </p:spPr>
      </p:pic>
      <p:sp>
        <p:nvSpPr>
          <p:cNvPr id="23" name="Text 17"/>
          <p:cNvSpPr/>
          <p:nvPr/>
        </p:nvSpPr>
        <p:spPr>
          <a:xfrm>
            <a:off x="1325880" y="4114800"/>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Комбіновані підходи</a:t>
            </a:r>
            <a:endParaRPr lang="en-US" sz="1250" dirty="0"/>
          </a:p>
        </p:txBody>
      </p:sp>
      <p:sp>
        <p:nvSpPr>
          <p:cNvPr id="24" name="Text 18"/>
          <p:cNvSpPr/>
          <p:nvPr/>
        </p:nvSpPr>
        <p:spPr>
          <a:xfrm>
            <a:off x="749808" y="4672584"/>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SWOT-аналіз, сценарний якісний аналіз — поєднують елементи експертизи, аналогій та структурованого обговорення</a:t>
            </a:r>
            <a:endParaRPr lang="en-US" sz="970" dirty="0"/>
          </a:p>
        </p:txBody>
      </p:sp>
      <p:sp>
        <p:nvSpPr>
          <p:cNvPr id="25" name="Shape 19"/>
          <p:cNvSpPr/>
          <p:nvPr/>
        </p:nvSpPr>
        <p:spPr>
          <a:xfrm>
            <a:off x="4328160" y="3959352"/>
            <a:ext cx="3505200" cy="1783080"/>
          </a:xfrm>
          <a:prstGeom prst="rect">
            <a:avLst/>
          </a:prstGeom>
          <a:solidFill>
            <a:srgbClr val="FFFFFF"/>
          </a:solidFill>
          <a:ln w="12700">
            <a:solidFill>
              <a:srgbClr val="E3E7EF"/>
            </a:solidFill>
            <a:prstDash val="solid"/>
          </a:ln>
        </p:spPr>
      </p:sp>
      <p:sp>
        <p:nvSpPr>
          <p:cNvPr id="26" name="Shape 20"/>
          <p:cNvSpPr/>
          <p:nvPr/>
        </p:nvSpPr>
        <p:spPr>
          <a:xfrm>
            <a:off x="4529328" y="4142232"/>
            <a:ext cx="457200" cy="457200"/>
          </a:xfrm>
          <a:prstGeom prst="ellipse">
            <a:avLst/>
          </a:prstGeom>
          <a:solidFill>
            <a:srgbClr val="CFDCEF"/>
          </a:solidFill>
          <a:ln/>
        </p:spPr>
      </p:sp>
      <p:pic>
        <p:nvPicPr>
          <p:cNvPr id="27" name="Image 4" descr="/home/claude/icons/book_navy.png">    </p:cNvPr>
          <p:cNvPicPr>
            <a:picLocks noChangeAspect="1"/>
          </p:cNvPicPr>
          <p:nvPr/>
        </p:nvPicPr>
        <p:blipFill>
          <a:blip r:embed="rId5"/>
          <a:stretch>
            <a:fillRect/>
          </a:stretch>
        </p:blipFill>
        <p:spPr>
          <a:xfrm>
            <a:off x="4629912" y="4242816"/>
            <a:ext cx="256032" cy="256032"/>
          </a:xfrm>
          <a:prstGeom prst="rect">
            <a:avLst/>
          </a:prstGeom>
        </p:spPr>
      </p:pic>
      <p:sp>
        <p:nvSpPr>
          <p:cNvPr id="28" name="Text 21"/>
          <p:cNvSpPr/>
          <p:nvPr/>
        </p:nvSpPr>
        <p:spPr>
          <a:xfrm>
            <a:off x="5105400" y="4114800"/>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Документально-аналітичні методи</a:t>
            </a:r>
            <a:endParaRPr lang="en-US" sz="1250" dirty="0"/>
          </a:p>
        </p:txBody>
      </p:sp>
      <p:sp>
        <p:nvSpPr>
          <p:cNvPr id="29" name="Text 22"/>
          <p:cNvSpPr/>
          <p:nvPr/>
        </p:nvSpPr>
        <p:spPr>
          <a:xfrm>
            <a:off x="4529328" y="4672584"/>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аналіз внутрішньої документації та галузевих чек-листів як допоміжне джерело для якісних суджень</a:t>
            </a:r>
            <a:endParaRPr lang="en-US" sz="970" dirty="0"/>
          </a:p>
        </p:txBody>
      </p:sp>
      <p:sp>
        <p:nvSpPr>
          <p:cNvPr id="30" name="Shape 23"/>
          <p:cNvSpPr/>
          <p:nvPr/>
        </p:nvSpPr>
        <p:spPr>
          <a:xfrm>
            <a:off x="8107680" y="3959352"/>
            <a:ext cx="3505200" cy="1783080"/>
          </a:xfrm>
          <a:prstGeom prst="rect">
            <a:avLst/>
          </a:prstGeom>
          <a:solidFill>
            <a:srgbClr val="1B2A4A"/>
          </a:solidFill>
          <a:ln/>
        </p:spPr>
      </p:sp>
      <p:sp>
        <p:nvSpPr>
          <p:cNvPr id="31" name="Shape 24"/>
          <p:cNvSpPr/>
          <p:nvPr/>
        </p:nvSpPr>
        <p:spPr>
          <a:xfrm>
            <a:off x="8308848" y="4142232"/>
            <a:ext cx="457200" cy="457200"/>
          </a:xfrm>
          <a:prstGeom prst="ellipse">
            <a:avLst/>
          </a:prstGeom>
          <a:solidFill>
            <a:srgbClr val="2C4066"/>
          </a:solidFill>
          <a:ln/>
        </p:spPr>
      </p:sp>
      <p:pic>
        <p:nvPicPr>
          <p:cNvPr id="32" name="Image 5" descr="/home/claude/icons/check_gold.png">    </p:cNvPr>
          <p:cNvPicPr>
            <a:picLocks noChangeAspect="1"/>
          </p:cNvPicPr>
          <p:nvPr/>
        </p:nvPicPr>
        <p:blipFill>
          <a:blip r:embed="rId6"/>
          <a:stretch>
            <a:fillRect/>
          </a:stretch>
        </p:blipFill>
        <p:spPr>
          <a:xfrm>
            <a:off x="8409432" y="4242816"/>
            <a:ext cx="256032" cy="256032"/>
          </a:xfrm>
          <a:prstGeom prst="rect">
            <a:avLst/>
          </a:prstGeom>
        </p:spPr>
      </p:pic>
      <p:sp>
        <p:nvSpPr>
          <p:cNvPr id="33" name="Text 25"/>
          <p:cNvSpPr/>
          <p:nvPr/>
        </p:nvSpPr>
        <p:spPr>
          <a:xfrm>
            <a:off x="8884920" y="4114800"/>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Критерій вибору методу</a:t>
            </a:r>
            <a:endParaRPr lang="en-US" sz="1250" dirty="0"/>
          </a:p>
        </p:txBody>
      </p:sp>
      <p:sp>
        <p:nvSpPr>
          <p:cNvPr id="34" name="Text 26"/>
          <p:cNvSpPr/>
          <p:nvPr/>
        </p:nvSpPr>
        <p:spPr>
          <a:xfrm>
            <a:off x="8308848" y="4672584"/>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новизна ситуації, наявність аналогів, доступність експертів і часовий ресурс визначають, яку групу методів застосувати</a:t>
            </a:r>
            <a:endParaRPr lang="en-US" sz="970" dirty="0"/>
          </a:p>
        </p:txBody>
      </p:sp>
      <p:sp>
        <p:nvSpPr>
          <p:cNvPr id="35" name="Text 27"/>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3.1 Групування якісних методів оцінювання ризиків</a:t>
            </a:r>
            <a:endParaRPr lang="en-US" sz="1000" dirty="0"/>
          </a:p>
        </p:txBody>
      </p:sp>
      <p:sp>
        <p:nvSpPr>
          <p:cNvPr id="36" name="Text 28"/>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961120" y="-2286000"/>
            <a:ext cx="6400800" cy="6400800"/>
          </a:xfrm>
          <a:prstGeom prst="ellipse">
            <a:avLst/>
          </a:prstGeom>
          <a:solidFill>
            <a:srgbClr val="24365C"/>
          </a:solidFill>
          <a:ln/>
        </p:spPr>
      </p:sp>
      <p:sp>
        <p:nvSpPr>
          <p:cNvPr id="3" name="Text 1"/>
          <p:cNvSpPr/>
          <p:nvPr/>
        </p:nvSpPr>
        <p:spPr>
          <a:xfrm>
            <a:off x="822960" y="2331720"/>
            <a:ext cx="3657600" cy="1097280"/>
          </a:xfrm>
          <a:prstGeom prst="rect">
            <a:avLst/>
          </a:prstGeom>
          <a:noFill/>
          <a:ln/>
        </p:spPr>
        <p:txBody>
          <a:bodyPr wrap="square" rtlCol="0" anchor="ctr"/>
          <a:lstStyle/>
          <a:p>
            <a:pPr indent="0" marL="0">
              <a:buNone/>
            </a:pPr>
            <a:r>
              <a:rPr lang="en-US" sz="6000" b="1" dirty="0">
                <a:solidFill>
                  <a:srgbClr val="E8A33D"/>
                </a:solidFill>
                <a:latin typeface="Calibri" pitchFamily="34" charset="0"/>
                <a:ea typeface="Calibri" pitchFamily="34" charset="-122"/>
                <a:cs typeface="Calibri" pitchFamily="34" charset="-120"/>
              </a:rPr>
              <a:t>3.2</a:t>
            </a:r>
            <a:endParaRPr lang="en-US" sz="6000" dirty="0"/>
          </a:p>
        </p:txBody>
      </p:sp>
      <p:sp>
        <p:nvSpPr>
          <p:cNvPr id="4" name="Text 2"/>
          <p:cNvSpPr/>
          <p:nvPr/>
        </p:nvSpPr>
        <p:spPr>
          <a:xfrm>
            <a:off x="822960" y="3246120"/>
            <a:ext cx="9601200" cy="914400"/>
          </a:xfrm>
          <a:prstGeom prst="rect">
            <a:avLst/>
          </a:prstGeom>
          <a:noFill/>
          <a:ln/>
        </p:spPr>
        <p:txBody>
          <a:bodyPr wrap="square"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Методи мозкового штурму</a:t>
            </a:r>
            <a:endParaRPr lang="en-US" sz="3200" dirty="0"/>
          </a:p>
        </p:txBody>
      </p:sp>
      <p:sp>
        <p:nvSpPr>
          <p:cNvPr id="5" name="Shape 3"/>
          <p:cNvSpPr/>
          <p:nvPr/>
        </p:nvSpPr>
        <p:spPr>
          <a:xfrm>
            <a:off x="868680" y="4160520"/>
            <a:ext cx="2743200" cy="0"/>
          </a:xfrm>
          <a:prstGeom prst="line">
            <a:avLst/>
          </a:prstGeom>
          <a:noFill/>
          <a:ln w="25400">
            <a:solidFill>
              <a:srgbClr val="E8A33D"/>
            </a:solidFill>
            <a:prstDash val="solid"/>
          </a:ln>
        </p:spPr>
      </p:sp>
      <p:sp>
        <p:nvSpPr>
          <p:cNvPr id="6" name="Text 4"/>
          <p:cNvSpPr/>
          <p:nvPr/>
        </p:nvSpPr>
        <p:spPr>
          <a:xfrm>
            <a:off x="822960" y="4297680"/>
            <a:ext cx="8686800" cy="548640"/>
          </a:xfrm>
          <a:prstGeom prst="rect">
            <a:avLst/>
          </a:prstGeom>
          <a:noFill/>
          <a:ln/>
        </p:spPr>
        <p:txBody>
          <a:bodyPr wrap="square" rtlCol="0" anchor="ctr"/>
          <a:lstStyle/>
          <a:p>
            <a:pPr indent="0" marL="0">
              <a:buNone/>
            </a:pPr>
            <a:r>
              <a:rPr lang="en-US" sz="1500" i="1" dirty="0">
                <a:solidFill>
                  <a:srgbClr val="CFDCEF"/>
                </a:solidFill>
                <a:latin typeface="Calibri" pitchFamily="34" charset="0"/>
                <a:ea typeface="Calibri" pitchFamily="34" charset="-122"/>
                <a:cs typeface="Calibri" pitchFamily="34" charset="-120"/>
              </a:rPr>
              <a:t>Сутність, принципи, етапи проведення та різновиди методу</a:t>
            </a:r>
            <a:endParaRPr lang="en-US" sz="1500" dirty="0"/>
          </a:p>
        </p:txBody>
      </p:sp>
      <p:sp>
        <p:nvSpPr>
          <p:cNvPr id="7" name="Text 5"/>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3.2 МЕТОДИ МОЗКОВОГО ШТУРМУ</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Сутність та принципи мозкового штурму</a:t>
            </a:r>
            <a:endParaRPr lang="en-US" sz="2600" dirty="0"/>
          </a:p>
        </p:txBody>
      </p:sp>
      <p:sp>
        <p:nvSpPr>
          <p:cNvPr id="4" name="Text 2"/>
          <p:cNvSpPr/>
          <p:nvPr/>
        </p:nvSpPr>
        <p:spPr>
          <a:xfrm>
            <a:off x="548640" y="1298448"/>
            <a:ext cx="11064240" cy="1005840"/>
          </a:xfrm>
          <a:prstGeom prst="rect">
            <a:avLst/>
          </a:prstGeom>
          <a:noFill/>
          <a:ln/>
        </p:spPr>
        <p:txBody>
          <a:bodyPr wrap="square" rtlCol="0" anchor="t"/>
          <a:lstStyle/>
          <a:p>
            <a:pPr indent="0" marL="0">
              <a:lnSpc>
                <a:spcPts val="1700"/>
              </a:lnSpc>
              <a:buNone/>
            </a:pPr>
            <a:r>
              <a:rPr lang="en-US" sz="1250" dirty="0">
                <a:solidFill>
                  <a:srgbClr val="2C3444"/>
                </a:solidFill>
                <a:latin typeface="Calibri" pitchFamily="34" charset="0"/>
                <a:ea typeface="Calibri" pitchFamily="34" charset="-122"/>
                <a:cs typeface="Calibri" pitchFamily="34" charset="-120"/>
              </a:rPr>
              <a:t>Мозковий штурм (брейнстормінг) — це груповий метод генерування ідей, розроблений А. Осборном, який ґрунтується на відокремленні процесу висування ідей від процесу їх критичної оцінки. Стосовно ризик-менеджменту метод застосовують передусім на етапі виявлення ризиків та формування первинних гіпотез щодо їхніх причин і можливих наслідків, коли важливо отримати максимально широкий спектр думок за короткий проміжок часу.</a:t>
            </a:r>
            <a:endParaRPr lang="en-US" sz="1250" dirty="0"/>
          </a:p>
        </p:txBody>
      </p:sp>
      <p:sp>
        <p:nvSpPr>
          <p:cNvPr id="5" name="Shape 3"/>
          <p:cNvSpPr/>
          <p:nvPr/>
        </p:nvSpPr>
        <p:spPr>
          <a:xfrm>
            <a:off x="548640" y="2514600"/>
            <a:ext cx="5372100" cy="1600200"/>
          </a:xfrm>
          <a:prstGeom prst="rect">
            <a:avLst/>
          </a:prstGeom>
          <a:solidFill>
            <a:srgbClr val="1B2A4A"/>
          </a:solidFill>
          <a:ln/>
        </p:spPr>
      </p:sp>
      <p:sp>
        <p:nvSpPr>
          <p:cNvPr id="6" name="Shape 4"/>
          <p:cNvSpPr/>
          <p:nvPr/>
        </p:nvSpPr>
        <p:spPr>
          <a:xfrm>
            <a:off x="777240" y="2715768"/>
            <a:ext cx="502920" cy="502920"/>
          </a:xfrm>
          <a:prstGeom prst="ellipse">
            <a:avLst/>
          </a:prstGeom>
          <a:solidFill>
            <a:srgbClr val="2C4066"/>
          </a:solidFill>
          <a:ln/>
        </p:spPr>
      </p:sp>
      <p:pic>
        <p:nvPicPr>
          <p:cNvPr id="7" name="Image 0" descr="/home/claude/icons/comments_gold.png">    </p:cNvPr>
          <p:cNvPicPr>
            <a:picLocks noChangeAspect="1"/>
          </p:cNvPicPr>
          <p:nvPr/>
        </p:nvPicPr>
        <p:blipFill>
          <a:blip r:embed="rId1"/>
          <a:stretch>
            <a:fillRect/>
          </a:stretch>
        </p:blipFill>
        <p:spPr>
          <a:xfrm>
            <a:off x="896112" y="2834640"/>
            <a:ext cx="274320" cy="274320"/>
          </a:xfrm>
          <a:prstGeom prst="rect">
            <a:avLst/>
          </a:prstGeom>
        </p:spPr>
      </p:pic>
      <p:sp>
        <p:nvSpPr>
          <p:cNvPr id="8" name="Text 5"/>
          <p:cNvSpPr/>
          <p:nvPr/>
        </p:nvSpPr>
        <p:spPr>
          <a:xfrm>
            <a:off x="1463040" y="269748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Заборона критики</a:t>
            </a:r>
            <a:endParaRPr lang="en-US" sz="1350" dirty="0"/>
          </a:p>
        </p:txBody>
      </p:sp>
      <p:sp>
        <p:nvSpPr>
          <p:cNvPr id="9" name="Text 6"/>
          <p:cNvSpPr/>
          <p:nvPr/>
        </p:nvSpPr>
        <p:spPr>
          <a:xfrm>
            <a:off x="777240" y="331927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жодна ідея на етапі генерування не піддається оцінюванню чи запереченню, що знижує психологічні бар'єри учасників</a:t>
            </a:r>
            <a:endParaRPr lang="en-US" sz="1050" dirty="0"/>
          </a:p>
        </p:txBody>
      </p:sp>
      <p:sp>
        <p:nvSpPr>
          <p:cNvPr id="10" name="Shape 7"/>
          <p:cNvSpPr/>
          <p:nvPr/>
        </p:nvSpPr>
        <p:spPr>
          <a:xfrm>
            <a:off x="6240780" y="2514600"/>
            <a:ext cx="5372100" cy="1600200"/>
          </a:xfrm>
          <a:prstGeom prst="rect">
            <a:avLst/>
          </a:prstGeom>
          <a:solidFill>
            <a:srgbClr val="FFFFFF"/>
          </a:solidFill>
          <a:ln w="12700">
            <a:solidFill>
              <a:srgbClr val="E3E7EF"/>
            </a:solidFill>
            <a:prstDash val="solid"/>
          </a:ln>
        </p:spPr>
      </p:sp>
      <p:sp>
        <p:nvSpPr>
          <p:cNvPr id="11" name="Shape 8"/>
          <p:cNvSpPr/>
          <p:nvPr/>
        </p:nvSpPr>
        <p:spPr>
          <a:xfrm>
            <a:off x="6469380" y="2715768"/>
            <a:ext cx="502920" cy="502920"/>
          </a:xfrm>
          <a:prstGeom prst="ellipse">
            <a:avLst/>
          </a:prstGeom>
          <a:solidFill>
            <a:srgbClr val="CFDCEF"/>
          </a:solidFill>
          <a:ln/>
        </p:spPr>
      </p:sp>
      <p:pic>
        <p:nvPicPr>
          <p:cNvPr id="12" name="Image 1" descr="/home/claude/icons/bulb_navy.png">    </p:cNvPr>
          <p:cNvPicPr>
            <a:picLocks noChangeAspect="1"/>
          </p:cNvPicPr>
          <p:nvPr/>
        </p:nvPicPr>
        <p:blipFill>
          <a:blip r:embed="rId2"/>
          <a:stretch>
            <a:fillRect/>
          </a:stretch>
        </p:blipFill>
        <p:spPr>
          <a:xfrm>
            <a:off x="6588252" y="2834640"/>
            <a:ext cx="274320" cy="274320"/>
          </a:xfrm>
          <a:prstGeom prst="rect">
            <a:avLst/>
          </a:prstGeom>
        </p:spPr>
      </p:pic>
      <p:sp>
        <p:nvSpPr>
          <p:cNvPr id="13" name="Text 9"/>
          <p:cNvSpPr/>
          <p:nvPr/>
        </p:nvSpPr>
        <p:spPr>
          <a:xfrm>
            <a:off x="7155180" y="269748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Заохочення будь-яких ідей</a:t>
            </a:r>
            <a:endParaRPr lang="en-US" sz="1350" dirty="0"/>
          </a:p>
        </p:txBody>
      </p:sp>
      <p:sp>
        <p:nvSpPr>
          <p:cNvPr id="14" name="Text 10"/>
          <p:cNvSpPr/>
          <p:nvPr/>
        </p:nvSpPr>
        <p:spPr>
          <a:xfrm>
            <a:off x="6469380" y="331927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цінуються навіть фантастичні чи на перший погляд нереалістичні пропозиції — вони можуть підказати нестандартне рішення</a:t>
            </a:r>
            <a:endParaRPr lang="en-US" sz="1050" dirty="0"/>
          </a:p>
        </p:txBody>
      </p:sp>
      <p:sp>
        <p:nvSpPr>
          <p:cNvPr id="15" name="Shape 11"/>
          <p:cNvSpPr/>
          <p:nvPr/>
        </p:nvSpPr>
        <p:spPr>
          <a:xfrm>
            <a:off x="548640" y="4389120"/>
            <a:ext cx="5372100" cy="1600200"/>
          </a:xfrm>
          <a:prstGeom prst="rect">
            <a:avLst/>
          </a:prstGeom>
          <a:solidFill>
            <a:srgbClr val="FFFFFF"/>
          </a:solidFill>
          <a:ln w="12700">
            <a:solidFill>
              <a:srgbClr val="E3E7EF"/>
            </a:solidFill>
            <a:prstDash val="solid"/>
          </a:ln>
        </p:spPr>
      </p:sp>
      <p:sp>
        <p:nvSpPr>
          <p:cNvPr id="16" name="Shape 12"/>
          <p:cNvSpPr/>
          <p:nvPr/>
        </p:nvSpPr>
        <p:spPr>
          <a:xfrm>
            <a:off x="777240" y="4590288"/>
            <a:ext cx="502920" cy="502920"/>
          </a:xfrm>
          <a:prstGeom prst="ellipse">
            <a:avLst/>
          </a:prstGeom>
          <a:solidFill>
            <a:srgbClr val="CFDCEF"/>
          </a:solidFill>
          <a:ln/>
        </p:spPr>
      </p:sp>
      <p:pic>
        <p:nvPicPr>
          <p:cNvPr id="17" name="Image 2" descr="/home/claude/icons/chartbar_navy.png">    </p:cNvPr>
          <p:cNvPicPr>
            <a:picLocks noChangeAspect="1"/>
          </p:cNvPicPr>
          <p:nvPr/>
        </p:nvPicPr>
        <p:blipFill>
          <a:blip r:embed="rId3"/>
          <a:stretch>
            <a:fillRect/>
          </a:stretch>
        </p:blipFill>
        <p:spPr>
          <a:xfrm>
            <a:off x="896112" y="4709160"/>
            <a:ext cx="274320" cy="274320"/>
          </a:xfrm>
          <a:prstGeom prst="rect">
            <a:avLst/>
          </a:prstGeom>
        </p:spPr>
      </p:pic>
      <p:sp>
        <p:nvSpPr>
          <p:cNvPr id="18" name="Text 13"/>
          <p:cNvSpPr/>
          <p:nvPr/>
        </p:nvSpPr>
        <p:spPr>
          <a:xfrm>
            <a:off x="1463040" y="457200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Кількість важливіша за якість</a:t>
            </a:r>
            <a:endParaRPr lang="en-US" sz="1350" dirty="0"/>
          </a:p>
        </p:txBody>
      </p:sp>
      <p:sp>
        <p:nvSpPr>
          <p:cNvPr id="19" name="Text 14"/>
          <p:cNvSpPr/>
          <p:nvPr/>
        </p:nvSpPr>
        <p:spPr>
          <a:xfrm>
            <a:off x="777240" y="519379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чим більше ідей висловлено на етапі генерування, тим вища ймовірність знайти серед них справді цінні варіанти</a:t>
            </a:r>
            <a:endParaRPr lang="en-US" sz="1050" dirty="0"/>
          </a:p>
        </p:txBody>
      </p:sp>
      <p:sp>
        <p:nvSpPr>
          <p:cNvPr id="20" name="Shape 15"/>
          <p:cNvSpPr/>
          <p:nvPr/>
        </p:nvSpPr>
        <p:spPr>
          <a:xfrm>
            <a:off x="6240780" y="4389120"/>
            <a:ext cx="5372100" cy="1600200"/>
          </a:xfrm>
          <a:prstGeom prst="rect">
            <a:avLst/>
          </a:prstGeom>
          <a:solidFill>
            <a:srgbClr val="1B2A4A"/>
          </a:solidFill>
          <a:ln/>
        </p:spPr>
      </p:sp>
      <p:sp>
        <p:nvSpPr>
          <p:cNvPr id="21" name="Shape 16"/>
          <p:cNvSpPr/>
          <p:nvPr/>
        </p:nvSpPr>
        <p:spPr>
          <a:xfrm>
            <a:off x="6469380" y="4590288"/>
            <a:ext cx="502920" cy="502920"/>
          </a:xfrm>
          <a:prstGeom prst="ellipse">
            <a:avLst/>
          </a:prstGeom>
          <a:solidFill>
            <a:srgbClr val="2C4066"/>
          </a:solidFill>
          <a:ln/>
        </p:spPr>
      </p:sp>
      <p:pic>
        <p:nvPicPr>
          <p:cNvPr id="22" name="Image 3" descr="/home/claude/icons/puzzle_gold.png">    </p:cNvPr>
          <p:cNvPicPr>
            <a:picLocks noChangeAspect="1"/>
          </p:cNvPicPr>
          <p:nvPr/>
        </p:nvPicPr>
        <p:blipFill>
          <a:blip r:embed="rId4"/>
          <a:stretch>
            <a:fillRect/>
          </a:stretch>
        </p:blipFill>
        <p:spPr>
          <a:xfrm>
            <a:off x="6588252" y="4709160"/>
            <a:ext cx="274320" cy="274320"/>
          </a:xfrm>
          <a:prstGeom prst="rect">
            <a:avLst/>
          </a:prstGeom>
        </p:spPr>
      </p:pic>
      <p:sp>
        <p:nvSpPr>
          <p:cNvPr id="23" name="Text 17"/>
          <p:cNvSpPr/>
          <p:nvPr/>
        </p:nvSpPr>
        <p:spPr>
          <a:xfrm>
            <a:off x="7155180" y="457200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Комбінування та вдосконалення</a:t>
            </a:r>
            <a:endParaRPr lang="en-US" sz="1350" dirty="0"/>
          </a:p>
        </p:txBody>
      </p:sp>
      <p:sp>
        <p:nvSpPr>
          <p:cNvPr id="24" name="Text 18"/>
          <p:cNvSpPr/>
          <p:nvPr/>
        </p:nvSpPr>
        <p:spPr>
          <a:xfrm>
            <a:off x="6469380" y="519379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учасники заохочуються розвивати, комбінувати та вдосконалювати ідеї, висловлені іншими членами групи</a:t>
            </a:r>
            <a:endParaRPr lang="en-US" sz="1050" dirty="0"/>
          </a:p>
        </p:txBody>
      </p:sp>
      <p:sp>
        <p:nvSpPr>
          <p:cNvPr id="25" name="Text 19"/>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3.2 Методи мозкового штурму</a:t>
            </a:r>
            <a:endParaRPr lang="en-US" sz="1000" dirty="0"/>
          </a:p>
        </p:txBody>
      </p:sp>
      <p:sp>
        <p:nvSpPr>
          <p:cNvPr id="26" name="Text 20"/>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3.2 МЕТОДИ МОЗКОВОГО ШТУРМУ</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Основні етапи проведення мозкового штурму</a:t>
            </a:r>
            <a:endParaRPr lang="en-US" sz="2600" dirty="0"/>
          </a:p>
        </p:txBody>
      </p:sp>
      <p:sp>
        <p:nvSpPr>
          <p:cNvPr id="4" name="Text 2"/>
          <p:cNvSpPr/>
          <p:nvPr/>
        </p:nvSpPr>
        <p:spPr>
          <a:xfrm>
            <a:off x="548640" y="1298448"/>
            <a:ext cx="11064240" cy="45720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Ефективність мозкового штурму значною мірою залежить від дотримання чіткої послідовності етапів його проведення — від постановки проблеми до оформлення підсумкового переліку ризиків.</a:t>
            </a:r>
            <a:endParaRPr lang="en-US" sz="1250" dirty="0"/>
          </a:p>
        </p:txBody>
      </p:sp>
      <p:sp>
        <p:nvSpPr>
          <p:cNvPr id="5" name="Shape 3"/>
          <p:cNvSpPr/>
          <p:nvPr/>
        </p:nvSpPr>
        <p:spPr>
          <a:xfrm>
            <a:off x="548640" y="1874520"/>
            <a:ext cx="2008022" cy="2606040"/>
          </a:xfrm>
          <a:prstGeom prst="rect">
            <a:avLst/>
          </a:prstGeom>
          <a:solidFill>
            <a:srgbClr val="1B2A4A"/>
          </a:solidFill>
          <a:ln/>
        </p:spPr>
      </p:sp>
      <p:sp>
        <p:nvSpPr>
          <p:cNvPr id="6" name="Text 4"/>
          <p:cNvSpPr/>
          <p:nvPr/>
        </p:nvSpPr>
        <p:spPr>
          <a:xfrm>
            <a:off x="685800"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1</a:t>
            </a:r>
            <a:endParaRPr lang="en-US" sz="2000" dirty="0"/>
          </a:p>
        </p:txBody>
      </p:sp>
      <p:sp>
        <p:nvSpPr>
          <p:cNvPr id="7" name="Shape 5"/>
          <p:cNvSpPr/>
          <p:nvPr/>
        </p:nvSpPr>
        <p:spPr>
          <a:xfrm>
            <a:off x="1278331" y="2377440"/>
            <a:ext cx="548640" cy="548640"/>
          </a:xfrm>
          <a:prstGeom prst="ellipse">
            <a:avLst/>
          </a:prstGeom>
          <a:solidFill>
            <a:srgbClr val="2C4066"/>
          </a:solidFill>
          <a:ln/>
        </p:spPr>
      </p:sp>
      <p:pic>
        <p:nvPicPr>
          <p:cNvPr id="8" name="Image 0" descr="/home/claude/icons/target_gold.png">    </p:cNvPr>
          <p:cNvPicPr>
            <a:picLocks noChangeAspect="1"/>
          </p:cNvPicPr>
          <p:nvPr/>
        </p:nvPicPr>
        <p:blipFill>
          <a:blip r:embed="rId1"/>
          <a:stretch>
            <a:fillRect/>
          </a:stretch>
        </p:blipFill>
        <p:spPr>
          <a:xfrm>
            <a:off x="1406347" y="2505456"/>
            <a:ext cx="292608" cy="292608"/>
          </a:xfrm>
          <a:prstGeom prst="rect">
            <a:avLst/>
          </a:prstGeom>
        </p:spPr>
      </p:pic>
      <p:sp>
        <p:nvSpPr>
          <p:cNvPr id="9" name="Text 6"/>
          <p:cNvSpPr/>
          <p:nvPr/>
        </p:nvSpPr>
        <p:spPr>
          <a:xfrm>
            <a:off x="658368"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Постановка проблеми</a:t>
            </a:r>
            <a:endParaRPr lang="en-US" sz="1150" dirty="0"/>
          </a:p>
        </p:txBody>
      </p:sp>
      <p:sp>
        <p:nvSpPr>
          <p:cNvPr id="10" name="Text 7"/>
          <p:cNvSpPr/>
          <p:nvPr/>
        </p:nvSpPr>
        <p:spPr>
          <a:xfrm>
            <a:off x="694944"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формулювання завдання: які ризики обговорюватимуться</a:t>
            </a:r>
            <a:endParaRPr lang="en-US" sz="850" dirty="0"/>
          </a:p>
        </p:txBody>
      </p:sp>
      <p:sp>
        <p:nvSpPr>
          <p:cNvPr id="11" name="Shape 8"/>
          <p:cNvSpPr/>
          <p:nvPr/>
        </p:nvSpPr>
        <p:spPr>
          <a:xfrm>
            <a:off x="2812694" y="1874520"/>
            <a:ext cx="2008022" cy="2606040"/>
          </a:xfrm>
          <a:prstGeom prst="rect">
            <a:avLst/>
          </a:prstGeom>
          <a:solidFill>
            <a:srgbClr val="24365C"/>
          </a:solidFill>
          <a:ln/>
        </p:spPr>
      </p:sp>
      <p:sp>
        <p:nvSpPr>
          <p:cNvPr id="12" name="Text 9"/>
          <p:cNvSpPr/>
          <p:nvPr/>
        </p:nvSpPr>
        <p:spPr>
          <a:xfrm>
            <a:off x="2949854"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2</a:t>
            </a:r>
            <a:endParaRPr lang="en-US" sz="2000" dirty="0"/>
          </a:p>
        </p:txBody>
      </p:sp>
      <p:sp>
        <p:nvSpPr>
          <p:cNvPr id="13" name="Shape 10"/>
          <p:cNvSpPr/>
          <p:nvPr/>
        </p:nvSpPr>
        <p:spPr>
          <a:xfrm>
            <a:off x="3542386" y="2377440"/>
            <a:ext cx="548640" cy="548640"/>
          </a:xfrm>
          <a:prstGeom prst="ellipse">
            <a:avLst/>
          </a:prstGeom>
          <a:solidFill>
            <a:srgbClr val="2C4066"/>
          </a:solidFill>
          <a:ln/>
        </p:spPr>
      </p:sp>
      <p:pic>
        <p:nvPicPr>
          <p:cNvPr id="14" name="Image 1" descr="/home/claude/icons/users_gold.png">    </p:cNvPr>
          <p:cNvPicPr>
            <a:picLocks noChangeAspect="1"/>
          </p:cNvPicPr>
          <p:nvPr/>
        </p:nvPicPr>
        <p:blipFill>
          <a:blip r:embed="rId2"/>
          <a:stretch>
            <a:fillRect/>
          </a:stretch>
        </p:blipFill>
        <p:spPr>
          <a:xfrm>
            <a:off x="3670402" y="2505456"/>
            <a:ext cx="292608" cy="292608"/>
          </a:xfrm>
          <a:prstGeom prst="rect">
            <a:avLst/>
          </a:prstGeom>
        </p:spPr>
      </p:pic>
      <p:sp>
        <p:nvSpPr>
          <p:cNvPr id="15" name="Text 11"/>
          <p:cNvSpPr/>
          <p:nvPr/>
        </p:nvSpPr>
        <p:spPr>
          <a:xfrm>
            <a:off x="2922422"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Формування групи</a:t>
            </a:r>
            <a:endParaRPr lang="en-US" sz="1150" dirty="0"/>
          </a:p>
        </p:txBody>
      </p:sp>
      <p:sp>
        <p:nvSpPr>
          <p:cNvPr id="16" name="Text 12"/>
          <p:cNvSpPr/>
          <p:nvPr/>
        </p:nvSpPr>
        <p:spPr>
          <a:xfrm>
            <a:off x="2958998"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добір 6–12 фахівців різного профілю</a:t>
            </a:r>
            <a:endParaRPr lang="en-US" sz="850" dirty="0"/>
          </a:p>
        </p:txBody>
      </p:sp>
      <p:sp>
        <p:nvSpPr>
          <p:cNvPr id="17" name="Shape 13"/>
          <p:cNvSpPr/>
          <p:nvPr/>
        </p:nvSpPr>
        <p:spPr>
          <a:xfrm>
            <a:off x="5076749" y="1874520"/>
            <a:ext cx="2008022" cy="2606040"/>
          </a:xfrm>
          <a:prstGeom prst="rect">
            <a:avLst/>
          </a:prstGeom>
          <a:solidFill>
            <a:srgbClr val="1B2A4A"/>
          </a:solidFill>
          <a:ln/>
        </p:spPr>
      </p:sp>
      <p:sp>
        <p:nvSpPr>
          <p:cNvPr id="18" name="Text 14"/>
          <p:cNvSpPr/>
          <p:nvPr/>
        </p:nvSpPr>
        <p:spPr>
          <a:xfrm>
            <a:off x="5213909"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3</a:t>
            </a:r>
            <a:endParaRPr lang="en-US" sz="2000" dirty="0"/>
          </a:p>
        </p:txBody>
      </p:sp>
      <p:sp>
        <p:nvSpPr>
          <p:cNvPr id="19" name="Shape 15"/>
          <p:cNvSpPr/>
          <p:nvPr/>
        </p:nvSpPr>
        <p:spPr>
          <a:xfrm>
            <a:off x="5806440" y="2377440"/>
            <a:ext cx="548640" cy="548640"/>
          </a:xfrm>
          <a:prstGeom prst="ellipse">
            <a:avLst/>
          </a:prstGeom>
          <a:solidFill>
            <a:srgbClr val="2C4066"/>
          </a:solidFill>
          <a:ln/>
        </p:spPr>
      </p:sp>
      <p:pic>
        <p:nvPicPr>
          <p:cNvPr id="20" name="Image 2" descr="/home/claude/icons/bulb_gold.png">    </p:cNvPr>
          <p:cNvPicPr>
            <a:picLocks noChangeAspect="1"/>
          </p:cNvPicPr>
          <p:nvPr/>
        </p:nvPicPr>
        <p:blipFill>
          <a:blip r:embed="rId3"/>
          <a:stretch>
            <a:fillRect/>
          </a:stretch>
        </p:blipFill>
        <p:spPr>
          <a:xfrm>
            <a:off x="5934456" y="2505456"/>
            <a:ext cx="292608" cy="292608"/>
          </a:xfrm>
          <a:prstGeom prst="rect">
            <a:avLst/>
          </a:prstGeom>
        </p:spPr>
      </p:pic>
      <p:sp>
        <p:nvSpPr>
          <p:cNvPr id="21" name="Text 16"/>
          <p:cNvSpPr/>
          <p:nvPr/>
        </p:nvSpPr>
        <p:spPr>
          <a:xfrm>
            <a:off x="5186477"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Генерування ідей</a:t>
            </a:r>
            <a:endParaRPr lang="en-US" sz="1150" dirty="0"/>
          </a:p>
        </p:txBody>
      </p:sp>
      <p:sp>
        <p:nvSpPr>
          <p:cNvPr id="22" name="Text 17"/>
          <p:cNvSpPr/>
          <p:nvPr/>
        </p:nvSpPr>
        <p:spPr>
          <a:xfrm>
            <a:off x="5223053"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вільні варіанти без критики, 20–40 хвилин</a:t>
            </a:r>
            <a:endParaRPr lang="en-US" sz="850" dirty="0"/>
          </a:p>
        </p:txBody>
      </p:sp>
      <p:sp>
        <p:nvSpPr>
          <p:cNvPr id="23" name="Shape 18"/>
          <p:cNvSpPr/>
          <p:nvPr/>
        </p:nvSpPr>
        <p:spPr>
          <a:xfrm>
            <a:off x="7340803" y="1874520"/>
            <a:ext cx="2008022" cy="2606040"/>
          </a:xfrm>
          <a:prstGeom prst="rect">
            <a:avLst/>
          </a:prstGeom>
          <a:solidFill>
            <a:srgbClr val="24365C"/>
          </a:solidFill>
          <a:ln/>
        </p:spPr>
      </p:sp>
      <p:sp>
        <p:nvSpPr>
          <p:cNvPr id="24" name="Text 19"/>
          <p:cNvSpPr/>
          <p:nvPr/>
        </p:nvSpPr>
        <p:spPr>
          <a:xfrm>
            <a:off x="7477963"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4</a:t>
            </a:r>
            <a:endParaRPr lang="en-US" sz="2000" dirty="0"/>
          </a:p>
        </p:txBody>
      </p:sp>
      <p:sp>
        <p:nvSpPr>
          <p:cNvPr id="25" name="Shape 20"/>
          <p:cNvSpPr/>
          <p:nvPr/>
        </p:nvSpPr>
        <p:spPr>
          <a:xfrm>
            <a:off x="8070494" y="2377440"/>
            <a:ext cx="548640" cy="548640"/>
          </a:xfrm>
          <a:prstGeom prst="ellipse">
            <a:avLst/>
          </a:prstGeom>
          <a:solidFill>
            <a:srgbClr val="2C4066"/>
          </a:solidFill>
          <a:ln/>
        </p:spPr>
      </p:sp>
      <p:pic>
        <p:nvPicPr>
          <p:cNvPr id="26" name="Image 3" descr="/home/claude/icons/clipboard_gold.png">    </p:cNvPr>
          <p:cNvPicPr>
            <a:picLocks noChangeAspect="1"/>
          </p:cNvPicPr>
          <p:nvPr/>
        </p:nvPicPr>
        <p:blipFill>
          <a:blip r:embed="rId4"/>
          <a:stretch>
            <a:fillRect/>
          </a:stretch>
        </p:blipFill>
        <p:spPr>
          <a:xfrm>
            <a:off x="8198510" y="2505456"/>
            <a:ext cx="292608" cy="292608"/>
          </a:xfrm>
          <a:prstGeom prst="rect">
            <a:avLst/>
          </a:prstGeom>
        </p:spPr>
      </p:pic>
      <p:sp>
        <p:nvSpPr>
          <p:cNvPr id="27" name="Text 21"/>
          <p:cNvSpPr/>
          <p:nvPr/>
        </p:nvSpPr>
        <p:spPr>
          <a:xfrm>
            <a:off x="7450531"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Фіксація пропозицій</a:t>
            </a:r>
            <a:endParaRPr lang="en-US" sz="1150" dirty="0"/>
          </a:p>
        </p:txBody>
      </p:sp>
      <p:sp>
        <p:nvSpPr>
          <p:cNvPr id="28" name="Text 22"/>
          <p:cNvSpPr/>
          <p:nvPr/>
        </p:nvSpPr>
        <p:spPr>
          <a:xfrm>
            <a:off x="7487107"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запис усіх ідей без редагування</a:t>
            </a:r>
            <a:endParaRPr lang="en-US" sz="850" dirty="0"/>
          </a:p>
        </p:txBody>
      </p:sp>
      <p:sp>
        <p:nvSpPr>
          <p:cNvPr id="29" name="Shape 23"/>
          <p:cNvSpPr/>
          <p:nvPr/>
        </p:nvSpPr>
        <p:spPr>
          <a:xfrm>
            <a:off x="9604858" y="1874520"/>
            <a:ext cx="2008022" cy="2606040"/>
          </a:xfrm>
          <a:prstGeom prst="rect">
            <a:avLst/>
          </a:prstGeom>
          <a:solidFill>
            <a:srgbClr val="1B2A4A"/>
          </a:solidFill>
          <a:ln/>
        </p:spPr>
      </p:sp>
      <p:sp>
        <p:nvSpPr>
          <p:cNvPr id="30" name="Text 24"/>
          <p:cNvSpPr/>
          <p:nvPr/>
        </p:nvSpPr>
        <p:spPr>
          <a:xfrm>
            <a:off x="9742018"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5</a:t>
            </a:r>
            <a:endParaRPr lang="en-US" sz="2000" dirty="0"/>
          </a:p>
        </p:txBody>
      </p:sp>
      <p:sp>
        <p:nvSpPr>
          <p:cNvPr id="31" name="Shape 25"/>
          <p:cNvSpPr/>
          <p:nvPr/>
        </p:nvSpPr>
        <p:spPr>
          <a:xfrm>
            <a:off x="10334549" y="2377440"/>
            <a:ext cx="548640" cy="548640"/>
          </a:xfrm>
          <a:prstGeom prst="ellipse">
            <a:avLst/>
          </a:prstGeom>
          <a:solidFill>
            <a:srgbClr val="2C4066"/>
          </a:solidFill>
          <a:ln/>
        </p:spPr>
      </p:sp>
      <p:pic>
        <p:nvPicPr>
          <p:cNvPr id="32" name="Image 4" descr="/home/claude/icons/filter_gold.png">    </p:cNvPr>
          <p:cNvPicPr>
            <a:picLocks noChangeAspect="1"/>
          </p:cNvPicPr>
          <p:nvPr/>
        </p:nvPicPr>
        <p:blipFill>
          <a:blip r:embed="rId5"/>
          <a:stretch>
            <a:fillRect/>
          </a:stretch>
        </p:blipFill>
        <p:spPr>
          <a:xfrm>
            <a:off x="10462565" y="2505456"/>
            <a:ext cx="292608" cy="292608"/>
          </a:xfrm>
          <a:prstGeom prst="rect">
            <a:avLst/>
          </a:prstGeom>
        </p:spPr>
      </p:pic>
      <p:sp>
        <p:nvSpPr>
          <p:cNvPr id="33" name="Text 26"/>
          <p:cNvSpPr/>
          <p:nvPr/>
        </p:nvSpPr>
        <p:spPr>
          <a:xfrm>
            <a:off x="9714586"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Аналіз і відбір</a:t>
            </a:r>
            <a:endParaRPr lang="en-US" sz="1150" dirty="0"/>
          </a:p>
        </p:txBody>
      </p:sp>
      <p:sp>
        <p:nvSpPr>
          <p:cNvPr id="34" name="Text 27"/>
          <p:cNvSpPr/>
          <p:nvPr/>
        </p:nvSpPr>
        <p:spPr>
          <a:xfrm>
            <a:off x="9751162"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групування та відбір цінних ідей</a:t>
            </a:r>
            <a:endParaRPr lang="en-US" sz="850" dirty="0"/>
          </a:p>
        </p:txBody>
      </p:sp>
      <p:sp>
        <p:nvSpPr>
          <p:cNvPr id="35" name="Shape 28"/>
          <p:cNvSpPr/>
          <p:nvPr/>
        </p:nvSpPr>
        <p:spPr>
          <a:xfrm>
            <a:off x="2510942" y="3003804"/>
            <a:ext cx="347472" cy="347472"/>
          </a:xfrm>
          <a:prstGeom prst="ellipse">
            <a:avLst/>
          </a:prstGeom>
          <a:solidFill>
            <a:srgbClr val="E8A33D"/>
          </a:solidFill>
          <a:ln w="25400">
            <a:solidFill>
              <a:srgbClr val="1B2A4A"/>
            </a:solidFill>
            <a:prstDash val="solid"/>
          </a:ln>
        </p:spPr>
      </p:sp>
      <p:sp>
        <p:nvSpPr>
          <p:cNvPr id="36" name="Text 29"/>
          <p:cNvSpPr/>
          <p:nvPr/>
        </p:nvSpPr>
        <p:spPr>
          <a:xfrm>
            <a:off x="2510942"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37" name="Shape 30"/>
          <p:cNvSpPr/>
          <p:nvPr/>
        </p:nvSpPr>
        <p:spPr>
          <a:xfrm>
            <a:off x="4774997" y="3003804"/>
            <a:ext cx="347472" cy="347472"/>
          </a:xfrm>
          <a:prstGeom prst="ellipse">
            <a:avLst/>
          </a:prstGeom>
          <a:solidFill>
            <a:srgbClr val="E8A33D"/>
          </a:solidFill>
          <a:ln w="25400">
            <a:solidFill>
              <a:srgbClr val="1B2A4A"/>
            </a:solidFill>
            <a:prstDash val="solid"/>
          </a:ln>
        </p:spPr>
      </p:sp>
      <p:sp>
        <p:nvSpPr>
          <p:cNvPr id="38" name="Text 31"/>
          <p:cNvSpPr/>
          <p:nvPr/>
        </p:nvSpPr>
        <p:spPr>
          <a:xfrm>
            <a:off x="4774997"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39" name="Shape 32"/>
          <p:cNvSpPr/>
          <p:nvPr/>
        </p:nvSpPr>
        <p:spPr>
          <a:xfrm>
            <a:off x="7039051" y="3003804"/>
            <a:ext cx="347472" cy="347472"/>
          </a:xfrm>
          <a:prstGeom prst="ellipse">
            <a:avLst/>
          </a:prstGeom>
          <a:solidFill>
            <a:srgbClr val="E8A33D"/>
          </a:solidFill>
          <a:ln w="25400">
            <a:solidFill>
              <a:srgbClr val="1B2A4A"/>
            </a:solidFill>
            <a:prstDash val="solid"/>
          </a:ln>
        </p:spPr>
      </p:sp>
      <p:sp>
        <p:nvSpPr>
          <p:cNvPr id="40" name="Text 33"/>
          <p:cNvSpPr/>
          <p:nvPr/>
        </p:nvSpPr>
        <p:spPr>
          <a:xfrm>
            <a:off x="7039051"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41" name="Shape 34"/>
          <p:cNvSpPr/>
          <p:nvPr/>
        </p:nvSpPr>
        <p:spPr>
          <a:xfrm>
            <a:off x="9303106" y="3003804"/>
            <a:ext cx="347472" cy="347472"/>
          </a:xfrm>
          <a:prstGeom prst="ellipse">
            <a:avLst/>
          </a:prstGeom>
          <a:solidFill>
            <a:srgbClr val="E8A33D"/>
          </a:solidFill>
          <a:ln w="25400">
            <a:solidFill>
              <a:srgbClr val="1B2A4A"/>
            </a:solidFill>
            <a:prstDash val="solid"/>
          </a:ln>
        </p:spPr>
      </p:sp>
      <p:sp>
        <p:nvSpPr>
          <p:cNvPr id="42" name="Text 35"/>
          <p:cNvSpPr/>
          <p:nvPr/>
        </p:nvSpPr>
        <p:spPr>
          <a:xfrm>
            <a:off x="9303106"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43" name="Text 36"/>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3.2 Методи мозкового штурму</a:t>
            </a:r>
            <a:endParaRPr lang="en-US" sz="1000" dirty="0"/>
          </a:p>
        </p:txBody>
      </p:sp>
      <p:sp>
        <p:nvSpPr>
          <p:cNvPr id="44" name="Text 37"/>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3.2 МЕТОДИ МОЗКОВОГО ШТУРМУ</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Різновиди методу мозкового штурму</a:t>
            </a:r>
            <a:endParaRPr lang="en-US" sz="2600" dirty="0"/>
          </a:p>
        </p:txBody>
      </p:sp>
      <p:sp>
        <p:nvSpPr>
          <p:cNvPr id="4" name="Text 2"/>
          <p:cNvSpPr/>
          <p:nvPr/>
        </p:nvSpPr>
        <p:spPr>
          <a:xfrm>
            <a:off x="548640" y="1298448"/>
            <a:ext cx="11064240" cy="50292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Класичну схему мозкового штурму на практиці модифікують залежно від мети сесії, кількості учасників та специфіки завдання, що дало змогу сформувати кілька самостійних різновидів методу.</a:t>
            </a:r>
            <a:endParaRPr lang="en-US" sz="1250" dirty="0"/>
          </a:p>
        </p:txBody>
      </p:sp>
      <p:sp>
        <p:nvSpPr>
          <p:cNvPr id="5" name="Shape 3"/>
          <p:cNvSpPr/>
          <p:nvPr/>
        </p:nvSpPr>
        <p:spPr>
          <a:xfrm>
            <a:off x="548640" y="1920240"/>
            <a:ext cx="3505200" cy="1783080"/>
          </a:xfrm>
          <a:prstGeom prst="rect">
            <a:avLst/>
          </a:prstGeom>
          <a:solidFill>
            <a:srgbClr val="1B2A4A"/>
          </a:solidFill>
          <a:ln/>
        </p:spPr>
      </p:sp>
      <p:sp>
        <p:nvSpPr>
          <p:cNvPr id="6" name="Shape 4"/>
          <p:cNvSpPr/>
          <p:nvPr/>
        </p:nvSpPr>
        <p:spPr>
          <a:xfrm>
            <a:off x="749808" y="2103120"/>
            <a:ext cx="457200" cy="457200"/>
          </a:xfrm>
          <a:prstGeom prst="ellipse">
            <a:avLst/>
          </a:prstGeom>
          <a:solidFill>
            <a:srgbClr val="2C4066"/>
          </a:solidFill>
          <a:ln/>
        </p:spPr>
      </p:sp>
      <p:pic>
        <p:nvPicPr>
          <p:cNvPr id="7" name="Image 0" descr="/home/claude/icons/random_gold.png">    </p:cNvPr>
          <p:cNvPicPr>
            <a:picLocks noChangeAspect="1"/>
          </p:cNvPicPr>
          <p:nvPr/>
        </p:nvPicPr>
        <p:blipFill>
          <a:blip r:embed="rId1"/>
          <a:stretch>
            <a:fillRect/>
          </a:stretch>
        </p:blipFill>
        <p:spPr>
          <a:xfrm>
            <a:off x="850392" y="2203704"/>
            <a:ext cx="256032" cy="256032"/>
          </a:xfrm>
          <a:prstGeom prst="rect">
            <a:avLst/>
          </a:prstGeom>
        </p:spPr>
      </p:pic>
      <p:sp>
        <p:nvSpPr>
          <p:cNvPr id="8" name="Text 5"/>
          <p:cNvSpPr/>
          <p:nvPr/>
        </p:nvSpPr>
        <p:spPr>
          <a:xfrm>
            <a:off x="1325880" y="2075688"/>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Зворотний мозковий штурм</a:t>
            </a:r>
            <a:endParaRPr lang="en-US" sz="1250" dirty="0"/>
          </a:p>
        </p:txBody>
      </p:sp>
      <p:sp>
        <p:nvSpPr>
          <p:cNvPr id="9" name="Text 6"/>
          <p:cNvSpPr/>
          <p:nvPr/>
        </p:nvSpPr>
        <p:spPr>
          <a:xfrm>
            <a:off x="749808" y="2633472"/>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учасники навмисно шукають, як загострити чи спровокувати проблему, щоб виявити приховані вразливості й ризики</a:t>
            </a:r>
            <a:endParaRPr lang="en-US" sz="970" dirty="0"/>
          </a:p>
        </p:txBody>
      </p:sp>
      <p:sp>
        <p:nvSpPr>
          <p:cNvPr id="10" name="Shape 7"/>
          <p:cNvSpPr/>
          <p:nvPr/>
        </p:nvSpPr>
        <p:spPr>
          <a:xfrm>
            <a:off x="4328160" y="1920240"/>
            <a:ext cx="3505200" cy="1783080"/>
          </a:xfrm>
          <a:prstGeom prst="rect">
            <a:avLst/>
          </a:prstGeom>
          <a:solidFill>
            <a:srgbClr val="FFFFFF"/>
          </a:solidFill>
          <a:ln w="12700">
            <a:solidFill>
              <a:srgbClr val="E3E7EF"/>
            </a:solidFill>
            <a:prstDash val="solid"/>
          </a:ln>
        </p:spPr>
      </p:sp>
      <p:sp>
        <p:nvSpPr>
          <p:cNvPr id="11" name="Shape 8"/>
          <p:cNvSpPr/>
          <p:nvPr/>
        </p:nvSpPr>
        <p:spPr>
          <a:xfrm>
            <a:off x="4529328" y="2103120"/>
            <a:ext cx="457200" cy="457200"/>
          </a:xfrm>
          <a:prstGeom prst="ellipse">
            <a:avLst/>
          </a:prstGeom>
          <a:solidFill>
            <a:srgbClr val="CFDCEF"/>
          </a:solidFill>
          <a:ln/>
        </p:spPr>
      </p:sp>
      <p:pic>
        <p:nvPicPr>
          <p:cNvPr id="12" name="Image 1" descr="/home/claude/icons/usertie_navy.png">    </p:cNvPr>
          <p:cNvPicPr>
            <a:picLocks noChangeAspect="1"/>
          </p:cNvPicPr>
          <p:nvPr/>
        </p:nvPicPr>
        <p:blipFill>
          <a:blip r:embed="rId2"/>
          <a:stretch>
            <a:fillRect/>
          </a:stretch>
        </p:blipFill>
        <p:spPr>
          <a:xfrm>
            <a:off x="4629912" y="2203704"/>
            <a:ext cx="256032" cy="256032"/>
          </a:xfrm>
          <a:prstGeom prst="rect">
            <a:avLst/>
          </a:prstGeom>
        </p:spPr>
      </p:pic>
      <p:sp>
        <p:nvSpPr>
          <p:cNvPr id="13" name="Text 9"/>
          <p:cNvSpPr/>
          <p:nvPr/>
        </p:nvSpPr>
        <p:spPr>
          <a:xfrm>
            <a:off x="5105400" y="2075688"/>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Індивідуальний брейнстормінг</a:t>
            </a:r>
            <a:endParaRPr lang="en-US" sz="1250" dirty="0"/>
          </a:p>
        </p:txBody>
      </p:sp>
      <p:sp>
        <p:nvSpPr>
          <p:cNvPr id="14" name="Text 10"/>
          <p:cNvSpPr/>
          <p:nvPr/>
        </p:nvSpPr>
        <p:spPr>
          <a:xfrm>
            <a:off x="4529328" y="2633472"/>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застосовується, коли зібрати групу неможливо: фахівець самостійно генерує та фіксує варіанти ризиків</a:t>
            </a:r>
            <a:endParaRPr lang="en-US" sz="970" dirty="0"/>
          </a:p>
        </p:txBody>
      </p:sp>
      <p:sp>
        <p:nvSpPr>
          <p:cNvPr id="15" name="Shape 11"/>
          <p:cNvSpPr/>
          <p:nvPr/>
        </p:nvSpPr>
        <p:spPr>
          <a:xfrm>
            <a:off x="8107680" y="1920240"/>
            <a:ext cx="3505200" cy="1783080"/>
          </a:xfrm>
          <a:prstGeom prst="rect">
            <a:avLst/>
          </a:prstGeom>
          <a:solidFill>
            <a:srgbClr val="FFFFFF"/>
          </a:solidFill>
          <a:ln w="12700">
            <a:solidFill>
              <a:srgbClr val="E3E7EF"/>
            </a:solidFill>
            <a:prstDash val="solid"/>
          </a:ln>
        </p:spPr>
      </p:sp>
      <p:sp>
        <p:nvSpPr>
          <p:cNvPr id="16" name="Shape 12"/>
          <p:cNvSpPr/>
          <p:nvPr/>
        </p:nvSpPr>
        <p:spPr>
          <a:xfrm>
            <a:off x="8308848" y="2103120"/>
            <a:ext cx="457200" cy="457200"/>
          </a:xfrm>
          <a:prstGeom prst="ellipse">
            <a:avLst/>
          </a:prstGeom>
          <a:solidFill>
            <a:srgbClr val="CFDCEF"/>
          </a:solidFill>
          <a:ln/>
        </p:spPr>
      </p:sp>
      <p:pic>
        <p:nvPicPr>
          <p:cNvPr id="17" name="Image 2" descr="/home/claude/icons/listol_navy.png">    </p:cNvPr>
          <p:cNvPicPr>
            <a:picLocks noChangeAspect="1"/>
          </p:cNvPicPr>
          <p:nvPr/>
        </p:nvPicPr>
        <p:blipFill>
          <a:blip r:embed="rId3"/>
          <a:stretch>
            <a:fillRect/>
          </a:stretch>
        </p:blipFill>
        <p:spPr>
          <a:xfrm>
            <a:off x="8409432" y="2203704"/>
            <a:ext cx="256032" cy="256032"/>
          </a:xfrm>
          <a:prstGeom prst="rect">
            <a:avLst/>
          </a:prstGeom>
        </p:spPr>
      </p:pic>
      <p:sp>
        <p:nvSpPr>
          <p:cNvPr id="18" name="Text 13"/>
          <p:cNvSpPr/>
          <p:nvPr/>
        </p:nvSpPr>
        <p:spPr>
          <a:xfrm>
            <a:off x="8884920" y="2075688"/>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Метод 635</a:t>
            </a:r>
            <a:endParaRPr lang="en-US" sz="1250" dirty="0"/>
          </a:p>
        </p:txBody>
      </p:sp>
      <p:sp>
        <p:nvSpPr>
          <p:cNvPr id="19" name="Text 14"/>
          <p:cNvSpPr/>
          <p:nvPr/>
        </p:nvSpPr>
        <p:spPr>
          <a:xfrm>
            <a:off x="8308848" y="2633472"/>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шість учасників пропонують по три ідеї за п'ять хвилин, після чого аркуші передаються по колу для доповнення</a:t>
            </a:r>
            <a:endParaRPr lang="en-US" sz="970" dirty="0"/>
          </a:p>
        </p:txBody>
      </p:sp>
      <p:sp>
        <p:nvSpPr>
          <p:cNvPr id="20" name="Shape 15"/>
          <p:cNvSpPr/>
          <p:nvPr/>
        </p:nvSpPr>
        <p:spPr>
          <a:xfrm>
            <a:off x="548640" y="3959352"/>
            <a:ext cx="3505200" cy="1783080"/>
          </a:xfrm>
          <a:prstGeom prst="rect">
            <a:avLst/>
          </a:prstGeom>
          <a:solidFill>
            <a:srgbClr val="1B2A4A"/>
          </a:solidFill>
          <a:ln/>
        </p:spPr>
      </p:sp>
      <p:sp>
        <p:nvSpPr>
          <p:cNvPr id="21" name="Shape 16"/>
          <p:cNvSpPr/>
          <p:nvPr/>
        </p:nvSpPr>
        <p:spPr>
          <a:xfrm>
            <a:off x="749808" y="4142232"/>
            <a:ext cx="457200" cy="457200"/>
          </a:xfrm>
          <a:prstGeom prst="ellipse">
            <a:avLst/>
          </a:prstGeom>
          <a:solidFill>
            <a:srgbClr val="2C4066"/>
          </a:solidFill>
          <a:ln/>
        </p:spPr>
      </p:sp>
      <p:pic>
        <p:nvPicPr>
          <p:cNvPr id="22" name="Image 3" descr="/home/claude/icons/clipboard_gold.png">    </p:cNvPr>
          <p:cNvPicPr>
            <a:picLocks noChangeAspect="1"/>
          </p:cNvPicPr>
          <p:nvPr/>
        </p:nvPicPr>
        <p:blipFill>
          <a:blip r:embed="rId4"/>
          <a:stretch>
            <a:fillRect/>
          </a:stretch>
        </p:blipFill>
        <p:spPr>
          <a:xfrm>
            <a:off x="850392" y="4242816"/>
            <a:ext cx="256032" cy="256032"/>
          </a:xfrm>
          <a:prstGeom prst="rect">
            <a:avLst/>
          </a:prstGeom>
        </p:spPr>
      </p:pic>
      <p:sp>
        <p:nvSpPr>
          <p:cNvPr id="23" name="Text 17"/>
          <p:cNvSpPr/>
          <p:nvPr/>
        </p:nvSpPr>
        <p:spPr>
          <a:xfrm>
            <a:off x="1325880" y="4114800"/>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Метод номінальних груп</a:t>
            </a:r>
            <a:endParaRPr lang="en-US" sz="1250" dirty="0"/>
          </a:p>
        </p:txBody>
      </p:sp>
      <p:sp>
        <p:nvSpPr>
          <p:cNvPr id="24" name="Text 18"/>
          <p:cNvSpPr/>
          <p:nvPr/>
        </p:nvSpPr>
        <p:spPr>
          <a:xfrm>
            <a:off x="749808" y="4672584"/>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ідеї спершу фіксуються письмово й індивідуально, а обговорюються лише на наступному етапі — це знижує тиск авторитетів</a:t>
            </a:r>
            <a:endParaRPr lang="en-US" sz="970" dirty="0"/>
          </a:p>
        </p:txBody>
      </p:sp>
      <p:sp>
        <p:nvSpPr>
          <p:cNvPr id="25" name="Shape 19"/>
          <p:cNvSpPr/>
          <p:nvPr/>
        </p:nvSpPr>
        <p:spPr>
          <a:xfrm>
            <a:off x="4328160" y="3959352"/>
            <a:ext cx="3505200" cy="1783080"/>
          </a:xfrm>
          <a:prstGeom prst="rect">
            <a:avLst/>
          </a:prstGeom>
          <a:solidFill>
            <a:srgbClr val="FFFFFF"/>
          </a:solidFill>
          <a:ln w="12700">
            <a:solidFill>
              <a:srgbClr val="E3E7EF"/>
            </a:solidFill>
            <a:prstDash val="solid"/>
          </a:ln>
        </p:spPr>
      </p:sp>
      <p:sp>
        <p:nvSpPr>
          <p:cNvPr id="26" name="Shape 20"/>
          <p:cNvSpPr/>
          <p:nvPr/>
        </p:nvSpPr>
        <p:spPr>
          <a:xfrm>
            <a:off x="4529328" y="4142232"/>
            <a:ext cx="457200" cy="457200"/>
          </a:xfrm>
          <a:prstGeom prst="ellipse">
            <a:avLst/>
          </a:prstGeom>
          <a:solidFill>
            <a:srgbClr val="CFDCEF"/>
          </a:solidFill>
          <a:ln/>
        </p:spPr>
      </p:sp>
      <p:pic>
        <p:nvPicPr>
          <p:cNvPr id="27" name="Image 4" descr="/home/claude/icons/comments_navy.png">    </p:cNvPr>
          <p:cNvPicPr>
            <a:picLocks noChangeAspect="1"/>
          </p:cNvPicPr>
          <p:nvPr/>
        </p:nvPicPr>
        <p:blipFill>
          <a:blip r:embed="rId5"/>
          <a:stretch>
            <a:fillRect/>
          </a:stretch>
        </p:blipFill>
        <p:spPr>
          <a:xfrm>
            <a:off x="4629912" y="4242816"/>
            <a:ext cx="256032" cy="256032"/>
          </a:xfrm>
          <a:prstGeom prst="rect">
            <a:avLst/>
          </a:prstGeom>
        </p:spPr>
      </p:pic>
      <p:sp>
        <p:nvSpPr>
          <p:cNvPr id="28" name="Text 21"/>
          <p:cNvSpPr/>
          <p:nvPr/>
        </p:nvSpPr>
        <p:spPr>
          <a:xfrm>
            <a:off x="5105400" y="4114800"/>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Електронний брейнстормінг</a:t>
            </a:r>
            <a:endParaRPr lang="en-US" sz="1250" dirty="0"/>
          </a:p>
        </p:txBody>
      </p:sp>
      <p:sp>
        <p:nvSpPr>
          <p:cNvPr id="29" name="Text 22"/>
          <p:cNvSpPr/>
          <p:nvPr/>
        </p:nvSpPr>
        <p:spPr>
          <a:xfrm>
            <a:off x="4529328" y="4672584"/>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генерування ідей у письмовому чи онлайн-форматі, що дає змогу залучати територіально віддалених учасників</a:t>
            </a:r>
            <a:endParaRPr lang="en-US" sz="970" dirty="0"/>
          </a:p>
        </p:txBody>
      </p:sp>
      <p:sp>
        <p:nvSpPr>
          <p:cNvPr id="30" name="Shape 23"/>
          <p:cNvSpPr/>
          <p:nvPr/>
        </p:nvSpPr>
        <p:spPr>
          <a:xfrm>
            <a:off x="8107680" y="3959352"/>
            <a:ext cx="3505200" cy="1783080"/>
          </a:xfrm>
          <a:prstGeom prst="rect">
            <a:avLst/>
          </a:prstGeom>
          <a:solidFill>
            <a:srgbClr val="1B2A4A"/>
          </a:solidFill>
          <a:ln/>
        </p:spPr>
      </p:sp>
      <p:sp>
        <p:nvSpPr>
          <p:cNvPr id="31" name="Shape 24"/>
          <p:cNvSpPr/>
          <p:nvPr/>
        </p:nvSpPr>
        <p:spPr>
          <a:xfrm>
            <a:off x="8308848" y="4142232"/>
            <a:ext cx="457200" cy="457200"/>
          </a:xfrm>
          <a:prstGeom prst="ellipse">
            <a:avLst/>
          </a:prstGeom>
          <a:solidFill>
            <a:srgbClr val="2C4066"/>
          </a:solidFill>
          <a:ln/>
        </p:spPr>
      </p:sp>
      <p:pic>
        <p:nvPicPr>
          <p:cNvPr id="32" name="Image 5" descr="/home/claude/icons/puzzle_gold.png">    </p:cNvPr>
          <p:cNvPicPr>
            <a:picLocks noChangeAspect="1"/>
          </p:cNvPicPr>
          <p:nvPr/>
        </p:nvPicPr>
        <p:blipFill>
          <a:blip r:embed="rId6"/>
          <a:stretch>
            <a:fillRect/>
          </a:stretch>
        </p:blipFill>
        <p:spPr>
          <a:xfrm>
            <a:off x="8409432" y="4242816"/>
            <a:ext cx="256032" cy="256032"/>
          </a:xfrm>
          <a:prstGeom prst="rect">
            <a:avLst/>
          </a:prstGeom>
        </p:spPr>
      </p:pic>
      <p:sp>
        <p:nvSpPr>
          <p:cNvPr id="33" name="Text 25"/>
          <p:cNvSpPr/>
          <p:nvPr/>
        </p:nvSpPr>
        <p:spPr>
          <a:xfrm>
            <a:off x="8884920" y="4114800"/>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Метод синектики</a:t>
            </a:r>
            <a:endParaRPr lang="en-US" sz="1250" dirty="0"/>
          </a:p>
        </p:txBody>
      </p:sp>
      <p:sp>
        <p:nvSpPr>
          <p:cNvPr id="34" name="Text 26"/>
          <p:cNvSpPr/>
          <p:nvPr/>
        </p:nvSpPr>
        <p:spPr>
          <a:xfrm>
            <a:off x="8308848" y="4672584"/>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поєднання логічного аналізу з пошуком аналогій та метафор для виявлення нетипових ризиків і рішень</a:t>
            </a:r>
            <a:endParaRPr lang="en-US" sz="970" dirty="0"/>
          </a:p>
        </p:txBody>
      </p:sp>
      <p:sp>
        <p:nvSpPr>
          <p:cNvPr id="35" name="Text 27"/>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3.2 Методи мозкового штурму</a:t>
            </a:r>
            <a:endParaRPr lang="en-US" sz="1000" dirty="0"/>
          </a:p>
        </p:txBody>
      </p:sp>
      <p:sp>
        <p:nvSpPr>
          <p:cNvPr id="36" name="Text 28"/>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3.2 МЕТОДИ МОЗКОВОГО ШТУРМУ</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Переваги та обмеження методу</a:t>
            </a:r>
            <a:endParaRPr lang="en-US" sz="2600" dirty="0"/>
          </a:p>
        </p:txBody>
      </p:sp>
      <p:sp>
        <p:nvSpPr>
          <p:cNvPr id="4" name="Text 2"/>
          <p:cNvSpPr/>
          <p:nvPr/>
        </p:nvSpPr>
        <p:spPr>
          <a:xfrm>
            <a:off x="548640" y="1298448"/>
            <a:ext cx="11064240" cy="45720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Попри широке визнання, мозковий штурм має як безумовні переваги, так і суттєві обмеження, які необхідно враховувати під час планування сесії з оцінювання ризиків.</a:t>
            </a:r>
            <a:endParaRPr lang="en-US" sz="1250" dirty="0"/>
          </a:p>
        </p:txBody>
      </p:sp>
      <p:sp>
        <p:nvSpPr>
          <p:cNvPr id="5" name="Shape 3"/>
          <p:cNvSpPr/>
          <p:nvPr/>
        </p:nvSpPr>
        <p:spPr>
          <a:xfrm>
            <a:off x="548640" y="1828800"/>
            <a:ext cx="5372100" cy="3749040"/>
          </a:xfrm>
          <a:prstGeom prst="rect">
            <a:avLst/>
          </a:prstGeom>
          <a:solidFill>
            <a:srgbClr val="FFFFFF"/>
          </a:solidFill>
          <a:ln w="12700">
            <a:solidFill>
              <a:srgbClr val="E3E7EF"/>
            </a:solidFill>
            <a:prstDash val="solid"/>
          </a:ln>
        </p:spPr>
      </p:sp>
      <p:sp>
        <p:nvSpPr>
          <p:cNvPr id="6" name="Shape 4"/>
          <p:cNvSpPr/>
          <p:nvPr/>
        </p:nvSpPr>
        <p:spPr>
          <a:xfrm>
            <a:off x="822960" y="2103120"/>
            <a:ext cx="548640" cy="548640"/>
          </a:xfrm>
          <a:prstGeom prst="ellipse">
            <a:avLst/>
          </a:prstGeom>
          <a:solidFill>
            <a:srgbClr val="CFDCEF"/>
          </a:solidFill>
          <a:ln/>
        </p:spPr>
      </p:sp>
      <p:pic>
        <p:nvPicPr>
          <p:cNvPr id="7" name="Image 0" descr="/home/claude/icons/check_navy.png">    </p:cNvPr>
          <p:cNvPicPr>
            <a:picLocks noChangeAspect="1"/>
          </p:cNvPicPr>
          <p:nvPr/>
        </p:nvPicPr>
        <p:blipFill>
          <a:blip r:embed="rId1"/>
          <a:stretch>
            <a:fillRect/>
          </a:stretch>
        </p:blipFill>
        <p:spPr>
          <a:xfrm>
            <a:off x="950976" y="2231136"/>
            <a:ext cx="292608" cy="292608"/>
          </a:xfrm>
          <a:prstGeom prst="rect">
            <a:avLst/>
          </a:prstGeom>
        </p:spPr>
      </p:pic>
      <p:sp>
        <p:nvSpPr>
          <p:cNvPr id="8" name="Text 5"/>
          <p:cNvSpPr/>
          <p:nvPr/>
        </p:nvSpPr>
        <p:spPr>
          <a:xfrm>
            <a:off x="1554480" y="2121408"/>
            <a:ext cx="4183380" cy="548640"/>
          </a:xfrm>
          <a:prstGeom prst="rect">
            <a:avLst/>
          </a:prstGeom>
          <a:noFill/>
          <a:ln/>
        </p:spPr>
        <p:txBody>
          <a:bodyPr wrap="square"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Переваги методу</a:t>
            </a:r>
            <a:endParaRPr lang="en-US" sz="1600" dirty="0"/>
          </a:p>
        </p:txBody>
      </p:sp>
      <p:sp>
        <p:nvSpPr>
          <p:cNvPr id="9" name="Text 6"/>
          <p:cNvSpPr/>
          <p:nvPr/>
        </p:nvSpPr>
        <p:spPr>
          <a:xfrm>
            <a:off x="868680" y="2880360"/>
            <a:ext cx="4732020" cy="2514600"/>
          </a:xfrm>
          <a:prstGeom prst="rect">
            <a:avLst/>
          </a:prstGeom>
          <a:noFill/>
          <a:ln/>
        </p:spPr>
        <p:txBody>
          <a:bodyPr wrap="square" rtlCol="0" anchor="t"/>
          <a:lstStyle/>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Дає змогу за короткий час зібрати широкий спектр поглядів на проблему.</a:t>
            </a:r>
            <a:endParaRPr lang="en-US" sz="1150" dirty="0"/>
          </a:p>
          <a:p>
            <a:pPr indent="0" marL="0">
              <a:lnSpc>
                <a:spcPts val="1500"/>
              </a:lnSpc>
              <a:buNone/>
            </a:pPr>
            <a:endParaRPr lang="en-US" sz="1150" dirty="0"/>
          </a:p>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Знижує психологічні бар'єри завдяки забороні критики на етапі генерування.</a:t>
            </a:r>
            <a:endParaRPr lang="en-US" sz="1150" dirty="0"/>
          </a:p>
          <a:p>
            <a:pPr indent="0" marL="0">
              <a:lnSpc>
                <a:spcPts val="1500"/>
              </a:lnSpc>
              <a:buNone/>
            </a:pPr>
            <a:endParaRPr lang="en-US" sz="1150" dirty="0"/>
          </a:p>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Сприяє виявленню нестандартних, неочевидних ризиків.</a:t>
            </a:r>
            <a:endParaRPr lang="en-US" sz="1150" dirty="0"/>
          </a:p>
          <a:p>
            <a:pPr indent="0" marL="0">
              <a:lnSpc>
                <a:spcPts val="1500"/>
              </a:lnSpc>
              <a:buNone/>
            </a:pPr>
            <a:endParaRPr lang="en-US" sz="1150" dirty="0"/>
          </a:p>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Підвищує залученість і командну згуртованість учасників.</a:t>
            </a:r>
            <a:endParaRPr lang="en-US" sz="1150" dirty="0"/>
          </a:p>
          <a:p>
            <a:pPr indent="0" marL="0">
              <a:lnSpc>
                <a:spcPts val="1500"/>
              </a:lnSpc>
              <a:buNone/>
            </a:pPr>
            <a:endParaRPr lang="en-US" sz="1150" dirty="0"/>
          </a:p>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Не потребує спеціального математичного апарату чи значних витрат.</a:t>
            </a:r>
            <a:endParaRPr lang="en-US" sz="1150" dirty="0"/>
          </a:p>
        </p:txBody>
      </p:sp>
      <p:sp>
        <p:nvSpPr>
          <p:cNvPr id="10" name="Shape 7"/>
          <p:cNvSpPr/>
          <p:nvPr/>
        </p:nvSpPr>
        <p:spPr>
          <a:xfrm>
            <a:off x="6240780" y="1828800"/>
            <a:ext cx="5372100" cy="3749040"/>
          </a:xfrm>
          <a:prstGeom prst="rect">
            <a:avLst/>
          </a:prstGeom>
          <a:solidFill>
            <a:srgbClr val="1B2A4A"/>
          </a:solidFill>
          <a:ln/>
        </p:spPr>
      </p:sp>
      <p:sp>
        <p:nvSpPr>
          <p:cNvPr id="11" name="Shape 8"/>
          <p:cNvSpPr/>
          <p:nvPr/>
        </p:nvSpPr>
        <p:spPr>
          <a:xfrm>
            <a:off x="6515100" y="2103120"/>
            <a:ext cx="548640" cy="548640"/>
          </a:xfrm>
          <a:prstGeom prst="ellipse">
            <a:avLst/>
          </a:prstGeom>
          <a:solidFill>
            <a:srgbClr val="2C4066"/>
          </a:solidFill>
          <a:ln/>
        </p:spPr>
      </p:sp>
      <p:pic>
        <p:nvPicPr>
          <p:cNvPr id="12" name="Image 1" descr="/home/claude/icons/warning_gold.png">    </p:cNvPr>
          <p:cNvPicPr>
            <a:picLocks noChangeAspect="1"/>
          </p:cNvPicPr>
          <p:nvPr/>
        </p:nvPicPr>
        <p:blipFill>
          <a:blip r:embed="rId2"/>
          <a:stretch>
            <a:fillRect/>
          </a:stretch>
        </p:blipFill>
        <p:spPr>
          <a:xfrm>
            <a:off x="6643116" y="2231136"/>
            <a:ext cx="292608" cy="292608"/>
          </a:xfrm>
          <a:prstGeom prst="rect">
            <a:avLst/>
          </a:prstGeom>
        </p:spPr>
      </p:pic>
      <p:sp>
        <p:nvSpPr>
          <p:cNvPr id="13" name="Text 9"/>
          <p:cNvSpPr/>
          <p:nvPr/>
        </p:nvSpPr>
        <p:spPr>
          <a:xfrm>
            <a:off x="7246620" y="2121408"/>
            <a:ext cx="4183380" cy="54864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Обмеження методу</a:t>
            </a:r>
            <a:endParaRPr lang="en-US" sz="1600" dirty="0"/>
          </a:p>
        </p:txBody>
      </p:sp>
      <p:sp>
        <p:nvSpPr>
          <p:cNvPr id="14" name="Text 10"/>
          <p:cNvSpPr/>
          <p:nvPr/>
        </p:nvSpPr>
        <p:spPr>
          <a:xfrm>
            <a:off x="6560820" y="2880360"/>
            <a:ext cx="4732020" cy="2514600"/>
          </a:xfrm>
          <a:prstGeom prst="rect">
            <a:avLst/>
          </a:prstGeom>
          <a:noFill/>
          <a:ln/>
        </p:spPr>
        <p:txBody>
          <a:bodyPr wrap="square" rtlCol="0" anchor="t"/>
          <a:lstStyle/>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Результат сильно залежить від кваліфікації й активності модератора сесії.</a:t>
            </a:r>
            <a:endParaRPr lang="en-US" sz="1150" dirty="0"/>
          </a:p>
          <a:p>
            <a:pPr indent="0" marL="0">
              <a:lnSpc>
                <a:spcPts val="1500"/>
              </a:lnSpc>
              <a:buNone/>
            </a:pPr>
            <a:endParaRPr lang="en-US" sz="1150" dirty="0"/>
          </a:p>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Існує ризик домінування окремих авторитетних учасників.</a:t>
            </a:r>
            <a:endParaRPr lang="en-US" sz="1150" dirty="0"/>
          </a:p>
          <a:p>
            <a:pPr indent="0" marL="0">
              <a:lnSpc>
                <a:spcPts val="1500"/>
              </a:lnSpc>
              <a:buNone/>
            </a:pPr>
            <a:endParaRPr lang="en-US" sz="1150" dirty="0"/>
          </a:p>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Складно застосувати до вузькоспеціалізованих технічних ризиків.</a:t>
            </a:r>
            <a:endParaRPr lang="en-US" sz="1150" dirty="0"/>
          </a:p>
          <a:p>
            <a:pPr indent="0" marL="0">
              <a:lnSpc>
                <a:spcPts val="1500"/>
              </a:lnSpc>
              <a:buNone/>
            </a:pPr>
            <a:endParaRPr lang="en-US" sz="1150" dirty="0"/>
          </a:p>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Висока кількість ідей не гарантує їхньої практичної цінності.</a:t>
            </a:r>
            <a:endParaRPr lang="en-US" sz="1150" dirty="0"/>
          </a:p>
          <a:p>
            <a:pPr indent="0" marL="0">
              <a:lnSpc>
                <a:spcPts val="1500"/>
              </a:lnSpc>
              <a:buNone/>
            </a:pPr>
            <a:endParaRPr lang="en-US" sz="1150" dirty="0"/>
          </a:p>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Потребує подальшого структурування та оцінювання отриманих результатів.</a:t>
            </a:r>
            <a:endParaRPr lang="en-US" sz="1150" dirty="0"/>
          </a:p>
        </p:txBody>
      </p:sp>
      <p:sp>
        <p:nvSpPr>
          <p:cNvPr id="15" name="Text 11"/>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3.2 Методи мозкового штурму</a:t>
            </a:r>
            <a:endParaRPr lang="en-US" sz="1000" dirty="0"/>
          </a:p>
        </p:txBody>
      </p:sp>
      <p:sp>
        <p:nvSpPr>
          <p:cNvPr id="16" name="Text 12"/>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961120" y="-2286000"/>
            <a:ext cx="6400800" cy="6400800"/>
          </a:xfrm>
          <a:prstGeom prst="ellipse">
            <a:avLst/>
          </a:prstGeom>
          <a:solidFill>
            <a:srgbClr val="24365C"/>
          </a:solidFill>
          <a:ln/>
        </p:spPr>
      </p:sp>
      <p:sp>
        <p:nvSpPr>
          <p:cNvPr id="3" name="Text 1"/>
          <p:cNvSpPr/>
          <p:nvPr/>
        </p:nvSpPr>
        <p:spPr>
          <a:xfrm>
            <a:off x="822960" y="2331720"/>
            <a:ext cx="3657600" cy="1097280"/>
          </a:xfrm>
          <a:prstGeom prst="rect">
            <a:avLst/>
          </a:prstGeom>
          <a:noFill/>
          <a:ln/>
        </p:spPr>
        <p:txBody>
          <a:bodyPr wrap="square" rtlCol="0" anchor="ctr"/>
          <a:lstStyle/>
          <a:p>
            <a:pPr indent="0" marL="0">
              <a:buNone/>
            </a:pPr>
            <a:r>
              <a:rPr lang="en-US" sz="6000" b="1" dirty="0">
                <a:solidFill>
                  <a:srgbClr val="E8A33D"/>
                </a:solidFill>
                <a:latin typeface="Calibri" pitchFamily="34" charset="0"/>
                <a:ea typeface="Calibri" pitchFamily="34" charset="-122"/>
                <a:cs typeface="Calibri" pitchFamily="34" charset="-120"/>
              </a:rPr>
              <a:t>3.3</a:t>
            </a:r>
            <a:endParaRPr lang="en-US" sz="6000" dirty="0"/>
          </a:p>
        </p:txBody>
      </p:sp>
      <p:sp>
        <p:nvSpPr>
          <p:cNvPr id="4" name="Text 2"/>
          <p:cNvSpPr/>
          <p:nvPr/>
        </p:nvSpPr>
        <p:spPr>
          <a:xfrm>
            <a:off x="822960" y="3246120"/>
            <a:ext cx="9601200" cy="914400"/>
          </a:xfrm>
          <a:prstGeom prst="rect">
            <a:avLst/>
          </a:prstGeom>
          <a:noFill/>
          <a:ln/>
        </p:spPr>
        <p:txBody>
          <a:bodyPr wrap="square"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Метод експертних оцінок</a:t>
            </a:r>
            <a:endParaRPr lang="en-US" sz="3200" dirty="0"/>
          </a:p>
        </p:txBody>
      </p:sp>
      <p:sp>
        <p:nvSpPr>
          <p:cNvPr id="5" name="Shape 3"/>
          <p:cNvSpPr/>
          <p:nvPr/>
        </p:nvSpPr>
        <p:spPr>
          <a:xfrm>
            <a:off x="868680" y="4160520"/>
            <a:ext cx="2743200" cy="0"/>
          </a:xfrm>
          <a:prstGeom prst="line">
            <a:avLst/>
          </a:prstGeom>
          <a:noFill/>
          <a:ln w="25400">
            <a:solidFill>
              <a:srgbClr val="E8A33D"/>
            </a:solidFill>
            <a:prstDash val="solid"/>
          </a:ln>
        </p:spPr>
      </p:sp>
      <p:sp>
        <p:nvSpPr>
          <p:cNvPr id="6" name="Text 4"/>
          <p:cNvSpPr/>
          <p:nvPr/>
        </p:nvSpPr>
        <p:spPr>
          <a:xfrm>
            <a:off x="822960" y="4297680"/>
            <a:ext cx="8686800" cy="548640"/>
          </a:xfrm>
          <a:prstGeom prst="rect">
            <a:avLst/>
          </a:prstGeom>
          <a:noFill/>
          <a:ln/>
        </p:spPr>
        <p:txBody>
          <a:bodyPr wrap="square" rtlCol="0" anchor="ctr"/>
          <a:lstStyle/>
          <a:p>
            <a:pPr indent="0" marL="0">
              <a:buNone/>
            </a:pPr>
            <a:r>
              <a:rPr lang="en-US" sz="1500" i="1" dirty="0">
                <a:solidFill>
                  <a:srgbClr val="CFDCEF"/>
                </a:solidFill>
                <a:latin typeface="Calibri" pitchFamily="34" charset="0"/>
                <a:ea typeface="Calibri" pitchFamily="34" charset="-122"/>
                <a:cs typeface="Calibri" pitchFamily="34" charset="-120"/>
              </a:rPr>
              <a:t>Організація експертизи та обробка суджень фахівців</a:t>
            </a:r>
            <a:endParaRPr lang="en-US" sz="1500" dirty="0"/>
          </a:p>
        </p:txBody>
      </p:sp>
      <p:sp>
        <p:nvSpPr>
          <p:cNvPr id="7" name="Text 5"/>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3.3 МЕТОД ЕКСПЕРТНИХ ОЦІНОК</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Сутність методу експертних оцінок</a:t>
            </a:r>
            <a:endParaRPr lang="en-US" sz="2600" dirty="0"/>
          </a:p>
        </p:txBody>
      </p:sp>
      <p:sp>
        <p:nvSpPr>
          <p:cNvPr id="4" name="Text 2"/>
          <p:cNvSpPr/>
          <p:nvPr/>
        </p:nvSpPr>
        <p:spPr>
          <a:xfrm>
            <a:off x="548640" y="1298448"/>
            <a:ext cx="11064240" cy="1051560"/>
          </a:xfrm>
          <a:prstGeom prst="rect">
            <a:avLst/>
          </a:prstGeom>
          <a:noFill/>
          <a:ln/>
        </p:spPr>
        <p:txBody>
          <a:bodyPr wrap="square" rtlCol="0" anchor="t"/>
          <a:lstStyle/>
          <a:p>
            <a:pPr indent="0" marL="0">
              <a:lnSpc>
                <a:spcPts val="1700"/>
              </a:lnSpc>
              <a:buNone/>
            </a:pPr>
            <a:r>
              <a:rPr lang="en-US" sz="1250" dirty="0">
                <a:solidFill>
                  <a:srgbClr val="2C3444"/>
                </a:solidFill>
                <a:latin typeface="Calibri" pitchFamily="34" charset="0"/>
                <a:ea typeface="Calibri" pitchFamily="34" charset="-122"/>
                <a:cs typeface="Calibri" pitchFamily="34" charset="-120"/>
              </a:rPr>
              <a:t>Метод експертних оцінок передбачає систематизоване отримання, узагальнення та опрацювання суджень кваліфікованих фахівців щодо ймовірності настання ризикових подій та тяжкості їхніх можливих наслідків. На відміну від мозкового штурму, який спрямований насамперед на генерування широкого переліку ризиків, метод експертних оцінок застосовують переважно для ранжування вже ідентифікованих ризиків, коли статистичні дані відсутні або є недостатньо репрезентативними.</a:t>
            </a:r>
            <a:endParaRPr lang="en-US" sz="1250" dirty="0"/>
          </a:p>
        </p:txBody>
      </p:sp>
      <p:sp>
        <p:nvSpPr>
          <p:cNvPr id="5" name="Shape 3"/>
          <p:cNvSpPr/>
          <p:nvPr/>
        </p:nvSpPr>
        <p:spPr>
          <a:xfrm>
            <a:off x="548640" y="2560320"/>
            <a:ext cx="3474720" cy="2148840"/>
          </a:xfrm>
          <a:prstGeom prst="rect">
            <a:avLst/>
          </a:prstGeom>
          <a:solidFill>
            <a:srgbClr val="FFFFFF"/>
          </a:solidFill>
          <a:ln w="12700">
            <a:solidFill>
              <a:srgbClr val="E3E7EF"/>
            </a:solidFill>
            <a:prstDash val="solid"/>
          </a:ln>
        </p:spPr>
      </p:sp>
      <p:sp>
        <p:nvSpPr>
          <p:cNvPr id="6" name="Shape 4"/>
          <p:cNvSpPr/>
          <p:nvPr/>
        </p:nvSpPr>
        <p:spPr>
          <a:xfrm>
            <a:off x="822960" y="2816352"/>
            <a:ext cx="566928" cy="566928"/>
          </a:xfrm>
          <a:prstGeom prst="ellipse">
            <a:avLst/>
          </a:prstGeom>
          <a:solidFill>
            <a:srgbClr val="CFDCEF"/>
          </a:solidFill>
          <a:ln/>
        </p:spPr>
      </p:sp>
      <p:pic>
        <p:nvPicPr>
          <p:cNvPr id="7" name="Image 0" descr="/home/claude/icons/usertie_navy.png">    </p:cNvPr>
          <p:cNvPicPr>
            <a:picLocks noChangeAspect="1"/>
          </p:cNvPicPr>
          <p:nvPr/>
        </p:nvPicPr>
        <p:blipFill>
          <a:blip r:embed="rId1"/>
          <a:stretch>
            <a:fillRect/>
          </a:stretch>
        </p:blipFill>
        <p:spPr>
          <a:xfrm>
            <a:off x="950976" y="2944368"/>
            <a:ext cx="310896" cy="310896"/>
          </a:xfrm>
          <a:prstGeom prst="rect">
            <a:avLst/>
          </a:prstGeom>
        </p:spPr>
      </p:pic>
      <p:sp>
        <p:nvSpPr>
          <p:cNvPr id="8" name="Text 5"/>
          <p:cNvSpPr/>
          <p:nvPr/>
        </p:nvSpPr>
        <p:spPr>
          <a:xfrm>
            <a:off x="822960" y="3493008"/>
            <a:ext cx="2926080" cy="411480"/>
          </a:xfrm>
          <a:prstGeom prst="rect">
            <a:avLst/>
          </a:prstGeom>
          <a:noFill/>
          <a:ln/>
        </p:spPr>
        <p:txBody>
          <a:bodyPr wrap="square"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Індивідуальна експертиза</a:t>
            </a:r>
            <a:endParaRPr lang="en-US" sz="1450" dirty="0"/>
          </a:p>
        </p:txBody>
      </p:sp>
      <p:sp>
        <p:nvSpPr>
          <p:cNvPr id="9" name="Text 6"/>
          <p:cNvSpPr/>
          <p:nvPr/>
        </p:nvSpPr>
        <p:spPr>
          <a:xfrm>
            <a:off x="822960" y="3886200"/>
            <a:ext cx="2926080" cy="685800"/>
          </a:xfrm>
          <a:prstGeom prst="rect">
            <a:avLst/>
          </a:prstGeom>
          <a:noFill/>
          <a:ln/>
        </p:spPr>
        <p:txBody>
          <a:bodyPr wrap="square" rtlCol="0" anchor="t"/>
          <a:lstStyle/>
          <a:p>
            <a:pPr indent="0" marL="0">
              <a:lnSpc>
                <a:spcPts val="1400"/>
              </a:lnSpc>
              <a:buNone/>
            </a:pPr>
            <a:r>
              <a:rPr lang="en-US" sz="1100" dirty="0">
                <a:solidFill>
                  <a:srgbClr val="2C3444"/>
                </a:solidFill>
                <a:latin typeface="Calibri" pitchFamily="34" charset="0"/>
                <a:ea typeface="Calibri" pitchFamily="34" charset="-122"/>
                <a:cs typeface="Calibri" pitchFamily="34" charset="-120"/>
              </a:rPr>
              <a:t>самостійне оцінювання ризиків одним висококваліфікованим фахівцем без узгодження з іншими експертами</a:t>
            </a:r>
            <a:endParaRPr lang="en-US" sz="1100" dirty="0"/>
          </a:p>
        </p:txBody>
      </p:sp>
      <p:sp>
        <p:nvSpPr>
          <p:cNvPr id="10" name="Shape 7"/>
          <p:cNvSpPr/>
          <p:nvPr/>
        </p:nvSpPr>
        <p:spPr>
          <a:xfrm>
            <a:off x="4343400" y="2560320"/>
            <a:ext cx="3474720" cy="2148840"/>
          </a:xfrm>
          <a:prstGeom prst="rect">
            <a:avLst/>
          </a:prstGeom>
          <a:solidFill>
            <a:srgbClr val="1B2A4A"/>
          </a:solidFill>
          <a:ln/>
        </p:spPr>
      </p:sp>
      <p:sp>
        <p:nvSpPr>
          <p:cNvPr id="11" name="Shape 8"/>
          <p:cNvSpPr/>
          <p:nvPr/>
        </p:nvSpPr>
        <p:spPr>
          <a:xfrm>
            <a:off x="4617720" y="2816352"/>
            <a:ext cx="566928" cy="566928"/>
          </a:xfrm>
          <a:prstGeom prst="ellipse">
            <a:avLst/>
          </a:prstGeom>
          <a:solidFill>
            <a:srgbClr val="2C4066"/>
          </a:solidFill>
          <a:ln/>
        </p:spPr>
      </p:sp>
      <p:pic>
        <p:nvPicPr>
          <p:cNvPr id="12" name="Image 1" descr="/home/claude/icons/users_gold.png">    </p:cNvPr>
          <p:cNvPicPr>
            <a:picLocks noChangeAspect="1"/>
          </p:cNvPicPr>
          <p:nvPr/>
        </p:nvPicPr>
        <p:blipFill>
          <a:blip r:embed="rId2"/>
          <a:stretch>
            <a:fillRect/>
          </a:stretch>
        </p:blipFill>
        <p:spPr>
          <a:xfrm>
            <a:off x="4745736" y="2944368"/>
            <a:ext cx="310896" cy="310896"/>
          </a:xfrm>
          <a:prstGeom prst="rect">
            <a:avLst/>
          </a:prstGeom>
        </p:spPr>
      </p:pic>
      <p:sp>
        <p:nvSpPr>
          <p:cNvPr id="13" name="Text 9"/>
          <p:cNvSpPr/>
          <p:nvPr/>
        </p:nvSpPr>
        <p:spPr>
          <a:xfrm>
            <a:off x="4617720" y="3493008"/>
            <a:ext cx="2926080" cy="411480"/>
          </a:xfrm>
          <a:prstGeom prst="rect">
            <a:avLst/>
          </a:prstGeom>
          <a:noFill/>
          <a:ln/>
        </p:spPr>
        <p:txBody>
          <a:bodyPr wrap="square"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Групова (колективна) експертиза</a:t>
            </a:r>
            <a:endParaRPr lang="en-US" sz="1450" dirty="0"/>
          </a:p>
        </p:txBody>
      </p:sp>
      <p:sp>
        <p:nvSpPr>
          <p:cNvPr id="14" name="Text 10"/>
          <p:cNvSpPr/>
          <p:nvPr/>
        </p:nvSpPr>
        <p:spPr>
          <a:xfrm>
            <a:off x="4617720" y="3886200"/>
            <a:ext cx="2926080" cy="685800"/>
          </a:xfrm>
          <a:prstGeom prst="rect">
            <a:avLst/>
          </a:prstGeom>
          <a:noFill/>
          <a:ln/>
        </p:spPr>
        <p:txBody>
          <a:bodyPr wrap="square" rtlCol="0" anchor="t"/>
          <a:lstStyle/>
          <a:p>
            <a:pPr indent="0" marL="0">
              <a:lnSpc>
                <a:spcPts val="1400"/>
              </a:lnSpc>
              <a:buNone/>
            </a:pPr>
            <a:r>
              <a:rPr lang="en-US" sz="1100" dirty="0">
                <a:solidFill>
                  <a:srgbClr val="CFDCEF"/>
                </a:solidFill>
                <a:latin typeface="Calibri" pitchFamily="34" charset="0"/>
                <a:ea typeface="Calibri" pitchFamily="34" charset="-122"/>
                <a:cs typeface="Calibri" pitchFamily="34" charset="-120"/>
              </a:rPr>
              <a:t>спільне обговорення й узгодження оцінок кількома фахівцями — комісіями, робочими групами</a:t>
            </a:r>
            <a:endParaRPr lang="en-US" sz="1100" dirty="0"/>
          </a:p>
        </p:txBody>
      </p:sp>
      <p:sp>
        <p:nvSpPr>
          <p:cNvPr id="15" name="Shape 11"/>
          <p:cNvSpPr/>
          <p:nvPr/>
        </p:nvSpPr>
        <p:spPr>
          <a:xfrm>
            <a:off x="8138160" y="2560320"/>
            <a:ext cx="3474720" cy="2148840"/>
          </a:xfrm>
          <a:prstGeom prst="rect">
            <a:avLst/>
          </a:prstGeom>
          <a:solidFill>
            <a:srgbClr val="FFFFFF"/>
          </a:solidFill>
          <a:ln w="12700">
            <a:solidFill>
              <a:srgbClr val="E3E7EF"/>
            </a:solidFill>
            <a:prstDash val="solid"/>
          </a:ln>
        </p:spPr>
      </p:sp>
      <p:sp>
        <p:nvSpPr>
          <p:cNvPr id="16" name="Shape 12"/>
          <p:cNvSpPr/>
          <p:nvPr/>
        </p:nvSpPr>
        <p:spPr>
          <a:xfrm>
            <a:off x="8412480" y="2816352"/>
            <a:ext cx="566928" cy="566928"/>
          </a:xfrm>
          <a:prstGeom prst="ellipse">
            <a:avLst/>
          </a:prstGeom>
          <a:solidFill>
            <a:srgbClr val="CFDCEF"/>
          </a:solidFill>
          <a:ln/>
        </p:spPr>
      </p:sp>
      <p:pic>
        <p:nvPicPr>
          <p:cNvPr id="17" name="Image 2" descr="/home/claude/icons/repeat_navy.png">    </p:cNvPr>
          <p:cNvPicPr>
            <a:picLocks noChangeAspect="1"/>
          </p:cNvPicPr>
          <p:nvPr/>
        </p:nvPicPr>
        <p:blipFill>
          <a:blip r:embed="rId3"/>
          <a:stretch>
            <a:fillRect/>
          </a:stretch>
        </p:blipFill>
        <p:spPr>
          <a:xfrm>
            <a:off x="8540496" y="2944368"/>
            <a:ext cx="310896" cy="310896"/>
          </a:xfrm>
          <a:prstGeom prst="rect">
            <a:avLst/>
          </a:prstGeom>
        </p:spPr>
      </p:pic>
      <p:sp>
        <p:nvSpPr>
          <p:cNvPr id="18" name="Text 13"/>
          <p:cNvSpPr/>
          <p:nvPr/>
        </p:nvSpPr>
        <p:spPr>
          <a:xfrm>
            <a:off x="8412480" y="3493008"/>
            <a:ext cx="2926080" cy="411480"/>
          </a:xfrm>
          <a:prstGeom prst="rect">
            <a:avLst/>
          </a:prstGeom>
          <a:noFill/>
          <a:ln/>
        </p:spPr>
        <p:txBody>
          <a:bodyPr wrap="square"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Змішана (ітеративна) експертиза</a:t>
            </a:r>
            <a:endParaRPr lang="en-US" sz="1450" dirty="0"/>
          </a:p>
        </p:txBody>
      </p:sp>
      <p:sp>
        <p:nvSpPr>
          <p:cNvPr id="19" name="Text 14"/>
          <p:cNvSpPr/>
          <p:nvPr/>
        </p:nvSpPr>
        <p:spPr>
          <a:xfrm>
            <a:off x="8412480" y="3886200"/>
            <a:ext cx="2926080" cy="685800"/>
          </a:xfrm>
          <a:prstGeom prst="rect">
            <a:avLst/>
          </a:prstGeom>
          <a:noFill/>
          <a:ln/>
        </p:spPr>
        <p:txBody>
          <a:bodyPr wrap="square" rtlCol="0" anchor="t"/>
          <a:lstStyle/>
          <a:p>
            <a:pPr indent="0" marL="0">
              <a:lnSpc>
                <a:spcPts val="1400"/>
              </a:lnSpc>
              <a:buNone/>
            </a:pPr>
            <a:r>
              <a:rPr lang="en-US" sz="1100" dirty="0">
                <a:solidFill>
                  <a:srgbClr val="2C3444"/>
                </a:solidFill>
                <a:latin typeface="Calibri" pitchFamily="34" charset="0"/>
                <a:ea typeface="Calibri" pitchFamily="34" charset="-122"/>
                <a:cs typeface="Calibri" pitchFamily="34" charset="-120"/>
              </a:rPr>
              <a:t>поєднання індивідуальних оцінок з подальшим узгодженням через кілька турів опитування, як у методі Делфі</a:t>
            </a:r>
            <a:endParaRPr lang="en-US" sz="1100" dirty="0"/>
          </a:p>
        </p:txBody>
      </p:sp>
      <p:sp>
        <p:nvSpPr>
          <p:cNvPr id="20" name="Text 15"/>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3.3 Метод експертних оцінок</a:t>
            </a:r>
            <a:endParaRPr lang="en-US" sz="1000" dirty="0"/>
          </a:p>
        </p:txBody>
      </p:sp>
      <p:sp>
        <p:nvSpPr>
          <p:cNvPr id="21" name="Text 16"/>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3.3 МЕТОД ЕКСПЕРТНИХ ОЦІНОК</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Етапи проведення експертного оцінювання</a:t>
            </a:r>
            <a:endParaRPr lang="en-US" sz="2600" dirty="0"/>
          </a:p>
        </p:txBody>
      </p:sp>
      <p:sp>
        <p:nvSpPr>
          <p:cNvPr id="4" name="Text 2"/>
          <p:cNvSpPr/>
          <p:nvPr/>
        </p:nvSpPr>
        <p:spPr>
          <a:xfrm>
            <a:off x="548640" y="1298448"/>
            <a:ext cx="11064240" cy="45720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Організація експертного оцінювання ризиків складається з послідовних етапів, кожен з яких безпосередньо впливає на достовірність та практичну цінність підсумкового результату.</a:t>
            </a:r>
            <a:endParaRPr lang="en-US" sz="1250" dirty="0"/>
          </a:p>
        </p:txBody>
      </p:sp>
      <p:sp>
        <p:nvSpPr>
          <p:cNvPr id="5" name="Shape 3"/>
          <p:cNvSpPr/>
          <p:nvPr/>
        </p:nvSpPr>
        <p:spPr>
          <a:xfrm>
            <a:off x="548640" y="1874520"/>
            <a:ext cx="2008022" cy="2606040"/>
          </a:xfrm>
          <a:prstGeom prst="rect">
            <a:avLst/>
          </a:prstGeom>
          <a:solidFill>
            <a:srgbClr val="1B2A4A"/>
          </a:solidFill>
          <a:ln/>
        </p:spPr>
      </p:sp>
      <p:sp>
        <p:nvSpPr>
          <p:cNvPr id="6" name="Text 4"/>
          <p:cNvSpPr/>
          <p:nvPr/>
        </p:nvSpPr>
        <p:spPr>
          <a:xfrm>
            <a:off x="685800"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1</a:t>
            </a:r>
            <a:endParaRPr lang="en-US" sz="2000" dirty="0"/>
          </a:p>
        </p:txBody>
      </p:sp>
      <p:sp>
        <p:nvSpPr>
          <p:cNvPr id="7" name="Shape 5"/>
          <p:cNvSpPr/>
          <p:nvPr/>
        </p:nvSpPr>
        <p:spPr>
          <a:xfrm>
            <a:off x="1278331" y="2377440"/>
            <a:ext cx="548640" cy="548640"/>
          </a:xfrm>
          <a:prstGeom prst="ellipse">
            <a:avLst/>
          </a:prstGeom>
          <a:solidFill>
            <a:srgbClr val="2C4066"/>
          </a:solidFill>
          <a:ln/>
        </p:spPr>
      </p:sp>
      <p:pic>
        <p:nvPicPr>
          <p:cNvPr id="8" name="Image 0" descr="/home/claude/icons/target_gold.png">    </p:cNvPr>
          <p:cNvPicPr>
            <a:picLocks noChangeAspect="1"/>
          </p:cNvPicPr>
          <p:nvPr/>
        </p:nvPicPr>
        <p:blipFill>
          <a:blip r:embed="rId1"/>
          <a:stretch>
            <a:fillRect/>
          </a:stretch>
        </p:blipFill>
        <p:spPr>
          <a:xfrm>
            <a:off x="1406347" y="2505456"/>
            <a:ext cx="292608" cy="292608"/>
          </a:xfrm>
          <a:prstGeom prst="rect">
            <a:avLst/>
          </a:prstGeom>
        </p:spPr>
      </p:pic>
      <p:sp>
        <p:nvSpPr>
          <p:cNvPr id="9" name="Text 6"/>
          <p:cNvSpPr/>
          <p:nvPr/>
        </p:nvSpPr>
        <p:spPr>
          <a:xfrm>
            <a:off x="658368"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Визначення мети</a:t>
            </a:r>
            <a:endParaRPr lang="en-US" sz="1150" dirty="0"/>
          </a:p>
        </p:txBody>
      </p:sp>
      <p:sp>
        <p:nvSpPr>
          <p:cNvPr id="10" name="Text 7"/>
          <p:cNvSpPr/>
          <p:nvPr/>
        </p:nvSpPr>
        <p:spPr>
          <a:xfrm>
            <a:off x="694944"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завдання експертизи й перелік ризиків для оцінювання</a:t>
            </a:r>
            <a:endParaRPr lang="en-US" sz="850" dirty="0"/>
          </a:p>
        </p:txBody>
      </p:sp>
      <p:sp>
        <p:nvSpPr>
          <p:cNvPr id="11" name="Shape 8"/>
          <p:cNvSpPr/>
          <p:nvPr/>
        </p:nvSpPr>
        <p:spPr>
          <a:xfrm>
            <a:off x="2812694" y="1874520"/>
            <a:ext cx="2008022" cy="2606040"/>
          </a:xfrm>
          <a:prstGeom prst="rect">
            <a:avLst/>
          </a:prstGeom>
          <a:solidFill>
            <a:srgbClr val="24365C"/>
          </a:solidFill>
          <a:ln/>
        </p:spPr>
      </p:sp>
      <p:sp>
        <p:nvSpPr>
          <p:cNvPr id="12" name="Text 9"/>
          <p:cNvSpPr/>
          <p:nvPr/>
        </p:nvSpPr>
        <p:spPr>
          <a:xfrm>
            <a:off x="2949854"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2</a:t>
            </a:r>
            <a:endParaRPr lang="en-US" sz="2000" dirty="0"/>
          </a:p>
        </p:txBody>
      </p:sp>
      <p:sp>
        <p:nvSpPr>
          <p:cNvPr id="13" name="Shape 10"/>
          <p:cNvSpPr/>
          <p:nvPr/>
        </p:nvSpPr>
        <p:spPr>
          <a:xfrm>
            <a:off x="3542386" y="2377440"/>
            <a:ext cx="548640" cy="548640"/>
          </a:xfrm>
          <a:prstGeom prst="ellipse">
            <a:avLst/>
          </a:prstGeom>
          <a:solidFill>
            <a:srgbClr val="2C4066"/>
          </a:solidFill>
          <a:ln/>
        </p:spPr>
      </p:sp>
      <p:pic>
        <p:nvPicPr>
          <p:cNvPr id="14" name="Image 1" descr="/home/claude/icons/usertie_gold.png">    </p:cNvPr>
          <p:cNvPicPr>
            <a:picLocks noChangeAspect="1"/>
          </p:cNvPicPr>
          <p:nvPr/>
        </p:nvPicPr>
        <p:blipFill>
          <a:blip r:embed="rId2"/>
          <a:stretch>
            <a:fillRect/>
          </a:stretch>
        </p:blipFill>
        <p:spPr>
          <a:xfrm>
            <a:off x="3670402" y="2505456"/>
            <a:ext cx="292608" cy="292608"/>
          </a:xfrm>
          <a:prstGeom prst="rect">
            <a:avLst/>
          </a:prstGeom>
        </p:spPr>
      </p:pic>
      <p:sp>
        <p:nvSpPr>
          <p:cNvPr id="15" name="Text 11"/>
          <p:cNvSpPr/>
          <p:nvPr/>
        </p:nvSpPr>
        <p:spPr>
          <a:xfrm>
            <a:off x="2922422"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Добір експертів</a:t>
            </a:r>
            <a:endParaRPr lang="en-US" sz="1150" dirty="0"/>
          </a:p>
        </p:txBody>
      </p:sp>
      <p:sp>
        <p:nvSpPr>
          <p:cNvPr id="16" name="Text 12"/>
          <p:cNvSpPr/>
          <p:nvPr/>
        </p:nvSpPr>
        <p:spPr>
          <a:xfrm>
            <a:off x="2958998"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формування групи за компетентністю й незалежністю</a:t>
            </a:r>
            <a:endParaRPr lang="en-US" sz="850" dirty="0"/>
          </a:p>
        </p:txBody>
      </p:sp>
      <p:sp>
        <p:nvSpPr>
          <p:cNvPr id="17" name="Shape 13"/>
          <p:cNvSpPr/>
          <p:nvPr/>
        </p:nvSpPr>
        <p:spPr>
          <a:xfrm>
            <a:off x="5076749" y="1874520"/>
            <a:ext cx="2008022" cy="2606040"/>
          </a:xfrm>
          <a:prstGeom prst="rect">
            <a:avLst/>
          </a:prstGeom>
          <a:solidFill>
            <a:srgbClr val="1B2A4A"/>
          </a:solidFill>
          <a:ln/>
        </p:spPr>
      </p:sp>
      <p:sp>
        <p:nvSpPr>
          <p:cNvPr id="18" name="Text 14"/>
          <p:cNvSpPr/>
          <p:nvPr/>
        </p:nvSpPr>
        <p:spPr>
          <a:xfrm>
            <a:off x="5213909"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3</a:t>
            </a:r>
            <a:endParaRPr lang="en-US" sz="2000" dirty="0"/>
          </a:p>
        </p:txBody>
      </p:sp>
      <p:sp>
        <p:nvSpPr>
          <p:cNvPr id="19" name="Shape 15"/>
          <p:cNvSpPr/>
          <p:nvPr/>
        </p:nvSpPr>
        <p:spPr>
          <a:xfrm>
            <a:off x="5806440" y="2377440"/>
            <a:ext cx="548640" cy="548640"/>
          </a:xfrm>
          <a:prstGeom prst="ellipse">
            <a:avLst/>
          </a:prstGeom>
          <a:solidFill>
            <a:srgbClr val="2C4066"/>
          </a:solidFill>
          <a:ln/>
        </p:spPr>
      </p:sp>
      <p:pic>
        <p:nvPicPr>
          <p:cNvPr id="20" name="Image 2" descr="/home/claude/icons/clipboard_gold.png">    </p:cNvPr>
          <p:cNvPicPr>
            <a:picLocks noChangeAspect="1"/>
          </p:cNvPicPr>
          <p:nvPr/>
        </p:nvPicPr>
        <p:blipFill>
          <a:blip r:embed="rId3"/>
          <a:stretch>
            <a:fillRect/>
          </a:stretch>
        </p:blipFill>
        <p:spPr>
          <a:xfrm>
            <a:off x="5934456" y="2505456"/>
            <a:ext cx="292608" cy="292608"/>
          </a:xfrm>
          <a:prstGeom prst="rect">
            <a:avLst/>
          </a:prstGeom>
        </p:spPr>
      </p:pic>
      <p:sp>
        <p:nvSpPr>
          <p:cNvPr id="21" name="Text 16"/>
          <p:cNvSpPr/>
          <p:nvPr/>
        </p:nvSpPr>
        <p:spPr>
          <a:xfrm>
            <a:off x="5186477"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Розроблення анкет</a:t>
            </a:r>
            <a:endParaRPr lang="en-US" sz="1150" dirty="0"/>
          </a:p>
        </p:txBody>
      </p:sp>
      <p:sp>
        <p:nvSpPr>
          <p:cNvPr id="22" name="Text 17"/>
          <p:cNvSpPr/>
          <p:nvPr/>
        </p:nvSpPr>
        <p:spPr>
          <a:xfrm>
            <a:off x="5223053"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шкали і форми для фіксації оцінок</a:t>
            </a:r>
            <a:endParaRPr lang="en-US" sz="850" dirty="0"/>
          </a:p>
        </p:txBody>
      </p:sp>
      <p:sp>
        <p:nvSpPr>
          <p:cNvPr id="23" name="Shape 18"/>
          <p:cNvSpPr/>
          <p:nvPr/>
        </p:nvSpPr>
        <p:spPr>
          <a:xfrm>
            <a:off x="7340803" y="1874520"/>
            <a:ext cx="2008022" cy="2606040"/>
          </a:xfrm>
          <a:prstGeom prst="rect">
            <a:avLst/>
          </a:prstGeom>
          <a:solidFill>
            <a:srgbClr val="24365C"/>
          </a:solidFill>
          <a:ln/>
        </p:spPr>
      </p:sp>
      <p:sp>
        <p:nvSpPr>
          <p:cNvPr id="24" name="Text 19"/>
          <p:cNvSpPr/>
          <p:nvPr/>
        </p:nvSpPr>
        <p:spPr>
          <a:xfrm>
            <a:off x="7477963"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4</a:t>
            </a:r>
            <a:endParaRPr lang="en-US" sz="2000" dirty="0"/>
          </a:p>
        </p:txBody>
      </p:sp>
      <p:sp>
        <p:nvSpPr>
          <p:cNvPr id="25" name="Shape 20"/>
          <p:cNvSpPr/>
          <p:nvPr/>
        </p:nvSpPr>
        <p:spPr>
          <a:xfrm>
            <a:off x="8070494" y="2377440"/>
            <a:ext cx="548640" cy="548640"/>
          </a:xfrm>
          <a:prstGeom prst="ellipse">
            <a:avLst/>
          </a:prstGeom>
          <a:solidFill>
            <a:srgbClr val="2C4066"/>
          </a:solidFill>
          <a:ln/>
        </p:spPr>
      </p:sp>
      <p:pic>
        <p:nvPicPr>
          <p:cNvPr id="26" name="Image 3" descr="/home/claude/icons/comments_gold.png">    </p:cNvPr>
          <p:cNvPicPr>
            <a:picLocks noChangeAspect="1"/>
          </p:cNvPicPr>
          <p:nvPr/>
        </p:nvPicPr>
        <p:blipFill>
          <a:blip r:embed="rId4"/>
          <a:stretch>
            <a:fillRect/>
          </a:stretch>
        </p:blipFill>
        <p:spPr>
          <a:xfrm>
            <a:off x="8198510" y="2505456"/>
            <a:ext cx="292608" cy="292608"/>
          </a:xfrm>
          <a:prstGeom prst="rect">
            <a:avLst/>
          </a:prstGeom>
        </p:spPr>
      </p:pic>
      <p:sp>
        <p:nvSpPr>
          <p:cNvPr id="27" name="Text 21"/>
          <p:cNvSpPr/>
          <p:nvPr/>
        </p:nvSpPr>
        <p:spPr>
          <a:xfrm>
            <a:off x="7450531"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Опитування експертів</a:t>
            </a:r>
            <a:endParaRPr lang="en-US" sz="1150" dirty="0"/>
          </a:p>
        </p:txBody>
      </p:sp>
      <p:sp>
        <p:nvSpPr>
          <p:cNvPr id="28" name="Text 22"/>
          <p:cNvSpPr/>
          <p:nvPr/>
        </p:nvSpPr>
        <p:spPr>
          <a:xfrm>
            <a:off x="7487107"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збір оцінок в усній чи анонімній формі</a:t>
            </a:r>
            <a:endParaRPr lang="en-US" sz="850" dirty="0"/>
          </a:p>
        </p:txBody>
      </p:sp>
      <p:sp>
        <p:nvSpPr>
          <p:cNvPr id="29" name="Shape 23"/>
          <p:cNvSpPr/>
          <p:nvPr/>
        </p:nvSpPr>
        <p:spPr>
          <a:xfrm>
            <a:off x="9604858" y="1874520"/>
            <a:ext cx="2008022" cy="2606040"/>
          </a:xfrm>
          <a:prstGeom prst="rect">
            <a:avLst/>
          </a:prstGeom>
          <a:solidFill>
            <a:srgbClr val="1B2A4A"/>
          </a:solidFill>
          <a:ln/>
        </p:spPr>
      </p:sp>
      <p:sp>
        <p:nvSpPr>
          <p:cNvPr id="30" name="Text 24"/>
          <p:cNvSpPr/>
          <p:nvPr/>
        </p:nvSpPr>
        <p:spPr>
          <a:xfrm>
            <a:off x="9742018"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5</a:t>
            </a:r>
            <a:endParaRPr lang="en-US" sz="2000" dirty="0"/>
          </a:p>
        </p:txBody>
      </p:sp>
      <p:sp>
        <p:nvSpPr>
          <p:cNvPr id="31" name="Shape 25"/>
          <p:cNvSpPr/>
          <p:nvPr/>
        </p:nvSpPr>
        <p:spPr>
          <a:xfrm>
            <a:off x="10334549" y="2377440"/>
            <a:ext cx="548640" cy="548640"/>
          </a:xfrm>
          <a:prstGeom prst="ellipse">
            <a:avLst/>
          </a:prstGeom>
          <a:solidFill>
            <a:srgbClr val="2C4066"/>
          </a:solidFill>
          <a:ln/>
        </p:spPr>
      </p:sp>
      <p:pic>
        <p:nvPicPr>
          <p:cNvPr id="32" name="Image 4" descr="/home/claude/icons/chartbar_gold.png">    </p:cNvPr>
          <p:cNvPicPr>
            <a:picLocks noChangeAspect="1"/>
          </p:cNvPicPr>
          <p:nvPr/>
        </p:nvPicPr>
        <p:blipFill>
          <a:blip r:embed="rId5"/>
          <a:stretch>
            <a:fillRect/>
          </a:stretch>
        </p:blipFill>
        <p:spPr>
          <a:xfrm>
            <a:off x="10462565" y="2505456"/>
            <a:ext cx="292608" cy="292608"/>
          </a:xfrm>
          <a:prstGeom prst="rect">
            <a:avLst/>
          </a:prstGeom>
        </p:spPr>
      </p:pic>
      <p:sp>
        <p:nvSpPr>
          <p:cNvPr id="33" name="Text 26"/>
          <p:cNvSpPr/>
          <p:nvPr/>
        </p:nvSpPr>
        <p:spPr>
          <a:xfrm>
            <a:off x="9714586"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Обробка результатів</a:t>
            </a:r>
            <a:endParaRPr lang="en-US" sz="1150" dirty="0"/>
          </a:p>
        </p:txBody>
      </p:sp>
      <p:sp>
        <p:nvSpPr>
          <p:cNvPr id="34" name="Text 27"/>
          <p:cNvSpPr/>
          <p:nvPr/>
        </p:nvSpPr>
        <p:spPr>
          <a:xfrm>
            <a:off x="9751162"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узагальнення та ранжування оцінок</a:t>
            </a:r>
            <a:endParaRPr lang="en-US" sz="850" dirty="0"/>
          </a:p>
        </p:txBody>
      </p:sp>
      <p:sp>
        <p:nvSpPr>
          <p:cNvPr id="35" name="Shape 28"/>
          <p:cNvSpPr/>
          <p:nvPr/>
        </p:nvSpPr>
        <p:spPr>
          <a:xfrm>
            <a:off x="2510942" y="3003804"/>
            <a:ext cx="347472" cy="347472"/>
          </a:xfrm>
          <a:prstGeom prst="ellipse">
            <a:avLst/>
          </a:prstGeom>
          <a:solidFill>
            <a:srgbClr val="E8A33D"/>
          </a:solidFill>
          <a:ln w="25400">
            <a:solidFill>
              <a:srgbClr val="1B2A4A"/>
            </a:solidFill>
            <a:prstDash val="solid"/>
          </a:ln>
        </p:spPr>
      </p:sp>
      <p:sp>
        <p:nvSpPr>
          <p:cNvPr id="36" name="Text 29"/>
          <p:cNvSpPr/>
          <p:nvPr/>
        </p:nvSpPr>
        <p:spPr>
          <a:xfrm>
            <a:off x="2510942"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37" name="Shape 30"/>
          <p:cNvSpPr/>
          <p:nvPr/>
        </p:nvSpPr>
        <p:spPr>
          <a:xfrm>
            <a:off x="4774997" y="3003804"/>
            <a:ext cx="347472" cy="347472"/>
          </a:xfrm>
          <a:prstGeom prst="ellipse">
            <a:avLst/>
          </a:prstGeom>
          <a:solidFill>
            <a:srgbClr val="E8A33D"/>
          </a:solidFill>
          <a:ln w="25400">
            <a:solidFill>
              <a:srgbClr val="1B2A4A"/>
            </a:solidFill>
            <a:prstDash val="solid"/>
          </a:ln>
        </p:spPr>
      </p:sp>
      <p:sp>
        <p:nvSpPr>
          <p:cNvPr id="38" name="Text 31"/>
          <p:cNvSpPr/>
          <p:nvPr/>
        </p:nvSpPr>
        <p:spPr>
          <a:xfrm>
            <a:off x="4774997"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39" name="Shape 32"/>
          <p:cNvSpPr/>
          <p:nvPr/>
        </p:nvSpPr>
        <p:spPr>
          <a:xfrm>
            <a:off x="7039051" y="3003804"/>
            <a:ext cx="347472" cy="347472"/>
          </a:xfrm>
          <a:prstGeom prst="ellipse">
            <a:avLst/>
          </a:prstGeom>
          <a:solidFill>
            <a:srgbClr val="E8A33D"/>
          </a:solidFill>
          <a:ln w="25400">
            <a:solidFill>
              <a:srgbClr val="1B2A4A"/>
            </a:solidFill>
            <a:prstDash val="solid"/>
          </a:ln>
        </p:spPr>
      </p:sp>
      <p:sp>
        <p:nvSpPr>
          <p:cNvPr id="40" name="Text 33"/>
          <p:cNvSpPr/>
          <p:nvPr/>
        </p:nvSpPr>
        <p:spPr>
          <a:xfrm>
            <a:off x="7039051"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41" name="Shape 34"/>
          <p:cNvSpPr/>
          <p:nvPr/>
        </p:nvSpPr>
        <p:spPr>
          <a:xfrm>
            <a:off x="9303106" y="3003804"/>
            <a:ext cx="347472" cy="347472"/>
          </a:xfrm>
          <a:prstGeom prst="ellipse">
            <a:avLst/>
          </a:prstGeom>
          <a:solidFill>
            <a:srgbClr val="E8A33D"/>
          </a:solidFill>
          <a:ln w="25400">
            <a:solidFill>
              <a:srgbClr val="1B2A4A"/>
            </a:solidFill>
            <a:prstDash val="solid"/>
          </a:ln>
        </p:spPr>
      </p:sp>
      <p:sp>
        <p:nvSpPr>
          <p:cNvPr id="42" name="Text 35"/>
          <p:cNvSpPr/>
          <p:nvPr/>
        </p:nvSpPr>
        <p:spPr>
          <a:xfrm>
            <a:off x="9303106"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43" name="Text 36"/>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3.3 Метод експертних оцінок</a:t>
            </a:r>
            <a:endParaRPr lang="en-US" sz="1000" dirty="0"/>
          </a:p>
        </p:txBody>
      </p:sp>
      <p:sp>
        <p:nvSpPr>
          <p:cNvPr id="44" name="Text 37"/>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3.3 МЕТОД ЕКСПЕРТНИХ ОЦІНОК</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Методи обробки експертних суджень</a:t>
            </a:r>
            <a:endParaRPr lang="en-US" sz="2600" dirty="0"/>
          </a:p>
        </p:txBody>
      </p:sp>
      <p:sp>
        <p:nvSpPr>
          <p:cNvPr id="4" name="Text 2"/>
          <p:cNvSpPr/>
          <p:nvPr/>
        </p:nvSpPr>
        <p:spPr>
          <a:xfrm>
            <a:off x="548640" y="1298448"/>
            <a:ext cx="11064240" cy="45720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Отримані від експертів індивідуальні оцінки потребують подальшого узагальнення, для чого застосовують кілька усталених способів обробки первинних суджень.</a:t>
            </a:r>
            <a:endParaRPr lang="en-US" sz="1250" dirty="0"/>
          </a:p>
        </p:txBody>
      </p:sp>
      <p:sp>
        <p:nvSpPr>
          <p:cNvPr id="5" name="Shape 3"/>
          <p:cNvSpPr/>
          <p:nvPr/>
        </p:nvSpPr>
        <p:spPr>
          <a:xfrm>
            <a:off x="548640" y="1920240"/>
            <a:ext cx="3505200" cy="1783080"/>
          </a:xfrm>
          <a:prstGeom prst="rect">
            <a:avLst/>
          </a:prstGeom>
          <a:solidFill>
            <a:srgbClr val="1B2A4A"/>
          </a:solidFill>
          <a:ln/>
        </p:spPr>
      </p:sp>
      <p:sp>
        <p:nvSpPr>
          <p:cNvPr id="6" name="Shape 4"/>
          <p:cNvSpPr/>
          <p:nvPr/>
        </p:nvSpPr>
        <p:spPr>
          <a:xfrm>
            <a:off x="749808" y="2103120"/>
            <a:ext cx="457200" cy="457200"/>
          </a:xfrm>
          <a:prstGeom prst="ellipse">
            <a:avLst/>
          </a:prstGeom>
          <a:solidFill>
            <a:srgbClr val="2C4066"/>
          </a:solidFill>
          <a:ln/>
        </p:spPr>
      </p:sp>
      <p:pic>
        <p:nvPicPr>
          <p:cNvPr id="7" name="Image 0" descr="/home/claude/icons/listol_gold.png">    </p:cNvPr>
          <p:cNvPicPr>
            <a:picLocks noChangeAspect="1"/>
          </p:cNvPicPr>
          <p:nvPr/>
        </p:nvPicPr>
        <p:blipFill>
          <a:blip r:embed="rId1"/>
          <a:stretch>
            <a:fillRect/>
          </a:stretch>
        </p:blipFill>
        <p:spPr>
          <a:xfrm>
            <a:off x="850392" y="2203704"/>
            <a:ext cx="256032" cy="256032"/>
          </a:xfrm>
          <a:prstGeom prst="rect">
            <a:avLst/>
          </a:prstGeom>
        </p:spPr>
      </p:pic>
      <p:sp>
        <p:nvSpPr>
          <p:cNvPr id="8" name="Text 5"/>
          <p:cNvSpPr/>
          <p:nvPr/>
        </p:nvSpPr>
        <p:spPr>
          <a:xfrm>
            <a:off x="1325880" y="2075688"/>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Метод ранжування</a:t>
            </a:r>
            <a:endParaRPr lang="en-US" sz="1250" dirty="0"/>
          </a:p>
        </p:txBody>
      </p:sp>
      <p:sp>
        <p:nvSpPr>
          <p:cNvPr id="9" name="Text 6"/>
          <p:cNvSpPr/>
          <p:nvPr/>
        </p:nvSpPr>
        <p:spPr>
          <a:xfrm>
            <a:off x="749808" y="2633472"/>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кожен експерт розташовує ризики від найзначущішого до найменш значущого; результати усереднюються за сумою рангів</a:t>
            </a:r>
            <a:endParaRPr lang="en-US" sz="970" dirty="0"/>
          </a:p>
        </p:txBody>
      </p:sp>
      <p:sp>
        <p:nvSpPr>
          <p:cNvPr id="10" name="Shape 7"/>
          <p:cNvSpPr/>
          <p:nvPr/>
        </p:nvSpPr>
        <p:spPr>
          <a:xfrm>
            <a:off x="4328160" y="1920240"/>
            <a:ext cx="3505200" cy="1783080"/>
          </a:xfrm>
          <a:prstGeom prst="rect">
            <a:avLst/>
          </a:prstGeom>
          <a:solidFill>
            <a:srgbClr val="FFFFFF"/>
          </a:solidFill>
          <a:ln w="12700">
            <a:solidFill>
              <a:srgbClr val="E3E7EF"/>
            </a:solidFill>
            <a:prstDash val="solid"/>
          </a:ln>
        </p:spPr>
      </p:sp>
      <p:sp>
        <p:nvSpPr>
          <p:cNvPr id="11" name="Shape 8"/>
          <p:cNvSpPr/>
          <p:nvPr/>
        </p:nvSpPr>
        <p:spPr>
          <a:xfrm>
            <a:off x="4529328" y="2103120"/>
            <a:ext cx="457200" cy="457200"/>
          </a:xfrm>
          <a:prstGeom prst="ellipse">
            <a:avLst/>
          </a:prstGeom>
          <a:solidFill>
            <a:srgbClr val="CFDCEF"/>
          </a:solidFill>
          <a:ln/>
        </p:spPr>
      </p:sp>
      <p:pic>
        <p:nvPicPr>
          <p:cNvPr id="12" name="Image 1" descr="/home/claude/icons/chartbar_navy.png">    </p:cNvPr>
          <p:cNvPicPr>
            <a:picLocks noChangeAspect="1"/>
          </p:cNvPicPr>
          <p:nvPr/>
        </p:nvPicPr>
        <p:blipFill>
          <a:blip r:embed="rId2"/>
          <a:stretch>
            <a:fillRect/>
          </a:stretch>
        </p:blipFill>
        <p:spPr>
          <a:xfrm>
            <a:off x="4629912" y="2203704"/>
            <a:ext cx="256032" cy="256032"/>
          </a:xfrm>
          <a:prstGeom prst="rect">
            <a:avLst/>
          </a:prstGeom>
        </p:spPr>
      </p:pic>
      <p:sp>
        <p:nvSpPr>
          <p:cNvPr id="13" name="Text 9"/>
          <p:cNvSpPr/>
          <p:nvPr/>
        </p:nvSpPr>
        <p:spPr>
          <a:xfrm>
            <a:off x="5105400" y="2075688"/>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Метод бальних оцінок</a:t>
            </a:r>
            <a:endParaRPr lang="en-US" sz="1250" dirty="0"/>
          </a:p>
        </p:txBody>
      </p:sp>
      <p:sp>
        <p:nvSpPr>
          <p:cNvPr id="14" name="Text 10"/>
          <p:cNvSpPr/>
          <p:nvPr/>
        </p:nvSpPr>
        <p:spPr>
          <a:xfrm>
            <a:off x="4529328" y="2633472"/>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ризикам присвоюють бали за визначеною шкалою (наприклад, 1–10), після чого обчислюють середній або зважений бал</a:t>
            </a:r>
            <a:endParaRPr lang="en-US" sz="970" dirty="0"/>
          </a:p>
        </p:txBody>
      </p:sp>
      <p:sp>
        <p:nvSpPr>
          <p:cNvPr id="15" name="Shape 11"/>
          <p:cNvSpPr/>
          <p:nvPr/>
        </p:nvSpPr>
        <p:spPr>
          <a:xfrm>
            <a:off x="8107680" y="1920240"/>
            <a:ext cx="3505200" cy="1783080"/>
          </a:xfrm>
          <a:prstGeom prst="rect">
            <a:avLst/>
          </a:prstGeom>
          <a:solidFill>
            <a:srgbClr val="FFFFFF"/>
          </a:solidFill>
          <a:ln w="12700">
            <a:solidFill>
              <a:srgbClr val="E3E7EF"/>
            </a:solidFill>
            <a:prstDash val="solid"/>
          </a:ln>
        </p:spPr>
      </p:sp>
      <p:sp>
        <p:nvSpPr>
          <p:cNvPr id="16" name="Shape 12"/>
          <p:cNvSpPr/>
          <p:nvPr/>
        </p:nvSpPr>
        <p:spPr>
          <a:xfrm>
            <a:off x="8308848" y="2103120"/>
            <a:ext cx="457200" cy="457200"/>
          </a:xfrm>
          <a:prstGeom prst="ellipse">
            <a:avLst/>
          </a:prstGeom>
          <a:solidFill>
            <a:srgbClr val="CFDCEF"/>
          </a:solidFill>
          <a:ln/>
        </p:spPr>
      </p:sp>
      <p:pic>
        <p:nvPicPr>
          <p:cNvPr id="17" name="Image 2" descr="/home/claude/icons/balance_navy.png">    </p:cNvPr>
          <p:cNvPicPr>
            <a:picLocks noChangeAspect="1"/>
          </p:cNvPicPr>
          <p:nvPr/>
        </p:nvPicPr>
        <p:blipFill>
          <a:blip r:embed="rId3"/>
          <a:stretch>
            <a:fillRect/>
          </a:stretch>
        </p:blipFill>
        <p:spPr>
          <a:xfrm>
            <a:off x="8409432" y="2203704"/>
            <a:ext cx="256032" cy="256032"/>
          </a:xfrm>
          <a:prstGeom prst="rect">
            <a:avLst/>
          </a:prstGeom>
        </p:spPr>
      </p:pic>
      <p:sp>
        <p:nvSpPr>
          <p:cNvPr id="18" name="Text 13"/>
          <p:cNvSpPr/>
          <p:nvPr/>
        </p:nvSpPr>
        <p:spPr>
          <a:xfrm>
            <a:off x="8884920" y="2075688"/>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Метод попарного порівняння</a:t>
            </a:r>
            <a:endParaRPr lang="en-US" sz="1250" dirty="0"/>
          </a:p>
        </p:txBody>
      </p:sp>
      <p:sp>
        <p:nvSpPr>
          <p:cNvPr id="19" name="Text 14"/>
          <p:cNvSpPr/>
          <p:nvPr/>
        </p:nvSpPr>
        <p:spPr>
          <a:xfrm>
            <a:off x="8308848" y="2633472"/>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експерт послідовно порівнює ризики парами, визначаючи, який із двох є більш значущим, що підвищує точність результату</a:t>
            </a:r>
            <a:endParaRPr lang="en-US" sz="970" dirty="0"/>
          </a:p>
        </p:txBody>
      </p:sp>
      <p:sp>
        <p:nvSpPr>
          <p:cNvPr id="20" name="Shape 15"/>
          <p:cNvSpPr/>
          <p:nvPr/>
        </p:nvSpPr>
        <p:spPr>
          <a:xfrm>
            <a:off x="548640" y="3959352"/>
            <a:ext cx="3505200" cy="1783080"/>
          </a:xfrm>
          <a:prstGeom prst="rect">
            <a:avLst/>
          </a:prstGeom>
          <a:solidFill>
            <a:srgbClr val="1B2A4A"/>
          </a:solidFill>
          <a:ln/>
        </p:spPr>
      </p:sp>
      <p:sp>
        <p:nvSpPr>
          <p:cNvPr id="21" name="Shape 16"/>
          <p:cNvSpPr/>
          <p:nvPr/>
        </p:nvSpPr>
        <p:spPr>
          <a:xfrm>
            <a:off x="749808" y="4142232"/>
            <a:ext cx="457200" cy="457200"/>
          </a:xfrm>
          <a:prstGeom prst="ellipse">
            <a:avLst/>
          </a:prstGeom>
          <a:solidFill>
            <a:srgbClr val="2C4066"/>
          </a:solidFill>
          <a:ln/>
        </p:spPr>
      </p:sp>
      <p:pic>
        <p:nvPicPr>
          <p:cNvPr id="22" name="Image 3" descr="/home/claude/icons/target_gold.png">    </p:cNvPr>
          <p:cNvPicPr>
            <a:picLocks noChangeAspect="1"/>
          </p:cNvPicPr>
          <p:nvPr/>
        </p:nvPicPr>
        <p:blipFill>
          <a:blip r:embed="rId4"/>
          <a:stretch>
            <a:fillRect/>
          </a:stretch>
        </p:blipFill>
        <p:spPr>
          <a:xfrm>
            <a:off x="850392" y="4242816"/>
            <a:ext cx="256032" cy="256032"/>
          </a:xfrm>
          <a:prstGeom prst="rect">
            <a:avLst/>
          </a:prstGeom>
        </p:spPr>
      </p:pic>
      <p:sp>
        <p:nvSpPr>
          <p:cNvPr id="23" name="Text 17"/>
          <p:cNvSpPr/>
          <p:nvPr/>
        </p:nvSpPr>
        <p:spPr>
          <a:xfrm>
            <a:off x="1325880" y="4114800"/>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Метод безпосередньої оцінки</a:t>
            </a:r>
            <a:endParaRPr lang="en-US" sz="1250" dirty="0"/>
          </a:p>
        </p:txBody>
      </p:sp>
      <p:sp>
        <p:nvSpPr>
          <p:cNvPr id="24" name="Text 18"/>
          <p:cNvSpPr/>
          <p:nvPr/>
        </p:nvSpPr>
        <p:spPr>
          <a:xfrm>
            <a:off x="749808" y="4672584"/>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експерт відразу відносить ризик до однієї з категорій шкали — низький, середній, високий, критичний</a:t>
            </a:r>
            <a:endParaRPr lang="en-US" sz="970" dirty="0"/>
          </a:p>
        </p:txBody>
      </p:sp>
      <p:sp>
        <p:nvSpPr>
          <p:cNvPr id="25" name="Shape 19"/>
          <p:cNvSpPr/>
          <p:nvPr/>
        </p:nvSpPr>
        <p:spPr>
          <a:xfrm>
            <a:off x="4328160" y="3959352"/>
            <a:ext cx="3505200" cy="1783080"/>
          </a:xfrm>
          <a:prstGeom prst="rect">
            <a:avLst/>
          </a:prstGeom>
          <a:solidFill>
            <a:srgbClr val="FFFFFF"/>
          </a:solidFill>
          <a:ln w="12700">
            <a:solidFill>
              <a:srgbClr val="E3E7EF"/>
            </a:solidFill>
            <a:prstDash val="solid"/>
          </a:ln>
        </p:spPr>
      </p:sp>
      <p:sp>
        <p:nvSpPr>
          <p:cNvPr id="26" name="Shape 20"/>
          <p:cNvSpPr/>
          <p:nvPr/>
        </p:nvSpPr>
        <p:spPr>
          <a:xfrm>
            <a:off x="4529328" y="4142232"/>
            <a:ext cx="457200" cy="457200"/>
          </a:xfrm>
          <a:prstGeom prst="ellipse">
            <a:avLst/>
          </a:prstGeom>
          <a:solidFill>
            <a:srgbClr val="CFDCEF"/>
          </a:solidFill>
          <a:ln/>
        </p:spPr>
      </p:sp>
      <p:pic>
        <p:nvPicPr>
          <p:cNvPr id="27" name="Image 4" descr="/home/claude/icons/check_navy.png">    </p:cNvPr>
          <p:cNvPicPr>
            <a:picLocks noChangeAspect="1"/>
          </p:cNvPicPr>
          <p:nvPr/>
        </p:nvPicPr>
        <p:blipFill>
          <a:blip r:embed="rId5"/>
          <a:stretch>
            <a:fillRect/>
          </a:stretch>
        </p:blipFill>
        <p:spPr>
          <a:xfrm>
            <a:off x="4629912" y="4242816"/>
            <a:ext cx="256032" cy="256032"/>
          </a:xfrm>
          <a:prstGeom prst="rect">
            <a:avLst/>
          </a:prstGeom>
        </p:spPr>
      </p:pic>
      <p:sp>
        <p:nvSpPr>
          <p:cNvPr id="28" name="Text 21"/>
          <p:cNvSpPr/>
          <p:nvPr/>
        </p:nvSpPr>
        <p:spPr>
          <a:xfrm>
            <a:off x="5105400" y="4114800"/>
            <a:ext cx="2545080" cy="502920"/>
          </a:xfrm>
          <a:prstGeom prst="rect">
            <a:avLst/>
          </a:prstGeom>
          <a:noFill/>
          <a:ln/>
        </p:spPr>
        <p:txBody>
          <a:bodyPr wrap="square" rtlCol="0" anchor="t"/>
          <a:lstStyle/>
          <a:p>
            <a:pPr indent="0" marL="0">
              <a:buNone/>
            </a:pPr>
            <a:r>
              <a:rPr lang="en-US" sz="1250" b="1" dirty="0">
                <a:solidFill>
                  <a:srgbClr val="1B2A4A"/>
                </a:solidFill>
                <a:latin typeface="Calibri" pitchFamily="34" charset="0"/>
                <a:ea typeface="Calibri" pitchFamily="34" charset="-122"/>
                <a:cs typeface="Calibri" pitchFamily="34" charset="-120"/>
              </a:rPr>
              <a:t>Перевірка узгодженості</a:t>
            </a:r>
            <a:endParaRPr lang="en-US" sz="1250" dirty="0"/>
          </a:p>
        </p:txBody>
      </p:sp>
      <p:sp>
        <p:nvSpPr>
          <p:cNvPr id="29" name="Text 22"/>
          <p:cNvSpPr/>
          <p:nvPr/>
        </p:nvSpPr>
        <p:spPr>
          <a:xfrm>
            <a:off x="4529328" y="4672584"/>
            <a:ext cx="3102864" cy="914400"/>
          </a:xfrm>
          <a:prstGeom prst="rect">
            <a:avLst/>
          </a:prstGeom>
          <a:noFill/>
          <a:ln/>
        </p:spPr>
        <p:txBody>
          <a:bodyPr wrap="square" rtlCol="0" anchor="t"/>
          <a:lstStyle/>
          <a:p>
            <a:pPr indent="0" marL="0">
              <a:lnSpc>
                <a:spcPts val="1200"/>
              </a:lnSpc>
              <a:buNone/>
            </a:pPr>
            <a:r>
              <a:rPr lang="en-US" sz="970" dirty="0">
                <a:solidFill>
                  <a:srgbClr val="2C3444"/>
                </a:solidFill>
                <a:latin typeface="Calibri" pitchFamily="34" charset="0"/>
                <a:ea typeface="Calibri" pitchFamily="34" charset="-122"/>
                <a:cs typeface="Calibri" pitchFamily="34" charset="-120"/>
              </a:rPr>
              <a:t>розрахунок коефіцієнта конкордації (узгодженості) Кендалла для оцінювання достовірності колективної думки</a:t>
            </a:r>
            <a:endParaRPr lang="en-US" sz="970" dirty="0"/>
          </a:p>
        </p:txBody>
      </p:sp>
      <p:sp>
        <p:nvSpPr>
          <p:cNvPr id="30" name="Shape 23"/>
          <p:cNvSpPr/>
          <p:nvPr/>
        </p:nvSpPr>
        <p:spPr>
          <a:xfrm>
            <a:off x="8107680" y="3959352"/>
            <a:ext cx="3505200" cy="1783080"/>
          </a:xfrm>
          <a:prstGeom prst="rect">
            <a:avLst/>
          </a:prstGeom>
          <a:solidFill>
            <a:srgbClr val="1B2A4A"/>
          </a:solidFill>
          <a:ln/>
        </p:spPr>
      </p:sp>
      <p:sp>
        <p:nvSpPr>
          <p:cNvPr id="31" name="Shape 24"/>
          <p:cNvSpPr/>
          <p:nvPr/>
        </p:nvSpPr>
        <p:spPr>
          <a:xfrm>
            <a:off x="8308848" y="4142232"/>
            <a:ext cx="457200" cy="457200"/>
          </a:xfrm>
          <a:prstGeom prst="ellipse">
            <a:avLst/>
          </a:prstGeom>
          <a:solidFill>
            <a:srgbClr val="2C4066"/>
          </a:solidFill>
          <a:ln/>
        </p:spPr>
      </p:sp>
      <p:pic>
        <p:nvPicPr>
          <p:cNvPr id="32" name="Image 5" descr="/home/claude/icons/sitemap_gold.png">    </p:cNvPr>
          <p:cNvPicPr>
            <a:picLocks noChangeAspect="1"/>
          </p:cNvPicPr>
          <p:nvPr/>
        </p:nvPicPr>
        <p:blipFill>
          <a:blip r:embed="rId6"/>
          <a:stretch>
            <a:fillRect/>
          </a:stretch>
        </p:blipFill>
        <p:spPr>
          <a:xfrm>
            <a:off x="8409432" y="4242816"/>
            <a:ext cx="256032" cy="256032"/>
          </a:xfrm>
          <a:prstGeom prst="rect">
            <a:avLst/>
          </a:prstGeom>
        </p:spPr>
      </p:pic>
      <p:sp>
        <p:nvSpPr>
          <p:cNvPr id="33" name="Text 25"/>
          <p:cNvSpPr/>
          <p:nvPr/>
        </p:nvSpPr>
        <p:spPr>
          <a:xfrm>
            <a:off x="8884920" y="4114800"/>
            <a:ext cx="2545080" cy="502920"/>
          </a:xfrm>
          <a:prstGeom prst="rect">
            <a:avLst/>
          </a:prstGeom>
          <a:noFill/>
          <a:ln/>
        </p:spPr>
        <p:txBody>
          <a:bodyPr wrap="square"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Побудова матриці ризиків</a:t>
            </a:r>
            <a:endParaRPr lang="en-US" sz="1250" dirty="0"/>
          </a:p>
        </p:txBody>
      </p:sp>
      <p:sp>
        <p:nvSpPr>
          <p:cNvPr id="34" name="Text 26"/>
          <p:cNvSpPr/>
          <p:nvPr/>
        </p:nvSpPr>
        <p:spPr>
          <a:xfrm>
            <a:off x="8308848" y="4672584"/>
            <a:ext cx="3102864" cy="914400"/>
          </a:xfrm>
          <a:prstGeom prst="rect">
            <a:avLst/>
          </a:prstGeom>
          <a:noFill/>
          <a:ln/>
        </p:spPr>
        <p:txBody>
          <a:bodyPr wrap="square" rtlCol="0" anchor="t"/>
          <a:lstStyle/>
          <a:p>
            <a:pPr indent="0" marL="0">
              <a:lnSpc>
                <a:spcPts val="1200"/>
              </a:lnSpc>
              <a:buNone/>
            </a:pPr>
            <a:r>
              <a:rPr lang="en-US" sz="970" dirty="0">
                <a:solidFill>
                  <a:srgbClr val="CFDCEF"/>
                </a:solidFill>
                <a:latin typeface="Calibri" pitchFamily="34" charset="0"/>
                <a:ea typeface="Calibri" pitchFamily="34" charset="-122"/>
                <a:cs typeface="Calibri" pitchFamily="34" charset="-120"/>
              </a:rPr>
              <a:t>зведення узагальнених оцінок імовірності та наслідків у єдину матрицю для наочного ранжування ризиків</a:t>
            </a:r>
            <a:endParaRPr lang="en-US" sz="970" dirty="0"/>
          </a:p>
        </p:txBody>
      </p:sp>
      <p:sp>
        <p:nvSpPr>
          <p:cNvPr id="35" name="Text 27"/>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3.3 Метод експертних оцінок</a:t>
            </a:r>
            <a:endParaRPr lang="en-US" sz="1000" dirty="0"/>
          </a:p>
        </p:txBody>
      </p:sp>
      <p:sp>
        <p:nvSpPr>
          <p:cNvPr id="36" name="Text 28"/>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3.3 МЕТОД ЕКСПЕРТНИХ ОЦІНОК</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Вимоги до експертів та формування групи</a:t>
            </a:r>
            <a:endParaRPr lang="en-US" sz="2600" dirty="0"/>
          </a:p>
        </p:txBody>
      </p:sp>
      <p:sp>
        <p:nvSpPr>
          <p:cNvPr id="4" name="Text 2"/>
          <p:cNvSpPr/>
          <p:nvPr/>
        </p:nvSpPr>
        <p:spPr>
          <a:xfrm>
            <a:off x="548640" y="1298448"/>
            <a:ext cx="11064240" cy="45720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Достовірність результатів експертного оцінювання значною мірою залежить від якісного складу групи фахівців, тому до відбору експертів висувають чіткі вимоги.</a:t>
            </a:r>
            <a:endParaRPr lang="en-US" sz="1250" dirty="0"/>
          </a:p>
        </p:txBody>
      </p:sp>
      <p:sp>
        <p:nvSpPr>
          <p:cNvPr id="5" name="Shape 3"/>
          <p:cNvSpPr/>
          <p:nvPr/>
        </p:nvSpPr>
        <p:spPr>
          <a:xfrm>
            <a:off x="548640" y="1920240"/>
            <a:ext cx="5372100" cy="1600200"/>
          </a:xfrm>
          <a:prstGeom prst="rect">
            <a:avLst/>
          </a:prstGeom>
          <a:solidFill>
            <a:srgbClr val="FFFFFF"/>
          </a:solidFill>
          <a:ln w="12700">
            <a:solidFill>
              <a:srgbClr val="E3E7EF"/>
            </a:solidFill>
            <a:prstDash val="solid"/>
          </a:ln>
        </p:spPr>
      </p:sp>
      <p:sp>
        <p:nvSpPr>
          <p:cNvPr id="6" name="Shape 4"/>
          <p:cNvSpPr/>
          <p:nvPr/>
        </p:nvSpPr>
        <p:spPr>
          <a:xfrm>
            <a:off x="777240" y="2121408"/>
            <a:ext cx="502920" cy="502920"/>
          </a:xfrm>
          <a:prstGeom prst="ellipse">
            <a:avLst/>
          </a:prstGeom>
          <a:solidFill>
            <a:srgbClr val="CFDCEF"/>
          </a:solidFill>
          <a:ln/>
        </p:spPr>
      </p:sp>
      <p:pic>
        <p:nvPicPr>
          <p:cNvPr id="7" name="Image 0" descr="/home/claude/icons/usertie_navy.png">    </p:cNvPr>
          <p:cNvPicPr>
            <a:picLocks noChangeAspect="1"/>
          </p:cNvPicPr>
          <p:nvPr/>
        </p:nvPicPr>
        <p:blipFill>
          <a:blip r:embed="rId1"/>
          <a:stretch>
            <a:fillRect/>
          </a:stretch>
        </p:blipFill>
        <p:spPr>
          <a:xfrm>
            <a:off x="896112" y="2240280"/>
            <a:ext cx="274320" cy="274320"/>
          </a:xfrm>
          <a:prstGeom prst="rect">
            <a:avLst/>
          </a:prstGeom>
        </p:spPr>
      </p:pic>
      <p:sp>
        <p:nvSpPr>
          <p:cNvPr id="8" name="Text 5"/>
          <p:cNvSpPr/>
          <p:nvPr/>
        </p:nvSpPr>
        <p:spPr>
          <a:xfrm>
            <a:off x="1463040" y="210312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Компетентність</a:t>
            </a:r>
            <a:endParaRPr lang="en-US" sz="1350" dirty="0"/>
          </a:p>
        </p:txBody>
      </p:sp>
      <p:sp>
        <p:nvSpPr>
          <p:cNvPr id="9" name="Text 6"/>
          <p:cNvSpPr/>
          <p:nvPr/>
        </p:nvSpPr>
        <p:spPr>
          <a:xfrm>
            <a:off x="777240" y="272491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глибокі теоретичні знання та практичний досвід роботи в предметній сфері, до якої належить оцінюваний ризик</a:t>
            </a:r>
            <a:endParaRPr lang="en-US" sz="1050" dirty="0"/>
          </a:p>
        </p:txBody>
      </p:sp>
      <p:sp>
        <p:nvSpPr>
          <p:cNvPr id="10" name="Shape 7"/>
          <p:cNvSpPr/>
          <p:nvPr/>
        </p:nvSpPr>
        <p:spPr>
          <a:xfrm>
            <a:off x="6240780" y="1920240"/>
            <a:ext cx="5372100" cy="1600200"/>
          </a:xfrm>
          <a:prstGeom prst="rect">
            <a:avLst/>
          </a:prstGeom>
          <a:solidFill>
            <a:srgbClr val="1B2A4A"/>
          </a:solidFill>
          <a:ln/>
        </p:spPr>
      </p:sp>
      <p:sp>
        <p:nvSpPr>
          <p:cNvPr id="11" name="Shape 8"/>
          <p:cNvSpPr/>
          <p:nvPr/>
        </p:nvSpPr>
        <p:spPr>
          <a:xfrm>
            <a:off x="6469380" y="2121408"/>
            <a:ext cx="502920" cy="502920"/>
          </a:xfrm>
          <a:prstGeom prst="ellipse">
            <a:avLst/>
          </a:prstGeom>
          <a:solidFill>
            <a:srgbClr val="2C4066"/>
          </a:solidFill>
          <a:ln/>
        </p:spPr>
      </p:sp>
      <p:pic>
        <p:nvPicPr>
          <p:cNvPr id="12" name="Image 1" descr="/home/claude/icons/shield_gold.png">    </p:cNvPr>
          <p:cNvPicPr>
            <a:picLocks noChangeAspect="1"/>
          </p:cNvPicPr>
          <p:nvPr/>
        </p:nvPicPr>
        <p:blipFill>
          <a:blip r:embed="rId2"/>
          <a:stretch>
            <a:fillRect/>
          </a:stretch>
        </p:blipFill>
        <p:spPr>
          <a:xfrm>
            <a:off x="6588252" y="2240280"/>
            <a:ext cx="274320" cy="274320"/>
          </a:xfrm>
          <a:prstGeom prst="rect">
            <a:avLst/>
          </a:prstGeom>
        </p:spPr>
      </p:pic>
      <p:sp>
        <p:nvSpPr>
          <p:cNvPr id="13" name="Text 9"/>
          <p:cNvSpPr/>
          <p:nvPr/>
        </p:nvSpPr>
        <p:spPr>
          <a:xfrm>
            <a:off x="7155180" y="210312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Незалежність суджень</a:t>
            </a:r>
            <a:endParaRPr lang="en-US" sz="1350" dirty="0"/>
          </a:p>
        </p:txBody>
      </p:sp>
      <p:sp>
        <p:nvSpPr>
          <p:cNvPr id="14" name="Text 10"/>
          <p:cNvSpPr/>
          <p:nvPr/>
        </p:nvSpPr>
        <p:spPr>
          <a:xfrm>
            <a:off x="6469380" y="272491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відсутність особистої зацікавленості у певному результаті оцінювання та стійкість до тиску авторитетів</a:t>
            </a:r>
            <a:endParaRPr lang="en-US" sz="1050" dirty="0"/>
          </a:p>
        </p:txBody>
      </p:sp>
      <p:sp>
        <p:nvSpPr>
          <p:cNvPr id="15" name="Shape 11"/>
          <p:cNvSpPr/>
          <p:nvPr/>
        </p:nvSpPr>
        <p:spPr>
          <a:xfrm>
            <a:off x="548640" y="3794760"/>
            <a:ext cx="5372100" cy="1600200"/>
          </a:xfrm>
          <a:prstGeom prst="rect">
            <a:avLst/>
          </a:prstGeom>
          <a:solidFill>
            <a:srgbClr val="1B2A4A"/>
          </a:solidFill>
          <a:ln/>
        </p:spPr>
      </p:sp>
      <p:sp>
        <p:nvSpPr>
          <p:cNvPr id="16" name="Shape 12"/>
          <p:cNvSpPr/>
          <p:nvPr/>
        </p:nvSpPr>
        <p:spPr>
          <a:xfrm>
            <a:off x="777240" y="3995928"/>
            <a:ext cx="502920" cy="502920"/>
          </a:xfrm>
          <a:prstGeom prst="ellipse">
            <a:avLst/>
          </a:prstGeom>
          <a:solidFill>
            <a:srgbClr val="2C4066"/>
          </a:solidFill>
          <a:ln/>
        </p:spPr>
      </p:sp>
      <p:pic>
        <p:nvPicPr>
          <p:cNvPr id="17" name="Image 2" descr="/home/claude/icons/chartbar_gold.png">    </p:cNvPr>
          <p:cNvPicPr>
            <a:picLocks noChangeAspect="1"/>
          </p:cNvPicPr>
          <p:nvPr/>
        </p:nvPicPr>
        <p:blipFill>
          <a:blip r:embed="rId3"/>
          <a:stretch>
            <a:fillRect/>
          </a:stretch>
        </p:blipFill>
        <p:spPr>
          <a:xfrm>
            <a:off x="896112" y="4114800"/>
            <a:ext cx="274320" cy="274320"/>
          </a:xfrm>
          <a:prstGeom prst="rect">
            <a:avLst/>
          </a:prstGeom>
        </p:spPr>
      </p:pic>
      <p:sp>
        <p:nvSpPr>
          <p:cNvPr id="18" name="Text 13"/>
          <p:cNvSpPr/>
          <p:nvPr/>
        </p:nvSpPr>
        <p:spPr>
          <a:xfrm>
            <a:off x="1463040" y="397764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Об'єктивність та неупередженість</a:t>
            </a:r>
            <a:endParaRPr lang="en-US" sz="1350" dirty="0"/>
          </a:p>
        </p:txBody>
      </p:sp>
      <p:sp>
        <p:nvSpPr>
          <p:cNvPr id="19" name="Text 14"/>
          <p:cNvSpPr/>
          <p:nvPr/>
        </p:nvSpPr>
        <p:spPr>
          <a:xfrm>
            <a:off x="777240" y="459943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здатність оцінювати ситуацію на основі фактів, а не суб'єктивних симпатій чи попереднього досвіду</a:t>
            </a:r>
            <a:endParaRPr lang="en-US" sz="1050" dirty="0"/>
          </a:p>
        </p:txBody>
      </p:sp>
      <p:sp>
        <p:nvSpPr>
          <p:cNvPr id="20" name="Shape 15"/>
          <p:cNvSpPr/>
          <p:nvPr/>
        </p:nvSpPr>
        <p:spPr>
          <a:xfrm>
            <a:off x="6240780" y="3794760"/>
            <a:ext cx="5372100" cy="1600200"/>
          </a:xfrm>
          <a:prstGeom prst="rect">
            <a:avLst/>
          </a:prstGeom>
          <a:solidFill>
            <a:srgbClr val="FFFFFF"/>
          </a:solidFill>
          <a:ln w="12700">
            <a:solidFill>
              <a:srgbClr val="E3E7EF"/>
            </a:solidFill>
            <a:prstDash val="solid"/>
          </a:ln>
        </p:spPr>
      </p:sp>
      <p:sp>
        <p:nvSpPr>
          <p:cNvPr id="21" name="Shape 16"/>
          <p:cNvSpPr/>
          <p:nvPr/>
        </p:nvSpPr>
        <p:spPr>
          <a:xfrm>
            <a:off x="6469380" y="3995928"/>
            <a:ext cx="502920" cy="502920"/>
          </a:xfrm>
          <a:prstGeom prst="ellipse">
            <a:avLst/>
          </a:prstGeom>
          <a:solidFill>
            <a:srgbClr val="CFDCEF"/>
          </a:solidFill>
          <a:ln/>
        </p:spPr>
      </p:sp>
      <p:pic>
        <p:nvPicPr>
          <p:cNvPr id="22" name="Image 3" descr="/home/claude/icons/users_navy.png">    </p:cNvPr>
          <p:cNvPicPr>
            <a:picLocks noChangeAspect="1"/>
          </p:cNvPicPr>
          <p:nvPr/>
        </p:nvPicPr>
        <p:blipFill>
          <a:blip r:embed="rId4"/>
          <a:stretch>
            <a:fillRect/>
          </a:stretch>
        </p:blipFill>
        <p:spPr>
          <a:xfrm>
            <a:off x="6588252" y="4114800"/>
            <a:ext cx="274320" cy="274320"/>
          </a:xfrm>
          <a:prstGeom prst="rect">
            <a:avLst/>
          </a:prstGeom>
        </p:spPr>
      </p:pic>
      <p:sp>
        <p:nvSpPr>
          <p:cNvPr id="23" name="Text 17"/>
          <p:cNvSpPr/>
          <p:nvPr/>
        </p:nvSpPr>
        <p:spPr>
          <a:xfrm>
            <a:off x="7155180" y="397764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Кількість та різноманітність складу</a:t>
            </a:r>
            <a:endParaRPr lang="en-US" sz="1350" dirty="0"/>
          </a:p>
        </p:txBody>
      </p:sp>
      <p:sp>
        <p:nvSpPr>
          <p:cNvPr id="24" name="Text 18"/>
          <p:cNvSpPr/>
          <p:nvPr/>
        </p:nvSpPr>
        <p:spPr>
          <a:xfrm>
            <a:off x="6469380" y="459943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оптимальна група налічує 7–15 експертів різного фаху, що дає змогу охопити різні аспекти ризику</a:t>
            </a:r>
            <a:endParaRPr lang="en-US" sz="1050" dirty="0"/>
          </a:p>
        </p:txBody>
      </p:sp>
      <p:sp>
        <p:nvSpPr>
          <p:cNvPr id="25" name="Text 19"/>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3.3 Метод експертних оцінок</a:t>
            </a:r>
            <a:endParaRPr lang="en-US" sz="1000" dirty="0"/>
          </a:p>
        </p:txBody>
      </p:sp>
      <p:sp>
        <p:nvSpPr>
          <p:cNvPr id="26" name="Text 20"/>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961120" y="-2286000"/>
            <a:ext cx="6400800" cy="6400800"/>
          </a:xfrm>
          <a:prstGeom prst="ellipse">
            <a:avLst/>
          </a:prstGeom>
          <a:solidFill>
            <a:srgbClr val="24365C"/>
          </a:solidFill>
          <a:ln/>
        </p:spPr>
      </p:sp>
      <p:sp>
        <p:nvSpPr>
          <p:cNvPr id="3" name="Text 1"/>
          <p:cNvSpPr/>
          <p:nvPr/>
        </p:nvSpPr>
        <p:spPr>
          <a:xfrm>
            <a:off x="822960" y="2331720"/>
            <a:ext cx="3657600" cy="1097280"/>
          </a:xfrm>
          <a:prstGeom prst="rect">
            <a:avLst/>
          </a:prstGeom>
          <a:noFill/>
          <a:ln/>
        </p:spPr>
        <p:txBody>
          <a:bodyPr wrap="square" rtlCol="0" anchor="ctr"/>
          <a:lstStyle/>
          <a:p>
            <a:pPr indent="0" marL="0">
              <a:buNone/>
            </a:pPr>
            <a:r>
              <a:rPr lang="en-US" sz="6000" b="1" dirty="0">
                <a:solidFill>
                  <a:srgbClr val="E8A33D"/>
                </a:solidFill>
                <a:latin typeface="Calibri" pitchFamily="34" charset="0"/>
                <a:ea typeface="Calibri" pitchFamily="34" charset="-122"/>
                <a:cs typeface="Calibri" pitchFamily="34" charset="-120"/>
              </a:rPr>
              <a:t>3.4</a:t>
            </a:r>
            <a:endParaRPr lang="en-US" sz="6000" dirty="0"/>
          </a:p>
        </p:txBody>
      </p:sp>
      <p:sp>
        <p:nvSpPr>
          <p:cNvPr id="4" name="Text 2"/>
          <p:cNvSpPr/>
          <p:nvPr/>
        </p:nvSpPr>
        <p:spPr>
          <a:xfrm>
            <a:off x="822960" y="3246120"/>
            <a:ext cx="9601200" cy="914400"/>
          </a:xfrm>
          <a:prstGeom prst="rect">
            <a:avLst/>
          </a:prstGeom>
          <a:noFill/>
          <a:ln/>
        </p:spPr>
        <p:txBody>
          <a:bodyPr wrap="square" rtlCol="0" anchor="ctr"/>
          <a:lstStyle/>
          <a:p>
            <a:pPr indent="0" marL="0">
              <a:buNone/>
            </a:pPr>
            <a:r>
              <a:rPr lang="en-US" sz="3200" b="1" dirty="0">
                <a:solidFill>
                  <a:srgbClr val="FFFFFF"/>
                </a:solidFill>
                <a:latin typeface="Calibri" pitchFamily="34" charset="0"/>
                <a:ea typeface="Calibri" pitchFamily="34" charset="-122"/>
                <a:cs typeface="Calibri" pitchFamily="34" charset="-120"/>
              </a:rPr>
              <a:t>Метод асоціацій, аналогій, Делфі</a:t>
            </a:r>
            <a:endParaRPr lang="en-US" sz="3200" dirty="0"/>
          </a:p>
        </p:txBody>
      </p:sp>
      <p:sp>
        <p:nvSpPr>
          <p:cNvPr id="5" name="Shape 3"/>
          <p:cNvSpPr/>
          <p:nvPr/>
        </p:nvSpPr>
        <p:spPr>
          <a:xfrm>
            <a:off x="868680" y="4160520"/>
            <a:ext cx="2743200" cy="0"/>
          </a:xfrm>
          <a:prstGeom prst="line">
            <a:avLst/>
          </a:prstGeom>
          <a:noFill/>
          <a:ln w="25400">
            <a:solidFill>
              <a:srgbClr val="E8A33D"/>
            </a:solidFill>
            <a:prstDash val="solid"/>
          </a:ln>
        </p:spPr>
      </p:sp>
      <p:sp>
        <p:nvSpPr>
          <p:cNvPr id="6" name="Text 4"/>
          <p:cNvSpPr/>
          <p:nvPr/>
        </p:nvSpPr>
        <p:spPr>
          <a:xfrm>
            <a:off x="822960" y="4297680"/>
            <a:ext cx="8686800" cy="548640"/>
          </a:xfrm>
          <a:prstGeom prst="rect">
            <a:avLst/>
          </a:prstGeom>
          <a:noFill/>
          <a:ln/>
        </p:spPr>
        <p:txBody>
          <a:bodyPr wrap="square" rtlCol="0" anchor="ctr"/>
          <a:lstStyle/>
          <a:p>
            <a:pPr indent="0" marL="0">
              <a:buNone/>
            </a:pPr>
            <a:r>
              <a:rPr lang="en-US" sz="1500" i="1" dirty="0">
                <a:solidFill>
                  <a:srgbClr val="CFDCEF"/>
                </a:solidFill>
                <a:latin typeface="Calibri" pitchFamily="34" charset="0"/>
                <a:ea typeface="Calibri" pitchFamily="34" charset="-122"/>
                <a:cs typeface="Calibri" pitchFamily="34" charset="-120"/>
              </a:rPr>
              <a:t>Особливості застосування та порівняльна характеристика методів</a:t>
            </a:r>
            <a:endParaRPr lang="en-US" sz="1500" dirty="0"/>
          </a:p>
        </p:txBody>
      </p:sp>
      <p:sp>
        <p:nvSpPr>
          <p:cNvPr id="7" name="Text 5"/>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3.4 МЕТОД АСОЦІАЦІЙ, АНАЛОГІЙ, ДЕЛФІ</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Метод асоціацій та метод аналогій</a:t>
            </a:r>
            <a:endParaRPr lang="en-US" sz="2600" dirty="0"/>
          </a:p>
        </p:txBody>
      </p:sp>
      <p:sp>
        <p:nvSpPr>
          <p:cNvPr id="4" name="Text 2"/>
          <p:cNvSpPr/>
          <p:nvPr/>
        </p:nvSpPr>
        <p:spPr>
          <a:xfrm>
            <a:off x="548640" y="1298448"/>
            <a:ext cx="11064240" cy="685800"/>
          </a:xfrm>
          <a:prstGeom prst="rect">
            <a:avLst/>
          </a:prstGeom>
          <a:noFill/>
          <a:ln/>
        </p:spPr>
        <p:txBody>
          <a:bodyPr wrap="square" rtlCol="0" anchor="t"/>
          <a:lstStyle/>
          <a:p>
            <a:pPr indent="0" marL="0">
              <a:lnSpc>
                <a:spcPts val="1700"/>
              </a:lnSpc>
              <a:buNone/>
            </a:pPr>
            <a:r>
              <a:rPr lang="en-US" sz="1250" dirty="0">
                <a:solidFill>
                  <a:srgbClr val="2C3444"/>
                </a:solidFill>
                <a:latin typeface="Calibri" pitchFamily="34" charset="0"/>
                <a:ea typeface="Calibri" pitchFamily="34" charset="-122"/>
                <a:cs typeface="Calibri" pitchFamily="34" charset="-120"/>
              </a:rPr>
              <a:t>Метод асоціацій та метод аналогій належать до групи методів, що спираються не на формалізовану процедуру опитування, а на використання наявного досвіду — власного або чужого — для прогнозування ризиків нового проєкту чи виду діяльності.</a:t>
            </a:r>
            <a:endParaRPr lang="en-US" sz="1250" dirty="0"/>
          </a:p>
        </p:txBody>
      </p:sp>
      <p:sp>
        <p:nvSpPr>
          <p:cNvPr id="5" name="Shape 3"/>
          <p:cNvSpPr/>
          <p:nvPr/>
        </p:nvSpPr>
        <p:spPr>
          <a:xfrm>
            <a:off x="548640" y="2148840"/>
            <a:ext cx="5372100" cy="3749040"/>
          </a:xfrm>
          <a:prstGeom prst="rect">
            <a:avLst/>
          </a:prstGeom>
          <a:solidFill>
            <a:srgbClr val="FFFFFF"/>
          </a:solidFill>
          <a:ln w="12700">
            <a:solidFill>
              <a:srgbClr val="E3E7EF"/>
            </a:solidFill>
            <a:prstDash val="solid"/>
          </a:ln>
        </p:spPr>
      </p:sp>
      <p:sp>
        <p:nvSpPr>
          <p:cNvPr id="6" name="Shape 4"/>
          <p:cNvSpPr/>
          <p:nvPr/>
        </p:nvSpPr>
        <p:spPr>
          <a:xfrm>
            <a:off x="822960" y="2423160"/>
            <a:ext cx="548640" cy="548640"/>
          </a:xfrm>
          <a:prstGeom prst="ellipse">
            <a:avLst/>
          </a:prstGeom>
          <a:solidFill>
            <a:srgbClr val="CFDCEF"/>
          </a:solidFill>
          <a:ln/>
        </p:spPr>
      </p:sp>
      <p:pic>
        <p:nvPicPr>
          <p:cNvPr id="7" name="Image 0" descr="/home/claude/icons/bulb_navy.png">    </p:cNvPr>
          <p:cNvPicPr>
            <a:picLocks noChangeAspect="1"/>
          </p:cNvPicPr>
          <p:nvPr/>
        </p:nvPicPr>
        <p:blipFill>
          <a:blip r:embed="rId1"/>
          <a:stretch>
            <a:fillRect/>
          </a:stretch>
        </p:blipFill>
        <p:spPr>
          <a:xfrm>
            <a:off x="950976" y="2551176"/>
            <a:ext cx="292608" cy="292608"/>
          </a:xfrm>
          <a:prstGeom prst="rect">
            <a:avLst/>
          </a:prstGeom>
        </p:spPr>
      </p:pic>
      <p:sp>
        <p:nvSpPr>
          <p:cNvPr id="8" name="Text 5"/>
          <p:cNvSpPr/>
          <p:nvPr/>
        </p:nvSpPr>
        <p:spPr>
          <a:xfrm>
            <a:off x="1554480" y="2441448"/>
            <a:ext cx="4183380" cy="548640"/>
          </a:xfrm>
          <a:prstGeom prst="rect">
            <a:avLst/>
          </a:prstGeom>
          <a:noFill/>
          <a:ln/>
        </p:spPr>
        <p:txBody>
          <a:bodyPr wrap="square"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Метод асоціацій</a:t>
            </a:r>
            <a:endParaRPr lang="en-US" sz="1600" dirty="0"/>
          </a:p>
        </p:txBody>
      </p:sp>
      <p:sp>
        <p:nvSpPr>
          <p:cNvPr id="9" name="Text 6"/>
          <p:cNvSpPr/>
          <p:nvPr/>
        </p:nvSpPr>
        <p:spPr>
          <a:xfrm>
            <a:off x="868680" y="3200400"/>
            <a:ext cx="4732020" cy="2514600"/>
          </a:xfrm>
          <a:prstGeom prst="rect">
            <a:avLst/>
          </a:prstGeom>
          <a:noFill/>
          <a:ln/>
        </p:spPr>
        <p:txBody>
          <a:bodyPr wrap="square" rtlCol="0" anchor="t"/>
          <a:lstStyle/>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Ґрунтується на вільних асоціативних зв'язках, які виникають у фахівця під час аналізу ситуації, що дає змогу вийти за межі звичного, шаблонного мислення.</a:t>
            </a:r>
            <a:endParaRPr lang="en-US" sz="1150" dirty="0"/>
          </a:p>
          <a:p>
            <a:pPr indent="0" marL="0">
              <a:lnSpc>
                <a:spcPts val="1500"/>
              </a:lnSpc>
              <a:buNone/>
            </a:pPr>
            <a:endParaRPr lang="en-US" sz="1150" dirty="0"/>
          </a:p>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Застосовується для виявлення прихованих, неочевидних ризиків, коли класичні методи не дають повної картини загроз.</a:t>
            </a:r>
            <a:endParaRPr lang="en-US" sz="1150" dirty="0"/>
          </a:p>
          <a:p>
            <a:pPr indent="0" marL="0">
              <a:lnSpc>
                <a:spcPts val="1500"/>
              </a:lnSpc>
              <a:buNone/>
            </a:pPr>
            <a:endParaRPr lang="en-US" sz="1150" dirty="0"/>
          </a:p>
          <a:p>
            <a:pPr indent="0" marL="0">
              <a:lnSpc>
                <a:spcPts val="1500"/>
              </a:lnSpc>
              <a:buNone/>
            </a:pPr>
            <a:r>
              <a:rPr lang="en-US" sz="1150" dirty="0">
                <a:solidFill>
                  <a:srgbClr val="2C3444"/>
                </a:solidFill>
                <a:latin typeface="Calibri" pitchFamily="34" charset="0"/>
                <a:ea typeface="Calibri" pitchFamily="34" charset="-122"/>
                <a:cs typeface="Calibri" pitchFamily="34" charset="-120"/>
              </a:rPr>
              <a:t>Часто поєднується з елементами мозкового штурму та методом синектики.</a:t>
            </a:r>
            <a:endParaRPr lang="en-US" sz="1150" dirty="0"/>
          </a:p>
        </p:txBody>
      </p:sp>
      <p:sp>
        <p:nvSpPr>
          <p:cNvPr id="10" name="Shape 7"/>
          <p:cNvSpPr/>
          <p:nvPr/>
        </p:nvSpPr>
        <p:spPr>
          <a:xfrm>
            <a:off x="6240780" y="2148840"/>
            <a:ext cx="5372100" cy="3749040"/>
          </a:xfrm>
          <a:prstGeom prst="rect">
            <a:avLst/>
          </a:prstGeom>
          <a:solidFill>
            <a:srgbClr val="1B2A4A"/>
          </a:solidFill>
          <a:ln/>
        </p:spPr>
      </p:sp>
      <p:sp>
        <p:nvSpPr>
          <p:cNvPr id="11" name="Shape 8"/>
          <p:cNvSpPr/>
          <p:nvPr/>
        </p:nvSpPr>
        <p:spPr>
          <a:xfrm>
            <a:off x="6515100" y="2423160"/>
            <a:ext cx="548640" cy="548640"/>
          </a:xfrm>
          <a:prstGeom prst="ellipse">
            <a:avLst/>
          </a:prstGeom>
          <a:solidFill>
            <a:srgbClr val="2C4066"/>
          </a:solidFill>
          <a:ln/>
        </p:spPr>
      </p:sp>
      <p:pic>
        <p:nvPicPr>
          <p:cNvPr id="12" name="Image 1" descr="/home/claude/icons/route_gold.png">    </p:cNvPr>
          <p:cNvPicPr>
            <a:picLocks noChangeAspect="1"/>
          </p:cNvPicPr>
          <p:nvPr/>
        </p:nvPicPr>
        <p:blipFill>
          <a:blip r:embed="rId2"/>
          <a:stretch>
            <a:fillRect/>
          </a:stretch>
        </p:blipFill>
        <p:spPr>
          <a:xfrm>
            <a:off x="6643116" y="2551176"/>
            <a:ext cx="292608" cy="292608"/>
          </a:xfrm>
          <a:prstGeom prst="rect">
            <a:avLst/>
          </a:prstGeom>
        </p:spPr>
      </p:pic>
      <p:sp>
        <p:nvSpPr>
          <p:cNvPr id="13" name="Text 9"/>
          <p:cNvSpPr/>
          <p:nvPr/>
        </p:nvSpPr>
        <p:spPr>
          <a:xfrm>
            <a:off x="7246620" y="2441448"/>
            <a:ext cx="4183380" cy="54864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Метод аналогій</a:t>
            </a:r>
            <a:endParaRPr lang="en-US" sz="1600" dirty="0"/>
          </a:p>
        </p:txBody>
      </p:sp>
      <p:sp>
        <p:nvSpPr>
          <p:cNvPr id="14" name="Text 10"/>
          <p:cNvSpPr/>
          <p:nvPr/>
        </p:nvSpPr>
        <p:spPr>
          <a:xfrm>
            <a:off x="6560820" y="3200400"/>
            <a:ext cx="4732020" cy="2514600"/>
          </a:xfrm>
          <a:prstGeom prst="rect">
            <a:avLst/>
          </a:prstGeom>
          <a:noFill/>
          <a:ln/>
        </p:spPr>
        <p:txBody>
          <a:bodyPr wrap="square" rtlCol="0" anchor="t"/>
          <a:lstStyle/>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Полягає у використанні досвіду подібних підприємств, проєктів або ситуацій, що вже реалізувалися, для прогнозування ризиків нового об'єкта.</a:t>
            </a:r>
            <a:endParaRPr lang="en-US" sz="1150" dirty="0"/>
          </a:p>
          <a:p>
            <a:pPr indent="0" marL="0">
              <a:lnSpc>
                <a:spcPts val="1500"/>
              </a:lnSpc>
              <a:buNone/>
            </a:pPr>
            <a:endParaRPr lang="en-US" sz="1150" dirty="0"/>
          </a:p>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Особливо ефективний для типових, повторюваних видів діяльності — будівництва, впровадження стандартного обладнання.</a:t>
            </a:r>
            <a:endParaRPr lang="en-US" sz="1150" dirty="0"/>
          </a:p>
          <a:p>
            <a:pPr indent="0" marL="0">
              <a:lnSpc>
                <a:spcPts val="1500"/>
              </a:lnSpc>
              <a:buNone/>
            </a:pPr>
            <a:endParaRPr lang="en-US" sz="1150" dirty="0"/>
          </a:p>
          <a:p>
            <a:pPr indent="0" marL="0">
              <a:lnSpc>
                <a:spcPts val="1500"/>
              </a:lnSpc>
              <a:buNone/>
            </a:pPr>
            <a:r>
              <a:rPr lang="en-US" sz="1150" dirty="0">
                <a:solidFill>
                  <a:srgbClr val="CFDCEF"/>
                </a:solidFill>
                <a:latin typeface="Calibri" pitchFamily="34" charset="0"/>
                <a:ea typeface="Calibri" pitchFamily="34" charset="-122"/>
                <a:cs typeface="Calibri" pitchFamily="34" charset="-120"/>
              </a:rPr>
              <a:t>Вимагає критичного врахування відмінностей між об'єктом-аналогом і новим проєктом.</a:t>
            </a:r>
            <a:endParaRPr lang="en-US" sz="1150" dirty="0"/>
          </a:p>
        </p:txBody>
      </p:sp>
      <p:sp>
        <p:nvSpPr>
          <p:cNvPr id="15" name="Text 11"/>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3.4 Метод асоціацій, аналогій, Делфі</a:t>
            </a:r>
            <a:endParaRPr lang="en-US" sz="1000" dirty="0"/>
          </a:p>
        </p:txBody>
      </p:sp>
      <p:sp>
        <p:nvSpPr>
          <p:cNvPr id="16" name="Text 12"/>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3.4 МЕТОД АСОЦІАЦІЙ, АНАЛОГІЙ, ДЕЛФІ</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Метод Делфі: сутність та особливості</a:t>
            </a:r>
            <a:endParaRPr lang="en-US" sz="2600" dirty="0"/>
          </a:p>
        </p:txBody>
      </p:sp>
      <p:sp>
        <p:nvSpPr>
          <p:cNvPr id="4" name="Text 2"/>
          <p:cNvSpPr/>
          <p:nvPr/>
        </p:nvSpPr>
        <p:spPr>
          <a:xfrm>
            <a:off x="548640" y="1298448"/>
            <a:ext cx="11064240" cy="1005840"/>
          </a:xfrm>
          <a:prstGeom prst="rect">
            <a:avLst/>
          </a:prstGeom>
          <a:noFill/>
          <a:ln/>
        </p:spPr>
        <p:txBody>
          <a:bodyPr wrap="square" rtlCol="0" anchor="t"/>
          <a:lstStyle/>
          <a:p>
            <a:pPr indent="0" marL="0">
              <a:lnSpc>
                <a:spcPts val="1700"/>
              </a:lnSpc>
              <a:buNone/>
            </a:pPr>
            <a:r>
              <a:rPr lang="en-US" sz="1250" dirty="0">
                <a:solidFill>
                  <a:srgbClr val="2C3444"/>
                </a:solidFill>
                <a:latin typeface="Calibri" pitchFamily="34" charset="0"/>
                <a:ea typeface="Calibri" pitchFamily="34" charset="-122"/>
                <a:cs typeface="Calibri" pitchFamily="34" charset="-120"/>
              </a:rPr>
              <a:t>Метод Делфі — це формалізована процедура групового експертного оцінювання, яка передбачає багатоетапне анонімне опитування фахівців із поступовим узгодженням їхніх позицій без прямого особистого контакту між учасниками. Головна відмінність методу Делфі від звичайного експертного опитування полягає в ітеративності: після кожного туру учасники отримують узагальнені результати попереднього туру та можуть скоригувати власну оцінку.</a:t>
            </a:r>
            <a:endParaRPr lang="en-US" sz="1250" dirty="0"/>
          </a:p>
        </p:txBody>
      </p:sp>
      <p:sp>
        <p:nvSpPr>
          <p:cNvPr id="5" name="Shape 3"/>
          <p:cNvSpPr/>
          <p:nvPr/>
        </p:nvSpPr>
        <p:spPr>
          <a:xfrm>
            <a:off x="548640" y="2514600"/>
            <a:ext cx="5372100" cy="1600200"/>
          </a:xfrm>
          <a:prstGeom prst="rect">
            <a:avLst/>
          </a:prstGeom>
          <a:solidFill>
            <a:srgbClr val="1B2A4A"/>
          </a:solidFill>
          <a:ln/>
        </p:spPr>
      </p:sp>
      <p:sp>
        <p:nvSpPr>
          <p:cNvPr id="6" name="Shape 4"/>
          <p:cNvSpPr/>
          <p:nvPr/>
        </p:nvSpPr>
        <p:spPr>
          <a:xfrm>
            <a:off x="777240" y="2715768"/>
            <a:ext cx="502920" cy="502920"/>
          </a:xfrm>
          <a:prstGeom prst="ellipse">
            <a:avLst/>
          </a:prstGeom>
          <a:solidFill>
            <a:srgbClr val="2C4066"/>
          </a:solidFill>
          <a:ln/>
        </p:spPr>
      </p:sp>
      <p:pic>
        <p:nvPicPr>
          <p:cNvPr id="7" name="Image 0" descr="/home/claude/icons/shield_gold.png">    </p:cNvPr>
          <p:cNvPicPr>
            <a:picLocks noChangeAspect="1"/>
          </p:cNvPicPr>
          <p:nvPr/>
        </p:nvPicPr>
        <p:blipFill>
          <a:blip r:embed="rId1"/>
          <a:stretch>
            <a:fillRect/>
          </a:stretch>
        </p:blipFill>
        <p:spPr>
          <a:xfrm>
            <a:off x="896112" y="2834640"/>
            <a:ext cx="274320" cy="274320"/>
          </a:xfrm>
          <a:prstGeom prst="rect">
            <a:avLst/>
          </a:prstGeom>
        </p:spPr>
      </p:pic>
      <p:sp>
        <p:nvSpPr>
          <p:cNvPr id="8" name="Text 5"/>
          <p:cNvSpPr/>
          <p:nvPr/>
        </p:nvSpPr>
        <p:spPr>
          <a:xfrm>
            <a:off x="1463040" y="269748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Анонімність учасників</a:t>
            </a:r>
            <a:endParaRPr lang="en-US" sz="1350" dirty="0"/>
          </a:p>
        </p:txBody>
      </p:sp>
      <p:sp>
        <p:nvSpPr>
          <p:cNvPr id="9" name="Text 6"/>
          <p:cNvSpPr/>
          <p:nvPr/>
        </p:nvSpPr>
        <p:spPr>
          <a:xfrm>
            <a:off x="777240" y="331927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експерти не знають, чиї саме оцінки вони бачать, що усуває вплив авторитету та групового тиску</a:t>
            </a:r>
            <a:endParaRPr lang="en-US" sz="1050" dirty="0"/>
          </a:p>
        </p:txBody>
      </p:sp>
      <p:sp>
        <p:nvSpPr>
          <p:cNvPr id="10" name="Shape 7"/>
          <p:cNvSpPr/>
          <p:nvPr/>
        </p:nvSpPr>
        <p:spPr>
          <a:xfrm>
            <a:off x="6240780" y="2514600"/>
            <a:ext cx="5372100" cy="1600200"/>
          </a:xfrm>
          <a:prstGeom prst="rect">
            <a:avLst/>
          </a:prstGeom>
          <a:solidFill>
            <a:srgbClr val="FFFFFF"/>
          </a:solidFill>
          <a:ln w="12700">
            <a:solidFill>
              <a:srgbClr val="E3E7EF"/>
            </a:solidFill>
            <a:prstDash val="solid"/>
          </a:ln>
        </p:spPr>
      </p:sp>
      <p:sp>
        <p:nvSpPr>
          <p:cNvPr id="11" name="Shape 8"/>
          <p:cNvSpPr/>
          <p:nvPr/>
        </p:nvSpPr>
        <p:spPr>
          <a:xfrm>
            <a:off x="6469380" y="2715768"/>
            <a:ext cx="502920" cy="502920"/>
          </a:xfrm>
          <a:prstGeom prst="ellipse">
            <a:avLst/>
          </a:prstGeom>
          <a:solidFill>
            <a:srgbClr val="CFDCEF"/>
          </a:solidFill>
          <a:ln/>
        </p:spPr>
      </p:sp>
      <p:pic>
        <p:nvPicPr>
          <p:cNvPr id="12" name="Image 1" descr="/home/claude/icons/repeat_navy.png">    </p:cNvPr>
          <p:cNvPicPr>
            <a:picLocks noChangeAspect="1"/>
          </p:cNvPicPr>
          <p:nvPr/>
        </p:nvPicPr>
        <p:blipFill>
          <a:blip r:embed="rId2"/>
          <a:stretch>
            <a:fillRect/>
          </a:stretch>
        </p:blipFill>
        <p:spPr>
          <a:xfrm>
            <a:off x="6588252" y="2834640"/>
            <a:ext cx="274320" cy="274320"/>
          </a:xfrm>
          <a:prstGeom prst="rect">
            <a:avLst/>
          </a:prstGeom>
        </p:spPr>
      </p:pic>
      <p:sp>
        <p:nvSpPr>
          <p:cNvPr id="13" name="Text 9"/>
          <p:cNvSpPr/>
          <p:nvPr/>
        </p:nvSpPr>
        <p:spPr>
          <a:xfrm>
            <a:off x="7155180" y="269748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Ітеративність процедури</a:t>
            </a:r>
            <a:endParaRPr lang="en-US" sz="1350" dirty="0"/>
          </a:p>
        </p:txBody>
      </p:sp>
      <p:sp>
        <p:nvSpPr>
          <p:cNvPr id="14" name="Text 10"/>
          <p:cNvSpPr/>
          <p:nvPr/>
        </p:nvSpPr>
        <p:spPr>
          <a:xfrm>
            <a:off x="6469380" y="331927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опитування проводиться у кілька турів із поступовим наближенням оцінок експертів до консенсусу</a:t>
            </a:r>
            <a:endParaRPr lang="en-US" sz="1050" dirty="0"/>
          </a:p>
        </p:txBody>
      </p:sp>
      <p:sp>
        <p:nvSpPr>
          <p:cNvPr id="15" name="Shape 11"/>
          <p:cNvSpPr/>
          <p:nvPr/>
        </p:nvSpPr>
        <p:spPr>
          <a:xfrm>
            <a:off x="548640" y="4389120"/>
            <a:ext cx="5372100" cy="1600200"/>
          </a:xfrm>
          <a:prstGeom prst="rect">
            <a:avLst/>
          </a:prstGeom>
          <a:solidFill>
            <a:srgbClr val="FFFFFF"/>
          </a:solidFill>
          <a:ln w="12700">
            <a:solidFill>
              <a:srgbClr val="E3E7EF"/>
            </a:solidFill>
            <a:prstDash val="solid"/>
          </a:ln>
        </p:spPr>
      </p:sp>
      <p:sp>
        <p:nvSpPr>
          <p:cNvPr id="16" name="Shape 12"/>
          <p:cNvSpPr/>
          <p:nvPr/>
        </p:nvSpPr>
        <p:spPr>
          <a:xfrm>
            <a:off x="777240" y="4590288"/>
            <a:ext cx="502920" cy="502920"/>
          </a:xfrm>
          <a:prstGeom prst="ellipse">
            <a:avLst/>
          </a:prstGeom>
          <a:solidFill>
            <a:srgbClr val="CFDCEF"/>
          </a:solidFill>
          <a:ln/>
        </p:spPr>
      </p:sp>
      <p:pic>
        <p:nvPicPr>
          <p:cNvPr id="17" name="Image 2" descr="/home/claude/icons/chartbar_navy.png">    </p:cNvPr>
          <p:cNvPicPr>
            <a:picLocks noChangeAspect="1"/>
          </p:cNvPicPr>
          <p:nvPr/>
        </p:nvPicPr>
        <p:blipFill>
          <a:blip r:embed="rId3"/>
          <a:stretch>
            <a:fillRect/>
          </a:stretch>
        </p:blipFill>
        <p:spPr>
          <a:xfrm>
            <a:off x="896112" y="4709160"/>
            <a:ext cx="274320" cy="274320"/>
          </a:xfrm>
          <a:prstGeom prst="rect">
            <a:avLst/>
          </a:prstGeom>
        </p:spPr>
      </p:pic>
      <p:sp>
        <p:nvSpPr>
          <p:cNvPr id="18" name="Text 13"/>
          <p:cNvSpPr/>
          <p:nvPr/>
        </p:nvSpPr>
        <p:spPr>
          <a:xfrm>
            <a:off x="1463040" y="4572000"/>
            <a:ext cx="4274820" cy="548640"/>
          </a:xfrm>
          <a:prstGeom prst="rect">
            <a:avLst/>
          </a:prstGeom>
          <a:noFill/>
          <a:ln/>
        </p:spPr>
        <p:txBody>
          <a:bodyPr wrap="square" rtlCol="0" anchor="t"/>
          <a:lstStyle/>
          <a:p>
            <a:pPr indent="0" marL="0">
              <a:buNone/>
            </a:pPr>
            <a:r>
              <a:rPr lang="en-US" sz="1350" b="1" dirty="0">
                <a:solidFill>
                  <a:srgbClr val="1B2A4A"/>
                </a:solidFill>
                <a:latin typeface="Calibri" pitchFamily="34" charset="0"/>
                <a:ea typeface="Calibri" pitchFamily="34" charset="-122"/>
                <a:cs typeface="Calibri" pitchFamily="34" charset="-120"/>
              </a:rPr>
              <a:t>Контрольований зворотний зв'язок</a:t>
            </a:r>
            <a:endParaRPr lang="en-US" sz="1350" dirty="0"/>
          </a:p>
        </p:txBody>
      </p:sp>
      <p:sp>
        <p:nvSpPr>
          <p:cNvPr id="19" name="Text 14"/>
          <p:cNvSpPr/>
          <p:nvPr/>
        </p:nvSpPr>
        <p:spPr>
          <a:xfrm>
            <a:off x="777240" y="5193792"/>
            <a:ext cx="4914900" cy="640080"/>
          </a:xfrm>
          <a:prstGeom prst="rect">
            <a:avLst/>
          </a:prstGeom>
          <a:noFill/>
          <a:ln/>
        </p:spPr>
        <p:txBody>
          <a:bodyPr wrap="square" rtlCol="0" anchor="t"/>
          <a:lstStyle/>
          <a:p>
            <a:pPr indent="0" marL="0">
              <a:lnSpc>
                <a:spcPts val="1300"/>
              </a:lnSpc>
              <a:buNone/>
            </a:pPr>
            <a:r>
              <a:rPr lang="en-US" sz="1050" dirty="0">
                <a:solidFill>
                  <a:srgbClr val="2C3444"/>
                </a:solidFill>
                <a:latin typeface="Calibri" pitchFamily="34" charset="0"/>
                <a:ea typeface="Calibri" pitchFamily="34" charset="-122"/>
                <a:cs typeface="Calibri" pitchFamily="34" charset="-120"/>
              </a:rPr>
              <a:t>після кожного туру учасникам повідомляють узагальнені результати для коригування власної позиції</a:t>
            </a:r>
            <a:endParaRPr lang="en-US" sz="1050" dirty="0"/>
          </a:p>
        </p:txBody>
      </p:sp>
      <p:sp>
        <p:nvSpPr>
          <p:cNvPr id="20" name="Shape 15"/>
          <p:cNvSpPr/>
          <p:nvPr/>
        </p:nvSpPr>
        <p:spPr>
          <a:xfrm>
            <a:off x="6240780" y="4389120"/>
            <a:ext cx="5372100" cy="1600200"/>
          </a:xfrm>
          <a:prstGeom prst="rect">
            <a:avLst/>
          </a:prstGeom>
          <a:solidFill>
            <a:srgbClr val="1B2A4A"/>
          </a:solidFill>
          <a:ln/>
        </p:spPr>
      </p:sp>
      <p:sp>
        <p:nvSpPr>
          <p:cNvPr id="21" name="Shape 16"/>
          <p:cNvSpPr/>
          <p:nvPr/>
        </p:nvSpPr>
        <p:spPr>
          <a:xfrm>
            <a:off x="6469380" y="4590288"/>
            <a:ext cx="502920" cy="502920"/>
          </a:xfrm>
          <a:prstGeom prst="ellipse">
            <a:avLst/>
          </a:prstGeom>
          <a:solidFill>
            <a:srgbClr val="2C4066"/>
          </a:solidFill>
          <a:ln/>
        </p:spPr>
      </p:sp>
      <p:pic>
        <p:nvPicPr>
          <p:cNvPr id="22" name="Image 3" descr="/home/claude/icons/target_gold.png">    </p:cNvPr>
          <p:cNvPicPr>
            <a:picLocks noChangeAspect="1"/>
          </p:cNvPicPr>
          <p:nvPr/>
        </p:nvPicPr>
        <p:blipFill>
          <a:blip r:embed="rId4"/>
          <a:stretch>
            <a:fillRect/>
          </a:stretch>
        </p:blipFill>
        <p:spPr>
          <a:xfrm>
            <a:off x="6588252" y="4709160"/>
            <a:ext cx="274320" cy="274320"/>
          </a:xfrm>
          <a:prstGeom prst="rect">
            <a:avLst/>
          </a:prstGeom>
        </p:spPr>
      </p:pic>
      <p:sp>
        <p:nvSpPr>
          <p:cNvPr id="23" name="Text 17"/>
          <p:cNvSpPr/>
          <p:nvPr/>
        </p:nvSpPr>
        <p:spPr>
          <a:xfrm>
            <a:off x="7155180" y="4572000"/>
            <a:ext cx="4274820" cy="548640"/>
          </a:xfrm>
          <a:prstGeom prst="rect">
            <a:avLst/>
          </a:prstGeom>
          <a:noFill/>
          <a:ln/>
        </p:spPr>
        <p:txBody>
          <a:bodyPr wrap="square"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Статистичне опрацювання групи</a:t>
            </a:r>
            <a:endParaRPr lang="en-US" sz="1350" dirty="0"/>
          </a:p>
        </p:txBody>
      </p:sp>
      <p:sp>
        <p:nvSpPr>
          <p:cNvPr id="24" name="Text 18"/>
          <p:cNvSpPr/>
          <p:nvPr/>
        </p:nvSpPr>
        <p:spPr>
          <a:xfrm>
            <a:off x="6469380" y="5193792"/>
            <a:ext cx="4914900" cy="640080"/>
          </a:xfrm>
          <a:prstGeom prst="rect">
            <a:avLst/>
          </a:prstGeom>
          <a:noFill/>
          <a:ln/>
        </p:spPr>
        <p:txBody>
          <a:bodyPr wrap="square" rtlCol="0" anchor="t"/>
          <a:lstStyle/>
          <a:p>
            <a:pPr indent="0" marL="0">
              <a:lnSpc>
                <a:spcPts val="1300"/>
              </a:lnSpc>
              <a:buNone/>
            </a:pPr>
            <a:r>
              <a:rPr lang="en-US" sz="1050" dirty="0">
                <a:solidFill>
                  <a:srgbClr val="CFDCEF"/>
                </a:solidFill>
                <a:latin typeface="Calibri" pitchFamily="34" charset="0"/>
                <a:ea typeface="Calibri" pitchFamily="34" charset="-122"/>
                <a:cs typeface="Calibri" pitchFamily="34" charset="-120"/>
              </a:rPr>
              <a:t>підсумкова оцінка формується як статистично узагальнена думка групи, а не механічне усереднення</a:t>
            </a:r>
            <a:endParaRPr lang="en-US" sz="1050" dirty="0"/>
          </a:p>
        </p:txBody>
      </p:sp>
      <p:sp>
        <p:nvSpPr>
          <p:cNvPr id="25" name="Text 19"/>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3.4 Метод асоціацій, аналогій, Делфі</a:t>
            </a:r>
            <a:endParaRPr lang="en-US" sz="1000" dirty="0"/>
          </a:p>
        </p:txBody>
      </p:sp>
      <p:sp>
        <p:nvSpPr>
          <p:cNvPr id="26" name="Text 20"/>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3.4 МЕТОД АСОЦІАЦІЙ, АНАЛОГІЙ, ДЕЛФІ</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Етапи проведення методу Делфі</a:t>
            </a:r>
            <a:endParaRPr lang="en-US" sz="2600" dirty="0"/>
          </a:p>
        </p:txBody>
      </p:sp>
      <p:sp>
        <p:nvSpPr>
          <p:cNvPr id="4" name="Text 2"/>
          <p:cNvSpPr/>
          <p:nvPr/>
        </p:nvSpPr>
        <p:spPr>
          <a:xfrm>
            <a:off x="548640" y="1298448"/>
            <a:ext cx="11064240" cy="45720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Класична процедура методу Делфі охоплює кілька послідовних турів опитування, які повторюються доти, доки думки експертів не досягнуть прийнятного рівня узгодженості.</a:t>
            </a:r>
            <a:endParaRPr lang="en-US" sz="1250" dirty="0"/>
          </a:p>
        </p:txBody>
      </p:sp>
      <p:sp>
        <p:nvSpPr>
          <p:cNvPr id="5" name="Shape 3"/>
          <p:cNvSpPr/>
          <p:nvPr/>
        </p:nvSpPr>
        <p:spPr>
          <a:xfrm>
            <a:off x="548640" y="1874520"/>
            <a:ext cx="2008022" cy="2606040"/>
          </a:xfrm>
          <a:prstGeom prst="rect">
            <a:avLst/>
          </a:prstGeom>
          <a:solidFill>
            <a:srgbClr val="1B2A4A"/>
          </a:solidFill>
          <a:ln/>
        </p:spPr>
      </p:sp>
      <p:sp>
        <p:nvSpPr>
          <p:cNvPr id="6" name="Text 4"/>
          <p:cNvSpPr/>
          <p:nvPr/>
        </p:nvSpPr>
        <p:spPr>
          <a:xfrm>
            <a:off x="685800"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1</a:t>
            </a:r>
            <a:endParaRPr lang="en-US" sz="2000" dirty="0"/>
          </a:p>
        </p:txBody>
      </p:sp>
      <p:sp>
        <p:nvSpPr>
          <p:cNvPr id="7" name="Shape 5"/>
          <p:cNvSpPr/>
          <p:nvPr/>
        </p:nvSpPr>
        <p:spPr>
          <a:xfrm>
            <a:off x="1278331" y="2377440"/>
            <a:ext cx="548640" cy="548640"/>
          </a:xfrm>
          <a:prstGeom prst="ellipse">
            <a:avLst/>
          </a:prstGeom>
          <a:solidFill>
            <a:srgbClr val="2C4066"/>
          </a:solidFill>
          <a:ln/>
        </p:spPr>
      </p:sp>
      <p:pic>
        <p:nvPicPr>
          <p:cNvPr id="8" name="Image 0" descr="/home/claude/icons/target_gold.png">    </p:cNvPr>
          <p:cNvPicPr>
            <a:picLocks noChangeAspect="1"/>
          </p:cNvPicPr>
          <p:nvPr/>
        </p:nvPicPr>
        <p:blipFill>
          <a:blip r:embed="rId1"/>
          <a:stretch>
            <a:fillRect/>
          </a:stretch>
        </p:blipFill>
        <p:spPr>
          <a:xfrm>
            <a:off x="1406347" y="2505456"/>
            <a:ext cx="292608" cy="292608"/>
          </a:xfrm>
          <a:prstGeom prst="rect">
            <a:avLst/>
          </a:prstGeom>
        </p:spPr>
      </p:pic>
      <p:sp>
        <p:nvSpPr>
          <p:cNvPr id="9" name="Text 6"/>
          <p:cNvSpPr/>
          <p:nvPr/>
        </p:nvSpPr>
        <p:spPr>
          <a:xfrm>
            <a:off x="658368"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Формулювання проблеми</a:t>
            </a:r>
            <a:endParaRPr lang="en-US" sz="1150" dirty="0"/>
          </a:p>
        </p:txBody>
      </p:sp>
      <p:sp>
        <p:nvSpPr>
          <p:cNvPr id="10" name="Text 7"/>
          <p:cNvSpPr/>
          <p:nvPr/>
        </p:nvSpPr>
        <p:spPr>
          <a:xfrm>
            <a:off x="694944"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перелік ризиків і анкета першого туру</a:t>
            </a:r>
            <a:endParaRPr lang="en-US" sz="850" dirty="0"/>
          </a:p>
        </p:txBody>
      </p:sp>
      <p:sp>
        <p:nvSpPr>
          <p:cNvPr id="11" name="Shape 8"/>
          <p:cNvSpPr/>
          <p:nvPr/>
        </p:nvSpPr>
        <p:spPr>
          <a:xfrm>
            <a:off x="2812694" y="1874520"/>
            <a:ext cx="2008022" cy="2606040"/>
          </a:xfrm>
          <a:prstGeom prst="rect">
            <a:avLst/>
          </a:prstGeom>
          <a:solidFill>
            <a:srgbClr val="24365C"/>
          </a:solidFill>
          <a:ln/>
        </p:spPr>
      </p:sp>
      <p:sp>
        <p:nvSpPr>
          <p:cNvPr id="12" name="Text 9"/>
          <p:cNvSpPr/>
          <p:nvPr/>
        </p:nvSpPr>
        <p:spPr>
          <a:xfrm>
            <a:off x="2949854"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2</a:t>
            </a:r>
            <a:endParaRPr lang="en-US" sz="2000" dirty="0"/>
          </a:p>
        </p:txBody>
      </p:sp>
      <p:sp>
        <p:nvSpPr>
          <p:cNvPr id="13" name="Shape 10"/>
          <p:cNvSpPr/>
          <p:nvPr/>
        </p:nvSpPr>
        <p:spPr>
          <a:xfrm>
            <a:off x="3542386" y="2377440"/>
            <a:ext cx="548640" cy="548640"/>
          </a:xfrm>
          <a:prstGeom prst="ellipse">
            <a:avLst/>
          </a:prstGeom>
          <a:solidFill>
            <a:srgbClr val="2C4066"/>
          </a:solidFill>
          <a:ln/>
        </p:spPr>
      </p:sp>
      <p:pic>
        <p:nvPicPr>
          <p:cNvPr id="14" name="Image 1" descr="/home/claude/icons/usertie_gold.png">    </p:cNvPr>
          <p:cNvPicPr>
            <a:picLocks noChangeAspect="1"/>
          </p:cNvPicPr>
          <p:nvPr/>
        </p:nvPicPr>
        <p:blipFill>
          <a:blip r:embed="rId2"/>
          <a:stretch>
            <a:fillRect/>
          </a:stretch>
        </p:blipFill>
        <p:spPr>
          <a:xfrm>
            <a:off x="3670402" y="2505456"/>
            <a:ext cx="292608" cy="292608"/>
          </a:xfrm>
          <a:prstGeom prst="rect">
            <a:avLst/>
          </a:prstGeom>
        </p:spPr>
      </p:pic>
      <p:sp>
        <p:nvSpPr>
          <p:cNvPr id="15" name="Text 11"/>
          <p:cNvSpPr/>
          <p:nvPr/>
        </p:nvSpPr>
        <p:spPr>
          <a:xfrm>
            <a:off x="2922422"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Перший тур опитування</a:t>
            </a:r>
            <a:endParaRPr lang="en-US" sz="1150" dirty="0"/>
          </a:p>
        </p:txBody>
      </p:sp>
      <p:sp>
        <p:nvSpPr>
          <p:cNvPr id="16" name="Text 12"/>
          <p:cNvSpPr/>
          <p:nvPr/>
        </p:nvSpPr>
        <p:spPr>
          <a:xfrm>
            <a:off x="2958998"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анонімні первинні оцінки експертів</a:t>
            </a:r>
            <a:endParaRPr lang="en-US" sz="850" dirty="0"/>
          </a:p>
        </p:txBody>
      </p:sp>
      <p:sp>
        <p:nvSpPr>
          <p:cNvPr id="17" name="Shape 13"/>
          <p:cNvSpPr/>
          <p:nvPr/>
        </p:nvSpPr>
        <p:spPr>
          <a:xfrm>
            <a:off x="5076749" y="1874520"/>
            <a:ext cx="2008022" cy="2606040"/>
          </a:xfrm>
          <a:prstGeom prst="rect">
            <a:avLst/>
          </a:prstGeom>
          <a:solidFill>
            <a:srgbClr val="1B2A4A"/>
          </a:solidFill>
          <a:ln/>
        </p:spPr>
      </p:sp>
      <p:sp>
        <p:nvSpPr>
          <p:cNvPr id="18" name="Text 14"/>
          <p:cNvSpPr/>
          <p:nvPr/>
        </p:nvSpPr>
        <p:spPr>
          <a:xfrm>
            <a:off x="5213909"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3</a:t>
            </a:r>
            <a:endParaRPr lang="en-US" sz="2000" dirty="0"/>
          </a:p>
        </p:txBody>
      </p:sp>
      <p:sp>
        <p:nvSpPr>
          <p:cNvPr id="19" name="Shape 15"/>
          <p:cNvSpPr/>
          <p:nvPr/>
        </p:nvSpPr>
        <p:spPr>
          <a:xfrm>
            <a:off x="5806440" y="2377440"/>
            <a:ext cx="548640" cy="548640"/>
          </a:xfrm>
          <a:prstGeom prst="ellipse">
            <a:avLst/>
          </a:prstGeom>
          <a:solidFill>
            <a:srgbClr val="2C4066"/>
          </a:solidFill>
          <a:ln/>
        </p:spPr>
      </p:sp>
      <p:pic>
        <p:nvPicPr>
          <p:cNvPr id="20" name="Image 2" descr="/home/claude/icons/chartbar_gold.png">    </p:cNvPr>
          <p:cNvPicPr>
            <a:picLocks noChangeAspect="1"/>
          </p:cNvPicPr>
          <p:nvPr/>
        </p:nvPicPr>
        <p:blipFill>
          <a:blip r:embed="rId3"/>
          <a:stretch>
            <a:fillRect/>
          </a:stretch>
        </p:blipFill>
        <p:spPr>
          <a:xfrm>
            <a:off x="5934456" y="2505456"/>
            <a:ext cx="292608" cy="292608"/>
          </a:xfrm>
          <a:prstGeom prst="rect">
            <a:avLst/>
          </a:prstGeom>
        </p:spPr>
      </p:pic>
      <p:sp>
        <p:nvSpPr>
          <p:cNvPr id="21" name="Text 16"/>
          <p:cNvSpPr/>
          <p:nvPr/>
        </p:nvSpPr>
        <p:spPr>
          <a:xfrm>
            <a:off x="5186477"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Узагальнення результатів</a:t>
            </a:r>
            <a:endParaRPr lang="en-US" sz="1150" dirty="0"/>
          </a:p>
        </p:txBody>
      </p:sp>
      <p:sp>
        <p:nvSpPr>
          <p:cNvPr id="22" name="Text 17"/>
          <p:cNvSpPr/>
          <p:nvPr/>
        </p:nvSpPr>
        <p:spPr>
          <a:xfrm>
            <a:off x="5223053"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обробка й розсилка зведених даних</a:t>
            </a:r>
            <a:endParaRPr lang="en-US" sz="850" dirty="0"/>
          </a:p>
        </p:txBody>
      </p:sp>
      <p:sp>
        <p:nvSpPr>
          <p:cNvPr id="23" name="Shape 18"/>
          <p:cNvSpPr/>
          <p:nvPr/>
        </p:nvSpPr>
        <p:spPr>
          <a:xfrm>
            <a:off x="7340803" y="1874520"/>
            <a:ext cx="2008022" cy="2606040"/>
          </a:xfrm>
          <a:prstGeom prst="rect">
            <a:avLst/>
          </a:prstGeom>
          <a:solidFill>
            <a:srgbClr val="24365C"/>
          </a:solidFill>
          <a:ln/>
        </p:spPr>
      </p:sp>
      <p:sp>
        <p:nvSpPr>
          <p:cNvPr id="24" name="Text 19"/>
          <p:cNvSpPr/>
          <p:nvPr/>
        </p:nvSpPr>
        <p:spPr>
          <a:xfrm>
            <a:off x="7477963"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4</a:t>
            </a:r>
            <a:endParaRPr lang="en-US" sz="2000" dirty="0"/>
          </a:p>
        </p:txBody>
      </p:sp>
      <p:sp>
        <p:nvSpPr>
          <p:cNvPr id="25" name="Shape 20"/>
          <p:cNvSpPr/>
          <p:nvPr/>
        </p:nvSpPr>
        <p:spPr>
          <a:xfrm>
            <a:off x="8070494" y="2377440"/>
            <a:ext cx="548640" cy="548640"/>
          </a:xfrm>
          <a:prstGeom prst="ellipse">
            <a:avLst/>
          </a:prstGeom>
          <a:solidFill>
            <a:srgbClr val="2C4066"/>
          </a:solidFill>
          <a:ln/>
        </p:spPr>
      </p:sp>
      <p:pic>
        <p:nvPicPr>
          <p:cNvPr id="26" name="Image 3" descr="/home/claude/icons/repeat_gold.png">    </p:cNvPr>
          <p:cNvPicPr>
            <a:picLocks noChangeAspect="1"/>
          </p:cNvPicPr>
          <p:nvPr/>
        </p:nvPicPr>
        <p:blipFill>
          <a:blip r:embed="rId4"/>
          <a:stretch>
            <a:fillRect/>
          </a:stretch>
        </p:blipFill>
        <p:spPr>
          <a:xfrm>
            <a:off x="8198510" y="2505456"/>
            <a:ext cx="292608" cy="292608"/>
          </a:xfrm>
          <a:prstGeom prst="rect">
            <a:avLst/>
          </a:prstGeom>
        </p:spPr>
      </p:pic>
      <p:sp>
        <p:nvSpPr>
          <p:cNvPr id="27" name="Text 21"/>
          <p:cNvSpPr/>
          <p:nvPr/>
        </p:nvSpPr>
        <p:spPr>
          <a:xfrm>
            <a:off x="7450531"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Наступні тури</a:t>
            </a:r>
            <a:endParaRPr lang="en-US" sz="1150" dirty="0"/>
          </a:p>
        </p:txBody>
      </p:sp>
      <p:sp>
        <p:nvSpPr>
          <p:cNvPr id="28" name="Text 22"/>
          <p:cNvSpPr/>
          <p:nvPr/>
        </p:nvSpPr>
        <p:spPr>
          <a:xfrm>
            <a:off x="7487107"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коригування оцінки з урахуванням думки групи</a:t>
            </a:r>
            <a:endParaRPr lang="en-US" sz="850" dirty="0"/>
          </a:p>
        </p:txBody>
      </p:sp>
      <p:sp>
        <p:nvSpPr>
          <p:cNvPr id="29" name="Shape 23"/>
          <p:cNvSpPr/>
          <p:nvPr/>
        </p:nvSpPr>
        <p:spPr>
          <a:xfrm>
            <a:off x="9604858" y="1874520"/>
            <a:ext cx="2008022" cy="2606040"/>
          </a:xfrm>
          <a:prstGeom prst="rect">
            <a:avLst/>
          </a:prstGeom>
          <a:solidFill>
            <a:srgbClr val="1B2A4A"/>
          </a:solidFill>
          <a:ln/>
        </p:spPr>
      </p:sp>
      <p:sp>
        <p:nvSpPr>
          <p:cNvPr id="30" name="Text 24"/>
          <p:cNvSpPr/>
          <p:nvPr/>
        </p:nvSpPr>
        <p:spPr>
          <a:xfrm>
            <a:off x="9742018" y="1965960"/>
            <a:ext cx="731520" cy="457200"/>
          </a:xfrm>
          <a:prstGeom prst="rect">
            <a:avLst/>
          </a:prstGeom>
          <a:noFill/>
          <a:ln/>
        </p:spPr>
        <p:txBody>
          <a:bodyPr wrap="square" rtlCol="0" anchor="ctr"/>
          <a:lstStyle/>
          <a:p>
            <a:pPr indent="0" marL="0">
              <a:buNone/>
            </a:pPr>
            <a:r>
              <a:rPr lang="en-US" sz="2000" b="1" dirty="0">
                <a:solidFill>
                  <a:srgbClr val="E8A33D"/>
                </a:solidFill>
                <a:latin typeface="Calibri" pitchFamily="34" charset="0"/>
                <a:ea typeface="Calibri" pitchFamily="34" charset="-122"/>
                <a:cs typeface="Calibri" pitchFamily="34" charset="-120"/>
              </a:rPr>
              <a:t>5</a:t>
            </a:r>
            <a:endParaRPr lang="en-US" sz="2000" dirty="0"/>
          </a:p>
        </p:txBody>
      </p:sp>
      <p:sp>
        <p:nvSpPr>
          <p:cNvPr id="31" name="Shape 25"/>
          <p:cNvSpPr/>
          <p:nvPr/>
        </p:nvSpPr>
        <p:spPr>
          <a:xfrm>
            <a:off x="10334549" y="2377440"/>
            <a:ext cx="548640" cy="548640"/>
          </a:xfrm>
          <a:prstGeom prst="ellipse">
            <a:avLst/>
          </a:prstGeom>
          <a:solidFill>
            <a:srgbClr val="2C4066"/>
          </a:solidFill>
          <a:ln/>
        </p:spPr>
      </p:sp>
      <p:pic>
        <p:nvPicPr>
          <p:cNvPr id="32" name="Image 4" descr="/home/claude/icons/check_gold.png">    </p:cNvPr>
          <p:cNvPicPr>
            <a:picLocks noChangeAspect="1"/>
          </p:cNvPicPr>
          <p:nvPr/>
        </p:nvPicPr>
        <p:blipFill>
          <a:blip r:embed="rId5"/>
          <a:stretch>
            <a:fillRect/>
          </a:stretch>
        </p:blipFill>
        <p:spPr>
          <a:xfrm>
            <a:off x="10462565" y="2505456"/>
            <a:ext cx="292608" cy="292608"/>
          </a:xfrm>
          <a:prstGeom prst="rect">
            <a:avLst/>
          </a:prstGeom>
        </p:spPr>
      </p:pic>
      <p:sp>
        <p:nvSpPr>
          <p:cNvPr id="33" name="Text 26"/>
          <p:cNvSpPr/>
          <p:nvPr/>
        </p:nvSpPr>
        <p:spPr>
          <a:xfrm>
            <a:off x="9714586" y="3044952"/>
            <a:ext cx="1788566" cy="502920"/>
          </a:xfrm>
          <a:prstGeom prst="rect">
            <a:avLst/>
          </a:prstGeom>
          <a:noFill/>
          <a:ln/>
        </p:spPr>
        <p:txBody>
          <a:bodyPr wrap="square" rtlCol="0" anchor="t"/>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Досягнення консенсусу</a:t>
            </a:r>
            <a:endParaRPr lang="en-US" sz="1150" dirty="0"/>
          </a:p>
        </p:txBody>
      </p:sp>
      <p:sp>
        <p:nvSpPr>
          <p:cNvPr id="34" name="Text 27"/>
          <p:cNvSpPr/>
          <p:nvPr/>
        </p:nvSpPr>
        <p:spPr>
          <a:xfrm>
            <a:off x="9751162" y="3575304"/>
            <a:ext cx="1715414" cy="813816"/>
          </a:xfrm>
          <a:prstGeom prst="rect">
            <a:avLst/>
          </a:prstGeom>
          <a:noFill/>
          <a:ln/>
        </p:spPr>
        <p:txBody>
          <a:bodyPr wrap="square" rtlCol="0" anchor="t"/>
          <a:lstStyle/>
          <a:p>
            <a:pPr algn="ctr" indent="0" marL="0">
              <a:lnSpc>
                <a:spcPts val="1050"/>
              </a:lnSpc>
              <a:buNone/>
            </a:pPr>
            <a:r>
              <a:rPr lang="en-US" sz="850" dirty="0">
                <a:solidFill>
                  <a:srgbClr val="CFDCEF"/>
                </a:solidFill>
                <a:latin typeface="Calibri" pitchFamily="34" charset="0"/>
                <a:ea typeface="Calibri" pitchFamily="34" charset="-122"/>
                <a:cs typeface="Calibri" pitchFamily="34" charset="-120"/>
              </a:rPr>
              <a:t>завершення після стабілізації оцінок</a:t>
            </a:r>
            <a:endParaRPr lang="en-US" sz="850" dirty="0"/>
          </a:p>
        </p:txBody>
      </p:sp>
      <p:sp>
        <p:nvSpPr>
          <p:cNvPr id="35" name="Shape 28"/>
          <p:cNvSpPr/>
          <p:nvPr/>
        </p:nvSpPr>
        <p:spPr>
          <a:xfrm>
            <a:off x="2510942" y="3003804"/>
            <a:ext cx="347472" cy="347472"/>
          </a:xfrm>
          <a:prstGeom prst="ellipse">
            <a:avLst/>
          </a:prstGeom>
          <a:solidFill>
            <a:srgbClr val="E8A33D"/>
          </a:solidFill>
          <a:ln w="25400">
            <a:solidFill>
              <a:srgbClr val="1B2A4A"/>
            </a:solidFill>
            <a:prstDash val="solid"/>
          </a:ln>
        </p:spPr>
      </p:sp>
      <p:sp>
        <p:nvSpPr>
          <p:cNvPr id="36" name="Text 29"/>
          <p:cNvSpPr/>
          <p:nvPr/>
        </p:nvSpPr>
        <p:spPr>
          <a:xfrm>
            <a:off x="2510942"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37" name="Shape 30"/>
          <p:cNvSpPr/>
          <p:nvPr/>
        </p:nvSpPr>
        <p:spPr>
          <a:xfrm>
            <a:off x="4774997" y="3003804"/>
            <a:ext cx="347472" cy="347472"/>
          </a:xfrm>
          <a:prstGeom prst="ellipse">
            <a:avLst/>
          </a:prstGeom>
          <a:solidFill>
            <a:srgbClr val="E8A33D"/>
          </a:solidFill>
          <a:ln w="25400">
            <a:solidFill>
              <a:srgbClr val="1B2A4A"/>
            </a:solidFill>
            <a:prstDash val="solid"/>
          </a:ln>
        </p:spPr>
      </p:sp>
      <p:sp>
        <p:nvSpPr>
          <p:cNvPr id="38" name="Text 31"/>
          <p:cNvSpPr/>
          <p:nvPr/>
        </p:nvSpPr>
        <p:spPr>
          <a:xfrm>
            <a:off x="4774997"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39" name="Shape 32"/>
          <p:cNvSpPr/>
          <p:nvPr/>
        </p:nvSpPr>
        <p:spPr>
          <a:xfrm>
            <a:off x="7039051" y="3003804"/>
            <a:ext cx="347472" cy="347472"/>
          </a:xfrm>
          <a:prstGeom prst="ellipse">
            <a:avLst/>
          </a:prstGeom>
          <a:solidFill>
            <a:srgbClr val="E8A33D"/>
          </a:solidFill>
          <a:ln w="25400">
            <a:solidFill>
              <a:srgbClr val="1B2A4A"/>
            </a:solidFill>
            <a:prstDash val="solid"/>
          </a:ln>
        </p:spPr>
      </p:sp>
      <p:sp>
        <p:nvSpPr>
          <p:cNvPr id="40" name="Text 33"/>
          <p:cNvSpPr/>
          <p:nvPr/>
        </p:nvSpPr>
        <p:spPr>
          <a:xfrm>
            <a:off x="7039051"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41" name="Shape 34"/>
          <p:cNvSpPr/>
          <p:nvPr/>
        </p:nvSpPr>
        <p:spPr>
          <a:xfrm>
            <a:off x="9303106" y="3003804"/>
            <a:ext cx="347472" cy="347472"/>
          </a:xfrm>
          <a:prstGeom prst="ellipse">
            <a:avLst/>
          </a:prstGeom>
          <a:solidFill>
            <a:srgbClr val="E8A33D"/>
          </a:solidFill>
          <a:ln w="25400">
            <a:solidFill>
              <a:srgbClr val="1B2A4A"/>
            </a:solidFill>
            <a:prstDash val="solid"/>
          </a:ln>
        </p:spPr>
      </p:sp>
      <p:sp>
        <p:nvSpPr>
          <p:cNvPr id="42" name="Text 35"/>
          <p:cNvSpPr/>
          <p:nvPr/>
        </p:nvSpPr>
        <p:spPr>
          <a:xfrm>
            <a:off x="9303106" y="2994660"/>
            <a:ext cx="347472" cy="347472"/>
          </a:xfrm>
          <a:prstGeom prst="rect">
            <a:avLst/>
          </a:prstGeom>
          <a:noFill/>
          <a:ln/>
        </p:spPr>
        <p:txBody>
          <a:bodyPr wrap="square"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a:t>
            </a:r>
            <a:endParaRPr lang="en-US" sz="1400" dirty="0"/>
          </a:p>
        </p:txBody>
      </p:sp>
      <p:sp>
        <p:nvSpPr>
          <p:cNvPr id="43" name="Text 36"/>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3.4 Метод асоціацій, аналогій, Делфі</a:t>
            </a:r>
            <a:endParaRPr lang="en-US" sz="1000" dirty="0"/>
          </a:p>
        </p:txBody>
      </p:sp>
      <p:sp>
        <p:nvSpPr>
          <p:cNvPr id="44" name="Text 37"/>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3.4 МЕТОД АСОЦІАЦІЙ, АНАЛОГІЙ, ДЕЛФІ</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Порівняльна характеристика якісних методів</a:t>
            </a:r>
            <a:endParaRPr lang="en-US" sz="2600" dirty="0"/>
          </a:p>
        </p:txBody>
      </p:sp>
      <p:sp>
        <p:nvSpPr>
          <p:cNvPr id="4" name="Text 2"/>
          <p:cNvSpPr/>
          <p:nvPr/>
        </p:nvSpPr>
        <p:spPr>
          <a:xfrm>
            <a:off x="548640" y="1298448"/>
            <a:ext cx="11064240" cy="50292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Розглянуті якісні методи відрізняються за характером взаємодії учасників, часовими витратами та сферою найбільш доцільного застосування, що потрібно враховувати під час вибору інструментарію.</a:t>
            </a:r>
            <a:endParaRPr lang="en-US" sz="1250" dirty="0"/>
          </a:p>
        </p:txBody>
      </p:sp>
      <p:sp>
        <p:nvSpPr>
          <p:cNvPr id="5" name="Shape 3"/>
          <p:cNvSpPr/>
          <p:nvPr/>
        </p:nvSpPr>
        <p:spPr>
          <a:xfrm>
            <a:off x="548640" y="1965960"/>
            <a:ext cx="2743200" cy="566928"/>
          </a:xfrm>
          <a:prstGeom prst="rect">
            <a:avLst/>
          </a:prstGeom>
          <a:solidFill>
            <a:srgbClr val="1B2A4A"/>
          </a:solidFill>
          <a:ln w="9525">
            <a:solidFill>
              <a:srgbClr val="D8DEEA"/>
            </a:solidFill>
            <a:prstDash val="solid"/>
          </a:ln>
        </p:spPr>
      </p:sp>
      <p:sp>
        <p:nvSpPr>
          <p:cNvPr id="6" name="Text 4"/>
          <p:cNvSpPr/>
          <p:nvPr/>
        </p:nvSpPr>
        <p:spPr>
          <a:xfrm>
            <a:off x="658368" y="1965960"/>
            <a:ext cx="2523744" cy="566928"/>
          </a:xfrm>
          <a:prstGeom prst="rect">
            <a:avLst/>
          </a:prstGeom>
          <a:noFill/>
          <a:ln/>
        </p:spPr>
        <p:txBody>
          <a:bodyPr wrap="square" rtlCol="0" anchor="ctr"/>
          <a:lstStyle/>
          <a:p>
            <a:pPr indent="0" marL="0">
              <a:lnSpc>
                <a:spcPts val="1200"/>
              </a:lnSpc>
              <a:buNone/>
            </a:pPr>
            <a:r>
              <a:rPr lang="en-US" sz="1200" b="1" dirty="0">
                <a:solidFill>
                  <a:srgbClr val="FFFFFF"/>
                </a:solidFill>
                <a:latin typeface="Calibri" pitchFamily="34" charset="0"/>
                <a:ea typeface="Calibri" pitchFamily="34" charset="-122"/>
                <a:cs typeface="Calibri" pitchFamily="34" charset="-120"/>
              </a:rPr>
              <a:t>Метод</a:t>
            </a:r>
            <a:endParaRPr lang="en-US" sz="1200" dirty="0"/>
          </a:p>
        </p:txBody>
      </p:sp>
      <p:sp>
        <p:nvSpPr>
          <p:cNvPr id="7" name="Shape 5"/>
          <p:cNvSpPr/>
          <p:nvPr/>
        </p:nvSpPr>
        <p:spPr>
          <a:xfrm>
            <a:off x="3291840" y="1965960"/>
            <a:ext cx="2926080" cy="566928"/>
          </a:xfrm>
          <a:prstGeom prst="rect">
            <a:avLst/>
          </a:prstGeom>
          <a:solidFill>
            <a:srgbClr val="1B2A4A"/>
          </a:solidFill>
          <a:ln w="9525">
            <a:solidFill>
              <a:srgbClr val="D8DEEA"/>
            </a:solidFill>
            <a:prstDash val="solid"/>
          </a:ln>
        </p:spPr>
      </p:sp>
      <p:sp>
        <p:nvSpPr>
          <p:cNvPr id="8" name="Text 6"/>
          <p:cNvSpPr/>
          <p:nvPr/>
        </p:nvSpPr>
        <p:spPr>
          <a:xfrm>
            <a:off x="3401568" y="1965960"/>
            <a:ext cx="2706624" cy="566928"/>
          </a:xfrm>
          <a:prstGeom prst="rect">
            <a:avLst/>
          </a:prstGeom>
          <a:noFill/>
          <a:ln/>
        </p:spPr>
        <p:txBody>
          <a:bodyPr wrap="square" rtlCol="0" anchor="ctr"/>
          <a:lstStyle/>
          <a:p>
            <a:pPr indent="0" marL="0">
              <a:lnSpc>
                <a:spcPts val="1200"/>
              </a:lnSpc>
              <a:buNone/>
            </a:pPr>
            <a:r>
              <a:rPr lang="en-US" sz="1200" b="1" dirty="0">
                <a:solidFill>
                  <a:srgbClr val="FFFFFF"/>
                </a:solidFill>
                <a:latin typeface="Calibri" pitchFamily="34" charset="0"/>
                <a:ea typeface="Calibri" pitchFamily="34" charset="-122"/>
                <a:cs typeface="Calibri" pitchFamily="34" charset="-120"/>
              </a:rPr>
              <a:t>Взаємодія учасників</a:t>
            </a:r>
            <a:endParaRPr lang="en-US" sz="1200" dirty="0"/>
          </a:p>
        </p:txBody>
      </p:sp>
      <p:sp>
        <p:nvSpPr>
          <p:cNvPr id="9" name="Shape 7"/>
          <p:cNvSpPr/>
          <p:nvPr/>
        </p:nvSpPr>
        <p:spPr>
          <a:xfrm>
            <a:off x="6217920" y="1965960"/>
            <a:ext cx="2103120" cy="566928"/>
          </a:xfrm>
          <a:prstGeom prst="rect">
            <a:avLst/>
          </a:prstGeom>
          <a:solidFill>
            <a:srgbClr val="1B2A4A"/>
          </a:solidFill>
          <a:ln w="9525">
            <a:solidFill>
              <a:srgbClr val="D8DEEA"/>
            </a:solidFill>
            <a:prstDash val="solid"/>
          </a:ln>
        </p:spPr>
      </p:sp>
      <p:sp>
        <p:nvSpPr>
          <p:cNvPr id="10" name="Text 8"/>
          <p:cNvSpPr/>
          <p:nvPr/>
        </p:nvSpPr>
        <p:spPr>
          <a:xfrm>
            <a:off x="6327648" y="1965960"/>
            <a:ext cx="1883664" cy="566928"/>
          </a:xfrm>
          <a:prstGeom prst="rect">
            <a:avLst/>
          </a:prstGeom>
          <a:noFill/>
          <a:ln/>
        </p:spPr>
        <p:txBody>
          <a:bodyPr wrap="square" rtlCol="0" anchor="ctr"/>
          <a:lstStyle/>
          <a:p>
            <a:pPr indent="0" marL="0">
              <a:lnSpc>
                <a:spcPts val="1200"/>
              </a:lnSpc>
              <a:buNone/>
            </a:pPr>
            <a:r>
              <a:rPr lang="en-US" sz="1200" b="1" dirty="0">
                <a:solidFill>
                  <a:srgbClr val="FFFFFF"/>
                </a:solidFill>
                <a:latin typeface="Calibri" pitchFamily="34" charset="0"/>
                <a:ea typeface="Calibri" pitchFamily="34" charset="-122"/>
                <a:cs typeface="Calibri" pitchFamily="34" charset="-120"/>
              </a:rPr>
              <a:t>Часові витрати</a:t>
            </a:r>
            <a:endParaRPr lang="en-US" sz="1200" dirty="0"/>
          </a:p>
        </p:txBody>
      </p:sp>
      <p:sp>
        <p:nvSpPr>
          <p:cNvPr id="11" name="Shape 9"/>
          <p:cNvSpPr/>
          <p:nvPr/>
        </p:nvSpPr>
        <p:spPr>
          <a:xfrm>
            <a:off x="8321040" y="1965960"/>
            <a:ext cx="3291840" cy="566928"/>
          </a:xfrm>
          <a:prstGeom prst="rect">
            <a:avLst/>
          </a:prstGeom>
          <a:solidFill>
            <a:srgbClr val="1B2A4A"/>
          </a:solidFill>
          <a:ln w="9525">
            <a:solidFill>
              <a:srgbClr val="D8DEEA"/>
            </a:solidFill>
            <a:prstDash val="solid"/>
          </a:ln>
        </p:spPr>
      </p:sp>
      <p:sp>
        <p:nvSpPr>
          <p:cNvPr id="12" name="Text 10"/>
          <p:cNvSpPr/>
          <p:nvPr/>
        </p:nvSpPr>
        <p:spPr>
          <a:xfrm>
            <a:off x="8430768" y="1965960"/>
            <a:ext cx="3072384" cy="566928"/>
          </a:xfrm>
          <a:prstGeom prst="rect">
            <a:avLst/>
          </a:prstGeom>
          <a:noFill/>
          <a:ln/>
        </p:spPr>
        <p:txBody>
          <a:bodyPr wrap="square" rtlCol="0" anchor="ctr"/>
          <a:lstStyle/>
          <a:p>
            <a:pPr indent="0" marL="0">
              <a:lnSpc>
                <a:spcPts val="1200"/>
              </a:lnSpc>
              <a:buNone/>
            </a:pPr>
            <a:r>
              <a:rPr lang="en-US" sz="1200" b="1" dirty="0">
                <a:solidFill>
                  <a:srgbClr val="FFFFFF"/>
                </a:solidFill>
                <a:latin typeface="Calibri" pitchFamily="34" charset="0"/>
                <a:ea typeface="Calibri" pitchFamily="34" charset="-122"/>
                <a:cs typeface="Calibri" pitchFamily="34" charset="-120"/>
              </a:rPr>
              <a:t>Сфера застосування</a:t>
            </a:r>
            <a:endParaRPr lang="en-US" sz="1200" dirty="0"/>
          </a:p>
        </p:txBody>
      </p:sp>
      <p:sp>
        <p:nvSpPr>
          <p:cNvPr id="13" name="Shape 11"/>
          <p:cNvSpPr/>
          <p:nvPr/>
        </p:nvSpPr>
        <p:spPr>
          <a:xfrm>
            <a:off x="548640" y="2532888"/>
            <a:ext cx="2743200" cy="566928"/>
          </a:xfrm>
          <a:prstGeom prst="rect">
            <a:avLst/>
          </a:prstGeom>
          <a:solidFill>
            <a:srgbClr val="EEF1F7"/>
          </a:solidFill>
          <a:ln w="9525">
            <a:solidFill>
              <a:srgbClr val="D8DEEA"/>
            </a:solidFill>
            <a:prstDash val="solid"/>
          </a:ln>
        </p:spPr>
      </p:sp>
      <p:sp>
        <p:nvSpPr>
          <p:cNvPr id="14" name="Text 12"/>
          <p:cNvSpPr/>
          <p:nvPr/>
        </p:nvSpPr>
        <p:spPr>
          <a:xfrm>
            <a:off x="658368" y="2532888"/>
            <a:ext cx="2523744" cy="566928"/>
          </a:xfrm>
          <a:prstGeom prst="rect">
            <a:avLst/>
          </a:prstGeom>
          <a:noFill/>
          <a:ln/>
        </p:spPr>
        <p:txBody>
          <a:bodyPr wrap="square" rtlCol="0" anchor="ctr"/>
          <a:lstStyle/>
          <a:p>
            <a:pPr indent="0" marL="0">
              <a:lnSpc>
                <a:spcPts val="1200"/>
              </a:lnSpc>
              <a:buNone/>
            </a:pPr>
            <a:r>
              <a:rPr lang="en-US" sz="1100" b="1" dirty="0">
                <a:solidFill>
                  <a:srgbClr val="1B2A4A"/>
                </a:solidFill>
                <a:latin typeface="Calibri" pitchFamily="34" charset="0"/>
                <a:ea typeface="Calibri" pitchFamily="34" charset="-122"/>
                <a:cs typeface="Calibri" pitchFamily="34" charset="-120"/>
              </a:rPr>
              <a:t>Мозковий штурм</a:t>
            </a:r>
            <a:endParaRPr lang="en-US" sz="1100" dirty="0"/>
          </a:p>
        </p:txBody>
      </p:sp>
      <p:sp>
        <p:nvSpPr>
          <p:cNvPr id="15" name="Shape 13"/>
          <p:cNvSpPr/>
          <p:nvPr/>
        </p:nvSpPr>
        <p:spPr>
          <a:xfrm>
            <a:off x="3291840" y="2532888"/>
            <a:ext cx="2926080" cy="566928"/>
          </a:xfrm>
          <a:prstGeom prst="rect">
            <a:avLst/>
          </a:prstGeom>
          <a:solidFill>
            <a:srgbClr val="EEF1F7"/>
          </a:solidFill>
          <a:ln w="9525">
            <a:solidFill>
              <a:srgbClr val="D8DEEA"/>
            </a:solidFill>
            <a:prstDash val="solid"/>
          </a:ln>
        </p:spPr>
      </p:sp>
      <p:sp>
        <p:nvSpPr>
          <p:cNvPr id="16" name="Text 14"/>
          <p:cNvSpPr/>
          <p:nvPr/>
        </p:nvSpPr>
        <p:spPr>
          <a:xfrm>
            <a:off x="3401568" y="2532888"/>
            <a:ext cx="270662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Відкрита групова дискусія</a:t>
            </a:r>
            <a:endParaRPr lang="en-US" sz="1100" dirty="0"/>
          </a:p>
        </p:txBody>
      </p:sp>
      <p:sp>
        <p:nvSpPr>
          <p:cNvPr id="17" name="Shape 15"/>
          <p:cNvSpPr/>
          <p:nvPr/>
        </p:nvSpPr>
        <p:spPr>
          <a:xfrm>
            <a:off x="6217920" y="2532888"/>
            <a:ext cx="2103120" cy="566928"/>
          </a:xfrm>
          <a:prstGeom prst="rect">
            <a:avLst/>
          </a:prstGeom>
          <a:solidFill>
            <a:srgbClr val="EEF1F7"/>
          </a:solidFill>
          <a:ln w="9525">
            <a:solidFill>
              <a:srgbClr val="D8DEEA"/>
            </a:solidFill>
            <a:prstDash val="solid"/>
          </a:ln>
        </p:spPr>
      </p:sp>
      <p:sp>
        <p:nvSpPr>
          <p:cNvPr id="18" name="Text 16"/>
          <p:cNvSpPr/>
          <p:nvPr/>
        </p:nvSpPr>
        <p:spPr>
          <a:xfrm>
            <a:off x="6327648" y="2532888"/>
            <a:ext cx="188366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Низькі (одна сесія)</a:t>
            </a:r>
            <a:endParaRPr lang="en-US" sz="1100" dirty="0"/>
          </a:p>
        </p:txBody>
      </p:sp>
      <p:sp>
        <p:nvSpPr>
          <p:cNvPr id="19" name="Shape 17"/>
          <p:cNvSpPr/>
          <p:nvPr/>
        </p:nvSpPr>
        <p:spPr>
          <a:xfrm>
            <a:off x="8321040" y="2532888"/>
            <a:ext cx="3291840" cy="566928"/>
          </a:xfrm>
          <a:prstGeom prst="rect">
            <a:avLst/>
          </a:prstGeom>
          <a:solidFill>
            <a:srgbClr val="EEF1F7"/>
          </a:solidFill>
          <a:ln w="9525">
            <a:solidFill>
              <a:srgbClr val="D8DEEA"/>
            </a:solidFill>
            <a:prstDash val="solid"/>
          </a:ln>
        </p:spPr>
      </p:sp>
      <p:sp>
        <p:nvSpPr>
          <p:cNvPr id="20" name="Text 18"/>
          <p:cNvSpPr/>
          <p:nvPr/>
        </p:nvSpPr>
        <p:spPr>
          <a:xfrm>
            <a:off x="8430768" y="2532888"/>
            <a:ext cx="307238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Генерування широкого переліку ризиків</a:t>
            </a:r>
            <a:endParaRPr lang="en-US" sz="1100" dirty="0"/>
          </a:p>
        </p:txBody>
      </p:sp>
      <p:sp>
        <p:nvSpPr>
          <p:cNvPr id="21" name="Shape 19"/>
          <p:cNvSpPr/>
          <p:nvPr/>
        </p:nvSpPr>
        <p:spPr>
          <a:xfrm>
            <a:off x="548640" y="3099816"/>
            <a:ext cx="2743200" cy="566928"/>
          </a:xfrm>
          <a:prstGeom prst="rect">
            <a:avLst/>
          </a:prstGeom>
          <a:solidFill>
            <a:srgbClr val="FFFFFF"/>
          </a:solidFill>
          <a:ln w="9525">
            <a:solidFill>
              <a:srgbClr val="D8DEEA"/>
            </a:solidFill>
            <a:prstDash val="solid"/>
          </a:ln>
        </p:spPr>
      </p:sp>
      <p:sp>
        <p:nvSpPr>
          <p:cNvPr id="22" name="Text 20"/>
          <p:cNvSpPr/>
          <p:nvPr/>
        </p:nvSpPr>
        <p:spPr>
          <a:xfrm>
            <a:off x="658368" y="3099816"/>
            <a:ext cx="2523744" cy="566928"/>
          </a:xfrm>
          <a:prstGeom prst="rect">
            <a:avLst/>
          </a:prstGeom>
          <a:noFill/>
          <a:ln/>
        </p:spPr>
        <p:txBody>
          <a:bodyPr wrap="square" rtlCol="0" anchor="ctr"/>
          <a:lstStyle/>
          <a:p>
            <a:pPr indent="0" marL="0">
              <a:lnSpc>
                <a:spcPts val="1200"/>
              </a:lnSpc>
              <a:buNone/>
            </a:pPr>
            <a:r>
              <a:rPr lang="en-US" sz="1100" b="1" dirty="0">
                <a:solidFill>
                  <a:srgbClr val="1B2A4A"/>
                </a:solidFill>
                <a:latin typeface="Calibri" pitchFamily="34" charset="0"/>
                <a:ea typeface="Calibri" pitchFamily="34" charset="-122"/>
                <a:cs typeface="Calibri" pitchFamily="34" charset="-120"/>
              </a:rPr>
              <a:t>Експертні оцінки</a:t>
            </a:r>
            <a:endParaRPr lang="en-US" sz="1100" dirty="0"/>
          </a:p>
        </p:txBody>
      </p:sp>
      <p:sp>
        <p:nvSpPr>
          <p:cNvPr id="23" name="Shape 21"/>
          <p:cNvSpPr/>
          <p:nvPr/>
        </p:nvSpPr>
        <p:spPr>
          <a:xfrm>
            <a:off x="3291840" y="3099816"/>
            <a:ext cx="2926080" cy="566928"/>
          </a:xfrm>
          <a:prstGeom prst="rect">
            <a:avLst/>
          </a:prstGeom>
          <a:solidFill>
            <a:srgbClr val="FFFFFF"/>
          </a:solidFill>
          <a:ln w="9525">
            <a:solidFill>
              <a:srgbClr val="D8DEEA"/>
            </a:solidFill>
            <a:prstDash val="solid"/>
          </a:ln>
        </p:spPr>
      </p:sp>
      <p:sp>
        <p:nvSpPr>
          <p:cNvPr id="24" name="Text 22"/>
          <p:cNvSpPr/>
          <p:nvPr/>
        </p:nvSpPr>
        <p:spPr>
          <a:xfrm>
            <a:off x="3401568" y="3099816"/>
            <a:ext cx="270662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Індивідуальне або групове опитування</a:t>
            </a:r>
            <a:endParaRPr lang="en-US" sz="1100" dirty="0"/>
          </a:p>
        </p:txBody>
      </p:sp>
      <p:sp>
        <p:nvSpPr>
          <p:cNvPr id="25" name="Shape 23"/>
          <p:cNvSpPr/>
          <p:nvPr/>
        </p:nvSpPr>
        <p:spPr>
          <a:xfrm>
            <a:off x="6217920" y="3099816"/>
            <a:ext cx="2103120" cy="566928"/>
          </a:xfrm>
          <a:prstGeom prst="rect">
            <a:avLst/>
          </a:prstGeom>
          <a:solidFill>
            <a:srgbClr val="FFFFFF"/>
          </a:solidFill>
          <a:ln w="9525">
            <a:solidFill>
              <a:srgbClr val="D8DEEA"/>
            </a:solidFill>
            <a:prstDash val="solid"/>
          </a:ln>
        </p:spPr>
      </p:sp>
      <p:sp>
        <p:nvSpPr>
          <p:cNvPr id="26" name="Text 24"/>
          <p:cNvSpPr/>
          <p:nvPr/>
        </p:nvSpPr>
        <p:spPr>
          <a:xfrm>
            <a:off x="6327648" y="3099816"/>
            <a:ext cx="188366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Середні</a:t>
            </a:r>
            <a:endParaRPr lang="en-US" sz="1100" dirty="0"/>
          </a:p>
        </p:txBody>
      </p:sp>
      <p:sp>
        <p:nvSpPr>
          <p:cNvPr id="27" name="Shape 25"/>
          <p:cNvSpPr/>
          <p:nvPr/>
        </p:nvSpPr>
        <p:spPr>
          <a:xfrm>
            <a:off x="8321040" y="3099816"/>
            <a:ext cx="3291840" cy="566928"/>
          </a:xfrm>
          <a:prstGeom prst="rect">
            <a:avLst/>
          </a:prstGeom>
          <a:solidFill>
            <a:srgbClr val="FFFFFF"/>
          </a:solidFill>
          <a:ln w="9525">
            <a:solidFill>
              <a:srgbClr val="D8DEEA"/>
            </a:solidFill>
            <a:prstDash val="solid"/>
          </a:ln>
        </p:spPr>
      </p:sp>
      <p:sp>
        <p:nvSpPr>
          <p:cNvPr id="28" name="Text 26"/>
          <p:cNvSpPr/>
          <p:nvPr/>
        </p:nvSpPr>
        <p:spPr>
          <a:xfrm>
            <a:off x="8430768" y="3099816"/>
            <a:ext cx="307238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Ранжування вже виявлених ризиків</a:t>
            </a:r>
            <a:endParaRPr lang="en-US" sz="1100" dirty="0"/>
          </a:p>
        </p:txBody>
      </p:sp>
      <p:sp>
        <p:nvSpPr>
          <p:cNvPr id="29" name="Shape 27"/>
          <p:cNvSpPr/>
          <p:nvPr/>
        </p:nvSpPr>
        <p:spPr>
          <a:xfrm>
            <a:off x="548640" y="3666744"/>
            <a:ext cx="2743200" cy="566928"/>
          </a:xfrm>
          <a:prstGeom prst="rect">
            <a:avLst/>
          </a:prstGeom>
          <a:solidFill>
            <a:srgbClr val="EEF1F7"/>
          </a:solidFill>
          <a:ln w="9525">
            <a:solidFill>
              <a:srgbClr val="D8DEEA"/>
            </a:solidFill>
            <a:prstDash val="solid"/>
          </a:ln>
        </p:spPr>
      </p:sp>
      <p:sp>
        <p:nvSpPr>
          <p:cNvPr id="30" name="Text 28"/>
          <p:cNvSpPr/>
          <p:nvPr/>
        </p:nvSpPr>
        <p:spPr>
          <a:xfrm>
            <a:off x="658368" y="3666744"/>
            <a:ext cx="2523744" cy="566928"/>
          </a:xfrm>
          <a:prstGeom prst="rect">
            <a:avLst/>
          </a:prstGeom>
          <a:noFill/>
          <a:ln/>
        </p:spPr>
        <p:txBody>
          <a:bodyPr wrap="square" rtlCol="0" anchor="ctr"/>
          <a:lstStyle/>
          <a:p>
            <a:pPr indent="0" marL="0">
              <a:lnSpc>
                <a:spcPts val="1200"/>
              </a:lnSpc>
              <a:buNone/>
            </a:pPr>
            <a:r>
              <a:rPr lang="en-US" sz="1100" b="1" dirty="0">
                <a:solidFill>
                  <a:srgbClr val="1B2A4A"/>
                </a:solidFill>
                <a:latin typeface="Calibri" pitchFamily="34" charset="0"/>
                <a:ea typeface="Calibri" pitchFamily="34" charset="-122"/>
                <a:cs typeface="Calibri" pitchFamily="34" charset="-120"/>
              </a:rPr>
              <a:t>Аналогії</a:t>
            </a:r>
            <a:endParaRPr lang="en-US" sz="1100" dirty="0"/>
          </a:p>
        </p:txBody>
      </p:sp>
      <p:sp>
        <p:nvSpPr>
          <p:cNvPr id="31" name="Shape 29"/>
          <p:cNvSpPr/>
          <p:nvPr/>
        </p:nvSpPr>
        <p:spPr>
          <a:xfrm>
            <a:off x="3291840" y="3666744"/>
            <a:ext cx="2926080" cy="566928"/>
          </a:xfrm>
          <a:prstGeom prst="rect">
            <a:avLst/>
          </a:prstGeom>
          <a:solidFill>
            <a:srgbClr val="EEF1F7"/>
          </a:solidFill>
          <a:ln w="9525">
            <a:solidFill>
              <a:srgbClr val="D8DEEA"/>
            </a:solidFill>
            <a:prstDash val="solid"/>
          </a:ln>
        </p:spPr>
      </p:sp>
      <p:sp>
        <p:nvSpPr>
          <p:cNvPr id="32" name="Text 30"/>
          <p:cNvSpPr/>
          <p:nvPr/>
        </p:nvSpPr>
        <p:spPr>
          <a:xfrm>
            <a:off x="3401568" y="3666744"/>
            <a:ext cx="270662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Індивідуальний аналіз досвіду</a:t>
            </a:r>
            <a:endParaRPr lang="en-US" sz="1100" dirty="0"/>
          </a:p>
        </p:txBody>
      </p:sp>
      <p:sp>
        <p:nvSpPr>
          <p:cNvPr id="33" name="Shape 31"/>
          <p:cNvSpPr/>
          <p:nvPr/>
        </p:nvSpPr>
        <p:spPr>
          <a:xfrm>
            <a:off x="6217920" y="3666744"/>
            <a:ext cx="2103120" cy="566928"/>
          </a:xfrm>
          <a:prstGeom prst="rect">
            <a:avLst/>
          </a:prstGeom>
          <a:solidFill>
            <a:srgbClr val="EEF1F7"/>
          </a:solidFill>
          <a:ln w="9525">
            <a:solidFill>
              <a:srgbClr val="D8DEEA"/>
            </a:solidFill>
            <a:prstDash val="solid"/>
          </a:ln>
        </p:spPr>
      </p:sp>
      <p:sp>
        <p:nvSpPr>
          <p:cNvPr id="34" name="Text 32"/>
          <p:cNvSpPr/>
          <p:nvPr/>
        </p:nvSpPr>
        <p:spPr>
          <a:xfrm>
            <a:off x="6327648" y="3666744"/>
            <a:ext cx="188366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Низькі</a:t>
            </a:r>
            <a:endParaRPr lang="en-US" sz="1100" dirty="0"/>
          </a:p>
        </p:txBody>
      </p:sp>
      <p:sp>
        <p:nvSpPr>
          <p:cNvPr id="35" name="Shape 33"/>
          <p:cNvSpPr/>
          <p:nvPr/>
        </p:nvSpPr>
        <p:spPr>
          <a:xfrm>
            <a:off x="8321040" y="3666744"/>
            <a:ext cx="3291840" cy="566928"/>
          </a:xfrm>
          <a:prstGeom prst="rect">
            <a:avLst/>
          </a:prstGeom>
          <a:solidFill>
            <a:srgbClr val="EEF1F7"/>
          </a:solidFill>
          <a:ln w="9525">
            <a:solidFill>
              <a:srgbClr val="D8DEEA"/>
            </a:solidFill>
            <a:prstDash val="solid"/>
          </a:ln>
        </p:spPr>
      </p:sp>
      <p:sp>
        <p:nvSpPr>
          <p:cNvPr id="36" name="Text 34"/>
          <p:cNvSpPr/>
          <p:nvPr/>
        </p:nvSpPr>
        <p:spPr>
          <a:xfrm>
            <a:off x="8430768" y="3666744"/>
            <a:ext cx="307238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Типові, повторювані види діяльності</a:t>
            </a:r>
            <a:endParaRPr lang="en-US" sz="1100" dirty="0"/>
          </a:p>
        </p:txBody>
      </p:sp>
      <p:sp>
        <p:nvSpPr>
          <p:cNvPr id="37" name="Shape 35"/>
          <p:cNvSpPr/>
          <p:nvPr/>
        </p:nvSpPr>
        <p:spPr>
          <a:xfrm>
            <a:off x="548640" y="4233672"/>
            <a:ext cx="2743200" cy="566928"/>
          </a:xfrm>
          <a:prstGeom prst="rect">
            <a:avLst/>
          </a:prstGeom>
          <a:solidFill>
            <a:srgbClr val="FFFFFF"/>
          </a:solidFill>
          <a:ln w="9525">
            <a:solidFill>
              <a:srgbClr val="D8DEEA"/>
            </a:solidFill>
            <a:prstDash val="solid"/>
          </a:ln>
        </p:spPr>
      </p:sp>
      <p:sp>
        <p:nvSpPr>
          <p:cNvPr id="38" name="Text 36"/>
          <p:cNvSpPr/>
          <p:nvPr/>
        </p:nvSpPr>
        <p:spPr>
          <a:xfrm>
            <a:off x="658368" y="4233672"/>
            <a:ext cx="2523744" cy="566928"/>
          </a:xfrm>
          <a:prstGeom prst="rect">
            <a:avLst/>
          </a:prstGeom>
          <a:noFill/>
          <a:ln/>
        </p:spPr>
        <p:txBody>
          <a:bodyPr wrap="square" rtlCol="0" anchor="ctr"/>
          <a:lstStyle/>
          <a:p>
            <a:pPr indent="0" marL="0">
              <a:lnSpc>
                <a:spcPts val="1200"/>
              </a:lnSpc>
              <a:buNone/>
            </a:pPr>
            <a:r>
              <a:rPr lang="en-US" sz="1100" b="1" dirty="0">
                <a:solidFill>
                  <a:srgbClr val="1B2A4A"/>
                </a:solidFill>
                <a:latin typeface="Calibri" pitchFamily="34" charset="0"/>
                <a:ea typeface="Calibri" pitchFamily="34" charset="-122"/>
                <a:cs typeface="Calibri" pitchFamily="34" charset="-120"/>
              </a:rPr>
              <a:t>Метод Делфі</a:t>
            </a:r>
            <a:endParaRPr lang="en-US" sz="1100" dirty="0"/>
          </a:p>
        </p:txBody>
      </p:sp>
      <p:sp>
        <p:nvSpPr>
          <p:cNvPr id="39" name="Shape 37"/>
          <p:cNvSpPr/>
          <p:nvPr/>
        </p:nvSpPr>
        <p:spPr>
          <a:xfrm>
            <a:off x="3291840" y="4233672"/>
            <a:ext cx="2926080" cy="566928"/>
          </a:xfrm>
          <a:prstGeom prst="rect">
            <a:avLst/>
          </a:prstGeom>
          <a:solidFill>
            <a:srgbClr val="FFFFFF"/>
          </a:solidFill>
          <a:ln w="9525">
            <a:solidFill>
              <a:srgbClr val="D8DEEA"/>
            </a:solidFill>
            <a:prstDash val="solid"/>
          </a:ln>
        </p:spPr>
      </p:sp>
      <p:sp>
        <p:nvSpPr>
          <p:cNvPr id="40" name="Text 38"/>
          <p:cNvSpPr/>
          <p:nvPr/>
        </p:nvSpPr>
        <p:spPr>
          <a:xfrm>
            <a:off x="3401568" y="4233672"/>
            <a:ext cx="270662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Анонімне багатотурове опитування</a:t>
            </a:r>
            <a:endParaRPr lang="en-US" sz="1100" dirty="0"/>
          </a:p>
        </p:txBody>
      </p:sp>
      <p:sp>
        <p:nvSpPr>
          <p:cNvPr id="41" name="Shape 39"/>
          <p:cNvSpPr/>
          <p:nvPr/>
        </p:nvSpPr>
        <p:spPr>
          <a:xfrm>
            <a:off x="6217920" y="4233672"/>
            <a:ext cx="2103120" cy="566928"/>
          </a:xfrm>
          <a:prstGeom prst="rect">
            <a:avLst/>
          </a:prstGeom>
          <a:solidFill>
            <a:srgbClr val="FFFFFF"/>
          </a:solidFill>
          <a:ln w="9525">
            <a:solidFill>
              <a:srgbClr val="D8DEEA"/>
            </a:solidFill>
            <a:prstDash val="solid"/>
          </a:ln>
        </p:spPr>
      </p:sp>
      <p:sp>
        <p:nvSpPr>
          <p:cNvPr id="42" name="Text 40"/>
          <p:cNvSpPr/>
          <p:nvPr/>
        </p:nvSpPr>
        <p:spPr>
          <a:xfrm>
            <a:off x="6327648" y="4233672"/>
            <a:ext cx="188366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Високі (кілька турів)</a:t>
            </a:r>
            <a:endParaRPr lang="en-US" sz="1100" dirty="0"/>
          </a:p>
        </p:txBody>
      </p:sp>
      <p:sp>
        <p:nvSpPr>
          <p:cNvPr id="43" name="Shape 41"/>
          <p:cNvSpPr/>
          <p:nvPr/>
        </p:nvSpPr>
        <p:spPr>
          <a:xfrm>
            <a:off x="8321040" y="4233672"/>
            <a:ext cx="3291840" cy="566928"/>
          </a:xfrm>
          <a:prstGeom prst="rect">
            <a:avLst/>
          </a:prstGeom>
          <a:solidFill>
            <a:srgbClr val="FFFFFF"/>
          </a:solidFill>
          <a:ln w="9525">
            <a:solidFill>
              <a:srgbClr val="D8DEEA"/>
            </a:solidFill>
            <a:prstDash val="solid"/>
          </a:ln>
        </p:spPr>
      </p:sp>
      <p:sp>
        <p:nvSpPr>
          <p:cNvPr id="44" name="Text 42"/>
          <p:cNvSpPr/>
          <p:nvPr/>
        </p:nvSpPr>
        <p:spPr>
          <a:xfrm>
            <a:off x="8430768" y="4233672"/>
            <a:ext cx="3072384" cy="566928"/>
          </a:xfrm>
          <a:prstGeom prst="rect">
            <a:avLst/>
          </a:prstGeom>
          <a:noFill/>
          <a:ln/>
        </p:spPr>
        <p:txBody>
          <a:bodyPr wrap="square" rtlCol="0" anchor="ctr"/>
          <a:lstStyle/>
          <a:p>
            <a:pPr indent="0" marL="0">
              <a:lnSpc>
                <a:spcPts val="1200"/>
              </a:lnSpc>
              <a:buNone/>
            </a:pPr>
            <a:r>
              <a:rPr lang="en-US" sz="1100" dirty="0">
                <a:solidFill>
                  <a:srgbClr val="2C3444"/>
                </a:solidFill>
                <a:latin typeface="Calibri" pitchFamily="34" charset="0"/>
                <a:ea typeface="Calibri" pitchFamily="34" charset="-122"/>
                <a:cs typeface="Calibri" pitchFamily="34" charset="-120"/>
              </a:rPr>
              <a:t>Складні, стратегічно важливі рішення</a:t>
            </a:r>
            <a:endParaRPr lang="en-US" sz="1100" dirty="0"/>
          </a:p>
        </p:txBody>
      </p:sp>
      <p:sp>
        <p:nvSpPr>
          <p:cNvPr id="45" name="Text 43"/>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3.4 Метод асоціацій, аналогій, Делфі</a:t>
            </a:r>
            <a:endParaRPr lang="en-US" sz="1000" dirty="0"/>
          </a:p>
        </p:txBody>
      </p:sp>
      <p:sp>
        <p:nvSpPr>
          <p:cNvPr id="46" name="Text 44"/>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8FB"/>
        </a:solidFill>
      </p:bgPr>
    </p:bg>
    <p:spTree>
      <p:nvGrpSpPr>
        <p:cNvPr id="1" name=""/>
        <p:cNvGrpSpPr/>
        <p:nvPr/>
      </p:nvGrpSpPr>
      <p:grpSpPr>
        <a:xfrm>
          <a:off x="0" y="0"/>
          <a:ext cx="0" cy="0"/>
          <a:chOff x="0" y="0"/>
          <a:chExt cx="0" cy="0"/>
        </a:xfrm>
      </p:grpSpPr>
      <p:sp>
        <p:nvSpPr>
          <p:cNvPr id="2" name="Text 0"/>
          <p:cNvSpPr/>
          <p:nvPr/>
        </p:nvSpPr>
        <p:spPr>
          <a:xfrm>
            <a:off x="548640" y="365760"/>
            <a:ext cx="11064240" cy="320040"/>
          </a:xfrm>
          <a:prstGeom prst="rect">
            <a:avLst/>
          </a:prstGeom>
          <a:noFill/>
          <a:ln/>
        </p:spPr>
        <p:txBody>
          <a:bodyPr wrap="square" rtlCol="0" anchor="ctr"/>
          <a:lstStyle/>
          <a:p>
            <a:pPr algn="l" indent="0" marL="0">
              <a:buNone/>
            </a:pPr>
            <a:r>
              <a:rPr lang="en-US" sz="1300" b="1" spc="100" kern="0" dirty="0">
                <a:solidFill>
                  <a:srgbClr val="E8A33D"/>
                </a:solidFill>
                <a:latin typeface="Calibri" pitchFamily="34" charset="0"/>
                <a:ea typeface="Calibri" pitchFamily="34" charset="-122"/>
                <a:cs typeface="Calibri" pitchFamily="34" charset="-120"/>
              </a:rPr>
              <a:t>ПРАКТИЧНЕ ЗНАЧЕННЯ</a:t>
            </a:r>
            <a:endParaRPr lang="en-US" sz="1300" dirty="0"/>
          </a:p>
        </p:txBody>
      </p:sp>
      <p:sp>
        <p:nvSpPr>
          <p:cNvPr id="3" name="Text 1"/>
          <p:cNvSpPr/>
          <p:nvPr/>
        </p:nvSpPr>
        <p:spPr>
          <a:xfrm>
            <a:off x="548640" y="658368"/>
            <a:ext cx="11064240" cy="548640"/>
          </a:xfrm>
          <a:prstGeom prst="rect">
            <a:avLst/>
          </a:prstGeom>
          <a:noFill/>
          <a:ln/>
        </p:spPr>
        <p:txBody>
          <a:bodyPr wrap="square" rtlCol="0" anchor="ctr"/>
          <a:lstStyle/>
          <a:p>
            <a:pPr algn="l" indent="0" marL="0">
              <a:buNone/>
            </a:pPr>
            <a:r>
              <a:rPr lang="en-US" sz="2600" b="1" dirty="0">
                <a:solidFill>
                  <a:srgbClr val="1B2A4A"/>
                </a:solidFill>
                <a:latin typeface="Calibri" pitchFamily="34" charset="0"/>
                <a:ea typeface="Calibri" pitchFamily="34" charset="-122"/>
                <a:cs typeface="Calibri" pitchFamily="34" charset="-120"/>
              </a:rPr>
              <a:t>Застосування якісних методів в управлінні</a:t>
            </a:r>
            <a:endParaRPr lang="en-US" sz="2600" dirty="0"/>
          </a:p>
        </p:txBody>
      </p:sp>
      <p:sp>
        <p:nvSpPr>
          <p:cNvPr id="4" name="Text 2"/>
          <p:cNvSpPr/>
          <p:nvPr/>
        </p:nvSpPr>
        <p:spPr>
          <a:xfrm>
            <a:off x="548640" y="1298448"/>
            <a:ext cx="11064240" cy="548640"/>
          </a:xfrm>
          <a:prstGeom prst="rect">
            <a:avLst/>
          </a:prstGeom>
          <a:noFill/>
          <a:ln/>
        </p:spPr>
        <p:txBody>
          <a:bodyPr wrap="square" rtlCol="0" anchor="t"/>
          <a:lstStyle/>
          <a:p>
            <a:pPr indent="0" marL="0">
              <a:lnSpc>
                <a:spcPts val="1600"/>
              </a:lnSpc>
              <a:buNone/>
            </a:pPr>
            <a:r>
              <a:rPr lang="en-US" sz="1250" dirty="0">
                <a:solidFill>
                  <a:srgbClr val="2C3444"/>
                </a:solidFill>
                <a:latin typeface="Calibri" pitchFamily="34" charset="0"/>
                <a:ea typeface="Calibri" pitchFamily="34" charset="-122"/>
                <a:cs typeface="Calibri" pitchFamily="34" charset="-120"/>
              </a:rPr>
              <a:t>Якісні методи оцінювання ризиків використовують на практиці не ізольовано, а як складову цілісної системи ризик-менеджменту підприємства — від щоденних операційних рішень до стратегічного планування діяльності.</a:t>
            </a:r>
            <a:endParaRPr lang="en-US" sz="1250" dirty="0"/>
          </a:p>
        </p:txBody>
      </p:sp>
      <p:sp>
        <p:nvSpPr>
          <p:cNvPr id="5" name="Shape 3"/>
          <p:cNvSpPr/>
          <p:nvPr/>
        </p:nvSpPr>
        <p:spPr>
          <a:xfrm>
            <a:off x="548640" y="1965960"/>
            <a:ext cx="3474720" cy="2148840"/>
          </a:xfrm>
          <a:prstGeom prst="rect">
            <a:avLst/>
          </a:prstGeom>
          <a:solidFill>
            <a:srgbClr val="FFFFFF"/>
          </a:solidFill>
          <a:ln w="12700">
            <a:solidFill>
              <a:srgbClr val="E3E7EF"/>
            </a:solidFill>
            <a:prstDash val="solid"/>
          </a:ln>
        </p:spPr>
      </p:sp>
      <p:sp>
        <p:nvSpPr>
          <p:cNvPr id="6" name="Shape 4"/>
          <p:cNvSpPr/>
          <p:nvPr/>
        </p:nvSpPr>
        <p:spPr>
          <a:xfrm>
            <a:off x="822960" y="2221992"/>
            <a:ext cx="566928" cy="566928"/>
          </a:xfrm>
          <a:prstGeom prst="ellipse">
            <a:avLst/>
          </a:prstGeom>
          <a:solidFill>
            <a:srgbClr val="CFDCEF"/>
          </a:solidFill>
          <a:ln/>
        </p:spPr>
      </p:sp>
      <p:pic>
        <p:nvPicPr>
          <p:cNvPr id="7" name="Image 0" descr="/home/claude/icons/clipboard_navy.png">    </p:cNvPr>
          <p:cNvPicPr>
            <a:picLocks noChangeAspect="1"/>
          </p:cNvPicPr>
          <p:nvPr/>
        </p:nvPicPr>
        <p:blipFill>
          <a:blip r:embed="rId1"/>
          <a:stretch>
            <a:fillRect/>
          </a:stretch>
        </p:blipFill>
        <p:spPr>
          <a:xfrm>
            <a:off x="950976" y="2350008"/>
            <a:ext cx="310896" cy="310896"/>
          </a:xfrm>
          <a:prstGeom prst="rect">
            <a:avLst/>
          </a:prstGeom>
        </p:spPr>
      </p:pic>
      <p:sp>
        <p:nvSpPr>
          <p:cNvPr id="8" name="Text 5"/>
          <p:cNvSpPr/>
          <p:nvPr/>
        </p:nvSpPr>
        <p:spPr>
          <a:xfrm>
            <a:off x="822960" y="2898648"/>
            <a:ext cx="2926080" cy="411480"/>
          </a:xfrm>
          <a:prstGeom prst="rect">
            <a:avLst/>
          </a:prstGeom>
          <a:noFill/>
          <a:ln/>
        </p:spPr>
        <p:txBody>
          <a:bodyPr wrap="square"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Формування карти ризиків</a:t>
            </a:r>
            <a:endParaRPr lang="en-US" sz="1450" dirty="0"/>
          </a:p>
        </p:txBody>
      </p:sp>
      <p:sp>
        <p:nvSpPr>
          <p:cNvPr id="9" name="Text 6"/>
          <p:cNvSpPr/>
          <p:nvPr/>
        </p:nvSpPr>
        <p:spPr>
          <a:xfrm>
            <a:off x="822960" y="3291840"/>
            <a:ext cx="2926080" cy="685800"/>
          </a:xfrm>
          <a:prstGeom prst="rect">
            <a:avLst/>
          </a:prstGeom>
          <a:noFill/>
          <a:ln/>
        </p:spPr>
        <p:txBody>
          <a:bodyPr wrap="square" rtlCol="0" anchor="t"/>
          <a:lstStyle/>
          <a:p>
            <a:pPr indent="0" marL="0">
              <a:lnSpc>
                <a:spcPts val="1400"/>
              </a:lnSpc>
              <a:buNone/>
            </a:pPr>
            <a:r>
              <a:rPr lang="en-US" sz="1100" dirty="0">
                <a:solidFill>
                  <a:srgbClr val="2C3444"/>
                </a:solidFill>
                <a:latin typeface="Calibri" pitchFamily="34" charset="0"/>
                <a:ea typeface="Calibri" pitchFamily="34" charset="-122"/>
                <a:cs typeface="Calibri" pitchFamily="34" charset="-120"/>
              </a:rPr>
              <a:t>результати якісного оцінювання лягають в основу реєстру (карти) ризиків підприємства як робочого документа менеджменту</a:t>
            </a:r>
            <a:endParaRPr lang="en-US" sz="1100" dirty="0"/>
          </a:p>
        </p:txBody>
      </p:sp>
      <p:sp>
        <p:nvSpPr>
          <p:cNvPr id="10" name="Shape 7"/>
          <p:cNvSpPr/>
          <p:nvPr/>
        </p:nvSpPr>
        <p:spPr>
          <a:xfrm>
            <a:off x="4343400" y="1965960"/>
            <a:ext cx="3474720" cy="2148840"/>
          </a:xfrm>
          <a:prstGeom prst="rect">
            <a:avLst/>
          </a:prstGeom>
          <a:solidFill>
            <a:srgbClr val="1B2A4A"/>
          </a:solidFill>
          <a:ln/>
        </p:spPr>
      </p:sp>
      <p:sp>
        <p:nvSpPr>
          <p:cNvPr id="11" name="Shape 8"/>
          <p:cNvSpPr/>
          <p:nvPr/>
        </p:nvSpPr>
        <p:spPr>
          <a:xfrm>
            <a:off x="4617720" y="2221992"/>
            <a:ext cx="566928" cy="566928"/>
          </a:xfrm>
          <a:prstGeom prst="ellipse">
            <a:avLst/>
          </a:prstGeom>
          <a:solidFill>
            <a:srgbClr val="2C4066"/>
          </a:solidFill>
          <a:ln/>
        </p:spPr>
      </p:sp>
      <p:pic>
        <p:nvPicPr>
          <p:cNvPr id="12" name="Image 1" descr="/home/claude/icons/target_gold.png">    </p:cNvPr>
          <p:cNvPicPr>
            <a:picLocks noChangeAspect="1"/>
          </p:cNvPicPr>
          <p:nvPr/>
        </p:nvPicPr>
        <p:blipFill>
          <a:blip r:embed="rId2"/>
          <a:stretch>
            <a:fillRect/>
          </a:stretch>
        </p:blipFill>
        <p:spPr>
          <a:xfrm>
            <a:off x="4745736" y="2350008"/>
            <a:ext cx="310896" cy="310896"/>
          </a:xfrm>
          <a:prstGeom prst="rect">
            <a:avLst/>
          </a:prstGeom>
        </p:spPr>
      </p:pic>
      <p:sp>
        <p:nvSpPr>
          <p:cNvPr id="13" name="Text 9"/>
          <p:cNvSpPr/>
          <p:nvPr/>
        </p:nvSpPr>
        <p:spPr>
          <a:xfrm>
            <a:off x="4617720" y="2898648"/>
            <a:ext cx="2926080" cy="411480"/>
          </a:xfrm>
          <a:prstGeom prst="rect">
            <a:avLst/>
          </a:prstGeom>
          <a:noFill/>
          <a:ln/>
        </p:spPr>
        <p:txBody>
          <a:bodyPr wrap="square" rtlCol="0" anchor="ctr"/>
          <a:lstStyle/>
          <a:p>
            <a:pPr indent="0" marL="0">
              <a:buNone/>
            </a:pPr>
            <a:r>
              <a:rPr lang="en-US" sz="1450" b="1" dirty="0">
                <a:solidFill>
                  <a:srgbClr val="FFFFFF"/>
                </a:solidFill>
                <a:latin typeface="Calibri" pitchFamily="34" charset="0"/>
                <a:ea typeface="Calibri" pitchFamily="34" charset="-122"/>
                <a:cs typeface="Calibri" pitchFamily="34" charset="-120"/>
              </a:rPr>
              <a:t>Розподіл ресурсів управління</a:t>
            </a:r>
            <a:endParaRPr lang="en-US" sz="1450" dirty="0"/>
          </a:p>
        </p:txBody>
      </p:sp>
      <p:sp>
        <p:nvSpPr>
          <p:cNvPr id="14" name="Text 10"/>
          <p:cNvSpPr/>
          <p:nvPr/>
        </p:nvSpPr>
        <p:spPr>
          <a:xfrm>
            <a:off x="4617720" y="3291840"/>
            <a:ext cx="2926080" cy="685800"/>
          </a:xfrm>
          <a:prstGeom prst="rect">
            <a:avLst/>
          </a:prstGeom>
          <a:noFill/>
          <a:ln/>
        </p:spPr>
        <p:txBody>
          <a:bodyPr wrap="square" rtlCol="0" anchor="t"/>
          <a:lstStyle/>
          <a:p>
            <a:pPr indent="0" marL="0">
              <a:lnSpc>
                <a:spcPts val="1400"/>
              </a:lnSpc>
              <a:buNone/>
            </a:pPr>
            <a:r>
              <a:rPr lang="en-US" sz="1100" dirty="0">
                <a:solidFill>
                  <a:srgbClr val="CFDCEF"/>
                </a:solidFill>
                <a:latin typeface="Calibri" pitchFamily="34" charset="0"/>
                <a:ea typeface="Calibri" pitchFamily="34" charset="-122"/>
                <a:cs typeface="Calibri" pitchFamily="34" charset="-120"/>
              </a:rPr>
              <a:t>пріоритизація ризиків дає змогу спрямовувати обмежені управлінські та фінансові ресурси на найбільш значущі загрози</a:t>
            </a:r>
            <a:endParaRPr lang="en-US" sz="1100" dirty="0"/>
          </a:p>
        </p:txBody>
      </p:sp>
      <p:sp>
        <p:nvSpPr>
          <p:cNvPr id="15" name="Shape 11"/>
          <p:cNvSpPr/>
          <p:nvPr/>
        </p:nvSpPr>
        <p:spPr>
          <a:xfrm>
            <a:off x="8138160" y="1965960"/>
            <a:ext cx="3474720" cy="2148840"/>
          </a:xfrm>
          <a:prstGeom prst="rect">
            <a:avLst/>
          </a:prstGeom>
          <a:solidFill>
            <a:srgbClr val="FFFFFF"/>
          </a:solidFill>
          <a:ln w="12700">
            <a:solidFill>
              <a:srgbClr val="E3E7EF"/>
            </a:solidFill>
            <a:prstDash val="solid"/>
          </a:ln>
        </p:spPr>
      </p:sp>
      <p:sp>
        <p:nvSpPr>
          <p:cNvPr id="16" name="Shape 12"/>
          <p:cNvSpPr/>
          <p:nvPr/>
        </p:nvSpPr>
        <p:spPr>
          <a:xfrm>
            <a:off x="8412480" y="2221992"/>
            <a:ext cx="566928" cy="566928"/>
          </a:xfrm>
          <a:prstGeom prst="ellipse">
            <a:avLst/>
          </a:prstGeom>
          <a:solidFill>
            <a:srgbClr val="CFDCEF"/>
          </a:solidFill>
          <a:ln/>
        </p:spPr>
      </p:sp>
      <p:pic>
        <p:nvPicPr>
          <p:cNvPr id="17" name="Image 2" descr="/home/claude/icons/handshake_navy.png">    </p:cNvPr>
          <p:cNvPicPr>
            <a:picLocks noChangeAspect="1"/>
          </p:cNvPicPr>
          <p:nvPr/>
        </p:nvPicPr>
        <p:blipFill>
          <a:blip r:embed="rId3"/>
          <a:stretch>
            <a:fillRect/>
          </a:stretch>
        </p:blipFill>
        <p:spPr>
          <a:xfrm>
            <a:off x="8540496" y="2350008"/>
            <a:ext cx="310896" cy="310896"/>
          </a:xfrm>
          <a:prstGeom prst="rect">
            <a:avLst/>
          </a:prstGeom>
        </p:spPr>
      </p:pic>
      <p:sp>
        <p:nvSpPr>
          <p:cNvPr id="18" name="Text 13"/>
          <p:cNvSpPr/>
          <p:nvPr/>
        </p:nvSpPr>
        <p:spPr>
          <a:xfrm>
            <a:off x="8412480" y="2898648"/>
            <a:ext cx="2926080" cy="411480"/>
          </a:xfrm>
          <a:prstGeom prst="rect">
            <a:avLst/>
          </a:prstGeom>
          <a:noFill/>
          <a:ln/>
        </p:spPr>
        <p:txBody>
          <a:bodyPr wrap="square"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Обґрунтування рішень</a:t>
            </a:r>
            <a:endParaRPr lang="en-US" sz="1450" dirty="0"/>
          </a:p>
        </p:txBody>
      </p:sp>
      <p:sp>
        <p:nvSpPr>
          <p:cNvPr id="19" name="Text 14"/>
          <p:cNvSpPr/>
          <p:nvPr/>
        </p:nvSpPr>
        <p:spPr>
          <a:xfrm>
            <a:off x="8412480" y="3291840"/>
            <a:ext cx="2926080" cy="685800"/>
          </a:xfrm>
          <a:prstGeom prst="rect">
            <a:avLst/>
          </a:prstGeom>
          <a:noFill/>
          <a:ln/>
        </p:spPr>
        <p:txBody>
          <a:bodyPr wrap="square" rtlCol="0" anchor="t"/>
          <a:lstStyle/>
          <a:p>
            <a:pPr indent="0" marL="0">
              <a:lnSpc>
                <a:spcPts val="1400"/>
              </a:lnSpc>
              <a:buNone/>
            </a:pPr>
            <a:r>
              <a:rPr lang="en-US" sz="1100" dirty="0">
                <a:solidFill>
                  <a:srgbClr val="2C3444"/>
                </a:solidFill>
                <a:latin typeface="Calibri" pitchFamily="34" charset="0"/>
                <a:ea typeface="Calibri" pitchFamily="34" charset="-122"/>
                <a:cs typeface="Calibri" pitchFamily="34" charset="-120"/>
              </a:rPr>
              <a:t>узгоджені експертні судження підвищують довіру до управлінських рішень з боку власників, інвесторів і партнерів підприємства</a:t>
            </a:r>
            <a:endParaRPr lang="en-US" sz="1100" dirty="0"/>
          </a:p>
        </p:txBody>
      </p:sp>
      <p:sp>
        <p:nvSpPr>
          <p:cNvPr id="20" name="Text 15"/>
          <p:cNvSpPr/>
          <p:nvPr/>
        </p:nvSpPr>
        <p:spPr>
          <a:xfrm>
            <a:off x="457200" y="6446520"/>
            <a:ext cx="7315200" cy="274320"/>
          </a:xfrm>
          <a:prstGeom prst="rect">
            <a:avLst/>
          </a:prstGeom>
          <a:noFill/>
          <a:ln/>
        </p:spPr>
        <p:txBody>
          <a:bodyPr wrap="square" rtlCol="0" anchor="ctr"/>
          <a:lstStyle/>
          <a:p>
            <a:pPr algn="l" indent="0" marL="0">
              <a:buNone/>
            </a:pPr>
            <a:r>
              <a:rPr lang="en-US" sz="1000" dirty="0">
                <a:solidFill>
                  <a:srgbClr val="51678A"/>
                </a:solidFill>
                <a:latin typeface="Calibri" pitchFamily="34" charset="0"/>
                <a:ea typeface="Calibri" pitchFamily="34" charset="-122"/>
                <a:cs typeface="Calibri" pitchFamily="34" charset="-120"/>
              </a:rPr>
              <a:t>Якісне оцінювання господарських ризиків</a:t>
            </a:r>
            <a:endParaRPr lang="en-US" sz="1000" dirty="0"/>
          </a:p>
        </p:txBody>
      </p:sp>
      <p:sp>
        <p:nvSpPr>
          <p:cNvPr id="21" name="Text 16"/>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548640" y="365760"/>
            <a:ext cx="4572000" cy="320040"/>
          </a:xfrm>
          <a:prstGeom prst="rect">
            <a:avLst/>
          </a:prstGeom>
          <a:noFill/>
          <a:ln/>
        </p:spPr>
        <p:txBody>
          <a:bodyPr wrap="square" rtlCol="0" anchor="ctr"/>
          <a:lstStyle/>
          <a:p>
            <a:pPr indent="0" marL="0">
              <a:buNone/>
            </a:pPr>
            <a:r>
              <a:rPr lang="en-US" sz="1300" b="1" spc="100" kern="0" dirty="0">
                <a:solidFill>
                  <a:srgbClr val="E8A33D"/>
                </a:solidFill>
                <a:latin typeface="Calibri" pitchFamily="34" charset="0"/>
                <a:ea typeface="Calibri" pitchFamily="34" charset="-122"/>
                <a:cs typeface="Calibri" pitchFamily="34" charset="-120"/>
              </a:rPr>
              <a:t>ПІДСУМОК</a:t>
            </a:r>
            <a:endParaRPr lang="en-US" sz="1300" dirty="0"/>
          </a:p>
        </p:txBody>
      </p:sp>
      <p:sp>
        <p:nvSpPr>
          <p:cNvPr id="3" name="Text 1"/>
          <p:cNvSpPr/>
          <p:nvPr/>
        </p:nvSpPr>
        <p:spPr>
          <a:xfrm>
            <a:off x="548640" y="658368"/>
            <a:ext cx="7315200" cy="548640"/>
          </a:xfrm>
          <a:prstGeom prst="rect">
            <a:avLst/>
          </a:prstGeom>
          <a:noFill/>
          <a:ln/>
        </p:spPr>
        <p:txBody>
          <a:bodyPr wrap="square" rtlCol="0" anchor="ctr"/>
          <a:lstStyle/>
          <a:p>
            <a:pPr indent="0" marL="0">
              <a:buNone/>
            </a:pPr>
            <a:r>
              <a:rPr lang="en-US" sz="3000" b="1" dirty="0">
                <a:solidFill>
                  <a:srgbClr val="FFFFFF"/>
                </a:solidFill>
                <a:latin typeface="Calibri" pitchFamily="34" charset="0"/>
                <a:ea typeface="Calibri" pitchFamily="34" charset="-122"/>
                <a:cs typeface="Calibri" pitchFamily="34" charset="-120"/>
              </a:rPr>
              <a:t>Висновки</a:t>
            </a:r>
            <a:endParaRPr lang="en-US" sz="3000" dirty="0"/>
          </a:p>
        </p:txBody>
      </p:sp>
      <p:sp>
        <p:nvSpPr>
          <p:cNvPr id="4" name="Shape 2"/>
          <p:cNvSpPr/>
          <p:nvPr/>
        </p:nvSpPr>
        <p:spPr>
          <a:xfrm>
            <a:off x="548640" y="1463040"/>
            <a:ext cx="5349240" cy="1691640"/>
          </a:xfrm>
          <a:prstGeom prst="rect">
            <a:avLst/>
          </a:prstGeom>
          <a:solidFill>
            <a:srgbClr val="24365C"/>
          </a:solidFill>
          <a:ln/>
        </p:spPr>
      </p:sp>
      <p:sp>
        <p:nvSpPr>
          <p:cNvPr id="5" name="Text 3"/>
          <p:cNvSpPr/>
          <p:nvPr/>
        </p:nvSpPr>
        <p:spPr>
          <a:xfrm>
            <a:off x="777240" y="1627632"/>
            <a:ext cx="822960" cy="822960"/>
          </a:xfrm>
          <a:prstGeom prst="rect">
            <a:avLst/>
          </a:prstGeom>
          <a:noFill/>
          <a:ln/>
        </p:spPr>
        <p:txBody>
          <a:bodyPr wrap="square" rtlCol="0" anchor="ctr"/>
          <a:lstStyle/>
          <a:p>
            <a:pPr indent="0" marL="0">
              <a:buNone/>
            </a:pPr>
            <a:r>
              <a:rPr lang="en-US" sz="3200" b="1" dirty="0">
                <a:solidFill>
                  <a:srgbClr val="E8A33D"/>
                </a:solidFill>
                <a:latin typeface="Calibri" pitchFamily="34" charset="0"/>
                <a:ea typeface="Calibri" pitchFamily="34" charset="-122"/>
                <a:cs typeface="Calibri" pitchFamily="34" charset="-120"/>
              </a:rPr>
              <a:t>1</a:t>
            </a:r>
            <a:endParaRPr lang="en-US" sz="3200" dirty="0"/>
          </a:p>
        </p:txBody>
      </p:sp>
      <p:sp>
        <p:nvSpPr>
          <p:cNvPr id="6" name="Text 4"/>
          <p:cNvSpPr/>
          <p:nvPr/>
        </p:nvSpPr>
        <p:spPr>
          <a:xfrm>
            <a:off x="1554480" y="1664208"/>
            <a:ext cx="4114800" cy="1325880"/>
          </a:xfrm>
          <a:prstGeom prst="rect">
            <a:avLst/>
          </a:prstGeom>
          <a:noFill/>
          <a:ln/>
        </p:spPr>
        <p:txBody>
          <a:bodyPr wrap="square" rtlCol="0" anchor="t"/>
          <a:lstStyle/>
          <a:p>
            <a:pPr indent="0" marL="0">
              <a:lnSpc>
                <a:spcPts val="1500"/>
              </a:lnSpc>
              <a:buNone/>
            </a:pPr>
            <a:r>
              <a:rPr lang="en-US" sz="1200" dirty="0">
                <a:solidFill>
                  <a:srgbClr val="CFDCEF"/>
                </a:solidFill>
                <a:latin typeface="Calibri" pitchFamily="34" charset="0"/>
                <a:ea typeface="Calibri" pitchFamily="34" charset="-122"/>
                <a:cs typeface="Calibri" pitchFamily="34" charset="-120"/>
              </a:rPr>
              <a:t>Якісне оцінювання є проміжною ланкою між ідентифікацією та кількісним вимірюванням ризику, що дає змогу ранжувати загрози за значущістю без складних розрахунків.</a:t>
            </a:r>
            <a:endParaRPr lang="en-US" sz="1200" dirty="0"/>
          </a:p>
        </p:txBody>
      </p:sp>
      <p:sp>
        <p:nvSpPr>
          <p:cNvPr id="7" name="Shape 5"/>
          <p:cNvSpPr/>
          <p:nvPr/>
        </p:nvSpPr>
        <p:spPr>
          <a:xfrm>
            <a:off x="6217920" y="1463040"/>
            <a:ext cx="5349240" cy="1691640"/>
          </a:xfrm>
          <a:prstGeom prst="rect">
            <a:avLst/>
          </a:prstGeom>
          <a:solidFill>
            <a:srgbClr val="24365C"/>
          </a:solidFill>
          <a:ln/>
        </p:spPr>
      </p:sp>
      <p:sp>
        <p:nvSpPr>
          <p:cNvPr id="8" name="Text 6"/>
          <p:cNvSpPr/>
          <p:nvPr/>
        </p:nvSpPr>
        <p:spPr>
          <a:xfrm>
            <a:off x="6446520" y="1627632"/>
            <a:ext cx="822960" cy="822960"/>
          </a:xfrm>
          <a:prstGeom prst="rect">
            <a:avLst/>
          </a:prstGeom>
          <a:noFill/>
          <a:ln/>
        </p:spPr>
        <p:txBody>
          <a:bodyPr wrap="square" rtlCol="0" anchor="ctr"/>
          <a:lstStyle/>
          <a:p>
            <a:pPr indent="0" marL="0">
              <a:buNone/>
            </a:pPr>
            <a:r>
              <a:rPr lang="en-US" sz="3200" b="1" dirty="0">
                <a:solidFill>
                  <a:srgbClr val="E8A33D"/>
                </a:solidFill>
                <a:latin typeface="Calibri" pitchFamily="34" charset="0"/>
                <a:ea typeface="Calibri" pitchFamily="34" charset="-122"/>
                <a:cs typeface="Calibri" pitchFamily="34" charset="-120"/>
              </a:rPr>
              <a:t>2</a:t>
            </a:r>
            <a:endParaRPr lang="en-US" sz="3200" dirty="0"/>
          </a:p>
        </p:txBody>
      </p:sp>
      <p:sp>
        <p:nvSpPr>
          <p:cNvPr id="9" name="Text 7"/>
          <p:cNvSpPr/>
          <p:nvPr/>
        </p:nvSpPr>
        <p:spPr>
          <a:xfrm>
            <a:off x="7223760" y="1664208"/>
            <a:ext cx="4114800" cy="1325880"/>
          </a:xfrm>
          <a:prstGeom prst="rect">
            <a:avLst/>
          </a:prstGeom>
          <a:noFill/>
          <a:ln/>
        </p:spPr>
        <p:txBody>
          <a:bodyPr wrap="square" rtlCol="0" anchor="t"/>
          <a:lstStyle/>
          <a:p>
            <a:pPr indent="0" marL="0">
              <a:lnSpc>
                <a:spcPts val="1500"/>
              </a:lnSpc>
              <a:buNone/>
            </a:pPr>
            <a:r>
              <a:rPr lang="en-US" sz="1200" dirty="0">
                <a:solidFill>
                  <a:srgbClr val="CFDCEF"/>
                </a:solidFill>
                <a:latin typeface="Calibri" pitchFamily="34" charset="0"/>
                <a:ea typeface="Calibri" pitchFamily="34" charset="-122"/>
                <a:cs typeface="Calibri" pitchFamily="34" charset="-120"/>
              </a:rPr>
              <a:t>Якісні методи групують за кількістю учасників, характером взаємодії, джерелом інформації та ступенем формалізації на евристично-творчі, експертні й аналогово-асоціативні.</a:t>
            </a:r>
            <a:endParaRPr lang="en-US" sz="1200" dirty="0"/>
          </a:p>
        </p:txBody>
      </p:sp>
      <p:sp>
        <p:nvSpPr>
          <p:cNvPr id="10" name="Shape 8"/>
          <p:cNvSpPr/>
          <p:nvPr/>
        </p:nvSpPr>
        <p:spPr>
          <a:xfrm>
            <a:off x="548640" y="3383280"/>
            <a:ext cx="5349240" cy="1691640"/>
          </a:xfrm>
          <a:prstGeom prst="rect">
            <a:avLst/>
          </a:prstGeom>
          <a:solidFill>
            <a:srgbClr val="24365C"/>
          </a:solidFill>
          <a:ln/>
        </p:spPr>
      </p:sp>
      <p:sp>
        <p:nvSpPr>
          <p:cNvPr id="11" name="Text 9"/>
          <p:cNvSpPr/>
          <p:nvPr/>
        </p:nvSpPr>
        <p:spPr>
          <a:xfrm>
            <a:off x="777240" y="3547872"/>
            <a:ext cx="822960" cy="822960"/>
          </a:xfrm>
          <a:prstGeom prst="rect">
            <a:avLst/>
          </a:prstGeom>
          <a:noFill/>
          <a:ln/>
        </p:spPr>
        <p:txBody>
          <a:bodyPr wrap="square" rtlCol="0" anchor="ctr"/>
          <a:lstStyle/>
          <a:p>
            <a:pPr indent="0" marL="0">
              <a:buNone/>
            </a:pPr>
            <a:r>
              <a:rPr lang="en-US" sz="3200" b="1" dirty="0">
                <a:solidFill>
                  <a:srgbClr val="E8A33D"/>
                </a:solidFill>
                <a:latin typeface="Calibri" pitchFamily="34" charset="0"/>
                <a:ea typeface="Calibri" pitchFamily="34" charset="-122"/>
                <a:cs typeface="Calibri" pitchFamily="34" charset="-120"/>
              </a:rPr>
              <a:t>3</a:t>
            </a:r>
            <a:endParaRPr lang="en-US" sz="3200" dirty="0"/>
          </a:p>
        </p:txBody>
      </p:sp>
      <p:sp>
        <p:nvSpPr>
          <p:cNvPr id="12" name="Text 10"/>
          <p:cNvSpPr/>
          <p:nvPr/>
        </p:nvSpPr>
        <p:spPr>
          <a:xfrm>
            <a:off x="1554480" y="3584448"/>
            <a:ext cx="4114800" cy="1325880"/>
          </a:xfrm>
          <a:prstGeom prst="rect">
            <a:avLst/>
          </a:prstGeom>
          <a:noFill/>
          <a:ln/>
        </p:spPr>
        <p:txBody>
          <a:bodyPr wrap="square" rtlCol="0" anchor="t"/>
          <a:lstStyle/>
          <a:p>
            <a:pPr indent="0" marL="0">
              <a:lnSpc>
                <a:spcPts val="1500"/>
              </a:lnSpc>
              <a:buNone/>
            </a:pPr>
            <a:r>
              <a:rPr lang="en-US" sz="1200" dirty="0">
                <a:solidFill>
                  <a:srgbClr val="CFDCEF"/>
                </a:solidFill>
                <a:latin typeface="Calibri" pitchFamily="34" charset="0"/>
                <a:ea typeface="Calibri" pitchFamily="34" charset="-122"/>
                <a:cs typeface="Calibri" pitchFamily="34" charset="-120"/>
              </a:rPr>
              <a:t>Мозковий штурм і метод експертних оцінок доповнюють один одного: перший спрямований на генерування переліку ризиків, другий — на їх обґрунтоване ранжування.</a:t>
            </a:r>
            <a:endParaRPr lang="en-US" sz="1200" dirty="0"/>
          </a:p>
        </p:txBody>
      </p:sp>
      <p:sp>
        <p:nvSpPr>
          <p:cNvPr id="13" name="Shape 11"/>
          <p:cNvSpPr/>
          <p:nvPr/>
        </p:nvSpPr>
        <p:spPr>
          <a:xfrm>
            <a:off x="6217920" y="3383280"/>
            <a:ext cx="5349240" cy="1691640"/>
          </a:xfrm>
          <a:prstGeom prst="rect">
            <a:avLst/>
          </a:prstGeom>
          <a:solidFill>
            <a:srgbClr val="24365C"/>
          </a:solidFill>
          <a:ln/>
        </p:spPr>
      </p:sp>
      <p:sp>
        <p:nvSpPr>
          <p:cNvPr id="14" name="Text 12"/>
          <p:cNvSpPr/>
          <p:nvPr/>
        </p:nvSpPr>
        <p:spPr>
          <a:xfrm>
            <a:off x="6446520" y="3547872"/>
            <a:ext cx="822960" cy="822960"/>
          </a:xfrm>
          <a:prstGeom prst="rect">
            <a:avLst/>
          </a:prstGeom>
          <a:noFill/>
          <a:ln/>
        </p:spPr>
        <p:txBody>
          <a:bodyPr wrap="square" rtlCol="0" anchor="ctr"/>
          <a:lstStyle/>
          <a:p>
            <a:pPr indent="0" marL="0">
              <a:buNone/>
            </a:pPr>
            <a:r>
              <a:rPr lang="en-US" sz="3200" b="1" dirty="0">
                <a:solidFill>
                  <a:srgbClr val="E8A33D"/>
                </a:solidFill>
                <a:latin typeface="Calibri" pitchFamily="34" charset="0"/>
                <a:ea typeface="Calibri" pitchFamily="34" charset="-122"/>
                <a:cs typeface="Calibri" pitchFamily="34" charset="-120"/>
              </a:rPr>
              <a:t>4</a:t>
            </a:r>
            <a:endParaRPr lang="en-US" sz="3200" dirty="0"/>
          </a:p>
        </p:txBody>
      </p:sp>
      <p:sp>
        <p:nvSpPr>
          <p:cNvPr id="15" name="Text 13"/>
          <p:cNvSpPr/>
          <p:nvPr/>
        </p:nvSpPr>
        <p:spPr>
          <a:xfrm>
            <a:off x="7223760" y="3584448"/>
            <a:ext cx="4114800" cy="1325880"/>
          </a:xfrm>
          <a:prstGeom prst="rect">
            <a:avLst/>
          </a:prstGeom>
          <a:noFill/>
          <a:ln/>
        </p:spPr>
        <p:txBody>
          <a:bodyPr wrap="square" rtlCol="0" anchor="t"/>
          <a:lstStyle/>
          <a:p>
            <a:pPr indent="0" marL="0">
              <a:lnSpc>
                <a:spcPts val="1500"/>
              </a:lnSpc>
              <a:buNone/>
            </a:pPr>
            <a:r>
              <a:rPr lang="en-US" sz="1200" dirty="0">
                <a:solidFill>
                  <a:srgbClr val="CFDCEF"/>
                </a:solidFill>
                <a:latin typeface="Calibri" pitchFamily="34" charset="0"/>
                <a:ea typeface="Calibri" pitchFamily="34" charset="-122"/>
                <a:cs typeface="Calibri" pitchFamily="34" charset="-120"/>
              </a:rPr>
              <a:t>Методи асоціацій, аналогій та Делфі розширюють інструментарій менеджера, дозволяючи враховувати чужий досвід і формувати узгоджену експертну думку.</a:t>
            </a:r>
            <a:endParaRPr lang="en-US" sz="1200" dirty="0"/>
          </a:p>
        </p:txBody>
      </p:sp>
      <p:sp>
        <p:nvSpPr>
          <p:cNvPr id="16" name="Text 14"/>
          <p:cNvSpPr/>
          <p:nvPr/>
        </p:nvSpPr>
        <p:spPr>
          <a:xfrm>
            <a:off x="548640" y="5212080"/>
            <a:ext cx="7315200" cy="457200"/>
          </a:xfrm>
          <a:prstGeom prst="rect">
            <a:avLst/>
          </a:prstGeom>
          <a:noFill/>
          <a:ln/>
        </p:spPr>
        <p:txBody>
          <a:bodyPr wrap="square" rtlCol="0" anchor="ctr"/>
          <a:lstStyle/>
          <a:p>
            <a:pPr indent="0" marL="0">
              <a:buNone/>
            </a:pPr>
            <a:r>
              <a:rPr lang="en-US" sz="2000" b="1" i="1" dirty="0">
                <a:solidFill>
                  <a:srgbClr val="FFFFFF"/>
                </a:solidFill>
                <a:latin typeface="Calibri" pitchFamily="34" charset="0"/>
                <a:ea typeface="Calibri" pitchFamily="34" charset="-122"/>
                <a:cs typeface="Calibri" pitchFamily="34" charset="-120"/>
              </a:rPr>
              <a:t>Дякую за увагу!</a:t>
            </a:r>
            <a:endParaRPr lang="en-US" sz="2000" dirty="0"/>
          </a:p>
        </p:txBody>
      </p:sp>
      <p:sp>
        <p:nvSpPr>
          <p:cNvPr id="17" name="Text 15"/>
          <p:cNvSpPr/>
          <p:nvPr/>
        </p:nvSpPr>
        <p:spPr>
          <a:xfrm>
            <a:off x="11277295" y="6446520"/>
            <a:ext cx="457200" cy="274320"/>
          </a:xfrm>
          <a:prstGeom prst="rect">
            <a:avLst/>
          </a:prstGeom>
          <a:noFill/>
          <a:ln/>
        </p:spPr>
        <p:txBody>
          <a:bodyPr wrap="square" rtlCol="0" anchor="ctr"/>
          <a:lstStyle/>
          <a:p>
            <a:pPr algn="r" indent="0" marL="0">
              <a:buNone/>
            </a:pPr>
            <a:r>
              <a:rPr lang="en-US" sz="1000" dirty="0">
                <a:solidFill>
                  <a:srgbClr val="51678A"/>
                </a:solidFill>
                <a:latin typeface="Calibri" pitchFamily="34" charset="0"/>
                <a:ea typeface="Calibri" pitchFamily="34" charset="-122"/>
                <a:cs typeface="Calibri" pitchFamily="34" charset="-120"/>
              </a:rPr>
              <a:t>26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2026-08-31T11:00:44Z</dcterms:created>
  <dcterms:modified xsi:type="dcterms:W3CDTF">2026-08-31T11:00:44Z</dcterms:modified>
</cp:coreProperties>
</file>