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72" r:id="rId3"/>
    <p:sldId id="260" r:id="rId4"/>
    <p:sldId id="263" r:id="rId5"/>
    <p:sldId id="264" r:id="rId6"/>
    <p:sldId id="274" r:id="rId7"/>
    <p:sldId id="258" r:id="rId8"/>
    <p:sldId id="259" r:id="rId9"/>
    <p:sldId id="278" r:id="rId10"/>
    <p:sldId id="279" r:id="rId11"/>
    <p:sldId id="265" r:id="rId12"/>
    <p:sldId id="280" r:id="rId13"/>
    <p:sldId id="281" r:id="rId14"/>
    <p:sldId id="282" r:id="rId15"/>
    <p:sldId id="283" r:id="rId16"/>
    <p:sldId id="266" r:id="rId17"/>
    <p:sldId id="275" r:id="rId18"/>
    <p:sldId id="276" r:id="rId19"/>
    <p:sldId id="277" r:id="rId20"/>
    <p:sldId id="261" r:id="rId21"/>
    <p:sldId id="262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786"/>
  </p:normalViewPr>
  <p:slideViewPr>
    <p:cSldViewPr>
      <p:cViewPr varScale="1">
        <p:scale>
          <a:sx n="113" d="100"/>
          <a:sy n="113" d="100"/>
        </p:scale>
        <p:origin x="18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DF9046-1C3B-4AB2-85E4-4006A3E50D8E}" type="doc">
      <dgm:prSet loTypeId="urn:microsoft.com/office/officeart/2005/8/layout/vList5" loCatId="list" qsTypeId="urn:microsoft.com/office/officeart/2005/8/quickstyle/simple2#7" qsCatId="simple" csTypeId="urn:microsoft.com/office/officeart/2005/8/colors/accent1_2#14" csCatId="accent1"/>
      <dgm:spPr/>
      <dgm:t>
        <a:bodyPr/>
        <a:lstStyle/>
        <a:p>
          <a:endParaRPr lang="en-US"/>
        </a:p>
      </dgm:t>
    </dgm:pt>
    <dgm:pt modelId="{4B076EFE-5F9F-426D-8B53-8829C5106FD0}">
      <dgm:prSet/>
      <dgm:spPr/>
      <dgm:t>
        <a:bodyPr/>
        <a:lstStyle/>
        <a:p>
          <a:r>
            <a:rPr lang="ru-UA" b="1"/>
            <a:t>Простий інститут:</a:t>
          </a:r>
          <a:r>
            <a:rPr lang="ru-UA"/>
            <a:t> Монолітний блок норм. Його не можна розділити на дрібніші частини, він регулює одне вузьке питання.</a:t>
          </a:r>
          <a:endParaRPr lang="en-US"/>
        </a:p>
      </dgm:t>
    </dgm:pt>
    <dgm:pt modelId="{25E7B8AA-0AB6-4268-BDB2-4C64995FAFB3}" type="parTrans" cxnId="{EB78B5CC-A1BF-4AEA-A578-ACB469B1AACF}">
      <dgm:prSet/>
      <dgm:spPr/>
      <dgm:t>
        <a:bodyPr/>
        <a:lstStyle/>
        <a:p>
          <a:endParaRPr lang="en-US"/>
        </a:p>
      </dgm:t>
    </dgm:pt>
    <dgm:pt modelId="{DA310116-818C-4252-9C5D-5F79C9C35E30}" type="sibTrans" cxnId="{EB78B5CC-A1BF-4AEA-A578-ACB469B1AACF}">
      <dgm:prSet/>
      <dgm:spPr/>
      <dgm:t>
        <a:bodyPr/>
        <a:lstStyle/>
        <a:p>
          <a:endParaRPr lang="en-US"/>
        </a:p>
      </dgm:t>
    </dgm:pt>
    <dgm:pt modelId="{B44BE4D6-0D0E-4CA6-8484-96947E207287}">
      <dgm:prSet/>
      <dgm:spPr/>
      <dgm:t>
        <a:bodyPr/>
        <a:lstStyle/>
        <a:p>
          <a:r>
            <a:rPr lang="ru-UA" b="1"/>
            <a:t>Приклад:</a:t>
          </a:r>
          <a:r>
            <a:rPr lang="ru-UA"/>
            <a:t> </a:t>
          </a:r>
          <a:r>
            <a:rPr lang="ru-UA" i="1"/>
            <a:t>Інститут конституційного звернення</a:t>
          </a:r>
          <a:r>
            <a:rPr lang="ru-UA"/>
            <a:t> або </a:t>
          </a:r>
          <a:r>
            <a:rPr lang="ru-UA" i="1"/>
            <a:t>інститут недоторканності житла (ст. 30 КУ)</a:t>
          </a:r>
          <a:r>
            <a:rPr lang="ru-UA"/>
            <a:t>.</a:t>
          </a:r>
          <a:endParaRPr lang="en-US"/>
        </a:p>
      </dgm:t>
    </dgm:pt>
    <dgm:pt modelId="{33904DCA-6DC6-491F-BAE5-BDAE17376413}" type="parTrans" cxnId="{E57652BE-D057-4938-9A64-3F2C529F251A}">
      <dgm:prSet/>
      <dgm:spPr/>
      <dgm:t>
        <a:bodyPr/>
        <a:lstStyle/>
        <a:p>
          <a:endParaRPr lang="en-US"/>
        </a:p>
      </dgm:t>
    </dgm:pt>
    <dgm:pt modelId="{EA8E804B-486E-42CA-802C-0B02CCC9AAB4}" type="sibTrans" cxnId="{E57652BE-D057-4938-9A64-3F2C529F251A}">
      <dgm:prSet/>
      <dgm:spPr/>
      <dgm:t>
        <a:bodyPr/>
        <a:lstStyle/>
        <a:p>
          <a:endParaRPr lang="en-US"/>
        </a:p>
      </dgm:t>
    </dgm:pt>
    <dgm:pt modelId="{810D9DD7-F19D-4FA2-8C37-7835147C225A}">
      <dgm:prSet/>
      <dgm:spPr/>
      <dgm:t>
        <a:bodyPr/>
        <a:lstStyle/>
        <a:p>
          <a:r>
            <a:rPr lang="ru-UA" b="1"/>
            <a:t>Складний (комплексний) інститут:</a:t>
          </a:r>
          <a:r>
            <a:rPr lang="ru-UA"/>
            <a:t> Велика система, що складається з кількох окремих підінститутів (субінститутів).</a:t>
          </a:r>
          <a:endParaRPr lang="en-US"/>
        </a:p>
      </dgm:t>
    </dgm:pt>
    <dgm:pt modelId="{BFFAFE89-FA3C-4A3E-9A48-48C093CDD02B}" type="parTrans" cxnId="{F3C984DC-655D-4F41-BD7F-8CC0C17A483D}">
      <dgm:prSet/>
      <dgm:spPr/>
      <dgm:t>
        <a:bodyPr/>
        <a:lstStyle/>
        <a:p>
          <a:endParaRPr lang="en-US"/>
        </a:p>
      </dgm:t>
    </dgm:pt>
    <dgm:pt modelId="{7927DB44-53EF-45B3-8AD1-AE9C41FFC318}" type="sibTrans" cxnId="{F3C984DC-655D-4F41-BD7F-8CC0C17A483D}">
      <dgm:prSet/>
      <dgm:spPr/>
      <dgm:t>
        <a:bodyPr/>
        <a:lstStyle/>
        <a:p>
          <a:endParaRPr lang="en-US"/>
        </a:p>
      </dgm:t>
    </dgm:pt>
    <dgm:pt modelId="{2B4DA597-CE4D-4979-87F0-E461B9AC0FC7}">
      <dgm:prSet/>
      <dgm:spPr/>
      <dgm:t>
        <a:bodyPr/>
        <a:lstStyle/>
        <a:p>
          <a:r>
            <a:rPr lang="ru-UA" b="1"/>
            <a:t>Приклад:</a:t>
          </a:r>
          <a:r>
            <a:rPr lang="ru-UA"/>
            <a:t> </a:t>
          </a:r>
          <a:r>
            <a:rPr lang="ru-UA" i="1"/>
            <a:t>Інститут виборчого права</a:t>
          </a:r>
          <a:r>
            <a:rPr lang="ru-UA"/>
            <a:t> - у ньому є підінститути висування кандидатів, голосування, підрахунку голосів та оскарження результатів.</a:t>
          </a:r>
          <a:endParaRPr lang="en-US"/>
        </a:p>
      </dgm:t>
    </dgm:pt>
    <dgm:pt modelId="{473A964B-1AA5-4C41-A18E-6162BC48ACDE}" type="parTrans" cxnId="{D9A9363A-53E9-4909-B611-B74178BF016A}">
      <dgm:prSet/>
      <dgm:spPr/>
      <dgm:t>
        <a:bodyPr/>
        <a:lstStyle/>
        <a:p>
          <a:endParaRPr lang="en-US"/>
        </a:p>
      </dgm:t>
    </dgm:pt>
    <dgm:pt modelId="{8C3DBA95-47E6-4530-8525-A190DB15F380}" type="sibTrans" cxnId="{D9A9363A-53E9-4909-B611-B74178BF016A}">
      <dgm:prSet/>
      <dgm:spPr/>
      <dgm:t>
        <a:bodyPr/>
        <a:lstStyle/>
        <a:p>
          <a:endParaRPr lang="en-US"/>
        </a:p>
      </dgm:t>
    </dgm:pt>
    <dgm:pt modelId="{DA71F878-4569-7A42-A0BD-A1FD09B23364}" type="pres">
      <dgm:prSet presAssocID="{6DDF9046-1C3B-4AB2-85E4-4006A3E50D8E}" presName="Name0" presStyleCnt="0">
        <dgm:presLayoutVars>
          <dgm:dir/>
          <dgm:animLvl val="lvl"/>
          <dgm:resizeHandles val="exact"/>
        </dgm:presLayoutVars>
      </dgm:prSet>
      <dgm:spPr/>
    </dgm:pt>
    <dgm:pt modelId="{DA08DABE-F944-5545-82B1-C6F13D1CA2A5}" type="pres">
      <dgm:prSet presAssocID="{4B076EFE-5F9F-426D-8B53-8829C5106FD0}" presName="linNode" presStyleCnt="0"/>
      <dgm:spPr/>
    </dgm:pt>
    <dgm:pt modelId="{FF054B26-BBB3-D540-A9DA-06057F44662F}" type="pres">
      <dgm:prSet presAssocID="{4B076EFE-5F9F-426D-8B53-8829C5106FD0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0EAA2150-709D-624F-BF2D-4F4C3066F2EC}" type="pres">
      <dgm:prSet presAssocID="{4B076EFE-5F9F-426D-8B53-8829C5106FD0}" presName="descendantText" presStyleLbl="alignAccFollowNode1" presStyleIdx="0" presStyleCnt="2">
        <dgm:presLayoutVars>
          <dgm:bulletEnabled val="1"/>
        </dgm:presLayoutVars>
      </dgm:prSet>
      <dgm:spPr/>
    </dgm:pt>
    <dgm:pt modelId="{B19A69BD-89D2-AF42-825D-C6B00EB91ADA}" type="pres">
      <dgm:prSet presAssocID="{DA310116-818C-4252-9C5D-5F79C9C35E30}" presName="sp" presStyleCnt="0"/>
      <dgm:spPr/>
    </dgm:pt>
    <dgm:pt modelId="{80F11C70-ED34-0A49-919E-7E8A22BD16ED}" type="pres">
      <dgm:prSet presAssocID="{810D9DD7-F19D-4FA2-8C37-7835147C225A}" presName="linNode" presStyleCnt="0"/>
      <dgm:spPr/>
    </dgm:pt>
    <dgm:pt modelId="{AD503FC9-96C0-6B4D-A85E-CE4A77F690AE}" type="pres">
      <dgm:prSet presAssocID="{810D9DD7-F19D-4FA2-8C37-7835147C225A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A06FD85A-69A6-8843-9AA4-3D763D0F8CA4}" type="pres">
      <dgm:prSet presAssocID="{810D9DD7-F19D-4FA2-8C37-7835147C225A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D9A9363A-53E9-4909-B611-B74178BF016A}" srcId="{810D9DD7-F19D-4FA2-8C37-7835147C225A}" destId="{2B4DA597-CE4D-4979-87F0-E461B9AC0FC7}" srcOrd="0" destOrd="0" parTransId="{473A964B-1AA5-4C41-A18E-6162BC48ACDE}" sibTransId="{8C3DBA95-47E6-4530-8525-A190DB15F380}"/>
    <dgm:cxn modelId="{C6123770-8BD8-CA4A-B97F-02B4E3DCCF29}" type="presOf" srcId="{B44BE4D6-0D0E-4CA6-8484-96947E207287}" destId="{0EAA2150-709D-624F-BF2D-4F4C3066F2EC}" srcOrd="0" destOrd="0" presId="urn:microsoft.com/office/officeart/2005/8/layout/vList5"/>
    <dgm:cxn modelId="{65485B82-C642-7941-B818-9238B6E3ED6E}" type="presOf" srcId="{4B076EFE-5F9F-426D-8B53-8829C5106FD0}" destId="{FF054B26-BBB3-D540-A9DA-06057F44662F}" srcOrd="0" destOrd="0" presId="urn:microsoft.com/office/officeart/2005/8/layout/vList5"/>
    <dgm:cxn modelId="{E57652BE-D057-4938-9A64-3F2C529F251A}" srcId="{4B076EFE-5F9F-426D-8B53-8829C5106FD0}" destId="{B44BE4D6-0D0E-4CA6-8484-96947E207287}" srcOrd="0" destOrd="0" parTransId="{33904DCA-6DC6-491F-BAE5-BDAE17376413}" sibTransId="{EA8E804B-486E-42CA-802C-0B02CCC9AAB4}"/>
    <dgm:cxn modelId="{7BB472C2-1B56-074D-B5C1-36B09FC11D3F}" type="presOf" srcId="{810D9DD7-F19D-4FA2-8C37-7835147C225A}" destId="{AD503FC9-96C0-6B4D-A85E-CE4A77F690AE}" srcOrd="0" destOrd="0" presId="urn:microsoft.com/office/officeart/2005/8/layout/vList5"/>
    <dgm:cxn modelId="{EB78B5CC-A1BF-4AEA-A578-ACB469B1AACF}" srcId="{6DDF9046-1C3B-4AB2-85E4-4006A3E50D8E}" destId="{4B076EFE-5F9F-426D-8B53-8829C5106FD0}" srcOrd="0" destOrd="0" parTransId="{25E7B8AA-0AB6-4268-BDB2-4C64995FAFB3}" sibTransId="{DA310116-818C-4252-9C5D-5F79C9C35E30}"/>
    <dgm:cxn modelId="{FECC6BCD-8E22-2B4F-B0BE-FB4BBBD59DC9}" type="presOf" srcId="{6DDF9046-1C3B-4AB2-85E4-4006A3E50D8E}" destId="{DA71F878-4569-7A42-A0BD-A1FD09B23364}" srcOrd="0" destOrd="0" presId="urn:microsoft.com/office/officeart/2005/8/layout/vList5"/>
    <dgm:cxn modelId="{F3C984DC-655D-4F41-BD7F-8CC0C17A483D}" srcId="{6DDF9046-1C3B-4AB2-85E4-4006A3E50D8E}" destId="{810D9DD7-F19D-4FA2-8C37-7835147C225A}" srcOrd="1" destOrd="0" parTransId="{BFFAFE89-FA3C-4A3E-9A48-48C093CDD02B}" sibTransId="{7927DB44-53EF-45B3-8AD1-AE9C41FFC318}"/>
    <dgm:cxn modelId="{B10890EE-E404-4347-98AC-E4BE1540EC4F}" type="presOf" srcId="{2B4DA597-CE4D-4979-87F0-E461B9AC0FC7}" destId="{A06FD85A-69A6-8843-9AA4-3D763D0F8CA4}" srcOrd="0" destOrd="0" presId="urn:microsoft.com/office/officeart/2005/8/layout/vList5"/>
    <dgm:cxn modelId="{6F5E520D-857F-7044-B8EA-476C9B4A5C1D}" type="presParOf" srcId="{DA71F878-4569-7A42-A0BD-A1FD09B23364}" destId="{DA08DABE-F944-5545-82B1-C6F13D1CA2A5}" srcOrd="0" destOrd="0" presId="urn:microsoft.com/office/officeart/2005/8/layout/vList5"/>
    <dgm:cxn modelId="{4D1ECEAC-B8DE-E642-9308-A7B0E9A170A5}" type="presParOf" srcId="{DA08DABE-F944-5545-82B1-C6F13D1CA2A5}" destId="{FF054B26-BBB3-D540-A9DA-06057F44662F}" srcOrd="0" destOrd="0" presId="urn:microsoft.com/office/officeart/2005/8/layout/vList5"/>
    <dgm:cxn modelId="{11EC08D4-2EF7-E645-B770-1B6FE7764392}" type="presParOf" srcId="{DA08DABE-F944-5545-82B1-C6F13D1CA2A5}" destId="{0EAA2150-709D-624F-BF2D-4F4C3066F2EC}" srcOrd="1" destOrd="0" presId="urn:microsoft.com/office/officeart/2005/8/layout/vList5"/>
    <dgm:cxn modelId="{4DDEE372-C526-9B4D-92BD-FF8905DCFB8C}" type="presParOf" srcId="{DA71F878-4569-7A42-A0BD-A1FD09B23364}" destId="{B19A69BD-89D2-AF42-825D-C6B00EB91ADA}" srcOrd="1" destOrd="0" presId="urn:microsoft.com/office/officeart/2005/8/layout/vList5"/>
    <dgm:cxn modelId="{DA2EAB0C-DCD5-CA43-BCB8-21294007615F}" type="presParOf" srcId="{DA71F878-4569-7A42-A0BD-A1FD09B23364}" destId="{80F11C70-ED34-0A49-919E-7E8A22BD16ED}" srcOrd="2" destOrd="0" presId="urn:microsoft.com/office/officeart/2005/8/layout/vList5"/>
    <dgm:cxn modelId="{85FD5B5C-F6A7-284F-8B15-7E43B1526F93}" type="presParOf" srcId="{80F11C70-ED34-0A49-919E-7E8A22BD16ED}" destId="{AD503FC9-96C0-6B4D-A85E-CE4A77F690AE}" srcOrd="0" destOrd="0" presId="urn:microsoft.com/office/officeart/2005/8/layout/vList5"/>
    <dgm:cxn modelId="{779503A7-2836-0640-BAF0-25C84C87A46D}" type="presParOf" srcId="{80F11C70-ED34-0A49-919E-7E8A22BD16ED}" destId="{A06FD85A-69A6-8843-9AA4-3D763D0F8CA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511E5B-2EAB-438A-BCBE-D758D390C23F}" type="doc">
      <dgm:prSet loTypeId="urn:microsoft.com/office/officeart/2005/8/layout/process4" loCatId="process" qsTypeId="urn:microsoft.com/office/officeart/2005/8/quickstyle/simple2#11" qsCatId="simple" csTypeId="urn:microsoft.com/office/officeart/2005/8/colors/accent1_2#19" csCatId="accent1"/>
      <dgm:spPr/>
      <dgm:t>
        <a:bodyPr/>
        <a:lstStyle/>
        <a:p>
          <a:endParaRPr lang="en-US"/>
        </a:p>
      </dgm:t>
    </dgm:pt>
    <dgm:pt modelId="{E1BE4184-F7F0-424C-8856-95AF80CD5154}">
      <dgm:prSet/>
      <dgm:spPr/>
      <dgm:t>
        <a:bodyPr/>
        <a:lstStyle/>
        <a:p>
          <a:r>
            <a:rPr lang="ru-UA" b="1"/>
            <a:t>Об'єкт:</a:t>
          </a:r>
          <a:r>
            <a:rPr lang="ru-UA"/>
            <a:t> Інститут Президента України (Розділ V Конституції України).</a:t>
          </a:r>
          <a:endParaRPr lang="en-US"/>
        </a:p>
      </dgm:t>
    </dgm:pt>
    <dgm:pt modelId="{CBB9F135-697A-4851-BE27-A5FEF89056A9}" type="parTrans" cxnId="{C637EC71-DBBC-40EC-B38C-60C98E6EF081}">
      <dgm:prSet/>
      <dgm:spPr/>
      <dgm:t>
        <a:bodyPr/>
        <a:lstStyle/>
        <a:p>
          <a:endParaRPr lang="en-US"/>
        </a:p>
      </dgm:t>
    </dgm:pt>
    <dgm:pt modelId="{BFE3127D-92FE-46AA-A40D-7EAC8E977984}" type="sibTrans" cxnId="{C637EC71-DBBC-40EC-B38C-60C98E6EF081}">
      <dgm:prSet/>
      <dgm:spPr/>
      <dgm:t>
        <a:bodyPr/>
        <a:lstStyle/>
        <a:p>
          <a:endParaRPr lang="en-US"/>
        </a:p>
      </dgm:t>
    </dgm:pt>
    <dgm:pt modelId="{52D40DDF-F344-4212-A374-0C9368DD3890}">
      <dgm:prSet/>
      <dgm:spPr/>
      <dgm:t>
        <a:bodyPr/>
        <a:lstStyle/>
        <a:p>
          <a:r>
            <a:rPr lang="ru-UA" b="1"/>
            <a:t>Складові частини (підінститути):</a:t>
          </a:r>
          <a:endParaRPr lang="en-US"/>
        </a:p>
      </dgm:t>
    </dgm:pt>
    <dgm:pt modelId="{E06EB722-A4F6-468D-BFFD-79FB3CA0C6CB}" type="parTrans" cxnId="{F6CC17F8-5D7C-4057-A0A3-F3FB2D80682B}">
      <dgm:prSet/>
      <dgm:spPr/>
      <dgm:t>
        <a:bodyPr/>
        <a:lstStyle/>
        <a:p>
          <a:endParaRPr lang="en-US"/>
        </a:p>
      </dgm:t>
    </dgm:pt>
    <dgm:pt modelId="{40A4EF4B-74C1-44DE-BE36-5AAFD3F5AA9A}" type="sibTrans" cxnId="{F6CC17F8-5D7C-4057-A0A3-F3FB2D80682B}">
      <dgm:prSet/>
      <dgm:spPr/>
      <dgm:t>
        <a:bodyPr/>
        <a:lstStyle/>
        <a:p>
          <a:endParaRPr lang="en-US"/>
        </a:p>
      </dgm:t>
    </dgm:pt>
    <dgm:pt modelId="{E7F0A820-8983-434A-A6ED-3FA13A967796}">
      <dgm:prSet/>
      <dgm:spPr/>
      <dgm:t>
        <a:bodyPr/>
        <a:lstStyle/>
        <a:p>
          <a:r>
            <a:rPr lang="ru-UA" b="1"/>
            <a:t>Підінститут обрання:</a:t>
          </a:r>
          <a:r>
            <a:rPr lang="ru-UA"/>
            <a:t> цензи (35 років, мова, 10 років проживання) + сама процедура виборів (ст. 103 КУ).</a:t>
          </a:r>
          <a:endParaRPr lang="en-US"/>
        </a:p>
      </dgm:t>
    </dgm:pt>
    <dgm:pt modelId="{7A3D1FEA-754F-42A4-914B-A76162CDDD85}" type="parTrans" cxnId="{FBDD51E3-D825-4A37-93C7-79D7181464A7}">
      <dgm:prSet/>
      <dgm:spPr/>
      <dgm:t>
        <a:bodyPr/>
        <a:lstStyle/>
        <a:p>
          <a:endParaRPr lang="en-US"/>
        </a:p>
      </dgm:t>
    </dgm:pt>
    <dgm:pt modelId="{438F1906-DCCB-48CF-8E70-A4ABE0AC65F6}" type="sibTrans" cxnId="{FBDD51E3-D825-4A37-93C7-79D7181464A7}">
      <dgm:prSet/>
      <dgm:spPr/>
      <dgm:t>
        <a:bodyPr/>
        <a:lstStyle/>
        <a:p>
          <a:endParaRPr lang="en-US"/>
        </a:p>
      </dgm:t>
    </dgm:pt>
    <dgm:pt modelId="{F8BEE3A7-4551-4953-9C77-F5FC43D138E7}">
      <dgm:prSet/>
      <dgm:spPr/>
      <dgm:t>
        <a:bodyPr/>
        <a:lstStyle/>
        <a:p>
          <a:r>
            <a:rPr lang="ru-UA" b="1"/>
            <a:t>Підінститут повноважень:</a:t>
          </a:r>
          <a:r>
            <a:rPr lang="ru-UA"/>
            <a:t> представництво держави, Верховний Головнокомандувач, право вето (ст. 106 КУ).</a:t>
          </a:r>
          <a:endParaRPr lang="en-US"/>
        </a:p>
      </dgm:t>
    </dgm:pt>
    <dgm:pt modelId="{8A9C6821-A9CB-4C9C-BFD7-956598CE7F07}" type="parTrans" cxnId="{DC732E13-9E16-43B0-839F-1C6B7FFC0F10}">
      <dgm:prSet/>
      <dgm:spPr/>
      <dgm:t>
        <a:bodyPr/>
        <a:lstStyle/>
        <a:p>
          <a:endParaRPr lang="en-US"/>
        </a:p>
      </dgm:t>
    </dgm:pt>
    <dgm:pt modelId="{7972663C-764E-460E-B9B3-75EF3F418161}" type="sibTrans" cxnId="{DC732E13-9E16-43B0-839F-1C6B7FFC0F10}">
      <dgm:prSet/>
      <dgm:spPr/>
      <dgm:t>
        <a:bodyPr/>
        <a:lstStyle/>
        <a:p>
          <a:endParaRPr lang="en-US"/>
        </a:p>
      </dgm:t>
    </dgm:pt>
    <dgm:pt modelId="{55B4CAA2-5F7E-40F8-B5D0-C0BFF293CCDC}">
      <dgm:prSet/>
      <dgm:spPr/>
      <dgm:t>
        <a:bodyPr/>
        <a:lstStyle/>
        <a:p>
          <a:r>
            <a:rPr lang="ru-UA" b="1"/>
            <a:t>Підінститут конституційної відповідальності:</a:t>
          </a:r>
          <a:r>
            <a:rPr lang="ru-UA"/>
            <a:t> процедура імпічменту (ст. 111 КУ).</a:t>
          </a:r>
          <a:endParaRPr lang="en-US"/>
        </a:p>
      </dgm:t>
    </dgm:pt>
    <dgm:pt modelId="{1E407B3B-1B91-46AE-8A90-E7FAE3F55CE8}" type="parTrans" cxnId="{FD970AB2-F055-4602-A0A4-6B4879D39403}">
      <dgm:prSet/>
      <dgm:spPr/>
      <dgm:t>
        <a:bodyPr/>
        <a:lstStyle/>
        <a:p>
          <a:endParaRPr lang="en-US"/>
        </a:p>
      </dgm:t>
    </dgm:pt>
    <dgm:pt modelId="{128DABBE-87C0-4CC0-947D-9F0B81489CF8}" type="sibTrans" cxnId="{FD970AB2-F055-4602-A0A4-6B4879D39403}">
      <dgm:prSet/>
      <dgm:spPr/>
      <dgm:t>
        <a:bodyPr/>
        <a:lstStyle/>
        <a:p>
          <a:endParaRPr lang="en-US"/>
        </a:p>
      </dgm:t>
    </dgm:pt>
    <dgm:pt modelId="{222AC0F7-0F62-44A1-B6BB-9DE2674BE26B}">
      <dgm:prSet/>
      <dgm:spPr/>
      <dgm:t>
        <a:bodyPr/>
        <a:lstStyle/>
        <a:p>
          <a:r>
            <a:rPr lang="ru-UA" b="1"/>
            <a:t>Підінститут припинення повноважень:</a:t>
          </a:r>
          <a:r>
            <a:rPr lang="ru-UA"/>
            <a:t> відставка, неможливість виконання обов'язків за станом здоров'я (ст. 108–110 КУ).</a:t>
          </a:r>
          <a:endParaRPr lang="en-US"/>
        </a:p>
      </dgm:t>
    </dgm:pt>
    <dgm:pt modelId="{24A91E98-D071-47CB-A495-351B20A27C1C}" type="parTrans" cxnId="{FA60181A-DD22-466B-913C-2E64038993A5}">
      <dgm:prSet/>
      <dgm:spPr/>
      <dgm:t>
        <a:bodyPr/>
        <a:lstStyle/>
        <a:p>
          <a:endParaRPr lang="en-US"/>
        </a:p>
      </dgm:t>
    </dgm:pt>
    <dgm:pt modelId="{6D86BD1F-CC7F-4B5E-87ED-E80E32F3448B}" type="sibTrans" cxnId="{FA60181A-DD22-466B-913C-2E64038993A5}">
      <dgm:prSet/>
      <dgm:spPr/>
      <dgm:t>
        <a:bodyPr/>
        <a:lstStyle/>
        <a:p>
          <a:endParaRPr lang="en-US"/>
        </a:p>
      </dgm:t>
    </dgm:pt>
    <dgm:pt modelId="{C51BF6E6-C10D-A64B-AF4F-9C584DEACBA9}" type="pres">
      <dgm:prSet presAssocID="{2E511E5B-2EAB-438A-BCBE-D758D390C23F}" presName="Name0" presStyleCnt="0">
        <dgm:presLayoutVars>
          <dgm:dir/>
          <dgm:animLvl val="lvl"/>
          <dgm:resizeHandles val="exact"/>
        </dgm:presLayoutVars>
      </dgm:prSet>
      <dgm:spPr/>
    </dgm:pt>
    <dgm:pt modelId="{8797AF1C-6A7D-2247-B822-6AE07BD919B5}" type="pres">
      <dgm:prSet presAssocID="{52D40DDF-F344-4212-A374-0C9368DD3890}" presName="boxAndChildren" presStyleCnt="0"/>
      <dgm:spPr/>
    </dgm:pt>
    <dgm:pt modelId="{537A40D4-9430-8A43-A61A-1046AF50C28D}" type="pres">
      <dgm:prSet presAssocID="{52D40DDF-F344-4212-A374-0C9368DD3890}" presName="parentTextBox" presStyleLbl="node1" presStyleIdx="0" presStyleCnt="2"/>
      <dgm:spPr/>
    </dgm:pt>
    <dgm:pt modelId="{48C5630D-B9B5-5642-B4CA-E2B4A63FCCEB}" type="pres">
      <dgm:prSet presAssocID="{52D40DDF-F344-4212-A374-0C9368DD3890}" presName="entireBox" presStyleLbl="node1" presStyleIdx="0" presStyleCnt="2"/>
      <dgm:spPr/>
    </dgm:pt>
    <dgm:pt modelId="{BEF90E44-BECD-7A41-81DD-5390003F3D6E}" type="pres">
      <dgm:prSet presAssocID="{52D40DDF-F344-4212-A374-0C9368DD3890}" presName="descendantBox" presStyleCnt="0"/>
      <dgm:spPr/>
    </dgm:pt>
    <dgm:pt modelId="{E491CA23-E3DA-0F4D-8725-5F7EFDA42F7F}" type="pres">
      <dgm:prSet presAssocID="{E7F0A820-8983-434A-A6ED-3FA13A967796}" presName="childTextBox" presStyleLbl="fgAccFollowNode1" presStyleIdx="0" presStyleCnt="4">
        <dgm:presLayoutVars>
          <dgm:bulletEnabled val="1"/>
        </dgm:presLayoutVars>
      </dgm:prSet>
      <dgm:spPr/>
    </dgm:pt>
    <dgm:pt modelId="{843E2313-A6DF-B648-95A8-7EBE3947F46A}" type="pres">
      <dgm:prSet presAssocID="{F8BEE3A7-4551-4953-9C77-F5FC43D138E7}" presName="childTextBox" presStyleLbl="fgAccFollowNode1" presStyleIdx="1" presStyleCnt="4">
        <dgm:presLayoutVars>
          <dgm:bulletEnabled val="1"/>
        </dgm:presLayoutVars>
      </dgm:prSet>
      <dgm:spPr/>
    </dgm:pt>
    <dgm:pt modelId="{EE6BF5EE-8B68-F24A-99F2-F7CE0BD58F17}" type="pres">
      <dgm:prSet presAssocID="{55B4CAA2-5F7E-40F8-B5D0-C0BFF293CCDC}" presName="childTextBox" presStyleLbl="fgAccFollowNode1" presStyleIdx="2" presStyleCnt="4">
        <dgm:presLayoutVars>
          <dgm:bulletEnabled val="1"/>
        </dgm:presLayoutVars>
      </dgm:prSet>
      <dgm:spPr/>
    </dgm:pt>
    <dgm:pt modelId="{6115752C-0D2A-B749-AF45-166805A6F1BC}" type="pres">
      <dgm:prSet presAssocID="{222AC0F7-0F62-44A1-B6BB-9DE2674BE26B}" presName="childTextBox" presStyleLbl="fgAccFollowNode1" presStyleIdx="3" presStyleCnt="4">
        <dgm:presLayoutVars>
          <dgm:bulletEnabled val="1"/>
        </dgm:presLayoutVars>
      </dgm:prSet>
      <dgm:spPr/>
    </dgm:pt>
    <dgm:pt modelId="{D7CDA39B-C5DE-5F44-911A-975FF6E5CEAC}" type="pres">
      <dgm:prSet presAssocID="{BFE3127D-92FE-46AA-A40D-7EAC8E977984}" presName="sp" presStyleCnt="0"/>
      <dgm:spPr/>
    </dgm:pt>
    <dgm:pt modelId="{649E65E0-1175-A84B-8530-C87B3F6D9F8A}" type="pres">
      <dgm:prSet presAssocID="{E1BE4184-F7F0-424C-8856-95AF80CD5154}" presName="arrowAndChildren" presStyleCnt="0"/>
      <dgm:spPr/>
    </dgm:pt>
    <dgm:pt modelId="{B237CF23-4B26-9D49-AD3D-8B057AA31C1F}" type="pres">
      <dgm:prSet presAssocID="{E1BE4184-F7F0-424C-8856-95AF80CD5154}" presName="parentTextArrow" presStyleLbl="node1" presStyleIdx="1" presStyleCnt="2"/>
      <dgm:spPr/>
    </dgm:pt>
  </dgm:ptLst>
  <dgm:cxnLst>
    <dgm:cxn modelId="{DC732E13-9E16-43B0-839F-1C6B7FFC0F10}" srcId="{52D40DDF-F344-4212-A374-0C9368DD3890}" destId="{F8BEE3A7-4551-4953-9C77-F5FC43D138E7}" srcOrd="1" destOrd="0" parTransId="{8A9C6821-A9CB-4C9C-BFD7-956598CE7F07}" sibTransId="{7972663C-764E-460E-B9B3-75EF3F418161}"/>
    <dgm:cxn modelId="{FA60181A-DD22-466B-913C-2E64038993A5}" srcId="{52D40DDF-F344-4212-A374-0C9368DD3890}" destId="{222AC0F7-0F62-44A1-B6BB-9DE2674BE26B}" srcOrd="3" destOrd="0" parTransId="{24A91E98-D071-47CB-A495-351B20A27C1C}" sibTransId="{6D86BD1F-CC7F-4B5E-87ED-E80E32F3448B}"/>
    <dgm:cxn modelId="{6C825E1E-6A12-A842-9980-BAF08ABF481E}" type="presOf" srcId="{55B4CAA2-5F7E-40F8-B5D0-C0BFF293CCDC}" destId="{EE6BF5EE-8B68-F24A-99F2-F7CE0BD58F17}" srcOrd="0" destOrd="0" presId="urn:microsoft.com/office/officeart/2005/8/layout/process4"/>
    <dgm:cxn modelId="{1CECD24A-B998-2A43-9390-B2F349A061C6}" type="presOf" srcId="{52D40DDF-F344-4212-A374-0C9368DD3890}" destId="{48C5630D-B9B5-5642-B4CA-E2B4A63FCCEB}" srcOrd="1" destOrd="0" presId="urn:microsoft.com/office/officeart/2005/8/layout/process4"/>
    <dgm:cxn modelId="{79EC555C-3D23-7341-8121-C41A9F98181D}" type="presOf" srcId="{E7F0A820-8983-434A-A6ED-3FA13A967796}" destId="{E491CA23-E3DA-0F4D-8725-5F7EFDA42F7F}" srcOrd="0" destOrd="0" presId="urn:microsoft.com/office/officeart/2005/8/layout/process4"/>
    <dgm:cxn modelId="{C637EC71-DBBC-40EC-B38C-60C98E6EF081}" srcId="{2E511E5B-2EAB-438A-BCBE-D758D390C23F}" destId="{E1BE4184-F7F0-424C-8856-95AF80CD5154}" srcOrd="0" destOrd="0" parTransId="{CBB9F135-697A-4851-BE27-A5FEF89056A9}" sibTransId="{BFE3127D-92FE-46AA-A40D-7EAC8E977984}"/>
    <dgm:cxn modelId="{7F93CA73-B782-8947-A035-A14780E16457}" type="presOf" srcId="{2E511E5B-2EAB-438A-BCBE-D758D390C23F}" destId="{C51BF6E6-C10D-A64B-AF4F-9C584DEACBA9}" srcOrd="0" destOrd="0" presId="urn:microsoft.com/office/officeart/2005/8/layout/process4"/>
    <dgm:cxn modelId="{0D745586-6FE6-BF4A-8A6C-DF985B6C40E7}" type="presOf" srcId="{222AC0F7-0F62-44A1-B6BB-9DE2674BE26B}" destId="{6115752C-0D2A-B749-AF45-166805A6F1BC}" srcOrd="0" destOrd="0" presId="urn:microsoft.com/office/officeart/2005/8/layout/process4"/>
    <dgm:cxn modelId="{C4D39C88-FD30-9A44-86DF-F27116786387}" type="presOf" srcId="{E1BE4184-F7F0-424C-8856-95AF80CD5154}" destId="{B237CF23-4B26-9D49-AD3D-8B057AA31C1F}" srcOrd="0" destOrd="0" presId="urn:microsoft.com/office/officeart/2005/8/layout/process4"/>
    <dgm:cxn modelId="{0F4F01A6-D411-714F-B178-2282159DA786}" type="presOf" srcId="{52D40DDF-F344-4212-A374-0C9368DD3890}" destId="{537A40D4-9430-8A43-A61A-1046AF50C28D}" srcOrd="0" destOrd="0" presId="urn:microsoft.com/office/officeart/2005/8/layout/process4"/>
    <dgm:cxn modelId="{FD970AB2-F055-4602-A0A4-6B4879D39403}" srcId="{52D40DDF-F344-4212-A374-0C9368DD3890}" destId="{55B4CAA2-5F7E-40F8-B5D0-C0BFF293CCDC}" srcOrd="2" destOrd="0" parTransId="{1E407B3B-1B91-46AE-8A90-E7FAE3F55CE8}" sibTransId="{128DABBE-87C0-4CC0-947D-9F0B81489CF8}"/>
    <dgm:cxn modelId="{FBDD51E3-D825-4A37-93C7-79D7181464A7}" srcId="{52D40DDF-F344-4212-A374-0C9368DD3890}" destId="{E7F0A820-8983-434A-A6ED-3FA13A967796}" srcOrd="0" destOrd="0" parTransId="{7A3D1FEA-754F-42A4-914B-A76162CDDD85}" sibTransId="{438F1906-DCCB-48CF-8E70-A4ABE0AC65F6}"/>
    <dgm:cxn modelId="{91689AF6-3222-9F4D-B7F8-BEA26731C798}" type="presOf" srcId="{F8BEE3A7-4551-4953-9C77-F5FC43D138E7}" destId="{843E2313-A6DF-B648-95A8-7EBE3947F46A}" srcOrd="0" destOrd="0" presId="urn:microsoft.com/office/officeart/2005/8/layout/process4"/>
    <dgm:cxn modelId="{F6CC17F8-5D7C-4057-A0A3-F3FB2D80682B}" srcId="{2E511E5B-2EAB-438A-BCBE-D758D390C23F}" destId="{52D40DDF-F344-4212-A374-0C9368DD3890}" srcOrd="1" destOrd="0" parTransId="{E06EB722-A4F6-468D-BFFD-79FB3CA0C6CB}" sibTransId="{40A4EF4B-74C1-44DE-BE36-5AAFD3F5AA9A}"/>
    <dgm:cxn modelId="{4A7EAEE0-20AC-8742-8153-75B0A4C81561}" type="presParOf" srcId="{C51BF6E6-C10D-A64B-AF4F-9C584DEACBA9}" destId="{8797AF1C-6A7D-2247-B822-6AE07BD919B5}" srcOrd="0" destOrd="0" presId="urn:microsoft.com/office/officeart/2005/8/layout/process4"/>
    <dgm:cxn modelId="{72D5325B-8350-B646-82EE-D26EB9C70933}" type="presParOf" srcId="{8797AF1C-6A7D-2247-B822-6AE07BD919B5}" destId="{537A40D4-9430-8A43-A61A-1046AF50C28D}" srcOrd="0" destOrd="0" presId="urn:microsoft.com/office/officeart/2005/8/layout/process4"/>
    <dgm:cxn modelId="{BF0596EB-D244-744A-8C61-4C7F8F0E53DD}" type="presParOf" srcId="{8797AF1C-6A7D-2247-B822-6AE07BD919B5}" destId="{48C5630D-B9B5-5642-B4CA-E2B4A63FCCEB}" srcOrd="1" destOrd="0" presId="urn:microsoft.com/office/officeart/2005/8/layout/process4"/>
    <dgm:cxn modelId="{370A3F0C-A440-B248-AABA-70FC7C062606}" type="presParOf" srcId="{8797AF1C-6A7D-2247-B822-6AE07BD919B5}" destId="{BEF90E44-BECD-7A41-81DD-5390003F3D6E}" srcOrd="2" destOrd="0" presId="urn:microsoft.com/office/officeart/2005/8/layout/process4"/>
    <dgm:cxn modelId="{BB650849-C9DF-EE4F-98EB-C52C0FE5A642}" type="presParOf" srcId="{BEF90E44-BECD-7A41-81DD-5390003F3D6E}" destId="{E491CA23-E3DA-0F4D-8725-5F7EFDA42F7F}" srcOrd="0" destOrd="0" presId="urn:microsoft.com/office/officeart/2005/8/layout/process4"/>
    <dgm:cxn modelId="{CB920BAE-9F5A-584F-AE63-8247E7D51C4E}" type="presParOf" srcId="{BEF90E44-BECD-7A41-81DD-5390003F3D6E}" destId="{843E2313-A6DF-B648-95A8-7EBE3947F46A}" srcOrd="1" destOrd="0" presId="urn:microsoft.com/office/officeart/2005/8/layout/process4"/>
    <dgm:cxn modelId="{ED0B9B71-9340-524B-89FE-75D33D96325F}" type="presParOf" srcId="{BEF90E44-BECD-7A41-81DD-5390003F3D6E}" destId="{EE6BF5EE-8B68-F24A-99F2-F7CE0BD58F17}" srcOrd="2" destOrd="0" presId="urn:microsoft.com/office/officeart/2005/8/layout/process4"/>
    <dgm:cxn modelId="{426C50CC-1726-AF4A-9F19-712B20AC57F6}" type="presParOf" srcId="{BEF90E44-BECD-7A41-81DD-5390003F3D6E}" destId="{6115752C-0D2A-B749-AF45-166805A6F1BC}" srcOrd="3" destOrd="0" presId="urn:microsoft.com/office/officeart/2005/8/layout/process4"/>
    <dgm:cxn modelId="{15980A9F-D8D1-1E47-BD8F-55E4B706EB32}" type="presParOf" srcId="{C51BF6E6-C10D-A64B-AF4F-9C584DEACBA9}" destId="{D7CDA39B-C5DE-5F44-911A-975FF6E5CEAC}" srcOrd="1" destOrd="0" presId="urn:microsoft.com/office/officeart/2005/8/layout/process4"/>
    <dgm:cxn modelId="{B6C213A1-C4EA-9146-95ED-05E3D81B4F6D}" type="presParOf" srcId="{C51BF6E6-C10D-A64B-AF4F-9C584DEACBA9}" destId="{649E65E0-1175-A84B-8530-C87B3F6D9F8A}" srcOrd="2" destOrd="0" presId="urn:microsoft.com/office/officeart/2005/8/layout/process4"/>
    <dgm:cxn modelId="{5FF083AA-9992-C244-8BBE-459556756B9B}" type="presParOf" srcId="{649E65E0-1175-A84B-8530-C87B3F6D9F8A}" destId="{B237CF23-4B26-9D49-AD3D-8B057AA31C1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E4B960-98AE-47EE-9AF1-00E01EFF79AC}" type="doc">
      <dgm:prSet loTypeId="urn:microsoft.com/office/officeart/2005/8/layout/vList5" loCatId="list" qsTypeId="urn:microsoft.com/office/officeart/2005/8/quickstyle/simple2#13" qsCatId="simple" csTypeId="urn:microsoft.com/office/officeart/2005/8/colors/accent1_2#20" csCatId="accent1" phldr="1"/>
      <dgm:spPr/>
      <dgm:t>
        <a:bodyPr/>
        <a:lstStyle/>
        <a:p>
          <a:endParaRPr lang="en-US"/>
        </a:p>
      </dgm:t>
    </dgm:pt>
    <dgm:pt modelId="{D8128430-750F-4A38-9947-629B9BA2AAC0}">
      <dgm:prSet/>
      <dgm:spPr/>
      <dgm:t>
        <a:bodyPr/>
        <a:lstStyle/>
        <a:p>
          <a:r>
            <a:rPr lang="ru-UA" b="1"/>
            <a:t>Регулятивні інститути:</a:t>
          </a:r>
          <a:r>
            <a:rPr lang="ru-UA"/>
            <a:t> Забезпечують щоденну мирну роботу держави та життя суспільства.</a:t>
          </a:r>
          <a:endParaRPr lang="en-US"/>
        </a:p>
      </dgm:t>
    </dgm:pt>
    <dgm:pt modelId="{6E1E5614-2313-4D8B-AA51-D6690993C280}" type="parTrans" cxnId="{82725CA8-9BD4-4BD8-B61F-C345664E7D96}">
      <dgm:prSet/>
      <dgm:spPr/>
      <dgm:t>
        <a:bodyPr/>
        <a:lstStyle/>
        <a:p>
          <a:endParaRPr lang="en-US"/>
        </a:p>
      </dgm:t>
    </dgm:pt>
    <dgm:pt modelId="{1147B7DB-F63A-4367-A537-B2B6F2E6A73F}" type="sibTrans" cxnId="{82725CA8-9BD4-4BD8-B61F-C345664E7D96}">
      <dgm:prSet/>
      <dgm:spPr/>
      <dgm:t>
        <a:bodyPr/>
        <a:lstStyle/>
        <a:p>
          <a:endParaRPr lang="en-US"/>
        </a:p>
      </dgm:t>
    </dgm:pt>
    <dgm:pt modelId="{3F8DA6CE-66FA-4963-9158-E0147397DE38}">
      <dgm:prSet/>
      <dgm:spPr/>
      <dgm:t>
        <a:bodyPr/>
        <a:lstStyle/>
        <a:p>
          <a:r>
            <a:rPr lang="ru-UA" b="1" dirty="0"/>
            <a:t>Приклад:</a:t>
          </a:r>
          <a:r>
            <a:rPr lang="ru-UA" dirty="0"/>
            <a:t> </a:t>
          </a:r>
          <a:r>
            <a:rPr lang="ru-UA" i="1" dirty="0"/>
            <a:t>Інститут місцевого самоврядування</a:t>
          </a:r>
          <a:r>
            <a:rPr lang="ru-UA" dirty="0"/>
            <a:t> (ст. 140-146 КУ) - як громади керують своїм майном, обирають мерів і приймають місцеві бюджети.</a:t>
          </a:r>
          <a:endParaRPr lang="en-US" dirty="0"/>
        </a:p>
      </dgm:t>
    </dgm:pt>
    <dgm:pt modelId="{6CBA4A02-D3A1-4F65-B48B-67F0D6265CA7}" type="parTrans" cxnId="{74FABE15-FB45-4C93-9FDF-C215A6A3F88B}">
      <dgm:prSet/>
      <dgm:spPr/>
      <dgm:t>
        <a:bodyPr/>
        <a:lstStyle/>
        <a:p>
          <a:endParaRPr lang="en-US"/>
        </a:p>
      </dgm:t>
    </dgm:pt>
    <dgm:pt modelId="{8EBA78E6-53BB-43F9-9F84-CBE5A3F74BEC}" type="sibTrans" cxnId="{74FABE15-FB45-4C93-9FDF-C215A6A3F88B}">
      <dgm:prSet/>
      <dgm:spPr/>
      <dgm:t>
        <a:bodyPr/>
        <a:lstStyle/>
        <a:p>
          <a:endParaRPr lang="en-US"/>
        </a:p>
      </dgm:t>
    </dgm:pt>
    <dgm:pt modelId="{DB5AA15B-FD61-49C5-A337-E509E881AEDA}">
      <dgm:prSet/>
      <dgm:spPr/>
      <dgm:t>
        <a:bodyPr/>
        <a:lstStyle/>
        <a:p>
          <a:r>
            <a:rPr lang="ru-UA" b="1"/>
            <a:t>Охоронні інститути:</a:t>
          </a:r>
          <a:r>
            <a:rPr lang="ru-UA"/>
            <a:t> Вмикаються для захисту правопорядку, коли права порушено або виникла загроза державі.</a:t>
          </a:r>
          <a:endParaRPr lang="en-US"/>
        </a:p>
      </dgm:t>
    </dgm:pt>
    <dgm:pt modelId="{E2EDB7AC-F207-4F01-97CD-DE85E65FDB9A}" type="parTrans" cxnId="{84AF692B-C37C-4F51-B0C5-EB8B3221B530}">
      <dgm:prSet/>
      <dgm:spPr/>
      <dgm:t>
        <a:bodyPr/>
        <a:lstStyle/>
        <a:p>
          <a:endParaRPr lang="en-US"/>
        </a:p>
      </dgm:t>
    </dgm:pt>
    <dgm:pt modelId="{F4B12C55-564D-4AF5-848F-EAAA541FFE9F}" type="sibTrans" cxnId="{84AF692B-C37C-4F51-B0C5-EB8B3221B530}">
      <dgm:prSet/>
      <dgm:spPr/>
      <dgm:t>
        <a:bodyPr/>
        <a:lstStyle/>
        <a:p>
          <a:endParaRPr lang="en-US"/>
        </a:p>
      </dgm:t>
    </dgm:pt>
    <dgm:pt modelId="{2EF138F7-58DE-41D8-A5A2-448B854538BD}">
      <dgm:prSet/>
      <dgm:spPr/>
      <dgm:t>
        <a:bodyPr/>
        <a:lstStyle/>
        <a:p>
          <a:r>
            <a:rPr lang="ru-UA" b="1"/>
            <a:t>Приклад:</a:t>
          </a:r>
          <a:r>
            <a:rPr lang="ru-UA"/>
            <a:t> </a:t>
          </a:r>
          <a:r>
            <a:rPr lang="ru-UA" i="1"/>
            <a:t>Інститут конституційної скарги</a:t>
          </a:r>
          <a:r>
            <a:rPr lang="ru-UA"/>
            <a:t> (ст. 151-1 КУ) - громадянин оскаржує в КСУ закон, який порушив його конституційні права.</a:t>
          </a:r>
          <a:endParaRPr lang="en-US"/>
        </a:p>
      </dgm:t>
    </dgm:pt>
    <dgm:pt modelId="{0E239B22-146D-4CA4-9ED9-91463474DCD5}" type="parTrans" cxnId="{6461A12F-8AFA-429F-ABA6-FD63672912EB}">
      <dgm:prSet/>
      <dgm:spPr/>
      <dgm:t>
        <a:bodyPr/>
        <a:lstStyle/>
        <a:p>
          <a:endParaRPr lang="en-US"/>
        </a:p>
      </dgm:t>
    </dgm:pt>
    <dgm:pt modelId="{CBDA390C-4C45-4D6B-B343-DC5FE56E357F}" type="sibTrans" cxnId="{6461A12F-8AFA-429F-ABA6-FD63672912EB}">
      <dgm:prSet/>
      <dgm:spPr/>
      <dgm:t>
        <a:bodyPr/>
        <a:lstStyle/>
        <a:p>
          <a:endParaRPr lang="en-US"/>
        </a:p>
      </dgm:t>
    </dgm:pt>
    <dgm:pt modelId="{CCA0D7A5-3637-4AB6-9B74-EC7F3B20C518}">
      <dgm:prSet/>
      <dgm:spPr/>
      <dgm:t>
        <a:bodyPr/>
        <a:lstStyle/>
        <a:p>
          <a:r>
            <a:rPr lang="ru-UA" b="1"/>
            <a:t>Приклад:</a:t>
          </a:r>
          <a:r>
            <a:rPr lang="ru-UA"/>
            <a:t> </a:t>
          </a:r>
          <a:r>
            <a:rPr lang="ru-UA" i="1"/>
            <a:t>Інститут правового режиму воєнного стану</a:t>
          </a:r>
          <a:r>
            <a:rPr lang="ru-UA"/>
            <a:t> (п. 31 ст. 85, п. 20 ст. 106 КУ).</a:t>
          </a:r>
          <a:endParaRPr lang="en-US"/>
        </a:p>
      </dgm:t>
    </dgm:pt>
    <dgm:pt modelId="{6A51FD79-25FC-43CD-945E-55332AA0BE1A}" type="parTrans" cxnId="{6F90553F-9A30-46F5-B2B6-9F67CD9A592D}">
      <dgm:prSet/>
      <dgm:spPr/>
      <dgm:t>
        <a:bodyPr/>
        <a:lstStyle/>
        <a:p>
          <a:endParaRPr lang="en-US"/>
        </a:p>
      </dgm:t>
    </dgm:pt>
    <dgm:pt modelId="{D3D82386-E870-4056-99BF-B4A4C23003CB}" type="sibTrans" cxnId="{6F90553F-9A30-46F5-B2B6-9F67CD9A592D}">
      <dgm:prSet/>
      <dgm:spPr/>
      <dgm:t>
        <a:bodyPr/>
        <a:lstStyle/>
        <a:p>
          <a:endParaRPr lang="en-US"/>
        </a:p>
      </dgm:t>
    </dgm:pt>
    <dgm:pt modelId="{BC0C3C7F-1FAD-3742-B1E0-8744A4A57E4C}" type="pres">
      <dgm:prSet presAssocID="{05E4B960-98AE-47EE-9AF1-00E01EFF79AC}" presName="Name0" presStyleCnt="0">
        <dgm:presLayoutVars>
          <dgm:dir/>
          <dgm:animLvl val="lvl"/>
          <dgm:resizeHandles val="exact"/>
        </dgm:presLayoutVars>
      </dgm:prSet>
      <dgm:spPr/>
    </dgm:pt>
    <dgm:pt modelId="{A675C3C9-77FE-3646-A0CB-8683BEEB682D}" type="pres">
      <dgm:prSet presAssocID="{D8128430-750F-4A38-9947-629B9BA2AAC0}" presName="linNode" presStyleCnt="0"/>
      <dgm:spPr/>
    </dgm:pt>
    <dgm:pt modelId="{0AD150E5-FCC4-5A46-8772-8061B465B987}" type="pres">
      <dgm:prSet presAssocID="{D8128430-750F-4A38-9947-629B9BA2AAC0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172F02E9-F332-6F4C-8BFD-F45FBAB9B535}" type="pres">
      <dgm:prSet presAssocID="{D8128430-750F-4A38-9947-629B9BA2AAC0}" presName="descendantText" presStyleLbl="alignAccFollowNode1" presStyleIdx="0" presStyleCnt="2">
        <dgm:presLayoutVars>
          <dgm:bulletEnabled val="1"/>
        </dgm:presLayoutVars>
      </dgm:prSet>
      <dgm:spPr/>
    </dgm:pt>
    <dgm:pt modelId="{ED25EA99-DA3C-DE44-927D-35067BFC5770}" type="pres">
      <dgm:prSet presAssocID="{1147B7DB-F63A-4367-A537-B2B6F2E6A73F}" presName="sp" presStyleCnt="0"/>
      <dgm:spPr/>
    </dgm:pt>
    <dgm:pt modelId="{835587F2-D4DD-D349-915E-9106C66C5D88}" type="pres">
      <dgm:prSet presAssocID="{DB5AA15B-FD61-49C5-A337-E509E881AEDA}" presName="linNode" presStyleCnt="0"/>
      <dgm:spPr/>
    </dgm:pt>
    <dgm:pt modelId="{597C5E91-0B4A-3C4E-946E-36CAF9CC39A5}" type="pres">
      <dgm:prSet presAssocID="{DB5AA15B-FD61-49C5-A337-E509E881AEDA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7CAA755D-BD3D-8245-9B21-220A84F9ACD8}" type="pres">
      <dgm:prSet presAssocID="{DB5AA15B-FD61-49C5-A337-E509E881AEDA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907A4901-DD88-2C44-B341-6084608AEA42}" type="presOf" srcId="{05E4B960-98AE-47EE-9AF1-00E01EFF79AC}" destId="{BC0C3C7F-1FAD-3742-B1E0-8744A4A57E4C}" srcOrd="0" destOrd="0" presId="urn:microsoft.com/office/officeart/2005/8/layout/vList5"/>
    <dgm:cxn modelId="{74FABE15-FB45-4C93-9FDF-C215A6A3F88B}" srcId="{D8128430-750F-4A38-9947-629B9BA2AAC0}" destId="{3F8DA6CE-66FA-4963-9158-E0147397DE38}" srcOrd="0" destOrd="0" parTransId="{6CBA4A02-D3A1-4F65-B48B-67F0D6265CA7}" sibTransId="{8EBA78E6-53BB-43F9-9F84-CBE5A3F74BEC}"/>
    <dgm:cxn modelId="{E1B51F23-2474-EB42-8FE6-F09AAB89289E}" type="presOf" srcId="{3F8DA6CE-66FA-4963-9158-E0147397DE38}" destId="{172F02E9-F332-6F4C-8BFD-F45FBAB9B535}" srcOrd="0" destOrd="0" presId="urn:microsoft.com/office/officeart/2005/8/layout/vList5"/>
    <dgm:cxn modelId="{84AF692B-C37C-4F51-B0C5-EB8B3221B530}" srcId="{05E4B960-98AE-47EE-9AF1-00E01EFF79AC}" destId="{DB5AA15B-FD61-49C5-A337-E509E881AEDA}" srcOrd="1" destOrd="0" parTransId="{E2EDB7AC-F207-4F01-97CD-DE85E65FDB9A}" sibTransId="{F4B12C55-564D-4AF5-848F-EAAA541FFE9F}"/>
    <dgm:cxn modelId="{6461A12F-8AFA-429F-ABA6-FD63672912EB}" srcId="{DB5AA15B-FD61-49C5-A337-E509E881AEDA}" destId="{2EF138F7-58DE-41D8-A5A2-448B854538BD}" srcOrd="0" destOrd="0" parTransId="{0E239B22-146D-4CA4-9ED9-91463474DCD5}" sibTransId="{CBDA390C-4C45-4D6B-B343-DC5FE56E357F}"/>
    <dgm:cxn modelId="{6F90553F-9A30-46F5-B2B6-9F67CD9A592D}" srcId="{DB5AA15B-FD61-49C5-A337-E509E881AEDA}" destId="{CCA0D7A5-3637-4AB6-9B74-EC7F3B20C518}" srcOrd="1" destOrd="0" parTransId="{6A51FD79-25FC-43CD-945E-55332AA0BE1A}" sibTransId="{D3D82386-E870-4056-99BF-B4A4C23003CB}"/>
    <dgm:cxn modelId="{82725CA8-9BD4-4BD8-B61F-C345664E7D96}" srcId="{05E4B960-98AE-47EE-9AF1-00E01EFF79AC}" destId="{D8128430-750F-4A38-9947-629B9BA2AAC0}" srcOrd="0" destOrd="0" parTransId="{6E1E5614-2313-4D8B-AA51-D6690993C280}" sibTransId="{1147B7DB-F63A-4367-A537-B2B6F2E6A73F}"/>
    <dgm:cxn modelId="{A9BA1AAD-9EB0-6F48-98EA-BC7B947B5025}" type="presOf" srcId="{DB5AA15B-FD61-49C5-A337-E509E881AEDA}" destId="{597C5E91-0B4A-3C4E-946E-36CAF9CC39A5}" srcOrd="0" destOrd="0" presId="urn:microsoft.com/office/officeart/2005/8/layout/vList5"/>
    <dgm:cxn modelId="{57CEFDB8-4B19-474F-A90D-0B3001954F2E}" type="presOf" srcId="{CCA0D7A5-3637-4AB6-9B74-EC7F3B20C518}" destId="{7CAA755D-BD3D-8245-9B21-220A84F9ACD8}" srcOrd="0" destOrd="1" presId="urn:microsoft.com/office/officeart/2005/8/layout/vList5"/>
    <dgm:cxn modelId="{AAD1BEC4-14B5-7841-ADC3-AD272D0D42BC}" type="presOf" srcId="{D8128430-750F-4A38-9947-629B9BA2AAC0}" destId="{0AD150E5-FCC4-5A46-8772-8061B465B987}" srcOrd="0" destOrd="0" presId="urn:microsoft.com/office/officeart/2005/8/layout/vList5"/>
    <dgm:cxn modelId="{7899C5F0-A1BD-0A43-BDFC-BD72B3335C4C}" type="presOf" srcId="{2EF138F7-58DE-41D8-A5A2-448B854538BD}" destId="{7CAA755D-BD3D-8245-9B21-220A84F9ACD8}" srcOrd="0" destOrd="0" presId="urn:microsoft.com/office/officeart/2005/8/layout/vList5"/>
    <dgm:cxn modelId="{080041B0-38C5-4642-BD58-D32FC2CB03B2}" type="presParOf" srcId="{BC0C3C7F-1FAD-3742-B1E0-8744A4A57E4C}" destId="{A675C3C9-77FE-3646-A0CB-8683BEEB682D}" srcOrd="0" destOrd="0" presId="urn:microsoft.com/office/officeart/2005/8/layout/vList5"/>
    <dgm:cxn modelId="{E37CEFA1-0CA9-8A4C-9AD0-918C77436DAA}" type="presParOf" srcId="{A675C3C9-77FE-3646-A0CB-8683BEEB682D}" destId="{0AD150E5-FCC4-5A46-8772-8061B465B987}" srcOrd="0" destOrd="0" presId="urn:microsoft.com/office/officeart/2005/8/layout/vList5"/>
    <dgm:cxn modelId="{AD36ECEB-4ED8-2945-8C48-1AF638E79C77}" type="presParOf" srcId="{A675C3C9-77FE-3646-A0CB-8683BEEB682D}" destId="{172F02E9-F332-6F4C-8BFD-F45FBAB9B535}" srcOrd="1" destOrd="0" presId="urn:microsoft.com/office/officeart/2005/8/layout/vList5"/>
    <dgm:cxn modelId="{4A478D6E-3AA2-0D44-9FD1-BD9B47E39E8A}" type="presParOf" srcId="{BC0C3C7F-1FAD-3742-B1E0-8744A4A57E4C}" destId="{ED25EA99-DA3C-DE44-927D-35067BFC5770}" srcOrd="1" destOrd="0" presId="urn:microsoft.com/office/officeart/2005/8/layout/vList5"/>
    <dgm:cxn modelId="{EA7E2C74-2FFF-004C-BD16-6988A2F093A8}" type="presParOf" srcId="{BC0C3C7F-1FAD-3742-B1E0-8744A4A57E4C}" destId="{835587F2-D4DD-D349-915E-9106C66C5D88}" srcOrd="2" destOrd="0" presId="urn:microsoft.com/office/officeart/2005/8/layout/vList5"/>
    <dgm:cxn modelId="{7BE8226A-4F3A-8B4C-B8BF-9331EDA0978E}" type="presParOf" srcId="{835587F2-D4DD-D349-915E-9106C66C5D88}" destId="{597C5E91-0B4A-3C4E-946E-36CAF9CC39A5}" srcOrd="0" destOrd="0" presId="urn:microsoft.com/office/officeart/2005/8/layout/vList5"/>
    <dgm:cxn modelId="{87D3F71E-8709-0044-B478-11084F849EBD}" type="presParOf" srcId="{835587F2-D4DD-D349-915E-9106C66C5D88}" destId="{7CAA755D-BD3D-8245-9B21-220A84F9ACD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DC8356-8D25-4491-B153-C4AF7A1C2BE9}" type="doc">
      <dgm:prSet loTypeId="urn:microsoft.com/office/officeart/2005/8/layout/vList5" loCatId="list" qsTypeId="urn:microsoft.com/office/officeart/2005/8/quickstyle/simple1#30" qsCatId="simple" csTypeId="urn:microsoft.com/office/officeart/2005/8/colors/accent1_2#26" csCatId="accent1"/>
      <dgm:spPr/>
      <dgm:t>
        <a:bodyPr/>
        <a:lstStyle/>
        <a:p>
          <a:endParaRPr lang="en-US"/>
        </a:p>
      </dgm:t>
    </dgm:pt>
    <dgm:pt modelId="{0A004A8D-301B-4DA8-A352-C78890670D3B}">
      <dgm:prSet/>
      <dgm:spPr/>
      <dgm:t>
        <a:bodyPr/>
        <a:lstStyle/>
        <a:p>
          <a:r>
            <a:rPr lang="ru-UA" b="1"/>
            <a:t>Загальний інститут (Фундамент):</a:t>
          </a:r>
          <a:r>
            <a:rPr lang="ru-UA"/>
            <a:t> Максимальний рівень узагальнення, задає вектор розвитку всієї галузі та закріплює базові цінності.</a:t>
          </a:r>
          <a:endParaRPr lang="en-US"/>
        </a:p>
      </dgm:t>
    </dgm:pt>
    <dgm:pt modelId="{19F82168-D6D2-4D85-867A-BFF2B795977A}" type="parTrans" cxnId="{010E0D05-0A81-4B3C-B6DE-AD09B21051E7}">
      <dgm:prSet/>
      <dgm:spPr/>
      <dgm:t>
        <a:bodyPr/>
        <a:lstStyle/>
        <a:p>
          <a:endParaRPr lang="en-US"/>
        </a:p>
      </dgm:t>
    </dgm:pt>
    <dgm:pt modelId="{B68F7DD5-806E-432C-886C-407992A1EB6D}" type="sibTrans" cxnId="{010E0D05-0A81-4B3C-B6DE-AD09B21051E7}">
      <dgm:prSet/>
      <dgm:spPr/>
      <dgm:t>
        <a:bodyPr/>
        <a:lstStyle/>
        <a:p>
          <a:endParaRPr lang="en-US"/>
        </a:p>
      </dgm:t>
    </dgm:pt>
    <dgm:pt modelId="{69853A7C-4FE5-4AD8-8E92-38EF0AFD0E27}">
      <dgm:prSet/>
      <dgm:spPr/>
      <dgm:t>
        <a:bodyPr/>
        <a:lstStyle/>
        <a:p>
          <a:r>
            <a:rPr lang="ru-UA" i="1"/>
            <a:t>Приклад:</a:t>
          </a:r>
          <a:r>
            <a:rPr lang="ru-UA"/>
            <a:t> </a:t>
          </a:r>
          <a:r>
            <a:rPr lang="ru-UA" b="1"/>
            <a:t>Інститут основ конституційного ладу</a:t>
          </a:r>
          <a:r>
            <a:rPr lang="ru-UA"/>
            <a:t> (Розділ I КУ) або </a:t>
          </a:r>
          <a:r>
            <a:rPr lang="ru-UA" b="1"/>
            <a:t>Інститут народовладдя</a:t>
          </a:r>
          <a:r>
            <a:rPr lang="ru-UA"/>
            <a:t> (Розділ III КУ).</a:t>
          </a:r>
          <a:endParaRPr lang="en-US"/>
        </a:p>
      </dgm:t>
    </dgm:pt>
    <dgm:pt modelId="{5554B682-DE13-49A0-B8D1-2BF5A0014039}" type="parTrans" cxnId="{A254B6B4-3D30-43A2-8EF0-D6AF78EF525F}">
      <dgm:prSet/>
      <dgm:spPr/>
      <dgm:t>
        <a:bodyPr/>
        <a:lstStyle/>
        <a:p>
          <a:endParaRPr lang="en-US"/>
        </a:p>
      </dgm:t>
    </dgm:pt>
    <dgm:pt modelId="{D0E22B70-48A4-4B31-B55F-283808806568}" type="sibTrans" cxnId="{A254B6B4-3D30-43A2-8EF0-D6AF78EF525F}">
      <dgm:prSet/>
      <dgm:spPr/>
      <dgm:t>
        <a:bodyPr/>
        <a:lstStyle/>
        <a:p>
          <a:endParaRPr lang="en-US"/>
        </a:p>
      </dgm:t>
    </dgm:pt>
    <dgm:pt modelId="{2D9E7E26-713B-4E0E-AAF6-5899C23270B2}">
      <dgm:prSet/>
      <dgm:spPr/>
      <dgm:t>
        <a:bodyPr/>
        <a:lstStyle/>
        <a:p>
          <a:r>
            <a:rPr lang="ru-UA" b="1"/>
            <a:t>Головний інститут (Орган / Блок):</a:t>
          </a:r>
          <a:r>
            <a:rPr lang="ru-UA"/>
            <a:t> Системоутворюючий блок, який регулює цілу гілку влади або групу прав.</a:t>
          </a:r>
          <a:endParaRPr lang="en-US"/>
        </a:p>
      </dgm:t>
    </dgm:pt>
    <dgm:pt modelId="{BAA44C0F-8487-4B80-B966-3E6B0B7CF978}" type="parTrans" cxnId="{F6D84B36-5124-4338-8831-EDE35FFECBA7}">
      <dgm:prSet/>
      <dgm:spPr/>
      <dgm:t>
        <a:bodyPr/>
        <a:lstStyle/>
        <a:p>
          <a:endParaRPr lang="en-US"/>
        </a:p>
      </dgm:t>
    </dgm:pt>
    <dgm:pt modelId="{A2B27CBF-231C-4383-A6B5-0401241E8B4A}" type="sibTrans" cxnId="{F6D84B36-5124-4338-8831-EDE35FFECBA7}">
      <dgm:prSet/>
      <dgm:spPr/>
      <dgm:t>
        <a:bodyPr/>
        <a:lstStyle/>
        <a:p>
          <a:endParaRPr lang="en-US"/>
        </a:p>
      </dgm:t>
    </dgm:pt>
    <dgm:pt modelId="{501454F2-8901-4820-ADB2-087316BAEA87}">
      <dgm:prSet/>
      <dgm:spPr/>
      <dgm:t>
        <a:bodyPr/>
        <a:lstStyle/>
        <a:p>
          <a:r>
            <a:rPr lang="ru-UA" i="1"/>
            <a:t>Приклад:</a:t>
          </a:r>
          <a:r>
            <a:rPr lang="ru-UA"/>
            <a:t> </a:t>
          </a:r>
          <a:r>
            <a:rPr lang="ru-UA" b="1"/>
            <a:t>Інститут законодавчої влади (ВРУ)</a:t>
          </a:r>
          <a:r>
            <a:rPr lang="ru-UA"/>
            <a:t> (Розділ IV КУ) чи </a:t>
          </a:r>
          <a:r>
            <a:rPr lang="ru-UA" b="1"/>
            <a:t>Інститут політичних прав і свобод</a:t>
          </a:r>
          <a:r>
            <a:rPr lang="ru-UA"/>
            <a:t>.</a:t>
          </a:r>
          <a:endParaRPr lang="en-US"/>
        </a:p>
      </dgm:t>
    </dgm:pt>
    <dgm:pt modelId="{AF01EB92-6D2A-431D-BC1A-69D88770985B}" type="parTrans" cxnId="{A4383BE8-DC3B-4DFD-B92C-7543BC64806D}">
      <dgm:prSet/>
      <dgm:spPr/>
      <dgm:t>
        <a:bodyPr/>
        <a:lstStyle/>
        <a:p>
          <a:endParaRPr lang="en-US"/>
        </a:p>
      </dgm:t>
    </dgm:pt>
    <dgm:pt modelId="{A4FC1F24-2C09-41D2-B039-F92588CBF7D2}" type="sibTrans" cxnId="{A4383BE8-DC3B-4DFD-B92C-7543BC64806D}">
      <dgm:prSet/>
      <dgm:spPr/>
      <dgm:t>
        <a:bodyPr/>
        <a:lstStyle/>
        <a:p>
          <a:endParaRPr lang="en-US"/>
        </a:p>
      </dgm:t>
    </dgm:pt>
    <dgm:pt modelId="{B71B6938-E425-441F-AE3A-76615D5CCF1A}">
      <dgm:prSet/>
      <dgm:spPr/>
      <dgm:t>
        <a:bodyPr/>
        <a:lstStyle/>
        <a:p>
          <a:r>
            <a:rPr lang="ru-UA" b="1"/>
            <a:t>Початковий / первинний інститут (Цеглинка):</a:t>
          </a:r>
          <a:r>
            <a:rPr lang="ru-UA"/>
            <a:t> Локальна, неподільна сукупність норм, що регламентує конкретну дію або вузький статус.</a:t>
          </a:r>
          <a:endParaRPr lang="en-US"/>
        </a:p>
      </dgm:t>
    </dgm:pt>
    <dgm:pt modelId="{AA9A491D-D0EA-411F-8B0B-B1B6BBC19F6E}" type="parTrans" cxnId="{5064B191-3131-40C3-8D65-4A710D127952}">
      <dgm:prSet/>
      <dgm:spPr/>
      <dgm:t>
        <a:bodyPr/>
        <a:lstStyle/>
        <a:p>
          <a:endParaRPr lang="en-US"/>
        </a:p>
      </dgm:t>
    </dgm:pt>
    <dgm:pt modelId="{C6590DEF-4FE9-4F7C-9AB8-997A2573ED68}" type="sibTrans" cxnId="{5064B191-3131-40C3-8D65-4A710D127952}">
      <dgm:prSet/>
      <dgm:spPr/>
      <dgm:t>
        <a:bodyPr/>
        <a:lstStyle/>
        <a:p>
          <a:endParaRPr lang="en-US"/>
        </a:p>
      </dgm:t>
    </dgm:pt>
    <dgm:pt modelId="{FAAAE59A-D354-42B7-9C31-098B852C6927}">
      <dgm:prSet/>
      <dgm:spPr/>
      <dgm:t>
        <a:bodyPr/>
        <a:lstStyle/>
        <a:p>
          <a:r>
            <a:rPr lang="ru-UA" i="1"/>
            <a:t>Приклад:</a:t>
          </a:r>
          <a:r>
            <a:rPr lang="ru-UA"/>
            <a:t> </a:t>
          </a:r>
          <a:r>
            <a:rPr lang="ru-UA" b="1"/>
            <a:t>Інститут депутатського запиту</a:t>
          </a:r>
          <a:r>
            <a:rPr lang="ru-UA"/>
            <a:t> (ст. 86 КУ) чи </a:t>
          </a:r>
          <a:r>
            <a:rPr lang="ru-UA" b="1"/>
            <a:t>Інститут складення присяги</a:t>
          </a:r>
          <a:r>
            <a:rPr lang="ru-UA"/>
            <a:t>.</a:t>
          </a:r>
          <a:endParaRPr lang="en-US"/>
        </a:p>
      </dgm:t>
    </dgm:pt>
    <dgm:pt modelId="{A1757D3C-C4B5-4CFF-BC60-832ED62EE258}" type="parTrans" cxnId="{173FAFFE-E923-4641-B58E-95EFC86C9CAF}">
      <dgm:prSet/>
      <dgm:spPr/>
      <dgm:t>
        <a:bodyPr/>
        <a:lstStyle/>
        <a:p>
          <a:endParaRPr lang="en-US"/>
        </a:p>
      </dgm:t>
    </dgm:pt>
    <dgm:pt modelId="{11F9FF4F-5101-4D5F-A26F-638CDE31148D}" type="sibTrans" cxnId="{173FAFFE-E923-4641-B58E-95EFC86C9CAF}">
      <dgm:prSet/>
      <dgm:spPr/>
      <dgm:t>
        <a:bodyPr/>
        <a:lstStyle/>
        <a:p>
          <a:endParaRPr lang="en-US"/>
        </a:p>
      </dgm:t>
    </dgm:pt>
    <dgm:pt modelId="{68EC7F93-71A6-DE49-A89B-48C58D143972}" type="pres">
      <dgm:prSet presAssocID="{67DC8356-8D25-4491-B153-C4AF7A1C2BE9}" presName="Name0" presStyleCnt="0">
        <dgm:presLayoutVars>
          <dgm:dir/>
          <dgm:animLvl val="lvl"/>
          <dgm:resizeHandles val="exact"/>
        </dgm:presLayoutVars>
      </dgm:prSet>
      <dgm:spPr/>
    </dgm:pt>
    <dgm:pt modelId="{39CF10AC-09FA-C94C-9F10-8FD0D5392112}" type="pres">
      <dgm:prSet presAssocID="{0A004A8D-301B-4DA8-A352-C78890670D3B}" presName="linNode" presStyleCnt="0"/>
      <dgm:spPr/>
    </dgm:pt>
    <dgm:pt modelId="{4C8CDBF9-3FC4-8E4E-9CFE-EB17BBEE619C}" type="pres">
      <dgm:prSet presAssocID="{0A004A8D-301B-4DA8-A352-C78890670D3B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A76DCFAE-9579-734E-A31A-4549B3A3DE63}" type="pres">
      <dgm:prSet presAssocID="{0A004A8D-301B-4DA8-A352-C78890670D3B}" presName="descendantText" presStyleLbl="alignAccFollowNode1" presStyleIdx="0" presStyleCnt="3">
        <dgm:presLayoutVars>
          <dgm:bulletEnabled val="1"/>
        </dgm:presLayoutVars>
      </dgm:prSet>
      <dgm:spPr/>
    </dgm:pt>
    <dgm:pt modelId="{862E2C07-8018-D641-AD7B-F5CA939F299C}" type="pres">
      <dgm:prSet presAssocID="{B68F7DD5-806E-432C-886C-407992A1EB6D}" presName="sp" presStyleCnt="0"/>
      <dgm:spPr/>
    </dgm:pt>
    <dgm:pt modelId="{C2FEEF9E-7059-5F4A-BA67-01A775B7D7CD}" type="pres">
      <dgm:prSet presAssocID="{2D9E7E26-713B-4E0E-AAF6-5899C23270B2}" presName="linNode" presStyleCnt="0"/>
      <dgm:spPr/>
    </dgm:pt>
    <dgm:pt modelId="{F8E7045B-6D63-B741-A86A-29703C46934E}" type="pres">
      <dgm:prSet presAssocID="{2D9E7E26-713B-4E0E-AAF6-5899C23270B2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B1B87D7-72AA-A545-ADA4-9457F0264BA1}" type="pres">
      <dgm:prSet presAssocID="{2D9E7E26-713B-4E0E-AAF6-5899C23270B2}" presName="descendantText" presStyleLbl="alignAccFollowNode1" presStyleIdx="1" presStyleCnt="3">
        <dgm:presLayoutVars>
          <dgm:bulletEnabled val="1"/>
        </dgm:presLayoutVars>
      </dgm:prSet>
      <dgm:spPr/>
    </dgm:pt>
    <dgm:pt modelId="{F5A3AF65-0222-824B-AE62-5A3EA031ED78}" type="pres">
      <dgm:prSet presAssocID="{A2B27CBF-231C-4383-A6B5-0401241E8B4A}" presName="sp" presStyleCnt="0"/>
      <dgm:spPr/>
    </dgm:pt>
    <dgm:pt modelId="{3E9732DD-9240-F54E-AB1A-F4F78B6D5CBD}" type="pres">
      <dgm:prSet presAssocID="{B71B6938-E425-441F-AE3A-76615D5CCF1A}" presName="linNode" presStyleCnt="0"/>
      <dgm:spPr/>
    </dgm:pt>
    <dgm:pt modelId="{2C6166DC-2CCF-6E4E-9710-3371358B60F3}" type="pres">
      <dgm:prSet presAssocID="{B71B6938-E425-441F-AE3A-76615D5CCF1A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D22C9A70-A870-3443-95E1-A39B2F6DE216}" type="pres">
      <dgm:prSet presAssocID="{B71B6938-E425-441F-AE3A-76615D5CCF1A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10E0D05-0A81-4B3C-B6DE-AD09B21051E7}" srcId="{67DC8356-8D25-4491-B153-C4AF7A1C2BE9}" destId="{0A004A8D-301B-4DA8-A352-C78890670D3B}" srcOrd="0" destOrd="0" parTransId="{19F82168-D6D2-4D85-867A-BFF2B795977A}" sibTransId="{B68F7DD5-806E-432C-886C-407992A1EB6D}"/>
    <dgm:cxn modelId="{A472E92E-2948-7C42-A966-4BAB3F720B5A}" type="presOf" srcId="{501454F2-8901-4820-ADB2-087316BAEA87}" destId="{3B1B87D7-72AA-A545-ADA4-9457F0264BA1}" srcOrd="0" destOrd="0" presId="urn:microsoft.com/office/officeart/2005/8/layout/vList5"/>
    <dgm:cxn modelId="{F6D84B36-5124-4338-8831-EDE35FFECBA7}" srcId="{67DC8356-8D25-4491-B153-C4AF7A1C2BE9}" destId="{2D9E7E26-713B-4E0E-AAF6-5899C23270B2}" srcOrd="1" destOrd="0" parTransId="{BAA44C0F-8487-4B80-B966-3E6B0B7CF978}" sibTransId="{A2B27CBF-231C-4383-A6B5-0401241E8B4A}"/>
    <dgm:cxn modelId="{1CED134F-FD56-DB41-A5EB-8185D6EE1EDA}" type="presOf" srcId="{2D9E7E26-713B-4E0E-AAF6-5899C23270B2}" destId="{F8E7045B-6D63-B741-A86A-29703C46934E}" srcOrd="0" destOrd="0" presId="urn:microsoft.com/office/officeart/2005/8/layout/vList5"/>
    <dgm:cxn modelId="{A213585C-6921-7044-BFF4-3B84C4445052}" type="presOf" srcId="{0A004A8D-301B-4DA8-A352-C78890670D3B}" destId="{4C8CDBF9-3FC4-8E4E-9CFE-EB17BBEE619C}" srcOrd="0" destOrd="0" presId="urn:microsoft.com/office/officeart/2005/8/layout/vList5"/>
    <dgm:cxn modelId="{E43E8B88-E744-B745-BBC4-01699D9D8425}" type="presOf" srcId="{67DC8356-8D25-4491-B153-C4AF7A1C2BE9}" destId="{68EC7F93-71A6-DE49-A89B-48C58D143972}" srcOrd="0" destOrd="0" presId="urn:microsoft.com/office/officeart/2005/8/layout/vList5"/>
    <dgm:cxn modelId="{5064B191-3131-40C3-8D65-4A710D127952}" srcId="{67DC8356-8D25-4491-B153-C4AF7A1C2BE9}" destId="{B71B6938-E425-441F-AE3A-76615D5CCF1A}" srcOrd="2" destOrd="0" parTransId="{AA9A491D-D0EA-411F-8B0B-B1B6BBC19F6E}" sibTransId="{C6590DEF-4FE9-4F7C-9AB8-997A2573ED68}"/>
    <dgm:cxn modelId="{A254B6B4-3D30-43A2-8EF0-D6AF78EF525F}" srcId="{0A004A8D-301B-4DA8-A352-C78890670D3B}" destId="{69853A7C-4FE5-4AD8-8E92-38EF0AFD0E27}" srcOrd="0" destOrd="0" parTransId="{5554B682-DE13-49A0-B8D1-2BF5A0014039}" sibTransId="{D0E22B70-48A4-4B31-B55F-283808806568}"/>
    <dgm:cxn modelId="{CDF8CEB8-7233-2D41-85C0-07B9219C1C80}" type="presOf" srcId="{69853A7C-4FE5-4AD8-8E92-38EF0AFD0E27}" destId="{A76DCFAE-9579-734E-A31A-4549B3A3DE63}" srcOrd="0" destOrd="0" presId="urn:microsoft.com/office/officeart/2005/8/layout/vList5"/>
    <dgm:cxn modelId="{A4383BE8-DC3B-4DFD-B92C-7543BC64806D}" srcId="{2D9E7E26-713B-4E0E-AAF6-5899C23270B2}" destId="{501454F2-8901-4820-ADB2-087316BAEA87}" srcOrd="0" destOrd="0" parTransId="{AF01EB92-6D2A-431D-BC1A-69D88770985B}" sibTransId="{A4FC1F24-2C09-41D2-B039-F92588CBF7D2}"/>
    <dgm:cxn modelId="{E43C61F5-164D-0E44-A983-EFECDE308BA4}" type="presOf" srcId="{B71B6938-E425-441F-AE3A-76615D5CCF1A}" destId="{2C6166DC-2CCF-6E4E-9710-3371358B60F3}" srcOrd="0" destOrd="0" presId="urn:microsoft.com/office/officeart/2005/8/layout/vList5"/>
    <dgm:cxn modelId="{173FAFFE-E923-4641-B58E-95EFC86C9CAF}" srcId="{B71B6938-E425-441F-AE3A-76615D5CCF1A}" destId="{FAAAE59A-D354-42B7-9C31-098B852C6927}" srcOrd="0" destOrd="0" parTransId="{A1757D3C-C4B5-4CFF-BC60-832ED62EE258}" sibTransId="{11F9FF4F-5101-4D5F-A26F-638CDE31148D}"/>
    <dgm:cxn modelId="{8E8765FF-F5F9-1241-B000-C604BC98ED73}" type="presOf" srcId="{FAAAE59A-D354-42B7-9C31-098B852C6927}" destId="{D22C9A70-A870-3443-95E1-A39B2F6DE216}" srcOrd="0" destOrd="0" presId="urn:microsoft.com/office/officeart/2005/8/layout/vList5"/>
    <dgm:cxn modelId="{93F2614D-1148-0E49-B1C8-34694BBB50E3}" type="presParOf" srcId="{68EC7F93-71A6-DE49-A89B-48C58D143972}" destId="{39CF10AC-09FA-C94C-9F10-8FD0D5392112}" srcOrd="0" destOrd="0" presId="urn:microsoft.com/office/officeart/2005/8/layout/vList5"/>
    <dgm:cxn modelId="{99D4441B-0991-7645-854D-50A3FBB5328E}" type="presParOf" srcId="{39CF10AC-09FA-C94C-9F10-8FD0D5392112}" destId="{4C8CDBF9-3FC4-8E4E-9CFE-EB17BBEE619C}" srcOrd="0" destOrd="0" presId="urn:microsoft.com/office/officeart/2005/8/layout/vList5"/>
    <dgm:cxn modelId="{50A4D8A2-C2C8-6A46-93ED-EC9876B11782}" type="presParOf" srcId="{39CF10AC-09FA-C94C-9F10-8FD0D5392112}" destId="{A76DCFAE-9579-734E-A31A-4549B3A3DE63}" srcOrd="1" destOrd="0" presId="urn:microsoft.com/office/officeart/2005/8/layout/vList5"/>
    <dgm:cxn modelId="{7343BA04-3EC8-2C4D-A09E-A4DCEE5E071E}" type="presParOf" srcId="{68EC7F93-71A6-DE49-A89B-48C58D143972}" destId="{862E2C07-8018-D641-AD7B-F5CA939F299C}" srcOrd="1" destOrd="0" presId="urn:microsoft.com/office/officeart/2005/8/layout/vList5"/>
    <dgm:cxn modelId="{A69A65E0-4626-A94F-B6AD-D5034E2056F4}" type="presParOf" srcId="{68EC7F93-71A6-DE49-A89B-48C58D143972}" destId="{C2FEEF9E-7059-5F4A-BA67-01A775B7D7CD}" srcOrd="2" destOrd="0" presId="urn:microsoft.com/office/officeart/2005/8/layout/vList5"/>
    <dgm:cxn modelId="{C99CE5B3-590A-3740-85F3-A13B16F832A0}" type="presParOf" srcId="{C2FEEF9E-7059-5F4A-BA67-01A775B7D7CD}" destId="{F8E7045B-6D63-B741-A86A-29703C46934E}" srcOrd="0" destOrd="0" presId="urn:microsoft.com/office/officeart/2005/8/layout/vList5"/>
    <dgm:cxn modelId="{A656E3D8-92A6-804F-AE25-A5E5D490BDFD}" type="presParOf" srcId="{C2FEEF9E-7059-5F4A-BA67-01A775B7D7CD}" destId="{3B1B87D7-72AA-A545-ADA4-9457F0264BA1}" srcOrd="1" destOrd="0" presId="urn:microsoft.com/office/officeart/2005/8/layout/vList5"/>
    <dgm:cxn modelId="{BFA2DA0F-639F-944D-9A0E-EB5C6148325C}" type="presParOf" srcId="{68EC7F93-71A6-DE49-A89B-48C58D143972}" destId="{F5A3AF65-0222-824B-AE62-5A3EA031ED78}" srcOrd="3" destOrd="0" presId="urn:microsoft.com/office/officeart/2005/8/layout/vList5"/>
    <dgm:cxn modelId="{2D8AA2EA-E912-6A48-B345-312574107212}" type="presParOf" srcId="{68EC7F93-71A6-DE49-A89B-48C58D143972}" destId="{3E9732DD-9240-F54E-AB1A-F4F78B6D5CBD}" srcOrd="4" destOrd="0" presId="urn:microsoft.com/office/officeart/2005/8/layout/vList5"/>
    <dgm:cxn modelId="{2AF4C24A-3BE7-6B44-9BBD-B23939569255}" type="presParOf" srcId="{3E9732DD-9240-F54E-AB1A-F4F78B6D5CBD}" destId="{2C6166DC-2CCF-6E4E-9710-3371358B60F3}" srcOrd="0" destOrd="0" presId="urn:microsoft.com/office/officeart/2005/8/layout/vList5"/>
    <dgm:cxn modelId="{B549C0C7-8F5F-E346-AE5B-477486B5F954}" type="presParOf" srcId="{3E9732DD-9240-F54E-AB1A-F4F78B6D5CBD}" destId="{D22C9A70-A870-3443-95E1-A39B2F6DE2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AA2150-709D-624F-BF2D-4F4C3066F2EC}">
      <dsp:nvSpPr>
        <dsp:cNvPr id="0" name=""/>
        <dsp:cNvSpPr/>
      </dsp:nvSpPr>
      <dsp:spPr>
        <a:xfrm rot="5400000">
          <a:off x="4127015" y="-1200881"/>
          <a:ext cx="1901905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UA" sz="2100" b="1" kern="1200"/>
            <a:t>Приклад:</a:t>
          </a:r>
          <a:r>
            <a:rPr lang="ru-UA" sz="2100" kern="1200"/>
            <a:t> </a:t>
          </a:r>
          <a:r>
            <a:rPr lang="ru-UA" sz="2100" i="1" kern="1200"/>
            <a:t>Інститут конституційного звернення</a:t>
          </a:r>
          <a:r>
            <a:rPr lang="ru-UA" sz="2100" kern="1200"/>
            <a:t> або </a:t>
          </a:r>
          <a:r>
            <a:rPr lang="ru-UA" sz="2100" i="1" kern="1200"/>
            <a:t>інститут недоторканності житла (ст. 30 КУ)</a:t>
          </a:r>
          <a:r>
            <a:rPr lang="ru-UA" sz="2100" kern="1200"/>
            <a:t>.</a:t>
          </a:r>
          <a:endParaRPr lang="en-US" sz="2100" kern="1200"/>
        </a:p>
      </dsp:txBody>
      <dsp:txXfrm rot="-5400000">
        <a:off x="2688336" y="330641"/>
        <a:ext cx="4686421" cy="1716219"/>
      </dsp:txXfrm>
    </dsp:sp>
    <dsp:sp modelId="{FF054B26-BBB3-D540-A9DA-06057F44662F}">
      <dsp:nvSpPr>
        <dsp:cNvPr id="0" name=""/>
        <dsp:cNvSpPr/>
      </dsp:nvSpPr>
      <dsp:spPr>
        <a:xfrm>
          <a:off x="0" y="59"/>
          <a:ext cx="2688336" cy="237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600" b="1" kern="1200"/>
            <a:t>Простий інститут:</a:t>
          </a:r>
          <a:r>
            <a:rPr lang="ru-UA" sz="1600" kern="1200"/>
            <a:t> Монолітний блок норм. Його не можна розділити на дрібніші частини, він регулює одне вузьке питання.</a:t>
          </a:r>
          <a:endParaRPr lang="en-US" sz="1600" kern="1200"/>
        </a:p>
      </dsp:txBody>
      <dsp:txXfrm>
        <a:off x="116054" y="116113"/>
        <a:ext cx="2456228" cy="2145273"/>
      </dsp:txXfrm>
    </dsp:sp>
    <dsp:sp modelId="{A06FD85A-69A6-8843-9AA4-3D763D0F8CA4}">
      <dsp:nvSpPr>
        <dsp:cNvPr id="0" name=""/>
        <dsp:cNvSpPr/>
      </dsp:nvSpPr>
      <dsp:spPr>
        <a:xfrm rot="5400000">
          <a:off x="4127015" y="1295369"/>
          <a:ext cx="1901905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UA" sz="2100" b="1" kern="1200"/>
            <a:t>Приклад:</a:t>
          </a:r>
          <a:r>
            <a:rPr lang="ru-UA" sz="2100" kern="1200"/>
            <a:t> </a:t>
          </a:r>
          <a:r>
            <a:rPr lang="ru-UA" sz="2100" i="1" kern="1200"/>
            <a:t>Інститут виборчого права</a:t>
          </a:r>
          <a:r>
            <a:rPr lang="ru-UA" sz="2100" kern="1200"/>
            <a:t> - у ньому є підінститути висування кандидатів, голосування, підрахунку голосів та оскарження результатів.</a:t>
          </a:r>
          <a:endParaRPr lang="en-US" sz="2100" kern="1200"/>
        </a:p>
      </dsp:txBody>
      <dsp:txXfrm rot="-5400000">
        <a:off x="2688336" y="2826892"/>
        <a:ext cx="4686421" cy="1716219"/>
      </dsp:txXfrm>
    </dsp:sp>
    <dsp:sp modelId="{AD503FC9-96C0-6B4D-A85E-CE4A77F690AE}">
      <dsp:nvSpPr>
        <dsp:cNvPr id="0" name=""/>
        <dsp:cNvSpPr/>
      </dsp:nvSpPr>
      <dsp:spPr>
        <a:xfrm>
          <a:off x="0" y="2496310"/>
          <a:ext cx="2688336" cy="237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600" b="1" kern="1200"/>
            <a:t>Складний (комплексний) інститут:</a:t>
          </a:r>
          <a:r>
            <a:rPr lang="ru-UA" sz="1600" kern="1200"/>
            <a:t> Велика система, що складається з кількох окремих підінститутів (субінститутів).</a:t>
          </a:r>
          <a:endParaRPr lang="en-US" sz="1600" kern="1200"/>
        </a:p>
      </dsp:txBody>
      <dsp:txXfrm>
        <a:off x="116054" y="2612364"/>
        <a:ext cx="2456228" cy="21452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5630D-B9B5-5642-B4CA-E2B4A63FCCEB}">
      <dsp:nvSpPr>
        <dsp:cNvPr id="0" name=""/>
        <dsp:cNvSpPr/>
      </dsp:nvSpPr>
      <dsp:spPr>
        <a:xfrm>
          <a:off x="0" y="2941567"/>
          <a:ext cx="7467600" cy="19299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3100" b="1" kern="1200"/>
            <a:t>Складові частини (підінститути):</a:t>
          </a:r>
          <a:endParaRPr lang="en-US" sz="3100" kern="1200"/>
        </a:p>
      </dsp:txBody>
      <dsp:txXfrm>
        <a:off x="0" y="2941567"/>
        <a:ext cx="7467600" cy="1042192"/>
      </dsp:txXfrm>
    </dsp:sp>
    <dsp:sp modelId="{E491CA23-E3DA-0F4D-8725-5F7EFDA42F7F}">
      <dsp:nvSpPr>
        <dsp:cNvPr id="0" name=""/>
        <dsp:cNvSpPr/>
      </dsp:nvSpPr>
      <dsp:spPr>
        <a:xfrm>
          <a:off x="0" y="3945160"/>
          <a:ext cx="1866899" cy="8877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800" b="1" kern="1200"/>
            <a:t>Підінститут обрання:</a:t>
          </a:r>
          <a:r>
            <a:rPr lang="ru-UA" sz="800" kern="1200"/>
            <a:t> цензи (35 років, мова, 10 років проживання) + сама процедура виборів (ст. 103 КУ).</a:t>
          </a:r>
          <a:endParaRPr lang="en-US" sz="800" kern="1200"/>
        </a:p>
      </dsp:txBody>
      <dsp:txXfrm>
        <a:off x="0" y="3945160"/>
        <a:ext cx="1866899" cy="887793"/>
      </dsp:txXfrm>
    </dsp:sp>
    <dsp:sp modelId="{843E2313-A6DF-B648-95A8-7EBE3947F46A}">
      <dsp:nvSpPr>
        <dsp:cNvPr id="0" name=""/>
        <dsp:cNvSpPr/>
      </dsp:nvSpPr>
      <dsp:spPr>
        <a:xfrm>
          <a:off x="1866900" y="3945160"/>
          <a:ext cx="1866899" cy="8877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800" b="1" kern="1200"/>
            <a:t>Підінститут повноважень:</a:t>
          </a:r>
          <a:r>
            <a:rPr lang="ru-UA" sz="800" kern="1200"/>
            <a:t> представництво держави, Верховний Головнокомандувач, право вето (ст. 106 КУ).</a:t>
          </a:r>
          <a:endParaRPr lang="en-US" sz="800" kern="1200"/>
        </a:p>
      </dsp:txBody>
      <dsp:txXfrm>
        <a:off x="1866900" y="3945160"/>
        <a:ext cx="1866899" cy="887793"/>
      </dsp:txXfrm>
    </dsp:sp>
    <dsp:sp modelId="{EE6BF5EE-8B68-F24A-99F2-F7CE0BD58F17}">
      <dsp:nvSpPr>
        <dsp:cNvPr id="0" name=""/>
        <dsp:cNvSpPr/>
      </dsp:nvSpPr>
      <dsp:spPr>
        <a:xfrm>
          <a:off x="3733800" y="3945160"/>
          <a:ext cx="1866899" cy="8877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800" b="1" kern="1200"/>
            <a:t>Підінститут конституційної відповідальності:</a:t>
          </a:r>
          <a:r>
            <a:rPr lang="ru-UA" sz="800" kern="1200"/>
            <a:t> процедура імпічменту (ст. 111 КУ).</a:t>
          </a:r>
          <a:endParaRPr lang="en-US" sz="800" kern="1200"/>
        </a:p>
      </dsp:txBody>
      <dsp:txXfrm>
        <a:off x="3733800" y="3945160"/>
        <a:ext cx="1866899" cy="887793"/>
      </dsp:txXfrm>
    </dsp:sp>
    <dsp:sp modelId="{6115752C-0D2A-B749-AF45-166805A6F1BC}">
      <dsp:nvSpPr>
        <dsp:cNvPr id="0" name=""/>
        <dsp:cNvSpPr/>
      </dsp:nvSpPr>
      <dsp:spPr>
        <a:xfrm>
          <a:off x="5600699" y="3945160"/>
          <a:ext cx="1866899" cy="8877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10160" rIns="56896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800" b="1" kern="1200"/>
            <a:t>Підінститут припинення повноважень:</a:t>
          </a:r>
          <a:r>
            <a:rPr lang="ru-UA" sz="800" kern="1200"/>
            <a:t> відставка, неможливість виконання обов'язків за станом здоров'я (ст. 108–110 КУ).</a:t>
          </a:r>
          <a:endParaRPr lang="en-US" sz="800" kern="1200"/>
        </a:p>
      </dsp:txBody>
      <dsp:txXfrm>
        <a:off x="5600699" y="3945160"/>
        <a:ext cx="1866899" cy="887793"/>
      </dsp:txXfrm>
    </dsp:sp>
    <dsp:sp modelId="{B237CF23-4B26-9D49-AD3D-8B057AA31C1F}">
      <dsp:nvSpPr>
        <dsp:cNvPr id="0" name=""/>
        <dsp:cNvSpPr/>
      </dsp:nvSpPr>
      <dsp:spPr>
        <a:xfrm rot="10800000">
          <a:off x="0" y="2197"/>
          <a:ext cx="7467600" cy="296831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3100" b="1" kern="1200"/>
            <a:t>Об'єкт:</a:t>
          </a:r>
          <a:r>
            <a:rPr lang="ru-UA" sz="3100" kern="1200"/>
            <a:t> Інститут Президента України (Розділ V Конституції України).</a:t>
          </a:r>
          <a:endParaRPr lang="en-US" sz="3100" kern="1200"/>
        </a:p>
      </dsp:txBody>
      <dsp:txXfrm rot="10800000">
        <a:off x="0" y="2197"/>
        <a:ext cx="7467600" cy="19287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F02E9-F332-6F4C-8BFD-F45FBAB9B535}">
      <dsp:nvSpPr>
        <dsp:cNvPr id="0" name=""/>
        <dsp:cNvSpPr/>
      </dsp:nvSpPr>
      <dsp:spPr>
        <a:xfrm rot="5400000">
          <a:off x="4127015" y="-1200881"/>
          <a:ext cx="1901905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UA" sz="1600" b="1" kern="1200" dirty="0"/>
            <a:t>Приклад:</a:t>
          </a:r>
          <a:r>
            <a:rPr lang="ru-UA" sz="1600" kern="1200" dirty="0"/>
            <a:t> </a:t>
          </a:r>
          <a:r>
            <a:rPr lang="ru-UA" sz="1600" i="1" kern="1200" dirty="0"/>
            <a:t>Інститут місцевого самоврядування</a:t>
          </a:r>
          <a:r>
            <a:rPr lang="ru-UA" sz="1600" kern="1200" dirty="0"/>
            <a:t> (ст. 140-146 КУ) - як громади керують своїм майном, обирають мерів і приймають місцеві бюджети.</a:t>
          </a:r>
          <a:endParaRPr lang="en-US" sz="1600" kern="1200" dirty="0"/>
        </a:p>
      </dsp:txBody>
      <dsp:txXfrm rot="-5400000">
        <a:off x="2688336" y="330641"/>
        <a:ext cx="4686421" cy="1716219"/>
      </dsp:txXfrm>
    </dsp:sp>
    <dsp:sp modelId="{0AD150E5-FCC4-5A46-8772-8061B465B987}">
      <dsp:nvSpPr>
        <dsp:cNvPr id="0" name=""/>
        <dsp:cNvSpPr/>
      </dsp:nvSpPr>
      <dsp:spPr>
        <a:xfrm>
          <a:off x="0" y="59"/>
          <a:ext cx="2688336" cy="237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400" b="1" kern="1200"/>
            <a:t>Регулятивні інститути:</a:t>
          </a:r>
          <a:r>
            <a:rPr lang="ru-UA" sz="1400" kern="1200"/>
            <a:t> Забезпечують щоденну мирну роботу держави та життя суспільства.</a:t>
          </a:r>
          <a:endParaRPr lang="en-US" sz="1400" kern="1200"/>
        </a:p>
      </dsp:txBody>
      <dsp:txXfrm>
        <a:off x="116054" y="116113"/>
        <a:ext cx="2456228" cy="2145273"/>
      </dsp:txXfrm>
    </dsp:sp>
    <dsp:sp modelId="{7CAA755D-BD3D-8245-9B21-220A84F9ACD8}">
      <dsp:nvSpPr>
        <dsp:cNvPr id="0" name=""/>
        <dsp:cNvSpPr/>
      </dsp:nvSpPr>
      <dsp:spPr>
        <a:xfrm rot="5400000">
          <a:off x="4127015" y="1295369"/>
          <a:ext cx="1901905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UA" sz="1600" b="1" kern="1200"/>
            <a:t>Приклад:</a:t>
          </a:r>
          <a:r>
            <a:rPr lang="ru-UA" sz="1600" kern="1200"/>
            <a:t> </a:t>
          </a:r>
          <a:r>
            <a:rPr lang="ru-UA" sz="1600" i="1" kern="1200"/>
            <a:t>Інститут конституційної скарги</a:t>
          </a:r>
          <a:r>
            <a:rPr lang="ru-UA" sz="1600" kern="1200"/>
            <a:t> (ст. 151-1 КУ) - громадянин оскаржує в КСУ закон, який порушив його конституційні права.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UA" sz="1600" b="1" kern="1200"/>
            <a:t>Приклад:</a:t>
          </a:r>
          <a:r>
            <a:rPr lang="ru-UA" sz="1600" kern="1200"/>
            <a:t> </a:t>
          </a:r>
          <a:r>
            <a:rPr lang="ru-UA" sz="1600" i="1" kern="1200"/>
            <a:t>Інститут правового режиму воєнного стану</a:t>
          </a:r>
          <a:r>
            <a:rPr lang="ru-UA" sz="1600" kern="1200"/>
            <a:t> (п. 31 ст. 85, п. 20 ст. 106 КУ).</a:t>
          </a:r>
          <a:endParaRPr lang="en-US" sz="1600" kern="1200"/>
        </a:p>
      </dsp:txBody>
      <dsp:txXfrm rot="-5400000">
        <a:off x="2688336" y="2826892"/>
        <a:ext cx="4686421" cy="1716219"/>
      </dsp:txXfrm>
    </dsp:sp>
    <dsp:sp modelId="{597C5E91-0B4A-3C4E-946E-36CAF9CC39A5}">
      <dsp:nvSpPr>
        <dsp:cNvPr id="0" name=""/>
        <dsp:cNvSpPr/>
      </dsp:nvSpPr>
      <dsp:spPr>
        <a:xfrm>
          <a:off x="0" y="2496310"/>
          <a:ext cx="2688336" cy="2377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400" b="1" kern="1200"/>
            <a:t>Охоронні інститути:</a:t>
          </a:r>
          <a:r>
            <a:rPr lang="ru-UA" sz="1400" kern="1200"/>
            <a:t> Вмикаються для захисту правопорядку, коли права порушено або виникла загроза державі.</a:t>
          </a:r>
          <a:endParaRPr lang="en-US" sz="1400" kern="1200"/>
        </a:p>
      </dsp:txBody>
      <dsp:txXfrm>
        <a:off x="116054" y="2612364"/>
        <a:ext cx="2456228" cy="21452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6DCFAE-9579-734E-A31A-4549B3A3DE63}">
      <dsp:nvSpPr>
        <dsp:cNvPr id="0" name=""/>
        <dsp:cNvSpPr/>
      </dsp:nvSpPr>
      <dsp:spPr>
        <a:xfrm rot="5400000">
          <a:off x="4449710" y="-1601930"/>
          <a:ext cx="1256514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UA" sz="1900" i="1" kern="1200"/>
            <a:t>Приклад:</a:t>
          </a:r>
          <a:r>
            <a:rPr lang="ru-UA" sz="1900" kern="1200"/>
            <a:t> </a:t>
          </a:r>
          <a:r>
            <a:rPr lang="ru-UA" sz="1900" b="1" kern="1200"/>
            <a:t>Інститут основ конституційного ладу</a:t>
          </a:r>
          <a:r>
            <a:rPr lang="ru-UA" sz="1900" kern="1200"/>
            <a:t> (Розділ I КУ) або </a:t>
          </a:r>
          <a:r>
            <a:rPr lang="ru-UA" sz="1900" b="1" kern="1200"/>
            <a:t>Інститут народовладдя</a:t>
          </a:r>
          <a:r>
            <a:rPr lang="ru-UA" sz="1900" kern="1200"/>
            <a:t> (Розділ III КУ).</a:t>
          </a:r>
          <a:endParaRPr lang="en-US" sz="1900" kern="1200"/>
        </a:p>
      </dsp:txBody>
      <dsp:txXfrm rot="-5400000">
        <a:off x="2688335" y="220783"/>
        <a:ext cx="4717926" cy="1133838"/>
      </dsp:txXfrm>
    </dsp:sp>
    <dsp:sp modelId="{4C8CDBF9-3FC4-8E4E-9CFE-EB17BBEE619C}">
      <dsp:nvSpPr>
        <dsp:cNvPr id="0" name=""/>
        <dsp:cNvSpPr/>
      </dsp:nvSpPr>
      <dsp:spPr>
        <a:xfrm>
          <a:off x="0" y="2379"/>
          <a:ext cx="2688336" cy="15706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200" b="1" kern="1200"/>
            <a:t>Загальний інститут (Фундамент):</a:t>
          </a:r>
          <a:r>
            <a:rPr lang="ru-UA" sz="1200" kern="1200"/>
            <a:t> Максимальний рівень узагальнення, задає вектор розвитку всієї галузі та закріплює базові цінності.</a:t>
          </a:r>
          <a:endParaRPr lang="en-US" sz="1200" kern="1200"/>
        </a:p>
      </dsp:txBody>
      <dsp:txXfrm>
        <a:off x="76672" y="79051"/>
        <a:ext cx="2534992" cy="1417298"/>
      </dsp:txXfrm>
    </dsp:sp>
    <dsp:sp modelId="{3B1B87D7-72AA-A545-ADA4-9457F0264BA1}">
      <dsp:nvSpPr>
        <dsp:cNvPr id="0" name=""/>
        <dsp:cNvSpPr/>
      </dsp:nvSpPr>
      <dsp:spPr>
        <a:xfrm rot="5400000">
          <a:off x="4449710" y="47243"/>
          <a:ext cx="1256514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UA" sz="1900" i="1" kern="1200"/>
            <a:t>Приклад:</a:t>
          </a:r>
          <a:r>
            <a:rPr lang="ru-UA" sz="1900" kern="1200"/>
            <a:t> </a:t>
          </a:r>
          <a:r>
            <a:rPr lang="ru-UA" sz="1900" b="1" kern="1200"/>
            <a:t>Інститут законодавчої влади (ВРУ)</a:t>
          </a:r>
          <a:r>
            <a:rPr lang="ru-UA" sz="1900" kern="1200"/>
            <a:t> (Розділ IV КУ) чи </a:t>
          </a:r>
          <a:r>
            <a:rPr lang="ru-UA" sz="1900" b="1" kern="1200"/>
            <a:t>Інститут політичних прав і свобод</a:t>
          </a:r>
          <a:r>
            <a:rPr lang="ru-UA" sz="1900" kern="1200"/>
            <a:t>.</a:t>
          </a:r>
          <a:endParaRPr lang="en-US" sz="1900" kern="1200"/>
        </a:p>
      </dsp:txBody>
      <dsp:txXfrm rot="-5400000">
        <a:off x="2688335" y="1869956"/>
        <a:ext cx="4717926" cy="1133838"/>
      </dsp:txXfrm>
    </dsp:sp>
    <dsp:sp modelId="{F8E7045B-6D63-B741-A86A-29703C46934E}">
      <dsp:nvSpPr>
        <dsp:cNvPr id="0" name=""/>
        <dsp:cNvSpPr/>
      </dsp:nvSpPr>
      <dsp:spPr>
        <a:xfrm>
          <a:off x="0" y="1651554"/>
          <a:ext cx="2688336" cy="15706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200" b="1" kern="1200"/>
            <a:t>Головний інститут (Орган / Блок):</a:t>
          </a:r>
          <a:r>
            <a:rPr lang="ru-UA" sz="1200" kern="1200"/>
            <a:t> Системоутворюючий блок, який регулює цілу гілку влади або групу прав.</a:t>
          </a:r>
          <a:endParaRPr lang="en-US" sz="1200" kern="1200"/>
        </a:p>
      </dsp:txBody>
      <dsp:txXfrm>
        <a:off x="76672" y="1728226"/>
        <a:ext cx="2534992" cy="1417298"/>
      </dsp:txXfrm>
    </dsp:sp>
    <dsp:sp modelId="{D22C9A70-A870-3443-95E1-A39B2F6DE216}">
      <dsp:nvSpPr>
        <dsp:cNvPr id="0" name=""/>
        <dsp:cNvSpPr/>
      </dsp:nvSpPr>
      <dsp:spPr>
        <a:xfrm rot="5400000">
          <a:off x="4449710" y="1696418"/>
          <a:ext cx="1256514" cy="477926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UA" sz="1900" i="1" kern="1200"/>
            <a:t>Приклад:</a:t>
          </a:r>
          <a:r>
            <a:rPr lang="ru-UA" sz="1900" kern="1200"/>
            <a:t> </a:t>
          </a:r>
          <a:r>
            <a:rPr lang="ru-UA" sz="1900" b="1" kern="1200"/>
            <a:t>Інститут депутатського запиту</a:t>
          </a:r>
          <a:r>
            <a:rPr lang="ru-UA" sz="1900" kern="1200"/>
            <a:t> (ст. 86 КУ) чи </a:t>
          </a:r>
          <a:r>
            <a:rPr lang="ru-UA" sz="1900" b="1" kern="1200"/>
            <a:t>Інститут складення присяги</a:t>
          </a:r>
          <a:r>
            <a:rPr lang="ru-UA" sz="1900" kern="1200"/>
            <a:t>.</a:t>
          </a:r>
          <a:endParaRPr lang="en-US" sz="1900" kern="1200"/>
        </a:p>
      </dsp:txBody>
      <dsp:txXfrm rot="-5400000">
        <a:off x="2688335" y="3519131"/>
        <a:ext cx="4717926" cy="1133838"/>
      </dsp:txXfrm>
    </dsp:sp>
    <dsp:sp modelId="{2C6166DC-2CCF-6E4E-9710-3371358B60F3}">
      <dsp:nvSpPr>
        <dsp:cNvPr id="0" name=""/>
        <dsp:cNvSpPr/>
      </dsp:nvSpPr>
      <dsp:spPr>
        <a:xfrm>
          <a:off x="0" y="3300729"/>
          <a:ext cx="2688336" cy="15706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UA" sz="1200" b="1" kern="1200"/>
            <a:t>Початковий / первинний інститут (Цеглинка):</a:t>
          </a:r>
          <a:r>
            <a:rPr lang="ru-UA" sz="1200" kern="1200"/>
            <a:t> Локальна, неподільна сукупність норм, що регламентує конкретну дію або вузький статус.</a:t>
          </a:r>
          <a:endParaRPr lang="en-US" sz="1200" kern="1200"/>
        </a:p>
      </dsp:txBody>
      <dsp:txXfrm>
        <a:off x="76672" y="3377401"/>
        <a:ext cx="2534992" cy="14172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7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1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1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 anchor="b">
            <a:normAutofit/>
          </a:bodyPr>
          <a:lstStyle/>
          <a:p>
            <a:r>
              <a:rPr lang="uk-UA" dirty="0"/>
              <a:t>Система право України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>
            <a:normAutofit/>
          </a:bodyPr>
          <a:lstStyle/>
          <a:p>
            <a:r>
              <a:rPr lang="uk-UA" dirty="0"/>
              <a:t>Загальна частина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77E21C-414B-FE07-BE25-3CFE93D92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UA" dirty="0"/>
              <a:t>Питання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1BB975-E044-AAFA-6BBC-D4290353AE5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Поняття, ознаки та юридична специфіка конституційно-правових норм.</a:t>
            </a:r>
          </a:p>
          <a:p>
            <a:pPr lvl="0"/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конституційно-правових норм.</a:t>
            </a:r>
          </a:p>
          <a:p>
            <a:pPr lvl="0"/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норм конституційного права та особливості їх реалізації.</a:t>
            </a:r>
          </a:p>
          <a:p>
            <a:r>
              <a:rPr lang="ru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Поняття, структура та види інститутів конституційного права.</a:t>
            </a:r>
            <a:r>
              <a:rPr lang="ru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17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Система КПУ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Система </a:t>
            </a:r>
            <a:r>
              <a:rPr lang="ru-RU" b="1" dirty="0" err="1"/>
              <a:t>конституційного</a:t>
            </a:r>
            <a:r>
              <a:rPr lang="ru-RU" b="1" dirty="0"/>
              <a:t> права </a:t>
            </a:r>
            <a:r>
              <a:rPr lang="ru-RU" b="1" dirty="0" err="1"/>
              <a:t>України</a:t>
            </a:r>
            <a:r>
              <a:rPr lang="ru-RU" b="1" dirty="0"/>
              <a:t>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об'єктивно</a:t>
            </a:r>
            <a:r>
              <a:rPr lang="ru-RU" dirty="0"/>
              <a:t> </a:t>
            </a:r>
            <a:r>
              <a:rPr lang="ru-RU" dirty="0" err="1"/>
              <a:t>взаємодіюча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конституційно-правових</a:t>
            </a:r>
            <a:r>
              <a:rPr lang="ru-RU" dirty="0"/>
              <a:t> норм, </a:t>
            </a:r>
            <a:r>
              <a:rPr lang="ru-RU" dirty="0" err="1"/>
              <a:t>інститутів</a:t>
            </a:r>
            <a:r>
              <a:rPr lang="ru-RU" dirty="0"/>
              <a:t> та </a:t>
            </a:r>
            <a:r>
              <a:rPr lang="ru-RU" dirty="0" err="1"/>
              <a:t>принципів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суспільні</a:t>
            </a:r>
            <a:r>
              <a:rPr lang="ru-RU" dirty="0"/>
              <a:t> </a:t>
            </a:r>
            <a:r>
              <a:rPr lang="ru-RU" dirty="0" err="1"/>
              <a:t>відносини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становлять</a:t>
            </a:r>
            <a:r>
              <a:rPr lang="ru-RU" dirty="0"/>
              <a:t> предмет </a:t>
            </a:r>
            <a:r>
              <a:rPr lang="ru-RU" dirty="0" err="1"/>
              <a:t>конституційного</a:t>
            </a:r>
            <a:r>
              <a:rPr lang="ru-RU" dirty="0"/>
              <a:t> права.</a:t>
            </a:r>
          </a:p>
          <a:p>
            <a:endParaRPr lang="ru-RU" dirty="0"/>
          </a:p>
          <a:p>
            <a:r>
              <a:rPr lang="ru-RU" b="1" dirty="0"/>
              <a:t>Структура </a:t>
            </a:r>
            <a:r>
              <a:rPr lang="ru-RU" b="1" dirty="0" err="1"/>
              <a:t>конституційного</a:t>
            </a:r>
            <a:r>
              <a:rPr lang="ru-RU" b="1" dirty="0"/>
              <a:t> права </a:t>
            </a:r>
            <a:r>
              <a:rPr lang="ru-RU" dirty="0"/>
              <a:t>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спосіб</a:t>
            </a:r>
            <a:r>
              <a:rPr lang="ru-RU" dirty="0"/>
              <a:t> </a:t>
            </a:r>
            <a:r>
              <a:rPr lang="ru-RU" dirty="0" err="1"/>
              <a:t>взаємозв'язку</a:t>
            </a:r>
            <a:r>
              <a:rPr lang="ru-RU" dirty="0"/>
              <a:t> </a:t>
            </a:r>
            <a:r>
              <a:rPr lang="ru-RU" dirty="0" err="1"/>
              <a:t>і</a:t>
            </a:r>
            <a:r>
              <a:rPr lang="ru-RU" dirty="0"/>
              <a:t> </a:t>
            </a:r>
            <a:r>
              <a:rPr lang="ru-RU" dirty="0" err="1"/>
              <a:t>взаємоузгодження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внутрішніх</a:t>
            </a:r>
            <a:r>
              <a:rPr lang="ru-RU" dirty="0"/>
              <a:t> </a:t>
            </a:r>
            <a:r>
              <a:rPr lang="ru-RU" dirty="0" err="1"/>
              <a:t>складових</a:t>
            </a:r>
            <a:r>
              <a:rPr lang="ru-RU" dirty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Норма КПУ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err="1"/>
              <a:t>Конституційно-правова</a:t>
            </a:r>
            <a:r>
              <a:rPr lang="ru-RU" b="1" dirty="0"/>
              <a:t> норма </a:t>
            </a:r>
            <a:r>
              <a:rPr lang="ru-RU" dirty="0"/>
              <a:t>(</a:t>
            </a:r>
            <a:r>
              <a:rPr lang="ru-RU" dirty="0" err="1"/>
              <a:t>від</a:t>
            </a:r>
            <a:r>
              <a:rPr lang="ru-RU" dirty="0"/>
              <a:t> лат. </a:t>
            </a:r>
            <a:r>
              <a:rPr lang="ru-RU" dirty="0" err="1"/>
              <a:t>norma</a:t>
            </a:r>
            <a:r>
              <a:rPr lang="ru-RU" dirty="0"/>
              <a:t> - правило, </a:t>
            </a:r>
            <a:r>
              <a:rPr lang="ru-RU" dirty="0" err="1"/>
              <a:t>взірець</a:t>
            </a:r>
            <a:r>
              <a:rPr lang="ru-RU" dirty="0"/>
              <a:t>)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встановлене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санкціоноване</a:t>
            </a:r>
            <a:r>
              <a:rPr lang="ru-RU" dirty="0"/>
              <a:t> державою </a:t>
            </a:r>
            <a:r>
              <a:rPr lang="ru-RU" dirty="0" err="1"/>
              <a:t>одиничне</a:t>
            </a:r>
            <a:r>
              <a:rPr lang="ru-RU" dirty="0"/>
              <a:t>, формально </a:t>
            </a:r>
            <a:r>
              <a:rPr lang="ru-RU" dirty="0" err="1"/>
              <a:t>визначене</a:t>
            </a:r>
            <a:r>
              <a:rPr lang="ru-RU" dirty="0"/>
              <a:t>, </a:t>
            </a:r>
            <a:r>
              <a:rPr lang="ru-RU" dirty="0" err="1"/>
              <a:t>загальнообов'язкове</a:t>
            </a:r>
            <a:r>
              <a:rPr lang="ru-RU" dirty="0"/>
              <a:t> правило </a:t>
            </a:r>
            <a:r>
              <a:rPr lang="ru-RU" dirty="0" err="1"/>
              <a:t>поведінки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регулює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охороняє</a:t>
            </a:r>
            <a:r>
              <a:rPr lang="ru-RU" dirty="0"/>
              <a:t> </a:t>
            </a:r>
            <a:r>
              <a:rPr lang="ru-RU" dirty="0" err="1"/>
              <a:t>суспільні</a:t>
            </a:r>
            <a:r>
              <a:rPr lang="ru-RU" dirty="0"/>
              <a:t> </a:t>
            </a:r>
            <a:r>
              <a:rPr lang="ru-RU" dirty="0" err="1"/>
              <a:t>відносини</a:t>
            </a:r>
            <a:r>
              <a:rPr lang="ru-RU" dirty="0"/>
              <a:t>.</a:t>
            </a: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Загальні ознаки норми КПУ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загальнообов'язковий характер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норми конституційного права є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регулятивними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 конституційного права має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формально-визначений характер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конституційного права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має загальний характер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письмову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документальну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форму,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нормативно-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актах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охороняються державою від порушень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50DD55-0B80-84BC-51E9-306D43328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Специфічні ознаки норми КПУ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493884-26A7-A99F-B5FE-2B2A8762E7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норм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змістом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коло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становлять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права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установчим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характером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приписів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нормах - вони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встановлюють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актів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укази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постанови,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розпорядження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порядок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оприлюднення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джерелами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найвищу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юридичну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силу; </a:t>
            </a:r>
          </a:p>
          <a:p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кола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</a:p>
          <a:p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визначеності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приписів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норм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загальнорегулятивний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(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норми-принципи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норми-декларації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норми-дефініції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норми-програми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норми-роз'яснення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норми-довідки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99625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72" y="865288"/>
            <a:ext cx="8424936" cy="4684483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4" y="2918222"/>
            <a:ext cx="3982640" cy="1600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918222"/>
            <a:ext cx="3982640" cy="160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375" y="3139678"/>
            <a:ext cx="3686711" cy="1905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38" b="1">
                <a:solidFill>
                  <a:srgbClr val="102A45"/>
                </a:solidFill>
                <a:latin typeface="Merriweather"/>
              </a:rPr>
              <a:t>Установчий характер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375" y="3439715"/>
            <a:ext cx="3511153" cy="8795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50"/>
              </a:lnSpc>
            </a:pPr>
            <a:r>
              <a:rPr sz="844">
                <a:solidFill>
                  <a:srgbClr val="334155"/>
                </a:solidFill>
                <a:latin typeface="Montserrat"/>
              </a:rPr>
              <a:t>Норми конституційного права закріплюють засади суспільного та державного ладу, суверенітет, форми народовладдя та основи правового статусу особи. Вони мають первинний, імперативний характер і слугують базисом для всіх інших галузей права України.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7046" y="3139678"/>
            <a:ext cx="3686711" cy="1905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38" b="1">
                <a:solidFill>
                  <a:srgbClr val="102A45"/>
                </a:solidFill>
                <a:latin typeface="Merriweather"/>
              </a:rPr>
              <a:t>Регулятивна специфіка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47047" y="3439715"/>
            <a:ext cx="3511153" cy="8795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50"/>
              </a:lnSpc>
            </a:pPr>
            <a:r>
              <a:rPr sz="844">
                <a:solidFill>
                  <a:srgbClr val="334155"/>
                </a:solidFill>
                <a:latin typeface="Montserrat"/>
              </a:rPr>
              <a:t>На відміну від цивільного чи кримінального права, більшість статей Конституції України мають пряму дію (ч. 3 ст. 8). Вони діють як постійні норми-принципи та норми-дефініції, що обумовлює їх особливу архітектоніку без жорсткої прив'язки до разових санкцій.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343" y="1174254"/>
            <a:ext cx="816941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Специфіка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конституційної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норми</a:t>
            </a:r>
            <a:endParaRPr sz="30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4344" y="1635919"/>
            <a:ext cx="8215313" cy="14288"/>
          </a:xfrm>
          <a:prstGeom prst="rect">
            <a:avLst/>
          </a:prstGeom>
          <a:solidFill>
            <a:srgbClr val="E7D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692697"/>
            <a:ext cx="8280919" cy="51559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344" y="1250156"/>
            <a:ext cx="3862982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Тріада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елементів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endParaRPr lang="uk-UA" sz="30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l"/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праві</a:t>
            </a:r>
            <a:endParaRPr sz="30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4344" y="1635919"/>
            <a:ext cx="3679031" cy="14288"/>
          </a:xfrm>
          <a:prstGeom prst="rect">
            <a:avLst/>
          </a:prstGeom>
          <a:solidFill>
            <a:srgbClr val="E7D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149" y="1067024"/>
            <a:ext cx="4139507" cy="45222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4344" y="2943225"/>
            <a:ext cx="3862982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02A45"/>
                </a:solidFill>
                <a:latin typeface="Merriweather"/>
              </a:rPr>
              <a:t>Гіпотеза, диспозиція, санкція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4344" y="3264694"/>
            <a:ext cx="3679031" cy="520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50"/>
              </a:lnSpc>
            </a:pPr>
            <a:r>
              <a:rPr sz="844">
                <a:solidFill>
                  <a:srgbClr val="374151"/>
                </a:solidFill>
                <a:latin typeface="Montserrat"/>
              </a:rPr>
              <a:t>Класична тричленна формула права набуває у конституційній площині суттєвих трансформацій через високий рівень абстрактності матеріалу.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344" y="3879057"/>
            <a:ext cx="3679031" cy="520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50"/>
              </a:lnSpc>
            </a:pPr>
            <a:r>
              <a:rPr sz="844">
                <a:solidFill>
                  <a:srgbClr val="374151"/>
                </a:solidFill>
                <a:latin typeface="Montserrat"/>
              </a:rPr>
              <a:t>Елементи норми часто рознесені по різних статтях Конституції або закріплені в спеціальних законах України (про КСУ, Кабмін чи Регламент ВРУ).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57250"/>
            <a:ext cx="8191821" cy="4961516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50" y="2828100"/>
            <a:ext cx="2597763" cy="1714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291" y="2853928"/>
            <a:ext cx="2619412" cy="172878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4840" y="2870092"/>
            <a:ext cx="2619412" cy="17287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381" y="3511153"/>
            <a:ext cx="2405339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>
                <a:solidFill>
                  <a:srgbClr val="102A45"/>
                </a:solidFill>
                <a:latin typeface="Merriweather"/>
              </a:rPr>
              <a:t>Гіпотеза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510" y="3752134"/>
            <a:ext cx="2290799" cy="602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81"/>
              </a:lnSpc>
            </a:pPr>
            <a:r>
              <a:rPr sz="788" dirty="0" err="1">
                <a:solidFill>
                  <a:srgbClr val="475569"/>
                </a:solidFill>
                <a:latin typeface="Montserrat"/>
              </a:rPr>
              <a:t>Визначає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коло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юридичних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фактів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,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статус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або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настання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особливих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умов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(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віковий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ценз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,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введення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воєнного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стану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,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набуття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громадянства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),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за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яких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норма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активується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84605" y="3519934"/>
            <a:ext cx="2405339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>
                <a:solidFill>
                  <a:srgbClr val="102A45"/>
                </a:solidFill>
                <a:latin typeface="Merriweather"/>
              </a:rPr>
              <a:t>Диспозиція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62354" y="3756925"/>
            <a:ext cx="2290799" cy="602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81"/>
              </a:lnSpc>
            </a:pPr>
            <a:r>
              <a:rPr sz="788" dirty="0" err="1">
                <a:solidFill>
                  <a:srgbClr val="475569"/>
                </a:solidFill>
                <a:latin typeface="Montserrat"/>
              </a:rPr>
              <a:t>Ядро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норми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,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яке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формулює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суб'єктивне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право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,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конституційний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обов'язок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,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заборону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чи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виключну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компетенцію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державного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органу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(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ст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. 85, 106 КУ).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37703" y="3532566"/>
            <a:ext cx="2405339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1" dirty="0" err="1">
                <a:solidFill>
                  <a:srgbClr val="102A45"/>
                </a:solidFill>
                <a:latin typeface="Merriweather"/>
              </a:rPr>
              <a:t>Санкція</a:t>
            </a:r>
            <a:endParaRPr sz="1125" b="1" dirty="0">
              <a:solidFill>
                <a:srgbClr val="102A45"/>
              </a:solidFill>
              <a:latin typeface="Merriweath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11525" y="3770758"/>
            <a:ext cx="2290799" cy="602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81"/>
              </a:lnSpc>
            </a:pPr>
            <a:r>
              <a:rPr sz="788" dirty="0" err="1">
                <a:solidFill>
                  <a:srgbClr val="475569"/>
                </a:solidFill>
                <a:latin typeface="Montserrat"/>
              </a:rPr>
              <a:t>Заходи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конституційно-правового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примусу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та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відновлення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балансу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влади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(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імпічмент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,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достроковий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розпуск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парламенту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,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визнання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акта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 </a:t>
            </a:r>
            <a:r>
              <a:rPr sz="788" dirty="0" err="1">
                <a:solidFill>
                  <a:srgbClr val="475569"/>
                </a:solidFill>
                <a:latin typeface="Montserrat"/>
              </a:rPr>
              <a:t>неконституційним</a:t>
            </a:r>
            <a:r>
              <a:rPr sz="788" dirty="0">
                <a:solidFill>
                  <a:srgbClr val="475569"/>
                </a:solidFill>
                <a:latin typeface="Montserrat"/>
              </a:rPr>
              <a:t>).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544" y="3089671"/>
            <a:ext cx="342900" cy="271463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8410" y="3089671"/>
            <a:ext cx="307181" cy="271463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4274" y="3089671"/>
            <a:ext cx="271463" cy="27146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4344" y="1250156"/>
            <a:ext cx="862607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Зміст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елементів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норми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права</a:t>
            </a:r>
            <a:endParaRPr sz="30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4344" y="1635919"/>
            <a:ext cx="8215313" cy="14288"/>
          </a:xfrm>
          <a:prstGeom prst="rect">
            <a:avLst/>
          </a:prstGeom>
          <a:solidFill>
            <a:srgbClr val="E7D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32" y="857250"/>
            <a:ext cx="8394699" cy="472201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59127" y="2491606"/>
            <a:ext cx="8215313" cy="2453432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209616"/>
              </p:ext>
            </p:extLst>
          </p:nvPr>
        </p:nvGraphicFramePr>
        <p:xfrm>
          <a:off x="301997" y="2491606"/>
          <a:ext cx="8208168" cy="2453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3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2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3358">
                <a:tc>
                  <a:txBody>
                    <a:bodyPr/>
                    <a:lstStyle/>
                    <a:p>
                      <a:pPr algn="l"/>
                      <a:r>
                        <a:rPr sz="800" b="0" i="0" u="none">
                          <a:solidFill>
                            <a:srgbClr val="FFFFFF"/>
                          </a:solidFill>
                          <a:latin typeface="Merriweather"/>
                        </a:rPr>
                        <a:t>Тип структури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2A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00" b="0" i="0" u="none" dirty="0" err="1">
                          <a:solidFill>
                            <a:srgbClr val="FFFFFF"/>
                          </a:solidFill>
                          <a:latin typeface="Merriweather"/>
                        </a:rPr>
                        <a:t>Характеристика</a:t>
                      </a:r>
                      <a:r>
                        <a:rPr sz="800" b="0" i="0" u="none" dirty="0">
                          <a:solidFill>
                            <a:srgbClr val="FFFFFF"/>
                          </a:solidFill>
                          <a:latin typeface="Merriweather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rgbClr val="FFFFFF"/>
                          </a:solidFill>
                          <a:latin typeface="Merriweather"/>
                        </a:rPr>
                        <a:t>та</a:t>
                      </a:r>
                      <a:r>
                        <a:rPr sz="800" b="0" i="0" u="none" dirty="0">
                          <a:solidFill>
                            <a:srgbClr val="FFFFFF"/>
                          </a:solidFill>
                          <a:latin typeface="Merriweather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rgbClr val="FFFFFF"/>
                          </a:solidFill>
                          <a:latin typeface="Merriweather"/>
                        </a:rPr>
                        <a:t>будова</a:t>
                      </a:r>
                      <a:endParaRPr sz="800" b="0" i="0" u="none" dirty="0">
                        <a:solidFill>
                          <a:srgbClr val="FFFFFF"/>
                        </a:solidFill>
                        <a:latin typeface="Merriweather"/>
                      </a:endParaRP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2A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00" b="0" i="0" u="none">
                          <a:solidFill>
                            <a:srgbClr val="FFFFFF"/>
                          </a:solidFill>
                          <a:latin typeface="Merriweather"/>
                        </a:rPr>
                        <a:t>Нормативний приклад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02A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358">
                <a:tc>
                  <a:txBody>
                    <a:bodyPr/>
                    <a:lstStyle/>
                    <a:p>
                      <a:pPr algn="l"/>
                      <a:r>
                        <a:rPr sz="800" b="1" i="0" u="none">
                          <a:solidFill>
                            <a:srgbClr val="334155"/>
                          </a:solidFill>
                          <a:latin typeface="Montserrat"/>
                        </a:rPr>
                        <a:t>Одночленні норми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00" b="0" i="0" u="none">
                          <a:solidFill>
                            <a:srgbClr val="334155"/>
                          </a:solidFill>
                          <a:latin typeface="Montserrat"/>
                        </a:rPr>
                        <a:t>Містять лише диспозицію установчого змісту. Гіпотеза є загальною (постійною), санкція в тексті статті відсутня.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00" b="1" i="0" u="none">
                          <a:solidFill>
                            <a:srgbClr val="334155"/>
                          </a:solidFill>
                          <a:latin typeface="Montserrat"/>
                        </a:rPr>
                        <a:t>Ч. 1 ст. 1 КУ:</a:t>
                      </a:r>
                      <a:r>
                        <a:rPr sz="800" b="0" i="0" u="none">
                          <a:solidFill>
                            <a:srgbClr val="334155"/>
                          </a:solidFill>
                          <a:latin typeface="Montserrat"/>
                        </a:rPr>
                        <a:t> «Україна є суверенна і незалежна, демократична, соціальна, правова держава».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358">
                <a:tc>
                  <a:txBody>
                    <a:bodyPr/>
                    <a:lstStyle/>
                    <a:p>
                      <a:pPr algn="l"/>
                      <a:r>
                        <a:rPr sz="800" b="1" i="0" u="none">
                          <a:solidFill>
                            <a:srgbClr val="334155"/>
                          </a:solidFill>
                          <a:latin typeface="Montserrat"/>
                        </a:rPr>
                        <a:t>Двочленні норми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7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00" b="0" i="0" u="none">
                          <a:solidFill>
                            <a:srgbClr val="334155"/>
                          </a:solidFill>
                          <a:latin typeface="Montserrat"/>
                        </a:rPr>
                        <a:t>Складаються з гіпотези та диспозиції. Найпоширеніша модель для визначення прав громадян та компетенції органів.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7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00" b="1" i="0" u="none">
                          <a:solidFill>
                            <a:srgbClr val="334155"/>
                          </a:solidFill>
                          <a:latin typeface="Montserrat"/>
                        </a:rPr>
                        <a:t>Ч. 2 ст. 103 КУ:</a:t>
                      </a:r>
                      <a:r>
                        <a:rPr sz="800" b="0" i="0" u="none">
                          <a:solidFill>
                            <a:srgbClr val="334155"/>
                          </a:solidFill>
                          <a:latin typeface="Montserrat"/>
                        </a:rPr>
                        <a:t> Цензи щодо обрання Президента (вік 35 років, ценз осілості) та право балотуватися.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7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359">
                <a:tc>
                  <a:txBody>
                    <a:bodyPr/>
                    <a:lstStyle/>
                    <a:p>
                      <a:pPr algn="l"/>
                      <a:r>
                        <a:rPr sz="800" b="1" i="0" u="none">
                          <a:solidFill>
                            <a:srgbClr val="334155"/>
                          </a:solidFill>
                          <a:latin typeface="Montserrat"/>
                        </a:rPr>
                        <a:t>Тричленні норми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00" b="0" i="0" u="none">
                          <a:solidFill>
                            <a:srgbClr val="334155"/>
                          </a:solidFill>
                          <a:latin typeface="Montserrat"/>
                        </a:rPr>
                        <a:t>Повний логічний ланцюг (умова – дія – наслідок порушення). Характерні для інституту конституційної відповідальності.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800" b="1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Ч</a:t>
                      </a:r>
                      <a:r>
                        <a:rPr sz="800" b="1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. 2 </a:t>
                      </a:r>
                      <a:r>
                        <a:rPr sz="800" b="1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ст</a:t>
                      </a:r>
                      <a:r>
                        <a:rPr sz="800" b="1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. 84, </a:t>
                      </a:r>
                      <a:r>
                        <a:rPr sz="800" b="1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ч</a:t>
                      </a:r>
                      <a:r>
                        <a:rPr sz="800" b="1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. 3 </a:t>
                      </a:r>
                      <a:r>
                        <a:rPr sz="800" b="1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ст</a:t>
                      </a:r>
                      <a:r>
                        <a:rPr sz="800" b="1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. 81 КУ:</a:t>
                      </a:r>
                      <a:r>
                        <a:rPr sz="800" b="0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Обов'язок</a:t>
                      </a:r>
                      <a:r>
                        <a:rPr sz="800" b="0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особистого</a:t>
                      </a:r>
                      <a:r>
                        <a:rPr sz="800" b="0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голосування</a:t>
                      </a:r>
                      <a:r>
                        <a:rPr sz="800" b="0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та</a:t>
                      </a:r>
                      <a:r>
                        <a:rPr sz="800" b="0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припинення</a:t>
                      </a:r>
                      <a:r>
                        <a:rPr sz="800" b="0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повноважень</a:t>
                      </a:r>
                      <a:r>
                        <a:rPr sz="800" b="0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за</a:t>
                      </a:r>
                      <a:r>
                        <a:rPr sz="800" b="0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 </a:t>
                      </a:r>
                      <a:r>
                        <a:rPr sz="800" b="0" i="0" u="none" dirty="0" err="1">
                          <a:solidFill>
                            <a:srgbClr val="334155"/>
                          </a:solidFill>
                          <a:latin typeface="Montserrat"/>
                        </a:rPr>
                        <a:t>кнопкодавство</a:t>
                      </a:r>
                      <a:r>
                        <a:rPr sz="800" b="0" i="0" u="none" dirty="0">
                          <a:solidFill>
                            <a:srgbClr val="334155"/>
                          </a:solidFill>
                          <a:latin typeface="Montserrat"/>
                        </a:rPr>
                        <a:t>.</a:t>
                      </a:r>
                    </a:p>
                  </a:txBody>
                  <a:tcPr marL="47625" marR="47625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67915" y="2875583"/>
            <a:ext cx="2052042" cy="7144"/>
          </a:xfrm>
          <a:prstGeom prst="rect">
            <a:avLst/>
          </a:prstGeom>
          <a:solidFill>
            <a:srgbClr val="EDE8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" name="Rectangle 5"/>
          <p:cNvSpPr/>
          <p:nvPr/>
        </p:nvSpPr>
        <p:spPr>
          <a:xfrm>
            <a:off x="2519958" y="2875583"/>
            <a:ext cx="3693653" cy="7144"/>
          </a:xfrm>
          <a:prstGeom prst="rect">
            <a:avLst/>
          </a:prstGeom>
          <a:solidFill>
            <a:srgbClr val="EDE8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Rectangle 6"/>
          <p:cNvSpPr/>
          <p:nvPr/>
        </p:nvSpPr>
        <p:spPr>
          <a:xfrm>
            <a:off x="6213612" y="2875583"/>
            <a:ext cx="2462473" cy="7144"/>
          </a:xfrm>
          <a:prstGeom prst="rect">
            <a:avLst/>
          </a:prstGeom>
          <a:solidFill>
            <a:srgbClr val="EDE8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Rectangle 7"/>
          <p:cNvSpPr/>
          <p:nvPr/>
        </p:nvSpPr>
        <p:spPr>
          <a:xfrm>
            <a:off x="467915" y="3561829"/>
            <a:ext cx="2052042" cy="7144"/>
          </a:xfrm>
          <a:prstGeom prst="rect">
            <a:avLst/>
          </a:prstGeom>
          <a:solidFill>
            <a:srgbClr val="EDE8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9" name="Rectangle 8"/>
          <p:cNvSpPr/>
          <p:nvPr/>
        </p:nvSpPr>
        <p:spPr>
          <a:xfrm>
            <a:off x="2519958" y="3561829"/>
            <a:ext cx="3693653" cy="7144"/>
          </a:xfrm>
          <a:prstGeom prst="rect">
            <a:avLst/>
          </a:prstGeom>
          <a:solidFill>
            <a:srgbClr val="EDE8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Rectangle 9"/>
          <p:cNvSpPr/>
          <p:nvPr/>
        </p:nvSpPr>
        <p:spPr>
          <a:xfrm>
            <a:off x="6213612" y="3561829"/>
            <a:ext cx="2462473" cy="7144"/>
          </a:xfrm>
          <a:prstGeom prst="rect">
            <a:avLst/>
          </a:prstGeom>
          <a:solidFill>
            <a:srgbClr val="EDE8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/>
        </p:nvSpPr>
        <p:spPr>
          <a:xfrm>
            <a:off x="467915" y="4248075"/>
            <a:ext cx="2052042" cy="7144"/>
          </a:xfrm>
          <a:prstGeom prst="rect">
            <a:avLst/>
          </a:prstGeom>
          <a:solidFill>
            <a:srgbClr val="EDE8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Rectangle 11"/>
          <p:cNvSpPr/>
          <p:nvPr/>
        </p:nvSpPr>
        <p:spPr>
          <a:xfrm>
            <a:off x="2519958" y="4248075"/>
            <a:ext cx="3693653" cy="7144"/>
          </a:xfrm>
          <a:prstGeom prst="rect">
            <a:avLst/>
          </a:prstGeom>
          <a:solidFill>
            <a:srgbClr val="EDE8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Rectangle 12"/>
          <p:cNvSpPr/>
          <p:nvPr/>
        </p:nvSpPr>
        <p:spPr>
          <a:xfrm>
            <a:off x="6213612" y="4248075"/>
            <a:ext cx="2462473" cy="7144"/>
          </a:xfrm>
          <a:prstGeom prst="rect">
            <a:avLst/>
          </a:prstGeom>
          <a:solidFill>
            <a:srgbClr val="EDE8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TextBox 13"/>
          <p:cNvSpPr txBox="1"/>
          <p:nvPr/>
        </p:nvSpPr>
        <p:spPr>
          <a:xfrm>
            <a:off x="258961" y="1142776"/>
            <a:ext cx="825120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Моделі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структури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uk-UA"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конституційної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норм</a:t>
            </a:r>
            <a:endParaRPr sz="30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4344" y="1635919"/>
            <a:ext cx="8215313" cy="14288"/>
          </a:xfrm>
          <a:prstGeom prst="rect">
            <a:avLst/>
          </a:prstGeom>
          <a:solidFill>
            <a:srgbClr val="E7D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Структура конституційно-правової норми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«гіпотеза - диспозиція - санкція»</a:t>
            </a:r>
          </a:p>
          <a:p>
            <a:pPr marL="0" indent="0" algn="ctr"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«Президент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усунений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поста Верховною Радою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порядку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імпічменту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вчинення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зради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злочину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(ст. 111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«гіпотеза - диспозиція»</a:t>
            </a:r>
          </a:p>
          <a:p>
            <a:pPr marL="0" indent="0" algn="ctr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Ніхто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особисте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 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«диспозиція» </a:t>
            </a:r>
          </a:p>
          <a:p>
            <a:pPr marL="0" indent="0" algn="ctr"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Україна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республікою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(ст. 5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81" y="857250"/>
            <a:ext cx="8433376" cy="5004967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4" y="3053953"/>
            <a:ext cx="3568303" cy="13287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0082" y="3311128"/>
            <a:ext cx="3196828" cy="609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725"/>
              </a:lnSpc>
            </a:pPr>
            <a:r>
              <a:rPr sz="4725" b="1">
                <a:solidFill>
                  <a:srgbClr val="102A45"/>
                </a:solidFill>
                <a:latin typeface="Merriweather"/>
              </a:rPr>
              <a:t>90</a:t>
            </a:r>
            <a:r>
              <a:rPr sz="4725" b="1">
                <a:solidFill>
                  <a:srgbClr val="C99839"/>
                </a:solidFill>
                <a:latin typeface="Merriweather"/>
              </a:rPr>
              <a:t>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0082" y="3982640"/>
            <a:ext cx="3196828" cy="1470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6">
                <a:solidFill>
                  <a:srgbClr val="64748B"/>
                </a:solidFill>
                <a:latin typeface="Montserrat SemiBold"/>
              </a:rPr>
              <a:t>ДВОЧЛЕННИХ ТА УСТАНОВЧИХ НОРМ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18397" y="2953941"/>
            <a:ext cx="4579322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02A45"/>
                </a:solidFill>
                <a:latin typeface="Merriweather"/>
              </a:rPr>
              <a:t>Відсутність прямої санкції в тексті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397" y="3282553"/>
            <a:ext cx="4361259" cy="520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50"/>
              </a:lnSpc>
            </a:pPr>
            <a:r>
              <a:rPr sz="844">
                <a:solidFill>
                  <a:srgbClr val="334155"/>
                </a:solidFill>
                <a:latin typeface="Montserrat"/>
              </a:rPr>
              <a:t>Переважна більшість конституційних статей не мають санкції безпосередньо у своєму складі. Це обумовлено найвищою юридичною силою Конституції як суспільного договору.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8397" y="3882628"/>
            <a:ext cx="4361259" cy="520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50"/>
              </a:lnSpc>
            </a:pPr>
            <a:r>
              <a:rPr sz="844">
                <a:solidFill>
                  <a:srgbClr val="334155"/>
                </a:solidFill>
                <a:latin typeface="Montserrat"/>
              </a:rPr>
              <a:t>Охоронна функція реалізується опосередковано через норми інших галузей права (КК України, КУпАП) або через процедурні закони про функціонування публічної влади.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344" y="1250156"/>
            <a:ext cx="862607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Специфіка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санкцій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Конституції</a:t>
            </a:r>
            <a:endParaRPr sz="30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4344" y="1635919"/>
            <a:ext cx="8215313" cy="14288"/>
          </a:xfrm>
          <a:prstGeom prst="rect">
            <a:avLst/>
          </a:prstGeom>
          <a:solidFill>
            <a:srgbClr val="E7D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857250"/>
            <a:ext cx="8428136" cy="51435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57931" y="2290313"/>
            <a:ext cx="8215313" cy="575072"/>
          </a:xfrm>
          <a:prstGeom prst="roundRect">
            <a:avLst>
              <a:gd name="adj" fmla="val 9937"/>
            </a:avLst>
          </a:prstGeom>
          <a:solidFill>
            <a:srgbClr val="FFFFFF"/>
          </a:solidFill>
          <a:ln w="9525">
            <a:solidFill>
              <a:srgbClr val="E2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857251" y="2482453"/>
            <a:ext cx="7679531" cy="3184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07"/>
              </a:lnSpc>
            </a:pPr>
            <a:r>
              <a:rPr sz="844" b="1">
                <a:solidFill>
                  <a:srgbClr val="102A45"/>
                </a:solidFill>
                <a:latin typeface="Montserrat"/>
              </a:rPr>
              <a:t>Правопоновлюючі (скасувальні):</a:t>
            </a:r>
            <a:r>
              <a:rPr sz="844">
                <a:solidFill>
                  <a:srgbClr val="334155"/>
                </a:solidFill>
                <a:latin typeface="Montserrat"/>
              </a:rPr>
              <a:t> Визнання законів чи указів неконституційними Конституційним Судом України (втрата чинності з дня ухвалення рішення), скасування незаконних актів Уряду Президентом.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50876" y="3075385"/>
            <a:ext cx="8215313" cy="575072"/>
          </a:xfrm>
          <a:prstGeom prst="roundRect">
            <a:avLst>
              <a:gd name="adj" fmla="val 9937"/>
            </a:avLst>
          </a:prstGeom>
          <a:solidFill>
            <a:srgbClr val="FFFFFF"/>
          </a:solidFill>
          <a:ln w="9525">
            <a:solidFill>
              <a:srgbClr val="E2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" name="TextBox 5"/>
          <p:cNvSpPr txBox="1"/>
          <p:nvPr/>
        </p:nvSpPr>
        <p:spPr>
          <a:xfrm>
            <a:off x="857251" y="3157538"/>
            <a:ext cx="7679531" cy="3184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07"/>
              </a:lnSpc>
            </a:pPr>
            <a:r>
              <a:rPr sz="844" b="1">
                <a:solidFill>
                  <a:srgbClr val="102A45"/>
                </a:solidFill>
                <a:latin typeface="Montserrat"/>
              </a:rPr>
              <a:t>Санкції конституційної відповідальності:</a:t>
            </a:r>
            <a:r>
              <a:rPr sz="844">
                <a:solidFill>
                  <a:srgbClr val="334155"/>
                </a:solidFill>
                <a:latin typeface="Montserrat"/>
              </a:rPr>
              <a:t> Усунення Президента України з поста в порядку імпічменту (ст. 111 КУ), висловлення недовіри Кабінету Міністрів (ст. 87 КУ), дострокове припинення повноважень ВРУ.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7931" y="3750763"/>
            <a:ext cx="8215313" cy="575072"/>
          </a:xfrm>
          <a:prstGeom prst="roundRect">
            <a:avLst>
              <a:gd name="adj" fmla="val 9937"/>
            </a:avLst>
          </a:prstGeom>
          <a:solidFill>
            <a:srgbClr val="FFFFFF"/>
          </a:solidFill>
          <a:ln w="9525">
            <a:solidFill>
              <a:srgbClr val="E2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7"/>
          <p:cNvSpPr txBox="1"/>
          <p:nvPr/>
        </p:nvSpPr>
        <p:spPr>
          <a:xfrm>
            <a:off x="857251" y="3832622"/>
            <a:ext cx="7679531" cy="3184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07"/>
              </a:lnSpc>
            </a:pPr>
            <a:r>
              <a:rPr sz="844" b="1">
                <a:solidFill>
                  <a:srgbClr val="102A45"/>
                </a:solidFill>
                <a:latin typeface="Montserrat"/>
              </a:rPr>
              <a:t>Превентивно-обмежувальні:</a:t>
            </a:r>
            <a:r>
              <a:rPr sz="844">
                <a:solidFill>
                  <a:srgbClr val="334155"/>
                </a:solidFill>
                <a:latin typeface="Montserrat"/>
              </a:rPr>
              <a:t> Застосування відкладального вето Президентом України щодо прийнятого закону із поверненням його на повторний розгляд Верховної Ради.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7137" y="4404764"/>
            <a:ext cx="8215313" cy="575072"/>
          </a:xfrm>
          <a:prstGeom prst="roundRect">
            <a:avLst>
              <a:gd name="adj" fmla="val 9937"/>
            </a:avLst>
          </a:prstGeom>
          <a:solidFill>
            <a:srgbClr val="FFFFFF"/>
          </a:solidFill>
          <a:ln w="9525">
            <a:solidFill>
              <a:srgbClr val="E2D9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0" name="TextBox 9"/>
          <p:cNvSpPr txBox="1"/>
          <p:nvPr/>
        </p:nvSpPr>
        <p:spPr>
          <a:xfrm>
            <a:off x="857251" y="4507707"/>
            <a:ext cx="7679531" cy="3184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07"/>
              </a:lnSpc>
            </a:pPr>
            <a:r>
              <a:rPr sz="844" b="1" dirty="0" err="1">
                <a:solidFill>
                  <a:srgbClr val="102A45"/>
                </a:solidFill>
                <a:latin typeface="Montserrat"/>
              </a:rPr>
              <a:t>Бланкетні</a:t>
            </a:r>
            <a:r>
              <a:rPr sz="844" b="1" dirty="0">
                <a:solidFill>
                  <a:srgbClr val="102A45"/>
                </a:solidFill>
                <a:latin typeface="Montserrat"/>
              </a:rPr>
              <a:t> (</a:t>
            </a:r>
            <a:r>
              <a:rPr sz="844" b="1" dirty="0" err="1">
                <a:solidFill>
                  <a:srgbClr val="102A45"/>
                </a:solidFill>
                <a:latin typeface="Montserrat"/>
              </a:rPr>
              <a:t>відсильні</a:t>
            </a:r>
            <a:r>
              <a:rPr sz="844" b="1" dirty="0">
                <a:solidFill>
                  <a:srgbClr val="102A45"/>
                </a:solidFill>
                <a:latin typeface="Montserrat"/>
              </a:rPr>
              <a:t>):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Кримінальна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відповідальність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за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порушення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обов'язку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захисту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Вітчизни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(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ст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. 65 КУ)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або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посягання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на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територіальну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цілісність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 </a:t>
            </a:r>
            <a:r>
              <a:rPr sz="844" dirty="0" err="1">
                <a:solidFill>
                  <a:srgbClr val="334155"/>
                </a:solidFill>
                <a:latin typeface="Montserrat"/>
              </a:rPr>
              <a:t>держави</a:t>
            </a:r>
            <a:r>
              <a:rPr sz="844" dirty="0">
                <a:solidFill>
                  <a:srgbClr val="334155"/>
                </a:solidFill>
                <a:latin typeface="Montserrat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344" y="2936082"/>
            <a:ext cx="8215313" cy="7144"/>
          </a:xfrm>
          <a:prstGeom prst="rect">
            <a:avLst/>
          </a:prstGeom>
          <a:solidFill>
            <a:srgbClr val="E2D9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Rectangle 11"/>
          <p:cNvSpPr/>
          <p:nvPr/>
        </p:nvSpPr>
        <p:spPr>
          <a:xfrm>
            <a:off x="464344" y="3611166"/>
            <a:ext cx="8215313" cy="7144"/>
          </a:xfrm>
          <a:prstGeom prst="rect">
            <a:avLst/>
          </a:prstGeom>
          <a:solidFill>
            <a:srgbClr val="E2D9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Rectangle 12"/>
          <p:cNvSpPr/>
          <p:nvPr/>
        </p:nvSpPr>
        <p:spPr>
          <a:xfrm>
            <a:off x="464344" y="4286250"/>
            <a:ext cx="8215313" cy="7144"/>
          </a:xfrm>
          <a:prstGeom prst="rect">
            <a:avLst/>
          </a:prstGeom>
          <a:solidFill>
            <a:srgbClr val="E2D9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Rectangle 13"/>
          <p:cNvSpPr/>
          <p:nvPr/>
        </p:nvSpPr>
        <p:spPr>
          <a:xfrm>
            <a:off x="464344" y="4961334"/>
            <a:ext cx="8215313" cy="7144"/>
          </a:xfrm>
          <a:prstGeom prst="rect">
            <a:avLst/>
          </a:prstGeom>
          <a:solidFill>
            <a:srgbClr val="E2D9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2" y="2500313"/>
            <a:ext cx="128588" cy="135731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" y="3175397"/>
            <a:ext cx="164306" cy="135731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62" y="3850482"/>
            <a:ext cx="128588" cy="135731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62" y="4525566"/>
            <a:ext cx="128588" cy="135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68599" y="1300467"/>
            <a:ext cx="7575778" cy="2943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13" b="1">
                <a:solidFill>
                  <a:srgbClr val="102A45"/>
                </a:solidFill>
                <a:latin typeface="Merriweather"/>
              </a:rPr>
              <a:t>Види конституційних санкцій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4344" y="1635919"/>
            <a:ext cx="8215313" cy="14288"/>
          </a:xfrm>
          <a:prstGeom prst="rect">
            <a:avLst/>
          </a:prstGeom>
          <a:solidFill>
            <a:srgbClr val="E7D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857250"/>
            <a:ext cx="8496944" cy="4515966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4" y="2918222"/>
            <a:ext cx="3982640" cy="1600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016" y="2918222"/>
            <a:ext cx="3982640" cy="160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375" y="3139678"/>
            <a:ext cx="3686711" cy="1905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38" b="1">
                <a:solidFill>
                  <a:srgbClr val="102A45"/>
                </a:solidFill>
                <a:latin typeface="Merriweather"/>
              </a:rPr>
              <a:t>Гіпотеза та диспозиція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375" y="3439716"/>
            <a:ext cx="3511153" cy="3409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50"/>
              </a:lnSpc>
            </a:pPr>
            <a:r>
              <a:rPr sz="844" b="1">
                <a:solidFill>
                  <a:srgbClr val="334155"/>
                </a:solidFill>
                <a:latin typeface="Montserrat"/>
              </a:rPr>
              <a:t>Гіпотеза:</a:t>
            </a:r>
            <a:r>
              <a:rPr sz="844">
                <a:solidFill>
                  <a:srgbClr val="334155"/>
                </a:solidFill>
                <a:latin typeface="Montserrat"/>
              </a:rPr>
              <a:t> Отримання Президентом прийнятого парламентом закону та перебіг 15-денного строку для ухвалення рішення.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3782616"/>
            <a:ext cx="3511153" cy="520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50"/>
              </a:lnSpc>
            </a:pPr>
            <a:r>
              <a:rPr sz="844" b="1">
                <a:solidFill>
                  <a:srgbClr val="334155"/>
                </a:solidFill>
                <a:latin typeface="Montserrat"/>
              </a:rPr>
              <a:t>Диспозиція:</a:t>
            </a:r>
            <a:r>
              <a:rPr sz="844">
                <a:solidFill>
                  <a:srgbClr val="334155"/>
                </a:solidFill>
                <a:latin typeface="Montserrat"/>
              </a:rPr>
              <a:t> Обов'язок Глави держави або підписати та офіційно оприлюднити закон, або повернути його з вмотивованими пропозиціями (право вето).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47046" y="3139678"/>
            <a:ext cx="3686711" cy="1905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38" b="1">
                <a:solidFill>
                  <a:srgbClr val="102A45"/>
                </a:solidFill>
                <a:latin typeface="Merriweather"/>
              </a:rPr>
              <a:t>Конституційна санкція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47047" y="3439716"/>
            <a:ext cx="3511153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50"/>
              </a:lnSpc>
            </a:pPr>
            <a:r>
              <a:rPr sz="844" b="1">
                <a:solidFill>
                  <a:srgbClr val="334155"/>
                </a:solidFill>
                <a:latin typeface="Montserrat"/>
              </a:rPr>
              <a:t>Правовий наслідок (ч. 3 ст. 94):</a:t>
            </a:r>
            <a:r>
              <a:rPr sz="844">
                <a:solidFill>
                  <a:srgbClr val="334155"/>
                </a:solidFill>
                <a:latin typeface="Montserrat"/>
              </a:rPr>
              <a:t> Якщо Президент не підписав і не ветував закон у 15-денний строк, закон вважається схваленим автоматично і підлягає підписанню та опублікуванню Головою Верховної Ради України.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344" y="1250156"/>
            <a:ext cx="862607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Практичний</a:t>
            </a:r>
            <a:r>
              <a:rPr sz="1913" b="1" dirty="0">
                <a:solidFill>
                  <a:srgbClr val="102A45"/>
                </a:solidFill>
                <a:latin typeface="Merriweather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аналіз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стаття</a:t>
            </a:r>
            <a:r>
              <a:rPr sz="1913" b="1" dirty="0">
                <a:solidFill>
                  <a:srgbClr val="102A45"/>
                </a:solidFill>
                <a:latin typeface="Merriweather"/>
              </a:rPr>
              <a:t> </a:t>
            </a:r>
            <a:r>
              <a:rPr sz="3000" cap="sm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94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4344" y="1635919"/>
            <a:ext cx="8215313" cy="14288"/>
          </a:xfrm>
          <a:prstGeom prst="rect">
            <a:avLst/>
          </a:prstGeom>
          <a:solidFill>
            <a:srgbClr val="E7D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31" y="788422"/>
            <a:ext cx="8228111" cy="4819422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412" y="2361009"/>
            <a:ext cx="2949996" cy="2714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4369" y="2903934"/>
            <a:ext cx="4380011" cy="3184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07"/>
              </a:lnSpc>
            </a:pPr>
            <a:r>
              <a:rPr sz="844" b="1">
                <a:solidFill>
                  <a:srgbClr val="334155"/>
                </a:solidFill>
                <a:latin typeface="Montserrat"/>
              </a:rPr>
              <a:t>Конституційний Суд України:</a:t>
            </a:r>
            <a:r>
              <a:rPr sz="844">
                <a:solidFill>
                  <a:srgbClr val="334155"/>
                </a:solidFill>
                <a:latin typeface="Montserrat"/>
              </a:rPr>
              <a:t> Єдиний орган конституційної юрисдикції, покликаний забезпечувати верховенство норм Конституції України.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4369" y="3336132"/>
            <a:ext cx="4380011" cy="485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07"/>
              </a:lnSpc>
            </a:pPr>
            <a:r>
              <a:rPr sz="844" b="1">
                <a:solidFill>
                  <a:srgbClr val="334155"/>
                </a:solidFill>
                <a:latin typeface="Montserrat"/>
              </a:rPr>
              <a:t>Конституційна скарга:</a:t>
            </a:r>
            <a:r>
              <a:rPr sz="844">
                <a:solidFill>
                  <a:srgbClr val="334155"/>
                </a:solidFill>
                <a:latin typeface="Montserrat"/>
              </a:rPr>
              <a:t> Механізм захисту прав людини, коли особа може оскаржити відповідність закону Конституції після вичерпання судових засобів.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4369" y="3934420"/>
            <a:ext cx="4380011" cy="4851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07"/>
              </a:lnSpc>
            </a:pPr>
            <a:r>
              <a:rPr sz="844" b="1">
                <a:solidFill>
                  <a:srgbClr val="334155"/>
                </a:solidFill>
                <a:latin typeface="Montserrat"/>
              </a:rPr>
              <a:t>Невідворотність санкції:</a:t>
            </a:r>
            <a:r>
              <a:rPr sz="844">
                <a:solidFill>
                  <a:srgbClr val="334155"/>
                </a:solidFill>
                <a:latin typeface="Montserrat"/>
              </a:rPr>
              <a:t> Закони та інші акти, визнані КСУ неконституційними, втрачають чинність остаточно і не можуть бути відновлені парламентом.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1555" y="2368153"/>
            <a:ext cx="2582813" cy="257301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4" y="2932510"/>
            <a:ext cx="107156" cy="107156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44" y="3364707"/>
            <a:ext cx="121444" cy="107156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44" y="3962995"/>
            <a:ext cx="107156" cy="1071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7958" y="1179926"/>
            <a:ext cx="8015287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Судовий</a:t>
            </a:r>
            <a:r>
              <a:rPr sz="1913" b="1" dirty="0">
                <a:solidFill>
                  <a:srgbClr val="102A45"/>
                </a:solidFill>
                <a:latin typeface="Merriweather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конституційний</a:t>
            </a:r>
            <a:r>
              <a:rPr sz="1913" b="1" dirty="0">
                <a:solidFill>
                  <a:srgbClr val="102A45"/>
                </a:solidFill>
                <a:latin typeface="Merriweather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контроль</a:t>
            </a:r>
            <a:endParaRPr sz="30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4344" y="1635919"/>
            <a:ext cx="8215313" cy="14288"/>
          </a:xfrm>
          <a:prstGeom prst="rect">
            <a:avLst/>
          </a:prstGeom>
          <a:solidFill>
            <a:srgbClr val="E7D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57250"/>
            <a:ext cx="8356128" cy="436483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4" y="2682478"/>
            <a:ext cx="8215313" cy="207168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4875" y="3088555"/>
            <a:ext cx="128588" cy="128588"/>
          </a:xfrm>
          <a:prstGeom prst="roundRect">
            <a:avLst>
              <a:gd name="adj" fmla="val 22222"/>
            </a:avLst>
          </a:prstGeom>
          <a:solidFill>
            <a:srgbClr val="102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" name="Rounded Rectangle 4"/>
          <p:cNvSpPr/>
          <p:nvPr/>
        </p:nvSpPr>
        <p:spPr>
          <a:xfrm>
            <a:off x="4714875" y="3656707"/>
            <a:ext cx="128588" cy="128588"/>
          </a:xfrm>
          <a:prstGeom prst="roundRect">
            <a:avLst>
              <a:gd name="adj" fmla="val 22222"/>
            </a:avLst>
          </a:prstGeom>
          <a:solidFill>
            <a:srgbClr val="C998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6" name="Rounded Rectangle 5"/>
          <p:cNvSpPr/>
          <p:nvPr/>
        </p:nvSpPr>
        <p:spPr>
          <a:xfrm>
            <a:off x="4714875" y="4080979"/>
            <a:ext cx="128588" cy="128588"/>
          </a:xfrm>
          <a:prstGeom prst="roundRect">
            <a:avLst>
              <a:gd name="adj" fmla="val 22222"/>
            </a:avLst>
          </a:prstGeom>
          <a:solidFill>
            <a:srgbClr val="5A76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TextBox 6"/>
          <p:cNvSpPr txBox="1"/>
          <p:nvPr/>
        </p:nvSpPr>
        <p:spPr>
          <a:xfrm>
            <a:off x="4943476" y="3067125"/>
            <a:ext cx="3736181" cy="151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07"/>
              </a:lnSpc>
            </a:pPr>
            <a:r>
              <a:rPr sz="844" b="1">
                <a:solidFill>
                  <a:srgbClr val="102A45"/>
                </a:solidFill>
                <a:latin typeface="Montserrat"/>
              </a:rPr>
              <a:t>Двочленні норми (~55%)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43476" y="3233216"/>
            <a:ext cx="3736181" cy="2700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33"/>
              </a:lnSpc>
            </a:pPr>
            <a:r>
              <a:rPr sz="731">
                <a:solidFill>
                  <a:srgbClr val="64748B"/>
                </a:solidFill>
                <a:latin typeface="Montserrat"/>
              </a:rPr>
              <a:t>Права, свободи, обов'язки та повноваження органів влади (гіпотеза + диспозиція).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43475" y="3635276"/>
            <a:ext cx="3514725" cy="151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07"/>
              </a:lnSpc>
            </a:pPr>
            <a:r>
              <a:rPr sz="844" b="1">
                <a:solidFill>
                  <a:srgbClr val="102A45"/>
                </a:solidFill>
                <a:latin typeface="Montserrat"/>
              </a:rPr>
              <a:t>Одночленні / Установчі (~33%)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3475" y="3801367"/>
            <a:ext cx="3514725" cy="1289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33"/>
              </a:lnSpc>
            </a:pPr>
            <a:r>
              <a:rPr sz="731">
                <a:solidFill>
                  <a:srgbClr val="64748B"/>
                </a:solidFill>
                <a:latin typeface="Montserrat"/>
              </a:rPr>
              <a:t>Норми-принципи, засади суверенітету, державні символи (диспозиція).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43475" y="4059548"/>
            <a:ext cx="3386138" cy="151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307"/>
              </a:lnSpc>
            </a:pPr>
            <a:r>
              <a:rPr sz="844" b="1">
                <a:solidFill>
                  <a:srgbClr val="102A45"/>
                </a:solidFill>
                <a:latin typeface="Montserrat"/>
              </a:rPr>
              <a:t>Повні тричленні (~12%)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43475" y="4225639"/>
            <a:ext cx="3386138" cy="1289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133"/>
              </a:lnSpc>
            </a:pPr>
            <a:r>
              <a:rPr sz="731">
                <a:solidFill>
                  <a:srgbClr val="64748B"/>
                </a:solidFill>
                <a:latin typeface="Montserrat"/>
              </a:rPr>
              <a:t>Норми з власною санкцією конституційно-правової відповідальності.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878" y="1200705"/>
            <a:ext cx="862607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Співвідношення</a:t>
            </a:r>
            <a:r>
              <a:rPr sz="1913" b="1" dirty="0">
                <a:solidFill>
                  <a:srgbClr val="102A45"/>
                </a:solidFill>
                <a:latin typeface="Merriweather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моделей</a:t>
            </a:r>
            <a:r>
              <a:rPr sz="1913" b="1" dirty="0">
                <a:solidFill>
                  <a:srgbClr val="102A45"/>
                </a:solidFill>
                <a:latin typeface="Merriweather"/>
              </a:rPr>
              <a:t> </a:t>
            </a:r>
            <a:r>
              <a:rPr sz="3000" cap="small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норм</a:t>
            </a:r>
            <a:endParaRPr sz="3000" cap="sm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4344" y="1635919"/>
            <a:ext cx="8215313" cy="14288"/>
          </a:xfrm>
          <a:prstGeom prst="rect">
            <a:avLst/>
          </a:prstGeom>
          <a:solidFill>
            <a:srgbClr val="E7DF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053C5-7CF5-C20B-F5AF-E067BE5FD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pPr algn="ctr"/>
            <a:r>
              <a:rPr lang="ru-UA" dirty="0"/>
              <a:t>Класифікація  норм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2CE1BB-5AF8-626C-9347-7D1443DCD6E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075240" cy="5421216"/>
          </a:xfrm>
        </p:spPr>
        <p:txBody>
          <a:bodyPr>
            <a:normAutofit fontScale="55000" lnSpcReduction="20000"/>
          </a:bodyPr>
          <a:lstStyle/>
          <a:p>
            <a:r>
              <a:rPr lang="ru-RU" sz="3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4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змістом</a:t>
            </a:r>
            <a:endParaRPr lang="ru-RU" sz="3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закріплюють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засади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ладу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endParaRPr lang="ru-RU" sz="25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правового статусу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територіальний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устрій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ru-RU" sz="3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4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юридичною</a:t>
            </a:r>
            <a:r>
              <a:rPr lang="ru-RU" sz="3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силою </a:t>
            </a:r>
            <a:endParaRPr lang="ru-RU" sz="3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законах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указах Президента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постановах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Кабінету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Міністрів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актах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ru-RU" sz="3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4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ступенем</a:t>
            </a:r>
            <a:r>
              <a:rPr lang="ru-RU" sz="3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визначеності</a:t>
            </a:r>
            <a:r>
              <a:rPr lang="ru-RU" sz="3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припису</a:t>
            </a:r>
            <a:r>
              <a:rPr lang="ru-RU" sz="3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4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3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4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r>
              <a:rPr lang="ru-RU" sz="3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3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диспозитивні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імперативні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5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Диспозитивні</a:t>
            </a:r>
            <a:r>
              <a:rPr lang="ru-RU" sz="25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суб'єктам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вільного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виду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розсуд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«Президент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межах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передбачених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Державному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повноважень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дорадчі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(п. 28 ст. 106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sz="25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Імперативні</a:t>
            </a:r>
            <a:r>
              <a:rPr lang="ru-RU" sz="25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визначену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затверджується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щорічно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Верховною Радою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1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31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грудня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за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особливих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на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(ч. 1 ст. 96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5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353638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3E494-4225-1E2D-ED46-4A9601BAB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UA" dirty="0"/>
              <a:t>Класифікація  норм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03F92B-3D1E-FCEB-64DC-836B993C77F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147248" cy="5421216"/>
          </a:xfrm>
        </p:spPr>
        <p:txBody>
          <a:bodyPr>
            <a:normAutofit fontScale="55000" lnSpcReduction="20000"/>
          </a:bodyPr>
          <a:lstStyle/>
          <a:p>
            <a:r>
              <a:rPr lang="ru-RU" sz="33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3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sz="33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3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механізмі</a:t>
            </a:r>
            <a:r>
              <a:rPr lang="ru-RU" sz="33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правового </a:t>
            </a:r>
            <a:r>
              <a:rPr lang="ru-RU" sz="33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33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3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процесуальні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9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</a:t>
            </a:r>
            <a:r>
              <a:rPr lang="ru-RU" sz="29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безпосереднім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правовим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регулюванням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 і порядок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встановлюють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правовий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повноважень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визначених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законом,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приймають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обов'язковими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відповідній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(ч. 1 ст. 144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>
              <a:buNone/>
            </a:pPr>
            <a:r>
              <a:rPr lang="ru-RU" sz="29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Процесуальні</a:t>
            </a:r>
            <a:r>
              <a:rPr lang="ru-RU" sz="29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реалізуються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Ради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приймаються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пленарних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засіданнях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голосування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(ч. 2 ст. 84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</a:p>
          <a:p>
            <a:endParaRPr lang="ru-RU" sz="29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часом </a:t>
            </a:r>
            <a:r>
              <a:rPr lang="ru-RU" sz="29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9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9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9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Тимчасові</a:t>
            </a:r>
            <a:r>
              <a:rPr lang="ru-RU" sz="29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містяться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актах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тимчасової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перехідних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положеннях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Приміром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 п. 10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розділу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йдеться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«до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виконавчої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містах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Києві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Севастополі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статті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118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виконавчу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владу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містах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r>
              <a:rPr lang="ru-RU" sz="290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Постійні</a:t>
            </a:r>
            <a:r>
              <a:rPr lang="ru-RU" sz="29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конституційно-правові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визначеного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строку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найвищу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юридичну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силу» (ст. 8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9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367197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4BE2A-68E8-7408-AB9D-2185A5AE1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UA" dirty="0"/>
              <a:t>Класифікація  норм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F0AC93-7ED8-D981-4BF3-D7A00BC0219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територією</a:t>
            </a:r>
            <a:r>
              <a:rPr lang="ru-RU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Автономної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Республіки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Крим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адміністративно-територіальних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характером </a:t>
            </a:r>
            <a:r>
              <a:rPr lang="ru-RU" sz="24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припису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нормі</a:t>
            </a:r>
            <a:endParaRPr 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уповноважувальні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зобов'язальні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абороняючі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650691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Інститут КПУ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uk-UA" dirty="0"/>
              <a:t>Під </a:t>
            </a:r>
            <a:r>
              <a:rPr lang="uk-UA" b="1" dirty="0"/>
              <a:t>інститутом</a:t>
            </a:r>
            <a:r>
              <a:rPr lang="uk-UA" dirty="0"/>
              <a:t> (від лат. </a:t>
            </a:r>
            <a:r>
              <a:rPr lang="uk-UA" dirty="0" err="1"/>
              <a:t>institutum</a:t>
            </a:r>
            <a:r>
              <a:rPr lang="uk-UA" dirty="0"/>
              <a:t> - настанова, установа) конституційного права прийнято розуміти: </a:t>
            </a:r>
            <a:r>
              <a:rPr lang="uk-UA" b="1" dirty="0"/>
              <a:t>сукупність норм права, які регулюють певне коло однорідних, </a:t>
            </a:r>
            <a:r>
              <a:rPr lang="uk-UA" b="1" dirty="0" err="1"/>
              <a:t>однопорядкових</a:t>
            </a:r>
            <a:r>
              <a:rPr lang="uk-UA" b="1" dirty="0"/>
              <a:t> суспільних відносин і утворюють однорідну групу; </a:t>
            </a:r>
          </a:p>
          <a:p>
            <a:r>
              <a:rPr lang="uk-UA" b="1" dirty="0"/>
              <a:t>відповідну систему норм конституційного права, які регулюють однорідні і взаємопов'язані суспільні відносини, що складають відносно самостійну групу; </a:t>
            </a:r>
            <a:endParaRPr lang="uk-U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Ознак інституту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501122" cy="4873752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/>
              <a:t>1)</a:t>
            </a:r>
            <a:r>
              <a:rPr lang="uk-UA" dirty="0"/>
              <a:t> </a:t>
            </a:r>
            <a:r>
              <a:rPr lang="uk-UA" b="1" dirty="0"/>
              <a:t>єдність нормативного матеріалу</a:t>
            </a:r>
            <a:r>
              <a:rPr lang="uk-UA" dirty="0"/>
              <a:t>; </a:t>
            </a:r>
          </a:p>
          <a:p>
            <a:r>
              <a:rPr lang="uk-UA" b="1" dirty="0"/>
              <a:t>2)</a:t>
            </a:r>
            <a:r>
              <a:rPr lang="uk-UA" dirty="0"/>
              <a:t> </a:t>
            </a:r>
            <a:r>
              <a:rPr lang="uk-UA" b="1" dirty="0"/>
              <a:t>цільність і завершеність регулювання</a:t>
            </a:r>
            <a:r>
              <a:rPr lang="uk-UA" dirty="0"/>
              <a:t> чітко </a:t>
            </a:r>
            <a:r>
              <a:rPr lang="uk-UA" b="1" dirty="0"/>
              <a:t>визначеного виду суспільних відносин</a:t>
            </a:r>
            <a:r>
              <a:rPr lang="uk-UA" dirty="0"/>
              <a:t>, що є предметом конституційного права; </a:t>
            </a:r>
          </a:p>
          <a:p>
            <a:r>
              <a:rPr lang="uk-UA" b="1" dirty="0"/>
              <a:t>3)</a:t>
            </a:r>
            <a:r>
              <a:rPr lang="uk-UA" dirty="0"/>
              <a:t> </a:t>
            </a:r>
            <a:r>
              <a:rPr lang="uk-UA" b="1" dirty="0"/>
              <a:t>однорідність суспільних відносин</a:t>
            </a:r>
            <a:r>
              <a:rPr lang="uk-UA" dirty="0"/>
              <a:t> (тобто певного сегмента цих відносин), які є об'єктом впливу норм, об'єднаних у конкретний інститут конституційного права; </a:t>
            </a:r>
          </a:p>
          <a:p>
            <a:r>
              <a:rPr lang="uk-UA" b="1" dirty="0"/>
              <a:t>4)</a:t>
            </a:r>
            <a:r>
              <a:rPr lang="uk-UA" dirty="0"/>
              <a:t> </a:t>
            </a:r>
            <a:r>
              <a:rPr lang="uk-UA" b="1" dirty="0"/>
              <a:t>єдність загальних положень, принципів</a:t>
            </a:r>
            <a:r>
              <a:rPr lang="uk-UA" dirty="0"/>
              <a:t>, понять та конструкцій інституту; </a:t>
            </a:r>
          </a:p>
          <a:p>
            <a:r>
              <a:rPr lang="uk-UA" b="1" dirty="0"/>
              <a:t>5)</a:t>
            </a:r>
            <a:r>
              <a:rPr lang="uk-UA" dirty="0"/>
              <a:t> </a:t>
            </a:r>
            <a:r>
              <a:rPr lang="uk-UA" b="1" dirty="0"/>
              <a:t>автономність існування</a:t>
            </a:r>
            <a:r>
              <a:rPr lang="uk-UA" dirty="0"/>
              <a:t> нормативного матеріалу в межах інституту; </a:t>
            </a:r>
          </a:p>
          <a:p>
            <a:r>
              <a:rPr lang="uk-UA" b="1" dirty="0"/>
              <a:t>6)</a:t>
            </a:r>
            <a:r>
              <a:rPr lang="uk-UA" dirty="0"/>
              <a:t> </a:t>
            </a:r>
            <a:r>
              <a:rPr lang="uk-UA" b="1" dirty="0"/>
              <a:t>функціональна</a:t>
            </a:r>
            <a:r>
              <a:rPr lang="uk-UA" dirty="0"/>
              <a:t> спеціалізація (</a:t>
            </a:r>
            <a:r>
              <a:rPr lang="uk-UA" b="1" dirty="0"/>
              <a:t>спрямованість</a:t>
            </a:r>
            <a:r>
              <a:rPr lang="uk-UA" dirty="0"/>
              <a:t>) </a:t>
            </a:r>
            <a:r>
              <a:rPr lang="uk-UA" b="1" dirty="0"/>
              <a:t>норм</a:t>
            </a:r>
            <a:r>
              <a:rPr lang="uk-UA" dirty="0"/>
              <a:t> у межах інституту; </a:t>
            </a:r>
          </a:p>
          <a:p>
            <a:r>
              <a:rPr lang="uk-UA" b="1" dirty="0"/>
              <a:t>7)</a:t>
            </a:r>
            <a:r>
              <a:rPr lang="uk-UA" dirty="0"/>
              <a:t> </a:t>
            </a:r>
            <a:r>
              <a:rPr lang="uk-UA" b="1" dirty="0"/>
              <a:t>зовнішнє уособлене</a:t>
            </a:r>
            <a:r>
              <a:rPr lang="uk-UA" dirty="0"/>
              <a:t> закріплення інститутів права </a:t>
            </a:r>
            <a:r>
              <a:rPr lang="uk-UA" b="1" dirty="0"/>
              <a:t>у вигляді окремих розділів</a:t>
            </a:r>
            <a:r>
              <a:rPr lang="uk-UA" dirty="0"/>
              <a:t> </a:t>
            </a:r>
            <a:r>
              <a:rPr lang="uk-UA" b="1" dirty="0"/>
              <a:t>Конституції </a:t>
            </a:r>
            <a:r>
              <a:rPr lang="uk-UA" dirty="0"/>
              <a:t>України, самостійних законів, </a:t>
            </a:r>
            <a:r>
              <a:rPr lang="uk-UA" b="1" dirty="0"/>
              <a:t>самостійних</a:t>
            </a:r>
            <a:r>
              <a:rPr lang="uk-UA" dirty="0"/>
              <a:t> </a:t>
            </a:r>
            <a:r>
              <a:rPr lang="uk-UA" b="1" dirty="0"/>
              <a:t>розділів</a:t>
            </a:r>
            <a:r>
              <a:rPr lang="uk-UA" dirty="0"/>
              <a:t> законів чи підзаконних </a:t>
            </a:r>
            <a:r>
              <a:rPr lang="uk-UA" b="1" dirty="0"/>
              <a:t>нормативно-правових актів</a:t>
            </a:r>
            <a:r>
              <a:rPr lang="uk-UA" dirty="0"/>
              <a:t> тощо.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AA524-2F7D-17EB-FCAA-3B206CC2C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pPr algn="ctr"/>
            <a:r>
              <a:rPr lang="ru-UA" dirty="0"/>
              <a:t>Види інститутів 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4E9F8446-8D2A-B76C-0ABC-88005AEB0148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74536161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1213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07EB8F-F338-738B-51CC-D5A79D48F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r>
              <a:rPr lang="ru-UA" dirty="0"/>
              <a:t>Розбір на практиці: як влаштований Складний інститут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1D7E5492-770B-5A32-0ACA-F28621C7A45C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58765181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05681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1A784-2B6E-3415-00A5-B69B09500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Види інститутів за змістом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Объект 3">
                <a:extLst>
                  <a:ext uri="{FF2B5EF4-FFF2-40B4-BE49-F238E27FC236}">
                    <a16:creationId xmlns:a16="http://schemas.microsoft.com/office/drawing/2014/main" id="{6EEAC400-8BFD-9633-FD07-D87725104A08}"/>
                  </a:ext>
                </a:extLst>
              </p:cNvPr>
              <p:cNvGraphicFramePr>
                <a:graphicFrameLocks noGrp="1"/>
              </p:cNvGraphicFramePr>
              <p:nvPr>
                <p:ph sz="quarter" idx="1"/>
                <p:extLst>
                  <p:ext uri="{D42A27DB-BD31-4B8C-83A1-F6EECF244321}">
                    <p14:modId xmlns:p14="http://schemas.microsoft.com/office/powerpoint/2010/main" val="563486038"/>
                  </p:ext>
                </p:extLst>
              </p:nvPr>
            </p:nvGraphicFramePr>
            <p:xfrm>
              <a:off x="457200" y="1979612"/>
              <a:ext cx="7787208" cy="384048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2595736">
                      <a:extLst>
                        <a:ext uri="{9D8B030D-6E8A-4147-A177-3AD203B41FA5}">
                          <a16:colId xmlns:a16="http://schemas.microsoft.com/office/drawing/2014/main" val="2648871119"/>
                        </a:ext>
                      </a:extLst>
                    </a:gridCol>
                    <a:gridCol w="2595736">
                      <a:extLst>
                        <a:ext uri="{9D8B030D-6E8A-4147-A177-3AD203B41FA5}">
                          <a16:colId xmlns:a16="http://schemas.microsoft.com/office/drawing/2014/main" val="1171635021"/>
                        </a:ext>
                      </a:extLst>
                    </a:gridCol>
                    <a:gridCol w="2595736">
                      <a:extLst>
                        <a:ext uri="{9D8B030D-6E8A-4147-A177-3AD203B41FA5}">
                          <a16:colId xmlns:a16="http://schemas.microsoft.com/office/drawing/2014/main" val="1121800426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Вид інституту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Що робить? (Суть)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Конкретний приклад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4769374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Матеріальний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Фіксує саме право, статус або компетенцію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 dirty="0"/>
                            <a:t>Статус народного депутата України </a:t>
                          </a:r>
                        </a:p>
                        <a:p>
                          <a:pPr>
                            <a:buNone/>
                          </a:pPr>
                          <a:r>
                            <a:rPr lang="ru-UA" dirty="0"/>
                            <a:t>(ст. 76-81 КУ): хто може бути обраним, права та обов'язки парламентаря.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632972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Процесуальний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Визначає чіткий покроковий порядок (алгоритм) реалізації прав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 dirty="0"/>
                            <a:t>Законодавчий процес (ст. 91-94 КУ): законодавча ініціатива </a:t>
                          </a:r>
                          <a14:m>
                            <m:oMath xmlns:m="http://schemas.openxmlformats.org/officeDocument/2006/math">
                              <m:r>
                                <a:rPr lang="ru-UA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ru-UA" dirty="0"/>
                            <a:t> читання </a:t>
                          </a:r>
                          <a14:m>
                            <m:oMath xmlns:m="http://schemas.openxmlformats.org/officeDocument/2006/math">
                              <m:r>
                                <a:rPr lang="ru-UA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ru-UA" dirty="0"/>
                            <a:t> голосування </a:t>
                          </a:r>
                          <a14:m>
                            <m:oMath xmlns:m="http://schemas.openxmlformats.org/officeDocument/2006/math">
                              <m:r>
                                <a:rPr lang="ru-UA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ru-UA" dirty="0"/>
                            <a:t> підпис Президента.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961242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Объект 3">
                <a:extLst>
                  <a:ext uri="{FF2B5EF4-FFF2-40B4-BE49-F238E27FC236}">
                    <a16:creationId xmlns:a16="http://schemas.microsoft.com/office/drawing/2014/main" id="{6EEAC400-8BFD-9633-FD07-D87725104A08}"/>
                  </a:ext>
                </a:extLst>
              </p:cNvPr>
              <p:cNvGraphicFramePr>
                <a:graphicFrameLocks noGrp="1"/>
              </p:cNvGraphicFramePr>
              <p:nvPr>
                <p:ph sz="quarter" idx="1"/>
                <p:extLst>
                  <p:ext uri="{D42A27DB-BD31-4B8C-83A1-F6EECF244321}">
                    <p14:modId xmlns:p14="http://schemas.microsoft.com/office/powerpoint/2010/main" val="563486038"/>
                  </p:ext>
                </p:extLst>
              </p:nvPr>
            </p:nvGraphicFramePr>
            <p:xfrm>
              <a:off x="457200" y="1979612"/>
              <a:ext cx="7787208" cy="384048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2595736">
                      <a:extLst>
                        <a:ext uri="{9D8B030D-6E8A-4147-A177-3AD203B41FA5}">
                          <a16:colId xmlns:a16="http://schemas.microsoft.com/office/drawing/2014/main" val="2648871119"/>
                        </a:ext>
                      </a:extLst>
                    </a:gridCol>
                    <a:gridCol w="2595736">
                      <a:extLst>
                        <a:ext uri="{9D8B030D-6E8A-4147-A177-3AD203B41FA5}">
                          <a16:colId xmlns:a16="http://schemas.microsoft.com/office/drawing/2014/main" val="1171635021"/>
                        </a:ext>
                      </a:extLst>
                    </a:gridCol>
                    <a:gridCol w="2595736">
                      <a:extLst>
                        <a:ext uri="{9D8B030D-6E8A-4147-A177-3AD203B41FA5}">
                          <a16:colId xmlns:a16="http://schemas.microsoft.com/office/drawing/2014/main" val="112180042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Вид інституту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Що робить? (Суть)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Конкретний приклад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47693747"/>
                      </a:ext>
                    </a:extLst>
                  </a:tr>
                  <a:tr h="17373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Матеріальний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Фіксує саме право, статус або компетенцію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 dirty="0"/>
                            <a:t>Статус народного депутата України </a:t>
                          </a:r>
                        </a:p>
                        <a:p>
                          <a:pPr>
                            <a:buNone/>
                          </a:pPr>
                          <a:r>
                            <a:rPr lang="ru-UA" dirty="0"/>
                            <a:t>(ст. 76-81 КУ): хто може бути обраним, права та обов'язки парламентаря.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263297204"/>
                      </a:ext>
                    </a:extLst>
                  </a:tr>
                  <a:tr h="17373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Процесуальний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ru-UA"/>
                            <a:t>Визначає чіткий покроковий порядок (алгоритм) реалізації прав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ru-UA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00000" t="-121739" r="-488" b="-57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61242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46190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3FB5D7-F025-969B-1409-28A3A9453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 anchor="b">
            <a:normAutofit/>
          </a:bodyPr>
          <a:lstStyle/>
          <a:p>
            <a:r>
              <a:rPr lang="ru-UA" dirty="0"/>
              <a:t>Види інститутів за функцією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4B14AB2C-8E33-1C24-DE6E-3E9251F49A2E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588353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3851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60C677-9A0E-2D22-7285-2A1B3CD76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«Карта» ключових інститутів Конституції України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61B971-3A95-AF40-7EEE-1B0633533F2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UA" b="1" dirty="0"/>
              <a:t>Основи ладу:</a:t>
            </a:r>
            <a:r>
              <a:rPr lang="ru-UA" dirty="0"/>
              <a:t> суверенітет, народовладдя, унітаризм (Розділ I КУ).</a:t>
            </a:r>
          </a:p>
          <a:p>
            <a:pPr lvl="0"/>
            <a:r>
              <a:rPr lang="ru-UA" b="1" dirty="0"/>
              <a:t>Права і свободи людини:</a:t>
            </a:r>
            <a:r>
              <a:rPr lang="ru-UA" dirty="0"/>
              <a:t> громадянські, політичні, соціально-економічні (Розділ II КУ).</a:t>
            </a:r>
          </a:p>
          <a:p>
            <a:pPr lvl="0"/>
            <a:r>
              <a:rPr lang="ru-UA" b="1" dirty="0"/>
              <a:t>Безпосередня демократія:</a:t>
            </a:r>
            <a:r>
              <a:rPr lang="ru-UA" dirty="0"/>
              <a:t> вибори та референдуми (Розділ III КУ).</a:t>
            </a:r>
          </a:p>
          <a:p>
            <a:pPr lvl="0"/>
            <a:r>
              <a:rPr lang="ru-UA" b="1" dirty="0"/>
              <a:t>Публічна влада:</a:t>
            </a:r>
            <a:r>
              <a:rPr lang="ru-UA" dirty="0"/>
              <a:t> парламент, глава держави, уряд, судова система (Розділи IV–VIII КУ).</a:t>
            </a:r>
          </a:p>
          <a:p>
            <a:pPr lvl="0"/>
            <a:r>
              <a:rPr lang="ru-UA" b="1" dirty="0"/>
              <a:t>Конституційна юстиція:</a:t>
            </a:r>
            <a:r>
              <a:rPr lang="ru-UA" dirty="0"/>
              <a:t> контроль за відповідністю законів Конституції (Розділ XII КУ).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799676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05711028-78F5-CA7E-C118-CB5E168B948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7467600" cy="1143000"/>
              </a:xfrm>
            </p:spPr>
            <p:txBody>
              <a:bodyPr anchor="b">
                <a:normAutofit/>
              </a:bodyPr>
              <a:lstStyle/>
              <a:p>
                <a:r>
                  <a:rPr lang="ru-UA" dirty="0"/>
                  <a:t>Ієрархія інститутів: Загальні </a:t>
                </a:r>
                <a14:m>
                  <m:oMath xmlns:m="http://schemas.openxmlformats.org/officeDocument/2006/math">
                    <m:r>
                      <a:rPr lang="ru-UA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ru-UA" dirty="0"/>
                  <a:t> Головні </a:t>
                </a:r>
                <a14:m>
                  <m:oMath xmlns:m="http://schemas.openxmlformats.org/officeDocument/2006/math">
                    <m:r>
                      <a:rPr lang="ru-UA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ru-UA" dirty="0"/>
                  <a:t> Початкові</a:t>
                </a:r>
              </a:p>
            </p:txBody>
          </p:sp>
        </mc:Choice>
        <mc:Fallback xmlns="">
          <p:sp>
            <p:nvSpPr>
              <p:cNvPr id="2" name="Заголовок 1">
                <a:extLst>
                  <a:ext uri="{FF2B5EF4-FFF2-40B4-BE49-F238E27FC236}">
                    <a16:creationId xmlns:a16="http://schemas.microsoft.com/office/drawing/2014/main" id="{05711028-78F5-CA7E-C118-CB5E168B94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7467600" cy="1143000"/>
              </a:xfrm>
              <a:blipFill>
                <a:blip r:embed="rId2"/>
                <a:stretch>
                  <a:fillRect l="-2041" b="-15385"/>
                </a:stretch>
              </a:blipFill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C77C7631-6ADD-168F-99C5-D091462C9683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04516658"/>
              </p:ext>
            </p:extLst>
          </p:nvPr>
        </p:nvGraphicFramePr>
        <p:xfrm>
          <a:off x="457200" y="1600200"/>
          <a:ext cx="7467600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5560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7DD23-C417-D997-ED4B-09C63573D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 dirty="0"/>
              <a:t>Підгалузь права: проміжна ланка системи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89E38FFA-492E-081E-CF76-94B580C8DE3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lvl="0"/>
                <a:r>
                  <a:rPr lang="ru-UA" dirty="0"/>
                  <a:t>Цілісна сукупність взаємопов'язаних правових інститутів у межах галузі, що регулює окрему велику, відносно відокремлену сферу суспільних відносин.</a:t>
                </a:r>
              </a:p>
              <a:p>
                <a:pPr marL="0" lvl="0" indent="0">
                  <a:buNone/>
                </a:pPr>
                <a:endParaRPr lang="ru-UA" b="1" dirty="0"/>
              </a:p>
              <a:p>
                <a:pPr marL="0" lvl="0" indent="0">
                  <a:buNone/>
                </a:pPr>
                <a:r>
                  <a:rPr lang="ru-UA" b="1" dirty="0"/>
                  <a:t>Місце в системі:</a:t>
                </a:r>
                <a:endParaRPr lang="ru-UA" dirty="0"/>
              </a:p>
              <a:p>
                <a:pPr lvl="0"/>
                <a14:m>
                  <m:oMath xmlns:m="http://schemas.openxmlformats.org/officeDocument/2006/math">
                    <m:box>
                      <m:boxPr>
                        <m:ctrlPr>
                          <a:rPr lang="ru-UA"/>
                        </m:ctrlPr>
                      </m:boxPr>
                      <m:e>
                        <m:r>
                          <a:rPr lang="ru-UA"/>
                          <m:t>Норма права</m:t>
                        </m:r>
                      </m:e>
                    </m:box>
                    <m:r>
                      <a:rPr lang="ru-UA"/>
                      <m:t>⟶</m:t>
                    </m:r>
                    <m:box>
                      <m:boxPr>
                        <m:ctrlPr>
                          <a:rPr lang="ru-UA"/>
                        </m:ctrlPr>
                      </m:boxPr>
                      <m:e>
                        <m:r>
                          <a:rPr lang="ru-UA"/>
                          <m:t>Інститут</m:t>
                        </m:r>
                      </m:e>
                    </m:box>
                    <m:r>
                      <a:rPr lang="ru-UA"/>
                      <m:t>⟶</m:t>
                    </m:r>
                    <m:box>
                      <m:boxPr>
                        <m:ctrlPr>
                          <a:rPr lang="ru-UA"/>
                        </m:ctrlPr>
                      </m:boxPr>
                      <m:e>
                        <m:r>
                          <a:rPr lang="ru-UA"/>
                          <m:t>Підгалузь</m:t>
                        </m:r>
                      </m:e>
                    </m:box>
                    <m:r>
                      <a:rPr lang="ru-UA"/>
                      <m:t>⟶</m:t>
                    </m:r>
                    <m:box>
                      <m:boxPr>
                        <m:ctrlPr>
                          <a:rPr lang="ru-UA"/>
                        </m:ctrlPr>
                      </m:boxPr>
                      <m:e>
                        <m:r>
                          <a:rPr lang="ru-UA"/>
                          <m:t>Галузь права</m:t>
                        </m:r>
                      </m:e>
                    </m:box>
                  </m:oMath>
                </a14:m>
                <a:endParaRPr lang="ru-UA" dirty="0"/>
              </a:p>
              <a:p>
                <a:endParaRPr lang="ru-UA" dirty="0"/>
              </a:p>
            </p:txBody>
          </p:sp>
        </mc:Choice>
        <mc:Fallback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89E38FFA-492E-081E-CF76-94B580C8DE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1361" t="-1302" r="-680"/>
                </a:stretch>
              </a:blipFill>
            </p:spPr>
            <p:txBody>
              <a:bodyPr/>
              <a:lstStyle/>
              <a:p>
                <a:r>
                  <a:rPr lang="ru-U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87341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6D5594-63A4-9E2A-B9C6-BFDFA1907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UA"/>
              <a:t>Ознаки підгалузі:</a:t>
            </a:r>
            <a:endParaRPr lang="ru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B2FA2E-9D02-CB00-CF03-87A8115986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ru-UA" dirty="0"/>
              <a:t>Складається не з окремих норм, а вже із </a:t>
            </a:r>
            <a:r>
              <a:rPr lang="ru-UA" b="1" dirty="0"/>
              <a:t>системи інститутів</a:t>
            </a:r>
            <a:r>
              <a:rPr lang="ru-UA" dirty="0"/>
              <a:t>.</a:t>
            </a:r>
          </a:p>
          <a:p>
            <a:pPr lvl="1"/>
            <a:r>
              <a:rPr lang="ru-UA" dirty="0"/>
              <a:t>Має власний предмет регулювання, але він є складовою загального предмета галузі.</a:t>
            </a:r>
          </a:p>
          <a:p>
            <a:pPr lvl="1"/>
            <a:r>
              <a:rPr lang="ru-UA" dirty="0"/>
              <a:t>Тісно пов'язана з галузевими принципами, проте має високий ступінь автономії.</a:t>
            </a:r>
          </a:p>
          <a:p>
            <a:pPr lvl="0"/>
            <a:endParaRPr lang="ru-UA" b="1" dirty="0"/>
          </a:p>
          <a:p>
            <a:pPr lvl="0"/>
            <a:r>
              <a:rPr lang="ru-UA" b="1" dirty="0"/>
              <a:t>Приклади в конституційному праві України:</a:t>
            </a:r>
            <a:endParaRPr lang="ru-UA" dirty="0"/>
          </a:p>
          <a:p>
            <a:pPr lvl="1"/>
            <a:r>
              <a:rPr lang="ru-UA" b="1" dirty="0"/>
              <a:t>Виборче право (і референдумне право):</a:t>
            </a:r>
            <a:r>
              <a:rPr lang="ru-UA" dirty="0"/>
              <a:t> охоплює інститути виборчих цензів, виборчих комісій, висування кандидатів, підрахунку голосів тощо.</a:t>
            </a:r>
          </a:p>
          <a:p>
            <a:pPr lvl="1"/>
            <a:r>
              <a:rPr lang="ru-UA" b="1" dirty="0"/>
              <a:t>Парламентське право:</a:t>
            </a:r>
            <a:r>
              <a:rPr lang="ru-UA" dirty="0"/>
              <a:t> поєднує інститути статусу депутата, внутрішньої структури ВРУ, регламенту та законодавчого процесу.</a:t>
            </a:r>
          </a:p>
          <a:p>
            <a:pPr lvl="1"/>
            <a:r>
              <a:rPr lang="ru-UA" b="1" dirty="0"/>
              <a:t>Муніципальне право:</a:t>
            </a:r>
            <a:r>
              <a:rPr lang="ru-UA" dirty="0"/>
              <a:t> регламентує засади, інститути та процедури місцевого самоврядування.</a:t>
            </a: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0372945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3581</TotalTime>
  <Words>2321</Words>
  <Application>Microsoft Macintosh PowerPoint</Application>
  <PresentationFormat>Экран (4:3)</PresentationFormat>
  <Paragraphs>199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Cambria Math</vt:lpstr>
      <vt:lpstr>Century Schoolbook</vt:lpstr>
      <vt:lpstr>Merriweather</vt:lpstr>
      <vt:lpstr>Montserrat</vt:lpstr>
      <vt:lpstr>Montserrat SemiBold</vt:lpstr>
      <vt:lpstr>Times New Roman</vt:lpstr>
      <vt:lpstr>Wingdings</vt:lpstr>
      <vt:lpstr>Wingdings 2</vt:lpstr>
      <vt:lpstr>Эркер</vt:lpstr>
      <vt:lpstr>Система право України</vt:lpstr>
      <vt:lpstr>Питання </vt:lpstr>
      <vt:lpstr>Система КПУ</vt:lpstr>
      <vt:lpstr>Норма КПУ</vt:lpstr>
      <vt:lpstr>Загальні ознаки норми КПУ</vt:lpstr>
      <vt:lpstr>Специфічні ознаки норми КПУ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конституційно-правової норми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Класифікація  норм</vt:lpstr>
      <vt:lpstr>Класифікація  норм</vt:lpstr>
      <vt:lpstr>Класифікація  норм</vt:lpstr>
      <vt:lpstr>Інститут КПУ</vt:lpstr>
      <vt:lpstr>Ознак інституту</vt:lpstr>
      <vt:lpstr>Види інститутів </vt:lpstr>
      <vt:lpstr>Розбір на практиці: як влаштований Складний інститут</vt:lpstr>
      <vt:lpstr>Види інститутів за змістом</vt:lpstr>
      <vt:lpstr>Види інститутів за функцією</vt:lpstr>
      <vt:lpstr>«Карта» ключових інститутів Конституції України</vt:lpstr>
      <vt:lpstr>Ієрархія інститутів: Загальні → Головні → Початкові</vt:lpstr>
      <vt:lpstr>Підгалузь права: проміжна ланка системи</vt:lpstr>
      <vt:lpstr>Ознаки підгалузі: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Конституційне право України</dc:title>
  <dc:creator>Оля</dc:creator>
  <cp:lastModifiedBy>Oleksandr Korniyenko</cp:lastModifiedBy>
  <cp:revision>35</cp:revision>
  <dcterms:created xsi:type="dcterms:W3CDTF">2018-02-14T20:38:33Z</dcterms:created>
  <dcterms:modified xsi:type="dcterms:W3CDTF">2026-09-05T19:14:37Z</dcterms:modified>
</cp:coreProperties>
</file>