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59" r:id="rId6"/>
    <p:sldId id="260" r:id="rId7"/>
    <p:sldId id="267" r:id="rId8"/>
    <p:sldId id="266" r:id="rId9"/>
    <p:sldId id="26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881e2d6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881e2d6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81e2d63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881e2d63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881e2d63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881e2d63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881e2d63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881e2d63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rive.google.com/drive/folders/1fqx1q36BIbW_YAdX_G6cghh-21DqZ5t7?usp=sharing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5200">
                <a:solidFill>
                  <a:srgbClr val="000000"/>
                </a:solidFill>
              </a:rPr>
              <a:t>Практична робота </a:t>
            </a:r>
            <a:r>
              <a:rPr lang="uk" sz="5200"/>
              <a:t>2</a:t>
            </a:r>
            <a:endParaRPr sz="5200"/>
          </a:p>
        </p:txBody>
      </p:sp>
      <p:sp>
        <p:nvSpPr>
          <p:cNvPr id="55" name="Google Shape;55;p13"/>
          <p:cNvSpPr txBox="1"/>
          <p:nvPr/>
        </p:nvSpPr>
        <p:spPr>
          <a:xfrm>
            <a:off x="311700" y="2956125"/>
            <a:ext cx="85206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dirty="0">
                <a:solidFill>
                  <a:srgbClr val="595959"/>
                </a:solidFill>
              </a:rPr>
              <a:t>Мета: Ознайомлення зі створенням тестової документації.   </a:t>
            </a:r>
            <a:endParaRPr sz="2300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7862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594"/>
              <a:buFont typeface="Arial"/>
              <a:buNone/>
            </a:pPr>
            <a:r>
              <a:rPr lang="uk" sz="2466" b="1" i="1" dirty="0"/>
              <a:t>Завдання:</a:t>
            </a:r>
            <a:endParaRPr sz="3466" b="1" i="1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035" y="1885417"/>
            <a:ext cx="4961966" cy="322120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816518"/>
            <a:ext cx="8520600" cy="10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uk" dirty="0">
                <a:solidFill>
                  <a:srgbClr val="595959"/>
                </a:solidFill>
              </a:rPr>
              <a:t>Створити Checklist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uk-UA" dirty="0">
                <a:solidFill>
                  <a:srgbClr val="595959"/>
                </a:solidFill>
              </a:rPr>
              <a:t>для перевірки</a:t>
            </a:r>
            <a:r>
              <a:rPr lang="uk" dirty="0">
                <a:solidFill>
                  <a:srgbClr val="595959"/>
                </a:solidFill>
              </a:rPr>
              <a:t> з 20 пунктів для довільного продукту. (веб-застосунок</a:t>
            </a:r>
            <a:r>
              <a:rPr lang="en-US" dirty="0">
                <a:solidFill>
                  <a:srgbClr val="595959"/>
                </a:solidFill>
              </a:rPr>
              <a:t>/</a:t>
            </a:r>
            <a:r>
              <a:rPr lang="uk" dirty="0">
                <a:solidFill>
                  <a:srgbClr val="595959"/>
                </a:solidFill>
              </a:rPr>
              <a:t> мобайл застосунок</a:t>
            </a:r>
            <a:r>
              <a:rPr lang="en-US" dirty="0">
                <a:solidFill>
                  <a:srgbClr val="595959"/>
                </a:solidFill>
              </a:rPr>
              <a:t>/</a:t>
            </a:r>
            <a:r>
              <a:rPr lang="ru-RU" dirty="0">
                <a:solidFill>
                  <a:srgbClr val="595959"/>
                </a:solidFill>
              </a:rPr>
              <a:t>десктоп застосунок</a:t>
            </a:r>
            <a:r>
              <a:rPr lang="en-US" dirty="0">
                <a:solidFill>
                  <a:srgbClr val="595959"/>
                </a:solidFill>
              </a:rPr>
              <a:t>/</a:t>
            </a:r>
            <a:r>
              <a:rPr lang="uk" dirty="0">
                <a:solidFill>
                  <a:srgbClr val="595959"/>
                </a:solidFill>
              </a:rPr>
              <a:t>гра</a:t>
            </a:r>
            <a:r>
              <a:rPr lang="en-US" dirty="0">
                <a:solidFill>
                  <a:srgbClr val="595959"/>
                </a:solidFill>
              </a:rPr>
              <a:t>)</a:t>
            </a:r>
            <a:br>
              <a:rPr lang="uk-UA" dirty="0">
                <a:solidFill>
                  <a:srgbClr val="595959"/>
                </a:solidFill>
              </a:rPr>
            </a:br>
            <a:endParaRPr dirty="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uk" dirty="0">
                <a:solidFill>
                  <a:srgbClr val="595959"/>
                </a:solidFill>
              </a:rPr>
              <a:t>Створити 5 Test cases </a:t>
            </a:r>
            <a:r>
              <a:rPr lang="uk-UA" dirty="0">
                <a:solidFill>
                  <a:srgbClr val="595959"/>
                </a:solidFill>
              </a:rPr>
              <a:t>враховуючи обов</a:t>
            </a:r>
            <a:r>
              <a:rPr lang="en-US" dirty="0">
                <a:solidFill>
                  <a:srgbClr val="595959"/>
                </a:solidFill>
              </a:rPr>
              <a:t>’</a:t>
            </a:r>
            <a:r>
              <a:rPr lang="uk-UA" dirty="0">
                <a:solidFill>
                  <a:srgbClr val="595959"/>
                </a:solidFill>
              </a:rPr>
              <a:t>язкові атрибути тест кейсів, описані в презентації далі</a:t>
            </a:r>
            <a:endParaRPr dirty="0">
              <a:solidFill>
                <a:srgbClr val="595959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32312"/>
            <a:ext cx="3415553" cy="211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dirty="0">
                <a:latin typeface="Calibri"/>
                <a:ea typeface="Calibri"/>
                <a:cs typeface="Calibri"/>
                <a:sym typeface="Calibri"/>
              </a:rPr>
              <a:t>Checklist</a:t>
            </a:r>
            <a:endParaRPr sz="2400"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5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dirty="0">
                <a:latin typeface="Calibri"/>
                <a:ea typeface="Calibri"/>
                <a:cs typeface="Calibri"/>
                <a:sym typeface="Calibri"/>
              </a:rPr>
              <a:t>Checklist</a:t>
            </a:r>
            <a:r>
              <a:rPr lang="uk" sz="1150" dirty="0">
                <a:solidFill>
                  <a:srgbClr val="3A3A3A"/>
                </a:solidFill>
                <a:highlight>
                  <a:srgbClr val="FFFFFF"/>
                </a:highlight>
              </a:rPr>
              <a:t>– </a:t>
            </a:r>
            <a:r>
              <a:rPr lang="uk" sz="13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це документ, що описує, що має бути протестовано. При цьому чек-лист може бути абсолютно різного рівня деталізації. Наскільки документ буде детальним буде залежати від вимог до звітності, рівня знання продукту співробітниками та складності продукту.</a:t>
            </a:r>
            <a:endParaRPr sz="13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300" dirty="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 правило, чек-лист містить лише дії (кроки), без очікуваного результату. Чек-лист менш формалізований, ніж тестовий сценарій. Його доречно використовувати тоді, коли тестові сценарії будуть надмірними. Також чек-лист асоціюються із гнучкими підходами у тестуванні.</a:t>
            </a:r>
            <a:br>
              <a:rPr lang="uk" sz="1150" dirty="0">
                <a:solidFill>
                  <a:srgbClr val="3A3A3A"/>
                </a:solidFill>
                <a:highlight>
                  <a:srgbClr val="FFFFFF"/>
                </a:highlight>
              </a:rPr>
            </a:br>
            <a:br>
              <a:rPr lang="uk" sz="1150" dirty="0">
                <a:solidFill>
                  <a:srgbClr val="3A3A3A"/>
                </a:solidFill>
                <a:highlight>
                  <a:srgbClr val="FFFFFF"/>
                </a:highlight>
              </a:rPr>
            </a:b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475" y="595146"/>
            <a:ext cx="3574501" cy="357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99-2792-BD75-DCB6-C2A31CFF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Приклади складання чеклистів: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66C2C61-FD0F-BEA2-C9B2-0A6B06CAC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2735" y="1256497"/>
            <a:ext cx="8438529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Класичний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чекліст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складається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1-й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стовпець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заголовки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тест-кейсів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структуровані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розділами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функціоналом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b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будь-які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визначені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тестувальником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пункти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2-й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стовпець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позначки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pass/fail;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3-й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стовпець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опціонально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нотатки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>Якщо чек-лист використовується ще й для наочного відображення ходу тестування (а-ля test run), </a:t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>2-й стовпець може мати опції: порожньо (ще не перевірялося)/успіх/помилка/пропущено або </a:t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>заблоковано (наприклад, іншим дефектом).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4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063402" y="614002"/>
            <a:ext cx="4404634" cy="1154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Наочний приклад: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22651-329E-D844-0C0E-67FCD931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92" y="1659830"/>
            <a:ext cx="6362700" cy="2676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 b="1">
                <a:latin typeface="Calibri"/>
                <a:ea typeface="Calibri"/>
                <a:cs typeface="Calibri"/>
                <a:sym typeface="Calibri"/>
              </a:rPr>
              <a:t>Test cases</a:t>
            </a:r>
            <a:endParaRPr sz="240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95300" cy="1039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b="1" dirty="0">
                <a:effectLst/>
              </a:rPr>
              <a:t>Test case </a:t>
            </a:r>
            <a:r>
              <a:rPr lang="en-US" sz="1400" dirty="0">
                <a:effectLst/>
              </a:rPr>
              <a:t>(</a:t>
            </a:r>
            <a:r>
              <a:rPr lang="ru-RU" sz="1400" dirty="0">
                <a:effectLst/>
              </a:rPr>
              <a:t>тест-кейс, тестовий приклад/випадок) - це артефакт, що описує сукупність кроків, конкретних умов та параметрів, необхідних для перевірки реалізації функції або її частини, що тестується. Більш строго - формалізоване опис однієї показової перевірки відповідність вимогам прямим чи непрямим.</a:t>
            </a:r>
            <a:endParaRPr dirty="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472" y="2462200"/>
            <a:ext cx="5323049" cy="25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BFC5-A0CA-9A70-FD97-D84A39DE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57" y="12876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uk-UA" dirty="0"/>
              <a:t>Обов</a:t>
            </a:r>
            <a:r>
              <a:rPr lang="en-US" dirty="0"/>
              <a:t>’</a:t>
            </a:r>
            <a:r>
              <a:rPr lang="uk-UA" dirty="0"/>
              <a:t>язкові атрибути тест кейсу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2822AF5-6E75-97F9-7C2D-557610F34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8007" y="802041"/>
            <a:ext cx="8297464" cy="421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Ідентифікатор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набору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тестів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Suite ID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Ідентифікатор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набору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тестів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входить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цей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кейс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Ідентифікатор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тестового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кейсу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Case ID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Ідентифікатор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самого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кейсу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Заголовок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кейса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Case Summary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Коротка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ємна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назва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перевірки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проводиться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Пов'язана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вимога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Related Requirement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Ідентифікатор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вимоги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якого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відноситься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відстежується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даний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тестовий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Попередні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умови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Prerequisites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Будь-які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передумови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попередні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умови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мають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бути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виконанням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Кроки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Script/Procedure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Кроки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Тестові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Data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Тестові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посилання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тестові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повинні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використовуватися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час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проведення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Очікуваний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результат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Expected Result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результат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очікуємо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отримати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кроків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Статус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пройдено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пройдено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Status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Інші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статуси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бути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«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тестування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проводиться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br>
              <a:rPr kumimoji="0" lang="uk-UA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«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Заблоковано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тестування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заблоковано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Нотатки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Remarks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Будь-які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коментарі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Створено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Created By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Ім'я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автора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тестового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Date of Creation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тестового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опціонально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модифікації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Executed By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Ім'я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людини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виконала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Date of Execution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Тестове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оточення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 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Environment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обладнання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програмне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забезпечення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мережу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у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виконувався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тест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uk-UA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необхідні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відомості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оточення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було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відтворити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отриманий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результат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88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st Case Template – Download Excel &amp; Word Sample Format">
            <a:extLst>
              <a:ext uri="{FF2B5EF4-FFF2-40B4-BE49-F238E27FC236}">
                <a16:creationId xmlns:a16="http://schemas.microsoft.com/office/drawing/2014/main" id="{4BE6BA7E-8682-0FDD-CD13-6C85E6EF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1" y="933445"/>
            <a:ext cx="6728012" cy="37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50977E-C758-65CB-7CF6-E2DD28CA51A5}"/>
              </a:ext>
            </a:extLst>
          </p:cNvPr>
          <p:cNvSpPr txBox="1"/>
          <p:nvPr/>
        </p:nvSpPr>
        <p:spPr>
          <a:xfrm>
            <a:off x="2353235" y="329453"/>
            <a:ext cx="3547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Приклад оформлення одного тесткейсу: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7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F6282-1968-CB15-1061-FE8EDDD178E6}"/>
              </a:ext>
            </a:extLst>
          </p:cNvPr>
          <p:cNvSpPr txBox="1"/>
          <p:nvPr/>
        </p:nvSpPr>
        <p:spPr>
          <a:xfrm>
            <a:off x="1210235" y="329453"/>
            <a:ext cx="5459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Лабораторні роботи заливати на </a:t>
            </a:r>
            <a:r>
              <a:rPr lang="uk-UA" dirty="0">
                <a:hlinkClick r:id="rId2"/>
              </a:rPr>
              <a:t>гугл диск</a:t>
            </a:r>
            <a:r>
              <a:rPr lang="uk-UA" dirty="0"/>
              <a:t> в папку вашої групи у форматі:</a:t>
            </a:r>
            <a:br>
              <a:rPr lang="uk-UA" dirty="0"/>
            </a:br>
            <a:r>
              <a:rPr lang="uk-UA" dirty="0"/>
              <a:t>Прізвище_Імя_группа_</a:t>
            </a:r>
            <a:r>
              <a:rPr lang="ru-RU" dirty="0"/>
              <a:t>№</a:t>
            </a:r>
            <a:r>
              <a:rPr lang="uk-UA" dirty="0"/>
              <a:t>ЛР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E29CE-D8BD-2D1A-9CAA-73D52B797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665" y="1336173"/>
            <a:ext cx="4171670" cy="34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53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571</Words>
  <Application>Microsoft Office PowerPoint</Application>
  <PresentationFormat>On-screen Show (16:9)</PresentationFormat>
  <Paragraphs>35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Roboto</vt:lpstr>
      <vt:lpstr>Simple Light</vt:lpstr>
      <vt:lpstr>PowerPoint Presentation</vt:lpstr>
      <vt:lpstr>Завдання:</vt:lpstr>
      <vt:lpstr>Checklist</vt:lpstr>
      <vt:lpstr>Приклади складання чеклистів:</vt:lpstr>
      <vt:lpstr>Наочний приклад:</vt:lpstr>
      <vt:lpstr>Test cases</vt:lpstr>
      <vt:lpstr>Обов’язкові атрибути тест кейсу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Yelyzaveta Turenko</cp:lastModifiedBy>
  <cp:revision>2</cp:revision>
  <dcterms:modified xsi:type="dcterms:W3CDTF">2023-09-23T12:24:32Z</dcterms:modified>
</cp:coreProperties>
</file>