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Огляд шести розділів теми 4: від джерел фінансування до етики грантових проєктів. Ця структура відповідає логіці підготовки міжнародної проєктної заявки — від пошуку донора до належного врядування.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Після опрацювання теми студенти зможуть класифікувати джерела фінансування, аналізувати оголошення конкурсів, розрізняти ролі учасників консорціуму та готувати необхідні партнерські документи з дотриманням етичних норм.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Джерела фінансування міжнародних проєктів поділяються на п’ять категорій: програми ЄС, міжнародні фінансові інституції, агенції розвитку, посольства та міжнародні НУО. Кожна має власну логіку, процедури та розмір грантів.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Програми ЄС охоплюють широкий спектр напрямів — від наукових досліджень до транскордонної співпраці. Вибір програми залежить від тематики проєкту, типу партнерства та географічного охоплення.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Міжнародні фінансові інституції найчастіше надають позики й технічну допомогу, тоді як агенції розвитку та фонди фінансують тематичні гранти. Посольства пропонують малі гранти зі спрощеними процедурами, а міжнародні НУО можуть бути одночасно донором і партнером.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Пошук конкурсів починається з офіційних джерел — порталу EU Funding &amp; Tenders, сайтів виконавчих агенцій та національних контактних пунктів. Додатково варто відстежувати профільні агрегатори та розсилки.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Кожне оголошення про конкурс містить шість обов’язкових елементів: мету, тематичні пріоритети, критерії прийнятності та оцінювання, бюджетні умови і процедурні вимоги. Розуміння цієї структури дозволяє швидко оцінити відповідність організації умовам конкурсу.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Аналітичний профіль конкурсу — це швидкий чек-лист, який дозволяє команді ще до початку роботи над заявкою оцінити реалістичність участі та уникнути витрати ресурсів на невідповідні конкурси.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Консорціум — це договірне об’єднання незалежних організацій для спільної реалізації проєкту. Успішний консорціум формується на засадах взаємодоповнюваності, балансу, попереднього досвіду співпраці та чіткого розподілу ролей.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Координатор виконує представницьку та адміністративну функцію, підписуючи грантову угоду й розподіляючи кошти, тоді як бенефіціари є повноправними сторонами угоди, відповідальними за власні робочі пакети та бюджет.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Ця таблиця розмежовує три ролі, які студенти найчастіше плутають. Бенефіціар — повноправна сторона угоди з власним бюджетом; афілійована організація пов’язана з партнером структурно і може отримувати кошти; асоційований партнер лише підтримує проєкт без фінансування.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Субпідрядники виконують окремі завдання на комерційній основі й не входять до консорціуму. Загальна структура консорціуму ієрархічна: координатор взаємодіє з донором, а решта учасників мають різний ступінь залученості та відповідальності.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Чотири документи супроводжують формування консорціуму: Mandate Letter уповноважує координатора, Letter of Intent підтверджує підтримку, Declaration of Honour засвідчує прийнятність, а Consortium Agreement регулює внутрішні відносини партнерів.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Важливо розрізняти два документи: Consortium Agreement регулює внутрішні відносини між партнерами, тоді як Grant Agreement — юридично обов’язкова угода між консорціумом і донором. Перший зазвичай не подається донору, але часто вимагається умовами другого.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Declaration of Honour вимагає від кожного партнера письмово підтвердити відсутність підстав для виключення — шахрайства, корупції, конфлікту інтересів чи заборгованості. Це один із ключових документів, що гарантує донору доброчесність заявника.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Якість міжнародного проєкту оцінюється за чотирма принципами: стратегічна доцільність, фінансова ефективність, прозорість і підзвітність. Ці критерії детальніше розглядатимуться у темі 6 у контексті моніторингу та звітності.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Прозорість і підзвітність реалізуються через конкретні механізми — відкриті закупівлі, обов’язкову візуалізацію фінансування, збереження підтвердних документів та готовність до аудиту й перевірок на місці.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Етичні засади грантових проєктів охоплюють чотири взаємопов’язані виміри: етику досліджень, академічну доброчесність, управління конфліктом інтересів та принципи належного врядування, порушення яких має правові й фінансові наслідки.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Класичний приклад конфлікту інтересів — оцінювання пропозиції, поданої пов’язаною особою. Правильна реакція складається з трьох кроків: раннє декларування, самовідвід від ухвалення рішення та документування всього процесу.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Порушення принципів врядування має серйозні наслідки — від фінансових корективів до внесення організації в систему EDES, яка обмежує доступ до фінансування ЄС на роки вперед.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Попри війну, участь України у Horizon Europe стрімко зростає: 172 проєкти й 50 мільйонів євро чистих надходжень — найкращий показник серед усіх рамкових програм ЄС, у яких брала участь Україна.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EDES — механізм ЄС, що діє з 2016 року та у 2025 році був оновлений відповідно до нового Фінансового регламенту. Він охоплює всі гранти й контракти ЄС і слугує практичним інструментом контролю доброчесності грантоотримувачів.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Грантове фінансування — це послідовний процес: вибір донора визначає конкурс, конкурс формує вимоги до консорціуму, консорціум потребує партнерських документів, а весь процес підпорядкований принципам належного врядування.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Підсумовуючи тему, важливо запам’ятати шість тез: різноманіття джерел фінансування, структуру аналізу конкурсу, розмежування ролей у консорціумі, функції партнерських документів, критерії якості проєкту та наслідки порушення етичних норм.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Завершуємо тему обговоренням трьох практичних питань, які допоможуть студентам застосувати вивчений матеріал до власного досвіду й контексту.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206240"/>
            <a:ext cx="4937760" cy="493776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18745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FC9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Тема 4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2468880"/>
            <a:ext cx="10058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Грантове фінансування, донорські програми та формування міжнародного консорціуму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822960" y="4709160"/>
            <a:ext cx="10515600" cy="777240"/>
          </a:xfrm>
          <a:prstGeom prst="roundRect">
            <a:avLst>
              <a:gd name="adj" fmla="val 9412"/>
            </a:avLst>
          </a:prstGeom>
          <a:solidFill>
            <a:srgbClr val="24365F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470916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Компетентності: 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ЗК5 · СК1 · СК10 · РН2 · РН6 · РН15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6126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теми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58952" y="210312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euro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034" y="2305202"/>
            <a:ext cx="373075" cy="37307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37360" y="1947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737360" y="228600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 фінансування міжнародних проєктів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172200" y="178308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210312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search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0314" y="2305202"/>
            <a:ext cx="373075" cy="37307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06640" y="19476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406640" y="228600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Пошук конкурсів і аналіз оголошень</a:t>
            </a:r>
            <a:endParaRPr lang="en-US" sz="1450" dirty="0"/>
          </a:p>
        </p:txBody>
      </p:sp>
      <p:sp>
        <p:nvSpPr>
          <p:cNvPr id="16" name="Shape 12"/>
          <p:cNvSpPr/>
          <p:nvPr/>
        </p:nvSpPr>
        <p:spPr>
          <a:xfrm>
            <a:off x="502920" y="33375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58952" y="365760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user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034" y="3859682"/>
            <a:ext cx="373075" cy="37307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737360" y="350215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1737360" y="384048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Партнерство та консорціум: ролі учасників</a:t>
            </a:r>
            <a:endParaRPr lang="en-US" sz="1450" dirty="0"/>
          </a:p>
        </p:txBody>
      </p:sp>
      <p:sp>
        <p:nvSpPr>
          <p:cNvPr id="21" name="Shape 16"/>
          <p:cNvSpPr/>
          <p:nvPr/>
        </p:nvSpPr>
        <p:spPr>
          <a:xfrm>
            <a:off x="6172200" y="33375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28232" y="365760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filesign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0314" y="3859682"/>
            <a:ext cx="373075" cy="37307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06640" y="350215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7406640" y="384048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Підготовка партнерських документів</a:t>
            </a:r>
            <a:endParaRPr lang="en-US" sz="1450" dirty="0"/>
          </a:p>
        </p:txBody>
      </p:sp>
      <p:sp>
        <p:nvSpPr>
          <p:cNvPr id="26" name="Shape 20"/>
          <p:cNvSpPr/>
          <p:nvPr/>
        </p:nvSpPr>
        <p:spPr>
          <a:xfrm>
            <a:off x="502920" y="48920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758952" y="521208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4/icons/balance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034" y="5414162"/>
            <a:ext cx="373075" cy="373075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737360" y="50566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600" dirty="0"/>
          </a:p>
        </p:txBody>
      </p:sp>
      <p:sp>
        <p:nvSpPr>
          <p:cNvPr id="30" name="Text 23"/>
          <p:cNvSpPr/>
          <p:nvPr/>
        </p:nvSpPr>
        <p:spPr>
          <a:xfrm>
            <a:off x="1737360" y="539496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Стратегічна доцільність, ефективність, прозорість</a:t>
            </a:r>
            <a:endParaRPr lang="en-US" sz="1450" dirty="0"/>
          </a:p>
        </p:txBody>
      </p:sp>
      <p:sp>
        <p:nvSpPr>
          <p:cNvPr id="31" name="Shape 24"/>
          <p:cNvSpPr/>
          <p:nvPr/>
        </p:nvSpPr>
        <p:spPr>
          <a:xfrm>
            <a:off x="6172200" y="48920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428232" y="521208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/home/claude/mpd_pptx_t4/icons/gavel_FFFFF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0314" y="5414162"/>
            <a:ext cx="373075" cy="373075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406640" y="50566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600" dirty="0"/>
          </a:p>
        </p:txBody>
      </p:sp>
      <p:sp>
        <p:nvSpPr>
          <p:cNvPr id="35" name="Text 27"/>
          <p:cNvSpPr/>
          <p:nvPr/>
        </p:nvSpPr>
        <p:spPr>
          <a:xfrm>
            <a:off x="7406640" y="539496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Етика, доброчесність, конфлікт інтересів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Результати навчання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3736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965960" y="196596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bullsey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2381" y="2132381"/>
            <a:ext cx="307238" cy="30723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04088" y="2743200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Класифікувати джерела фінансування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04088" y="320040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Розрізняти програми ЄС, МФО, донорські агенції та посольські гранти за умовами й процедурами.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25112" y="173736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88152" y="196596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search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573" y="2132381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26280" y="2743200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Аналізувати оголошення конкурсів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26280" y="320040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Виявляти ключові критерії прийнятності, оцінювання та бюджетні умови конкурсу.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147304" y="173736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610344" y="196596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users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6765" y="2132381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48472" y="2743200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Визначати ролі в консорціумі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48472" y="320040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Розмежовувати координатора, бенефіціарів, афілійованих та асоційованих партнерів.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02920" y="411480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965960" y="434340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filecontract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381" y="4509821"/>
            <a:ext cx="307238" cy="30723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04088" y="5120640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Готувати партнерські документи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704088" y="557784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Складати Mandate Letter, Letter of Intent, Declaration of Honour, Consortium Agreement.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325112" y="411480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5788152" y="434340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4/icons/chartline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573" y="4509821"/>
            <a:ext cx="307238" cy="30723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526280" y="5120640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Оцінювати доцільність проєкту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26280" y="557784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Застосовувати критерії стратегічної релевантності та фінансової ефективності.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8147304" y="411480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9610344" y="434340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/home/claude/mpd_pptx_t4/icons/shield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6765" y="4509821"/>
            <a:ext cx="307238" cy="307238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348472" y="5120640"/>
            <a:ext cx="3163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Дотримуватись етичних принципів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48472" y="557784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Виявляти конфлікт інтересів і застосовувати принципи належного врядування.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ДЖЕРЕЛА ФІНАНСУВАННЯ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П’ять категорій донорів міжнародних проєктів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202436" y="219456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glob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0744" y="2372868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0574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67512" y="310896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ЄС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67512" y="397764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Europe, Erasmus+, Interreg, Creative Europe, NDICI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2770632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470148" y="21945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4/icons/landmark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456" y="2372868"/>
            <a:ext cx="329184" cy="32918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907792" y="20574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2935224" y="310896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фінансові інституції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2935224" y="397764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Світовий банк, ЄБРР, ЄІБ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5038344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5737860" y="21945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2" descr="/home/claude/mpd_pptx_t4/icons/handusd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168" y="2372868"/>
            <a:ext cx="329184" cy="32918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175504" y="20574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5202936" y="310896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Агенції та фонди розвитку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5202936" y="397764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USAID, GIZ/KfW, SIDA, Norad, NED, EED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7306056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005572" y="21945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3" descr="/home/claude/mpd_pptx_t4/icons/flag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80" y="2372868"/>
            <a:ext cx="329184" cy="329184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443216" y="20574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7470648" y="310896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Посольства й дипмісії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7470648" y="397764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Grants Programmes, локальні гранти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73768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10273284" y="21945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2" name="Image 4" descr="/home/claude/mpd_pptx_t4/icons/network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1592" y="2372868"/>
            <a:ext cx="329184" cy="329184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710928" y="20574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27"/>
          <p:cNvSpPr/>
          <p:nvPr/>
        </p:nvSpPr>
        <p:spPr>
          <a:xfrm>
            <a:off x="9738360" y="310896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НУО та мережі</a:t>
            </a:r>
            <a:endParaRPr lang="en-US" sz="1300" dirty="0"/>
          </a:p>
        </p:txBody>
      </p:sp>
      <p:sp>
        <p:nvSpPr>
          <p:cNvPr id="35" name="Text 28"/>
          <p:cNvSpPr/>
          <p:nvPr/>
        </p:nvSpPr>
        <p:spPr>
          <a:xfrm>
            <a:off x="9738360" y="397764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Одночасно донори (subgranting) і партнери</a:t>
            </a:r>
            <a:endParaRPr lang="en-US" sz="1050" dirty="0"/>
          </a:p>
        </p:txBody>
      </p:sp>
      <p:sp>
        <p:nvSpPr>
          <p:cNvPr id="36" name="Text 29"/>
          <p:cNvSpPr/>
          <p:nvPr/>
        </p:nvSpPr>
        <p:spPr>
          <a:xfrm>
            <a:off x="502920" y="5715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Розгляньмо кожну категорію детальніше на наступних слайдах.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ДЖЕРЕЛА ФІНАНСУВАННЯ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Програми ЄС: основні інструменти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737360"/>
          <a:ext cx="11155680" cy="4206240"/>
        </p:xfrm>
        <a:graphic>
          <a:graphicData uri="http://schemas.openxmlformats.org/drawingml/2006/table">
            <a:tbl>
              <a:tblPr/>
              <a:tblGrid>
                <a:gridCol w="2926080"/>
                <a:gridCol w="4114800"/>
                <a:gridCol w="4114800"/>
              </a:tblGrid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Сфера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 фокусу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Дослідження та інновації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Наукові консорціуми, R&amp;I-проєкти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Освіта, навчання, молодь, спорт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Мобільність, стратегічні партнерства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Транскордонне й транснац. співробітництво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Спільні регіональні проєкти сусідніх країн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Creative Europe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Культура та креативні індустрії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Культурна кооперація, медіа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EU4Business / SMP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Підтримка бізнесу та єдиного ринку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МСП, конкурентоспроможність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NDICI – Global Europe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Зовнішня дія ЄС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Сусідство, розвиток, міжнародне партнерство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02920" y="608076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НДІ, що подає проєкт з енергоефективності разом з партнерами з 3 країн ЄС, звертається саме до Horizon Europe.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ДЖЕРЕЛА ФІНАНСУВАННЯ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МФО, агенції розвитку, посольства, мережі НУО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3736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96596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landmar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2132381"/>
            <a:ext cx="307238" cy="30723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193852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фінансові інституції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58952" y="2450592"/>
            <a:ext cx="48828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Світовий банк, ЄБРР, ЄІБ — переважно позики та гранти на технічну допомогу для великих інфраструктурних і реформаторських проєктів.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217920" y="173736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46520" y="196596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handusd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941" y="2132381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223760" y="193852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Агенції та фонди розвитку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6473952" y="2450592"/>
            <a:ext cx="48828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USAID (США), GIZ/KfW (Німеччина), SIDA (Швеція), Norad (Норвегія), European Endowment for Democracy, Open Society Foundations, NED — тематичні гранти на розвиток, демократію, права людини.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02920" y="388620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31520" y="411480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flag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4281221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08760" y="408736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Посольства та дипломатичні місії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758952" y="4599432"/>
            <a:ext cx="48828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малих грантів (Small Grants Programmes) — спрощені процедури подання, менші за обсягом локальні гранти для громадських ініціатив.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217920" y="388620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46520" y="411480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network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941" y="4281221"/>
            <a:ext cx="307238" cy="30723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223760" y="408736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НУО та мережі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6473952" y="4599432"/>
            <a:ext cx="488289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Одночасно виступають донорами (subgranting — розподіл коштів донора через них) і потенційними партнерами у консорціумі.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ПОШУК КОНКУРСІВ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 шукати конкурси проєктних пропозицій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79576" y="224028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search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9771" y="243047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67512" y="3200400"/>
            <a:ext cx="17556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Funding &amp; Tenders Portal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67512" y="420624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Єдиний офіційний портал усіх конкурсів програм ЄС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770632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47288" y="224028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university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483" y="243047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935224" y="3200400"/>
            <a:ext cx="17556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Виконавчі агенції ЄС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2935224" y="420624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EACEA, CINEA, HaDEA, REA — публікують заклики за напрямами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038344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715000" y="224028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userfriend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195" y="243047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202936" y="3200400"/>
            <a:ext cx="17556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Національні контактні пункти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202936" y="420624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Contact Points — консультації та супровід у країні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7306056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982712" y="224028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globe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907" y="2430475"/>
            <a:ext cx="351130" cy="35113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70648" y="3200400"/>
            <a:ext cx="17556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Портали програм Interreg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7470648" y="420624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Окремі портали для кожної транскордонної програми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9573768" y="1920240"/>
            <a:ext cx="2084832" cy="35661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10250424" y="224028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4/icons/clipboardlist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0619" y="2430475"/>
            <a:ext cx="351130" cy="35113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738360" y="3200400"/>
            <a:ext cx="17556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Агрегатори та розсилки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9738360" y="420624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Спеціалізовані бюлетені, бази грантів, професійні мережі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ПОШУК КОНКУРСІВ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Анатомія оголошення про конкурс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3736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04088" y="1938528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bullsey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8622" y="2093062"/>
            <a:ext cx="285293" cy="28529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04088" y="265176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 та очікувані результати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04088" y="3218688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конкурс має досягти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25112" y="173736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526280" y="1938528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listol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14" y="2093062"/>
            <a:ext cx="285293" cy="28529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26280" y="265176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Тематичні пріоритети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26280" y="3218688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 напрями (topics)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147304" y="173736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348472" y="1938528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clipboardcheck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006" y="2093062"/>
            <a:ext cx="285293" cy="28529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48472" y="265176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 прийнятності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48472" y="3218688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заявника, країна, мін. партнерів, тривалість, розмір гранту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02920" y="411480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04088" y="4315968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balance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622" y="4470502"/>
            <a:ext cx="285293" cy="28529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04088" y="502920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 оцінювання та вагові коефіцієнти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704088" y="5596128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Award criteria &amp; weighting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325112" y="411480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4526280" y="4315968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4/icons/coins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814" y="4470502"/>
            <a:ext cx="285293" cy="28529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526280" y="502920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Бюджетні умови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26280" y="5596128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конкурсу, макс. грант, рівень співфінансування, прийнятні витрати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8147304" y="411480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8348472" y="4315968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/home/claude/mpd_pptx_t4/icons/calendar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006" y="4470502"/>
            <a:ext cx="285293" cy="28529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348472" y="5029200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Процедурні вимоги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48472" y="5596128"/>
            <a:ext cx="31638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Дедлайн, мова, реєстрація PIC (для ЄС)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206240"/>
            <a:ext cx="4937760" cy="493776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Аналітичний профіль конкурсу — перед стартом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02920" y="16002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 ніж вкладати ресурси у підготовку заявки, доцільно скласти короткий аналітичний профіль конкурсу.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02920" y="2514600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2514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60" y="246888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відповідає тематика конкурсу стратегії організації?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02920" y="317296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31729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51560" y="3127248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відповідаємо ми критеріям прийнятності (статус, країна, досвід)?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02920" y="383133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51560" y="3785616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можемо сформувати необхідну кількість партнерів/країн?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02920" y="448970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4489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51560" y="4443984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прийнятний рівень співфінансування для нашого бюджету?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02920" y="5148072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" y="51480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51560" y="5102352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реалістичний дедлайн для якісної підготовки заявки?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таке міжнародний консорціум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11155680" cy="1371600"/>
          </a:xfrm>
          <a:prstGeom prst="roundRect">
            <a:avLst>
              <a:gd name="adj" fmla="val 533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011680"/>
            <a:ext cx="914400" cy="9144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networ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984" y="2249424"/>
            <a:ext cx="438912" cy="4389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920240" y="2011680"/>
            <a:ext cx="9418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Консорціум — це договірне об’єднання юридично незалежних організацій, які спільно реалізують проєкт у межах єдиної грантової угоди з донором.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02920" y="3429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Принципи формування консорціуму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02920" y="3977640"/>
            <a:ext cx="26517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1531620" y="420624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handshake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154" y="4360774"/>
            <a:ext cx="285293" cy="28529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40080" y="493776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Взаємодоповнюваність компетенцій партнерів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3337560" y="3977640"/>
            <a:ext cx="26517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366260" y="420624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7" name="Image 2" descr="/home/claude/mpd_pptx_t4/icons/globe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794" y="4360774"/>
            <a:ext cx="285293" cy="28529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474720" y="493776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Географічний і секторальний баланс за умовами конкурсу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172200" y="3977640"/>
            <a:ext cx="26517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200900" y="420624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4/icons/check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434" y="4360774"/>
            <a:ext cx="285293" cy="28529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09360" y="493776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Попередній досвід співпраці учасників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9006840" y="3977640"/>
            <a:ext cx="265176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10035540" y="420624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5" name="Image 4" descr="/home/claude/mpd_pptx_t4/icons/listol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0074" y="4360774"/>
            <a:ext cx="285293" cy="285293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144000" y="493776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Чіткий розподіл ролей із самого початку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Координатор і бенефіціари: розподіл функцій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05740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userti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9322" y="2259482"/>
            <a:ext cx="373075" cy="37307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83080" y="21031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Координатор (Lead Beneficiary)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22960" y="3154680"/>
            <a:ext cx="4709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Представляє консорціум перед донором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Підписує грантову угоду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Розподіляє фінансування між партнерами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Консолідує звітність консорціуму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Несе підвищену відповідальність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72200" y="1783080"/>
            <a:ext cx="5349240" cy="4206240"/>
          </a:xfrm>
          <a:prstGeom prst="roundRect">
            <a:avLst>
              <a:gd name="adj" fmla="val 173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46520" y="205740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userfriends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602" y="2259482"/>
            <a:ext cx="373075" cy="37307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52360" y="21031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Бенефіціари / партнери (Beneficiaries)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6492240" y="3154680"/>
            <a:ext cx="4709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стороною грантової угоди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Мають власний бюджет у проєкті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Відповідають за закріплені робочі пакети (WP)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Звітують перед координатором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Несуть відповідальність за власну частину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Бенефіціар vs Афілійована організація vs Асоційований партнер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783080"/>
          <a:ext cx="11155680" cy="41148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  <a:gridCol w="292608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Бенефіціар / партнер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Афілійована організація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Асоційований партнер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Сторона грантової угоди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7A3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Так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Опосередковано, через партнера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B0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Отримує фінансування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Так, власний бюджет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Так, якщо задекларовано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B0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Зв’язок з партнером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Структурний / капітальний / адміністративний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Немає формального зв’язку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Роль у проєкті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Виконує робочі пакети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Виконує частину завдань партнера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Експертиза, доступ, підтримка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Підтвердження участі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Mandate Letter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Заява афілійованості в заявці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Letter of Intent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Субпідрядники та структура консорціуму в цілому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11155680" cy="1234440"/>
          </a:xfrm>
          <a:prstGeom prst="roundRect">
            <a:avLst>
              <a:gd name="adj" fmla="val 592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1965960"/>
            <a:ext cx="868680" cy="8686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fileal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3097" y="2191817"/>
            <a:ext cx="416966" cy="41696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74520" y="1920240"/>
            <a:ext cx="9509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Субпідрядники (Subcontractors). </a:t>
            </a:r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Комерційні треті сторони, що залучаються для виконання чітко визначених завдань у межах лімітів, встановлених донором. Не є членами консорціуму й не підписують грантову угоду.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572000" y="3657600"/>
            <a:ext cx="3017520" cy="640080"/>
          </a:xfrm>
          <a:prstGeom prst="roundRect">
            <a:avLst>
              <a:gd name="adj" fmla="val 1142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4572000" y="36576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Координатор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805940" y="4297680"/>
            <a:ext cx="0" cy="411480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</a:ln>
        </p:spPr>
      </p:sp>
      <p:sp>
        <p:nvSpPr>
          <p:cNvPr id="13" name="Shape 10"/>
          <p:cNvSpPr/>
          <p:nvPr/>
        </p:nvSpPr>
        <p:spPr>
          <a:xfrm>
            <a:off x="502920" y="4709160"/>
            <a:ext cx="2606040" cy="685800"/>
          </a:xfrm>
          <a:prstGeom prst="roundRect">
            <a:avLst>
              <a:gd name="adj" fmla="val 1066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594360" y="470916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Бенефіціари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94860" y="4297680"/>
            <a:ext cx="0" cy="411480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</a:ln>
        </p:spPr>
      </p:sp>
      <p:sp>
        <p:nvSpPr>
          <p:cNvPr id="16" name="Shape 13"/>
          <p:cNvSpPr/>
          <p:nvPr/>
        </p:nvSpPr>
        <p:spPr>
          <a:xfrm>
            <a:off x="3291840" y="4709160"/>
            <a:ext cx="2606040" cy="685800"/>
          </a:xfrm>
          <a:prstGeom prst="roundRect">
            <a:avLst>
              <a:gd name="adj" fmla="val 1066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3383280" y="470916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Афілійовані організації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7383780" y="4297680"/>
            <a:ext cx="0" cy="411480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</a:ln>
        </p:spPr>
      </p:sp>
      <p:sp>
        <p:nvSpPr>
          <p:cNvPr id="19" name="Shape 16"/>
          <p:cNvSpPr/>
          <p:nvPr/>
        </p:nvSpPr>
        <p:spPr>
          <a:xfrm>
            <a:off x="6080760" y="4709160"/>
            <a:ext cx="2606040" cy="685800"/>
          </a:xfrm>
          <a:prstGeom prst="roundRect">
            <a:avLst>
              <a:gd name="adj" fmla="val 1066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172200" y="470916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Асоційовані партнери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10172700" y="4297680"/>
            <a:ext cx="0" cy="411480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</a:ln>
        </p:spPr>
      </p:sp>
      <p:sp>
        <p:nvSpPr>
          <p:cNvPr id="22" name="Shape 19"/>
          <p:cNvSpPr/>
          <p:nvPr/>
        </p:nvSpPr>
        <p:spPr>
          <a:xfrm>
            <a:off x="8869680" y="4709160"/>
            <a:ext cx="2606040" cy="685800"/>
          </a:xfrm>
          <a:prstGeom prst="roundRect">
            <a:avLst>
              <a:gd name="adj" fmla="val 1066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961120" y="4709160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Субпідрядники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ПАРТНЕРСЬКІ ДОКУМЕНТИ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ключові партнерські документи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46304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filesign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3235" y="224759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Mandate Letter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6751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 уповноважує координатора представляти консорціум, підписувати грантову угоду, отримувати й розподіляти кошти.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33756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9768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handshak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875" y="224759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7472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Letter of Intent / Support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50215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Асоційований партнер чи стейкхолдер підтверджує намір участі або підтримки (без статусу бенефіціара), посилюючи заявку.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17220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3232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gavel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15" y="224759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0936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Declaration of Honour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33679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Офіційна заява про прийнятність, відсутність підстав для виключення (шахрайство, корупція, конфлікт інтересів, податкові борги) та достовірність поданої інформації.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00684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96696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filecontract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7155" y="2247595"/>
            <a:ext cx="351130" cy="35113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14400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Consortium Agreement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917143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Внутрішня угода між партнерами: права ІВ, розподіл бюджету, ухвалення рішень, відповідальність, вихід/заміна партнера.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ПАРТНЕРСЬКІ ДОКУМЕНТИ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Consortium Agreement vs Grant Agreement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349240" cy="4114800"/>
          </a:xfrm>
          <a:prstGeom prst="roundRect">
            <a:avLst>
              <a:gd name="adj" fmla="val 1778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05740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filecontract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435" y="224759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0574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Consortium Agreement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691640" y="249631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документ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22960" y="3017520"/>
            <a:ext cx="47091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Регулює відносини між партнерами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 прав інтелектуальної власності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розподіл бюджету та перекази коштів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Процедури ухвалення рішень і вирішення спорів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Відповідальність партнерів один перед одним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Порядок виходу/заміни партнера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Зазвичай не подається донору, але часто обов’язковий за умовами грантової угоди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172200" y="1783080"/>
            <a:ext cx="5349240" cy="4114800"/>
          </a:xfrm>
          <a:prstGeom prst="roundRect">
            <a:avLst>
              <a:gd name="adj" fmla="val 17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44652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4/icons/handusd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715" y="2247595"/>
            <a:ext cx="351130" cy="35113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60920" y="20574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Grant Agreement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7360920" y="2496312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Зовнішній документ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6492240" y="3017520"/>
            <a:ext cx="47091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Регулює відносини консорціум ↔ донор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Підписується координатором від імені консорціуму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Визначає обсяг фінансування та звітності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Встановлює прийнятні витрати й терміни</a:t>
            </a:r>
            <a:endParaRPr lang="en-US" sz="11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Юридично обов’язковий для донора та бенефіціарів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ПАРТНЕРСЬКІ ДОКУМЕНТИ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Declaration of Honour: підстави для виключення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Заявник підтверджує відсутність обставин, що виключають участь у конкурсі: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02920" y="2240280"/>
            <a:ext cx="2651760" cy="1554480"/>
          </a:xfrm>
          <a:prstGeom prst="roundRect">
            <a:avLst>
              <a:gd name="adj" fmla="val 470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531620" y="2441448"/>
            <a:ext cx="594360" cy="59436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4/icons/warning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6154" y="2595982"/>
            <a:ext cx="285293" cy="28529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360" y="31546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Шахрайство та корупція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337560" y="2240280"/>
            <a:ext cx="2651760" cy="1554480"/>
          </a:xfrm>
          <a:prstGeom prst="roundRect">
            <a:avLst>
              <a:gd name="adj" fmla="val 470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66260" y="2441448"/>
            <a:ext cx="594360" cy="59436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usersecre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794" y="2595982"/>
            <a:ext cx="285293" cy="28529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29000" y="31546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Участь у злочинній організації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172200" y="2240280"/>
            <a:ext cx="2651760" cy="1554480"/>
          </a:xfrm>
          <a:prstGeom prst="roundRect">
            <a:avLst>
              <a:gd name="adj" fmla="val 470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200900" y="2441448"/>
            <a:ext cx="594360" cy="59436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7" name="Image 2" descr="/home/claude/mpd_pptx_t4/icons/balanc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434" y="2595982"/>
            <a:ext cx="285293" cy="28529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63640" y="31546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Конфлікт інтересів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006840" y="2240280"/>
            <a:ext cx="2651760" cy="1554480"/>
          </a:xfrm>
          <a:prstGeom prst="roundRect">
            <a:avLst>
              <a:gd name="adj" fmla="val 470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0035540" y="2441448"/>
            <a:ext cx="594360" cy="59436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4/icons/coins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074" y="2595982"/>
            <a:ext cx="285293" cy="28529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98280" y="31546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Податкова заборгованість / несплата соцвнесків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502920" y="4114800"/>
            <a:ext cx="11155680" cy="1737360"/>
          </a:xfrm>
          <a:prstGeom prst="roundRect">
            <a:avLst>
              <a:gd name="adj" fmla="val 4211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777240" y="434340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5" name="Image 4" descr="/home/claude/mpd_pptx_t4/icons/filesign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322" y="4545482"/>
            <a:ext cx="373075" cy="37307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828800" y="4297680"/>
            <a:ext cx="9509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Значення документа.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Declaration of Honour — формальна заява, яку підписує кожен партнер, засвідчуючи прийнятність своєї організації та достовірність наданої інформації. Хибна декларація може призвести до виключення з конкурсу або фінансових санкцій.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ДОЦІЛЬНІСТЬ І ПІДЗВІТНІСТЬ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принципи якісного проєкту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463040" y="205740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bullseye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3235" y="224759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Стратегічна доцільність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6751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Відповідність не лише пріоритетам донора, а й власній стратегії розвитку організації та довгостроковому баченню використання результатів.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33756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97680" y="205740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coins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875" y="224759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7472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ефективність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50215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Обґрунтоване співвідношення ресурсів і результатів, відсутність надмірного фінансування окремих статей, раціональний розподіл витрат за робочими пакетами.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17220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32320" y="205740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eye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15" y="224759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0936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Прозорість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33679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Відкриті процедури закупівель, доступ зацікавлених сторін до інформації про хід проєкту, обов’язкова візуалізація (логотипи донора, дисклеймери).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00684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966960" y="205740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shield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7155" y="2247595"/>
            <a:ext cx="351130" cy="35113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14400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Підзвітність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917143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Механізми верифікації донором/аудитором: аудиторський слід, зберігання підтвердних документів протягом встановленого періоду, готовність до перевірок на місці.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ДОЦІЛЬНІСТЬ І ПІДЗВІТНІСТЬ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Прозорість і підзвітність на практиці</a:t>
            </a:r>
            <a:endParaRPr lang="en-US" sz="3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783080"/>
          <a:ext cx="11155680" cy="4206240"/>
        </p:xfrm>
        <a:graphic>
          <a:graphicData uri="http://schemas.openxmlformats.org/drawingml/2006/table">
            <a:tbl>
              <a:tblPr/>
              <a:tblGrid>
                <a:gridCol w="3657600"/>
                <a:gridCol w="7498080"/>
              </a:tblGrid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Вимога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Практичний прояв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Відкриті закупівлі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Публічні тендерні процедури, документована конкурентна оцінка постачальників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Обов’язкова візуалізація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Логотипи донора та дисклеймер про фінансування на всіх матеріалах проєкту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Доступ до інформації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Регулярні звіти про хід проєкту для стейкхолдерів та громадськості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Аудиторський слід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Повна документація рішень, витрат та результатів для перевірки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Зберігання документів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Підтвердні документи зберігаються протягом встановленого періоду (часто кілька років після завершення проєкту)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Готовність до перевірок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Спроможність пройти перевірку на місці (on-the-spot check) донора чи аудитора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ЕТИКА ТА ВРЯДУВАННЯ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Етика, доброчесність, конфлікт інтересів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46304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shield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3235" y="224759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Етика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6751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Гідність і недискримінація, поінформована згода в дослідженнях за участю людей.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33756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29768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book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875" y="224759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7472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Академічна доброчесність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50215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Коректне цитування, відсутність плагіату, самоплагіату, фабрикації даних; справедливий розподіл авторства.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17220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3232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balanc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15" y="224759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0936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Конфлікт інтересів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633679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Особистий/фінансовий/родинний інтерес, що може вплинути (або виглядати таким) на об’єктивність рішень.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006840" y="1783080"/>
            <a:ext cx="2651760" cy="411480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966960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gavel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7155" y="2247595"/>
            <a:ext cx="351130" cy="35113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144000" y="3017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Належне врядування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9171432" y="3657600"/>
            <a:ext cx="232257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Верховенство права, підзвітність, прозорість, участь стейкхолдерів, ефективність, недискримінація.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ЕТИКА ТА ВРЯДУВАННЯ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Міні-кейс: конфлікт інтересів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1115568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011680"/>
            <a:ext cx="822960" cy="82296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usersecre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2225650"/>
            <a:ext cx="395021" cy="39502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828800" y="1965960"/>
            <a:ext cx="9509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Ситуація. 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Керівник проєкту входить до складу комісії з оцінювання пропозицій субпідрядників. Одну з пропозицій подає компанія, співвласником якої є його близький родич.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502920" y="3886200"/>
            <a:ext cx="3566160" cy="1965960"/>
          </a:xfrm>
          <a:prstGeom prst="roundRect">
            <a:avLst>
              <a:gd name="adj" fmla="val 372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31520" y="452628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2" name="Image 1" descr="/home/claude/mpd_pptx_t4/icons/flag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4704588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54480" y="411480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Раннє декларування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1554480" y="46177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Керівник письмово повідомляє про потенційний конфлікт до початку оцінювання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325112" y="3886200"/>
            <a:ext cx="3566160" cy="1965960"/>
          </a:xfrm>
          <a:prstGeom prst="roundRect">
            <a:avLst>
              <a:gd name="adj" fmla="val 372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553712" y="452628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7" name="Image 2" descr="/home/claude/mpd_pptx_t4/icons/userfriends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020" y="4704588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376672" y="411480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Самовідвід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5376672" y="46177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бере участі в обговоренні та голосуванні щодо цієї пропозиції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8147304" y="3886200"/>
            <a:ext cx="3566160" cy="1965960"/>
          </a:xfrm>
          <a:prstGeom prst="roundRect">
            <a:avLst>
              <a:gd name="adj" fmla="val 372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375904" y="452628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2" name="Image 3" descr="/home/claude/mpd_pptx_t4/icons/filealt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4212" y="4704588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198864" y="411480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Документування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9198864" y="461772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про самовідвід і подальші кроки фіксуються у протоколі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ЕТИКА ТА ВРЯДУВАННЯ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Наслідки порушення принципів врядування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3566160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943100" y="2011680"/>
            <a:ext cx="685800" cy="68580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4/icons/coins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1408" y="2189988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834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Фінансові корективи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67512" y="3291840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Часткове або повне повернення виплачених коштів донору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25112" y="1783080"/>
            <a:ext cx="3566160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65292" y="2011680"/>
            <a:ext cx="685800" cy="68580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4/icons/warning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189988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62272" y="2834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Призупинення фінансування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489704" y="3291840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Тимчасове або остаточне припинення виплат за проєктом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8147304" y="1783080"/>
            <a:ext cx="3566160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587484" y="2011680"/>
            <a:ext cx="685800" cy="685800"/>
          </a:xfrm>
          <a:prstGeom prst="ellipse">
            <a:avLst/>
          </a:prstGeom>
          <a:solidFill>
            <a:srgbClr val="B02A2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4/icons/usersecre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2" y="2189988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284464" y="2834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Внесення до EDES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8311896" y="3291840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Detection and Exclusion System — реєстр ЄС, що обмежує доступ до майбутнього фінансування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02920" y="4160520"/>
            <a:ext cx="111556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77240" y="438912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4/icons/gavel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322" y="4591202"/>
            <a:ext cx="373075" cy="37307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828800" y="4343400"/>
            <a:ext cx="9509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 належного врядування.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Верховенство права, підзвітність, прозорість, участь стейкхолдерів, ефективність і результативність, недискримінація та рівні можливості — їх дотримання є передумовою довіри донора до організації-виконавця.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206240"/>
            <a:ext cx="4937760" cy="493776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в Horizon Europe: динаміка участі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02920" y="16916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8745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667512" y="2560320"/>
            <a:ext cx="22768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за Horizon Europe (станом на серпень 2024)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337560" y="16916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</p:spPr>
      </p:sp>
      <p:sp>
        <p:nvSpPr>
          <p:cNvPr id="12" name="Text 10"/>
          <p:cNvSpPr/>
          <p:nvPr/>
        </p:nvSpPr>
        <p:spPr>
          <a:xfrm>
            <a:off x="3429000" y="18745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€50 млн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3502152" y="2560320"/>
            <a:ext cx="22768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чисті надходження за Horizon Europe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172200" y="16916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</p:spPr>
      </p:sp>
      <p:sp>
        <p:nvSpPr>
          <p:cNvPr id="15" name="Text 13"/>
          <p:cNvSpPr/>
          <p:nvPr/>
        </p:nvSpPr>
        <p:spPr>
          <a:xfrm>
            <a:off x="6263640" y="18745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537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336792" y="2560320"/>
            <a:ext cx="22768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проєктів сумарно за FP7, H2020, Horizon Europe з 2008 р.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9006840" y="16916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</p:spPr>
      </p:sp>
      <p:sp>
        <p:nvSpPr>
          <p:cNvPr id="18" name="Text 16"/>
          <p:cNvSpPr/>
          <p:nvPr/>
        </p:nvSpPr>
        <p:spPr>
          <a:xfrm>
            <a:off x="9098280" y="18745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136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9171432" y="2560320"/>
            <a:ext cx="22768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нових проєктів приєдналися у 2023–2024 рр.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02920" y="3566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Провідні українські учасники</a:t>
            </a:r>
            <a:endParaRPr lang="en-US" sz="15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977640"/>
          <a:ext cx="11155680" cy="914400"/>
        </p:xfrm>
        <a:graphic>
          <a:graphicData uri="http://schemas.openxmlformats.org/drawingml/2006/table">
            <a:tbl>
              <a:tblPr/>
              <a:tblGrid>
                <a:gridCol w="704088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Установа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22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Показник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22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Київський національний університет ім. Тараса Шевченка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проєктів за FP7 + H2020 + Horizon Europe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Науково-технологічний центр в Україні (STCU)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€6,6 млн — найбільше фінансування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Національний аерокосмічний університет ім. М. Є. Жуковського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€3,5 млн фінансування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A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502920" y="571500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Science|Business, «Ukraine participation in Horizon Europe rising amidst war, data shows» (2024–2025).</a:t>
            </a:r>
            <a:endParaRPr lang="en-US" sz="9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206240"/>
            <a:ext cx="4937760" cy="493776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Система EDES: захист фінансових інтересів ЄС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02920" y="182880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24365F"/>
          </a:solidFill>
          <a:ln/>
        </p:spPr>
      </p:sp>
      <p:sp>
        <p:nvSpPr>
          <p:cNvPr id="9" name="Shape 7"/>
          <p:cNvSpPr/>
          <p:nvPr/>
        </p:nvSpPr>
        <p:spPr>
          <a:xfrm>
            <a:off x="731520" y="205740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0" name="Image 0" descr="/home/claude/mpd_pptx_t4/icons/calendar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2223821"/>
            <a:ext cx="307238" cy="30723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508760" y="2029968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Правова основа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58952" y="2542032"/>
            <a:ext cx="48371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Фінансовий регламент (ЄС) 2018/1046, застосовується з 2016 р. до всіх контрактів, грантів, призів і фінансових інструментів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172200" y="182880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24365F"/>
          </a:solidFill>
          <a:ln/>
        </p:spPr>
      </p:sp>
      <p:sp>
        <p:nvSpPr>
          <p:cNvPr id="14" name="Shape 11"/>
          <p:cNvSpPr/>
          <p:nvPr/>
        </p:nvSpPr>
        <p:spPr>
          <a:xfrm>
            <a:off x="6400800" y="205740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1" descr="/home/claude/mpd_pptx_t4/icons/balance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221" y="2223821"/>
            <a:ext cx="307238" cy="30723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178040" y="2029968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Незалежна панель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6428232" y="2542032"/>
            <a:ext cx="48371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Голова, заступник і п’ять членів ухвалюють рішення щодо виключення на основі доказів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50292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24365F"/>
          </a:solidFill>
          <a:ln/>
        </p:spPr>
      </p:sp>
      <p:sp>
        <p:nvSpPr>
          <p:cNvPr id="19" name="Shape 15"/>
          <p:cNvSpPr/>
          <p:nvPr/>
        </p:nvSpPr>
        <p:spPr>
          <a:xfrm>
            <a:off x="731520" y="420624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2" descr="/home/claude/mpd_pptx_t4/icons/book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4372661"/>
            <a:ext cx="307238" cy="30723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508760" y="4178808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 доказів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758952" y="4690872"/>
            <a:ext cx="48371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Судові рішення, висновки OLAF/EPPO, звіти Рахункової палати, рішення ЄЦБ/ЄІБ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617220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24365F"/>
          </a:solidFill>
          <a:ln/>
        </p:spPr>
      </p:sp>
      <p:sp>
        <p:nvSpPr>
          <p:cNvPr id="24" name="Shape 19"/>
          <p:cNvSpPr/>
          <p:nvPr/>
        </p:nvSpPr>
        <p:spPr>
          <a:xfrm>
            <a:off x="6400800" y="420624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5" name="Image 3" descr="/home/claude/mpd_pptx_t4/icons/warning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221" y="4372661"/>
            <a:ext cx="307238" cy="30723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178040" y="4178808"/>
            <a:ext cx="4160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Оновлення 2025 р.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6428232" y="4690872"/>
            <a:ext cx="48371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8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Комісії (ЄС) 2025/2024 адаптувало систему до нового Фінансового регламенту (ЄС, Євратом) 2024/2509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02920" y="598932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European Commission, «Early Detection and Exclusion System (EDES)», commission.europa.eu (актуально на 2025 р.).</a:t>
            </a:r>
            <a:endParaRPr lang="en-US" sz="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Синтез: від донора до належного врядування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800100" y="237744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7" name="Image 0" descr="/home/claude/mpd_pptx_t4/icons/euro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716" y="2734056"/>
            <a:ext cx="658368" cy="65836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388620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468880" y="3063240"/>
            <a:ext cx="228600" cy="0"/>
          </a:xfrm>
          <a:prstGeom prst="line">
            <a:avLst/>
          </a:prstGeom>
          <a:noFill/>
          <a:ln w="317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994660" y="237744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4/icons/search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76" y="2734056"/>
            <a:ext cx="658368" cy="6583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697480" y="388620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Конкурс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4663440" y="3063240"/>
            <a:ext cx="228600" cy="0"/>
          </a:xfrm>
          <a:prstGeom prst="line">
            <a:avLst/>
          </a:prstGeom>
          <a:noFill/>
          <a:ln w="317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5189220" y="237744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2" descr="/home/claude/mpd_pptx_t4/icons/network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836" y="2734056"/>
            <a:ext cx="658368" cy="6583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892040" y="388620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Консорціум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6858000" y="3063240"/>
            <a:ext cx="228600" cy="0"/>
          </a:xfrm>
          <a:prstGeom prst="line">
            <a:avLst/>
          </a:prstGeom>
          <a:noFill/>
          <a:ln w="317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8" name="Shape 13"/>
          <p:cNvSpPr/>
          <p:nvPr/>
        </p:nvSpPr>
        <p:spPr>
          <a:xfrm>
            <a:off x="7383780" y="237744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3" descr="/home/claude/mpd_pptx_t4/icons/filesign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0396" y="2734056"/>
            <a:ext cx="658368" cy="65836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86600" y="388620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Документи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9052560" y="3063240"/>
            <a:ext cx="228600" cy="0"/>
          </a:xfrm>
          <a:prstGeom prst="line">
            <a:avLst/>
          </a:prstGeom>
          <a:noFill/>
          <a:ln w="317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22" name="Shape 16"/>
          <p:cNvSpPr/>
          <p:nvPr/>
        </p:nvSpPr>
        <p:spPr>
          <a:xfrm>
            <a:off x="9578340" y="237744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4" descr="/home/claude/mpd_pptx_t4/icons/gavel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4956" y="2734056"/>
            <a:ext cx="658368" cy="65836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9281160" y="388620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Врядування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1097280" y="44348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елемент циклу — джерело фінансування, конкурс, консорціум, партнерські документи та врядування — формує безперервний ланцюг, у якому якість кожної ланки визначає успішність проєкту.</a:t>
            </a:r>
            <a:endParaRPr lang="en-US" sz="1350" dirty="0"/>
          </a:p>
        </p:txBody>
      </p:sp>
      <p:sp>
        <p:nvSpPr>
          <p:cNvPr id="26" name="Shape 19"/>
          <p:cNvSpPr/>
          <p:nvPr/>
        </p:nvSpPr>
        <p:spPr>
          <a:xfrm>
            <a:off x="502920" y="5440680"/>
            <a:ext cx="1115568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Text 20"/>
          <p:cNvSpPr/>
          <p:nvPr/>
        </p:nvSpPr>
        <p:spPr>
          <a:xfrm>
            <a:off x="822960" y="5440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Пропущена ланка — наприклад, недбало оформлений Consortium Agreement або незадекларований конфлікт інтересів — послаблює весь консорціум і ставить під загрозу фінансування проєкту.</a:t>
            </a:r>
            <a:endParaRPr lang="en-US" sz="1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висновки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219456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1945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508760" y="192024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 фінансування — це п’ять різних логік: гранти ЄС, позики МФО, тематичні гранти агенцій розвитку, малі гранти посольств, subgranting НУО.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78308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0800" y="219456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0" y="21945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178040" y="192024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конкурс має аналізуватися за шістьма елементами: мета, пріоритети, прийнятність, критерії оцінювання, бюджет, процедура.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3375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31520" y="374904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37490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508760" y="347472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Ролі в консорціумі не є взаємозамінними: координатор, бенефіціар, афілійована організація, асоційований партнер і субпідрядник мають різний статус.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172200" y="33375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400800" y="374904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0" y="37490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178040" y="347472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Чотири партнерські документи (Mandate Letter, Letter of Intent, Declaration of Honour, Consortium Agreement) виконують різні юридичні функції.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02920" y="48920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31520" y="530352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22"/>
          <p:cNvSpPr/>
          <p:nvPr/>
        </p:nvSpPr>
        <p:spPr>
          <a:xfrm>
            <a:off x="731520" y="53035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1508760" y="502920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Якість проєкту вимірюється стратегічною доцільністю, фінансовою ефективністю, прозорістю і підзвітністю.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172200" y="48920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400800" y="5303520"/>
            <a:ext cx="594360" cy="5943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0" y="53035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7178040" y="502920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Порушення етики й конфлікт інтересів мають реальні наслідки — від фінансових корективів до внесення в EDES.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4206240"/>
            <a:ext cx="4937760" cy="493776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ГРАНТОВЕ ФІНАНСУВАННЯ ТА КОНСОРЦІУМ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4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3157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658368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обговорення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02920" y="1691640"/>
            <a:ext cx="11155680" cy="713232"/>
          </a:xfrm>
          <a:prstGeom prst="roundRect">
            <a:avLst>
              <a:gd name="adj" fmla="val 10256"/>
            </a:avLst>
          </a:prstGeom>
          <a:solidFill>
            <a:srgbClr val="24365F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81965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18196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1691640"/>
            <a:ext cx="10058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Яку категорію донорів ви обрали б для проєкту вашого університету і чому?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02920" y="2560320"/>
            <a:ext cx="11155680" cy="713232"/>
          </a:xfrm>
          <a:prstGeom prst="roundRect">
            <a:avLst>
              <a:gd name="adj" fmla="val 10256"/>
            </a:avLst>
          </a:prstGeom>
          <a:solidFill>
            <a:srgbClr val="24365F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68833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26883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371600" y="2560320"/>
            <a:ext cx="10058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ризики виникають, якщо консорціум не підписав Consortium Agreement?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02920" y="3429000"/>
            <a:ext cx="11155680" cy="713232"/>
          </a:xfrm>
          <a:prstGeom prst="roundRect">
            <a:avLst>
              <a:gd name="adj" fmla="val 10256"/>
            </a:avLst>
          </a:prstGeom>
          <a:solidFill>
            <a:srgbClr val="24365F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355701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" y="3557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429000"/>
            <a:ext cx="10058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Наведіть приклад ситуації конфлікту інтересів у вашій професійній практиці.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502920" y="49377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Дякуємо за увагу!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502920" y="56235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FC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4 · Грантове фінансування, донорські програми та формування міжнародного консорціуму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2026-08-25T09:17:18Z</dcterms:created>
  <dcterms:modified xsi:type="dcterms:W3CDTF">2026-08-25T09:17:18Z</dcterms:modified>
</cp:coreProperties>
</file>