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5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73" r:id="rId17"/>
    <p:sldId id="272" r:id="rId18"/>
    <p:sldId id="274" r:id="rId19"/>
    <p:sldId id="275" r:id="rId20"/>
    <p:sldId id="276" r:id="rId21"/>
    <p:sldId id="277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163331-9E89-4B90-E652-377024910F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D6616AA4-1D32-CC15-0B17-320D2B4ADB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A79233FD-8545-91E5-6D03-55EB9175D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7E64D-8FDA-4DD5-B39B-C7C9CD4E4050}" type="datetimeFigureOut">
              <a:rPr lang="uk-UA" smtClean="0"/>
              <a:t>15.09.2025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513242CD-70ED-56C5-2C59-96E2D6555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B6CCF742-0495-4CB8-A2D0-DB6DD49A4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5DDEA-4613-4EDC-B5CF-02868E4750C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4695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E887CD-FBB6-CA0F-80E0-C0C557C3B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EEA6A8F1-AA4D-102B-49A8-B1E369BC75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73757E62-BB40-C8BB-17E3-81584C015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7E64D-8FDA-4DD5-B39B-C7C9CD4E4050}" type="datetimeFigureOut">
              <a:rPr lang="uk-UA" smtClean="0"/>
              <a:t>15.09.2025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E50F6B69-CCB5-98AA-DF20-487A2FC25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CE4891E7-1590-D3F5-B850-29C41483E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5DDEA-4613-4EDC-B5CF-02868E4750C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98067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AABE70-2CD8-2C3C-6161-B0C7CEDFD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B4B3F82E-E266-7042-A8C7-BAD9B8500E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FFF46BBA-4863-271D-2C53-EDF6D0038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7E64D-8FDA-4DD5-B39B-C7C9CD4E4050}" type="datetimeFigureOut">
              <a:rPr lang="uk-UA" smtClean="0"/>
              <a:t>15.09.2025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EDDBDFD5-F885-AA9A-988A-1D64E2BEC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71D53899-2EA4-7D48-59C7-7CB3A8749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5DDEA-4613-4EDC-B5CF-02868E4750C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04139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46A59B-A500-0CB1-EF66-D0C91C60D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3A99AEC1-8CDD-D5D4-9C45-B74B893AE5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A8FDBA8E-D78F-0FF6-59A3-3CDD7FE421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D6BEED4C-FB65-97B8-8971-3AAF2B673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7E64D-8FDA-4DD5-B39B-C7C9CD4E4050}" type="datetimeFigureOut">
              <a:rPr lang="uk-UA" smtClean="0"/>
              <a:t>15.09.2025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8120BB02-2590-01D1-0682-4E3B3131C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75011CFE-ECCA-4F6F-C581-45E0AE22D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5DDEA-4613-4EDC-B5CF-02868E4750C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516168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91BCEF-F4B7-59FC-8A6D-5BF41F7EBE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82AC9D9A-1E85-8EBA-5EE7-9226B46808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14D40E29-514C-E6F2-9527-6E083F5100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C216DECF-A37F-BFB8-20DB-DCBD251166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15FAC285-7C67-700B-390A-59189E04AA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40FFF660-3B47-5B1B-993F-A0E9715F37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7E64D-8FDA-4DD5-B39B-C7C9CD4E4050}" type="datetimeFigureOut">
              <a:rPr lang="uk-UA" smtClean="0"/>
              <a:t>15.09.2025</a:t>
            </a:fld>
            <a:endParaRPr lang="uk-UA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C221DFC1-9B82-3C3E-2A5A-87D855E86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64C8C1EB-9481-23EF-7ED7-416847766A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5DDEA-4613-4EDC-B5CF-02868E4750C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910497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529AF3-902F-EA78-F4C8-561A1E5F33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13963E37-3FC5-B821-2ECD-E936627CE1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7E64D-8FDA-4DD5-B39B-C7C9CD4E4050}" type="datetimeFigureOut">
              <a:rPr lang="uk-UA" smtClean="0"/>
              <a:t>15.09.2025</a:t>
            </a:fld>
            <a:endParaRPr lang="uk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16453A22-0B2D-4987-6D8E-876156A9D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2D2CC876-E8C8-9D25-C7CC-FCF73A9C6C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5DDEA-4613-4EDC-B5CF-02868E4750C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086036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ED728B41-50AE-1978-9981-6CB07A9D7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7E64D-8FDA-4DD5-B39B-C7C9CD4E4050}" type="datetimeFigureOut">
              <a:rPr lang="uk-UA" smtClean="0"/>
              <a:t>15.09.2025</a:t>
            </a:fld>
            <a:endParaRPr lang="uk-UA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046099A0-856C-6AFD-EE89-B090DA7211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165781D5-FBB8-60C1-CE6B-CD4777681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5DDEA-4613-4EDC-B5CF-02868E4750C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88588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5C1C07-74C1-A31A-DFD8-B07DEF3FD0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2866D3C2-606B-5191-C766-140D645F8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99555361-95D2-3267-3571-3852D6A6E3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0CFCEB0A-5153-7BAF-04A6-A4D4106908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7E64D-8FDA-4DD5-B39B-C7C9CD4E4050}" type="datetimeFigureOut">
              <a:rPr lang="uk-UA" smtClean="0"/>
              <a:t>15.09.2025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9114E111-84AB-B83C-89EA-040E0ABEC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96932141-30D5-AE87-6B12-23FFF78A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5DDEA-4613-4EDC-B5CF-02868E4750C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59918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3AC7B2-405C-23DC-5556-F0F8727394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FC9BF642-5C34-0295-40A8-0948A49EF9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02F25004-CBE4-4917-8414-DA2136098D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43C001CA-1F98-3C10-9EA5-9347D0035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7E64D-8FDA-4DD5-B39B-C7C9CD4E4050}" type="datetimeFigureOut">
              <a:rPr lang="uk-UA" smtClean="0"/>
              <a:t>15.09.2025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102A1984-A6C5-A04E-FA8A-B699CC058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9704B459-413A-537A-F349-1EC53ED90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5DDEA-4613-4EDC-B5CF-02868E4750C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929818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9E94C1-1FD2-44A8-17F9-E8C404B10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223DA98C-0B45-54F5-20EB-F66520B575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47B4E5F5-A030-F651-3FDF-10FE8272F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7E64D-8FDA-4DD5-B39B-C7C9CD4E4050}" type="datetimeFigureOut">
              <a:rPr lang="uk-UA" smtClean="0"/>
              <a:t>15.09.2025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3896A598-670D-AABF-8F16-11513B86A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0E9F32B6-45CD-117C-7B3F-F0EDBE373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5DDEA-4613-4EDC-B5CF-02868E4750C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88718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71952889-500A-56B8-0E45-EB672602DC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A10A70A2-0EC7-A162-43B9-C84D7033EF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3D2DA315-8428-F58C-ACEC-4C0B3BF1E1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7E64D-8FDA-4DD5-B39B-C7C9CD4E4050}" type="datetimeFigureOut">
              <a:rPr lang="uk-UA" smtClean="0"/>
              <a:t>15.09.2025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2E5A12BC-F045-C569-1467-748AA80CF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CB10ECEA-D421-15C1-D3E9-B9992D4B41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5DDEA-4613-4EDC-B5CF-02868E4750C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6144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68004DD2-C9A7-4AD4-F61B-A7A665FF4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91AD5C37-B52D-5F21-5544-F165791A91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CD88EBA2-F363-3E2D-1A2D-E0E7E3D42D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97E64D-8FDA-4DD5-B39B-C7C9CD4E4050}" type="datetimeFigureOut">
              <a:rPr lang="uk-UA" smtClean="0"/>
              <a:t>15.09.2025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20DAE7FE-2094-3BF6-45DF-0234ACD8F9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C9626BA2-0B92-6EBC-27B5-3ABAB37050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95DDEA-4613-4EDC-B5CF-02868E4750C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16172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C1FEFC3-51D2-37AD-A1BA-F300624251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E479056-9435-2976-814C-B16B657E7D26}"/>
              </a:ext>
            </a:extLst>
          </p:cNvPr>
          <p:cNvSpPr txBox="1"/>
          <p:nvPr/>
        </p:nvSpPr>
        <p:spPr>
          <a:xfrm>
            <a:off x="1737360" y="648176"/>
            <a:ext cx="980440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6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Генетика - наука про закономірності спадковості </a:t>
            </a:r>
          </a:p>
          <a:p>
            <a:pPr algn="ctr"/>
            <a:r>
              <a:rPr lang="uk-UA" sz="6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мінливості організмів </a:t>
            </a:r>
          </a:p>
        </p:txBody>
      </p:sp>
    </p:spTree>
    <p:extLst>
      <p:ext uri="{BB962C8B-B14F-4D97-AF65-F5344CB8AC3E}">
        <p14:creationId xmlns:p14="http://schemas.microsoft.com/office/powerpoint/2010/main" val="26322011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8C29BD9-0803-B8DE-056F-8AB050E320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7EADC79-C230-6DD8-3EEC-7A2262084C08}"/>
              </a:ext>
            </a:extLst>
          </p:cNvPr>
          <p:cNvSpPr txBox="1"/>
          <p:nvPr/>
        </p:nvSpPr>
        <p:spPr>
          <a:xfrm>
            <a:off x="1960880" y="497840"/>
            <a:ext cx="9682480" cy="5293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Термін «генетика» запропонував у 1905 році Вільям </a:t>
            </a:r>
            <a:r>
              <a:rPr lang="uk-UA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Бетсон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uk-UA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Генетика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наука, що вивчає закономірності спадковості і мінливості організмів.</a:t>
            </a:r>
          </a:p>
          <a:p>
            <a:r>
              <a:rPr lang="uk-UA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Спадковістю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називається властивість організмів передавати нащадкам особливості будови, фізіологічні властивості і характер індивідуального розвитку.</a:t>
            </a:r>
          </a:p>
          <a:p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uk-UA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Мінливістю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називається здатність живих організмів змінювати свої ознаки.</a:t>
            </a:r>
          </a:p>
          <a:p>
            <a:r>
              <a:rPr lang="uk-UA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388725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4DECFE4-D231-A382-7F53-0C9EE9ED8A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D8D8AC6-2FF7-F3C1-1FC0-171FEFF361EC}"/>
              </a:ext>
            </a:extLst>
          </p:cNvPr>
          <p:cNvSpPr txBox="1"/>
          <p:nvPr/>
        </p:nvSpPr>
        <p:spPr>
          <a:xfrm>
            <a:off x="2326640" y="328414"/>
            <a:ext cx="898144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Короткий </a:t>
            </a:r>
            <a:r>
              <a:rPr lang="ru-RU" sz="36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історичний</a:t>
            </a:r>
            <a:r>
              <a:rPr lang="ru-RU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нарис</a:t>
            </a:r>
            <a:r>
              <a:rPr lang="ru-RU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генетики</a:t>
            </a:r>
            <a:endParaRPr lang="uk-UA" sz="36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Таблиця 6">
            <a:extLst>
              <a:ext uri="{FF2B5EF4-FFF2-40B4-BE49-F238E27FC236}">
                <a16:creationId xmlns:a16="http://schemas.microsoft.com/office/drawing/2014/main" id="{DECF573B-497C-676F-FB11-A405A42E36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0471715"/>
              </p:ext>
            </p:extLst>
          </p:nvPr>
        </p:nvGraphicFramePr>
        <p:xfrm>
          <a:off x="1920240" y="1679674"/>
          <a:ext cx="9672319" cy="4221350"/>
        </p:xfrm>
        <a:graphic>
          <a:graphicData uri="http://schemas.openxmlformats.org/drawingml/2006/table">
            <a:tbl>
              <a:tblPr/>
              <a:tblGrid>
                <a:gridCol w="3165217">
                  <a:extLst>
                    <a:ext uri="{9D8B030D-6E8A-4147-A177-3AD203B41FA5}">
                      <a16:colId xmlns:a16="http://schemas.microsoft.com/office/drawing/2014/main" val="1831330428"/>
                    </a:ext>
                  </a:extLst>
                </a:gridCol>
                <a:gridCol w="3253551">
                  <a:extLst>
                    <a:ext uri="{9D8B030D-6E8A-4147-A177-3AD203B41FA5}">
                      <a16:colId xmlns:a16="http://schemas.microsoft.com/office/drawing/2014/main" val="1491099409"/>
                    </a:ext>
                  </a:extLst>
                </a:gridCol>
                <a:gridCol w="3253551">
                  <a:extLst>
                    <a:ext uri="{9D8B030D-6E8A-4147-A177-3AD203B41FA5}">
                      <a16:colId xmlns:a16="http://schemas.microsoft.com/office/drawing/2014/main" val="182237647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uk-UA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Прізвище</a:t>
                      </a:r>
                      <a:endParaRPr lang="uk-UA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473" marR="32473" marT="32473" marB="32473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A9A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2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Рік</a:t>
                      </a:r>
                      <a:endParaRPr lang="uk-UA" sz="2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473" marR="32473" marT="32473" marB="32473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A9A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2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Відкриття</a:t>
                      </a:r>
                      <a:endParaRPr lang="uk-UA" sz="2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473" marR="32473" marT="32473" marB="32473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A9A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2825745"/>
                  </a:ext>
                </a:extLst>
              </a:tr>
              <a:tr h="848620">
                <a:tc>
                  <a:txBody>
                    <a:bodyPr/>
                    <a:lstStyle/>
                    <a:p>
                      <a:pPr algn="l"/>
                      <a:r>
                        <a:rPr lang="uk-UA" sz="20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Мендель</a:t>
                      </a:r>
                      <a:endParaRPr lang="uk-UA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473" marR="32473" marT="32473" marB="32473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1865</a:t>
                      </a:r>
                    </a:p>
                  </a:txBody>
                  <a:tcPr marL="32473" marR="32473" marT="32473" marB="32473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Відкрив основні закономірності спадковості</a:t>
                      </a:r>
                    </a:p>
                  </a:txBody>
                  <a:tcPr marL="32473" marR="32473" marT="32473" marB="32473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3384617"/>
                  </a:ext>
                </a:extLst>
              </a:tr>
              <a:tr h="848620">
                <a:tc>
                  <a:txBody>
                    <a:bodyPr/>
                    <a:lstStyle/>
                    <a:p>
                      <a:pPr algn="l"/>
                      <a:r>
                        <a:rPr lang="ru-RU" sz="2000" i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де Фріз, К. Корренс, Е. Чермак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473" marR="32473" marT="32473" marB="32473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A9A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1900</a:t>
                      </a:r>
                    </a:p>
                  </a:txBody>
                  <a:tcPr marL="32473" marR="32473" marT="32473" marB="32473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A9A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Передвідкрили закономірності спадковості Г. Менделя</a:t>
                      </a:r>
                    </a:p>
                  </a:txBody>
                  <a:tcPr marL="32473" marR="32473" marT="32473" marB="32473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A9A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9307174"/>
                  </a:ext>
                </a:extLst>
              </a:tr>
              <a:tr h="584506">
                <a:tc>
                  <a:txBody>
                    <a:bodyPr/>
                    <a:lstStyle/>
                    <a:p>
                      <a:pPr algn="l"/>
                      <a:r>
                        <a:rPr lang="uk-UA" sz="2000" i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У. Бетсон</a:t>
                      </a:r>
                      <a:endParaRPr lang="uk-UA" sz="2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473" marR="32473" marT="32473" marB="32473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1906</a:t>
                      </a:r>
                    </a:p>
                  </a:txBody>
                  <a:tcPr marL="32473" marR="32473" marT="32473" marB="32473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Запровадив термін "генетика"</a:t>
                      </a:r>
                    </a:p>
                  </a:txBody>
                  <a:tcPr marL="32473" marR="32473" marT="32473" marB="32473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1534543"/>
                  </a:ext>
                </a:extLst>
              </a:tr>
              <a:tr h="584506">
                <a:tc>
                  <a:txBody>
                    <a:bodyPr/>
                    <a:lstStyle/>
                    <a:p>
                      <a:pPr algn="l"/>
                      <a:r>
                        <a:rPr lang="uk-UA" sz="2000" i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В. Л. Іогансен</a:t>
                      </a:r>
                      <a:endParaRPr lang="uk-UA" sz="2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473" marR="32473" marT="32473" marB="32473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A9A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1909</a:t>
                      </a:r>
                    </a:p>
                  </a:txBody>
                  <a:tcPr marL="32473" marR="32473" marT="32473" marB="32473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A9A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Ввів терміни "ген", "генотип", "фенотип"</a:t>
                      </a:r>
                    </a:p>
                  </a:txBody>
                  <a:tcPr marL="32473" marR="32473" marT="32473" marB="32473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A9A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7750568"/>
                  </a:ext>
                </a:extLst>
              </a:tr>
              <a:tr h="584506">
                <a:tc>
                  <a:txBody>
                    <a:bodyPr/>
                    <a:lstStyle/>
                    <a:p>
                      <a:pPr algn="l"/>
                      <a:r>
                        <a:rPr lang="uk-UA" sz="2000" i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 </a:t>
                      </a:r>
                      <a:r>
                        <a:rPr lang="en-US" sz="2000" i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X. </a:t>
                      </a:r>
                      <a:r>
                        <a:rPr lang="uk-UA" sz="2000" i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Морган</a:t>
                      </a:r>
                      <a:endParaRPr lang="uk-UA" sz="2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473" marR="32473" marT="32473" marB="32473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1911</a:t>
                      </a:r>
                    </a:p>
                  </a:txBody>
                  <a:tcPr marL="32473" marR="32473" marT="32473" marB="32473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Сформулював хромосомну теорію спадковості</a:t>
                      </a:r>
                    </a:p>
                  </a:txBody>
                  <a:tcPr marL="32473" marR="32473" marT="32473" marB="32473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40165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68339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60964F0-4782-5A50-4573-FE11EB1410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graphicFrame>
        <p:nvGraphicFramePr>
          <p:cNvPr id="3" name="Таблиця 2">
            <a:extLst>
              <a:ext uri="{FF2B5EF4-FFF2-40B4-BE49-F238E27FC236}">
                <a16:creationId xmlns:a16="http://schemas.microsoft.com/office/drawing/2014/main" id="{272417F8-5E4A-98EB-34C8-59DEE4D20E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1403972"/>
              </p:ext>
            </p:extLst>
          </p:nvPr>
        </p:nvGraphicFramePr>
        <p:xfrm>
          <a:off x="1879600" y="258473"/>
          <a:ext cx="10088880" cy="6341051"/>
        </p:xfrm>
        <a:graphic>
          <a:graphicData uri="http://schemas.openxmlformats.org/drawingml/2006/table">
            <a:tbl>
              <a:tblPr/>
              <a:tblGrid>
                <a:gridCol w="3362960">
                  <a:extLst>
                    <a:ext uri="{9D8B030D-6E8A-4147-A177-3AD203B41FA5}">
                      <a16:colId xmlns:a16="http://schemas.microsoft.com/office/drawing/2014/main" val="2989034884"/>
                    </a:ext>
                  </a:extLst>
                </a:gridCol>
                <a:gridCol w="3362960">
                  <a:extLst>
                    <a:ext uri="{9D8B030D-6E8A-4147-A177-3AD203B41FA5}">
                      <a16:colId xmlns:a16="http://schemas.microsoft.com/office/drawing/2014/main" val="2094283224"/>
                    </a:ext>
                  </a:extLst>
                </a:gridCol>
                <a:gridCol w="3362960">
                  <a:extLst>
                    <a:ext uri="{9D8B030D-6E8A-4147-A177-3AD203B41FA5}">
                      <a16:colId xmlns:a16="http://schemas.microsoft.com/office/drawing/2014/main" val="823427462"/>
                    </a:ext>
                  </a:extLst>
                </a:gridCol>
              </a:tblGrid>
              <a:tr h="772356">
                <a:tc>
                  <a:txBody>
                    <a:bodyPr/>
                    <a:lstStyle/>
                    <a:p>
                      <a:pPr algn="l"/>
                      <a:r>
                        <a:rPr lang="uk-UA" sz="20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М. 1. Вавілов</a:t>
                      </a:r>
                      <a:endParaRPr lang="uk-UA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473" marR="32473" marT="32473" marB="32473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A9A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1921</a:t>
                      </a:r>
                    </a:p>
                  </a:txBody>
                  <a:tcPr marL="32473" marR="32473" marT="32473" marB="32473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A9A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Сформулював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закон 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гомологічних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рядів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спадковості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473" marR="32473" marT="32473" marB="32473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A9A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2560041"/>
                  </a:ext>
                </a:extLst>
              </a:tr>
              <a:tr h="772356">
                <a:tc>
                  <a:txBody>
                    <a:bodyPr/>
                    <a:lstStyle/>
                    <a:p>
                      <a:pPr algn="l"/>
                      <a:r>
                        <a:rPr lang="ru-RU" sz="2000" i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А Надсон, Г. С. Філіпов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473" marR="32473" marT="32473" marB="32473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1925</a:t>
                      </a:r>
                    </a:p>
                  </a:txBody>
                  <a:tcPr marL="32473" marR="32473" marT="32473" marB="32473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Отримали перші індуковані мутації</a:t>
                      </a:r>
                    </a:p>
                  </a:txBody>
                  <a:tcPr marL="32473" marR="32473" marT="32473" marB="32473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07321"/>
                  </a:ext>
                </a:extLst>
              </a:tr>
              <a:tr h="772356">
                <a:tc>
                  <a:txBody>
                    <a:bodyPr/>
                    <a:lstStyle/>
                    <a:p>
                      <a:pPr algn="l"/>
                      <a:r>
                        <a:rPr lang="uk-UA" sz="2000" i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С. Четвериков</a:t>
                      </a:r>
                      <a:endParaRPr lang="uk-UA" sz="2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473" marR="32473" marT="32473" marB="32473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A9A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1926</a:t>
                      </a:r>
                    </a:p>
                  </a:txBody>
                  <a:tcPr marL="32473" marR="32473" marT="32473" marB="32473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A9A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Сформулював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основні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положення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популяційної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генетики</a:t>
                      </a:r>
                    </a:p>
                  </a:txBody>
                  <a:tcPr marL="32473" marR="32473" marT="32473" marB="32473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A9A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0702752"/>
                  </a:ext>
                </a:extLst>
              </a:tr>
              <a:tr h="772356">
                <a:tc>
                  <a:txBody>
                    <a:bodyPr/>
                    <a:lstStyle/>
                    <a:p>
                      <a:pPr algn="l"/>
                      <a:r>
                        <a:rPr lang="ru-RU" sz="2000" i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Μ. П. Дубінін,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ru-RU" sz="2000" i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Д. Д. Ромашов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473" marR="32473" marT="32473" marB="32473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1932</a:t>
                      </a:r>
                    </a:p>
                  </a:txBody>
                  <a:tcPr marL="32473" marR="32473" marT="32473" marB="32473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Теорія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генетико-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автоматичних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процесів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 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популяції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473" marR="32473" marT="32473" marB="32473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0800622"/>
                  </a:ext>
                </a:extLst>
              </a:tr>
              <a:tr h="1085945">
                <a:tc>
                  <a:txBody>
                    <a:bodyPr/>
                    <a:lstStyle/>
                    <a:p>
                      <a:pPr algn="l"/>
                      <a:r>
                        <a:rPr lang="ru-RU" sz="20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О. </a:t>
                      </a:r>
                      <a:r>
                        <a:rPr lang="ru-RU" sz="2000" i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Ейвері</a:t>
                      </a:r>
                      <a:r>
                        <a:rPr lang="ru-RU" sz="20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К. Мок-</a:t>
                      </a:r>
                      <a:r>
                        <a:rPr lang="ru-RU" sz="2000" i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Леод</a:t>
                      </a:r>
                      <a:r>
                        <a:rPr lang="ru-RU" sz="20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К Мак-</a:t>
                      </a:r>
                      <a:r>
                        <a:rPr lang="ru-RU" sz="2000" i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Карті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473" marR="32473" marT="32473" marB="32473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A9A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1944</a:t>
                      </a:r>
                    </a:p>
                  </a:txBody>
                  <a:tcPr marL="32473" marR="32473" marT="32473" marB="32473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A9A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Передача спадкової інформації пов'язана з нуклеї- 1 новою кислотою (ДНК)</a:t>
                      </a:r>
                    </a:p>
                  </a:txBody>
                  <a:tcPr marL="32473" marR="32473" marT="32473" marB="32473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A9A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7353089"/>
                  </a:ext>
                </a:extLst>
              </a:tr>
              <a:tr h="772356">
                <a:tc>
                  <a:txBody>
                    <a:bodyPr/>
                    <a:lstStyle/>
                    <a:p>
                      <a:pPr algn="l"/>
                      <a:r>
                        <a:rPr lang="uk-UA" sz="20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Д. </a:t>
                      </a:r>
                      <a:r>
                        <a:rPr lang="uk-UA" sz="2000" i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Уотсон</a:t>
                      </a:r>
                      <a:r>
                        <a:rPr lang="uk-UA" sz="20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Ф. </a:t>
                      </a:r>
                      <a:r>
                        <a:rPr lang="uk-UA" sz="2000" i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Крік</a:t>
                      </a:r>
                      <a:endParaRPr lang="uk-UA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473" marR="32473" marT="32473" marB="32473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1953</a:t>
                      </a:r>
                    </a:p>
                  </a:txBody>
                  <a:tcPr marL="32473" marR="32473" marT="32473" marB="32473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Запропонували модель структури ДНК</a:t>
                      </a:r>
                    </a:p>
                  </a:txBody>
                  <a:tcPr marL="32473" marR="32473" marT="32473" marB="32473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9030912"/>
                  </a:ext>
                </a:extLst>
              </a:tr>
              <a:tr h="772356">
                <a:tc>
                  <a:txBody>
                    <a:bodyPr/>
                    <a:lstStyle/>
                    <a:p>
                      <a:pPr algn="l"/>
                      <a:r>
                        <a:rPr lang="ru-RU" sz="2000" i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Ф. Крік, Л. Барнет, С. Бреннер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473" marR="32473" marT="32473" marB="32473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A9A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1961</a:t>
                      </a:r>
                    </a:p>
                  </a:txBody>
                  <a:tcPr marL="32473" marR="32473" marT="32473" marB="32473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A9A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Визначили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природу й 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універсальність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генетичного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І коду</a:t>
                      </a:r>
                    </a:p>
                  </a:txBody>
                  <a:tcPr marL="32473" marR="32473" marT="32473" marB="32473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A9A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54625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1370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048600F-8E12-156F-B7C4-AC37A9E27C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441913C-88DC-4286-9C3F-035A955CC817}"/>
              </a:ext>
            </a:extLst>
          </p:cNvPr>
          <p:cNvSpPr txBox="1"/>
          <p:nvPr/>
        </p:nvSpPr>
        <p:spPr>
          <a:xfrm>
            <a:off x="1849120" y="243840"/>
            <a:ext cx="9956800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Основним завданням генетики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є з'ясування закономірностей спадковості та мінливості на різних рівнях організації живого та практичне використання цих знань в інтересах людини. </a:t>
            </a:r>
          </a:p>
          <a:p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Конкретніші завдання генетики можна пов'язати з її основними розділами:</a:t>
            </a:r>
          </a:p>
          <a:p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вивчення генетичних основ селекції для виведення нових порід тварин, сортів рослин та штамів мікроорганізмів (селекційна генетика);</a:t>
            </a:r>
          </a:p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вивчення спадкових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хвороб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людини і тварин для їх профілактики та лікування (медична генетика);</a:t>
            </a:r>
          </a:p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вивчення впливу радіації на спадковість і мінливість організмів для запобігання шкідливим мутаціям (радіаційна генетика);</a:t>
            </a:r>
          </a:p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вивчення генетичної будови і динаміки складу популяцій для з'ясування закономірностей еволюції організмів (популяційна генетика);</a:t>
            </a:r>
          </a:p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вивчення молекулярних основ спадковості для генетичної інженерії (молекулярна генетика).</a:t>
            </a:r>
          </a:p>
        </p:txBody>
      </p:sp>
    </p:spTree>
    <p:extLst>
      <p:ext uri="{BB962C8B-B14F-4D97-AF65-F5344CB8AC3E}">
        <p14:creationId xmlns:p14="http://schemas.microsoft.com/office/powerpoint/2010/main" val="5341616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E392DBC-5464-6D25-BF0D-ECBF9B6EF5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FC2F340-14D9-1262-3C81-38D244E7D60F}"/>
              </a:ext>
            </a:extLst>
          </p:cNvPr>
          <p:cNvSpPr txBox="1"/>
          <p:nvPr/>
        </p:nvSpPr>
        <p:spPr>
          <a:xfrm>
            <a:off x="2733040" y="226814"/>
            <a:ext cx="79349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 генетичних досліджень</a:t>
            </a:r>
          </a:p>
        </p:txBody>
      </p:sp>
      <p:graphicFrame>
        <p:nvGraphicFramePr>
          <p:cNvPr id="7" name="Таблиця 6">
            <a:extLst>
              <a:ext uri="{FF2B5EF4-FFF2-40B4-BE49-F238E27FC236}">
                <a16:creationId xmlns:a16="http://schemas.microsoft.com/office/drawing/2014/main" id="{F4D86C7C-0289-588B-1751-2FD9B39B78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2727606"/>
              </p:ext>
            </p:extLst>
          </p:nvPr>
        </p:nvGraphicFramePr>
        <p:xfrm>
          <a:off x="1849120" y="873144"/>
          <a:ext cx="9885679" cy="5639415"/>
        </p:xfrm>
        <a:graphic>
          <a:graphicData uri="http://schemas.openxmlformats.org/drawingml/2006/table">
            <a:tbl>
              <a:tblPr/>
              <a:tblGrid>
                <a:gridCol w="2387600">
                  <a:extLst>
                    <a:ext uri="{9D8B030D-6E8A-4147-A177-3AD203B41FA5}">
                      <a16:colId xmlns:a16="http://schemas.microsoft.com/office/drawing/2014/main" val="1072133266"/>
                    </a:ext>
                  </a:extLst>
                </a:gridCol>
                <a:gridCol w="3779520">
                  <a:extLst>
                    <a:ext uri="{9D8B030D-6E8A-4147-A177-3AD203B41FA5}">
                      <a16:colId xmlns:a16="http://schemas.microsoft.com/office/drawing/2014/main" val="3112255829"/>
                    </a:ext>
                  </a:extLst>
                </a:gridCol>
                <a:gridCol w="3718559">
                  <a:extLst>
                    <a:ext uri="{9D8B030D-6E8A-4147-A177-3AD203B41FA5}">
                      <a16:colId xmlns:a16="http://schemas.microsoft.com/office/drawing/2014/main" val="82657423"/>
                    </a:ext>
                  </a:extLst>
                </a:gridCol>
              </a:tblGrid>
              <a:tr h="433801">
                <a:tc>
                  <a:txBody>
                    <a:bodyPr/>
                    <a:lstStyle/>
                    <a:p>
                      <a:pPr algn="ctr"/>
                      <a:r>
                        <a:rPr lang="uk-UA" sz="2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</a:t>
                      </a:r>
                      <a:endParaRPr lang="uk-UA" sz="2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0" marR="19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Суть</a:t>
                      </a:r>
                      <a:endParaRPr lang="uk-UA" sz="26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0" marR="19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Значення</a:t>
                      </a:r>
                      <a:endParaRPr lang="uk-UA" sz="26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0" marR="19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9365111"/>
                  </a:ext>
                </a:extLst>
              </a:tr>
              <a:tr h="2602807">
                <a:tc>
                  <a:txBody>
                    <a:bodyPr/>
                    <a:lstStyle/>
                    <a:p>
                      <a:r>
                        <a:rPr lang="uk-UA" sz="2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Гібридологічний</a:t>
                      </a:r>
                    </a:p>
                  </a:txBody>
                  <a:tcPr marL="1900" marR="19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Застосований</a:t>
                      </a:r>
                      <a:r>
                        <a:rPr lang="ru-RU" sz="2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Г.Менделем</a:t>
                      </a:r>
                      <a:r>
                        <a:rPr lang="ru-RU" sz="2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2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Полягає</a:t>
                      </a:r>
                      <a:r>
                        <a:rPr lang="ru-RU" sz="2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</a:t>
                      </a:r>
                      <a:r>
                        <a:rPr lang="ru-RU" sz="2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схрещуванні</a:t>
                      </a:r>
                      <a:r>
                        <a:rPr lang="ru-RU" sz="2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організмів</a:t>
                      </a:r>
                      <a:r>
                        <a:rPr lang="ru-RU" sz="2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які</a:t>
                      </a:r>
                      <a:r>
                        <a:rPr lang="ru-RU" sz="2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відрізняються</a:t>
                      </a:r>
                      <a:r>
                        <a:rPr lang="ru-RU" sz="2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 </a:t>
                      </a:r>
                      <a:r>
                        <a:rPr lang="ru-RU" sz="2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певними</a:t>
                      </a:r>
                      <a:r>
                        <a:rPr lang="ru-RU" sz="2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станами </a:t>
                      </a:r>
                      <a:r>
                        <a:rPr lang="ru-RU" sz="2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однієї</a:t>
                      </a:r>
                      <a:r>
                        <a:rPr lang="ru-RU" sz="2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</a:t>
                      </a:r>
                      <a:r>
                        <a:rPr lang="ru-RU" sz="2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кількох</a:t>
                      </a:r>
                      <a:r>
                        <a:rPr lang="ru-RU" sz="2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спадкових</a:t>
                      </a:r>
                      <a:r>
                        <a:rPr lang="ru-RU" sz="2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ознак</a:t>
                      </a:r>
                      <a:endParaRPr lang="ru-RU" sz="2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0" marR="19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Дослідження</a:t>
                      </a:r>
                      <a:r>
                        <a:rPr lang="ru-RU" sz="2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характеру </a:t>
                      </a:r>
                      <a:r>
                        <a:rPr lang="ru-RU" sz="2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успадкування</a:t>
                      </a:r>
                      <a:r>
                        <a:rPr lang="ru-RU" sz="2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станів</a:t>
                      </a:r>
                      <a:r>
                        <a:rPr lang="ru-RU" sz="2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ознак</a:t>
                      </a:r>
                      <a:r>
                        <a:rPr lang="ru-RU" sz="2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 </a:t>
                      </a:r>
                      <a:r>
                        <a:rPr lang="ru-RU" sz="2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допомогою</a:t>
                      </a:r>
                      <a:r>
                        <a:rPr lang="ru-RU" sz="2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системи</a:t>
                      </a:r>
                      <a:r>
                        <a:rPr lang="ru-RU" sz="2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схрещувань</a:t>
                      </a:r>
                      <a:endParaRPr lang="ru-RU" sz="2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0" marR="19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6106132"/>
                  </a:ext>
                </a:extLst>
              </a:tr>
              <a:tr h="2602807">
                <a:tc>
                  <a:txBody>
                    <a:bodyPr/>
                    <a:lstStyle/>
                    <a:p>
                      <a:r>
                        <a:rPr lang="uk-UA" sz="2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Генеалогічний</a:t>
                      </a:r>
                    </a:p>
                  </a:txBody>
                  <a:tcPr marL="1900" marR="19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Полягає</a:t>
                      </a:r>
                      <a:r>
                        <a:rPr lang="ru-RU" sz="2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 </a:t>
                      </a:r>
                      <a:r>
                        <a:rPr lang="ru-RU" sz="2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вивченні</a:t>
                      </a:r>
                      <a:r>
                        <a:rPr lang="ru-RU" sz="2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родоводів</a:t>
                      </a:r>
                      <a:r>
                        <a:rPr lang="ru-RU" sz="2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організмів</a:t>
                      </a:r>
                      <a:r>
                        <a:rPr lang="ru-RU" sz="2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та </a:t>
                      </a:r>
                      <a:r>
                        <a:rPr lang="ru-RU" sz="2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кількісному</a:t>
                      </a:r>
                      <a:r>
                        <a:rPr lang="ru-RU" sz="2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аналізі</a:t>
                      </a:r>
                      <a:r>
                        <a:rPr lang="ru-RU" sz="2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ознак</a:t>
                      </a:r>
                      <a:r>
                        <a:rPr lang="ru-RU" sz="2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нащадків</a:t>
                      </a:r>
                      <a:r>
                        <a:rPr lang="ru-RU" sz="2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 ряду </a:t>
                      </a:r>
                      <a:r>
                        <a:rPr lang="ru-RU" sz="2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поколінь</a:t>
                      </a:r>
                      <a:endParaRPr lang="ru-RU" sz="2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0" marR="19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Дає</a:t>
                      </a:r>
                      <a:r>
                        <a:rPr lang="ru-RU" sz="2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змогу</a:t>
                      </a:r>
                      <a:r>
                        <a:rPr lang="ru-RU" sz="2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простежити</a:t>
                      </a:r>
                      <a:r>
                        <a:rPr lang="ru-RU" sz="2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характер </a:t>
                      </a:r>
                      <a:r>
                        <a:rPr lang="ru-RU" sz="2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успадкування</a:t>
                      </a:r>
                      <a:r>
                        <a:rPr lang="ru-RU" sz="2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різних</a:t>
                      </a:r>
                      <a:r>
                        <a:rPr lang="ru-RU" sz="2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станів</a:t>
                      </a:r>
                      <a:r>
                        <a:rPr lang="ru-RU" sz="2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певних</a:t>
                      </a:r>
                      <a:r>
                        <a:rPr lang="ru-RU" sz="2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ознак</a:t>
                      </a:r>
                      <a:r>
                        <a:rPr lang="ru-RU" sz="2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 </a:t>
                      </a:r>
                      <a:r>
                        <a:rPr lang="ru-RU" sz="2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ряді</a:t>
                      </a:r>
                      <a:r>
                        <a:rPr lang="ru-RU" sz="2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поколінь</a:t>
                      </a:r>
                      <a:r>
                        <a:rPr lang="ru-RU" sz="2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з'ясувати</a:t>
                      </a:r>
                      <a:r>
                        <a:rPr lang="ru-RU" sz="2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ймовірність</a:t>
                      </a:r>
                      <a:r>
                        <a:rPr lang="ru-RU" sz="2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прояви </a:t>
                      </a:r>
                      <a:r>
                        <a:rPr lang="ru-RU" sz="2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ознак</a:t>
                      </a:r>
                      <a:r>
                        <a:rPr lang="ru-RU" sz="2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 </a:t>
                      </a:r>
                      <a:r>
                        <a:rPr lang="ru-RU" sz="2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нащадків</a:t>
                      </a:r>
                      <a:endParaRPr lang="ru-RU" sz="2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0" marR="19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60968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4727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91D2528-52C3-DA81-CA63-9FC26DD65E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graphicFrame>
        <p:nvGraphicFramePr>
          <p:cNvPr id="3" name="Таблиця 2">
            <a:extLst>
              <a:ext uri="{FF2B5EF4-FFF2-40B4-BE49-F238E27FC236}">
                <a16:creationId xmlns:a16="http://schemas.microsoft.com/office/drawing/2014/main" id="{23D6DAB2-E868-821E-EB1A-CF4ADD22D8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9316282"/>
              </p:ext>
            </p:extLst>
          </p:nvPr>
        </p:nvGraphicFramePr>
        <p:xfrm>
          <a:off x="1920241" y="314960"/>
          <a:ext cx="9804399" cy="5958840"/>
        </p:xfrm>
        <a:graphic>
          <a:graphicData uri="http://schemas.openxmlformats.org/drawingml/2006/table">
            <a:tbl>
              <a:tblPr/>
              <a:tblGrid>
                <a:gridCol w="2248958">
                  <a:extLst>
                    <a:ext uri="{9D8B030D-6E8A-4147-A177-3AD203B41FA5}">
                      <a16:colId xmlns:a16="http://schemas.microsoft.com/office/drawing/2014/main" val="1700536396"/>
                    </a:ext>
                  </a:extLst>
                </a:gridCol>
                <a:gridCol w="3219432">
                  <a:extLst>
                    <a:ext uri="{9D8B030D-6E8A-4147-A177-3AD203B41FA5}">
                      <a16:colId xmlns:a16="http://schemas.microsoft.com/office/drawing/2014/main" val="1067833088"/>
                    </a:ext>
                  </a:extLst>
                </a:gridCol>
                <a:gridCol w="4336009">
                  <a:extLst>
                    <a:ext uri="{9D8B030D-6E8A-4147-A177-3AD203B41FA5}">
                      <a16:colId xmlns:a16="http://schemas.microsoft.com/office/drawing/2014/main" val="2369993565"/>
                    </a:ext>
                  </a:extLst>
                </a:gridCol>
              </a:tblGrid>
              <a:tr h="110604">
                <a:tc>
                  <a:txBody>
                    <a:bodyPr/>
                    <a:lstStyle/>
                    <a:p>
                      <a:pPr algn="ctr"/>
                      <a:r>
                        <a:rPr lang="uk-UA" sz="23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</a:t>
                      </a:r>
                      <a:endParaRPr lang="uk-UA" sz="23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0" marR="19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3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Суть</a:t>
                      </a:r>
                      <a:endParaRPr lang="uk-UA" sz="23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0" marR="19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3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Значення</a:t>
                      </a:r>
                      <a:endParaRPr lang="uk-UA" sz="23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0" marR="19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8029347"/>
                  </a:ext>
                </a:extLst>
              </a:tr>
              <a:tr h="995434">
                <a:tc>
                  <a:txBody>
                    <a:bodyPr/>
                    <a:lstStyle/>
                    <a:p>
                      <a:r>
                        <a:rPr lang="uk-UA" sz="2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Популяційно- статистичний</a:t>
                      </a:r>
                    </a:p>
                  </a:txBody>
                  <a:tcPr marL="1900" marR="19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Вибірково</a:t>
                      </a:r>
                      <a:r>
                        <a:rPr lang="ru-RU" sz="2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3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досліджують</a:t>
                      </a:r>
                      <a:r>
                        <a:rPr lang="ru-RU" sz="2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3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частини</a:t>
                      </a:r>
                      <a:r>
                        <a:rPr lang="ru-RU" sz="2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3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популяції</a:t>
                      </a:r>
                      <a:r>
                        <a:rPr lang="ru-RU" sz="2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і </a:t>
                      </a:r>
                      <a:r>
                        <a:rPr lang="ru-RU" sz="23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статистично</a:t>
                      </a:r>
                      <a:r>
                        <a:rPr lang="ru-RU" sz="2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3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обробляють</a:t>
                      </a:r>
                      <a:r>
                        <a:rPr lang="ru-RU" sz="2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3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одержані</a:t>
                      </a:r>
                      <a:r>
                        <a:rPr lang="ru-RU" sz="2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3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дані</a:t>
                      </a:r>
                      <a:endParaRPr lang="ru-RU" sz="23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0" marR="19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Дає</a:t>
                      </a:r>
                      <a:r>
                        <a:rPr lang="ru-RU" sz="2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3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можливість</a:t>
                      </a:r>
                      <a:r>
                        <a:rPr lang="ru-RU" sz="2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3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вивчати</a:t>
                      </a:r>
                      <a:r>
                        <a:rPr lang="ru-RU" sz="2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3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генетичну</a:t>
                      </a:r>
                      <a:r>
                        <a:rPr lang="ru-RU" sz="2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структуру </a:t>
                      </a:r>
                      <a:r>
                        <a:rPr lang="ru-RU" sz="23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популяцій</a:t>
                      </a:r>
                      <a:r>
                        <a:rPr lang="ru-RU" sz="2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 –  </a:t>
                      </a:r>
                      <a:r>
                        <a:rPr lang="ru-RU" sz="23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частоти</a:t>
                      </a:r>
                      <a:r>
                        <a:rPr lang="ru-RU" sz="2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3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зустрічальності</a:t>
                      </a:r>
                      <a:r>
                        <a:rPr lang="ru-RU" sz="2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3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алелів</a:t>
                      </a:r>
                      <a:r>
                        <a:rPr lang="ru-RU" sz="2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та </a:t>
                      </a:r>
                      <a:r>
                        <a:rPr lang="ru-RU" sz="23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генотипів</a:t>
                      </a:r>
                      <a:r>
                        <a:rPr lang="ru-RU" sz="2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 </a:t>
                      </a:r>
                      <a:r>
                        <a:rPr lang="ru-RU" sz="23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популяціях</a:t>
                      </a:r>
                      <a:r>
                        <a:rPr lang="ru-RU" sz="2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3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організмів</a:t>
                      </a:r>
                      <a:endParaRPr lang="ru-RU" sz="23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0" marR="19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6584542"/>
                  </a:ext>
                </a:extLst>
              </a:tr>
              <a:tr h="774227">
                <a:tc>
                  <a:txBody>
                    <a:bodyPr/>
                    <a:lstStyle/>
                    <a:p>
                      <a:r>
                        <a:rPr lang="uk-UA" sz="2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Цитогенетичний</a:t>
                      </a:r>
                    </a:p>
                  </a:txBody>
                  <a:tcPr marL="1900" marR="19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Ґрунтується</a:t>
                      </a:r>
                      <a:r>
                        <a:rPr lang="ru-RU" sz="2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 </a:t>
                      </a:r>
                      <a:r>
                        <a:rPr lang="ru-RU" sz="23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дослідженні</a:t>
                      </a:r>
                      <a:r>
                        <a:rPr lang="ru-RU" sz="2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3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особливостей</a:t>
                      </a:r>
                      <a:r>
                        <a:rPr lang="ru-RU" sz="2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хромосомного набору </a:t>
                      </a:r>
                      <a:r>
                        <a:rPr lang="ru-RU" sz="23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організмів</a:t>
                      </a:r>
                      <a:endParaRPr lang="ru-RU" sz="23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0" marR="19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2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Дає змогу виявити мутації, пов'язані зі зміною як кількості хромосом, так і структури окремих із них</a:t>
                      </a:r>
                    </a:p>
                  </a:txBody>
                  <a:tcPr marL="1900" marR="19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1779479"/>
                  </a:ext>
                </a:extLst>
              </a:tr>
              <a:tr h="774227">
                <a:tc>
                  <a:txBody>
                    <a:bodyPr/>
                    <a:lstStyle/>
                    <a:p>
                      <a:r>
                        <a:rPr lang="uk-UA" sz="2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 Біохімічний</a:t>
                      </a:r>
                    </a:p>
                  </a:txBody>
                  <a:tcPr marL="1900" marR="19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Аналіз хімічного складу і процесів обміну речовин</a:t>
                      </a:r>
                    </a:p>
                  </a:txBody>
                  <a:tcPr marL="1900" marR="19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Використовують</a:t>
                      </a:r>
                      <a:r>
                        <a:rPr lang="ru-RU" sz="2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для </a:t>
                      </a:r>
                      <a:r>
                        <a:rPr lang="ru-RU" sz="23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діагностики</a:t>
                      </a:r>
                      <a:r>
                        <a:rPr lang="ru-RU" sz="2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3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спадкових</a:t>
                      </a:r>
                      <a:r>
                        <a:rPr lang="ru-RU" sz="2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3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захворювань</a:t>
                      </a:r>
                      <a:r>
                        <a:rPr lang="ru-RU" sz="2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3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пов'язаних</a:t>
                      </a:r>
                      <a:r>
                        <a:rPr lang="ru-RU" sz="2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3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із</a:t>
                      </a:r>
                      <a:r>
                        <a:rPr lang="ru-RU" sz="2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3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порушенням</a:t>
                      </a:r>
                      <a:r>
                        <a:rPr lang="ru-RU" sz="2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3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обміну</a:t>
                      </a:r>
                      <a:r>
                        <a:rPr lang="ru-RU" sz="2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3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речовин</a:t>
                      </a:r>
                      <a:endParaRPr lang="ru-RU" sz="23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0" marR="19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0531815"/>
                  </a:ext>
                </a:extLst>
              </a:tr>
              <a:tr h="553020">
                <a:tc>
                  <a:txBody>
                    <a:bodyPr/>
                    <a:lstStyle/>
                    <a:p>
                      <a:r>
                        <a:rPr lang="uk-UA" sz="2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 Близнюковий</a:t>
                      </a:r>
                    </a:p>
                  </a:txBody>
                  <a:tcPr marL="1900" marR="19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23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Полягає у вивченні близнят</a:t>
                      </a:r>
                    </a:p>
                  </a:txBody>
                  <a:tcPr marL="1900" marR="19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3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Можна</a:t>
                      </a:r>
                      <a:r>
                        <a:rPr lang="ru-RU" sz="2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3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з'ясувати</a:t>
                      </a:r>
                      <a:r>
                        <a:rPr lang="ru-RU" sz="2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роль генотипу та </a:t>
                      </a:r>
                      <a:r>
                        <a:rPr lang="ru-RU" sz="23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чинників</a:t>
                      </a:r>
                      <a:r>
                        <a:rPr lang="ru-RU" sz="2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3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довкілля</a:t>
                      </a:r>
                      <a:r>
                        <a:rPr lang="ru-RU" sz="2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 </a:t>
                      </a:r>
                      <a:r>
                        <a:rPr lang="ru-RU" sz="23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формуванні</a:t>
                      </a:r>
                      <a:r>
                        <a:rPr lang="ru-RU" sz="2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фенотипу </a:t>
                      </a:r>
                      <a:r>
                        <a:rPr lang="ru-RU" sz="23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особин</a:t>
                      </a:r>
                      <a:endParaRPr lang="ru-RU" sz="23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00" marR="19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63091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00342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23835B7-E0EE-5ED0-1855-1DFAE90C46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F86C8F4-E5FA-2D1A-A82B-7C6FBDF0563D}"/>
              </a:ext>
            </a:extLst>
          </p:cNvPr>
          <p:cNvSpPr txBox="1"/>
          <p:nvPr/>
        </p:nvSpPr>
        <p:spPr>
          <a:xfrm>
            <a:off x="2885440" y="358894"/>
            <a:ext cx="740664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4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Основоположники генетики</a:t>
            </a:r>
          </a:p>
        </p:txBody>
      </p:sp>
      <p:graphicFrame>
        <p:nvGraphicFramePr>
          <p:cNvPr id="5" name="Таблиця 4">
            <a:extLst>
              <a:ext uri="{FF2B5EF4-FFF2-40B4-BE49-F238E27FC236}">
                <a16:creationId xmlns:a16="http://schemas.microsoft.com/office/drawing/2014/main" id="{53720832-A83A-7907-693A-F55949745D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0517364"/>
              </p:ext>
            </p:extLst>
          </p:nvPr>
        </p:nvGraphicFramePr>
        <p:xfrm>
          <a:off x="1899920" y="985520"/>
          <a:ext cx="9905998" cy="3931415"/>
        </p:xfrm>
        <a:graphic>
          <a:graphicData uri="http://schemas.openxmlformats.org/drawingml/2006/table">
            <a:tbl>
              <a:tblPr/>
              <a:tblGrid>
                <a:gridCol w="943998">
                  <a:extLst>
                    <a:ext uri="{9D8B030D-6E8A-4147-A177-3AD203B41FA5}">
                      <a16:colId xmlns:a16="http://schemas.microsoft.com/office/drawing/2014/main" val="663959529"/>
                    </a:ext>
                  </a:extLst>
                </a:gridCol>
                <a:gridCol w="2333054">
                  <a:extLst>
                    <a:ext uri="{9D8B030D-6E8A-4147-A177-3AD203B41FA5}">
                      <a16:colId xmlns:a16="http://schemas.microsoft.com/office/drawing/2014/main" val="1280870568"/>
                    </a:ext>
                  </a:extLst>
                </a:gridCol>
                <a:gridCol w="6628946">
                  <a:extLst>
                    <a:ext uri="{9D8B030D-6E8A-4147-A177-3AD203B41FA5}">
                      <a16:colId xmlns:a16="http://schemas.microsoft.com/office/drawing/2014/main" val="140546748"/>
                    </a:ext>
                  </a:extLst>
                </a:gridCol>
              </a:tblGrid>
              <a:tr h="330978">
                <a:tc>
                  <a:txBody>
                    <a:bodyPr/>
                    <a:lstStyle/>
                    <a:p>
                      <a:pPr algn="ctr"/>
                      <a:r>
                        <a:rPr lang="uk-UA" sz="2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Рік</a:t>
                      </a:r>
                      <a:endParaRPr lang="uk-UA" sz="2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Учені</a:t>
                      </a:r>
                      <a:endParaRPr lang="uk-UA" sz="2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Внесок у становлення генетики</a:t>
                      </a:r>
                      <a:endParaRPr lang="uk-UA" sz="2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0259453"/>
                  </a:ext>
                </a:extLst>
              </a:tr>
              <a:tr h="1474044">
                <a:tc>
                  <a:txBody>
                    <a:bodyPr/>
                    <a:lstStyle/>
                    <a:p>
                      <a:r>
                        <a:rPr lang="uk-UA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1865</a:t>
                      </a: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Мендель</a:t>
                      </a: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 праці «Досліди над рослинними гібридами» виклав відкриті ним закономірності спадковості, розробив метод гібрідологічного аналізу, припустив існування факторів спадковості</a:t>
                      </a: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0780546"/>
                  </a:ext>
                </a:extLst>
              </a:tr>
              <a:tr h="884427">
                <a:tc>
                  <a:txBody>
                    <a:bodyPr/>
                    <a:lstStyle/>
                    <a:p>
                      <a:r>
                        <a:rPr lang="uk-UA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1900</a:t>
                      </a: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Х. де Фріз,</a:t>
                      </a:r>
                    </a:p>
                    <a:p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К. Корренс, Е. Чермак</a:t>
                      </a: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Перевідкрили закономірності спадковості, установлені Г. Менделем</a:t>
                      </a: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5825467"/>
                  </a:ext>
                </a:extLst>
              </a:tr>
              <a:tr h="327566">
                <a:tc>
                  <a:txBody>
                    <a:bodyPr/>
                    <a:lstStyle/>
                    <a:p>
                      <a:r>
                        <a:rPr lang="uk-UA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1906</a:t>
                      </a: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У. Бетсон</a:t>
                      </a: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Запропонував назву «генетика»</a:t>
                      </a: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2751814"/>
                  </a:ext>
                </a:extLst>
              </a:tr>
              <a:tr h="884427">
                <a:tc>
                  <a:txBody>
                    <a:bodyPr/>
                    <a:lstStyle/>
                    <a:p>
                      <a:r>
                        <a:rPr lang="uk-UA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1909</a:t>
                      </a: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Т. Х. Морган</a:t>
                      </a: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Відкрив явище зчеплення генів і сформулював хромосомну теорію спадковості</a:t>
                      </a: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0280960"/>
                  </a:ext>
                </a:extLst>
              </a:tr>
            </a:tbl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2592B5A-D728-9BCF-A226-1B56624B26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0887" y="5001006"/>
            <a:ext cx="5610225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6666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D706A99-8DDF-4216-F57D-D11EC522E1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E9B337A-84D3-1860-C5A8-3821F7D358BB}"/>
              </a:ext>
            </a:extLst>
          </p:cNvPr>
          <p:cNvSpPr txBox="1"/>
          <p:nvPr/>
        </p:nvSpPr>
        <p:spPr>
          <a:xfrm>
            <a:off x="2768600" y="0"/>
            <a:ext cx="82296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4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 поняття генетики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EEE717-52F0-ED6D-6390-36B1439F0EDD}"/>
              </a:ext>
            </a:extLst>
          </p:cNvPr>
          <p:cNvSpPr txBox="1"/>
          <p:nvPr/>
        </p:nvSpPr>
        <p:spPr>
          <a:xfrm>
            <a:off x="1879600" y="704284"/>
            <a:ext cx="10068560" cy="64633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Генотип — сукупність генетичної інформації, закодованої у генах клітини або організму.</a:t>
            </a:r>
          </a:p>
          <a:p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Каріотип — сукупність якісних і кількісних ознак хромосомного набору організму.</a:t>
            </a:r>
          </a:p>
          <a:p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Фенотип — результат взаємодії генотипу з чинниками </a:t>
            </a:r>
            <a:r>
              <a:rPr lang="uk-U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зовнішьного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середовища, сукупність усіх ознак і властивостей організму.</a:t>
            </a:r>
          </a:p>
          <a:p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Альтернативні (</a:t>
            </a:r>
            <a:r>
              <a:rPr lang="uk-U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алельні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ознаки — контрастні, взаємовиключні ознаки (білий — червоний, високий — низький).</a:t>
            </a:r>
          </a:p>
          <a:p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Домінантна ознака — переважаюча ознака, що пригнічує розвиток іншої альтернативної ознаки, виявляється як у гомозиготному, так і у гетерозиготному стані.</a:t>
            </a:r>
          </a:p>
          <a:p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Рецесивна ознака — пригнічена ознака, яка виявляється лишу у гомозиготному стані.</a:t>
            </a:r>
          </a:p>
          <a:p>
            <a:r>
              <a:rPr lang="uk-UA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994359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DC3BAD6-29AC-F00A-FA54-1C98C004D9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98C8E3C-07FE-8685-B9F3-52B50B7218FB}"/>
              </a:ext>
            </a:extLst>
          </p:cNvPr>
          <p:cNvSpPr txBox="1"/>
          <p:nvPr/>
        </p:nvSpPr>
        <p:spPr>
          <a:xfrm>
            <a:off x="1899920" y="386080"/>
            <a:ext cx="9946640" cy="62170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Домінування — пригнічення однієї ознаки іншою.</a:t>
            </a:r>
          </a:p>
          <a:p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Ген — ділянка ДНК, що кодує первинну структуру одного білка. Розташовуються у хромосомах у визначених ділянках — локусах.</a:t>
            </a:r>
          </a:p>
          <a:p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Локус — ділянка хромосоми, у якій розташовано ген.</a:t>
            </a:r>
          </a:p>
          <a:p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uk-U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Алельні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гени — парні гени, розташовані в гомологічних хромосомах в однакових локусах і відповідають за прояв якоїсь ознаки.</a:t>
            </a:r>
          </a:p>
          <a:p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Гомологічні хромосоми — пари хромосом, </a:t>
            </a:r>
          </a:p>
          <a:p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однакові за розмірами, формою і набором </a:t>
            </a:r>
          </a:p>
          <a:p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генів. </a:t>
            </a:r>
            <a:r>
              <a:rPr lang="uk-U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Алельні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гени займають у гомологічних</a:t>
            </a:r>
          </a:p>
          <a:p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хромосомах однакові локуси.</a:t>
            </a:r>
          </a:p>
          <a:p>
            <a:endParaRPr lang="uk-UA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b="0" i="0" dirty="0" err="1">
                <a:solidFill>
                  <a:srgbClr val="4E4E3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Алелі</a:t>
            </a:r>
            <a:r>
              <a:rPr lang="ru-RU" sz="2200" b="0" i="0" dirty="0">
                <a:solidFill>
                  <a:srgbClr val="4E4E3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i="0" dirty="0" err="1">
                <a:solidFill>
                  <a:srgbClr val="4E4E3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200" b="0" i="0" dirty="0">
                <a:solidFill>
                  <a:srgbClr val="4E4E3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бути</a:t>
            </a:r>
            <a:r>
              <a:rPr lang="ru-RU" sz="22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2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гомозиготними</a:t>
            </a:r>
            <a:r>
              <a:rPr lang="ru-RU" sz="22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200" b="0" i="0" dirty="0" err="1">
                <a:solidFill>
                  <a:srgbClr val="4E4E3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endParaRPr lang="ru-RU" sz="2200" b="0" i="0" dirty="0">
              <a:solidFill>
                <a:srgbClr val="4E4E3F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b="0" i="0" dirty="0">
                <a:solidFill>
                  <a:srgbClr val="4E4E3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2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гетерозиготними</a:t>
            </a:r>
            <a:r>
              <a:rPr lang="ru-RU" sz="2200" b="0" i="0" dirty="0">
                <a:solidFill>
                  <a:srgbClr val="4E4E3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b="0" i="0" dirty="0" err="1">
                <a:solidFill>
                  <a:srgbClr val="4E4E3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sz="2200" b="0" i="0" dirty="0">
                <a:solidFill>
                  <a:srgbClr val="4E4E3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i="0" dirty="0" err="1">
                <a:solidFill>
                  <a:srgbClr val="4E4E3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перебувати</a:t>
            </a:r>
            <a:r>
              <a:rPr lang="ru-RU" sz="2200" b="0" i="0" dirty="0">
                <a:solidFill>
                  <a:srgbClr val="4E4E3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</a:p>
          <a:p>
            <a:r>
              <a:rPr lang="ru-RU" sz="2200" b="0" i="0" dirty="0" err="1">
                <a:solidFill>
                  <a:srgbClr val="4E4E3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однаковому</a:t>
            </a:r>
            <a:r>
              <a:rPr lang="ru-RU" sz="2200" b="0" i="0" dirty="0">
                <a:solidFill>
                  <a:srgbClr val="4E4E3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i="0" dirty="0" err="1">
                <a:solidFill>
                  <a:srgbClr val="4E4E3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200" b="0" i="0" dirty="0">
                <a:solidFill>
                  <a:srgbClr val="4E4E3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i="0" dirty="0" err="1">
                <a:solidFill>
                  <a:srgbClr val="4E4E3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різному</a:t>
            </a:r>
            <a:r>
              <a:rPr lang="ru-RU" sz="2200" b="0" i="0" dirty="0">
                <a:solidFill>
                  <a:srgbClr val="4E4E3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i="0" dirty="0" err="1">
                <a:solidFill>
                  <a:srgbClr val="4E4E3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стані</a:t>
            </a:r>
            <a:r>
              <a:rPr lang="ru-RU" sz="2400" b="0" i="0" dirty="0">
                <a:solidFill>
                  <a:srgbClr val="4E4E3F"/>
                </a:solidFill>
                <a:effectLst/>
                <a:latin typeface="Open Sans" panose="020B0606030504020204" pitchFamily="34" charset="0"/>
              </a:rPr>
              <a:t>.</a:t>
            </a:r>
            <a:endParaRPr lang="uk-UA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0083CA4-9870-0754-07EA-98181A9552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500" y="3344475"/>
            <a:ext cx="3809990" cy="3127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8584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0C80E4E-2494-FEB6-63F7-5E86AF1C79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318FBE2-6D08-A11B-49E7-AD5D41A02AB4}"/>
              </a:ext>
            </a:extLst>
          </p:cNvPr>
          <p:cNvSpPr txBox="1"/>
          <p:nvPr/>
        </p:nvSpPr>
        <p:spPr>
          <a:xfrm>
            <a:off x="1920240" y="338574"/>
            <a:ext cx="100380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Символи</a:t>
            </a:r>
            <a:r>
              <a:rPr lang="ru-RU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використовуються</a:t>
            </a:r>
            <a:r>
              <a:rPr lang="ru-RU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36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генетиці</a:t>
            </a:r>
            <a:endParaRPr lang="uk-UA" sz="36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5D16EBA-B840-4B48-7196-9E83EC25E6A7}"/>
              </a:ext>
            </a:extLst>
          </p:cNvPr>
          <p:cNvSpPr txBox="1"/>
          <p:nvPr/>
        </p:nvSpPr>
        <p:spPr>
          <a:xfrm>
            <a:off x="2164080" y="984904"/>
            <a:ext cx="959104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—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генотипи батьківських форм;                    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 —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генотипи потомства;</a:t>
            </a:r>
          </a:p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—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домінантний ген;                                        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—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рецесивний ген;</a:t>
            </a:r>
          </a:p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Aa —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гетерозиготний стан двох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алельних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генів;</a:t>
            </a:r>
          </a:p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AA —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гомозиготний стан домінантних генів;</a:t>
            </a:r>
          </a:p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aa —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гомозиготний стан рецесивних генів;</a:t>
            </a:r>
          </a:p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AaBb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дигетерозигота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                            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AaBbCc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тригетерозигота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«×» — схрещування;</a:t>
            </a:r>
          </a:p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♀ — материнській організм;                           ♂ — батьківський організм</a:t>
            </a:r>
          </a:p>
        </p:txBody>
      </p:sp>
    </p:spTree>
    <p:extLst>
      <p:ext uri="{BB962C8B-B14F-4D97-AF65-F5344CB8AC3E}">
        <p14:creationId xmlns:p14="http://schemas.microsoft.com/office/powerpoint/2010/main" val="23009001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4B4B669-7A78-B823-01E0-B5B13EFF41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1B7C173-D44F-E0CC-AC5E-9F2224D63857}"/>
              </a:ext>
            </a:extLst>
          </p:cNvPr>
          <p:cNvSpPr txBox="1"/>
          <p:nvPr/>
        </p:nvSpPr>
        <p:spPr>
          <a:xfrm>
            <a:off x="2062480" y="332155"/>
            <a:ext cx="96012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ru-RU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закономірності</a:t>
            </a:r>
            <a:r>
              <a:rPr lang="ru-RU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функціонування</a:t>
            </a:r>
            <a:r>
              <a:rPr lang="ru-RU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генів</a:t>
            </a:r>
            <a:r>
              <a:rPr lang="ru-RU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36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прокаріотів</a:t>
            </a:r>
            <a:r>
              <a:rPr lang="ru-RU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36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еукаріотів</a:t>
            </a:r>
            <a:r>
              <a:rPr lang="ru-RU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36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40A046F-1332-356F-7AF0-35C7D9ED7CE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896" t="5095" b="10185"/>
          <a:stretch/>
        </p:blipFill>
        <p:spPr>
          <a:xfrm>
            <a:off x="2836314" y="1667997"/>
            <a:ext cx="7537046" cy="4682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9166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2BE90D7-1F0A-051F-58F9-FFA8932C74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73E3696-1D50-365D-4A1A-FEE2F286F11C}"/>
              </a:ext>
            </a:extLst>
          </p:cNvPr>
          <p:cNvSpPr txBox="1"/>
          <p:nvPr/>
        </p:nvSpPr>
        <p:spPr>
          <a:xfrm>
            <a:off x="1981200" y="518775"/>
            <a:ext cx="966216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Сукупність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усіх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хромосом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організма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каріотип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вся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генетична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міститься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хромосомах – 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геном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A261753-041A-54BE-087B-E81197FD0DF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029" r="8849" b="3613"/>
          <a:stretch/>
        </p:blipFill>
        <p:spPr>
          <a:xfrm>
            <a:off x="6197591" y="1655390"/>
            <a:ext cx="5187540" cy="354721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02DED45-A458-C892-B642-CF79FEA104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6431" y="2642375"/>
            <a:ext cx="4429771" cy="3012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5625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3EEBC0B-17A5-FA25-B7A4-3DED1083A8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532147D-2517-75C2-D798-A4EE840DF7BE}"/>
              </a:ext>
            </a:extLst>
          </p:cNvPr>
          <p:cNvSpPr txBox="1"/>
          <p:nvPr/>
        </p:nvSpPr>
        <p:spPr>
          <a:xfrm>
            <a:off x="2133600" y="345440"/>
            <a:ext cx="940816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Геном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сукупність генів у галоїдному наборі хромосом.</a:t>
            </a:r>
          </a:p>
          <a:p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ДНК в клітинах будь якого організму  набагато більше, ніж потрібно для забезпечення структурних і регуляторних генів. Надлишкова ДНК становить більшу частину </a:t>
            </a: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геному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.( у людини 98-95%). Причини надмірної кількості ДНК в </a:t>
            </a: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геномі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мають пояснення.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6D12062-AAE0-F838-61C6-66517B94F378}"/>
              </a:ext>
            </a:extLst>
          </p:cNvPr>
          <p:cNvSpPr txBox="1"/>
          <p:nvPr/>
        </p:nvSpPr>
        <p:spPr>
          <a:xfrm>
            <a:off x="1960880" y="3260358"/>
            <a:ext cx="976376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 функція </a:t>
            </a: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геному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забезпечити життєдіяльність клітин, тканин і органів та передати інформацію про спадкові властивості організму наступному поколінню. </a:t>
            </a: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Геноми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прокаріотів і еукаріотів мають деякі схожості, але є між ними і принципові відмінності.</a:t>
            </a:r>
          </a:p>
        </p:txBody>
      </p:sp>
    </p:spTree>
    <p:extLst>
      <p:ext uri="{BB962C8B-B14F-4D97-AF65-F5344CB8AC3E}">
        <p14:creationId xmlns:p14="http://schemas.microsoft.com/office/powerpoint/2010/main" val="38753167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839F356-0433-0FDA-9ADE-31954394D0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9902889-75B0-0081-023C-4C5BC440835D}"/>
              </a:ext>
            </a:extLst>
          </p:cNvPr>
          <p:cNvSpPr txBox="1"/>
          <p:nvPr/>
        </p:nvSpPr>
        <p:spPr>
          <a:xfrm>
            <a:off x="1838960" y="241171"/>
            <a:ext cx="10088880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Прокаріоти (синьо-зелені водорості, актиноміцети, всі бактерії, мікоплазми, рикетсії і віруси):</a:t>
            </a:r>
          </a:p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геном не укладений в ядро, яке обмежене ядерною мембраною, його редуплікація не супроводжується мітозом,</a:t>
            </a:r>
          </a:p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геном побудований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компактно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геном вірусів може бути представлений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одноланцюговими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або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дволанцюговими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ДНК чи РНК.</a:t>
            </a:r>
          </a:p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кількість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некодуючих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послідовностей нуклеотидів мінімальна,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інтрони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рідкісні,</a:t>
            </a:r>
          </a:p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для кодування білків часто використовуються дві або всі три рамки зчитування однієї і тієї ж послідовності нуклеотидів гена, що підвищує потенціал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геному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прокаріотів без збільшення його розміру,</a:t>
            </a:r>
          </a:p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Багато механізмів регуляції експресії генів, що використовуються у еукаріотів, ніколи не зустрічаються у прокаріотів.</a:t>
            </a:r>
          </a:p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Функціонально пов'язані гени у прокаріотів, як правило, утворюють</a:t>
            </a:r>
          </a:p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структури, які мають назву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оперон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12722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8111414-77FC-E3FB-E13B-74212B4AFF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83BCF10-41A2-2D96-1F18-598FA8A460B8}"/>
              </a:ext>
            </a:extLst>
          </p:cNvPr>
          <p:cNvSpPr txBox="1"/>
          <p:nvPr/>
        </p:nvSpPr>
        <p:spPr>
          <a:xfrm>
            <a:off x="1706880" y="416560"/>
            <a:ext cx="992632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прокаріотів генетичний матеріал має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оперонну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організацію. Концепцію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оперона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запропонували у 1961 році французьки вчені Франсуа Жакоб і Жак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Моно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за що у 1965 році отримали Нобелівську премію.</a:t>
            </a:r>
          </a:p>
          <a:p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Оперон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функціональна одиниця організації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геному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прокаріотів.</a:t>
            </a:r>
          </a:p>
          <a:p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Оперон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структура, яка складається з кількох структурних генів. Він дозволяє прокаріотам за один раз відразу синтезувати продукти кількох генів. Структурні гени в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опероні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розташовані поряд і мають на всіх один спільний промотор, один спільний термінатор і один спільний оператор, який регулює його роботу.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678E690-A4F6-27CF-232A-DB810EA270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6615" y="3832880"/>
            <a:ext cx="8629650" cy="12858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297F413-75EE-C536-70C6-F18327D4B9CF}"/>
              </a:ext>
            </a:extLst>
          </p:cNvPr>
          <p:cNvSpPr txBox="1"/>
          <p:nvPr/>
        </p:nvSpPr>
        <p:spPr>
          <a:xfrm>
            <a:off x="1940560" y="5388212"/>
            <a:ext cx="99263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Спадкова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прокаріотичних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міститься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нуклеоїді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але і 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плазмідах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невеликих молекулах ДНК 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цитоплазмі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54359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43C4C5A-F3D6-8FA6-8979-E2F7D8875F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D2DFC8F-C9FF-4F6A-BE75-852577481F97}"/>
              </a:ext>
            </a:extLst>
          </p:cNvPr>
          <p:cNvSpPr txBox="1"/>
          <p:nvPr/>
        </p:nvSpPr>
        <p:spPr>
          <a:xfrm>
            <a:off x="1940560" y="314960"/>
            <a:ext cx="9814560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Еукаріоти (</a:t>
            </a:r>
            <a:r>
              <a:rPr lang="uk-UA" sz="24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мезокаріоти</a:t>
            </a:r>
            <a:r>
              <a:rPr lang="uk-UA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(джгутиконосці), гриби, рослини і тварини).</a:t>
            </a:r>
          </a:p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містять оформлене ядро і редуплікація їх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геному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супроводжується</a:t>
            </a:r>
          </a:p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мітозом,</a:t>
            </a:r>
          </a:p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наявність надлишкової ДНК - більша частина ДНК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генома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евкаріот не</a:t>
            </a:r>
          </a:p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кодує РНК і білки, та її генетичні функції не зрозумілі.</a:t>
            </a:r>
          </a:p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наявність послідовностей, які повторюються,</a:t>
            </a:r>
          </a:p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гетерогенність ДНК еукаріотів за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нуклеотидним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складом (розташовані в</a:t>
            </a:r>
          </a:p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одному ланцюзі блоки нуклеотидів, які складаються з декількох десятків</a:t>
            </a:r>
          </a:p>
          <a:p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пуринів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або послідовності різної довжини, що складаються з АТ-пар чи</a:t>
            </a:r>
          </a:p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ГЦ-пар),</a:t>
            </a:r>
          </a:p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наявність хроматину та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компактизація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хромосом - ДНК, нерівномірно</a:t>
            </a:r>
          </a:p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розташована по декільком хромосомам у виді комплексів з</a:t>
            </a:r>
          </a:p>
          <a:p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багаточисленими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білками. Такі комплекси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называються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хроматином.</a:t>
            </a:r>
          </a:p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оперони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відсутні, і система управління активністю генів більш складна</a:t>
            </a:r>
          </a:p>
        </p:txBody>
      </p:sp>
    </p:spTree>
    <p:extLst>
      <p:ext uri="{BB962C8B-B14F-4D97-AF65-F5344CB8AC3E}">
        <p14:creationId xmlns:p14="http://schemas.microsoft.com/office/powerpoint/2010/main" val="2002908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93D91B2-20D2-CD9F-5A86-4F0C97FE79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100B2C9-89B9-BBF3-DF52-65004AFDB0E0}"/>
              </a:ext>
            </a:extLst>
          </p:cNvPr>
          <p:cNvSpPr txBox="1"/>
          <p:nvPr/>
        </p:nvSpPr>
        <p:spPr>
          <a:xfrm>
            <a:off x="1849120" y="234295"/>
            <a:ext cx="100279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відміну від генів прокаріотів, гени еукаріотичних клітин не утворюють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оперонів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Гени еукаріотів мають мозаїчну будову: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69FAD58-5650-2B3D-E644-225EA117C5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4684" y="1149666"/>
            <a:ext cx="9708516" cy="101441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1CCC017-A1C4-0A4C-7F7D-0C7C4D068709}"/>
              </a:ext>
            </a:extLst>
          </p:cNvPr>
          <p:cNvSpPr txBox="1"/>
          <p:nvPr/>
        </p:nvSpPr>
        <p:spPr>
          <a:xfrm>
            <a:off x="2184400" y="2377440"/>
            <a:ext cx="944880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початку гена містяться нуклеотиди, які називаються 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промотором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з ними зв'язуються білки, які зчитують інформацію;</a:t>
            </a:r>
          </a:p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регуляторна ділянка може прискорювати або сповільнювати синтез продукту гена;</a:t>
            </a:r>
          </a:p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основною частиною гена є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кодувальна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вона містить ділянки генів, які кодують спадкову інформацію — </a:t>
            </a:r>
            <a:r>
              <a:rPr lang="uk-UA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екзони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і ділянки, які її не кодують — </a:t>
            </a:r>
            <a:r>
              <a:rPr lang="uk-UA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інтрони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завершальна ділянка гена називається 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термінатором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215665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60A9E04-670C-F6D3-B380-5B504FD789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22CE686-DB76-7D29-9452-99CADC927F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0611" y="314960"/>
            <a:ext cx="9033629" cy="331216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797124E-EF3F-06E6-6635-3899CE362521}"/>
              </a:ext>
            </a:extLst>
          </p:cNvPr>
          <p:cNvSpPr txBox="1"/>
          <p:nvPr/>
        </p:nvSpPr>
        <p:spPr>
          <a:xfrm>
            <a:off x="2030611" y="3942080"/>
            <a:ext cx="984504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Спадкова інформація клітин міститься не лише в ядрі (у еукаріотів) та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нуклеоїді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(у прокаріотів), але й у інших структурах цитоплазми: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еукаріотичних клітин — це мітохондрії та хлоропласти;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прокаріотичних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клітин — плазміди (невеликі молекули ДНК у цитоплазмі).</a:t>
            </a:r>
          </a:p>
        </p:txBody>
      </p:sp>
    </p:spTree>
    <p:extLst>
      <p:ext uri="{BB962C8B-B14F-4D97-AF65-F5344CB8AC3E}">
        <p14:creationId xmlns:p14="http://schemas.microsoft.com/office/powerpoint/2010/main" val="9417638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4169AB0-FD5A-D007-038E-5652A14C18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D7FD71B-BE35-1A0C-E35B-30D9CA92A082}"/>
              </a:ext>
            </a:extLst>
          </p:cNvPr>
          <p:cNvSpPr txBox="1"/>
          <p:nvPr/>
        </p:nvSpPr>
        <p:spPr>
          <a:xfrm>
            <a:off x="1910080" y="314960"/>
            <a:ext cx="9885680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 відомо, білки складаються з амінокислот, а ДНК — з нуклеотидів. У кожному з білків амінокислоти розташовані в певній послідовності. Послідовність нуклеотидів ДНК визначає послідовність амінокислот у молекулі білка, що й зумовлює особливості кожного з них. У кожному гені послідовність нуклеотидів різна. Тому різні гени містять інформацію про будову різних молекул білка. Деякі гени містять інформацію не про молекулу білка, а про молекулу РНК, яка виконує в клітині якусь окрему функцію. Молекули білка або РНК, будова яких визначається послідовністю нуклеотидів гена, називають продуктом  гена.</a:t>
            </a:r>
          </a:p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Будь-який ген є ділянкою молекули ДНК, який відповідає за утворення однієї або декількох ознак організму. Для утворення продукту гена на відповідній ділянці ДНК ферменти спочатку синтезують відповідну їй за будовою молекулу РНК. У подальшому ця молекула може використовуватися в різних процесах у клітині. Або за інформацією з цієї РНК може синтезуватися молекула білка, яка і є продуктом гена:</a:t>
            </a:r>
          </a:p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ген (ділянка ДНК) — молекула РНК — молекула білка — ознака;</a:t>
            </a:r>
          </a:p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ген (ділянка ДНК) — молекула РНК — ознака.</a:t>
            </a:r>
          </a:p>
        </p:txBody>
      </p:sp>
    </p:spTree>
    <p:extLst>
      <p:ext uri="{BB962C8B-B14F-4D97-AF65-F5344CB8AC3E}">
        <p14:creationId xmlns:p14="http://schemas.microsoft.com/office/powerpoint/2010/main" val="11917344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E652BC3-1A0B-9EF2-49E9-BB1F64E822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1B3F737-BC8A-EBAA-5BBD-4CF1DB5702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4380" y="311530"/>
            <a:ext cx="9807380" cy="6180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902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D2273D1-D1A4-FA90-61CF-BB50EF9A4E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34976DF-F934-F50A-92D5-A9197D24E6CC}"/>
              </a:ext>
            </a:extLst>
          </p:cNvPr>
          <p:cNvSpPr txBox="1"/>
          <p:nvPr/>
        </p:nvSpPr>
        <p:spPr>
          <a:xfrm>
            <a:off x="1940560" y="365760"/>
            <a:ext cx="9845040" cy="4339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Закони Менделя 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закони, що становлять основу класичної  генетики. У своїх працях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Грегор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Мендель ґрунтувався на дослідженнях, проведених на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горосі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посівному (рід Р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isum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роботах учений не виділяв окремих законів, їх виділили й назвали інші дослідники, вже після їхнього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перевідкриття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1900 році.   </a:t>
            </a:r>
            <a:b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Свої досліди Мендель провів на рослині з родини Бобові -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горосі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посівному. Він виявився вдалим об'єктом для проведення генетичних досліджень. </a:t>
            </a:r>
            <a:r>
              <a:rPr lang="uk-UA" sz="24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По-перше,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відомо багато сортів цієї культурної рослини, які відрізняються різними станами певних спадкових ознак (забарвленням насіння, квіток, довжиною стебла, структурою поверхні насіння тощо). </a:t>
            </a:r>
          </a:p>
          <a:p>
            <a:br>
              <a:rPr lang="uk-UA" dirty="0"/>
            </a:br>
            <a:endParaRPr lang="uk-UA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95023CC-F4E2-26C1-5542-39B43739DF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8026" y="4078015"/>
            <a:ext cx="5291787" cy="24142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023B2BC-55AB-6729-3345-651E162E0E3B}"/>
              </a:ext>
            </a:extLst>
          </p:cNvPr>
          <p:cNvSpPr txBox="1"/>
          <p:nvPr/>
        </p:nvSpPr>
        <p:spPr>
          <a:xfrm>
            <a:off x="7467598" y="5567680"/>
            <a:ext cx="433832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Ознаки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Мендель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вибрав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95401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8B35557-0C23-92E9-CF27-9B5F114FFB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99F3E8F-603C-9A7C-8AC7-7FDDA711E82D}"/>
              </a:ext>
            </a:extLst>
          </p:cNvPr>
          <p:cNvSpPr txBox="1"/>
          <p:nvPr/>
        </p:nvSpPr>
        <p:spPr>
          <a:xfrm>
            <a:off x="2062480" y="397917"/>
            <a:ext cx="6563360" cy="69249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4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По-друге,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життєвий цикл гороху досить короткий, що дає можливість простежити передачу спадкової інформації нащадкам протягом багатьох поколінь. </a:t>
            </a:r>
            <a:r>
              <a:rPr lang="uk-UA" sz="24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По-третє,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горох посівний - самозапильна рослина, тому нащадки кожної особини, яка розмножувалась самозапиленням, є чистими лініями. </a:t>
            </a:r>
          </a:p>
          <a:p>
            <a:r>
              <a:rPr lang="uk-UA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Чисті лінії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це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генотипно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однорідні нащадки однієї особини, гомозиготні за більшістю генів і одержані внаслідок самозапилення або самозапліднення.</a:t>
            </a:r>
          </a:p>
          <a:p>
            <a:r>
              <a:rPr lang="uk-UA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Гомозиготною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називають диплоїдну або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поліплоїдну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клітину (особину), гомологічні хромосоми якої несуть однакові алелі певних генів. Але горох посівний можна запилювати і перехресно. Це дає можливість здійснювати гібридизацію різних чистих ліній.  </a:t>
            </a:r>
          </a:p>
          <a:p>
            <a:r>
              <a:rPr lang="uk-UA" dirty="0"/>
              <a:t> </a:t>
            </a:r>
          </a:p>
          <a:p>
            <a:endParaRPr lang="uk-UA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27D96B9-8901-AB24-1DCF-A2AD325C83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0408" y="519005"/>
            <a:ext cx="2944623" cy="395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1714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72BA858-D139-9FAE-2D62-79F3FBB7E9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5A805A4-480E-1AC2-4AEE-B521236F522F}"/>
              </a:ext>
            </a:extLst>
          </p:cNvPr>
          <p:cNvSpPr txBox="1"/>
          <p:nvPr/>
        </p:nvSpPr>
        <p:spPr>
          <a:xfrm>
            <a:off x="1981200" y="375920"/>
            <a:ext cx="984504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Схрещуючи чисті лінії гороху між собою, Г. Мендель одержав гетерозиготні (гібридні) форми.</a:t>
            </a:r>
          </a:p>
          <a:p>
            <a:r>
              <a:rPr lang="uk-UA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Гетерозиготною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(від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грец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гетерос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інший і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зиготос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називають диплоїдну або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поліплоїдну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клітину (особину), гомологічні хромосоми якої несуть різні алелі певних генів.</a:t>
            </a:r>
          </a:p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Отже, </a:t>
            </a:r>
            <a:r>
              <a:rPr lang="uk-UA" sz="2400" i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Мендель застосував гібридологічний метод досліджень</a:t>
            </a:r>
            <a:r>
              <a:rPr lang="uk-UA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AB43CB8-90D2-5F84-2BEF-A84A3DB6DCBE}"/>
              </a:ext>
            </a:extLst>
          </p:cNvPr>
          <p:cNvSpPr txBox="1"/>
          <p:nvPr/>
        </p:nvSpPr>
        <p:spPr>
          <a:xfrm>
            <a:off x="2082800" y="2864118"/>
            <a:ext cx="974344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відміну від своїх попередників він чітко визначав умови проведення дослідів: серед різноманітних спадкових ознак виділяв різні стани однієї (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моногібридне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схрещування), двох (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дигібридне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або більшої кількості (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полігібридне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ознак і простежував їхній прояв у ряді наступних поколінь. Результати досліджень обробляв статистично, що дало можливість встановити закономірності передачі різних ознак.</a:t>
            </a:r>
          </a:p>
        </p:txBody>
      </p:sp>
    </p:spTree>
    <p:extLst>
      <p:ext uri="{BB962C8B-B14F-4D97-AF65-F5344CB8AC3E}">
        <p14:creationId xmlns:p14="http://schemas.microsoft.com/office/powerpoint/2010/main" val="20325917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4A885E7-1A35-5F6A-03C6-659A3970C5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5898979-C58C-9589-A1E8-2CB69C5D4F2D}"/>
              </a:ext>
            </a:extLst>
          </p:cNvPr>
          <p:cNvSpPr txBox="1"/>
          <p:nvPr/>
        </p:nvSpPr>
        <p:spPr>
          <a:xfrm>
            <a:off x="1899920" y="300058"/>
            <a:ext cx="588264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Свої дослідження Г. Мендель почав із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моногібридного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схрещування: він схрестив дві чисті лінії гороху посівного, які давали відповідно насіння жовтого або зеленого кольору. Насіння, яке утворювало нащадки, одержані від такого схрещування (гібриди першого покоління: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F1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виявилося одноманітним — жовтого кольору). Так був встановлений перший закон.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E35E6D1-07EC-3663-116C-B14FFDB61C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9201" y="2621280"/>
            <a:ext cx="4385210" cy="390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0999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3690D50-81B9-4C94-67FE-DB99ECD1AF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409E90D-0511-B891-9B7E-4A91BC3CF95F}"/>
              </a:ext>
            </a:extLst>
          </p:cNvPr>
          <p:cNvSpPr txBox="1"/>
          <p:nvPr/>
        </p:nvSpPr>
        <p:spPr>
          <a:xfrm>
            <a:off x="1899920" y="436880"/>
            <a:ext cx="978408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Закон Менделя -  </a:t>
            </a:r>
            <a:r>
              <a:rPr lang="ru-RU" sz="3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одноманітності</a:t>
            </a:r>
            <a: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гібридів</a:t>
            </a:r>
            <a: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першого</a:t>
            </a:r>
            <a: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покоління</a:t>
            </a:r>
            <a:endParaRPr lang="uk-UA" sz="3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0C5A571-4B5D-2B3A-A36E-959EEA351500}"/>
              </a:ext>
            </a:extLst>
          </p:cNvPr>
          <p:cNvSpPr txBox="1"/>
          <p:nvPr/>
        </p:nvSpPr>
        <p:spPr>
          <a:xfrm>
            <a:off x="2133600" y="1680756"/>
            <a:ext cx="962152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схрещуванні гомозиготних  особин, які відрізняються однією парою альтернативних ознак, всі нащадки в першому поколінні будуть однорідні  як за фенотипом, так і за генотипом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6738E4F-24EF-2B6F-04A8-7A5E1234E120}"/>
              </a:ext>
            </a:extLst>
          </p:cNvPr>
          <p:cNvSpPr txBox="1"/>
          <p:nvPr/>
        </p:nvSpPr>
        <p:spPr>
          <a:xfrm>
            <a:off x="3860800" y="3410901"/>
            <a:ext cx="6197600" cy="34470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Гомозигота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                          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Гомозигота</a:t>
            </a:r>
            <a:endParaRPr lang="ru-RU" sz="20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жовтим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 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насінням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            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із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  зеленим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насінням</a:t>
            </a:r>
            <a:endParaRPr lang="ru-RU" sz="20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Р     ♀</a:t>
            </a:r>
            <a:r>
              <a:rPr lang="uk-UA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 AA             x          ♂     </a:t>
            </a:r>
            <a:r>
              <a:rPr lang="uk-UA" sz="2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aa</a:t>
            </a:r>
            <a:endParaRPr lang="uk-UA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Гамети  А                                  </a:t>
            </a:r>
            <a:r>
              <a:rPr lang="uk-UA" sz="2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uk-UA" sz="20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F</a:t>
            </a:r>
            <a:r>
              <a:rPr lang="uk-UA" sz="2000" baseline="-30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1 </a:t>
            </a:r>
            <a:r>
              <a:rPr lang="uk-UA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                         </a:t>
            </a:r>
            <a:r>
              <a:rPr lang="uk-UA" sz="2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Аа</a:t>
            </a:r>
            <a:endParaRPr lang="uk-UA" sz="20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uk-UA" sz="20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Усі рослини – гетерозиготи з жовтим насінням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Схема </a:t>
            </a:r>
            <a:r>
              <a:rPr lang="uk-UA" sz="20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моногібридного</a:t>
            </a:r>
            <a:r>
              <a:rPr lang="uk-UA" sz="2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 схрещування</a:t>
            </a:r>
            <a:endParaRPr lang="uk-UA" sz="20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uk-UA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73295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18ED672-24A0-F9FA-5250-08883C40A0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02D9F64-7488-74C6-4719-C0FDBCF828F0}"/>
              </a:ext>
            </a:extLst>
          </p:cNvPr>
          <p:cNvSpPr txBox="1"/>
          <p:nvPr/>
        </p:nvSpPr>
        <p:spPr>
          <a:xfrm>
            <a:off x="2143760" y="436880"/>
            <a:ext cx="951992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Стан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алель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ознаки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проявляється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першому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поколінні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назву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домінантного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стан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алель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першому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поколінні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гібридів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проявляється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називається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рецесивним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«Задатки»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ознак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Г. Мендель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запропонував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позначати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літерами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латинського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алфавіту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Стани,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належать до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однієї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пари 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ознак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позначають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однією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тією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літерою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але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домінантний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алель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великою (А), 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рецесивний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маленькою (а).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F2771AB-845B-48C0-C09F-6A04402CAA2F}"/>
              </a:ext>
            </a:extLst>
          </p:cNvPr>
          <p:cNvSpPr txBox="1"/>
          <p:nvPr/>
        </p:nvSpPr>
        <p:spPr>
          <a:xfrm>
            <a:off x="2143760" y="2901018"/>
            <a:ext cx="583184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Потім Г. Мендель схрестив між собою гібриди першого покоління. Їхні нащадки (гібриди другого покоління -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F2)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дали 8 023 насінини, з яких 6 022 були жовтого кольору, а 2 001 - зеленого. Тож серед насіння гібридів другого покоління знову з'явилися насінини зеленого кольору (проявився рецесивний стан ознаки), що становили ¼ загальної кількості насіння. 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D6F49F5-745B-51AE-AA23-EF3EA97CB9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4578" y="3158372"/>
            <a:ext cx="3859102" cy="2286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9878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57C46CC-2742-54D3-B41C-FF2913109E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2ADC1AE-6AA2-D3EA-A65C-7C25F27E3066}"/>
              </a:ext>
            </a:extLst>
          </p:cNvPr>
          <p:cNvSpPr txBox="1"/>
          <p:nvPr/>
        </p:nvSpPr>
        <p:spPr>
          <a:xfrm>
            <a:off x="2011680" y="475456"/>
            <a:ext cx="5374640" cy="62786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результаті схрещування рослин гороху, що давали насіння із гладенькою і зморшкуватою поверхнями, усі гібриди першого покоління мали тільки гладеньке насіння, а другого – ¾ (5474) насінин і з гладенькою, а ¼ (1850) - із зморшкуватою поверхнями.</a:t>
            </a:r>
          </a:p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Цю закономірність названо законом розщеплення: при схрещуванні гібридів першого покоління між собою серед їхніх нащадків спостерігається явище розщеплення ознак: у фенотипі чверті гібридів другого покоління проявляється рецесивний, а трьох четвертих – домінантний стан ознаки. </a:t>
            </a:r>
          </a:p>
          <a:p>
            <a:endParaRPr lang="uk-UA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47FDCD7-B45D-0408-B247-B56BC9BB64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6535" y="870538"/>
            <a:ext cx="3145809" cy="3999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9952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91B6B1E-524D-E818-6787-A1E6D5B606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A82DADC-B93E-9519-6A21-1513AC342E72}"/>
              </a:ext>
            </a:extLst>
          </p:cNvPr>
          <p:cNvSpPr txBox="1"/>
          <p:nvPr/>
        </p:nvSpPr>
        <p:spPr>
          <a:xfrm>
            <a:off x="2103120" y="262752"/>
            <a:ext cx="92456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ІІ Закон Менделя - закон розщеплення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DDE1367-74A3-5E8E-77ED-0DA7598C4883}"/>
              </a:ext>
            </a:extLst>
          </p:cNvPr>
          <p:cNvSpPr txBox="1"/>
          <p:nvPr/>
        </p:nvSpPr>
        <p:spPr>
          <a:xfrm>
            <a:off x="1778000" y="751840"/>
            <a:ext cx="957072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схрещуванні двох гетерозиготних особин (гібридів), які відрізняються за однією парою альтернативних ознак, у потомстві спостерігається розщеплення за фенотипом 3:1 і за генотипом  1:2:1. За фенотипом  3/4.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6135C0-34F0-212B-3FDF-FCA64D9C61D9}"/>
              </a:ext>
            </a:extLst>
          </p:cNvPr>
          <p:cNvSpPr txBox="1"/>
          <p:nvPr/>
        </p:nvSpPr>
        <p:spPr>
          <a:xfrm>
            <a:off x="2103120" y="2214880"/>
            <a:ext cx="9448800" cy="46020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22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 фенотипом  3/4 особин (75 %) мають домінантну ознаку, а 1/4  (25 %) - рецесивну. За генотипом 1/4 особин (25 %) - домінантні </a:t>
            </a:r>
            <a:r>
              <a:rPr lang="uk-UA" sz="22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гомозиготи</a:t>
            </a:r>
            <a:r>
              <a:rPr lang="uk-UA" sz="22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sz="2200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АА</a:t>
            </a:r>
            <a:r>
              <a:rPr lang="uk-UA" sz="22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2/4  (50 %) - гетерозиготи  </a:t>
            </a:r>
            <a:r>
              <a:rPr lang="uk-UA" sz="2200" i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Аа</a:t>
            </a:r>
            <a:r>
              <a:rPr lang="uk-UA" sz="2200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2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 1/4 (25 %) - рецесивні </a:t>
            </a:r>
            <a:r>
              <a:rPr lang="uk-UA" sz="22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гомозиготи</a:t>
            </a:r>
            <a:r>
              <a:rPr lang="uk-UA" sz="22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sz="2200" i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аа</a:t>
            </a:r>
            <a:r>
              <a:rPr lang="uk-UA" sz="22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>
              <a:lnSpc>
                <a:spcPct val="150000"/>
              </a:lnSpc>
              <a:buNone/>
            </a:pPr>
            <a:r>
              <a:rPr lang="uk-UA" sz="22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Жовте насіння         Жовте насіння</a:t>
            </a:r>
          </a:p>
          <a:p>
            <a:pPr algn="ctr">
              <a:lnSpc>
                <a:spcPct val="150000"/>
              </a:lnSpc>
            </a:pPr>
            <a:r>
              <a:rPr lang="uk-UA" sz="22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             </a:t>
            </a:r>
            <a:r>
              <a:rPr lang="uk-UA" sz="22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Aа</a:t>
            </a:r>
            <a:r>
              <a:rPr lang="uk-UA" sz="22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x          </a:t>
            </a:r>
            <a:r>
              <a:rPr lang="uk-UA" sz="22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Аa</a:t>
            </a:r>
            <a:r>
              <a:rPr lang="uk-UA" sz="22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Гамети   А, а                  </a:t>
            </a:r>
            <a:r>
              <a:rPr lang="uk-UA" sz="22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uk-UA" sz="22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а</a:t>
            </a:r>
          </a:p>
          <a:p>
            <a:pPr algn="ctr">
              <a:lnSpc>
                <a:spcPct val="150000"/>
              </a:lnSpc>
              <a:buNone/>
            </a:pPr>
            <a:r>
              <a:rPr lang="uk-UA" sz="22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F</a:t>
            </a:r>
            <a:r>
              <a:rPr lang="uk-UA" sz="2200" baseline="-25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uk-UA" sz="22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АА,       </a:t>
            </a:r>
            <a:r>
              <a:rPr lang="uk-UA" sz="22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Аа</a:t>
            </a:r>
            <a:r>
              <a:rPr lang="uk-UA" sz="22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    </a:t>
            </a:r>
            <a:r>
              <a:rPr lang="uk-UA" sz="22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Аа</a:t>
            </a:r>
            <a:r>
              <a:rPr lang="uk-UA" sz="22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        </a:t>
            </a:r>
            <a:r>
              <a:rPr lang="uk-UA" sz="22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аа</a:t>
            </a:r>
            <a:endParaRPr lang="uk-UA" sz="2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  <a:buNone/>
            </a:pPr>
            <a:r>
              <a:rPr lang="uk-UA" sz="22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</a:t>
            </a:r>
            <a:r>
              <a:rPr lang="uk-UA" sz="22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Гомозигота</a:t>
            </a:r>
            <a:r>
              <a:rPr lang="uk-UA" sz="22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гетерозиготи      </a:t>
            </a:r>
            <a:r>
              <a:rPr lang="uk-UA" sz="22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гомозигота</a:t>
            </a:r>
            <a:endParaRPr lang="uk-UA" sz="22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  <a:buNone/>
            </a:pPr>
            <a:r>
              <a:rPr lang="uk-UA" sz="22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жовте насіння                   зелене насіння</a:t>
            </a:r>
          </a:p>
        </p:txBody>
      </p:sp>
    </p:spTree>
    <p:extLst>
      <p:ext uri="{BB962C8B-B14F-4D97-AF65-F5344CB8AC3E}">
        <p14:creationId xmlns:p14="http://schemas.microsoft.com/office/powerpoint/2010/main" val="33501503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9F62E4B-1B9E-66C5-1877-3965CA6F20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0F759D0-078D-9E2C-5316-1691E655CB25}"/>
              </a:ext>
            </a:extLst>
          </p:cNvPr>
          <p:cNvSpPr txBox="1"/>
          <p:nvPr/>
        </p:nvSpPr>
        <p:spPr>
          <a:xfrm>
            <a:off x="2082800" y="1026161"/>
            <a:ext cx="929640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8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Згідно з цим законом та використовуючи сучасну термінологію, можна зробити такі висновки: </a:t>
            </a:r>
          </a:p>
          <a:p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а) алелі гена, перебуваючи у гетерозиготному стані, не змінюють структуру один одного; </a:t>
            </a:r>
          </a:p>
          <a:p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б) при дозріванні гамет у гібридів утворюється приблизно однакове число гамет з домінантними і рецесивними алелями; </a:t>
            </a:r>
          </a:p>
          <a:p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в) при заплідненні чоловічі і жіночі гамети, що несуть домінантні і рецесивні алелі, вільно комбінуються.         </a:t>
            </a:r>
          </a:p>
        </p:txBody>
      </p:sp>
    </p:spTree>
    <p:extLst>
      <p:ext uri="{BB962C8B-B14F-4D97-AF65-F5344CB8AC3E}">
        <p14:creationId xmlns:p14="http://schemas.microsoft.com/office/powerpoint/2010/main" val="34969848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3B225BE-2B13-2541-8EA8-0BD7D02AFD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5FCBF7D-CD4F-25DA-2481-253875998028}"/>
              </a:ext>
            </a:extLst>
          </p:cNvPr>
          <p:cNvSpPr txBox="1"/>
          <p:nvPr/>
        </p:nvSpPr>
        <p:spPr>
          <a:xfrm>
            <a:off x="2885440" y="663694"/>
            <a:ext cx="6197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 чистоти гамет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3EB702-4ED9-E367-0FE8-17C6721DD8D7}"/>
              </a:ext>
            </a:extLst>
          </p:cNvPr>
          <p:cNvSpPr txBox="1"/>
          <p:nvPr/>
        </p:nvSpPr>
        <p:spPr>
          <a:xfrm>
            <a:off x="1960880" y="1285578"/>
            <a:ext cx="9743440" cy="4431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гібридів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F1 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існує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два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спадкові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алельні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один з них 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жовтий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колір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насіння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 – за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зелений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Алельні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знаходячись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гетерозиготному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зливаються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змінюють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один одного і, не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втрачаючи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своєї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індивідуальності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передаються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гамети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Гамети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 «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чистими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»: вони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несуть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один 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двох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алелей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певного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гена.</a:t>
            </a:r>
          </a:p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закономірність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Г.Мендель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назвав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гіпотезою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чистоти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гамет».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цитологічною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основою є  мейоз,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відкритий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пізніше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законів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Г.Менделя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Алельні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знаходяться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гомологічних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хромосомах. При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мейозі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кожну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гамету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попадає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одна 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гомологічних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хромосом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один ген з пари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алельних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генів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992087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1ED1782-F904-2494-91EF-B405137A69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3900FB2-A9EF-83E1-C8F9-86A9A66CFEED}"/>
              </a:ext>
            </a:extLst>
          </p:cNvPr>
          <p:cNvSpPr txBox="1"/>
          <p:nvPr/>
        </p:nvSpPr>
        <p:spPr>
          <a:xfrm>
            <a:off x="1879600" y="680720"/>
            <a:ext cx="646176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подальших дослідах Г. Мендель ускладнив умови їх проведення – використав рослини, які відрізнялися різними станами двох (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дигібридне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схрещування) чи більшої кількості (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полігібридне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схрещування) спадкових ознак. Він схрестив між собою чисті лінії гороху, особини яких мали гладеньке жовте і зморшкувате зелене насіння. Гібриди першого покоління утворювали лише жовте гладеньке насіння.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F88D68C-9C5F-CE95-47A6-C00BB9523E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6463" y="1474058"/>
            <a:ext cx="2786113" cy="3645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25745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0FBAD93-98ED-1C60-3401-EFE0838C87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B5C1857-1788-9454-0DBA-84C483805862}"/>
              </a:ext>
            </a:extLst>
          </p:cNvPr>
          <p:cNvSpPr txBox="1"/>
          <p:nvPr/>
        </p:nvSpPr>
        <p:spPr>
          <a:xfrm>
            <a:off x="2042160" y="731520"/>
            <a:ext cx="522224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Вивчаючи розщеплення при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дигібридному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схрещуванні, Мендель звернув увагу на таку обставину. При схрещуванні рослин з жовтим гладеньким (ААВВ) і зеленим зморшкуватим (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bb)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насінням у другому поколінні з'являлися нові комбінації ознак: жовте зморшкувате (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bb)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зелене гладеньке (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ааВВ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які не зустрічалися у вихідних форм.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5583851-04DA-5958-A789-0CD0D682AF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1355" y="1368450"/>
            <a:ext cx="3072650" cy="2353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8882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B2274F0-FE37-380C-A135-F74AE0C08F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01FD31B-33E8-3CDE-2DFB-700C3CF95665}"/>
              </a:ext>
            </a:extLst>
          </p:cNvPr>
          <p:cNvSpPr txBox="1"/>
          <p:nvPr/>
        </p:nvSpPr>
        <p:spPr>
          <a:xfrm>
            <a:off x="2032000" y="650240"/>
            <a:ext cx="5039360" cy="544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Із цього спостереження Мендель зробив висновок, що розщеплення за кожною ознакою відбувається незалежно від другої ознаки. У цьому прикладі форма насіння успадковувалась незалежно від їхнього забарвлення. Ця закономірність отримала назву третього закону Менделя, або закону незалежного розподілу генів.</a:t>
            </a:r>
          </a:p>
          <a:p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9:3:3:1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DE181FB-8389-BA71-75DC-84604465412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880" t="6391" r="13892" b="5587"/>
          <a:stretch/>
        </p:blipFill>
        <p:spPr>
          <a:xfrm>
            <a:off x="7071360" y="775226"/>
            <a:ext cx="3846132" cy="5107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7704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E65F024-A6C1-971E-24EC-E88510DE1B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08FC3F8-93F0-C3EF-73EE-E35C38CB8086}"/>
              </a:ext>
            </a:extLst>
          </p:cNvPr>
          <p:cNvSpPr txBox="1"/>
          <p:nvPr/>
        </p:nvSpPr>
        <p:spPr>
          <a:xfrm>
            <a:off x="2042160" y="541774"/>
            <a:ext cx="93472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ІІІ Закон Менделя – закон  незалежного </a:t>
            </a:r>
            <a:r>
              <a:rPr lang="ru-RU" sz="3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успадкування</a:t>
            </a:r>
            <a: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станів</a:t>
            </a:r>
            <a: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ознак</a:t>
            </a:r>
            <a:endParaRPr lang="uk-UA" sz="3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B7DCAEC-8108-9DC2-62EA-0CF240347DAA}"/>
              </a:ext>
            </a:extLst>
          </p:cNvPr>
          <p:cNvSpPr txBox="1"/>
          <p:nvPr/>
        </p:nvSpPr>
        <p:spPr>
          <a:xfrm>
            <a:off x="2204720" y="2160766"/>
            <a:ext cx="908304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схрещуванні гомозиготних особин, які відрізняються за двома (або більше) ознаками, у другому поколінні спостерігаються незалежне успадкування і комбінування станів ознак, якщо гени, які їх визначають, розташовані у різних парах хромосом. </a:t>
            </a:r>
          </a:p>
        </p:txBody>
      </p:sp>
    </p:spTree>
    <p:extLst>
      <p:ext uri="{BB962C8B-B14F-4D97-AF65-F5344CB8AC3E}">
        <p14:creationId xmlns:p14="http://schemas.microsoft.com/office/powerpoint/2010/main" val="12992176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9141395-8F61-BC08-C32F-B5A563B6C3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0839D35-1293-0D69-9D39-3541232DE9C8}"/>
              </a:ext>
            </a:extLst>
          </p:cNvPr>
          <p:cNvSpPr txBox="1"/>
          <p:nvPr/>
        </p:nvSpPr>
        <p:spPr>
          <a:xfrm>
            <a:off x="1971040" y="204584"/>
            <a:ext cx="8818880" cy="7106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Щоб зрозуміти сутність явищ, які мають місце в </a:t>
            </a:r>
            <a:r>
              <a:rPr lang="uk-UA" sz="24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дигібридному</a:t>
            </a:r>
            <a:r>
              <a:rPr lang="uk-UA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 схрещуванні, розглянемо його генетичну схему: </a:t>
            </a:r>
          </a:p>
          <a:p>
            <a:pPr algn="just">
              <a:lnSpc>
                <a:spcPct val="150000"/>
              </a:lnSpc>
            </a:pPr>
            <a:r>
              <a:rPr lang="uk-UA" sz="2400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А</a:t>
            </a:r>
            <a:r>
              <a:rPr lang="uk-UA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 – домінантний алель жовтого кольору насіння гороху; </a:t>
            </a:r>
          </a:p>
          <a:p>
            <a:pPr algn="just">
              <a:lnSpc>
                <a:spcPct val="150000"/>
              </a:lnSpc>
            </a:pPr>
            <a:r>
              <a:rPr lang="uk-UA" sz="2400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а</a:t>
            </a:r>
            <a:r>
              <a:rPr lang="uk-UA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 – рецесивний алель зеленого кольору насіння;</a:t>
            </a:r>
          </a:p>
          <a:p>
            <a:pPr algn="just">
              <a:lnSpc>
                <a:spcPct val="150000"/>
              </a:lnSpc>
            </a:pPr>
            <a:r>
              <a:rPr lang="uk-UA" sz="2400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В</a:t>
            </a:r>
            <a:r>
              <a:rPr lang="uk-UA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 – домінантний алель гладенької форми насіння; </a:t>
            </a:r>
          </a:p>
          <a:p>
            <a:pPr algn="just">
              <a:lnSpc>
                <a:spcPct val="150000"/>
              </a:lnSpc>
            </a:pPr>
            <a:r>
              <a:rPr lang="uk-UA" sz="2400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b</a:t>
            </a:r>
            <a:r>
              <a:rPr lang="uk-UA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рецесивний алель зморшкуватої форми насіння.</a:t>
            </a:r>
          </a:p>
          <a:p>
            <a:pPr algn="just">
              <a:lnSpc>
                <a:spcPct val="150000"/>
              </a:lnSpc>
              <a:buNone/>
            </a:pPr>
            <a:r>
              <a:rPr lang="uk-UA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</a:t>
            </a:r>
            <a:r>
              <a:rPr lang="uk-UA" sz="24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Гомозигота</a:t>
            </a:r>
            <a:r>
              <a:rPr lang="uk-UA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                     </a:t>
            </a:r>
            <a:r>
              <a:rPr lang="uk-UA" sz="24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Гомозигота</a:t>
            </a:r>
            <a:r>
              <a:rPr lang="uk-UA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>
              <a:lnSpc>
                <a:spcPct val="150000"/>
              </a:lnSpc>
              <a:buNone/>
            </a:pPr>
            <a:r>
              <a:rPr lang="uk-UA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жовта гладенька             зелена зморшкувата</a:t>
            </a:r>
          </a:p>
          <a:p>
            <a:pPr algn="just">
              <a:lnSpc>
                <a:spcPct val="150000"/>
              </a:lnSpc>
              <a:buNone/>
            </a:pPr>
            <a:r>
              <a:rPr lang="uk-UA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Р       ААВВ             х              </a:t>
            </a:r>
            <a:r>
              <a:rPr lang="uk-UA" sz="24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ааbb</a:t>
            </a:r>
            <a:endParaRPr lang="uk-UA" sz="2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buNone/>
            </a:pPr>
            <a:r>
              <a:rPr lang="uk-UA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Гамети            АВ                                  </a:t>
            </a:r>
            <a:r>
              <a:rPr lang="uk-UA" sz="24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аb</a:t>
            </a:r>
            <a:endParaRPr lang="uk-UA" sz="2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buNone/>
            </a:pPr>
            <a:r>
              <a:rPr lang="uk-UA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F</a:t>
            </a:r>
            <a:r>
              <a:rPr lang="uk-UA" sz="2400" baseline="-25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1</a:t>
            </a:r>
            <a:r>
              <a:rPr lang="uk-UA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                          </a:t>
            </a:r>
            <a:r>
              <a:rPr lang="uk-UA" sz="24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АаВb</a:t>
            </a:r>
            <a:endParaRPr lang="uk-UA" sz="2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buNone/>
            </a:pPr>
            <a:r>
              <a:rPr lang="uk-UA" sz="2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Гетерозиготи  жовті гладенькі</a:t>
            </a:r>
          </a:p>
          <a:p>
            <a:pPr algn="just">
              <a:lnSpc>
                <a:spcPct val="150000"/>
              </a:lnSpc>
              <a:buNone/>
            </a:pPr>
            <a:r>
              <a:rPr lang="uk-UA" sz="18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73196220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DBB9E0A-0CFA-90FC-7CF1-F9CC6E38A7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8FE321C-6D34-2641-B246-63D0DBC5C295}"/>
              </a:ext>
            </a:extLst>
          </p:cNvPr>
          <p:cNvSpPr txBox="1"/>
          <p:nvPr/>
        </p:nvSpPr>
        <p:spPr>
          <a:xfrm>
            <a:off x="2042160" y="629921"/>
            <a:ext cx="4724400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           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АаВв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х     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АаВв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</a:p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запису схрещувань нерідко використовують спеціальні решітки, які запропонував англійський генетик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Пеннет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(решітка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Пеннета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Принцип побудови решітки полягає в тому, що зверху по горизонталі записують гамети батьківської особини, зліва по вертикалі — гамети материнської особини, в місцях перетину — ймовірні генотипи потомства.</a:t>
            </a:r>
          </a:p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5A895AF-8F4F-ADE3-8D51-17C27F3610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4832" y="629921"/>
            <a:ext cx="4582287" cy="5823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38015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71CA1A1-4E1E-CE8F-DD8F-C97C9CD187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83433BD-8BD2-40A3-5D63-60098D363172}"/>
              </a:ext>
            </a:extLst>
          </p:cNvPr>
          <p:cNvSpPr txBox="1"/>
          <p:nvPr/>
        </p:nvSpPr>
        <p:spPr>
          <a:xfrm>
            <a:off x="1849120" y="396240"/>
            <a:ext cx="943864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Цитологічною основою ІІІ закону є мейоз. У мейозі негомологічні хромосоми розходяться незалежно і можуть комбінуватися в будь-яких поєднаннях.   Тому алель А може виявитися в одній гаметі з однаковою ймовірністю з алелем В або з алелем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b,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але не з алелем а.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6ACB458-13E0-9BC4-A59B-AD4AD393F4D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470" t="19445" r="27720" b="12854"/>
          <a:stretch/>
        </p:blipFill>
        <p:spPr>
          <a:xfrm>
            <a:off x="3190240" y="2199638"/>
            <a:ext cx="5283200" cy="4233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09437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4FA8F44-A08C-49E7-2F10-10219306C7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1A67CE5-CF9D-53E6-F3DE-8BB3341789A9}"/>
              </a:ext>
            </a:extLst>
          </p:cNvPr>
          <p:cNvSpPr txBox="1"/>
          <p:nvPr/>
        </p:nvSpPr>
        <p:spPr>
          <a:xfrm>
            <a:off x="1981200" y="1595120"/>
            <a:ext cx="401320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такою ж ймовірністю алель а може потрапити в гамету з алелем В або з алелем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b,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але не з алелем А. Гібриди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F1   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мейозі утворюють яйцеклітини 4-х типів: АВ, 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b,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стільки ж типів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сперміїв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D6EC10C-9100-FDF4-CE64-4A38EB5BE1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2866" y="897970"/>
            <a:ext cx="3911854" cy="5354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82353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C496633-6FF1-AEB7-B3D2-B693F28F7D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3C44F91-FEC7-1EA9-836B-3A4CBB6BC71A}"/>
              </a:ext>
            </a:extLst>
          </p:cNvPr>
          <p:cNvSpPr txBox="1"/>
          <p:nvPr/>
        </p:nvSpPr>
        <p:spPr>
          <a:xfrm>
            <a:off x="1778000" y="690880"/>
            <a:ext cx="48260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випадкому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поєднанні  цих гамет  можливе утворення 16 типів зигот (4 х 4), які можна визначити за решіткою Р.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Пеннета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Ці типи зигот дають 4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фенотипових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класи у співвідношенні  9 жовтих гладеньких : 3 жовтих зморшкуватих : 3 зелених гладеньких : 1 зелений зморшкуватий (9:3:3:1).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AF166FD-F603-F1BD-ED7C-525B40BC268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521" t="27017" r="10321"/>
          <a:stretch/>
        </p:blipFill>
        <p:spPr>
          <a:xfrm>
            <a:off x="7005319" y="690880"/>
            <a:ext cx="4634881" cy="438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76810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2ACC314-FAAE-224C-E64B-72786129A1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F5F3687-3BEC-50D5-7CEB-E829CA41E9BE}"/>
              </a:ext>
            </a:extLst>
          </p:cNvPr>
          <p:cNvSpPr txBox="1"/>
          <p:nvPr/>
        </p:nvSpPr>
        <p:spPr>
          <a:xfrm>
            <a:off x="1971040" y="375920"/>
            <a:ext cx="9682480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генетичної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термінології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закономірності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успадкування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ознак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встановлені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Г.Менделем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грунтуються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положеннях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457200" indent="-457200">
              <a:buAutoNum type="arabicPeriod"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Кожна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ознака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організмі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контролюється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парою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алелей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певного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гена.  2. При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мейозі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кожна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пара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алелей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розщеплюється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кожна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гамета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одержує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одному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алелю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кожної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пари.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Кожний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алель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передається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покоління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покоління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дискретна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незмінна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одиниця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спадковості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При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чоловічих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жіночих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гамет 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кожну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них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попасти будь-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алель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однієї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пари разом з будь-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алелем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пари.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Материнський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батьківський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рівній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мірі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беруть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участь 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передаванні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своїх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спадкових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нащадкам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679831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394</TotalTime>
  <Words>3262</Words>
  <Application>Microsoft Office PowerPoint</Application>
  <PresentationFormat>Широкий екран</PresentationFormat>
  <Paragraphs>264</Paragraphs>
  <Slides>41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41</vt:i4>
      </vt:variant>
    </vt:vector>
  </HeadingPairs>
  <TitlesOfParts>
    <vt:vector size="48" baseType="lpstr">
      <vt:lpstr>Arial</vt:lpstr>
      <vt:lpstr>Calibri</vt:lpstr>
      <vt:lpstr>Calibri Light</vt:lpstr>
      <vt:lpstr>Open Sans</vt:lpstr>
      <vt:lpstr>Times New Roman</vt:lpstr>
      <vt:lpstr>Wingdings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Acer</dc:creator>
  <cp:lastModifiedBy>Lenovo</cp:lastModifiedBy>
  <cp:revision>9</cp:revision>
  <dcterms:created xsi:type="dcterms:W3CDTF">2023-03-01T19:29:03Z</dcterms:created>
  <dcterms:modified xsi:type="dcterms:W3CDTF">2025-09-15T14:12:27Z</dcterms:modified>
</cp:coreProperties>
</file>