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2" d="100"/>
          <a:sy n="122" d="100"/>
        </p:scale>
        <p:origin x="22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3585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A2B4A"/>
          </a:solidFill>
          <a:ln w="12700">
            <a:solidFill>
              <a:srgbClr val="333333"/>
            </a:solidFill>
            <a:prstDash val="solid"/>
          </a:ln>
        </p:spPr>
      </p:sp>
      <p:sp>
        <p:nvSpPr>
          <p:cNvPr id="3" name="Shape 1"/>
          <p:cNvSpPr/>
          <p:nvPr/>
        </p:nvSpPr>
        <p:spPr>
          <a:xfrm>
            <a:off x="0" y="0"/>
            <a:ext cx="182880" cy="6858000"/>
          </a:xfrm>
          <a:prstGeom prst="rect">
            <a:avLst/>
          </a:prstGeom>
          <a:solidFill>
            <a:srgbClr val="C9A227"/>
          </a:solidFill>
          <a:ln w="12700">
            <a:solidFill>
              <a:srgbClr val="333333"/>
            </a:solidFill>
            <a:prstDash val="solid"/>
          </a:ln>
        </p:spPr>
      </p:sp>
      <p:sp>
        <p:nvSpPr>
          <p:cNvPr id="4" name="Text 2"/>
          <p:cNvSpPr/>
          <p:nvPr/>
        </p:nvSpPr>
        <p:spPr>
          <a:xfrm>
            <a:off x="640080" y="1828800"/>
            <a:ext cx="10972800" cy="365760"/>
          </a:xfrm>
          <a:prstGeom prst="rect">
            <a:avLst/>
          </a:prstGeom>
          <a:noFill/>
          <a:ln/>
        </p:spPr>
        <p:txBody>
          <a:bodyPr wrap="square" lIns="0" tIns="0" rIns="0" bIns="0" rtlCol="0" anchor="ctr"/>
          <a:lstStyle/>
          <a:p>
            <a:pPr marL="0" indent="0">
              <a:buNone/>
            </a:pPr>
            <a:r>
              <a:rPr lang="en-US" sz="1400" kern="0" spc="300" dirty="0">
                <a:solidFill>
                  <a:srgbClr val="C9A227"/>
                </a:solidFill>
                <a:latin typeface="Consolas" pitchFamily="34" charset="0"/>
                <a:ea typeface="Consolas" pitchFamily="34" charset="-122"/>
                <a:cs typeface="Consolas" pitchFamily="34" charset="-120"/>
              </a:rPr>
              <a:t>ТЕМА 1  ·  ЗАВДАННЯ ТА ПИТАННЯ</a:t>
            </a:r>
            <a:endParaRPr lang="en-US" sz="1400" dirty="0"/>
          </a:p>
        </p:txBody>
      </p:sp>
      <p:sp>
        <p:nvSpPr>
          <p:cNvPr id="5" name="Text 3"/>
          <p:cNvSpPr/>
          <p:nvPr/>
        </p:nvSpPr>
        <p:spPr>
          <a:xfrm>
            <a:off x="640080" y="2377440"/>
            <a:ext cx="10972800" cy="1280160"/>
          </a:xfrm>
          <a:prstGeom prst="rect">
            <a:avLst/>
          </a:prstGeom>
          <a:noFill/>
          <a:ln/>
        </p:spPr>
        <p:txBody>
          <a:bodyPr wrap="square" lIns="0" tIns="0" rIns="0" bIns="0" rtlCol="0" anchor="ctr"/>
          <a:lstStyle/>
          <a:p>
            <a:pPr marL="0" indent="0">
              <a:buNone/>
            </a:pPr>
            <a:r>
              <a:rPr lang="en-US" sz="3200" b="1" dirty="0">
                <a:solidFill>
                  <a:srgbClr val="FFFFFF"/>
                </a:solidFill>
                <a:latin typeface="Georgia" pitchFamily="34" charset="0"/>
                <a:ea typeface="Georgia" pitchFamily="34" charset="-122"/>
                <a:cs typeface="Georgia" pitchFamily="34" charset="-120"/>
              </a:rPr>
              <a:t>Невизначеність як першопричина</a:t>
            </a:r>
            <a:endParaRPr lang="en-US" sz="3200" dirty="0"/>
          </a:p>
          <a:p>
            <a:pPr marL="0" indent="0">
              <a:buNone/>
            </a:pPr>
            <a:r>
              <a:rPr lang="en-US" sz="3200" b="1" dirty="0">
                <a:solidFill>
                  <a:srgbClr val="FFFFFF"/>
                </a:solidFill>
                <a:latin typeface="Georgia" pitchFamily="34" charset="0"/>
                <a:ea typeface="Georgia" pitchFamily="34" charset="-122"/>
                <a:cs typeface="Georgia" pitchFamily="34" charset="-120"/>
              </a:rPr>
              <a:t>виникнення ризику</a:t>
            </a:r>
            <a:endParaRPr lang="en-US" sz="3200" dirty="0"/>
          </a:p>
        </p:txBody>
      </p:sp>
      <p:sp>
        <p:nvSpPr>
          <p:cNvPr id="6" name="Text 4"/>
          <p:cNvSpPr/>
          <p:nvPr/>
        </p:nvSpPr>
        <p:spPr>
          <a:xfrm>
            <a:off x="640080" y="4023360"/>
            <a:ext cx="10972800" cy="365760"/>
          </a:xfrm>
          <a:prstGeom prst="rect">
            <a:avLst/>
          </a:prstGeom>
          <a:noFill/>
          <a:ln/>
        </p:spPr>
        <p:txBody>
          <a:bodyPr wrap="square" lIns="0" tIns="0" rIns="0" bIns="0" rtlCol="0" anchor="ctr"/>
          <a:lstStyle/>
          <a:p>
            <a:pPr marL="0" indent="0">
              <a:buNone/>
            </a:pPr>
            <a:r>
              <a:rPr lang="en-US" sz="1600" dirty="0">
                <a:solidFill>
                  <a:srgbClr val="E8D48B"/>
                </a:solidFill>
                <a:latin typeface="Calibri" pitchFamily="34" charset="0"/>
                <a:ea typeface="Calibri" pitchFamily="34" charset="-122"/>
                <a:cs typeface="Calibri" pitchFamily="34" charset="-120"/>
              </a:rPr>
              <a:t>Практичні ситуації  ·  Задачі (у т.ч. з ймовірностями)  ·  Питання</a:t>
            </a:r>
            <a:endParaRPr lang="en-US" sz="1600" dirty="0"/>
          </a:p>
        </p:txBody>
      </p:sp>
      <p:sp>
        <p:nvSpPr>
          <p:cNvPr id="7" name="Text 5"/>
          <p:cNvSpPr/>
          <p:nvPr/>
        </p:nvSpPr>
        <p:spPr>
          <a:xfrm>
            <a:off x="640080" y="5760720"/>
            <a:ext cx="9144000" cy="274320"/>
          </a:xfrm>
          <a:prstGeom prst="rect">
            <a:avLst/>
          </a:prstGeom>
          <a:noFill/>
          <a:ln/>
        </p:spPr>
        <p:txBody>
          <a:bodyPr wrap="square" lIns="0" tIns="0" rIns="0" bIns="0" rtlCol="0" anchor="ctr"/>
          <a:lstStyle/>
          <a:p>
            <a:pPr marL="0" indent="0">
              <a:buNone/>
            </a:pPr>
            <a:r>
              <a:rPr lang="en-US" sz="1200" dirty="0">
                <a:solidFill>
                  <a:srgbClr val="8A8278"/>
                </a:solidFill>
                <a:latin typeface="Consolas" pitchFamily="34" charset="0"/>
                <a:ea typeface="Consolas" pitchFamily="34" charset="-122"/>
                <a:cs typeface="Consolas" pitchFamily="34" charset="-120"/>
              </a:rPr>
              <a:t>Курс «Управління ризиками»</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ТЕМА 1  ·  ЗАВДАННЯ</a:t>
            </a:r>
            <a:endParaRPr lang="en-US" sz="1100" dirty="0"/>
          </a:p>
        </p:txBody>
      </p:sp>
      <p:sp>
        <p:nvSpPr>
          <p:cNvPr id="5" name="Text 3"/>
          <p:cNvSpPr/>
          <p:nvPr/>
        </p:nvSpPr>
        <p:spPr>
          <a:xfrm>
            <a:off x="457200" y="594360"/>
            <a:ext cx="10972800" cy="365760"/>
          </a:xfrm>
          <a:prstGeom prst="rect">
            <a:avLst/>
          </a:prstGeom>
          <a:noFill/>
          <a:ln/>
        </p:spPr>
        <p:txBody>
          <a:bodyPr wrap="square" lIns="0" tIns="0" rIns="0" bIns="0" rtlCol="0" anchor="ctr"/>
          <a:lstStyle/>
          <a:p>
            <a:pPr marL="0" indent="0">
              <a:buNone/>
            </a:pPr>
            <a:r>
              <a:rPr lang="en-US" sz="2400" b="1" dirty="0">
                <a:solidFill>
                  <a:srgbClr val="1A2B4A"/>
                </a:solidFill>
                <a:latin typeface="Georgia" pitchFamily="34" charset="0"/>
                <a:ea typeface="Georgia" pitchFamily="34" charset="-122"/>
                <a:cs typeface="Georgia" pitchFamily="34" charset="-120"/>
              </a:rPr>
              <a:t>Структура блоку завдань</a:t>
            </a:r>
            <a:endParaRPr lang="en-US" sz="2400" dirty="0"/>
          </a:p>
        </p:txBody>
      </p:sp>
      <p:sp>
        <p:nvSpPr>
          <p:cNvPr id="6" name="Shape 4"/>
          <p:cNvSpPr/>
          <p:nvPr/>
        </p:nvSpPr>
        <p:spPr>
          <a:xfrm>
            <a:off x="411480" y="1280160"/>
            <a:ext cx="3749040" cy="4114800"/>
          </a:xfrm>
          <a:prstGeom prst="roundRect">
            <a:avLst>
              <a:gd name="adj" fmla="val 1951"/>
            </a:avLst>
          </a:prstGeom>
          <a:solidFill>
            <a:srgbClr val="FFFFFF"/>
          </a:solidFill>
          <a:ln/>
        </p:spPr>
      </p:sp>
      <p:sp>
        <p:nvSpPr>
          <p:cNvPr id="7" name="Shape 5"/>
          <p:cNvSpPr/>
          <p:nvPr/>
        </p:nvSpPr>
        <p:spPr>
          <a:xfrm>
            <a:off x="411480" y="1280160"/>
            <a:ext cx="3749040" cy="91440"/>
          </a:xfrm>
          <a:prstGeom prst="rect">
            <a:avLst/>
          </a:prstGeom>
          <a:solidFill>
            <a:srgbClr val="C9A227"/>
          </a:solidFill>
          <a:ln w="12700">
            <a:solidFill>
              <a:srgbClr val="333333"/>
            </a:solidFill>
            <a:prstDash val="solid"/>
          </a:ln>
        </p:spPr>
      </p:sp>
      <p:sp>
        <p:nvSpPr>
          <p:cNvPr id="8" name="Text 6"/>
          <p:cNvSpPr/>
          <p:nvPr/>
        </p:nvSpPr>
        <p:spPr>
          <a:xfrm>
            <a:off x="640080" y="1554480"/>
            <a:ext cx="3291840" cy="36576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01</a:t>
            </a:r>
            <a:endParaRPr lang="en-US" sz="1800" dirty="0"/>
          </a:p>
        </p:txBody>
      </p:sp>
      <p:sp>
        <p:nvSpPr>
          <p:cNvPr id="9" name="Text 7"/>
          <p:cNvSpPr/>
          <p:nvPr/>
        </p:nvSpPr>
        <p:spPr>
          <a:xfrm>
            <a:off x="640080" y="2103120"/>
            <a:ext cx="3291840" cy="45720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Практичні ситуації</a:t>
            </a:r>
            <a:endParaRPr lang="en-US" sz="1600" dirty="0"/>
          </a:p>
        </p:txBody>
      </p:sp>
      <p:sp>
        <p:nvSpPr>
          <p:cNvPr id="10" name="Text 8"/>
          <p:cNvSpPr/>
          <p:nvPr/>
        </p:nvSpPr>
        <p:spPr>
          <a:xfrm>
            <a:off x="640080" y="2743200"/>
            <a:ext cx="3291840" cy="228600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5 ситуацій на розпізнавання невизначеності та її зв’язку з ризиком (без складних фінансових інструментів)</a:t>
            </a:r>
            <a:endParaRPr lang="en-US" sz="1400" dirty="0"/>
          </a:p>
        </p:txBody>
      </p:sp>
      <p:sp>
        <p:nvSpPr>
          <p:cNvPr id="11" name="Shape 9"/>
          <p:cNvSpPr/>
          <p:nvPr/>
        </p:nvSpPr>
        <p:spPr>
          <a:xfrm>
            <a:off x="4297680" y="1280160"/>
            <a:ext cx="3749040" cy="4114800"/>
          </a:xfrm>
          <a:prstGeom prst="roundRect">
            <a:avLst>
              <a:gd name="adj" fmla="val 1951"/>
            </a:avLst>
          </a:prstGeom>
          <a:solidFill>
            <a:srgbClr val="FFFFFF"/>
          </a:solidFill>
          <a:ln/>
        </p:spPr>
      </p:sp>
      <p:sp>
        <p:nvSpPr>
          <p:cNvPr id="12" name="Shape 10"/>
          <p:cNvSpPr/>
          <p:nvPr/>
        </p:nvSpPr>
        <p:spPr>
          <a:xfrm>
            <a:off x="4297680" y="1280160"/>
            <a:ext cx="3749040" cy="91440"/>
          </a:xfrm>
          <a:prstGeom prst="rect">
            <a:avLst/>
          </a:prstGeom>
          <a:solidFill>
            <a:srgbClr val="C9A227"/>
          </a:solidFill>
          <a:ln w="12700">
            <a:solidFill>
              <a:srgbClr val="333333"/>
            </a:solidFill>
            <a:prstDash val="solid"/>
          </a:ln>
        </p:spPr>
      </p:sp>
      <p:sp>
        <p:nvSpPr>
          <p:cNvPr id="13" name="Text 11"/>
          <p:cNvSpPr/>
          <p:nvPr/>
        </p:nvSpPr>
        <p:spPr>
          <a:xfrm>
            <a:off x="4526280" y="1554480"/>
            <a:ext cx="3291840" cy="36576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02</a:t>
            </a:r>
            <a:endParaRPr lang="en-US" sz="1800" dirty="0"/>
          </a:p>
        </p:txBody>
      </p:sp>
      <p:sp>
        <p:nvSpPr>
          <p:cNvPr id="14" name="Text 12"/>
          <p:cNvSpPr/>
          <p:nvPr/>
        </p:nvSpPr>
        <p:spPr>
          <a:xfrm>
            <a:off x="4526280" y="2103120"/>
            <a:ext cx="3291840" cy="45720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Задачі</a:t>
            </a:r>
            <a:endParaRPr lang="en-US" sz="1600" dirty="0"/>
          </a:p>
        </p:txBody>
      </p:sp>
      <p:sp>
        <p:nvSpPr>
          <p:cNvPr id="15" name="Text 13"/>
          <p:cNvSpPr/>
          <p:nvPr/>
        </p:nvSpPr>
        <p:spPr>
          <a:xfrm>
            <a:off x="4526280" y="2743200"/>
            <a:ext cx="3291840" cy="228600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5 задач: класифікація, джерела факторів, ланцюжок «невизначеність → ризик», розрахунок імовірностей</a:t>
            </a:r>
            <a:endParaRPr lang="en-US" sz="1400" dirty="0"/>
          </a:p>
        </p:txBody>
      </p:sp>
      <p:sp>
        <p:nvSpPr>
          <p:cNvPr id="16" name="Shape 14"/>
          <p:cNvSpPr/>
          <p:nvPr/>
        </p:nvSpPr>
        <p:spPr>
          <a:xfrm>
            <a:off x="8183880" y="1280160"/>
            <a:ext cx="3749040" cy="4114800"/>
          </a:xfrm>
          <a:prstGeom prst="roundRect">
            <a:avLst>
              <a:gd name="adj" fmla="val 1951"/>
            </a:avLst>
          </a:prstGeom>
          <a:solidFill>
            <a:srgbClr val="FFFFFF"/>
          </a:solidFill>
          <a:ln/>
        </p:spPr>
      </p:sp>
      <p:sp>
        <p:nvSpPr>
          <p:cNvPr id="17" name="Shape 15"/>
          <p:cNvSpPr/>
          <p:nvPr/>
        </p:nvSpPr>
        <p:spPr>
          <a:xfrm>
            <a:off x="8183880" y="1280160"/>
            <a:ext cx="3749040" cy="91440"/>
          </a:xfrm>
          <a:prstGeom prst="rect">
            <a:avLst/>
          </a:prstGeom>
          <a:solidFill>
            <a:srgbClr val="C9A227"/>
          </a:solidFill>
          <a:ln w="12700">
            <a:solidFill>
              <a:srgbClr val="333333"/>
            </a:solidFill>
            <a:prstDash val="solid"/>
          </a:ln>
        </p:spPr>
      </p:sp>
      <p:sp>
        <p:nvSpPr>
          <p:cNvPr id="18" name="Text 16"/>
          <p:cNvSpPr/>
          <p:nvPr/>
        </p:nvSpPr>
        <p:spPr>
          <a:xfrm>
            <a:off x="8412480" y="1554480"/>
            <a:ext cx="3291840" cy="36576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03</a:t>
            </a:r>
            <a:endParaRPr lang="en-US" sz="1800" dirty="0"/>
          </a:p>
        </p:txBody>
      </p:sp>
      <p:sp>
        <p:nvSpPr>
          <p:cNvPr id="19" name="Text 17"/>
          <p:cNvSpPr/>
          <p:nvPr/>
        </p:nvSpPr>
        <p:spPr>
          <a:xfrm>
            <a:off x="8412480" y="2103120"/>
            <a:ext cx="3291840" cy="45720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Питання</a:t>
            </a:r>
            <a:endParaRPr lang="en-US" sz="1600" dirty="0"/>
          </a:p>
        </p:txBody>
      </p:sp>
      <p:sp>
        <p:nvSpPr>
          <p:cNvPr id="20" name="Text 18"/>
          <p:cNvSpPr/>
          <p:nvPr/>
        </p:nvSpPr>
        <p:spPr>
          <a:xfrm>
            <a:off x="8412480" y="2743200"/>
            <a:ext cx="3291840" cy="228600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8 питань для самоперевірки та семінару</a:t>
            </a:r>
            <a:endParaRPr lang="en-US" sz="1400" dirty="0"/>
          </a:p>
        </p:txBody>
      </p:sp>
      <p:sp>
        <p:nvSpPr>
          <p:cNvPr id="21" name="Text 19"/>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1  ·  ЗАВДАННЯ</a:t>
            </a:r>
            <a:endParaRPr lang="en-US" sz="1000" dirty="0"/>
          </a:p>
        </p:txBody>
      </p:sp>
      <p:sp>
        <p:nvSpPr>
          <p:cNvPr id="22" name="Text 20"/>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02 / 12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ПРАКТИЧНІ СИТУАЦІЇ</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2000" b="1" dirty="0">
                <a:solidFill>
                  <a:srgbClr val="1A2B4A"/>
                </a:solidFill>
                <a:latin typeface="Georgia" pitchFamily="34" charset="0"/>
                <a:ea typeface="Georgia" pitchFamily="34" charset="-122"/>
                <a:cs typeface="Georgia" pitchFamily="34" charset="-120"/>
              </a:rPr>
              <a:t>Ситуації 1–2</a:t>
            </a:r>
            <a:endParaRPr lang="en-US" sz="2000" dirty="0"/>
          </a:p>
        </p:txBody>
      </p:sp>
      <p:sp>
        <p:nvSpPr>
          <p:cNvPr id="6" name="Shape 4"/>
          <p:cNvSpPr/>
          <p:nvPr/>
        </p:nvSpPr>
        <p:spPr>
          <a:xfrm>
            <a:off x="411480" y="1005840"/>
            <a:ext cx="11338560" cy="2560320"/>
          </a:xfrm>
          <a:prstGeom prst="roundRect">
            <a:avLst>
              <a:gd name="adj" fmla="val 2857"/>
            </a:avLst>
          </a:prstGeom>
          <a:solidFill>
            <a:srgbClr val="FFFFFF"/>
          </a:solidFill>
          <a:ln/>
        </p:spPr>
      </p:sp>
      <p:sp>
        <p:nvSpPr>
          <p:cNvPr id="7" name="Text 5"/>
          <p:cNvSpPr/>
          <p:nvPr/>
        </p:nvSpPr>
        <p:spPr>
          <a:xfrm>
            <a:off x="594360" y="11430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Ситуація 1. Запуск нового продукту</a:t>
            </a:r>
            <a:endParaRPr lang="en-US" sz="1400" dirty="0"/>
          </a:p>
        </p:txBody>
      </p:sp>
      <p:sp>
        <p:nvSpPr>
          <p:cNvPr id="8" name="Text 6"/>
          <p:cNvSpPr/>
          <p:nvPr/>
        </p:nvSpPr>
        <p:spPr>
          <a:xfrm>
            <a:off x="594360" y="15544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Підприємство планує вивести на ринок новий продукт. Відділ маркетингу дав орієнтовну оцінку попиту, але аналогів майже немає. Постачальник ключового компонента ще не підтвердив обсяги поставок. Можлива зміна вимог до маркування продукції протягом року обговорюється в галузі, але офіційного рішення немає.</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Завдання: назвіть види невизначеності, з якими стикається підприємство. Які з них зовнішні, а які пов’язані з внутрішніми рішеннями? Як саме невизначеність тут породжує ризик для досягнення цілей?</a:t>
            </a:r>
            <a:endParaRPr lang="en-US" sz="1300" dirty="0"/>
          </a:p>
        </p:txBody>
      </p:sp>
      <p:sp>
        <p:nvSpPr>
          <p:cNvPr id="9" name="Shape 7"/>
          <p:cNvSpPr/>
          <p:nvPr/>
        </p:nvSpPr>
        <p:spPr>
          <a:xfrm>
            <a:off x="411480" y="3749040"/>
            <a:ext cx="11338560" cy="2560320"/>
          </a:xfrm>
          <a:prstGeom prst="roundRect">
            <a:avLst>
              <a:gd name="adj" fmla="val 2857"/>
            </a:avLst>
          </a:prstGeom>
          <a:solidFill>
            <a:srgbClr val="FFFFFF"/>
          </a:solidFill>
          <a:ln/>
        </p:spPr>
      </p:sp>
      <p:sp>
        <p:nvSpPr>
          <p:cNvPr id="10" name="Text 8"/>
          <p:cNvSpPr/>
          <p:nvPr/>
        </p:nvSpPr>
        <p:spPr>
          <a:xfrm>
            <a:off x="594360" y="38862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Ситуація 2. Вибір постачальника</a:t>
            </a:r>
            <a:endParaRPr lang="en-US" sz="1400" dirty="0"/>
          </a:p>
        </p:txBody>
      </p:sp>
      <p:sp>
        <p:nvSpPr>
          <p:cNvPr id="11" name="Text 9"/>
          <p:cNvSpPr/>
          <p:nvPr/>
        </p:nvSpPr>
        <p:spPr>
          <a:xfrm>
            <a:off x="594360" y="42976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Закупівельний відділ обирає між трьома постачальниками сировини. По першому є повна історія поставок за 5 років; по другому — лише короткі відгуки; третій пропонує найнижчу ціну, але працює менше року. Рішення потрібно прийняти протягом тижня.</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Завдання: які джерела невизначеності наявні? Як обмеженість інформації впливає на ризик рішення? Які додаткові дані зменшили б невизначеність і чого це може коштувати (час, гроші, відкладене рішення)?</a:t>
            </a:r>
            <a:endParaRPr lang="en-US" sz="1300" dirty="0"/>
          </a:p>
        </p:txBody>
      </p:sp>
      <p:sp>
        <p:nvSpPr>
          <p:cNvPr id="12" name="Text 10"/>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1  ·  ЗАВДАННЯ</a:t>
            </a:r>
            <a:endParaRPr lang="en-US" sz="1000" dirty="0"/>
          </a:p>
        </p:txBody>
      </p:sp>
      <p:sp>
        <p:nvSpPr>
          <p:cNvPr id="13" name="Text 11"/>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03 / 12</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ПРАКТИЧНІ СИТУАЦІЇ</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2000" b="1" dirty="0">
                <a:solidFill>
                  <a:srgbClr val="1A2B4A"/>
                </a:solidFill>
                <a:latin typeface="Georgia" pitchFamily="34" charset="0"/>
                <a:ea typeface="Georgia" pitchFamily="34" charset="-122"/>
                <a:cs typeface="Georgia" pitchFamily="34" charset="-120"/>
              </a:rPr>
              <a:t>Ситуації 3–4</a:t>
            </a:r>
            <a:endParaRPr lang="en-US" sz="2000" dirty="0"/>
          </a:p>
        </p:txBody>
      </p:sp>
      <p:sp>
        <p:nvSpPr>
          <p:cNvPr id="6" name="Shape 4"/>
          <p:cNvSpPr/>
          <p:nvPr/>
        </p:nvSpPr>
        <p:spPr>
          <a:xfrm>
            <a:off x="411480" y="1005840"/>
            <a:ext cx="11338560" cy="2560320"/>
          </a:xfrm>
          <a:prstGeom prst="roundRect">
            <a:avLst>
              <a:gd name="adj" fmla="val 2857"/>
            </a:avLst>
          </a:prstGeom>
          <a:solidFill>
            <a:srgbClr val="FFFFFF"/>
          </a:solidFill>
          <a:ln/>
        </p:spPr>
      </p:sp>
      <p:sp>
        <p:nvSpPr>
          <p:cNvPr id="7" name="Text 5"/>
          <p:cNvSpPr/>
          <p:nvPr/>
        </p:nvSpPr>
        <p:spPr>
          <a:xfrm>
            <a:off x="594360" y="11430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Ситуація 3. План виробництва за нестабільного попиту</a:t>
            </a:r>
            <a:endParaRPr lang="en-US" sz="1400" dirty="0"/>
          </a:p>
        </p:txBody>
      </p:sp>
      <p:sp>
        <p:nvSpPr>
          <p:cNvPr id="8" name="Text 6"/>
          <p:cNvSpPr/>
          <p:nvPr/>
        </p:nvSpPr>
        <p:spPr>
          <a:xfrm>
            <a:off x="594360" y="15544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Виробниче підприємство формує план випуску на квартал. Є історичні дані про попит, але останні місяці показали сильні коливання. Відділ продажів дає прогноз із розкидом ±25%. Надлишок продукції — витрати на зберігання; недостача — втрачені продажі.</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Завдання: який вид невизначеності домінує? Як невизначеність попиту перетворюється на ризик для фінансового результату? Які рішення можуть зменшити вплив невизначеності, не усуваючи її повністю?</a:t>
            </a:r>
            <a:endParaRPr lang="en-US" sz="1300" dirty="0"/>
          </a:p>
        </p:txBody>
      </p:sp>
      <p:sp>
        <p:nvSpPr>
          <p:cNvPr id="9" name="Shape 7"/>
          <p:cNvSpPr/>
          <p:nvPr/>
        </p:nvSpPr>
        <p:spPr>
          <a:xfrm>
            <a:off x="411480" y="3749040"/>
            <a:ext cx="11338560" cy="2560320"/>
          </a:xfrm>
          <a:prstGeom prst="roundRect">
            <a:avLst>
              <a:gd name="adj" fmla="val 2857"/>
            </a:avLst>
          </a:prstGeom>
          <a:solidFill>
            <a:srgbClr val="FFFFFF"/>
          </a:solidFill>
          <a:ln/>
        </p:spPr>
      </p:sp>
      <p:sp>
        <p:nvSpPr>
          <p:cNvPr id="10" name="Text 8"/>
          <p:cNvSpPr/>
          <p:nvPr/>
        </p:nvSpPr>
        <p:spPr>
          <a:xfrm>
            <a:off x="594360" y="38862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Ситуація 4. Вихід у новий регіон</a:t>
            </a:r>
            <a:endParaRPr lang="en-US" sz="1400" dirty="0"/>
          </a:p>
        </p:txBody>
      </p:sp>
      <p:sp>
        <p:nvSpPr>
          <p:cNvPr id="11" name="Text 9"/>
          <p:cNvSpPr/>
          <p:nvPr/>
        </p:nvSpPr>
        <p:spPr>
          <a:xfrm>
            <a:off x="594360" y="42976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Торговельна компанія розглядає відкриття точки продажів у регіоні, де раніше не працювала. Відомі середні показники ринку, але немає власної статистики. Конкуренція оцінена експертами як «середня». Витрати на оренду і персонал пораховані за поточними цінами.</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Завдання: розмежуйте невизначеність середовища і невизначеність наслідків власних дій. Які фактори системні (не залежать від однієї фірми), а які — специфічні для рішення компанії?</a:t>
            </a:r>
            <a:endParaRPr lang="en-US" sz="1300" dirty="0"/>
          </a:p>
        </p:txBody>
      </p:sp>
      <p:sp>
        <p:nvSpPr>
          <p:cNvPr id="12" name="Text 10"/>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1  ·  ЗАВДАННЯ</a:t>
            </a:r>
            <a:endParaRPr lang="en-US" sz="1000" dirty="0"/>
          </a:p>
        </p:txBody>
      </p:sp>
      <p:sp>
        <p:nvSpPr>
          <p:cNvPr id="13" name="Text 11"/>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04 / 12</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ПРАКТИЧНІ СИТУАЦІЇ</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2000" b="1" dirty="0">
                <a:solidFill>
                  <a:srgbClr val="1A2B4A"/>
                </a:solidFill>
                <a:latin typeface="Georgia" pitchFamily="34" charset="0"/>
                <a:ea typeface="Georgia" pitchFamily="34" charset="-122"/>
                <a:cs typeface="Georgia" pitchFamily="34" charset="-120"/>
              </a:rPr>
              <a:t>Ситуація 5</a:t>
            </a:r>
            <a:endParaRPr lang="en-US" sz="2000" dirty="0"/>
          </a:p>
        </p:txBody>
      </p:sp>
      <p:sp>
        <p:nvSpPr>
          <p:cNvPr id="6" name="Shape 4"/>
          <p:cNvSpPr/>
          <p:nvPr/>
        </p:nvSpPr>
        <p:spPr>
          <a:xfrm>
            <a:off x="411480" y="1051560"/>
            <a:ext cx="11338560" cy="4846320"/>
          </a:xfrm>
          <a:prstGeom prst="roundRect">
            <a:avLst>
              <a:gd name="adj" fmla="val 1509"/>
            </a:avLst>
          </a:prstGeom>
          <a:solidFill>
            <a:srgbClr val="FFFFFF"/>
          </a:solidFill>
          <a:ln/>
        </p:spPr>
      </p:sp>
      <p:sp>
        <p:nvSpPr>
          <p:cNvPr id="7" name="Text 5"/>
          <p:cNvSpPr/>
          <p:nvPr/>
        </p:nvSpPr>
        <p:spPr>
          <a:xfrm>
            <a:off x="594360" y="1280160"/>
            <a:ext cx="10972800" cy="36576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Ситуація 5. Збій обладнання на виробництві</a:t>
            </a:r>
            <a:endParaRPr lang="en-US" sz="1500" dirty="0"/>
          </a:p>
        </p:txBody>
      </p:sp>
      <p:sp>
        <p:nvSpPr>
          <p:cNvPr id="8" name="Text 6"/>
          <p:cNvSpPr/>
          <p:nvPr/>
        </p:nvSpPr>
        <p:spPr>
          <a:xfrm>
            <a:off x="594360" y="1828800"/>
            <a:ext cx="10972800" cy="38404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На підприємстві працює лінія, для якої є журнал простоїв за останні 3 роки. Керівництво розглядає, чи варто купувати резервний вузол (додаткові витрати) чи працювати «як є». Інженери кажуть, що частина відмов пов’язана зі зносом, частина — з порушенням регламенту обслуговування, частина — з якістю комплектуючих від різних партій.</a:t>
            </a:r>
            <a:endParaRPr lang="en-US" sz="1400" dirty="0"/>
          </a:p>
          <a:p>
            <a:pPr marL="0" indent="0">
              <a:buNone/>
            </a:pPr>
            <a:endParaRPr lang="en-US" sz="1400" dirty="0"/>
          </a:p>
          <a:p>
            <a:pPr marL="0" indent="0">
              <a:buNone/>
            </a:pPr>
            <a:r>
              <a:rPr lang="en-US" sz="1400" dirty="0">
                <a:solidFill>
                  <a:srgbClr val="5A534C"/>
                </a:solidFill>
                <a:latin typeface="Calibri" pitchFamily="34" charset="0"/>
                <a:ea typeface="Calibri" pitchFamily="34" charset="-122"/>
                <a:cs typeface="Calibri" pitchFamily="34" charset="-120"/>
              </a:rPr>
              <a:t>Завдання:</a:t>
            </a:r>
            <a:endParaRPr lang="en-US" sz="1400" dirty="0"/>
          </a:p>
          <a:p>
            <a:pPr marL="0" indent="0">
              <a:buNone/>
            </a:pPr>
            <a:r>
              <a:rPr lang="en-US" sz="1400" dirty="0">
                <a:solidFill>
                  <a:srgbClr val="5A534C"/>
                </a:solidFill>
                <a:latin typeface="Calibri" pitchFamily="34" charset="0"/>
                <a:ea typeface="Calibri" pitchFamily="34" charset="-122"/>
                <a:cs typeface="Calibri" pitchFamily="34" charset="-120"/>
              </a:rPr>
              <a:t>1. Які види невизначеності присутні (щодо частоти відмов, причин, наслідків для плану випуску)?</a:t>
            </a:r>
            <a:endParaRPr lang="en-US" sz="1400" dirty="0"/>
          </a:p>
          <a:p>
            <a:pPr marL="0" indent="0">
              <a:buNone/>
            </a:pPr>
            <a:r>
              <a:rPr lang="en-US" sz="1400" dirty="0">
                <a:solidFill>
                  <a:srgbClr val="5A534C"/>
                </a:solidFill>
                <a:latin typeface="Calibri" pitchFamily="34" charset="0"/>
                <a:ea typeface="Calibri" pitchFamily="34" charset="-122"/>
                <a:cs typeface="Calibri" pitchFamily="34" charset="-120"/>
              </a:rPr>
              <a:t>2. Чим ситуація «є історія простоїв» відрізняється від ситуації «нового обладнання без статистики» з погляду можливості оцінити ймовірність?</a:t>
            </a:r>
            <a:endParaRPr lang="en-US" sz="1400" dirty="0"/>
          </a:p>
          <a:p>
            <a:pPr marL="0" indent="0">
              <a:buNone/>
            </a:pPr>
            <a:r>
              <a:rPr lang="en-US" sz="1400" dirty="0">
                <a:solidFill>
                  <a:srgbClr val="5A534C"/>
                </a:solidFill>
                <a:latin typeface="Calibri" pitchFamily="34" charset="0"/>
                <a:ea typeface="Calibri" pitchFamily="34" charset="-122"/>
                <a:cs typeface="Calibri" pitchFamily="34" charset="-120"/>
              </a:rPr>
              <a:t>3. Як невизначеність щодо відмов перетворюється на ризик невиконання замовлень і фінансових втрат?</a:t>
            </a:r>
            <a:endParaRPr lang="en-US" sz="1400" dirty="0"/>
          </a:p>
          <a:p>
            <a:pPr marL="0" indent="0">
              <a:buNone/>
            </a:pPr>
            <a:r>
              <a:rPr lang="en-US" sz="1400" dirty="0">
                <a:solidFill>
                  <a:srgbClr val="5A534C"/>
                </a:solidFill>
                <a:latin typeface="Calibri" pitchFamily="34" charset="0"/>
                <a:ea typeface="Calibri" pitchFamily="34" charset="-122"/>
                <a:cs typeface="Calibri" pitchFamily="34" charset="-120"/>
              </a:rPr>
              <a:t>4. Які заходи зменшують невизначеність (кращий облік, діагностика), а які — лише обмежують наслідки (резервний вузол, страховий запас продукції)?</a:t>
            </a:r>
            <a:endParaRPr lang="en-US" sz="1400" dirty="0"/>
          </a:p>
        </p:txBody>
      </p:sp>
      <p:sp>
        <p:nvSpPr>
          <p:cNvPr id="9" name="Text 7"/>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1  ·  ЗАВДАННЯ</a:t>
            </a:r>
            <a:endParaRPr lang="en-US" sz="1000" dirty="0"/>
          </a:p>
        </p:txBody>
      </p:sp>
      <p:sp>
        <p:nvSpPr>
          <p:cNvPr id="10" name="Text 8"/>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05 / 12</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ЗАДАЧІ</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2000" b="1" dirty="0">
                <a:solidFill>
                  <a:srgbClr val="1A2B4A"/>
                </a:solidFill>
                <a:latin typeface="Georgia" pitchFamily="34" charset="0"/>
                <a:ea typeface="Georgia" pitchFamily="34" charset="-122"/>
                <a:cs typeface="Georgia" pitchFamily="34" charset="-120"/>
              </a:rPr>
              <a:t>Задачі 1–2</a:t>
            </a:r>
            <a:endParaRPr lang="en-US" sz="2000" dirty="0"/>
          </a:p>
        </p:txBody>
      </p:sp>
      <p:sp>
        <p:nvSpPr>
          <p:cNvPr id="6" name="Shape 4"/>
          <p:cNvSpPr/>
          <p:nvPr/>
        </p:nvSpPr>
        <p:spPr>
          <a:xfrm>
            <a:off x="411480" y="1005840"/>
            <a:ext cx="11338560" cy="2560320"/>
          </a:xfrm>
          <a:prstGeom prst="roundRect">
            <a:avLst>
              <a:gd name="adj" fmla="val 2857"/>
            </a:avLst>
          </a:prstGeom>
          <a:solidFill>
            <a:srgbClr val="FFFFFF"/>
          </a:solidFill>
          <a:ln/>
        </p:spPr>
      </p:sp>
      <p:sp>
        <p:nvSpPr>
          <p:cNvPr id="7" name="Text 5"/>
          <p:cNvSpPr/>
          <p:nvPr/>
        </p:nvSpPr>
        <p:spPr>
          <a:xfrm>
            <a:off x="594360" y="11430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Задача 1. Класифікація невизначеності</a:t>
            </a:r>
            <a:endParaRPr lang="en-US" sz="1400" dirty="0"/>
          </a:p>
        </p:txBody>
      </p:sp>
      <p:sp>
        <p:nvSpPr>
          <p:cNvPr id="8" name="Text 6"/>
          <p:cNvSpPr/>
          <p:nvPr/>
        </p:nvSpPr>
        <p:spPr>
          <a:xfrm>
            <a:off x="594360" y="15544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Для кожного випадку вкажіть переважний вид невизначеності (зовнішня / внутрішня; за характером — пов’язана з випадковістю подій, з поведінкою інших осіб, з нестачею інформації):</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а) невідома кількість покупців, які прийдуть у магазин наступного суботнього дня, за наявності статистики за рік;</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б) невідома реакція конкурента на відкриття вашої нової точки;</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в) відсутність даних про надійність нового постачальника;</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г) неможливість точно передбачити дату сильних заморозків, що впливають на логістику.</a:t>
            </a:r>
            <a:endParaRPr lang="en-US" sz="1300" dirty="0"/>
          </a:p>
        </p:txBody>
      </p:sp>
      <p:sp>
        <p:nvSpPr>
          <p:cNvPr id="9" name="Shape 7"/>
          <p:cNvSpPr/>
          <p:nvPr/>
        </p:nvSpPr>
        <p:spPr>
          <a:xfrm>
            <a:off x="411480" y="3749040"/>
            <a:ext cx="11338560" cy="2560320"/>
          </a:xfrm>
          <a:prstGeom prst="roundRect">
            <a:avLst>
              <a:gd name="adj" fmla="val 2857"/>
            </a:avLst>
          </a:prstGeom>
          <a:solidFill>
            <a:srgbClr val="FFFFFF"/>
          </a:solidFill>
          <a:ln/>
        </p:spPr>
      </p:sp>
      <p:sp>
        <p:nvSpPr>
          <p:cNvPr id="10" name="Text 8"/>
          <p:cNvSpPr/>
          <p:nvPr/>
        </p:nvSpPr>
        <p:spPr>
          <a:xfrm>
            <a:off x="594360" y="38862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Задача 2. Від невизначеності до ризику</a:t>
            </a:r>
            <a:endParaRPr lang="en-US" sz="1400" dirty="0"/>
          </a:p>
        </p:txBody>
      </p:sp>
      <p:sp>
        <p:nvSpPr>
          <p:cNvPr id="11" name="Text 9"/>
          <p:cNvSpPr/>
          <p:nvPr/>
        </p:nvSpPr>
        <p:spPr>
          <a:xfrm>
            <a:off x="594360" y="42976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Сформулюйте ланцюжок «фактор невизначеності → можлива подія → наслідок для цілей підприємства» для трьох ситуацій:</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1) затримка постачання комплектуючих через збій у логістиці перевізника;</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2) помилка в оцінці трудомісткості нового замовлення;</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3) звільнення ключового спеціаліста в середині проєкту.</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Для кожного випадку вкажіть, до якої сфери ближчий ризик: операційний, фінансовий, кадровий чи стратегічний.</a:t>
            </a:r>
            <a:endParaRPr lang="en-US" sz="1300" dirty="0"/>
          </a:p>
        </p:txBody>
      </p:sp>
      <p:sp>
        <p:nvSpPr>
          <p:cNvPr id="12" name="Text 10"/>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1  ·  ЗАВДАННЯ</a:t>
            </a:r>
            <a:endParaRPr lang="en-US" sz="1000" dirty="0"/>
          </a:p>
        </p:txBody>
      </p:sp>
      <p:sp>
        <p:nvSpPr>
          <p:cNvPr id="13" name="Text 11"/>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06 / 12</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ЗАДАЧІ</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2000" b="1" dirty="0">
                <a:solidFill>
                  <a:srgbClr val="1A2B4A"/>
                </a:solidFill>
                <a:latin typeface="Georgia" pitchFamily="34" charset="0"/>
                <a:ea typeface="Georgia" pitchFamily="34" charset="-122"/>
                <a:cs typeface="Georgia" pitchFamily="34" charset="-120"/>
              </a:rPr>
              <a:t>Задачі 3–4. Ймовірність події</a:t>
            </a:r>
            <a:endParaRPr lang="en-US" sz="2000" dirty="0"/>
          </a:p>
        </p:txBody>
      </p:sp>
      <p:sp>
        <p:nvSpPr>
          <p:cNvPr id="6" name="Shape 4"/>
          <p:cNvSpPr/>
          <p:nvPr/>
        </p:nvSpPr>
        <p:spPr>
          <a:xfrm>
            <a:off x="411480" y="1005840"/>
            <a:ext cx="11338560" cy="2560320"/>
          </a:xfrm>
          <a:prstGeom prst="roundRect">
            <a:avLst>
              <a:gd name="adj" fmla="val 2857"/>
            </a:avLst>
          </a:prstGeom>
          <a:solidFill>
            <a:srgbClr val="FFFFFF"/>
          </a:solidFill>
          <a:ln/>
        </p:spPr>
      </p:sp>
      <p:sp>
        <p:nvSpPr>
          <p:cNvPr id="7" name="Text 5"/>
          <p:cNvSpPr/>
          <p:nvPr/>
        </p:nvSpPr>
        <p:spPr>
          <a:xfrm>
            <a:off x="594360" y="11430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Задача 3. Оцінка ймовірності за історичними даними</a:t>
            </a:r>
            <a:endParaRPr lang="en-US" sz="1400" dirty="0"/>
          </a:p>
        </p:txBody>
      </p:sp>
      <p:sp>
        <p:nvSpPr>
          <p:cNvPr id="8" name="Text 6"/>
          <p:cNvSpPr/>
          <p:nvPr/>
        </p:nvSpPr>
        <p:spPr>
          <a:xfrm>
            <a:off x="594360" y="15544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За останні 200 робочих днів на складі зафіксовано 16 випадків нестачі товару потрібної позиції на момент замовлення клієнта.</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1. Оцініть частотну (емпіричну) ймовірність настання події «нестача товару в день звернення клієнта».</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2. Якщо наступного місяця 22 робочі дні, скільки днів з нестачею можна очікувати за тієї ж частоти?</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3. Чому ця оцінка залишається наближеною (невизначеність не зникає повністю)? Назвіть 2–3 причини.</a:t>
            </a:r>
            <a:endParaRPr lang="en-US" sz="1300" dirty="0"/>
          </a:p>
        </p:txBody>
      </p:sp>
      <p:sp>
        <p:nvSpPr>
          <p:cNvPr id="9" name="Shape 7"/>
          <p:cNvSpPr/>
          <p:nvPr/>
        </p:nvSpPr>
        <p:spPr>
          <a:xfrm>
            <a:off x="411480" y="3749040"/>
            <a:ext cx="11338560" cy="2560320"/>
          </a:xfrm>
          <a:prstGeom prst="roundRect">
            <a:avLst>
              <a:gd name="adj" fmla="val 2857"/>
            </a:avLst>
          </a:prstGeom>
          <a:solidFill>
            <a:srgbClr val="FFFFFF"/>
          </a:solidFill>
          <a:ln/>
        </p:spPr>
      </p:sp>
      <p:sp>
        <p:nvSpPr>
          <p:cNvPr id="10" name="Text 8"/>
          <p:cNvSpPr/>
          <p:nvPr/>
        </p:nvSpPr>
        <p:spPr>
          <a:xfrm>
            <a:off x="594360" y="3886200"/>
            <a:ext cx="109728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Задача 4. Ймовірність і очікувані втрати</a:t>
            </a:r>
            <a:endParaRPr lang="en-US" sz="1400" dirty="0"/>
          </a:p>
        </p:txBody>
      </p:sp>
      <p:sp>
        <p:nvSpPr>
          <p:cNvPr id="11" name="Text 9"/>
          <p:cNvSpPr/>
          <p:nvPr/>
        </p:nvSpPr>
        <p:spPr>
          <a:xfrm>
            <a:off x="594360" y="4297680"/>
            <a:ext cx="10972800" cy="182880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Підприємство відвантажує продукцію автотранспортом. За рік (250 рейсів) у 10 рейсах був зрив строку доставки з вини перевізника. Середні додаткові витрати (штраф клієнту + організація заміни) при зриві — 12 000 грн.</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1. Оцініть імовірність зриву строку в одному рейсі.</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2. Розрахуйте очікувані (середні) втрати на один рейс і на рік при 250 рейсах.</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3. Як пов’язані тут поняття «невизначеність щодо зриву», «ймовірність» і «ризик фінансових втрат»?</a:t>
            </a:r>
            <a:endParaRPr lang="en-US" sz="1300" dirty="0"/>
          </a:p>
        </p:txBody>
      </p:sp>
      <p:sp>
        <p:nvSpPr>
          <p:cNvPr id="12" name="Text 10"/>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1  ·  ЗАВДАННЯ</a:t>
            </a:r>
            <a:endParaRPr lang="en-US" sz="1000" dirty="0"/>
          </a:p>
        </p:txBody>
      </p:sp>
      <p:sp>
        <p:nvSpPr>
          <p:cNvPr id="13" name="Text 11"/>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07 / 12</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ЗАДАЧІ</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2000" b="1" dirty="0">
                <a:solidFill>
                  <a:srgbClr val="1A2B4A"/>
                </a:solidFill>
                <a:latin typeface="Georgia" pitchFamily="34" charset="0"/>
                <a:ea typeface="Georgia" pitchFamily="34" charset="-122"/>
                <a:cs typeface="Georgia" pitchFamily="34" charset="-120"/>
              </a:rPr>
              <a:t>Задача 5. Комплексна</a:t>
            </a:r>
            <a:endParaRPr lang="en-US" sz="2000" dirty="0"/>
          </a:p>
        </p:txBody>
      </p:sp>
      <p:sp>
        <p:nvSpPr>
          <p:cNvPr id="6" name="Shape 4"/>
          <p:cNvSpPr/>
          <p:nvPr/>
        </p:nvSpPr>
        <p:spPr>
          <a:xfrm>
            <a:off x="411480" y="1051560"/>
            <a:ext cx="11338560" cy="4846320"/>
          </a:xfrm>
          <a:prstGeom prst="roundRect">
            <a:avLst>
              <a:gd name="adj" fmla="val 1509"/>
            </a:avLst>
          </a:prstGeom>
          <a:solidFill>
            <a:srgbClr val="FFFFFF"/>
          </a:solidFill>
          <a:ln/>
        </p:spPr>
      </p:sp>
      <p:sp>
        <p:nvSpPr>
          <p:cNvPr id="7" name="Text 5"/>
          <p:cNvSpPr/>
          <p:nvPr/>
        </p:nvSpPr>
        <p:spPr>
          <a:xfrm>
            <a:off x="594360" y="1280160"/>
            <a:ext cx="10972800" cy="36576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Задача 5. Ймовірність, невизначеність і джерела</a:t>
            </a:r>
            <a:endParaRPr lang="en-US" sz="1500" dirty="0"/>
          </a:p>
        </p:txBody>
      </p:sp>
      <p:sp>
        <p:nvSpPr>
          <p:cNvPr id="8" name="Text 6"/>
          <p:cNvSpPr/>
          <p:nvPr/>
        </p:nvSpPr>
        <p:spPr>
          <a:xfrm>
            <a:off x="594360" y="1783080"/>
            <a:ext cx="10972800" cy="393192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Цех за 4 роки (близько 1000 робочих змін) зафіксував 40 позапланових зупинок лінії через поломку. З них: 18 — знос деталей, 12 — помилки персоналу при обслуговуванні, 10 — дефект комплектуючих від постачальника. Середні втрати від однієї зупинки (простій + ремонт) — 25 000 грн.</a:t>
            </a:r>
            <a:endParaRPr lang="en-US" sz="1300" dirty="0"/>
          </a:p>
          <a:p>
            <a:pPr marL="0" indent="0">
              <a:buNone/>
            </a:pP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1. Оцініть загальну ймовірність позапланової зупинки за одну зміну та очікувані річні втрати (при 250 змінах на рік).</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2. Оцініть імовірність зупинки саме з причини «помилка персоналу» та «дефект комплектуючих» (окремо).</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3. Розподіліть причини за джерелами невизначеності / факторами: внутрішньогосподарські (техніка, люди) та пов’язані з постачальниками.</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4. Для двох різних причин запропонуйте захід, який зменшує невизначеність або ймовірність події, і захід, який лише обмежує наслідки (втрати), якщо подія вже сталася.</a:t>
            </a:r>
            <a:endParaRPr lang="en-US" sz="1300" dirty="0"/>
          </a:p>
          <a:p>
            <a:pPr marL="0" indent="0">
              <a:buNone/>
            </a:pPr>
            <a:r>
              <a:rPr lang="en-US" sz="1300" dirty="0">
                <a:solidFill>
                  <a:srgbClr val="5A534C"/>
                </a:solidFill>
                <a:latin typeface="Calibri" pitchFamily="34" charset="0"/>
                <a:ea typeface="Calibri" pitchFamily="34" charset="-122"/>
                <a:cs typeface="Calibri" pitchFamily="34" charset="-120"/>
              </a:rPr>
              <a:t>5. Чому навіть після розрахунків залишається невизначеність щодо майбутніх зупинок?</a:t>
            </a:r>
            <a:endParaRPr lang="en-US" sz="1300" dirty="0"/>
          </a:p>
        </p:txBody>
      </p:sp>
      <p:sp>
        <p:nvSpPr>
          <p:cNvPr id="9" name="Text 7"/>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1  ·  ЗАВДАННЯ</a:t>
            </a:r>
            <a:endParaRPr lang="en-US" sz="1000" dirty="0"/>
          </a:p>
        </p:txBody>
      </p:sp>
      <p:sp>
        <p:nvSpPr>
          <p:cNvPr id="10" name="Text 8"/>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08 / 12</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ПИТАННЯ ДЛЯ САМОПЕРЕВІРКИ</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2000" b="1" dirty="0">
                <a:solidFill>
                  <a:srgbClr val="1A2B4A"/>
                </a:solidFill>
                <a:latin typeface="Georgia" pitchFamily="34" charset="0"/>
                <a:ea typeface="Georgia" pitchFamily="34" charset="-122"/>
                <a:cs typeface="Georgia" pitchFamily="34" charset="-120"/>
              </a:rPr>
              <a:t>Питання 1–4</a:t>
            </a:r>
            <a:endParaRPr lang="en-US" sz="2000" dirty="0"/>
          </a:p>
        </p:txBody>
      </p:sp>
      <p:sp>
        <p:nvSpPr>
          <p:cNvPr id="6" name="Shape 4"/>
          <p:cNvSpPr/>
          <p:nvPr/>
        </p:nvSpPr>
        <p:spPr>
          <a:xfrm>
            <a:off x="411480" y="1051560"/>
            <a:ext cx="11338560" cy="1170432"/>
          </a:xfrm>
          <a:prstGeom prst="roundRect">
            <a:avLst>
              <a:gd name="adj" fmla="val 6250"/>
            </a:avLst>
          </a:prstGeom>
          <a:solidFill>
            <a:srgbClr val="FFFFFF"/>
          </a:solidFill>
          <a:ln/>
        </p:spPr>
      </p:sp>
      <p:sp>
        <p:nvSpPr>
          <p:cNvPr id="7" name="Text 5"/>
          <p:cNvSpPr/>
          <p:nvPr/>
        </p:nvSpPr>
        <p:spPr>
          <a:xfrm>
            <a:off x="594360" y="137160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1</a:t>
            </a:r>
            <a:endParaRPr lang="en-US" sz="1800" dirty="0"/>
          </a:p>
        </p:txBody>
      </p:sp>
      <p:sp>
        <p:nvSpPr>
          <p:cNvPr id="8" name="Text 6"/>
          <p:cNvSpPr/>
          <p:nvPr/>
        </p:nvSpPr>
        <p:spPr>
          <a:xfrm>
            <a:off x="1371600" y="128016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Що таке невизначеність у контексті господарської діяльності? Чим вона відрізняється від ризику?</a:t>
            </a:r>
            <a:endParaRPr lang="en-US" sz="1400" dirty="0"/>
          </a:p>
        </p:txBody>
      </p:sp>
      <p:sp>
        <p:nvSpPr>
          <p:cNvPr id="9" name="Shape 7"/>
          <p:cNvSpPr/>
          <p:nvPr/>
        </p:nvSpPr>
        <p:spPr>
          <a:xfrm>
            <a:off x="411480" y="2331720"/>
            <a:ext cx="11338560" cy="1170432"/>
          </a:xfrm>
          <a:prstGeom prst="roundRect">
            <a:avLst>
              <a:gd name="adj" fmla="val 6250"/>
            </a:avLst>
          </a:prstGeom>
          <a:solidFill>
            <a:srgbClr val="FFFFFF"/>
          </a:solidFill>
          <a:ln/>
        </p:spPr>
      </p:sp>
      <p:sp>
        <p:nvSpPr>
          <p:cNvPr id="10" name="Text 8"/>
          <p:cNvSpPr/>
          <p:nvPr/>
        </p:nvSpPr>
        <p:spPr>
          <a:xfrm>
            <a:off x="594360" y="265176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2</a:t>
            </a:r>
            <a:endParaRPr lang="en-US" sz="1800" dirty="0"/>
          </a:p>
        </p:txBody>
      </p:sp>
      <p:sp>
        <p:nvSpPr>
          <p:cNvPr id="11" name="Text 9"/>
          <p:cNvSpPr/>
          <p:nvPr/>
        </p:nvSpPr>
        <p:spPr>
          <a:xfrm>
            <a:off x="1371600" y="256032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Які основні види невизначеності виділяють? Наведіть приклад кожного виду з практики підприємства.</a:t>
            </a:r>
            <a:endParaRPr lang="en-US" sz="1400" dirty="0"/>
          </a:p>
        </p:txBody>
      </p:sp>
      <p:sp>
        <p:nvSpPr>
          <p:cNvPr id="12" name="Shape 10"/>
          <p:cNvSpPr/>
          <p:nvPr/>
        </p:nvSpPr>
        <p:spPr>
          <a:xfrm>
            <a:off x="411480" y="3611880"/>
            <a:ext cx="11338560" cy="1170432"/>
          </a:xfrm>
          <a:prstGeom prst="roundRect">
            <a:avLst>
              <a:gd name="adj" fmla="val 6250"/>
            </a:avLst>
          </a:prstGeom>
          <a:solidFill>
            <a:srgbClr val="FFFFFF"/>
          </a:solidFill>
          <a:ln/>
        </p:spPr>
      </p:sp>
      <p:sp>
        <p:nvSpPr>
          <p:cNvPr id="13" name="Text 11"/>
          <p:cNvSpPr/>
          <p:nvPr/>
        </p:nvSpPr>
        <p:spPr>
          <a:xfrm>
            <a:off x="594360" y="393192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3</a:t>
            </a:r>
            <a:endParaRPr lang="en-US" sz="1800" dirty="0"/>
          </a:p>
        </p:txBody>
      </p:sp>
      <p:sp>
        <p:nvSpPr>
          <p:cNvPr id="14" name="Text 12"/>
          <p:cNvSpPr/>
          <p:nvPr/>
        </p:nvSpPr>
        <p:spPr>
          <a:xfrm>
            <a:off x="1371600" y="384048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Чому невизначеність вважають першопричиною виникнення ризику? Чи можливий ризик за умови повної визначеності?</a:t>
            </a:r>
            <a:endParaRPr lang="en-US" sz="1400" dirty="0"/>
          </a:p>
        </p:txBody>
      </p:sp>
      <p:sp>
        <p:nvSpPr>
          <p:cNvPr id="15" name="Shape 13"/>
          <p:cNvSpPr/>
          <p:nvPr/>
        </p:nvSpPr>
        <p:spPr>
          <a:xfrm>
            <a:off x="411480" y="4892040"/>
            <a:ext cx="11338560" cy="1170432"/>
          </a:xfrm>
          <a:prstGeom prst="roundRect">
            <a:avLst>
              <a:gd name="adj" fmla="val 6250"/>
            </a:avLst>
          </a:prstGeom>
          <a:solidFill>
            <a:srgbClr val="FFFFFF"/>
          </a:solidFill>
          <a:ln/>
        </p:spPr>
      </p:sp>
      <p:sp>
        <p:nvSpPr>
          <p:cNvPr id="16" name="Text 14"/>
          <p:cNvSpPr/>
          <p:nvPr/>
        </p:nvSpPr>
        <p:spPr>
          <a:xfrm>
            <a:off x="594360" y="521208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4</a:t>
            </a:r>
            <a:endParaRPr lang="en-US" sz="1800" dirty="0"/>
          </a:p>
        </p:txBody>
      </p:sp>
      <p:sp>
        <p:nvSpPr>
          <p:cNvPr id="17" name="Text 15"/>
          <p:cNvSpPr/>
          <p:nvPr/>
        </p:nvSpPr>
        <p:spPr>
          <a:xfrm>
            <a:off x="1371600" y="512064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Які джерела факторів невизначеності належать до зовнішнього середовища підприємства, а які — до внутрішнього?</a:t>
            </a:r>
            <a:endParaRPr lang="en-US" sz="1400" dirty="0"/>
          </a:p>
        </p:txBody>
      </p:sp>
      <p:sp>
        <p:nvSpPr>
          <p:cNvPr id="18" name="Text 16"/>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1  ·  ЗАВДАННЯ</a:t>
            </a:r>
            <a:endParaRPr lang="en-US" sz="1000" dirty="0"/>
          </a:p>
        </p:txBody>
      </p:sp>
      <p:sp>
        <p:nvSpPr>
          <p:cNvPr id="19" name="Text 17"/>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09 / 12</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ПИТАННЯ ДЛЯ САМОПЕРЕВІРКИ</a:t>
            </a:r>
            <a:endParaRPr lang="en-US" sz="1100" dirty="0"/>
          </a:p>
        </p:txBody>
      </p:sp>
      <p:sp>
        <p:nvSpPr>
          <p:cNvPr id="5" name="Text 3"/>
          <p:cNvSpPr/>
          <p:nvPr/>
        </p:nvSpPr>
        <p:spPr>
          <a:xfrm>
            <a:off x="457200" y="548640"/>
            <a:ext cx="10972800" cy="320040"/>
          </a:xfrm>
          <a:prstGeom prst="rect">
            <a:avLst/>
          </a:prstGeom>
          <a:noFill/>
          <a:ln/>
        </p:spPr>
        <p:txBody>
          <a:bodyPr wrap="square" lIns="0" tIns="0" rIns="0" bIns="0" rtlCol="0" anchor="ctr"/>
          <a:lstStyle/>
          <a:p>
            <a:pPr marL="0" indent="0">
              <a:buNone/>
            </a:pPr>
            <a:r>
              <a:rPr lang="en-US" sz="2000" b="1" dirty="0">
                <a:solidFill>
                  <a:srgbClr val="1A2B4A"/>
                </a:solidFill>
                <a:latin typeface="Georgia" pitchFamily="34" charset="0"/>
                <a:ea typeface="Georgia" pitchFamily="34" charset="-122"/>
                <a:cs typeface="Georgia" pitchFamily="34" charset="-120"/>
              </a:rPr>
              <a:t>Питання 5–8</a:t>
            </a:r>
            <a:endParaRPr lang="en-US" sz="2000" dirty="0"/>
          </a:p>
        </p:txBody>
      </p:sp>
      <p:sp>
        <p:nvSpPr>
          <p:cNvPr id="6" name="Shape 4"/>
          <p:cNvSpPr/>
          <p:nvPr/>
        </p:nvSpPr>
        <p:spPr>
          <a:xfrm>
            <a:off x="411480" y="1051560"/>
            <a:ext cx="11338560" cy="1170432"/>
          </a:xfrm>
          <a:prstGeom prst="roundRect">
            <a:avLst>
              <a:gd name="adj" fmla="val 6250"/>
            </a:avLst>
          </a:prstGeom>
          <a:solidFill>
            <a:srgbClr val="FFFFFF"/>
          </a:solidFill>
          <a:ln/>
        </p:spPr>
      </p:sp>
      <p:sp>
        <p:nvSpPr>
          <p:cNvPr id="7" name="Text 5"/>
          <p:cNvSpPr/>
          <p:nvPr/>
        </p:nvSpPr>
        <p:spPr>
          <a:xfrm>
            <a:off x="594360" y="137160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5</a:t>
            </a:r>
            <a:endParaRPr lang="en-US" sz="1800" dirty="0"/>
          </a:p>
        </p:txBody>
      </p:sp>
      <p:sp>
        <p:nvSpPr>
          <p:cNvPr id="8" name="Text 6"/>
          <p:cNvSpPr/>
          <p:nvPr/>
        </p:nvSpPr>
        <p:spPr>
          <a:xfrm>
            <a:off x="1371600" y="128016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Як за історичними даними оцінюють імовірність події? Чому така оцінка завжди залишається наближеною?</a:t>
            </a:r>
            <a:endParaRPr lang="en-US" sz="1400" dirty="0"/>
          </a:p>
        </p:txBody>
      </p:sp>
      <p:sp>
        <p:nvSpPr>
          <p:cNvPr id="9" name="Shape 7"/>
          <p:cNvSpPr/>
          <p:nvPr/>
        </p:nvSpPr>
        <p:spPr>
          <a:xfrm>
            <a:off x="411480" y="2331720"/>
            <a:ext cx="11338560" cy="1170432"/>
          </a:xfrm>
          <a:prstGeom prst="roundRect">
            <a:avLst>
              <a:gd name="adj" fmla="val 6250"/>
            </a:avLst>
          </a:prstGeom>
          <a:solidFill>
            <a:srgbClr val="FFFFFF"/>
          </a:solidFill>
          <a:ln/>
        </p:spPr>
      </p:sp>
      <p:sp>
        <p:nvSpPr>
          <p:cNvPr id="10" name="Text 8"/>
          <p:cNvSpPr/>
          <p:nvPr/>
        </p:nvSpPr>
        <p:spPr>
          <a:xfrm>
            <a:off x="594360" y="265176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6</a:t>
            </a:r>
            <a:endParaRPr lang="en-US" sz="1800" dirty="0"/>
          </a:p>
        </p:txBody>
      </p:sp>
      <p:sp>
        <p:nvSpPr>
          <p:cNvPr id="11" name="Text 9"/>
          <p:cNvSpPr/>
          <p:nvPr/>
        </p:nvSpPr>
        <p:spPr>
          <a:xfrm>
            <a:off x="1371600" y="256032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У чому відмінність між зменшенням невизначеності (більше інформації, кращий облік) і зменшенням наслідків ризику (резерви, страхування)?</a:t>
            </a:r>
            <a:endParaRPr lang="en-US" sz="1400" dirty="0"/>
          </a:p>
        </p:txBody>
      </p:sp>
      <p:sp>
        <p:nvSpPr>
          <p:cNvPr id="12" name="Shape 10"/>
          <p:cNvSpPr/>
          <p:nvPr/>
        </p:nvSpPr>
        <p:spPr>
          <a:xfrm>
            <a:off x="411480" y="3611880"/>
            <a:ext cx="11338560" cy="1170432"/>
          </a:xfrm>
          <a:prstGeom prst="roundRect">
            <a:avLst>
              <a:gd name="adj" fmla="val 6250"/>
            </a:avLst>
          </a:prstGeom>
          <a:solidFill>
            <a:srgbClr val="FFFFFF"/>
          </a:solidFill>
          <a:ln/>
        </p:spPr>
      </p:sp>
      <p:sp>
        <p:nvSpPr>
          <p:cNvPr id="13" name="Text 11"/>
          <p:cNvSpPr/>
          <p:nvPr/>
        </p:nvSpPr>
        <p:spPr>
          <a:xfrm>
            <a:off x="594360" y="393192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7</a:t>
            </a:r>
            <a:endParaRPr lang="en-US" sz="1800" dirty="0"/>
          </a:p>
        </p:txBody>
      </p:sp>
      <p:sp>
        <p:nvSpPr>
          <p:cNvPr id="14" name="Text 12"/>
          <p:cNvSpPr/>
          <p:nvPr/>
        </p:nvSpPr>
        <p:spPr>
          <a:xfrm>
            <a:off x="1371600" y="384048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Наведіть приклади ситуацій, у яких невизначеність неможливо повністю усунути, але ризик для підприємства можна обмежити.</a:t>
            </a:r>
            <a:endParaRPr lang="en-US" sz="1400" dirty="0"/>
          </a:p>
        </p:txBody>
      </p:sp>
      <p:sp>
        <p:nvSpPr>
          <p:cNvPr id="15" name="Shape 13"/>
          <p:cNvSpPr/>
          <p:nvPr/>
        </p:nvSpPr>
        <p:spPr>
          <a:xfrm>
            <a:off x="411480" y="4892040"/>
            <a:ext cx="11338560" cy="1170432"/>
          </a:xfrm>
          <a:prstGeom prst="roundRect">
            <a:avLst>
              <a:gd name="adj" fmla="val 6250"/>
            </a:avLst>
          </a:prstGeom>
          <a:solidFill>
            <a:srgbClr val="FFFFFF"/>
          </a:solidFill>
          <a:ln/>
        </p:spPr>
      </p:sp>
      <p:sp>
        <p:nvSpPr>
          <p:cNvPr id="16" name="Text 14"/>
          <p:cNvSpPr/>
          <p:nvPr/>
        </p:nvSpPr>
        <p:spPr>
          <a:xfrm>
            <a:off x="594360" y="5212080"/>
            <a:ext cx="54864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8</a:t>
            </a:r>
            <a:endParaRPr lang="en-US" sz="1800" dirty="0"/>
          </a:p>
        </p:txBody>
      </p:sp>
      <p:sp>
        <p:nvSpPr>
          <p:cNvPr id="17" name="Text 15"/>
          <p:cNvSpPr/>
          <p:nvPr/>
        </p:nvSpPr>
        <p:spPr>
          <a:xfrm>
            <a:off x="1371600" y="5120640"/>
            <a:ext cx="10149840" cy="731520"/>
          </a:xfrm>
          <a:prstGeom prst="rect">
            <a:avLst/>
          </a:prstGeom>
          <a:noFill/>
          <a:ln/>
        </p:spPr>
        <p:txBody>
          <a:bodyPr wrap="square" lIns="0" tIns="0" rIns="0" bIns="0" rtlCol="0" anchor="ctr"/>
          <a:lstStyle/>
          <a:p>
            <a:pPr marL="0" indent="0">
              <a:buNone/>
            </a:pPr>
            <a:r>
              <a:rPr lang="en-US" sz="1400" dirty="0">
                <a:solidFill>
                  <a:srgbClr val="1E1D1B"/>
                </a:solidFill>
                <a:latin typeface="Calibri" pitchFamily="34" charset="0"/>
                <a:ea typeface="Calibri" pitchFamily="34" charset="-122"/>
                <a:cs typeface="Calibri" pitchFamily="34" charset="-120"/>
              </a:rPr>
              <a:t>Чим фактори невизначеності при прийнятті нового рішення (вихід на новий ринок, новий продукт) відрізняються від невизначеності в стабільних повторюваних операціях?</a:t>
            </a:r>
            <a:endParaRPr lang="en-US" sz="1400" dirty="0"/>
          </a:p>
        </p:txBody>
      </p:sp>
      <p:sp>
        <p:nvSpPr>
          <p:cNvPr id="18" name="Text 16"/>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1  ·  ЗАВДАННЯ</a:t>
            </a:r>
            <a:endParaRPr lang="en-US" sz="1000" dirty="0"/>
          </a:p>
        </p:txBody>
      </p:sp>
      <p:sp>
        <p:nvSpPr>
          <p:cNvPr id="19" name="Text 17"/>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10 / 12</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01168"/>
            <a:ext cx="10972800" cy="292608"/>
          </a:xfrm>
          <a:prstGeom prst="rect">
            <a:avLst/>
          </a:prstGeom>
          <a:noFill/>
          <a:ln/>
        </p:spPr>
        <p:txBody>
          <a:bodyPr wrap="square" lIns="0" tIns="0" rIns="0" bIns="0" rtlCol="0" anchor="ctr"/>
          <a:lstStyle/>
          <a:p>
            <a:pPr marL="0" indent="0">
              <a:buNone/>
            </a:pPr>
            <a:r>
              <a:rPr lang="en-US" sz="1100" kern="0" spc="200" dirty="0">
                <a:solidFill>
                  <a:srgbClr val="C9A227"/>
                </a:solidFill>
                <a:latin typeface="Consolas" pitchFamily="34" charset="0"/>
                <a:ea typeface="Consolas" pitchFamily="34" charset="-122"/>
                <a:cs typeface="Consolas" pitchFamily="34" charset="-120"/>
              </a:rPr>
              <a:t>ДЛЯ ОБГОВОРЕННЯ НА СЕМІНАРІ</a:t>
            </a:r>
            <a:endParaRPr lang="en-US" sz="1100" dirty="0"/>
          </a:p>
        </p:txBody>
      </p:sp>
      <p:sp>
        <p:nvSpPr>
          <p:cNvPr id="5" name="Text 3"/>
          <p:cNvSpPr/>
          <p:nvPr/>
        </p:nvSpPr>
        <p:spPr>
          <a:xfrm>
            <a:off x="457200" y="548640"/>
            <a:ext cx="10972800" cy="365760"/>
          </a:xfrm>
          <a:prstGeom prst="rect">
            <a:avLst/>
          </a:prstGeom>
          <a:noFill/>
          <a:ln/>
        </p:spPr>
        <p:txBody>
          <a:bodyPr wrap="square" lIns="0" tIns="0" rIns="0" bIns="0" rtlCol="0" anchor="ctr"/>
          <a:lstStyle/>
          <a:p>
            <a:pPr marL="0" indent="0">
              <a:buNone/>
            </a:pPr>
            <a:r>
              <a:rPr lang="en-US" sz="2200" b="1" dirty="0">
                <a:solidFill>
                  <a:srgbClr val="1A2B4A"/>
                </a:solidFill>
                <a:latin typeface="Georgia" pitchFamily="34" charset="0"/>
                <a:ea typeface="Georgia" pitchFamily="34" charset="-122"/>
                <a:cs typeface="Georgia" pitchFamily="34" charset="-120"/>
              </a:rPr>
              <a:t>Теми для дискусії</a:t>
            </a:r>
            <a:endParaRPr lang="en-US" sz="2200" dirty="0"/>
          </a:p>
        </p:txBody>
      </p:sp>
      <p:sp>
        <p:nvSpPr>
          <p:cNvPr id="6" name="Shape 4"/>
          <p:cNvSpPr/>
          <p:nvPr/>
        </p:nvSpPr>
        <p:spPr>
          <a:xfrm>
            <a:off x="411480" y="1097280"/>
            <a:ext cx="11338560" cy="1554480"/>
          </a:xfrm>
          <a:prstGeom prst="roundRect">
            <a:avLst>
              <a:gd name="adj" fmla="val 4706"/>
            </a:avLst>
          </a:prstGeom>
          <a:solidFill>
            <a:srgbClr val="FFFFFF"/>
          </a:solidFill>
          <a:ln/>
        </p:spPr>
      </p:sp>
      <p:sp>
        <p:nvSpPr>
          <p:cNvPr id="7" name="Text 5"/>
          <p:cNvSpPr/>
          <p:nvPr/>
        </p:nvSpPr>
        <p:spPr>
          <a:xfrm>
            <a:off x="594360" y="1280160"/>
            <a:ext cx="10972800" cy="36576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«Більше даних — менше ризику?»</a:t>
            </a:r>
            <a:endParaRPr lang="en-US" sz="1500" dirty="0"/>
          </a:p>
        </p:txBody>
      </p:sp>
      <p:sp>
        <p:nvSpPr>
          <p:cNvPr id="8" name="Text 6"/>
          <p:cNvSpPr/>
          <p:nvPr/>
        </p:nvSpPr>
        <p:spPr>
          <a:xfrm>
            <a:off x="594360" y="1737360"/>
            <a:ext cx="10972800" cy="73152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Чи завжди збільшення обсягу інформації зменшує ризик? Коли додаткові дані вже не змінюють рішення, а лише відкладають його?</a:t>
            </a:r>
            <a:endParaRPr lang="en-US" sz="1300" dirty="0"/>
          </a:p>
        </p:txBody>
      </p:sp>
      <p:sp>
        <p:nvSpPr>
          <p:cNvPr id="9" name="Shape 7"/>
          <p:cNvSpPr/>
          <p:nvPr/>
        </p:nvSpPr>
        <p:spPr>
          <a:xfrm>
            <a:off x="411480" y="2788920"/>
            <a:ext cx="11338560" cy="1554480"/>
          </a:xfrm>
          <a:prstGeom prst="roundRect">
            <a:avLst>
              <a:gd name="adj" fmla="val 4706"/>
            </a:avLst>
          </a:prstGeom>
          <a:solidFill>
            <a:srgbClr val="FFFFFF"/>
          </a:solidFill>
          <a:ln/>
        </p:spPr>
      </p:sp>
      <p:sp>
        <p:nvSpPr>
          <p:cNvPr id="10" name="Text 8"/>
          <p:cNvSpPr/>
          <p:nvPr/>
        </p:nvSpPr>
        <p:spPr>
          <a:xfrm>
            <a:off x="594360" y="2971800"/>
            <a:ext cx="10972800" cy="36576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Вимірювана і «принципова» невизначеність</a:t>
            </a:r>
            <a:endParaRPr lang="en-US" sz="1500" dirty="0"/>
          </a:p>
        </p:txBody>
      </p:sp>
      <p:sp>
        <p:nvSpPr>
          <p:cNvPr id="11" name="Text 9"/>
          <p:cNvSpPr/>
          <p:nvPr/>
        </p:nvSpPr>
        <p:spPr>
          <a:xfrm>
            <a:off x="594360" y="3429000"/>
            <a:ext cx="10972800" cy="73152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У яких ситуаціях на підприємстві ймовірність можна оцінити за частотою, а в яких доводиться покладатися лише на експертні судження? Наведіть приклади.</a:t>
            </a:r>
            <a:endParaRPr lang="en-US" sz="1300" dirty="0"/>
          </a:p>
        </p:txBody>
      </p:sp>
      <p:sp>
        <p:nvSpPr>
          <p:cNvPr id="12" name="Shape 10"/>
          <p:cNvSpPr/>
          <p:nvPr/>
        </p:nvSpPr>
        <p:spPr>
          <a:xfrm>
            <a:off x="411480" y="4480560"/>
            <a:ext cx="11338560" cy="1554480"/>
          </a:xfrm>
          <a:prstGeom prst="roundRect">
            <a:avLst>
              <a:gd name="adj" fmla="val 4706"/>
            </a:avLst>
          </a:prstGeom>
          <a:solidFill>
            <a:srgbClr val="FFFFFF"/>
          </a:solidFill>
          <a:ln/>
        </p:spPr>
      </p:sp>
      <p:sp>
        <p:nvSpPr>
          <p:cNvPr id="13" name="Text 11"/>
          <p:cNvSpPr/>
          <p:nvPr/>
        </p:nvSpPr>
        <p:spPr>
          <a:xfrm>
            <a:off x="594360" y="4663440"/>
            <a:ext cx="10972800" cy="36576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Хто відповідає за рішення за невизначеності</a:t>
            </a:r>
            <a:endParaRPr lang="en-US" sz="1500" dirty="0"/>
          </a:p>
        </p:txBody>
      </p:sp>
      <p:sp>
        <p:nvSpPr>
          <p:cNvPr id="14" name="Text 12"/>
          <p:cNvSpPr/>
          <p:nvPr/>
        </p:nvSpPr>
        <p:spPr>
          <a:xfrm>
            <a:off x="594360" y="5120640"/>
            <a:ext cx="10972800" cy="73152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Якщо дані неповні, хто має приймати рішення — лінійний керівник, колегіальний орган чи власник? Як фіксувати такі рішення?</a:t>
            </a:r>
            <a:endParaRPr lang="en-US" sz="1300" dirty="0"/>
          </a:p>
        </p:txBody>
      </p:sp>
      <p:sp>
        <p:nvSpPr>
          <p:cNvPr id="15" name="Text 13"/>
          <p:cNvSpPr/>
          <p:nvPr/>
        </p:nvSpPr>
        <p:spPr>
          <a:xfrm>
            <a:off x="457200" y="6537960"/>
            <a:ext cx="86868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1  ·  ЗАВДАННЯ</a:t>
            </a:r>
            <a:endParaRPr lang="en-US" sz="1000" dirty="0"/>
          </a:p>
        </p:txBody>
      </p:sp>
      <p:sp>
        <p:nvSpPr>
          <p:cNvPr id="16" name="Text 14"/>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11 / 12</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A2B4A"/>
          </a:solidFill>
          <a:ln w="12700">
            <a:solidFill>
              <a:srgbClr val="333333"/>
            </a:solidFill>
            <a:prstDash val="solid"/>
          </a:ln>
        </p:spPr>
      </p:sp>
      <p:sp>
        <p:nvSpPr>
          <p:cNvPr id="3" name="Shape 1"/>
          <p:cNvSpPr/>
          <p:nvPr/>
        </p:nvSpPr>
        <p:spPr>
          <a:xfrm>
            <a:off x="0" y="0"/>
            <a:ext cx="182880" cy="6858000"/>
          </a:xfrm>
          <a:prstGeom prst="rect">
            <a:avLst/>
          </a:prstGeom>
          <a:solidFill>
            <a:srgbClr val="C9A227"/>
          </a:solidFill>
          <a:ln w="12700">
            <a:solidFill>
              <a:srgbClr val="333333"/>
            </a:solidFill>
            <a:prstDash val="solid"/>
          </a:ln>
        </p:spPr>
      </p:sp>
      <p:sp>
        <p:nvSpPr>
          <p:cNvPr id="4" name="Text 2"/>
          <p:cNvSpPr/>
          <p:nvPr/>
        </p:nvSpPr>
        <p:spPr>
          <a:xfrm>
            <a:off x="640080" y="2103120"/>
            <a:ext cx="10972800" cy="548640"/>
          </a:xfrm>
          <a:prstGeom prst="rect">
            <a:avLst/>
          </a:prstGeom>
          <a:noFill/>
          <a:ln/>
        </p:spPr>
        <p:txBody>
          <a:bodyPr wrap="square" lIns="0" tIns="0" rIns="0" bIns="0" rtlCol="0" anchor="ctr"/>
          <a:lstStyle/>
          <a:p>
            <a:pPr marL="0" indent="0">
              <a:buNone/>
            </a:pPr>
            <a:r>
              <a:rPr lang="en-US" sz="2800" b="1" dirty="0">
                <a:solidFill>
                  <a:srgbClr val="FFFFFF"/>
                </a:solidFill>
                <a:latin typeface="Georgia" pitchFamily="34" charset="0"/>
                <a:ea typeface="Georgia" pitchFamily="34" charset="-122"/>
                <a:cs typeface="Georgia" pitchFamily="34" charset="-120"/>
              </a:rPr>
              <a:t>Тема 1. Завдання</a:t>
            </a:r>
            <a:endParaRPr lang="en-US" sz="2800" dirty="0"/>
          </a:p>
        </p:txBody>
      </p:sp>
      <p:sp>
        <p:nvSpPr>
          <p:cNvPr id="5" name="Text 3"/>
          <p:cNvSpPr/>
          <p:nvPr/>
        </p:nvSpPr>
        <p:spPr>
          <a:xfrm>
            <a:off x="640080" y="2926080"/>
            <a:ext cx="10972800" cy="365760"/>
          </a:xfrm>
          <a:prstGeom prst="rect">
            <a:avLst/>
          </a:prstGeom>
          <a:noFill/>
          <a:ln/>
        </p:spPr>
        <p:txBody>
          <a:bodyPr wrap="square" lIns="0" tIns="0" rIns="0" bIns="0" rtlCol="0" anchor="ctr"/>
          <a:lstStyle/>
          <a:p>
            <a:pPr marL="0" indent="0">
              <a:buNone/>
            </a:pPr>
            <a:r>
              <a:rPr lang="en-US" sz="1600" dirty="0">
                <a:solidFill>
                  <a:srgbClr val="E8D48B"/>
                </a:solidFill>
                <a:latin typeface="Calibri" pitchFamily="34" charset="0"/>
                <a:ea typeface="Calibri" pitchFamily="34" charset="-122"/>
                <a:cs typeface="Calibri" pitchFamily="34" charset="-120"/>
              </a:rPr>
              <a:t>5 ситуацій  ·  5 задач (у т.ч. з розрахунком імовірностей)  ·  8 питань</a:t>
            </a:r>
            <a:endParaRPr lang="en-US" sz="1600" dirty="0"/>
          </a:p>
        </p:txBody>
      </p:sp>
      <p:sp>
        <p:nvSpPr>
          <p:cNvPr id="6" name="Text 4"/>
          <p:cNvSpPr/>
          <p:nvPr/>
        </p:nvSpPr>
        <p:spPr>
          <a:xfrm>
            <a:off x="640080" y="3657600"/>
            <a:ext cx="10972800" cy="365760"/>
          </a:xfrm>
          <a:prstGeom prst="rect">
            <a:avLst/>
          </a:prstGeom>
          <a:noFill/>
          <a:ln/>
        </p:spPr>
        <p:txBody>
          <a:bodyPr wrap="square" lIns="0" tIns="0" rIns="0" bIns="0" rtlCol="0" anchor="ctr"/>
          <a:lstStyle/>
          <a:p>
            <a:pPr marL="0" indent="0">
              <a:buNone/>
            </a:pPr>
            <a:r>
              <a:rPr lang="en-US" sz="1400" dirty="0">
                <a:solidFill>
                  <a:srgbClr val="8A8278"/>
                </a:solidFill>
                <a:latin typeface="Calibri" pitchFamily="34" charset="0"/>
                <a:ea typeface="Calibri" pitchFamily="34" charset="-122"/>
                <a:cs typeface="Calibri" pitchFamily="34" charset="-120"/>
              </a:rPr>
              <a:t>Без валютних курсів і хеджування — рівень першої лекції</a:t>
            </a:r>
            <a:endParaRPr lang="en-US" sz="1400" dirty="0"/>
          </a:p>
        </p:txBody>
      </p:sp>
      <p:sp>
        <p:nvSpPr>
          <p:cNvPr id="7" name="Text 5"/>
          <p:cNvSpPr/>
          <p:nvPr/>
        </p:nvSpPr>
        <p:spPr>
          <a:xfrm>
            <a:off x="640080" y="5760720"/>
            <a:ext cx="9144000" cy="274320"/>
          </a:xfrm>
          <a:prstGeom prst="rect">
            <a:avLst/>
          </a:prstGeom>
          <a:noFill/>
          <a:ln/>
        </p:spPr>
        <p:txBody>
          <a:bodyPr wrap="square" lIns="0" tIns="0" rIns="0" bIns="0" rtlCol="0" anchor="ctr"/>
          <a:lstStyle/>
          <a:p>
            <a:pPr marL="0" indent="0">
              <a:buNone/>
            </a:pPr>
            <a:r>
              <a:rPr lang="en-US" sz="1200" dirty="0">
                <a:solidFill>
                  <a:srgbClr val="8A8278"/>
                </a:solidFill>
                <a:latin typeface="Consolas" pitchFamily="34" charset="0"/>
                <a:ea typeface="Consolas" pitchFamily="34" charset="-122"/>
                <a:cs typeface="Consolas" pitchFamily="34" charset="-120"/>
              </a:rPr>
              <a:t>Курс «Управління ризиками»</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1513</Words>
  <Application>Microsoft Macintosh PowerPoint</Application>
  <PresentationFormat>Широкоэкранный</PresentationFormat>
  <Paragraphs>151</Paragraphs>
  <Slides>12</Slides>
  <Notes>12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12</vt:i4>
      </vt:variant>
    </vt:vector>
  </HeadingPairs>
  <TitlesOfParts>
    <vt:vector size="17" baseType="lpstr">
      <vt:lpstr>Arial</vt:lpstr>
      <vt:lpstr>Calibri</vt:lpstr>
      <vt:lpstr>Consolas</vt:lpstr>
      <vt:lpstr>Georgia</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1. Завдання та питання для закріплення</dc:title>
  <dc:subject>PptxGenJS Presentation</dc:subject>
  <dc:creator>Курс «Управління ризиками»</dc:creator>
  <cp:lastModifiedBy>Александр Ткачук</cp:lastModifiedBy>
  <cp:revision>1</cp:revision>
  <dcterms:created xsi:type="dcterms:W3CDTF">2026-09-03T10:30:27Z</dcterms:created>
  <dcterms:modified xsi:type="dcterms:W3CDTF">2026-09-03T10:32:56Z</dcterms:modified>
</cp:coreProperties>
</file>