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27"/>
  </p:handoutMasterIdLst>
  <p:sldIdLst>
    <p:sldId id="256" r:id="rId2"/>
    <p:sldId id="257" r:id="rId3"/>
    <p:sldId id="258" r:id="rId4"/>
    <p:sldId id="266" r:id="rId5"/>
    <p:sldId id="267" r:id="rId6"/>
    <p:sldId id="268" r:id="rId7"/>
    <p:sldId id="269" r:id="rId8"/>
    <p:sldId id="270" r:id="rId9"/>
    <p:sldId id="277" r:id="rId10"/>
    <p:sldId id="276" r:id="rId11"/>
    <p:sldId id="275" r:id="rId12"/>
    <p:sldId id="274" r:id="rId13"/>
    <p:sldId id="273" r:id="rId14"/>
    <p:sldId id="272" r:id="rId15"/>
    <p:sldId id="271" r:id="rId16"/>
    <p:sldId id="278" r:id="rId17"/>
    <p:sldId id="259" r:id="rId18"/>
    <p:sldId id="282" r:id="rId19"/>
    <p:sldId id="280" r:id="rId20"/>
    <p:sldId id="281" r:id="rId21"/>
    <p:sldId id="279" r:id="rId22"/>
    <p:sldId id="283" r:id="rId23"/>
    <p:sldId id="284" r:id="rId24"/>
    <p:sldId id="285" r:id="rId25"/>
    <p:sldId id="286" r:id="rId2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1494" y="-6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2B9101A5-2217-4153-9AFC-6CCA80D8522B}" type="datetimeFigureOut">
              <a:rPr lang="uk-UA" smtClean="0"/>
              <a:t>08.10.2020</a:t>
            </a:fld>
            <a:endParaRPr lang="uk-UA"/>
          </a:p>
        </p:txBody>
      </p:sp>
      <p:sp>
        <p:nvSpPr>
          <p:cNvPr id="4" name="Нижний колонтитул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uk-UA"/>
          </a:p>
        </p:txBody>
      </p:sp>
      <p:sp>
        <p:nvSpPr>
          <p:cNvPr id="5" name="Номер слайда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EC0DEEE9-A68A-44D6-9555-0F6F9937EE2B}" type="slidenum">
              <a:rPr lang="uk-UA" smtClean="0"/>
              <a:t>‹#›</a:t>
            </a:fld>
            <a:endParaRPr lang="uk-UA"/>
          </a:p>
        </p:txBody>
      </p:sp>
    </p:spTree>
    <p:extLst>
      <p:ext uri="{BB962C8B-B14F-4D97-AF65-F5344CB8AC3E}">
        <p14:creationId xmlns:p14="http://schemas.microsoft.com/office/powerpoint/2010/main" val="33258586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ru-RU" smtClean="0"/>
              <a:t>Образец заголовка</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47191" y="2824269"/>
            <a:ext cx="4645152" cy="264445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412362" y="2821491"/>
            <a:ext cx="4645152" cy="263737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ru-RU" smtClean="0"/>
              <a:t>Образец заголовка</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10/8/2020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10/8/2020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ctr"/>
            <a:r>
              <a:rPr lang="uk-UA" dirty="0" smtClean="0"/>
              <a:t>Тема 2: </a:t>
            </a:r>
            <a:br>
              <a:rPr lang="uk-UA" dirty="0" smtClean="0"/>
            </a:br>
            <a:r>
              <a:rPr lang="uk-UA" dirty="0" smtClean="0"/>
              <a:t>Організація </a:t>
            </a:r>
            <a:r>
              <a:rPr lang="uk-UA" dirty="0" smtClean="0"/>
              <a:t>бізнесу в Україні</a:t>
            </a:r>
            <a:endParaRPr lang="ru-RU" dirty="0"/>
          </a:p>
        </p:txBody>
      </p:sp>
    </p:spTree>
    <p:extLst>
      <p:ext uri="{BB962C8B-B14F-4D97-AF65-F5344CB8AC3E}">
        <p14:creationId xmlns:p14="http://schemas.microsoft.com/office/powerpoint/2010/main" val="3178175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t>План</a:t>
            </a:r>
            <a:endParaRPr lang="ru-RU" dirty="0"/>
          </a:p>
        </p:txBody>
      </p:sp>
      <p:sp>
        <p:nvSpPr>
          <p:cNvPr id="3" name="Объект 2"/>
          <p:cNvSpPr>
            <a:spLocks noGrp="1"/>
          </p:cNvSpPr>
          <p:nvPr>
            <p:ph idx="1"/>
          </p:nvPr>
        </p:nvSpPr>
        <p:spPr/>
        <p:txBody>
          <a:bodyPr/>
          <a:lstStyle/>
          <a:p>
            <a:r>
              <a:rPr lang="uk-UA" i="1" dirty="0"/>
              <a:t>1. </a:t>
            </a:r>
            <a:r>
              <a:rPr lang="uk-UA" i="1" dirty="0" smtClean="0"/>
              <a:t>Бізнес і підприємництво. </a:t>
            </a:r>
            <a:endParaRPr lang="ru-RU" dirty="0"/>
          </a:p>
          <a:p>
            <a:r>
              <a:rPr lang="uk-UA" i="1" dirty="0"/>
              <a:t>2. </a:t>
            </a:r>
            <a:r>
              <a:rPr lang="uk-UA" i="1" dirty="0" smtClean="0"/>
              <a:t>Елементи системи бізнесу. </a:t>
            </a:r>
            <a:endParaRPr lang="ru-RU" dirty="0"/>
          </a:p>
          <a:p>
            <a:r>
              <a:rPr lang="uk-UA" i="1" dirty="0"/>
              <a:t>3. </a:t>
            </a:r>
            <a:r>
              <a:rPr lang="uk-UA" i="1" dirty="0" smtClean="0"/>
              <a:t>Сутність підприємницької діяльності, функції, принципи, суб'єкти та об'єкти підприємництва.</a:t>
            </a:r>
          </a:p>
          <a:p>
            <a:r>
              <a:rPr lang="uk-UA" i="1" dirty="0" smtClean="0"/>
              <a:t>4. Обмеження у здійсненні підприємницької діяльності.</a:t>
            </a:r>
          </a:p>
          <a:p>
            <a:r>
              <a:rPr lang="uk-UA" i="1" dirty="0" smtClean="0"/>
              <a:t>5.</a:t>
            </a:r>
            <a:r>
              <a:rPr lang="en-US" i="1" dirty="0" smtClean="0"/>
              <a:t>  </a:t>
            </a:r>
            <a:r>
              <a:rPr lang="uk-UA" i="1" dirty="0" smtClean="0"/>
              <a:t>Поняття підприємницького середовища та його складові елементи.</a:t>
            </a:r>
            <a:endParaRPr lang="ru-RU" dirty="0"/>
          </a:p>
          <a:p>
            <a:endParaRPr lang="ru-RU" dirty="0"/>
          </a:p>
        </p:txBody>
      </p:sp>
    </p:spTree>
    <p:extLst>
      <p:ext uri="{BB962C8B-B14F-4D97-AF65-F5344CB8AC3E}">
        <p14:creationId xmlns:p14="http://schemas.microsoft.com/office/powerpoint/2010/main" val="954924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1579" y="767943"/>
            <a:ext cx="9603275" cy="1049235"/>
          </a:xfrm>
        </p:spPr>
        <p:txBody>
          <a:bodyPr/>
          <a:lstStyle/>
          <a:p>
            <a:pPr algn="ctr"/>
            <a:r>
              <a:rPr lang="uk-UA" dirty="0" smtClean="0"/>
              <a:t>Бізнес і підприємництво</a:t>
            </a:r>
            <a:endParaRPr lang="ru-RU" dirty="0"/>
          </a:p>
        </p:txBody>
      </p:sp>
      <p:sp>
        <p:nvSpPr>
          <p:cNvPr id="3" name="Объект 2"/>
          <p:cNvSpPr>
            <a:spLocks noGrp="1"/>
          </p:cNvSpPr>
          <p:nvPr>
            <p:ph idx="1"/>
          </p:nvPr>
        </p:nvSpPr>
        <p:spPr>
          <a:xfrm>
            <a:off x="1451580" y="2015732"/>
            <a:ext cx="5210478" cy="3450613"/>
          </a:xfrm>
        </p:spPr>
        <p:txBody>
          <a:bodyPr/>
          <a:lstStyle/>
          <a:p>
            <a:r>
              <a:rPr lang="ru-RU" dirty="0"/>
              <a:t>      </a:t>
            </a:r>
            <a:r>
              <a:rPr lang="uk-UA" dirty="0"/>
              <a:t>Бізнес</a:t>
            </a:r>
            <a:r>
              <a:rPr lang="ru-RU" dirty="0"/>
              <a:t> </a:t>
            </a:r>
            <a:r>
              <a:rPr lang="uk-UA" dirty="0"/>
              <a:t>- це справа, ділова активність, направлена на вирішення завдань, пов'язаних в кінцевому рахунку із здійсненням на ринку операцій обміну товарів і послуг між економічними суб'єктами ринку, з використанням форм та методів конкретної діяльності, які склалися в ринковій практиці</a:t>
            </a:r>
            <a:endParaRPr lang="ru-RU" dirty="0"/>
          </a:p>
        </p:txBody>
      </p:sp>
      <p:pic>
        <p:nvPicPr>
          <p:cNvPr id="4" name="Рисунок 3"/>
          <p:cNvPicPr>
            <a:picLocks noChangeAspect="1"/>
          </p:cNvPicPr>
          <p:nvPr/>
        </p:nvPicPr>
        <p:blipFill>
          <a:blip r:embed="rId2"/>
          <a:stretch>
            <a:fillRect/>
          </a:stretch>
        </p:blipFill>
        <p:spPr>
          <a:xfrm>
            <a:off x="6662058" y="2143697"/>
            <a:ext cx="4764198" cy="3322648"/>
          </a:xfrm>
          <a:prstGeom prst="rect">
            <a:avLst/>
          </a:prstGeom>
        </p:spPr>
      </p:pic>
    </p:spTree>
    <p:extLst>
      <p:ext uri="{BB962C8B-B14F-4D97-AF65-F5344CB8AC3E}">
        <p14:creationId xmlns:p14="http://schemas.microsoft.com/office/powerpoint/2010/main" val="2034826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1579" y="767943"/>
            <a:ext cx="9603275" cy="1049235"/>
          </a:xfrm>
        </p:spPr>
        <p:txBody>
          <a:bodyPr/>
          <a:lstStyle/>
          <a:p>
            <a:pPr algn="ctr"/>
            <a:r>
              <a:rPr lang="uk-UA" dirty="0" smtClean="0"/>
              <a:t>Бізнес і підприємництво</a:t>
            </a:r>
            <a:endParaRPr lang="ru-RU" dirty="0"/>
          </a:p>
        </p:txBody>
      </p:sp>
      <p:sp>
        <p:nvSpPr>
          <p:cNvPr id="3" name="Объект 2"/>
          <p:cNvSpPr>
            <a:spLocks noGrp="1"/>
          </p:cNvSpPr>
          <p:nvPr>
            <p:ph idx="1"/>
          </p:nvPr>
        </p:nvSpPr>
        <p:spPr>
          <a:xfrm>
            <a:off x="1451580" y="2015732"/>
            <a:ext cx="5210478" cy="3450613"/>
          </a:xfrm>
        </p:spPr>
        <p:txBody>
          <a:bodyPr>
            <a:normAutofit lnSpcReduction="10000"/>
          </a:bodyPr>
          <a:lstStyle/>
          <a:p>
            <a:pPr marL="0" indent="0">
              <a:buNone/>
            </a:pPr>
            <a:r>
              <a:rPr lang="uk-UA" dirty="0" smtClean="0"/>
              <a:t>1) Бізнес охоплює більш широкий спектр видів діяльності шляхом проведення як одноразових, так і постійних бізнес-операцій</a:t>
            </a:r>
          </a:p>
          <a:p>
            <a:pPr marL="0" indent="0">
              <a:buNone/>
            </a:pPr>
            <a:r>
              <a:rPr lang="uk-UA" dirty="0" smtClean="0"/>
              <a:t>2) </a:t>
            </a:r>
            <a:r>
              <a:rPr lang="uk-UA" dirty="0" smtClean="0"/>
              <a:t>Кількість </a:t>
            </a:r>
            <a:r>
              <a:rPr lang="uk-UA" dirty="0"/>
              <a:t>учасників у бізнесі більша, ніж кількість офіційно зареєстрованих суб’єктів підприємницької діяльності. Тобто підприємництво є категорією бізнесу.</a:t>
            </a:r>
            <a:endParaRPr lang="uk-UA" dirty="0"/>
          </a:p>
        </p:txBody>
      </p:sp>
      <p:sp>
        <p:nvSpPr>
          <p:cNvPr id="5" name="Объект 2"/>
          <p:cNvSpPr txBox="1">
            <a:spLocks/>
          </p:cNvSpPr>
          <p:nvPr/>
        </p:nvSpPr>
        <p:spPr>
          <a:xfrm>
            <a:off x="6669756" y="2086840"/>
            <a:ext cx="5210478"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uk-UA" dirty="0" smtClean="0"/>
              <a:t>1</a:t>
            </a:r>
            <a:r>
              <a:rPr lang="uk-UA" dirty="0"/>
              <a:t>) Підприємництво здійснюється тільки у видах діяльності, дозволенних законодавством України. </a:t>
            </a:r>
            <a:r>
              <a:rPr lang="uk-UA" dirty="0" smtClean="0"/>
              <a:t> Підприємець </a:t>
            </a:r>
            <a:r>
              <a:rPr lang="uk-UA" dirty="0"/>
              <a:t>– той, хто пройшов процедуру державної реєстрації у місцевих органах влади, набув певного статусу, має ліцензію, сплачує податки, веде облік та документацію.</a:t>
            </a:r>
          </a:p>
        </p:txBody>
      </p:sp>
      <p:sp>
        <p:nvSpPr>
          <p:cNvPr id="6" name="Выгнутая влево стрелка 5"/>
          <p:cNvSpPr/>
          <p:nvPr/>
        </p:nvSpPr>
        <p:spPr>
          <a:xfrm>
            <a:off x="2670048" y="1353312"/>
            <a:ext cx="274320" cy="73352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
        <p:nvSpPr>
          <p:cNvPr id="7" name="Выгнутая вправо стрелка 6"/>
          <p:cNvSpPr/>
          <p:nvPr/>
        </p:nvSpPr>
        <p:spPr>
          <a:xfrm>
            <a:off x="9509760" y="1353312"/>
            <a:ext cx="219456" cy="73352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spTree>
    <p:extLst>
      <p:ext uri="{BB962C8B-B14F-4D97-AF65-F5344CB8AC3E}">
        <p14:creationId xmlns:p14="http://schemas.microsoft.com/office/powerpoint/2010/main" val="3244832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1579" y="767943"/>
            <a:ext cx="9603275" cy="1049235"/>
          </a:xfrm>
        </p:spPr>
        <p:txBody>
          <a:bodyPr/>
          <a:lstStyle/>
          <a:p>
            <a:pPr algn="ctr"/>
            <a:r>
              <a:rPr lang="uk-UA" dirty="0" smtClean="0"/>
              <a:t>Ознаки </a:t>
            </a:r>
            <a:r>
              <a:rPr lang="uk-UA" dirty="0" err="1" smtClean="0"/>
              <a:t>БізнесУ</a:t>
            </a:r>
            <a:endParaRPr lang="ru-RU" dirty="0"/>
          </a:p>
        </p:txBody>
      </p:sp>
      <p:sp>
        <p:nvSpPr>
          <p:cNvPr id="3" name="Объект 2"/>
          <p:cNvSpPr>
            <a:spLocks noGrp="1"/>
          </p:cNvSpPr>
          <p:nvPr>
            <p:ph idx="1"/>
          </p:nvPr>
        </p:nvSpPr>
        <p:spPr>
          <a:xfrm>
            <a:off x="1451580" y="2015732"/>
            <a:ext cx="9777252" cy="3450613"/>
          </a:xfrm>
        </p:spPr>
        <p:txBody>
          <a:bodyPr>
            <a:normAutofit fontScale="92500" lnSpcReduction="20000"/>
          </a:bodyPr>
          <a:lstStyle/>
          <a:p>
            <a:pPr marL="457200" indent="-457200">
              <a:buAutoNum type="arabicParenR"/>
            </a:pPr>
            <a:r>
              <a:rPr lang="uk-UA" b="1" dirty="0" smtClean="0">
                <a:effectLst>
                  <a:outerShdw blurRad="38100" dist="38100" dir="2700000" algn="tl">
                    <a:srgbClr val="000000">
                      <a:alpha val="43137"/>
                    </a:srgbClr>
                  </a:outerShdw>
                </a:effectLst>
              </a:rPr>
              <a:t>Бізнес як </a:t>
            </a:r>
            <a:r>
              <a:rPr lang="uk-UA" b="1" dirty="0">
                <a:effectLst>
                  <a:outerShdw blurRad="38100" dist="38100" dir="2700000" algn="tl">
                    <a:srgbClr val="000000">
                      <a:alpha val="43137"/>
                    </a:srgbClr>
                  </a:outerShdw>
                </a:effectLst>
              </a:rPr>
              <a:t>система господарювання </a:t>
            </a:r>
            <a:r>
              <a:rPr lang="uk-UA" dirty="0"/>
              <a:t>– це ділові відносини між людьми або учасниками справ. Ділові відносини – це вираження виробничих відносин. Діяльність </a:t>
            </a:r>
            <a:r>
              <a:rPr lang="uk-UA" dirty="0" smtClean="0"/>
              <a:t>будь-якого </a:t>
            </a:r>
            <a:r>
              <a:rPr lang="uk-UA" dirty="0"/>
              <a:t>суб’єкта господарського процесу є його «діло». Обмін діяльністю та її результатами – це обмін ділами або ділова угода. Учасники ділових угод є ділові люди – бізнесмени. </a:t>
            </a:r>
            <a:endParaRPr lang="uk-UA" dirty="0" smtClean="0"/>
          </a:p>
          <a:p>
            <a:pPr marL="457200" indent="-457200">
              <a:buAutoNum type="arabicParenR"/>
            </a:pPr>
            <a:r>
              <a:rPr lang="uk-UA" b="1" dirty="0">
                <a:effectLst>
                  <a:outerShdw blurRad="38100" dist="38100" dir="2700000" algn="tl">
                    <a:srgbClr val="000000">
                      <a:alpha val="43137"/>
                    </a:srgbClr>
                  </a:outerShdw>
                </a:effectLst>
              </a:rPr>
              <a:t>Бізнес </a:t>
            </a:r>
            <a:r>
              <a:rPr lang="uk-UA" b="1" dirty="0" smtClean="0">
                <a:effectLst>
                  <a:outerShdw blurRad="38100" dist="38100" dir="2700000" algn="tl">
                    <a:srgbClr val="000000">
                      <a:alpha val="43137"/>
                    </a:srgbClr>
                  </a:outerShdw>
                </a:effectLst>
              </a:rPr>
              <a:t>як </a:t>
            </a:r>
            <a:r>
              <a:rPr lang="uk-UA" b="1" dirty="0">
                <a:effectLst>
                  <a:outerShdw blurRad="38100" dist="38100" dir="2700000" algn="tl">
                    <a:srgbClr val="000000">
                      <a:alpha val="43137"/>
                    </a:srgbClr>
                  </a:outerShdw>
                </a:effectLst>
              </a:rPr>
              <a:t>засіб функціонування підприємства у ринковому середовищі. </a:t>
            </a:r>
            <a:r>
              <a:rPr lang="uk-UA" b="1" dirty="0" smtClean="0">
                <a:effectLst>
                  <a:outerShdw blurRad="38100" dist="38100" dir="2700000" algn="tl">
                    <a:srgbClr val="000000">
                      <a:alpha val="43137"/>
                    </a:srgbClr>
                  </a:outerShdw>
                </a:effectLst>
              </a:rPr>
              <a:t> </a:t>
            </a:r>
            <a:r>
              <a:rPr lang="uk-UA" dirty="0" smtClean="0"/>
              <a:t>При </a:t>
            </a:r>
            <a:r>
              <a:rPr lang="uk-UA" dirty="0"/>
              <a:t>цьому не важливо до якої галузі діяльності воно відноситься: промисловості, сільського господарства, торгівлі, </a:t>
            </a:r>
            <a:r>
              <a:rPr lang="uk-UA" dirty="0" smtClean="0"/>
              <a:t>фінансово-банківської </a:t>
            </a:r>
            <a:r>
              <a:rPr lang="uk-UA" dirty="0"/>
              <a:t>сфери, науково-технічного обслуговування тощо. Головне – це діяльність, яка спрямована на досягнення успіху, отримання доходу, а конкретна галузь визначає лише її особливості. </a:t>
            </a:r>
            <a:endParaRPr lang="uk-UA" dirty="0"/>
          </a:p>
        </p:txBody>
      </p:sp>
    </p:spTree>
    <p:extLst>
      <p:ext uri="{BB962C8B-B14F-4D97-AF65-F5344CB8AC3E}">
        <p14:creationId xmlns:p14="http://schemas.microsoft.com/office/powerpoint/2010/main" val="204768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1579" y="767943"/>
            <a:ext cx="9603275" cy="1049235"/>
          </a:xfrm>
        </p:spPr>
        <p:txBody>
          <a:bodyPr/>
          <a:lstStyle/>
          <a:p>
            <a:pPr algn="ctr"/>
            <a:r>
              <a:rPr lang="uk-UA" dirty="0" smtClean="0"/>
              <a:t>Ознаки </a:t>
            </a:r>
            <a:r>
              <a:rPr lang="uk-UA" dirty="0" err="1" smtClean="0"/>
              <a:t>БізнесУ</a:t>
            </a:r>
            <a:endParaRPr lang="ru-RU" dirty="0"/>
          </a:p>
        </p:txBody>
      </p:sp>
      <p:sp>
        <p:nvSpPr>
          <p:cNvPr id="3" name="Объект 2"/>
          <p:cNvSpPr>
            <a:spLocks noGrp="1"/>
          </p:cNvSpPr>
          <p:nvPr>
            <p:ph idx="1"/>
          </p:nvPr>
        </p:nvSpPr>
        <p:spPr>
          <a:xfrm>
            <a:off x="1451580" y="2015732"/>
            <a:ext cx="9777252" cy="3450613"/>
          </a:xfrm>
        </p:spPr>
        <p:txBody>
          <a:bodyPr>
            <a:normAutofit/>
          </a:bodyPr>
          <a:lstStyle/>
          <a:p>
            <a:pPr marL="0" indent="0" algn="ctr">
              <a:buNone/>
            </a:pPr>
            <a:r>
              <a:rPr lang="uk-UA" sz="2500" b="1" dirty="0">
                <a:effectLst>
                  <a:outerShdw blurRad="38100" dist="38100" dir="2700000" algn="tl">
                    <a:srgbClr val="000000">
                      <a:alpha val="43137"/>
                    </a:srgbClr>
                  </a:outerShdw>
                </a:effectLst>
              </a:rPr>
              <a:t>Бізнес – </a:t>
            </a:r>
            <a:r>
              <a:rPr lang="uk-UA" sz="2500" b="1" dirty="0" smtClean="0">
                <a:effectLst>
                  <a:outerShdw blurRad="38100" dist="38100" dir="2700000" algn="tl">
                    <a:srgbClr val="000000">
                      <a:alpha val="43137"/>
                    </a:srgbClr>
                  </a:outerShdw>
                </a:effectLst>
              </a:rPr>
              <a:t>це</a:t>
            </a:r>
          </a:p>
          <a:p>
            <a:pPr marL="0" indent="0" algn="ctr">
              <a:buNone/>
            </a:pPr>
            <a:r>
              <a:rPr lang="uk-UA" sz="2500" b="1" dirty="0" smtClean="0">
                <a:effectLst>
                  <a:outerShdw blurRad="38100" dist="38100" dir="2700000" algn="tl">
                    <a:srgbClr val="000000">
                      <a:alpha val="43137"/>
                    </a:srgbClr>
                  </a:outerShdw>
                </a:effectLst>
              </a:rPr>
              <a:t>діяльність</a:t>
            </a:r>
            <a:r>
              <a:rPr lang="uk-UA" sz="2500" b="1" dirty="0">
                <a:effectLst>
                  <a:outerShdw blurRad="38100" dist="38100" dir="2700000" algn="tl">
                    <a:srgbClr val="000000">
                      <a:alpha val="43137"/>
                    </a:srgbClr>
                  </a:outerShdw>
                </a:effectLst>
              </a:rPr>
              <a:t>, здійснювана приватними особами чи підприємствами (організаціями) щодо використання природних благ, виробництва, придбання та продажу товарів чи надання послуг в обмін на інші товари, послуги або гроші до взаємної вигоди зацікавлених сторін. </a:t>
            </a:r>
            <a:endParaRPr lang="uk-UA" sz="25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64818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9244" y="278372"/>
            <a:ext cx="9777252" cy="3450613"/>
          </a:xfrm>
        </p:spPr>
        <p:txBody>
          <a:bodyPr>
            <a:normAutofit/>
          </a:bodyPr>
          <a:lstStyle/>
          <a:p>
            <a:pPr marL="0" indent="0" algn="ctr">
              <a:buNone/>
            </a:pPr>
            <a:r>
              <a:rPr lang="uk-UA" sz="2800" dirty="0"/>
              <a:t>Ринок є стимулом розвитку бізнесу, а дефіцит ресурсів – його межею. На ринку суб’єкти господарської діяльності взаємодіють то в якості виробника, то – споживача. </a:t>
            </a:r>
            <a:endParaRPr lang="uk-UA" sz="2800" dirty="0" smtClean="0"/>
          </a:p>
          <a:p>
            <a:pPr marL="0" indent="0" algn="ctr">
              <a:buNone/>
            </a:pPr>
            <a:r>
              <a:rPr lang="uk-UA" sz="2800" dirty="0" smtClean="0"/>
              <a:t>Ринок </a:t>
            </a:r>
            <a:r>
              <a:rPr lang="uk-UA" sz="2800" dirty="0"/>
              <a:t>встановлює ціни і визначає обсяг виробництва. </a:t>
            </a:r>
            <a:endParaRPr lang="uk-UA" sz="2800" dirty="0" smtClean="0"/>
          </a:p>
          <a:p>
            <a:pPr marL="0" indent="0" algn="ctr">
              <a:buNone/>
            </a:pPr>
            <a:r>
              <a:rPr lang="uk-UA" sz="2800" dirty="0" smtClean="0"/>
              <a:t>Так </a:t>
            </a:r>
            <a:r>
              <a:rPr lang="uk-UA" sz="2800" dirty="0"/>
              <a:t>вирішується питання </a:t>
            </a:r>
            <a:r>
              <a:rPr lang="uk-UA" sz="2800" i="1" dirty="0">
                <a:effectLst>
                  <a:outerShdw blurRad="38100" dist="38100" dir="2700000" algn="tl">
                    <a:srgbClr val="000000">
                      <a:alpha val="43137"/>
                    </a:srgbClr>
                  </a:outerShdw>
                </a:effectLst>
              </a:rPr>
              <a:t>«що, як і скільки треба виробляти?». </a:t>
            </a:r>
            <a:endParaRPr lang="uk-UA" sz="2500" b="1" i="1" dirty="0">
              <a:effectLst>
                <a:outerShdw blurRad="38100" dist="38100" dir="2700000" algn="tl">
                  <a:srgbClr val="000000">
                    <a:alpha val="43137"/>
                  </a:srgbClr>
                </a:outerShdw>
              </a:effectLst>
            </a:endParaRPr>
          </a:p>
        </p:txBody>
      </p:sp>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6" name="Прямоугольник 5"/>
          <p:cNvSpPr/>
          <p:nvPr/>
        </p:nvSpPr>
        <p:spPr>
          <a:xfrm>
            <a:off x="432816" y="3839802"/>
            <a:ext cx="11216640" cy="1508105"/>
          </a:xfrm>
          <a:prstGeom prst="rect">
            <a:avLst/>
          </a:prstGeom>
        </p:spPr>
        <p:txBody>
          <a:bodyPr wrap="square">
            <a:spAutoFit/>
          </a:bodyPr>
          <a:lstStyle/>
          <a:p>
            <a:pPr algn="ctr"/>
            <a:r>
              <a:rPr lang="uk-UA" sz="2300" dirty="0"/>
              <a:t>Питання «що виробляти» вирішується через гроші споживача товару</a:t>
            </a:r>
          </a:p>
          <a:p>
            <a:pPr algn="ctr"/>
            <a:r>
              <a:rPr lang="uk-UA" sz="2300" dirty="0"/>
              <a:t>або послуги; «як виробляти» – шляхом конкурентної боротьби між</a:t>
            </a:r>
          </a:p>
          <a:p>
            <a:pPr algn="ctr"/>
            <a:r>
              <a:rPr lang="uk-UA" sz="2300" dirty="0"/>
              <a:t>виробниками; «скільки виробляти» – через співвідношення попиту та</a:t>
            </a:r>
          </a:p>
          <a:p>
            <a:pPr algn="ctr"/>
            <a:r>
              <a:rPr lang="uk-UA" sz="2300" dirty="0"/>
              <a:t>пропозиції.</a:t>
            </a:r>
          </a:p>
        </p:txBody>
      </p:sp>
    </p:spTree>
    <p:extLst>
      <p:ext uri="{BB962C8B-B14F-4D97-AF65-F5344CB8AC3E}">
        <p14:creationId xmlns:p14="http://schemas.microsoft.com/office/powerpoint/2010/main" val="1952249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4" name="Прямоугольник 3"/>
          <p:cNvSpPr/>
          <p:nvPr/>
        </p:nvSpPr>
        <p:spPr>
          <a:xfrm>
            <a:off x="201167" y="793742"/>
            <a:ext cx="11100815" cy="553998"/>
          </a:xfrm>
          <a:prstGeom prst="rect">
            <a:avLst/>
          </a:prstGeom>
        </p:spPr>
        <p:txBody>
          <a:bodyPr wrap="square">
            <a:spAutoFit/>
          </a:bodyPr>
          <a:lstStyle/>
          <a:p>
            <a:pPr algn="ctr"/>
            <a:r>
              <a:rPr lang="ru-RU" sz="3000" b="1" dirty="0" err="1"/>
              <a:t>Бізнесмен</a:t>
            </a:r>
            <a:r>
              <a:rPr lang="ru-RU" sz="3000" b="1" dirty="0"/>
              <a:t> – </a:t>
            </a:r>
            <a:r>
              <a:rPr lang="ru-RU" sz="3000" b="1" dirty="0" err="1"/>
              <a:t>це</a:t>
            </a:r>
            <a:r>
              <a:rPr lang="ru-RU" sz="3000" b="1" dirty="0"/>
              <a:t> </a:t>
            </a:r>
            <a:r>
              <a:rPr lang="ru-RU" sz="3000" b="1" dirty="0" err="1"/>
              <a:t>головна</a:t>
            </a:r>
            <a:r>
              <a:rPr lang="ru-RU" sz="3000" b="1" dirty="0"/>
              <a:t> </a:t>
            </a:r>
            <a:r>
              <a:rPr lang="ru-RU" sz="3000" b="1" dirty="0" err="1"/>
              <a:t>фігура</a:t>
            </a:r>
            <a:r>
              <a:rPr lang="ru-RU" sz="3000" b="1" dirty="0"/>
              <a:t> ринку. </a:t>
            </a:r>
            <a:endParaRPr lang="uk-UA" sz="3000" b="1" dirty="0"/>
          </a:p>
        </p:txBody>
      </p:sp>
      <p:sp>
        <p:nvSpPr>
          <p:cNvPr id="7" name="Прямоугольник 6"/>
          <p:cNvSpPr/>
          <p:nvPr/>
        </p:nvSpPr>
        <p:spPr>
          <a:xfrm>
            <a:off x="402336" y="1872270"/>
            <a:ext cx="11429999" cy="3631763"/>
          </a:xfrm>
          <a:prstGeom prst="rect">
            <a:avLst/>
          </a:prstGeom>
        </p:spPr>
        <p:txBody>
          <a:bodyPr wrap="square">
            <a:spAutoFit/>
          </a:bodyPr>
          <a:lstStyle/>
          <a:p>
            <a:pPr algn="ctr"/>
            <a:r>
              <a:rPr lang="uk-UA" sz="2300" dirty="0"/>
              <a:t>Активізація бізнесу матеріалізується у поліпшенні стану суспільного виробництва, </a:t>
            </a:r>
            <a:r>
              <a:rPr lang="uk-UA" sz="2300" dirty="0" smtClean="0"/>
              <a:t> формує </a:t>
            </a:r>
            <a:r>
              <a:rPr lang="uk-UA" sz="2300" dirty="0"/>
              <a:t>новий тип економічної поведінки суб’єктів господарювання і відповідного йому механізму. </a:t>
            </a:r>
            <a:r>
              <a:rPr lang="uk-UA" sz="2300" dirty="0" smtClean="0"/>
              <a:t> Цільове </a:t>
            </a:r>
            <a:r>
              <a:rPr lang="uk-UA" sz="2300" dirty="0"/>
              <a:t>спрямування ділової активності (бізнесу) полягає у задоволенні потреб і інтересів. </a:t>
            </a:r>
            <a:r>
              <a:rPr lang="uk-UA" sz="2300" dirty="0" smtClean="0"/>
              <a:t> Стимул </a:t>
            </a:r>
            <a:r>
              <a:rPr lang="uk-UA" sz="2300" dirty="0"/>
              <a:t>– важлива характеристика розвитку бізнесу. </a:t>
            </a:r>
            <a:r>
              <a:rPr lang="uk-UA" sz="2300" dirty="0" smtClean="0"/>
              <a:t> Очікування </a:t>
            </a:r>
            <a:r>
              <a:rPr lang="uk-UA" sz="2300" dirty="0"/>
              <a:t>винагороди є не тільки рушійною силою бізнесу, але і фактором його розвитку. Таким чином, треба підсумувати, що підприємництво і бізнес розрізняються між собою в теоретичному плані. На практиці підприємництво виступає як підприємницький бізнес і залучає тільки свого суб'єкта, а не усіх учасників ринку. </a:t>
            </a:r>
            <a:r>
              <a:rPr lang="uk-UA" sz="2300" dirty="0" smtClean="0"/>
              <a:t> Бізнес </a:t>
            </a:r>
            <a:r>
              <a:rPr lang="uk-UA" sz="2300" dirty="0"/>
              <a:t>без підприємництва не існує. </a:t>
            </a:r>
            <a:r>
              <a:rPr lang="uk-UA" sz="2300" dirty="0" smtClean="0"/>
              <a:t> Підприємництво </a:t>
            </a:r>
            <a:r>
              <a:rPr lang="uk-UA" sz="2300" dirty="0"/>
              <a:t>– не тільки елемент систему бізнесу, але і фактор його розвитку.</a:t>
            </a:r>
          </a:p>
        </p:txBody>
      </p:sp>
    </p:spTree>
    <p:extLst>
      <p:ext uri="{BB962C8B-B14F-4D97-AF65-F5344CB8AC3E}">
        <p14:creationId xmlns:p14="http://schemas.microsoft.com/office/powerpoint/2010/main" val="89150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3" name="Прямоугольник 2"/>
          <p:cNvSpPr/>
          <p:nvPr/>
        </p:nvSpPr>
        <p:spPr>
          <a:xfrm>
            <a:off x="201167" y="793742"/>
            <a:ext cx="11100815" cy="553998"/>
          </a:xfrm>
          <a:prstGeom prst="rect">
            <a:avLst/>
          </a:prstGeom>
        </p:spPr>
        <p:txBody>
          <a:bodyPr wrap="square">
            <a:spAutoFit/>
          </a:bodyPr>
          <a:lstStyle/>
          <a:p>
            <a:pPr algn="ctr"/>
            <a:r>
              <a:rPr lang="ru-RU" sz="3000" b="1" dirty="0" err="1" smtClean="0"/>
              <a:t>Елементи</a:t>
            </a:r>
            <a:r>
              <a:rPr lang="ru-RU" sz="3000" b="1" dirty="0" smtClean="0"/>
              <a:t> </a:t>
            </a:r>
            <a:r>
              <a:rPr lang="ru-RU" sz="3000" b="1" dirty="0" err="1" smtClean="0"/>
              <a:t>системи</a:t>
            </a:r>
            <a:r>
              <a:rPr lang="ru-RU" sz="3000" b="1" dirty="0" smtClean="0"/>
              <a:t> </a:t>
            </a:r>
            <a:r>
              <a:rPr lang="ru-RU" sz="3000" b="1" dirty="0" err="1" smtClean="0"/>
              <a:t>бізнесу</a:t>
            </a:r>
            <a:endParaRPr lang="uk-UA" sz="3000" b="1" dirty="0"/>
          </a:p>
        </p:txBody>
      </p:sp>
      <p:sp>
        <p:nvSpPr>
          <p:cNvPr id="2" name="Рамка 1"/>
          <p:cNvSpPr/>
          <p:nvPr/>
        </p:nvSpPr>
        <p:spPr>
          <a:xfrm>
            <a:off x="822960" y="2029968"/>
            <a:ext cx="5413248" cy="120700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500" dirty="0" smtClean="0">
                <a:solidFill>
                  <a:schemeClr val="tx1"/>
                </a:solidFill>
              </a:rPr>
              <a:t>Підприємницький бізнес</a:t>
            </a:r>
            <a:endParaRPr lang="uk-UA" sz="2500" dirty="0">
              <a:solidFill>
                <a:schemeClr val="tx1"/>
              </a:solidFill>
            </a:endParaRPr>
          </a:p>
        </p:txBody>
      </p:sp>
      <p:sp>
        <p:nvSpPr>
          <p:cNvPr id="6" name="Рамка 5"/>
          <p:cNvSpPr/>
          <p:nvPr/>
        </p:nvSpPr>
        <p:spPr>
          <a:xfrm>
            <a:off x="6388608" y="2029968"/>
            <a:ext cx="5413248" cy="120700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500" dirty="0" smtClean="0">
                <a:solidFill>
                  <a:schemeClr val="tx1"/>
                </a:solidFill>
              </a:rPr>
              <a:t>Державний бізнес</a:t>
            </a:r>
            <a:endParaRPr lang="uk-UA" sz="2500" dirty="0">
              <a:solidFill>
                <a:schemeClr val="tx1"/>
              </a:solidFill>
            </a:endParaRPr>
          </a:p>
        </p:txBody>
      </p:sp>
      <p:sp>
        <p:nvSpPr>
          <p:cNvPr id="7" name="Рамка 6"/>
          <p:cNvSpPr/>
          <p:nvPr/>
        </p:nvSpPr>
        <p:spPr>
          <a:xfrm>
            <a:off x="3681984" y="3608832"/>
            <a:ext cx="5413248" cy="120700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500" dirty="0" smtClean="0">
                <a:solidFill>
                  <a:schemeClr val="tx1"/>
                </a:solidFill>
              </a:rPr>
              <a:t>Споживчий бізнес</a:t>
            </a:r>
            <a:endParaRPr lang="uk-UA" sz="2500" dirty="0">
              <a:solidFill>
                <a:schemeClr val="tx1"/>
              </a:solidFill>
            </a:endParaRPr>
          </a:p>
        </p:txBody>
      </p:sp>
    </p:spTree>
    <p:extLst>
      <p:ext uri="{BB962C8B-B14F-4D97-AF65-F5344CB8AC3E}">
        <p14:creationId xmlns:p14="http://schemas.microsoft.com/office/powerpoint/2010/main" val="3793981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182880" y="166360"/>
            <a:ext cx="11759184" cy="4708981"/>
          </a:xfrm>
          <a:prstGeom prst="rect">
            <a:avLst/>
          </a:prstGeom>
        </p:spPr>
        <p:txBody>
          <a:bodyPr wrap="square">
            <a:spAutoFit/>
          </a:bodyPr>
          <a:lstStyle/>
          <a:p>
            <a:pPr algn="ctr"/>
            <a:r>
              <a:rPr lang="uk-UA" sz="2000" b="1" u="sng" dirty="0"/>
              <a:t>Підприємницький бізнес </a:t>
            </a:r>
            <a:r>
              <a:rPr lang="uk-UA" sz="2000" dirty="0"/>
              <a:t>– це особливий вид економічної активності,</a:t>
            </a:r>
          </a:p>
          <a:p>
            <a:pPr algn="ctr"/>
            <a:r>
              <a:rPr lang="uk-UA" sz="2000" dirty="0"/>
              <a:t>доцільної діяльності, яка базується на самостійній ініціативі,</a:t>
            </a:r>
          </a:p>
          <a:p>
            <a:pPr algn="ctr"/>
            <a:r>
              <a:rPr lang="uk-UA" sz="2000" dirty="0"/>
              <a:t>відповідальності та ініціативній підприємницькій ідеї; ця діяльність</a:t>
            </a:r>
          </a:p>
          <a:p>
            <a:pPr algn="ctr"/>
            <a:r>
              <a:rPr lang="uk-UA" sz="2000" dirty="0"/>
              <a:t>спрямована на одержання прибутку через виробництво, реалізацію </a:t>
            </a:r>
            <a:r>
              <a:rPr lang="uk-UA" sz="2000" dirty="0" smtClean="0"/>
              <a:t>та виконання </a:t>
            </a:r>
            <a:r>
              <a:rPr lang="uk-UA" sz="2000" dirty="0"/>
              <a:t>робіт і послуг.</a:t>
            </a:r>
          </a:p>
          <a:p>
            <a:endParaRPr lang="uk-UA" sz="2000" dirty="0" smtClean="0"/>
          </a:p>
          <a:p>
            <a:pPr algn="just"/>
            <a:endParaRPr lang="uk-UA" sz="2000" dirty="0"/>
          </a:p>
          <a:p>
            <a:pPr algn="just"/>
            <a:r>
              <a:rPr lang="uk-UA" sz="2000" dirty="0" smtClean="0"/>
              <a:t>Залежно </a:t>
            </a:r>
            <a:r>
              <a:rPr lang="uk-UA" sz="2000" dirty="0"/>
              <a:t>від сфер діяльності, підприємницький бізнес поділяється </a:t>
            </a:r>
            <a:r>
              <a:rPr lang="uk-UA" sz="2000" dirty="0" smtClean="0"/>
              <a:t>на </a:t>
            </a:r>
            <a:r>
              <a:rPr lang="uk-UA" sz="2000" b="1" i="1" dirty="0" smtClean="0">
                <a:effectLst>
                  <a:outerShdw blurRad="38100" dist="38100" dir="2700000" algn="tl">
                    <a:srgbClr val="000000">
                      <a:alpha val="43137"/>
                    </a:srgbClr>
                  </a:outerShdw>
                </a:effectLst>
              </a:rPr>
              <a:t>виробниче</a:t>
            </a:r>
            <a:r>
              <a:rPr lang="uk-UA" sz="2000" b="1" i="1" dirty="0">
                <a:effectLst>
                  <a:outerShdw blurRad="38100" dist="38100" dir="2700000" algn="tl">
                    <a:srgbClr val="000000">
                      <a:alpha val="43137"/>
                    </a:srgbClr>
                  </a:outerShdw>
                </a:effectLst>
              </a:rPr>
              <a:t>, комерційне і фінансове підприємництво. </a:t>
            </a:r>
            <a:endParaRPr lang="uk-UA" sz="2000" b="1" i="1" dirty="0" smtClean="0">
              <a:effectLst>
                <a:outerShdw blurRad="38100" dist="38100" dir="2700000" algn="tl">
                  <a:srgbClr val="000000">
                    <a:alpha val="43137"/>
                  </a:srgbClr>
                </a:outerShdw>
              </a:effectLst>
            </a:endParaRPr>
          </a:p>
          <a:p>
            <a:pPr algn="just"/>
            <a:endParaRPr lang="uk-UA" sz="2000" b="1" i="1" dirty="0">
              <a:effectLst>
                <a:outerShdw blurRad="38100" dist="38100" dir="2700000" algn="tl">
                  <a:srgbClr val="000000">
                    <a:alpha val="43137"/>
                  </a:srgbClr>
                </a:outerShdw>
              </a:effectLst>
            </a:endParaRPr>
          </a:p>
          <a:p>
            <a:pPr algn="just"/>
            <a:r>
              <a:rPr lang="uk-UA" sz="2000" b="1" dirty="0"/>
              <a:t>Виробниче підприємництво </a:t>
            </a:r>
            <a:r>
              <a:rPr lang="uk-UA" sz="2000" dirty="0"/>
              <a:t>переважно займається створенням та постачанням на ринок товарів, послуг і представлене підприємствами, фірмами, установами. Виробничі підприємства займають центральне місце в усьому підприємницькому середовищі. Вони не тільки формують товарну масу чи матеріальну основу для функціонування ринку, але і виступають у якості найбільшого споживача. Виробничі підприємства формують основний попит на фінансові, трудові та матеріальні ресурси. </a:t>
            </a:r>
            <a:endParaRPr lang="uk-UA" sz="2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3981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1037052" y="183059"/>
            <a:ext cx="10429524" cy="4324261"/>
          </a:xfrm>
          <a:prstGeom prst="rect">
            <a:avLst/>
          </a:prstGeom>
        </p:spPr>
        <p:txBody>
          <a:bodyPr wrap="square">
            <a:spAutoFit/>
          </a:bodyPr>
          <a:lstStyle/>
          <a:p>
            <a:r>
              <a:rPr lang="uk-UA" sz="2500" b="1" dirty="0"/>
              <a:t>Комерційне підприємництво </a:t>
            </a:r>
            <a:r>
              <a:rPr lang="uk-UA" sz="2500" dirty="0"/>
              <a:t>пов’язане з обміном, розподілом і споживанням товарів через торговельні заклади та біржі. Вони є типовими посередниками між виробничими підприємствами та споживачами. </a:t>
            </a:r>
            <a:endParaRPr lang="uk-UA" sz="2500" dirty="0" smtClean="0"/>
          </a:p>
          <a:p>
            <a:endParaRPr lang="uk-UA" sz="2500" dirty="0"/>
          </a:p>
          <a:p>
            <a:r>
              <a:rPr lang="uk-UA" sz="2500" b="1" dirty="0" smtClean="0"/>
              <a:t>Фінансове </a:t>
            </a:r>
            <a:r>
              <a:rPr lang="uk-UA" sz="2500" b="1" dirty="0"/>
              <a:t>підприємництво </a:t>
            </a:r>
            <a:r>
              <a:rPr lang="uk-UA" sz="2500" dirty="0"/>
              <a:t>охоплює обіг і обмін вартостей через банки та фондові біржі. Об’єднуючи власний та залучений капітал, фінансові підприємства отримують свій прибуток від надання на визначений термін фінансових ресурсів для виробничих і комерційних підприємств задля здійснення ними поточної та інвестиційної діяльності. </a:t>
            </a:r>
          </a:p>
        </p:txBody>
      </p:sp>
    </p:spTree>
    <p:extLst>
      <p:ext uri="{BB962C8B-B14F-4D97-AF65-F5344CB8AC3E}">
        <p14:creationId xmlns:p14="http://schemas.microsoft.com/office/powerpoint/2010/main" val="3793981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347472" y="-87457"/>
            <a:ext cx="11338560" cy="5863144"/>
          </a:xfrm>
          <a:prstGeom prst="rect">
            <a:avLst/>
          </a:prstGeom>
        </p:spPr>
        <p:txBody>
          <a:bodyPr wrap="square">
            <a:spAutoFit/>
          </a:bodyPr>
          <a:lstStyle/>
          <a:p>
            <a:pPr algn="ctr"/>
            <a:r>
              <a:rPr lang="uk-UA" sz="2500" b="1" u="sng" dirty="0"/>
              <a:t>Державний бізнес </a:t>
            </a:r>
            <a:r>
              <a:rPr lang="uk-UA" sz="2500" dirty="0"/>
              <a:t>здійснюється державними органами, коли вони</a:t>
            </a:r>
          </a:p>
          <a:p>
            <a:pPr algn="ctr"/>
            <a:r>
              <a:rPr lang="uk-UA" sz="2500" dirty="0"/>
              <a:t>виходять на ринок із діловими пропозиціями. Діловий інтерес держави</a:t>
            </a:r>
          </a:p>
          <a:p>
            <a:pPr algn="ctr"/>
            <a:r>
              <a:rPr lang="uk-UA" sz="2500" dirty="0"/>
              <a:t>полягає у вирішенні пріоритетних загальнодержавних науково-технічних,</a:t>
            </a:r>
          </a:p>
          <a:p>
            <a:pPr algn="ctr"/>
            <a:r>
              <a:rPr lang="uk-UA" sz="2500" dirty="0"/>
              <a:t>науково-виробничих та інших проблем, які задовольняють інтересам</a:t>
            </a:r>
          </a:p>
          <a:p>
            <a:pPr algn="ctr"/>
            <a:r>
              <a:rPr lang="uk-UA" sz="2500" dirty="0"/>
              <a:t>національної економіки у цілому. </a:t>
            </a:r>
            <a:endParaRPr lang="uk-UA" sz="2500" dirty="0" smtClean="0"/>
          </a:p>
          <a:p>
            <a:pPr algn="ctr"/>
            <a:r>
              <a:rPr lang="uk-UA" sz="2500" dirty="0" smtClean="0"/>
              <a:t>Держава </a:t>
            </a:r>
            <a:r>
              <a:rPr lang="uk-UA" sz="2500" dirty="0"/>
              <a:t>заохочує участь фірм у цих</a:t>
            </a:r>
          </a:p>
          <a:p>
            <a:pPr algn="ctr"/>
            <a:r>
              <a:rPr lang="uk-UA" sz="2500" dirty="0"/>
              <a:t>програмах, отримуючи можливість їх реалізації. Основою державного</a:t>
            </a:r>
          </a:p>
          <a:p>
            <a:pPr algn="ctr"/>
            <a:r>
              <a:rPr lang="uk-UA" sz="2500" dirty="0"/>
              <a:t>бізнесу є загальнодержавна власність на засоби виробництва, інформацію,</a:t>
            </a:r>
          </a:p>
          <a:p>
            <a:pPr algn="ctr"/>
            <a:r>
              <a:rPr lang="uk-UA" sz="2500" dirty="0"/>
              <a:t>грошові ресурси, цінні папери.</a:t>
            </a:r>
          </a:p>
          <a:p>
            <a:pPr algn="just"/>
            <a:endParaRPr lang="uk-UA" sz="2500" dirty="0" smtClean="0"/>
          </a:p>
          <a:p>
            <a:pPr algn="just"/>
            <a:r>
              <a:rPr lang="uk-UA" sz="2500" dirty="0" smtClean="0"/>
              <a:t>На </a:t>
            </a:r>
            <a:r>
              <a:rPr lang="uk-UA" sz="2500" dirty="0"/>
              <a:t>відміну від підприємницького бізнесу, державний – не має на меті</a:t>
            </a:r>
          </a:p>
          <a:p>
            <a:pPr algn="just"/>
            <a:r>
              <a:rPr lang="uk-UA" sz="2500" dirty="0"/>
              <a:t>отримання прибутків, точніше, ця мета – другорядна. Головною є регулююча</a:t>
            </a:r>
          </a:p>
          <a:p>
            <a:pPr algn="just"/>
            <a:r>
              <a:rPr lang="uk-UA" sz="2500" dirty="0"/>
              <a:t>функція. Акумулюючи значні бюджетні та запозичені кошти держава може</a:t>
            </a:r>
          </a:p>
          <a:p>
            <a:pPr algn="just"/>
            <a:r>
              <a:rPr lang="uk-UA" sz="2500" dirty="0"/>
              <a:t>значною мірою впливати на пропорції національної економіки, створювати</a:t>
            </a:r>
          </a:p>
          <a:p>
            <a:pPr algn="just"/>
            <a:r>
              <a:rPr lang="uk-UA" sz="2500" dirty="0"/>
              <a:t>нові виробництва, знімати зайві пропозиції на ринку. </a:t>
            </a:r>
          </a:p>
        </p:txBody>
      </p:sp>
    </p:spTree>
    <p:extLst>
      <p:ext uri="{BB962C8B-B14F-4D97-AF65-F5344CB8AC3E}">
        <p14:creationId xmlns:p14="http://schemas.microsoft.com/office/powerpoint/2010/main" val="3793981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2261616" y="200918"/>
            <a:ext cx="8552688" cy="3554819"/>
          </a:xfrm>
          <a:prstGeom prst="rect">
            <a:avLst/>
          </a:prstGeom>
        </p:spPr>
        <p:txBody>
          <a:bodyPr wrap="square">
            <a:spAutoFit/>
          </a:bodyPr>
          <a:lstStyle/>
          <a:p>
            <a:pPr algn="ctr"/>
            <a:r>
              <a:rPr lang="uk-UA" sz="2500" b="1" u="sng" dirty="0">
                <a:effectLst>
                  <a:outerShdw blurRad="38100" dist="38100" dir="2700000" algn="tl">
                    <a:srgbClr val="000000">
                      <a:alpha val="43137"/>
                    </a:srgbClr>
                  </a:outerShdw>
                </a:effectLst>
              </a:rPr>
              <a:t>Споживчий бізнес </a:t>
            </a:r>
            <a:r>
              <a:rPr lang="uk-UA" sz="2500" dirty="0"/>
              <a:t>здійснюється всіма громадянами з </a:t>
            </a:r>
            <a:r>
              <a:rPr lang="uk-UA" sz="2500" dirty="0" smtClean="0"/>
              <a:t>метою одержання </a:t>
            </a:r>
            <a:r>
              <a:rPr lang="uk-UA" sz="2500" dirty="0"/>
              <a:t>товарів і послуг шляхом самостійного пошуку виробників </a:t>
            </a:r>
            <a:r>
              <a:rPr lang="uk-UA" sz="2500" dirty="0" smtClean="0"/>
              <a:t>і продавців </a:t>
            </a:r>
            <a:r>
              <a:rPr lang="uk-UA" sz="2500" dirty="0"/>
              <a:t>на основі максимальної вигоди. </a:t>
            </a:r>
            <a:endParaRPr lang="uk-UA" sz="2500" dirty="0" smtClean="0"/>
          </a:p>
          <a:p>
            <a:pPr algn="ctr"/>
            <a:endParaRPr lang="uk-UA" sz="2500" dirty="0" smtClean="0"/>
          </a:p>
          <a:p>
            <a:pPr algn="just"/>
            <a:r>
              <a:rPr lang="uk-UA" sz="2500" dirty="0" smtClean="0"/>
              <a:t>Для </a:t>
            </a:r>
            <a:r>
              <a:rPr lang="uk-UA" sz="2500" dirty="0"/>
              <a:t>споживачів товарів вигодою </a:t>
            </a:r>
            <a:r>
              <a:rPr lang="uk-UA" sz="2500" dirty="0" smtClean="0"/>
              <a:t>є товар </a:t>
            </a:r>
            <a:r>
              <a:rPr lang="uk-UA" sz="2500" dirty="0"/>
              <a:t>(послуга), які найкращим чином задовольняють їхні потреби. Основою</a:t>
            </a:r>
          </a:p>
          <a:p>
            <a:pPr algn="just"/>
            <a:r>
              <a:rPr lang="uk-UA" sz="2500" dirty="0"/>
              <a:t>такого бізнесу є приватна власність на предмети споживання та послуги. </a:t>
            </a:r>
          </a:p>
        </p:txBody>
      </p:sp>
    </p:spTree>
    <p:extLst>
      <p:ext uri="{BB962C8B-B14F-4D97-AF65-F5344CB8AC3E}">
        <p14:creationId xmlns:p14="http://schemas.microsoft.com/office/powerpoint/2010/main" val="3793981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359664" y="229261"/>
            <a:ext cx="11564112" cy="1246495"/>
          </a:xfrm>
          <a:prstGeom prst="rect">
            <a:avLst/>
          </a:prstGeom>
        </p:spPr>
        <p:txBody>
          <a:bodyPr wrap="square">
            <a:spAutoFit/>
          </a:bodyPr>
          <a:lstStyle/>
          <a:p>
            <a:pPr algn="ctr"/>
            <a:r>
              <a:rPr lang="uk-UA" sz="2500" dirty="0"/>
              <a:t>Економічною основою підприємницької діяльності є приватна</a:t>
            </a:r>
          </a:p>
          <a:p>
            <a:pPr algn="ctr"/>
            <a:r>
              <a:rPr lang="uk-UA" sz="2500" dirty="0"/>
              <a:t>власність. </a:t>
            </a:r>
            <a:r>
              <a:rPr lang="uk-UA" sz="2500" b="1" dirty="0"/>
              <a:t>Власність</a:t>
            </a:r>
            <a:r>
              <a:rPr lang="uk-UA" sz="2500" dirty="0"/>
              <a:t> – це відносини, які складаються між суб’єктами</a:t>
            </a:r>
          </a:p>
          <a:p>
            <a:pPr algn="ctr"/>
            <a:r>
              <a:rPr lang="uk-UA" sz="2500" dirty="0"/>
              <a:t>власності щодо привласнення засобів виробництва і результатів праці. </a:t>
            </a:r>
          </a:p>
        </p:txBody>
      </p:sp>
      <p:sp>
        <p:nvSpPr>
          <p:cNvPr id="3" name="Прямоугольник 2"/>
          <p:cNvSpPr/>
          <p:nvPr/>
        </p:nvSpPr>
        <p:spPr>
          <a:xfrm>
            <a:off x="859536" y="1987124"/>
            <a:ext cx="10881360" cy="2862322"/>
          </a:xfrm>
          <a:prstGeom prst="rect">
            <a:avLst/>
          </a:prstGeom>
        </p:spPr>
        <p:txBody>
          <a:bodyPr wrap="square">
            <a:spAutoFit/>
          </a:bodyPr>
          <a:lstStyle/>
          <a:p>
            <a:r>
              <a:rPr lang="uk-UA" sz="2000" dirty="0"/>
              <a:t>Відносини власності на засоби виробництва покладені в основу </a:t>
            </a:r>
            <a:r>
              <a:rPr lang="uk-UA" sz="2000" dirty="0" smtClean="0"/>
              <a:t>всіх виробничих </a:t>
            </a:r>
            <a:r>
              <a:rPr lang="uk-UA" sz="2000" dirty="0"/>
              <a:t>відносин будь-якої економічної системи господарювання.</a:t>
            </a:r>
          </a:p>
          <a:p>
            <a:r>
              <a:rPr lang="uk-UA" sz="2000" dirty="0"/>
              <a:t>Основою відносин власності є відносини привласнення засобів </a:t>
            </a:r>
            <a:r>
              <a:rPr lang="uk-UA" sz="2000" dirty="0" smtClean="0"/>
              <a:t>виробництва та </a:t>
            </a:r>
            <a:r>
              <a:rPr lang="uk-UA" sz="2000" dirty="0"/>
              <a:t>його результатів, які охоплюють володіння, </a:t>
            </a:r>
            <a:r>
              <a:rPr lang="uk-UA" sz="2000" dirty="0" smtClean="0"/>
              <a:t> розпорядження та користування</a:t>
            </a:r>
            <a:r>
              <a:rPr lang="uk-UA" sz="2000" dirty="0"/>
              <a:t>, </a:t>
            </a:r>
            <a:r>
              <a:rPr lang="uk-UA" sz="2000" dirty="0" smtClean="0"/>
              <a:t> де</a:t>
            </a:r>
            <a:r>
              <a:rPr lang="uk-UA" sz="2000" dirty="0"/>
              <a:t>:</a:t>
            </a:r>
          </a:p>
          <a:p>
            <a:r>
              <a:rPr lang="uk-UA" sz="2000" dirty="0"/>
              <a:t> </a:t>
            </a:r>
            <a:r>
              <a:rPr lang="uk-UA" sz="2000" b="1" i="1" dirty="0"/>
              <a:t>володіння</a:t>
            </a:r>
            <a:r>
              <a:rPr lang="uk-UA" sz="2000" dirty="0"/>
              <a:t> – відносини фактичного панування суб’єкта над </a:t>
            </a:r>
            <a:r>
              <a:rPr lang="uk-UA" sz="2000" dirty="0" smtClean="0"/>
              <a:t>об’єктом власності</a:t>
            </a:r>
            <a:r>
              <a:rPr lang="uk-UA" sz="2000" dirty="0"/>
              <a:t>;</a:t>
            </a:r>
          </a:p>
          <a:p>
            <a:r>
              <a:rPr lang="uk-UA" sz="2000" dirty="0"/>
              <a:t> </a:t>
            </a:r>
            <a:r>
              <a:rPr lang="uk-UA" sz="2000" b="1" i="1" dirty="0"/>
              <a:t>розпорядження</a:t>
            </a:r>
            <a:r>
              <a:rPr lang="uk-UA" sz="2000" dirty="0"/>
              <a:t> – фактичне здійснення влади власника над </a:t>
            </a:r>
            <a:r>
              <a:rPr lang="uk-UA" sz="2000" dirty="0" smtClean="0"/>
              <a:t>об’єктом власності</a:t>
            </a:r>
            <a:r>
              <a:rPr lang="uk-UA" sz="2000" dirty="0"/>
              <a:t>, фактичне управління нею;</a:t>
            </a:r>
          </a:p>
          <a:p>
            <a:r>
              <a:rPr lang="uk-UA" sz="2000" dirty="0"/>
              <a:t> </a:t>
            </a:r>
            <a:r>
              <a:rPr lang="uk-UA" sz="2000" b="1" i="1" dirty="0"/>
              <a:t>користування</a:t>
            </a:r>
            <a:r>
              <a:rPr lang="uk-UA" sz="2000" dirty="0"/>
              <a:t> – процес фактичного вилучення корисних властивостей </a:t>
            </a:r>
            <a:r>
              <a:rPr lang="uk-UA" sz="2000" dirty="0" smtClean="0"/>
              <a:t>з об’єкта </a:t>
            </a:r>
            <a:r>
              <a:rPr lang="uk-UA" sz="2000" dirty="0"/>
              <a:t>власності для задоволення конкретних потреб. </a:t>
            </a:r>
          </a:p>
        </p:txBody>
      </p:sp>
    </p:spTree>
    <p:extLst>
      <p:ext uri="{BB962C8B-B14F-4D97-AF65-F5344CB8AC3E}">
        <p14:creationId xmlns:p14="http://schemas.microsoft.com/office/powerpoint/2010/main" val="3793981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292608" y="289679"/>
            <a:ext cx="11430000" cy="5170646"/>
          </a:xfrm>
          <a:prstGeom prst="rect">
            <a:avLst/>
          </a:prstGeom>
        </p:spPr>
        <p:txBody>
          <a:bodyPr wrap="square">
            <a:spAutoFit/>
          </a:bodyPr>
          <a:lstStyle/>
          <a:p>
            <a:r>
              <a:rPr lang="ru-RU" sz="3000" b="1" dirty="0"/>
              <a:t>Приватна </a:t>
            </a:r>
            <a:r>
              <a:rPr lang="ru-RU" sz="3000" b="1" dirty="0" err="1"/>
              <a:t>власність</a:t>
            </a:r>
            <a:r>
              <a:rPr lang="ru-RU" sz="3000" b="1" dirty="0"/>
              <a:t> </a:t>
            </a:r>
            <a:r>
              <a:rPr lang="ru-RU" sz="3000" dirty="0" err="1"/>
              <a:t>об’єктивно</a:t>
            </a:r>
            <a:r>
              <a:rPr lang="ru-RU" sz="3000" dirty="0"/>
              <a:t> </a:t>
            </a:r>
            <a:r>
              <a:rPr lang="ru-RU" sz="3000" dirty="0" err="1"/>
              <a:t>сприяє</a:t>
            </a:r>
            <a:r>
              <a:rPr lang="ru-RU" sz="3000" dirty="0"/>
              <a:t> </a:t>
            </a:r>
            <a:r>
              <a:rPr lang="ru-RU" sz="3000" dirty="0" err="1"/>
              <a:t>збереженню</a:t>
            </a:r>
            <a:r>
              <a:rPr lang="ru-RU" sz="3000" dirty="0"/>
              <a:t> </a:t>
            </a:r>
            <a:r>
              <a:rPr lang="ru-RU" sz="3000" dirty="0" err="1"/>
              <a:t>ресурсів</a:t>
            </a:r>
            <a:r>
              <a:rPr lang="ru-RU" sz="3000" dirty="0"/>
              <a:t>. Те, як </a:t>
            </a:r>
            <a:r>
              <a:rPr lang="ru-RU" sz="3000" dirty="0" smtClean="0"/>
              <a:t>ми </a:t>
            </a:r>
            <a:r>
              <a:rPr lang="ru-RU" sz="3000" dirty="0" err="1" smtClean="0"/>
              <a:t>поводимося</a:t>
            </a:r>
            <a:r>
              <a:rPr lang="ru-RU" sz="3000" dirty="0" smtClean="0"/>
              <a:t> </a:t>
            </a:r>
            <a:r>
              <a:rPr lang="ru-RU" sz="3000" dirty="0"/>
              <a:t>з </a:t>
            </a:r>
            <a:r>
              <a:rPr lang="ru-RU" sz="3000" dirty="0" err="1"/>
              <a:t>власністю</a:t>
            </a:r>
            <a:r>
              <a:rPr lang="ru-RU" sz="3000" dirty="0"/>
              <a:t>, </a:t>
            </a:r>
            <a:r>
              <a:rPr lang="ru-RU" sz="3000" dirty="0" err="1"/>
              <a:t>безпосередньо</a:t>
            </a:r>
            <a:r>
              <a:rPr lang="ru-RU" sz="3000" dirty="0"/>
              <a:t> </a:t>
            </a:r>
            <a:r>
              <a:rPr lang="ru-RU" sz="3000" dirty="0" err="1"/>
              <a:t>залежить</a:t>
            </a:r>
            <a:r>
              <a:rPr lang="ru-RU" sz="3000" dirty="0"/>
              <a:t> </a:t>
            </a:r>
            <a:r>
              <a:rPr lang="ru-RU" sz="3000" dirty="0" err="1"/>
              <a:t>від</a:t>
            </a:r>
            <a:r>
              <a:rPr lang="ru-RU" sz="3000" dirty="0"/>
              <a:t> прав, </a:t>
            </a:r>
            <a:r>
              <a:rPr lang="ru-RU" sz="3000" dirty="0" err="1"/>
              <a:t>які</a:t>
            </a:r>
            <a:r>
              <a:rPr lang="ru-RU" sz="3000" dirty="0"/>
              <a:t> </a:t>
            </a:r>
            <a:r>
              <a:rPr lang="ru-RU" sz="3000" dirty="0" err="1"/>
              <a:t>має</a:t>
            </a:r>
            <a:r>
              <a:rPr lang="ru-RU" sz="3000" dirty="0"/>
              <a:t> </a:t>
            </a:r>
            <a:r>
              <a:rPr lang="ru-RU" sz="3000" dirty="0" err="1" smtClean="0"/>
              <a:t>власник</a:t>
            </a:r>
            <a:r>
              <a:rPr lang="ru-RU" sz="3000" dirty="0" smtClean="0"/>
              <a:t> </a:t>
            </a:r>
            <a:r>
              <a:rPr lang="ru-RU" sz="3000" dirty="0" err="1" smtClean="0"/>
              <a:t>цієї</a:t>
            </a:r>
            <a:r>
              <a:rPr lang="ru-RU" sz="3000" dirty="0" smtClean="0"/>
              <a:t> </a:t>
            </a:r>
            <a:r>
              <a:rPr lang="ru-RU" sz="3000" dirty="0" err="1"/>
              <a:t>власності</a:t>
            </a:r>
            <a:r>
              <a:rPr lang="ru-RU" sz="3000" dirty="0"/>
              <a:t>. </a:t>
            </a:r>
            <a:r>
              <a:rPr lang="ru-RU" sz="3000" dirty="0" smtClean="0"/>
              <a:t> </a:t>
            </a:r>
          </a:p>
          <a:p>
            <a:endParaRPr lang="ru-RU" sz="3000" dirty="0" smtClean="0"/>
          </a:p>
          <a:p>
            <a:r>
              <a:rPr lang="ru-RU" sz="3000" dirty="0" err="1" smtClean="0"/>
              <a:t>Власник</a:t>
            </a:r>
            <a:r>
              <a:rPr lang="ru-RU" sz="3000" dirty="0" smtClean="0"/>
              <a:t> </a:t>
            </a:r>
            <a:r>
              <a:rPr lang="ru-RU" sz="3000" dirty="0" err="1"/>
              <a:t>має</a:t>
            </a:r>
            <a:r>
              <a:rPr lang="ru-RU" sz="3000" dirty="0"/>
              <a:t> право:</a:t>
            </a:r>
          </a:p>
          <a:p>
            <a:r>
              <a:rPr lang="ru-RU" sz="3000" dirty="0"/>
              <a:t>– </a:t>
            </a:r>
            <a:r>
              <a:rPr lang="ru-RU" sz="3000" dirty="0" err="1"/>
              <a:t>вирішувати</a:t>
            </a:r>
            <a:r>
              <a:rPr lang="ru-RU" sz="3000" dirty="0"/>
              <a:t>, як </a:t>
            </a:r>
            <a:r>
              <a:rPr lang="ru-RU" sz="3000" dirty="0" err="1"/>
              <a:t>саме</a:t>
            </a:r>
            <a:r>
              <a:rPr lang="ru-RU" sz="3000" dirty="0"/>
              <a:t> </a:t>
            </a:r>
            <a:r>
              <a:rPr lang="ru-RU" sz="3000" dirty="0" err="1"/>
              <a:t>використовувати</a:t>
            </a:r>
            <a:r>
              <a:rPr lang="ru-RU" sz="3000" dirty="0"/>
              <a:t> свою </a:t>
            </a:r>
            <a:r>
              <a:rPr lang="ru-RU" sz="3000" dirty="0" err="1"/>
              <a:t>власність</a:t>
            </a:r>
            <a:r>
              <a:rPr lang="ru-RU" sz="3000" dirty="0"/>
              <a:t>;</a:t>
            </a:r>
          </a:p>
          <a:p>
            <a:r>
              <a:rPr lang="ru-RU" sz="3000" dirty="0"/>
              <a:t>– </a:t>
            </a:r>
            <a:r>
              <a:rPr lang="ru-RU" sz="3000" dirty="0" err="1"/>
              <a:t>передавати</a:t>
            </a:r>
            <a:r>
              <a:rPr lang="ru-RU" sz="3000" dirty="0"/>
              <a:t>, </a:t>
            </a:r>
            <a:r>
              <a:rPr lang="ru-RU" sz="3000" dirty="0" err="1"/>
              <a:t>продавати</a:t>
            </a:r>
            <a:r>
              <a:rPr lang="ru-RU" sz="3000" dirty="0"/>
              <a:t> свою </a:t>
            </a:r>
            <a:r>
              <a:rPr lang="ru-RU" sz="3000" dirty="0" err="1"/>
              <a:t>власність</a:t>
            </a:r>
            <a:r>
              <a:rPr lang="ru-RU" sz="3000" dirty="0"/>
              <a:t>;</a:t>
            </a:r>
          </a:p>
          <a:p>
            <a:r>
              <a:rPr lang="ru-RU" sz="3000" dirty="0"/>
              <a:t>– </a:t>
            </a:r>
            <a:r>
              <a:rPr lang="ru-RU" sz="3000" dirty="0" err="1"/>
              <a:t>користуватися</a:t>
            </a:r>
            <a:r>
              <a:rPr lang="ru-RU" sz="3000" dirty="0"/>
              <a:t> доходами та </a:t>
            </a:r>
            <a:r>
              <a:rPr lang="ru-RU" sz="3000" dirty="0" err="1"/>
              <a:t>іншими</a:t>
            </a:r>
            <a:r>
              <a:rPr lang="ru-RU" sz="3000" dirty="0"/>
              <a:t> </a:t>
            </a:r>
            <a:r>
              <a:rPr lang="ru-RU" sz="3000" dirty="0" err="1"/>
              <a:t>вигодами</a:t>
            </a:r>
            <a:r>
              <a:rPr lang="ru-RU" sz="3000" dirty="0"/>
              <a:t>, </a:t>
            </a:r>
            <a:r>
              <a:rPr lang="ru-RU" sz="3000" dirty="0" err="1"/>
              <a:t>які</a:t>
            </a:r>
            <a:r>
              <a:rPr lang="ru-RU" sz="3000" dirty="0"/>
              <a:t> </a:t>
            </a:r>
            <a:r>
              <a:rPr lang="ru-RU" sz="3000" dirty="0" err="1"/>
              <a:t>дає</a:t>
            </a:r>
            <a:r>
              <a:rPr lang="ru-RU" sz="3000" dirty="0"/>
              <a:t> </a:t>
            </a:r>
            <a:r>
              <a:rPr lang="ru-RU" sz="3000" dirty="0" err="1"/>
              <a:t>його</a:t>
            </a:r>
            <a:r>
              <a:rPr lang="ru-RU" sz="3000" dirty="0"/>
              <a:t> </a:t>
            </a:r>
            <a:r>
              <a:rPr lang="ru-RU" sz="3000" dirty="0" err="1"/>
              <a:t>власність</a:t>
            </a:r>
            <a:r>
              <a:rPr lang="ru-RU" sz="3000" dirty="0"/>
              <a:t>.</a:t>
            </a:r>
          </a:p>
          <a:p>
            <a:r>
              <a:rPr lang="ru-RU" sz="3000" dirty="0" err="1"/>
              <a:t>Маючи</a:t>
            </a:r>
            <a:r>
              <a:rPr lang="ru-RU" sz="3000" dirty="0"/>
              <a:t> </a:t>
            </a:r>
            <a:r>
              <a:rPr lang="ru-RU" sz="3000" dirty="0" err="1"/>
              <a:t>приватну</a:t>
            </a:r>
            <a:r>
              <a:rPr lang="ru-RU" sz="3000" dirty="0"/>
              <a:t> </a:t>
            </a:r>
            <a:r>
              <a:rPr lang="ru-RU" sz="3000" dirty="0" err="1"/>
              <a:t>власність</a:t>
            </a:r>
            <a:r>
              <a:rPr lang="ru-RU" sz="3000" dirty="0"/>
              <a:t>, </a:t>
            </a:r>
            <a:r>
              <a:rPr lang="ru-RU" sz="3000" dirty="0" err="1"/>
              <a:t>кожен</a:t>
            </a:r>
            <a:r>
              <a:rPr lang="ru-RU" sz="3000" dirty="0"/>
              <a:t> </a:t>
            </a:r>
            <a:r>
              <a:rPr lang="ru-RU" sz="3000" dirty="0" err="1"/>
              <a:t>може</a:t>
            </a:r>
            <a:r>
              <a:rPr lang="ru-RU" sz="3000" dirty="0"/>
              <a:t> </a:t>
            </a:r>
            <a:r>
              <a:rPr lang="ru-RU" sz="3000" dirty="0" err="1"/>
              <a:t>користуватися</a:t>
            </a:r>
            <a:r>
              <a:rPr lang="ru-RU" sz="3000" dirty="0"/>
              <a:t> </a:t>
            </a:r>
            <a:r>
              <a:rPr lang="ru-RU" sz="3000" dirty="0" err="1"/>
              <a:t>цими</a:t>
            </a:r>
            <a:r>
              <a:rPr lang="ru-RU" sz="3000" dirty="0"/>
              <a:t> правами. </a:t>
            </a:r>
            <a:endParaRPr lang="uk-UA" sz="3000" dirty="0"/>
          </a:p>
        </p:txBody>
      </p:sp>
    </p:spTree>
    <p:extLst>
      <p:ext uri="{BB962C8B-B14F-4D97-AF65-F5344CB8AC3E}">
        <p14:creationId xmlns:p14="http://schemas.microsoft.com/office/powerpoint/2010/main" val="3793981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3" name="Прямоугольник 2"/>
          <p:cNvSpPr/>
          <p:nvPr/>
        </p:nvSpPr>
        <p:spPr>
          <a:xfrm>
            <a:off x="2247748" y="207743"/>
            <a:ext cx="7355860" cy="553998"/>
          </a:xfrm>
          <a:prstGeom prst="rect">
            <a:avLst/>
          </a:prstGeom>
        </p:spPr>
        <p:txBody>
          <a:bodyPr wrap="none">
            <a:spAutoFit/>
          </a:bodyPr>
          <a:lstStyle/>
          <a:p>
            <a:r>
              <a:rPr lang="uk-UA" sz="3000" b="1" dirty="0">
                <a:effectLst>
                  <a:outerShdw blurRad="38100" dist="38100" dir="2700000" algn="tl">
                    <a:srgbClr val="000000">
                      <a:alpha val="43137"/>
                    </a:srgbClr>
                  </a:outerShdw>
                </a:effectLst>
              </a:rPr>
              <a:t>Сутність підприємницької діяльності</a:t>
            </a:r>
          </a:p>
        </p:txBody>
      </p:sp>
      <p:sp>
        <p:nvSpPr>
          <p:cNvPr id="4" name="Прямоугольник 3"/>
          <p:cNvSpPr/>
          <p:nvPr/>
        </p:nvSpPr>
        <p:spPr>
          <a:xfrm>
            <a:off x="1037052" y="789602"/>
            <a:ext cx="10557540" cy="5262979"/>
          </a:xfrm>
          <a:prstGeom prst="rect">
            <a:avLst/>
          </a:prstGeom>
        </p:spPr>
        <p:txBody>
          <a:bodyPr wrap="square">
            <a:spAutoFit/>
          </a:bodyPr>
          <a:lstStyle/>
          <a:p>
            <a:pPr algn="just"/>
            <a:r>
              <a:rPr lang="uk-UA" sz="2200" b="1" dirty="0" smtClean="0"/>
              <a:t>ПІДПРИЄМНИЦТВО</a:t>
            </a:r>
            <a:r>
              <a:rPr lang="uk-UA" sz="2200" dirty="0" smtClean="0"/>
              <a:t> – </a:t>
            </a:r>
            <a:r>
              <a:rPr lang="uk-UA" sz="2200" dirty="0"/>
              <a:t>це не будь-яка </a:t>
            </a:r>
            <a:r>
              <a:rPr lang="uk-UA" sz="2200" dirty="0" smtClean="0"/>
              <a:t>господарська діяльність</a:t>
            </a:r>
            <a:r>
              <a:rPr lang="uk-UA" sz="2200" dirty="0"/>
              <a:t>, це особливий вид діяльності, і ця особливість </a:t>
            </a:r>
            <a:r>
              <a:rPr lang="uk-UA" sz="2200" dirty="0" smtClean="0"/>
              <a:t>характеризується такими </a:t>
            </a:r>
            <a:r>
              <a:rPr lang="uk-UA" sz="2200" dirty="0"/>
              <a:t>відчутними ознаками</a:t>
            </a:r>
            <a:r>
              <a:rPr lang="uk-UA" sz="2200" dirty="0" smtClean="0"/>
              <a:t>.</a:t>
            </a:r>
          </a:p>
          <a:p>
            <a:endParaRPr lang="uk-UA" sz="2200" dirty="0"/>
          </a:p>
          <a:p>
            <a:r>
              <a:rPr lang="uk-UA" dirty="0"/>
              <a:t>По-перше, це самостійна діяльність, </a:t>
            </a:r>
            <a:r>
              <a:rPr lang="uk-UA" dirty="0" err="1"/>
              <a:t>діяльність</a:t>
            </a:r>
            <a:r>
              <a:rPr lang="uk-UA" dirty="0"/>
              <a:t> «за свій рахунок</a:t>
            </a:r>
            <a:r>
              <a:rPr lang="uk-UA" dirty="0" smtClean="0"/>
              <a:t>». Основою </a:t>
            </a:r>
            <a:r>
              <a:rPr lang="uk-UA" dirty="0"/>
              <a:t>підприємницької діяльності є власність підприємця</a:t>
            </a:r>
            <a:r>
              <a:rPr lang="uk-UA" dirty="0" smtClean="0"/>
              <a:t>.</a:t>
            </a:r>
          </a:p>
          <a:p>
            <a:endParaRPr lang="uk-UA" dirty="0"/>
          </a:p>
          <a:p>
            <a:r>
              <a:rPr lang="uk-UA" dirty="0"/>
              <a:t>По-друге, це ініціативна, творча діяльність. В основі </a:t>
            </a:r>
            <a:r>
              <a:rPr lang="uk-UA" dirty="0" smtClean="0"/>
              <a:t>здійснення підприємницької </a:t>
            </a:r>
            <a:r>
              <a:rPr lang="uk-UA" dirty="0"/>
              <a:t>діяльності лежить власна ініціатива, творчо-пошуковий</a:t>
            </a:r>
            <a:r>
              <a:rPr lang="uk-UA" dirty="0"/>
              <a:t>, інноваційний </a:t>
            </a:r>
            <a:r>
              <a:rPr lang="uk-UA" dirty="0"/>
              <a:t>підхід. </a:t>
            </a:r>
            <a:endParaRPr lang="uk-UA" dirty="0"/>
          </a:p>
          <a:p>
            <a:endParaRPr lang="uk-UA" dirty="0"/>
          </a:p>
          <a:p>
            <a:r>
              <a:rPr lang="uk-UA" dirty="0"/>
              <a:t>По-третє, це систематична діяльність. </a:t>
            </a:r>
            <a:r>
              <a:rPr lang="uk-UA" dirty="0"/>
              <a:t>Підприємницька діяльність має бути постійною, пов'язаною з відтворювальним процесом і обов'язково офіційно зареєстрованою. </a:t>
            </a:r>
            <a:endParaRPr lang="uk-UA" dirty="0" smtClean="0"/>
          </a:p>
          <a:p>
            <a:endParaRPr lang="uk-UA" dirty="0"/>
          </a:p>
          <a:p>
            <a:r>
              <a:rPr lang="uk-UA" dirty="0" smtClean="0"/>
              <a:t>По-четверте</a:t>
            </a:r>
            <a:r>
              <a:rPr lang="uk-UA" dirty="0"/>
              <a:t>, це діяльність, яка здійснюється на власний ризик. Підприємницька діяльність здійснюється під власну економічну (майнову) відповідальність. </a:t>
            </a:r>
            <a:endParaRPr lang="uk-UA" dirty="0" smtClean="0"/>
          </a:p>
          <a:p>
            <a:endParaRPr lang="uk-UA" dirty="0"/>
          </a:p>
          <a:p>
            <a:r>
              <a:rPr lang="uk-UA" dirty="0" smtClean="0"/>
              <a:t>По-п'яте</a:t>
            </a:r>
            <a:r>
              <a:rPr lang="uk-UA" dirty="0"/>
              <a:t>, метою цієї діяльності є одержання прибутку або власного доходу.</a:t>
            </a:r>
            <a:endParaRPr lang="uk-UA" dirty="0"/>
          </a:p>
          <a:p>
            <a:endParaRPr lang="uk-UA" dirty="0"/>
          </a:p>
          <a:p>
            <a:endParaRPr lang="uk-UA" dirty="0"/>
          </a:p>
        </p:txBody>
      </p:sp>
    </p:spTree>
    <p:extLst>
      <p:ext uri="{BB962C8B-B14F-4D97-AF65-F5344CB8AC3E}">
        <p14:creationId xmlns:p14="http://schemas.microsoft.com/office/powerpoint/2010/main" val="3459217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51580" y="420624"/>
            <a:ext cx="4805530" cy="5045721"/>
          </a:xfrm>
        </p:spPr>
        <p:txBody>
          <a:bodyPr>
            <a:normAutofit fontScale="92500" lnSpcReduction="20000"/>
          </a:bodyPr>
          <a:lstStyle/>
          <a:p>
            <a:pPr marL="0" indent="0" algn="ctr">
              <a:buNone/>
            </a:pPr>
            <a:r>
              <a:rPr lang="uk-UA" sz="2500" b="1" u="sng" dirty="0" smtClean="0">
                <a:effectLst>
                  <a:outerShdw blurRad="38100" dist="38100" dir="2700000" algn="tl">
                    <a:srgbClr val="000000">
                      <a:alpha val="43137"/>
                    </a:srgbClr>
                  </a:outerShdw>
                </a:effectLst>
              </a:rPr>
              <a:t>Підприємництво </a:t>
            </a:r>
          </a:p>
          <a:p>
            <a:pPr marL="0" indent="0" algn="ctr">
              <a:buNone/>
            </a:pPr>
            <a:endParaRPr lang="uk-UA" sz="2500" b="1" dirty="0" smtClean="0"/>
          </a:p>
          <a:p>
            <a:pPr marL="0" indent="0" algn="ctr">
              <a:buNone/>
            </a:pPr>
            <a:endParaRPr lang="uk-UA" sz="2500" b="1" dirty="0"/>
          </a:p>
          <a:p>
            <a:pPr marL="0" indent="0" algn="ctr">
              <a:buNone/>
            </a:pPr>
            <a:r>
              <a:rPr lang="uk-UA" sz="2500" b="1" dirty="0" smtClean="0"/>
              <a:t>– </a:t>
            </a:r>
            <a:r>
              <a:rPr lang="uk-UA" sz="2500" b="1" dirty="0"/>
              <a:t>це самостійна, ініціативна, систематична діяльність господарюючих суб'єктів з виробництва продукції, виконання робіт, надання послуг, яка здійснюється на власний ризик з метою одержання прибутку або власного доходу</a:t>
            </a:r>
            <a:endParaRPr lang="ru-RU" sz="2500" b="1" dirty="0"/>
          </a:p>
        </p:txBody>
      </p:sp>
      <p:sp>
        <p:nvSpPr>
          <p:cNvPr id="4" name="AutoShape 2" descr="Ð ÐµÐ·ÑÐ»ÑÑÐ°Ñ Ð¿Ð¾ÑÑÐºÑ Ð·Ð¾Ð±ÑÐ°Ð¶ÐµÐ½Ñ Ð·Ð° Ð·Ð°Ð¿Ð¸ÑÐ¾Ð¼ &quot;Ð±ÑÐ·Ð½ÐµÑ&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 name="Рисунок 4"/>
          <p:cNvPicPr>
            <a:picLocks noChangeAspect="1"/>
          </p:cNvPicPr>
          <p:nvPr/>
        </p:nvPicPr>
        <p:blipFill>
          <a:blip r:embed="rId2"/>
          <a:stretch>
            <a:fillRect/>
          </a:stretch>
        </p:blipFill>
        <p:spPr>
          <a:xfrm>
            <a:off x="6253216" y="1564685"/>
            <a:ext cx="5461428" cy="3634332"/>
          </a:xfrm>
          <a:prstGeom prst="rect">
            <a:avLst/>
          </a:prstGeom>
        </p:spPr>
      </p:pic>
    </p:spTree>
    <p:extLst>
      <p:ext uri="{BB962C8B-B14F-4D97-AF65-F5344CB8AC3E}">
        <p14:creationId xmlns:p14="http://schemas.microsoft.com/office/powerpoint/2010/main" val="3804503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164592" y="322916"/>
            <a:ext cx="10954512" cy="4708981"/>
          </a:xfrm>
          <a:prstGeom prst="rect">
            <a:avLst/>
          </a:prstGeom>
        </p:spPr>
        <p:txBody>
          <a:bodyPr wrap="square">
            <a:spAutoFit/>
          </a:bodyPr>
          <a:lstStyle/>
          <a:p>
            <a:pPr algn="just"/>
            <a:r>
              <a:rPr lang="uk-UA" sz="2500" dirty="0"/>
              <a:t>Не треба ототожнювати поняття «підприємництво» </a:t>
            </a:r>
            <a:r>
              <a:rPr lang="uk-UA" sz="2500" dirty="0" smtClean="0"/>
              <a:t>та «</a:t>
            </a:r>
            <a:r>
              <a:rPr lang="uk-UA" sz="2500" dirty="0"/>
              <a:t>підприємливість</a:t>
            </a:r>
            <a:r>
              <a:rPr lang="uk-UA" sz="2500" dirty="0" smtClean="0"/>
              <a:t>». </a:t>
            </a:r>
          </a:p>
          <a:p>
            <a:pPr algn="just"/>
            <a:r>
              <a:rPr lang="uk-UA" sz="2500" dirty="0" smtClean="0"/>
              <a:t>Підприємливість </a:t>
            </a:r>
            <a:r>
              <a:rPr lang="uk-UA" sz="2500" dirty="0"/>
              <a:t>– це здатність людини (особистості</a:t>
            </a:r>
            <a:r>
              <a:rPr lang="uk-UA" sz="2500" dirty="0" smtClean="0"/>
              <a:t>) до </a:t>
            </a:r>
            <a:r>
              <a:rPr lang="uk-UA" sz="2500" dirty="0"/>
              <a:t>самостійних, неординарних, нетипових дій. Тому в умовах </a:t>
            </a:r>
            <a:r>
              <a:rPr lang="uk-UA" sz="2500" dirty="0" smtClean="0"/>
              <a:t>ринку практично </a:t>
            </a:r>
            <a:r>
              <a:rPr lang="uk-UA" sz="2500" dirty="0"/>
              <a:t>всі люди мають бути підприємливими, але це не означає, що </a:t>
            </a:r>
            <a:r>
              <a:rPr lang="uk-UA" sz="2500" dirty="0" smtClean="0"/>
              <a:t>всі повинні </a:t>
            </a:r>
            <a:r>
              <a:rPr lang="uk-UA" sz="2500" dirty="0"/>
              <a:t>й можуть бути підприємцями. Як показує світовий досвід, </a:t>
            </a:r>
            <a:r>
              <a:rPr lang="uk-UA" sz="2500" dirty="0" smtClean="0"/>
              <a:t>лише 5-8</a:t>
            </a:r>
            <a:r>
              <a:rPr lang="uk-UA" sz="2500" dirty="0"/>
              <a:t>% населення країни є представниками успішних підприємницьких кіл.</a:t>
            </a:r>
          </a:p>
          <a:p>
            <a:pPr algn="just"/>
            <a:endParaRPr lang="uk-UA" sz="2500" dirty="0" smtClean="0"/>
          </a:p>
          <a:p>
            <a:pPr algn="just"/>
            <a:endParaRPr lang="uk-UA" sz="2500" dirty="0"/>
          </a:p>
          <a:p>
            <a:pPr algn="just"/>
            <a:r>
              <a:rPr lang="uk-UA" sz="2500" dirty="0" smtClean="0"/>
              <a:t>Загальні </a:t>
            </a:r>
            <a:r>
              <a:rPr lang="uk-UA" sz="2500" dirty="0"/>
              <a:t>правові, економічні та соціальні засади </a:t>
            </a:r>
            <a:r>
              <a:rPr lang="uk-UA" sz="2500" dirty="0" smtClean="0"/>
              <a:t>здійснення підприємницької </a:t>
            </a:r>
            <a:r>
              <a:rPr lang="uk-UA" sz="2500" dirty="0"/>
              <a:t>діяльності громадянами та юридичними особами</a:t>
            </a:r>
            <a:r>
              <a:rPr lang="uk-UA" sz="2500" dirty="0" smtClean="0"/>
              <a:t>, встановлення </a:t>
            </a:r>
            <a:r>
              <a:rPr lang="uk-UA" sz="2500" dirty="0"/>
              <a:t>гарантій свободи підприємців та їх державна підтримка</a:t>
            </a:r>
          </a:p>
          <a:p>
            <a:pPr algn="just"/>
            <a:r>
              <a:rPr lang="uk-UA" sz="2500" dirty="0"/>
              <a:t>регулюються </a:t>
            </a:r>
            <a:r>
              <a:rPr lang="uk-UA" sz="2500" b="1" dirty="0"/>
              <a:t>Господарським кодексом України.</a:t>
            </a:r>
          </a:p>
        </p:txBody>
      </p:sp>
    </p:spTree>
    <p:extLst>
      <p:ext uri="{BB962C8B-B14F-4D97-AF65-F5344CB8AC3E}">
        <p14:creationId xmlns:p14="http://schemas.microsoft.com/office/powerpoint/2010/main" val="4223040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86" t="19095" r="20426" b="9799"/>
          <a:stretch/>
        </p:blipFill>
        <p:spPr bwMode="auto">
          <a:xfrm>
            <a:off x="1983348" y="150336"/>
            <a:ext cx="8362129" cy="5512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3040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616528" y="294007"/>
            <a:ext cx="11021290" cy="5093702"/>
          </a:xfrm>
          <a:prstGeom prst="rect">
            <a:avLst/>
          </a:prstGeom>
        </p:spPr>
        <p:txBody>
          <a:bodyPr wrap="square">
            <a:spAutoFit/>
          </a:bodyPr>
          <a:lstStyle/>
          <a:p>
            <a:r>
              <a:rPr lang="uk-UA" sz="2500" b="1" dirty="0"/>
              <a:t>Кінцева ціль </a:t>
            </a:r>
            <a:r>
              <a:rPr lang="uk-UA" sz="2500" dirty="0"/>
              <a:t>– це одержання прибутку. Переважна частина чистого прибутку спрямовується не на особисте споживання, а вкладається у подальший розвиток фірми, найбільш перспективні сфери бізнесу. </a:t>
            </a:r>
            <a:endParaRPr lang="uk-UA" sz="2500" dirty="0" smtClean="0"/>
          </a:p>
          <a:p>
            <a:endParaRPr lang="uk-UA" sz="2500" dirty="0"/>
          </a:p>
          <a:p>
            <a:r>
              <a:rPr lang="uk-UA" sz="2500" b="1" dirty="0" smtClean="0"/>
              <a:t>Проміжними </a:t>
            </a:r>
            <a:r>
              <a:rPr lang="uk-UA" sz="2500" b="1" dirty="0"/>
              <a:t>цілями можуть бути: </a:t>
            </a:r>
            <a:r>
              <a:rPr lang="uk-UA" sz="2500" dirty="0"/>
              <a:t>найбільш повне задоволення споживчого попиту на товари та послуги, обслуговування певної групи клієнтів (сегмента ринку), підвищення іміджу фірми та зміцнення її позицій на ринку, економія часу споживачів, клієнтів. Вони відображають отримання соціального ефекту. Після того як сформульована місія організації, необхідно визначити довгострокові (стратегічні) та короткострокові (тактичні) цілі. Подальший розподіл може бути продовжений до рівня завдань. Як правило, вони об'єднуються у ієрархічну модель – «дерево цілей». </a:t>
            </a:r>
          </a:p>
        </p:txBody>
      </p:sp>
    </p:spTree>
    <p:extLst>
      <p:ext uri="{BB962C8B-B14F-4D97-AF65-F5344CB8AC3E}">
        <p14:creationId xmlns:p14="http://schemas.microsoft.com/office/powerpoint/2010/main" val="4223040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2" name="Прямоугольник 1"/>
          <p:cNvSpPr/>
          <p:nvPr/>
        </p:nvSpPr>
        <p:spPr>
          <a:xfrm>
            <a:off x="928254" y="442621"/>
            <a:ext cx="9886049" cy="3170099"/>
          </a:xfrm>
          <a:prstGeom prst="rect">
            <a:avLst/>
          </a:prstGeom>
        </p:spPr>
        <p:txBody>
          <a:bodyPr wrap="square">
            <a:spAutoFit/>
          </a:bodyPr>
          <a:lstStyle/>
          <a:p>
            <a:r>
              <a:rPr lang="uk-UA" sz="2500" dirty="0"/>
              <a:t>Існують дві моделі підприємництва:</a:t>
            </a:r>
          </a:p>
          <a:p>
            <a:r>
              <a:rPr lang="uk-UA" sz="2500" b="1" dirty="0"/>
              <a:t>класична</a:t>
            </a:r>
            <a:r>
              <a:rPr lang="uk-UA" sz="2500" dirty="0"/>
              <a:t> – орієнтується на максимізацію віддачі від ресурсів, які </a:t>
            </a:r>
            <a:r>
              <a:rPr lang="uk-UA" sz="2500" dirty="0" smtClean="0"/>
              <a:t>має підприємство</a:t>
            </a:r>
            <a:r>
              <a:rPr lang="uk-UA" sz="2500" dirty="0"/>
              <a:t>;</a:t>
            </a:r>
          </a:p>
          <a:p>
            <a:endParaRPr lang="uk-UA" sz="2500" dirty="0" smtClean="0"/>
          </a:p>
          <a:p>
            <a:r>
              <a:rPr lang="uk-UA" sz="2500" b="1" dirty="0" smtClean="0"/>
              <a:t>інноваційна</a:t>
            </a:r>
            <a:r>
              <a:rPr lang="uk-UA" sz="2500" dirty="0" smtClean="0"/>
              <a:t> </a:t>
            </a:r>
            <a:r>
              <a:rPr lang="uk-UA" sz="2500" dirty="0"/>
              <a:t>– передбачає впровадження прогресивних </a:t>
            </a:r>
            <a:r>
              <a:rPr lang="uk-UA" sz="2500" dirty="0" smtClean="0"/>
              <a:t> технологічних та новаторських </a:t>
            </a:r>
            <a:r>
              <a:rPr lang="uk-UA" sz="2500" dirty="0"/>
              <a:t>рішень, інших можливостей у сфері бізнесу, навіть </a:t>
            </a:r>
            <a:r>
              <a:rPr lang="uk-UA" sz="2500" dirty="0" smtClean="0"/>
              <a:t>якщо власних </a:t>
            </a:r>
            <a:r>
              <a:rPr lang="uk-UA" sz="2500" dirty="0"/>
              <a:t>ресурсів для цього недостатньо.</a:t>
            </a:r>
          </a:p>
        </p:txBody>
      </p:sp>
    </p:spTree>
    <p:extLst>
      <p:ext uri="{BB962C8B-B14F-4D97-AF65-F5344CB8AC3E}">
        <p14:creationId xmlns:p14="http://schemas.microsoft.com/office/powerpoint/2010/main" val="4223040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3" name="Прямоугольник 2"/>
          <p:cNvSpPr/>
          <p:nvPr/>
        </p:nvSpPr>
        <p:spPr>
          <a:xfrm>
            <a:off x="498763" y="221545"/>
            <a:ext cx="11191009" cy="594008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uk-UA" sz="2200" dirty="0"/>
              <a:t>Основними функціями підприємницької діяльності є:</a:t>
            </a:r>
          </a:p>
          <a:p>
            <a:r>
              <a:rPr lang="uk-UA" sz="2200" dirty="0"/>
              <a:t>1. </a:t>
            </a:r>
            <a:r>
              <a:rPr lang="uk-UA" sz="2200" b="1" u="sng" dirty="0">
                <a:effectLst>
                  <a:outerShdw blurRad="38100" dist="38100" dir="2700000" algn="tl">
                    <a:srgbClr val="000000">
                      <a:alpha val="43137"/>
                    </a:srgbClr>
                  </a:outerShdw>
                </a:effectLst>
              </a:rPr>
              <a:t>Ресурсна</a:t>
            </a:r>
            <a:r>
              <a:rPr lang="uk-UA" sz="2200" dirty="0">
                <a:effectLst>
                  <a:outerShdw blurRad="38100" dist="38100" dir="2700000" algn="tl">
                    <a:srgbClr val="000000">
                      <a:alpha val="43137"/>
                    </a:srgbClr>
                  </a:outerShdw>
                </a:effectLst>
              </a:rPr>
              <a:t> </a:t>
            </a:r>
            <a:r>
              <a:rPr lang="uk-UA" sz="2200" dirty="0"/>
              <a:t>– мобілізація внутрішніх та зовнішніх ресурсів</a:t>
            </a:r>
          </a:p>
          <a:p>
            <a:r>
              <a:rPr lang="uk-UA" sz="2200" dirty="0"/>
              <a:t>(фінансових, трудових, матеріальних, природних та ін.) для ефективного</a:t>
            </a:r>
          </a:p>
          <a:p>
            <a:r>
              <a:rPr lang="uk-UA" sz="2200" dirty="0"/>
              <a:t>функціонування.</a:t>
            </a:r>
          </a:p>
          <a:p>
            <a:r>
              <a:rPr lang="uk-UA" sz="2200" dirty="0"/>
              <a:t>2. </a:t>
            </a:r>
            <a:r>
              <a:rPr lang="uk-UA" sz="2200" b="1" u="sng" dirty="0">
                <a:effectLst>
                  <a:outerShdw blurRad="38100" dist="38100" dir="2700000" algn="tl">
                    <a:srgbClr val="000000">
                      <a:alpha val="43137"/>
                    </a:srgbClr>
                  </a:outerShdw>
                </a:effectLst>
              </a:rPr>
              <a:t>Творча</a:t>
            </a:r>
            <a:r>
              <a:rPr lang="uk-UA" sz="2200" dirty="0"/>
              <a:t> – пов'язана з розробкою та реалізацією нових бізнес-ідей,</a:t>
            </a:r>
          </a:p>
          <a:p>
            <a:r>
              <a:rPr lang="uk-UA" sz="2200" dirty="0"/>
              <a:t>ноу-хау, винаходів; творче ставлення до справи.</a:t>
            </a:r>
          </a:p>
          <a:p>
            <a:r>
              <a:rPr lang="uk-UA" sz="2200" dirty="0"/>
              <a:t>3. </a:t>
            </a:r>
            <a:r>
              <a:rPr lang="uk-UA" sz="2200" b="1" u="sng" dirty="0">
                <a:effectLst>
                  <a:outerShdw blurRad="38100" dist="38100" dir="2700000" algn="tl">
                    <a:srgbClr val="000000">
                      <a:alpha val="43137"/>
                    </a:srgbClr>
                  </a:outerShdw>
                </a:effectLst>
              </a:rPr>
              <a:t>Організаційна</a:t>
            </a:r>
            <a:r>
              <a:rPr lang="uk-UA" sz="2200" dirty="0">
                <a:effectLst>
                  <a:outerShdw blurRad="38100" dist="38100" dir="2700000" algn="tl">
                    <a:srgbClr val="000000">
                      <a:alpha val="43137"/>
                    </a:srgbClr>
                  </a:outerShdw>
                </a:effectLst>
              </a:rPr>
              <a:t> </a:t>
            </a:r>
            <a:r>
              <a:rPr lang="uk-UA" sz="2200" dirty="0"/>
              <a:t>– пов'язана з матеріально-технічним забезпеченням</a:t>
            </a:r>
          </a:p>
          <a:p>
            <a:r>
              <a:rPr lang="uk-UA" sz="2200" dirty="0"/>
              <a:t>виробництва, налагодженням технологічного процесу, організацією</a:t>
            </a:r>
          </a:p>
          <a:p>
            <a:r>
              <a:rPr lang="uk-UA" sz="2200" dirty="0"/>
              <a:t>комерційної діяльності, сервісу.</a:t>
            </a:r>
          </a:p>
          <a:p>
            <a:r>
              <a:rPr lang="uk-UA" sz="2200" dirty="0"/>
              <a:t>4. </a:t>
            </a:r>
            <a:r>
              <a:rPr lang="uk-UA" sz="2200" b="1" u="sng" dirty="0">
                <a:effectLst>
                  <a:outerShdw blurRad="38100" dist="38100" dir="2700000" algn="tl">
                    <a:srgbClr val="000000">
                      <a:alpha val="43137"/>
                    </a:srgbClr>
                  </a:outerShdw>
                </a:effectLst>
              </a:rPr>
              <a:t>Стимулююча</a:t>
            </a:r>
            <a:r>
              <a:rPr lang="uk-UA" sz="2200" dirty="0">
                <a:effectLst>
                  <a:outerShdw blurRad="38100" dist="38100" dir="2700000" algn="tl">
                    <a:srgbClr val="000000">
                      <a:alpha val="43137"/>
                    </a:srgbClr>
                  </a:outerShdw>
                </a:effectLst>
              </a:rPr>
              <a:t> </a:t>
            </a:r>
            <a:r>
              <a:rPr lang="uk-UA" sz="2200" dirty="0"/>
              <a:t>– дозволяє створити механізм підвищення ефективної</a:t>
            </a:r>
          </a:p>
          <a:p>
            <a:r>
              <a:rPr lang="uk-UA" sz="2200" dirty="0"/>
              <a:t>та корисної праці, застосувати дійові методи стимулювання збуту товарів на</a:t>
            </a:r>
          </a:p>
          <a:p>
            <a:r>
              <a:rPr lang="uk-UA" sz="2200" dirty="0"/>
              <a:t>основі виявлених споживчих потреб.</a:t>
            </a:r>
          </a:p>
          <a:p>
            <a:r>
              <a:rPr lang="uk-UA" sz="2200" dirty="0"/>
              <a:t>5. </a:t>
            </a:r>
            <a:r>
              <a:rPr lang="uk-UA" sz="2200" b="1" u="sng" dirty="0">
                <a:effectLst>
                  <a:outerShdw blurRad="38100" dist="38100" dir="2700000" algn="tl">
                    <a:srgbClr val="000000">
                      <a:alpha val="43137"/>
                    </a:srgbClr>
                  </a:outerShdw>
                </a:effectLst>
              </a:rPr>
              <a:t>Управлінська</a:t>
            </a:r>
            <a:r>
              <a:rPr lang="uk-UA" sz="2200" dirty="0"/>
              <a:t> – пов'язана з механізмом управління персоналом та</a:t>
            </a:r>
          </a:p>
          <a:p>
            <a:r>
              <a:rPr lang="uk-UA" sz="2200" dirty="0"/>
              <a:t>фірмою. </a:t>
            </a:r>
            <a:endParaRPr lang="uk-UA" sz="2200" dirty="0" smtClean="0"/>
          </a:p>
          <a:p>
            <a:r>
              <a:rPr lang="uk-UA" sz="2400" dirty="0" smtClean="0"/>
              <a:t>6. </a:t>
            </a:r>
            <a:r>
              <a:rPr lang="uk-UA" sz="2400" b="1" u="sng" dirty="0" smtClean="0">
                <a:effectLst>
                  <a:outerShdw blurRad="38100" dist="38100" dir="2700000" algn="tl">
                    <a:srgbClr val="000000">
                      <a:alpha val="43137"/>
                    </a:srgbClr>
                  </a:outerShdw>
                </a:effectLst>
              </a:rPr>
              <a:t>Захисна</a:t>
            </a:r>
            <a:r>
              <a:rPr lang="uk-UA" sz="2400" dirty="0" smtClean="0"/>
              <a:t> </a:t>
            </a:r>
            <a:r>
              <a:rPr lang="uk-UA" sz="2400" dirty="0"/>
              <a:t>– передбачає систему захисту прав та інтересів підприємців,</a:t>
            </a:r>
          </a:p>
          <a:p>
            <a:r>
              <a:rPr lang="uk-UA" sz="2400" dirty="0"/>
              <a:t>створення сприятливих умов функціонування бізнесу, усунення існуючих</a:t>
            </a:r>
          </a:p>
          <a:p>
            <a:r>
              <a:rPr lang="uk-UA" sz="2400" dirty="0"/>
              <a:t>проблем на макрорівні. </a:t>
            </a:r>
            <a:endParaRPr lang="uk-UA" sz="2200" dirty="0"/>
          </a:p>
        </p:txBody>
      </p:sp>
    </p:spTree>
    <p:extLst>
      <p:ext uri="{BB962C8B-B14F-4D97-AF65-F5344CB8AC3E}">
        <p14:creationId xmlns:p14="http://schemas.microsoft.com/office/powerpoint/2010/main" val="2788578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sp>
        <p:nvSpPr>
          <p:cNvPr id="3" name="Прямоугольник 2"/>
          <p:cNvSpPr/>
          <p:nvPr/>
        </p:nvSpPr>
        <p:spPr>
          <a:xfrm>
            <a:off x="290945" y="280474"/>
            <a:ext cx="11668991" cy="509370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uk-UA" sz="2500" dirty="0"/>
              <a:t>Підприємництво здійснюється на основі таких принципів:</a:t>
            </a:r>
          </a:p>
          <a:p>
            <a:r>
              <a:rPr lang="uk-UA" sz="2500" dirty="0"/>
              <a:t>1</a:t>
            </a:r>
            <a:r>
              <a:rPr lang="uk-UA" sz="2500" dirty="0" smtClean="0"/>
              <a:t>) вільний </a:t>
            </a:r>
            <a:r>
              <a:rPr lang="uk-UA" sz="2500" dirty="0"/>
              <a:t>вибір підприємцем видів підприємницької діяльності;</a:t>
            </a:r>
          </a:p>
          <a:p>
            <a:r>
              <a:rPr lang="uk-UA" sz="2500" dirty="0" smtClean="0"/>
              <a:t>2) самостійне </a:t>
            </a:r>
            <a:r>
              <a:rPr lang="uk-UA" sz="2500" dirty="0"/>
              <a:t>формування підприємцем програми діяльності та вибір</a:t>
            </a:r>
          </a:p>
          <a:p>
            <a:r>
              <a:rPr lang="uk-UA" sz="2500" dirty="0"/>
              <a:t>постачальників і споживачів продукції, що виробляється, залучення</a:t>
            </a:r>
          </a:p>
          <a:p>
            <a:r>
              <a:rPr lang="uk-UA" sz="2500" dirty="0"/>
              <a:t>матеріально-технічних, фінансових та інших видів ресурсів, використання</a:t>
            </a:r>
          </a:p>
          <a:p>
            <a:r>
              <a:rPr lang="uk-UA" sz="2500" dirty="0"/>
              <a:t>яких не обмежено законом, встановлення цін на продукцію та послуги;</a:t>
            </a:r>
          </a:p>
          <a:p>
            <a:r>
              <a:rPr lang="uk-UA" sz="2500" dirty="0" smtClean="0"/>
              <a:t>3) </a:t>
            </a:r>
            <a:r>
              <a:rPr lang="uk-UA" sz="2500" dirty="0"/>
              <a:t>вільне наймання підприємцем працівників;</a:t>
            </a:r>
          </a:p>
          <a:p>
            <a:r>
              <a:rPr lang="uk-UA" sz="2500" dirty="0" smtClean="0"/>
              <a:t>4) </a:t>
            </a:r>
            <a:r>
              <a:rPr lang="uk-UA" sz="2500" dirty="0"/>
              <a:t>комерційний розрахунок та власний комерційний ризик;</a:t>
            </a:r>
          </a:p>
          <a:p>
            <a:r>
              <a:rPr lang="uk-UA" sz="2500" dirty="0" smtClean="0"/>
              <a:t>5) </a:t>
            </a:r>
            <a:r>
              <a:rPr lang="uk-UA" sz="2500" dirty="0"/>
              <a:t>вільне розпорядження прибутком, що залишається у підприємця</a:t>
            </a:r>
          </a:p>
          <a:p>
            <a:r>
              <a:rPr lang="uk-UA" sz="2500" dirty="0"/>
              <a:t>після сплати податків, зборів та інших платежів;</a:t>
            </a:r>
          </a:p>
          <a:p>
            <a:r>
              <a:rPr lang="uk-UA" sz="2500" dirty="0" smtClean="0"/>
              <a:t>6) </a:t>
            </a:r>
            <a:r>
              <a:rPr lang="uk-UA" sz="2500" dirty="0"/>
              <a:t>самостійне здійснення підприємцем </a:t>
            </a:r>
            <a:r>
              <a:rPr lang="uk-UA" sz="2500" dirty="0" smtClean="0"/>
              <a:t>зовнішньоекономічної діяльності</a:t>
            </a:r>
            <a:r>
              <a:rPr lang="uk-UA" sz="2500" dirty="0"/>
              <a:t>, використання підприємцем належної йому частки </a:t>
            </a:r>
            <a:r>
              <a:rPr lang="uk-UA" sz="2500" dirty="0" smtClean="0"/>
              <a:t>валютної виручки </a:t>
            </a:r>
            <a:r>
              <a:rPr lang="uk-UA" sz="2500" dirty="0"/>
              <a:t>на свій розсуд.</a:t>
            </a:r>
          </a:p>
        </p:txBody>
      </p:sp>
    </p:spTree>
    <p:extLst>
      <p:ext uri="{BB962C8B-B14F-4D97-AF65-F5344CB8AC3E}">
        <p14:creationId xmlns:p14="http://schemas.microsoft.com/office/powerpoint/2010/main" val="415753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69" t="13101" r="2621" b="17481"/>
          <a:stretch/>
        </p:blipFill>
        <p:spPr bwMode="auto">
          <a:xfrm>
            <a:off x="609600" y="275772"/>
            <a:ext cx="11040062" cy="4499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536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p:cNvSpPr txBox="1">
            <a:spLocks/>
          </p:cNvSpPr>
          <p:nvPr/>
        </p:nvSpPr>
        <p:spPr>
          <a:xfrm>
            <a:off x="1037052" y="3712464"/>
            <a:ext cx="9777252" cy="1894227"/>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uk-UA" sz="2500" b="1" i="1" dirty="0">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619" t="15576" r="29041" b="9418"/>
          <a:stretch/>
        </p:blipFill>
        <p:spPr bwMode="auto">
          <a:xfrm>
            <a:off x="1465942" y="174172"/>
            <a:ext cx="9348362" cy="6429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53680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TM10001114[[fn=Галерея]]</Template>
  <TotalTime>145</TotalTime>
  <Words>1688</Words>
  <Application>Microsoft Office PowerPoint</Application>
  <PresentationFormat>Произвольный</PresentationFormat>
  <Paragraphs>135</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Gallery</vt:lpstr>
      <vt:lpstr>Тема 2:  Організація бізнесу в Україні</vt:lpstr>
      <vt:lpstr>План</vt:lpstr>
      <vt:lpstr>Бізнес і підприємництво</vt:lpstr>
      <vt:lpstr>Бізнес і підприємництво</vt:lpstr>
      <vt:lpstr>Ознаки БізнесУ</vt:lpstr>
      <vt:lpstr>Ознаки БізнесУ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Організація бізнесу в Україні</dc:title>
  <dc:creator>RePack by Diakov</dc:creator>
  <cp:lastModifiedBy>Хоменко Ганна Юріївна</cp:lastModifiedBy>
  <cp:revision>13</cp:revision>
  <cp:lastPrinted>2020-10-08T11:59:41Z</cp:lastPrinted>
  <dcterms:created xsi:type="dcterms:W3CDTF">2018-11-15T19:10:00Z</dcterms:created>
  <dcterms:modified xsi:type="dcterms:W3CDTF">2020-10-08T13:29:14Z</dcterms:modified>
</cp:coreProperties>
</file>