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88" r:id="rId4"/>
    <p:sldId id="263" r:id="rId5"/>
    <p:sldId id="264" r:id="rId6"/>
    <p:sldId id="287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81" r:id="rId16"/>
    <p:sldId id="282" r:id="rId17"/>
    <p:sldId id="285" r:id="rId18"/>
    <p:sldId id="283" r:id="rId19"/>
    <p:sldId id="284" r:id="rId20"/>
    <p:sldId id="275" r:id="rId21"/>
    <p:sldId id="276" r:id="rId22"/>
    <p:sldId id="286" r:id="rId23"/>
    <p:sldId id="278" r:id="rId24"/>
    <p:sldId id="293" r:id="rId25"/>
    <p:sldId id="296" r:id="rId26"/>
    <p:sldId id="297" r:id="rId27"/>
    <p:sldId id="298" r:id="rId28"/>
    <p:sldId id="280" r:id="rId29"/>
    <p:sldId id="289" r:id="rId30"/>
    <p:sldId id="290" r:id="rId31"/>
    <p:sldId id="291" r:id="rId32"/>
    <p:sldId id="292" r:id="rId33"/>
    <p:sldId id="273" r:id="rId34"/>
    <p:sldId id="299" r:id="rId35"/>
    <p:sldId id="300" r:id="rId36"/>
    <p:sldId id="274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39" autoAdjust="0"/>
    <p:restoredTop sz="94660"/>
  </p:normalViewPr>
  <p:slideViewPr>
    <p:cSldViewPr snapToGrid="0">
      <p:cViewPr>
        <p:scale>
          <a:sx n="87" d="100"/>
          <a:sy n="87" d="100"/>
        </p:scale>
        <p:origin x="-1267" y="1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70957-0E02-4AE3-81A2-B4C92820FF0D}" type="datetimeFigureOut">
              <a:rPr lang="en-US"/>
              <a:pPr>
                <a:defRPr/>
              </a:pPr>
              <a:t>11/1/2023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E7E16-F7AB-48CE-8C74-A15528F30D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D478C-F4B3-4D0E-A66B-572031458E03}" type="datetimeFigureOut">
              <a:rPr lang="en-US"/>
              <a:pPr>
                <a:defRPr/>
              </a:pPr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E14F6-3F91-4D8C-9547-68C7BB3335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44E71-C9E9-4F87-84D4-8C80AFF12193}" type="datetimeFigureOut">
              <a:rPr lang="en-US"/>
              <a:pPr>
                <a:defRPr/>
              </a:pPr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E025E-92D8-4650-A4B9-865693E559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D4706-1F66-4E5B-9236-3DDD29891DD4}" type="datetimeFigureOut">
              <a:rPr lang="en-US"/>
              <a:pPr>
                <a:defRPr/>
              </a:pPr>
              <a:t>11/1/2023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DFD54-BDC4-409D-A099-6F555B07BB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B95D4-3783-4347-BFBE-695D4406721F}" type="datetimeFigureOut">
              <a:rPr lang="en-US"/>
              <a:pPr>
                <a:defRPr/>
              </a:pPr>
              <a:t>11/1/2023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B2039-2610-4972-9AD9-E0815352FD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B540E-B312-4CCA-9811-C58A1DA91E3B}" type="datetimeFigureOut">
              <a:rPr lang="en-US"/>
              <a:pPr>
                <a:defRPr/>
              </a:pPr>
              <a:t>11/1/2023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59FAB-0183-4535-B96B-11A5D23B73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EDB3D-1624-4C60-B465-D8659ED1321A}" type="datetimeFigureOut">
              <a:rPr lang="en-US"/>
              <a:pPr>
                <a:defRPr/>
              </a:pPr>
              <a:t>11/1/2023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7861F-C4B9-4394-BBD8-F304903641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920BE-610C-469D-B6C5-08AD5134C50E}" type="datetimeFigureOut">
              <a:rPr lang="en-US"/>
              <a:pPr>
                <a:defRPr/>
              </a:pPr>
              <a:t>11/1/2023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CF313-23B5-4E0A-8A26-431EC2EEB5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7CC34-C612-4942-8FDE-BE7CFE5D8908}" type="datetimeFigureOut">
              <a:rPr lang="en-US"/>
              <a:pPr>
                <a:defRPr/>
              </a:pPr>
              <a:t>11/1/2023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C6B62-D558-44E6-AFCA-2AB1F9593A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F3A78-4E16-4CF2-B4DB-CF8CD22A43DB}" type="datetimeFigureOut">
              <a:rPr lang="en-US"/>
              <a:pPr>
                <a:defRPr/>
              </a:pPr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27BDE-4E54-49D5-8C9C-7DA1002FA8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242AE-AE9C-43E3-8E3F-BBCC568985DF}" type="datetimeFigureOut">
              <a:rPr lang="en-US"/>
              <a:pPr>
                <a:defRPr/>
              </a:pPr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4A051-8177-49E7-8190-EE8894A9FA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667D6C-3569-49E1-A265-6CC8A1BA6409}" type="datetimeFigureOut">
              <a:rPr lang="en-US"/>
              <a:pPr>
                <a:defRPr/>
              </a:pPr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D23DD8-B978-4243-8280-E85D61A2BC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1418488" y="814362"/>
            <a:ext cx="7074459" cy="2387600"/>
          </a:xfrm>
        </p:spPr>
        <p:txBody>
          <a:bodyPr/>
          <a:lstStyle/>
          <a:p>
            <a:pPr eaLnBrk="1" hangingPunct="1"/>
            <a:r>
              <a:rPr lang="ru-RU" sz="5400" b="1" dirty="0" err="1">
                <a:ln w="10541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Універсальний</a:t>
            </a:r>
            <a:r>
              <a:rPr lang="ru-RU" sz="5400" b="1" dirty="0">
                <a:ln w="10541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дизайн </a:t>
            </a:r>
            <a:r>
              <a:rPr lang="ru-RU" sz="5400" b="1" dirty="0" err="1">
                <a:ln w="10541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інклюзивного</a:t>
            </a:r>
            <a:r>
              <a:rPr lang="ru-RU" sz="5400" b="1" dirty="0">
                <a:ln w="10541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</a:t>
            </a:r>
            <a:r>
              <a:rPr lang="ru-RU" sz="5400" b="1" dirty="0" err="1">
                <a:ln w="10541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освітнього</a:t>
            </a:r>
            <a:r>
              <a:rPr lang="ru-RU" sz="5400" b="1" dirty="0">
                <a:ln w="10541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ru-RU" sz="5400" b="1" dirty="0" err="1">
                <a:ln w="10541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середовища</a:t>
            </a:r>
            <a:endParaRPr lang="en-US" sz="5400" b="1" dirty="0" smtClean="0">
              <a:ln w="10541" cmpd="sng">
                <a:solidFill>
                  <a:schemeClr val="bg2">
                    <a:lumMod val="10000"/>
                  </a:scheme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Arial" charset="0"/>
            </a:endParaRPr>
          </a:p>
        </p:txBody>
      </p:sp>
      <p:pic>
        <p:nvPicPr>
          <p:cNvPr id="1026" name="Picture 2" descr="Фотографія обкладинки буклету. Назва буклету &quot;Освіта: інклюзія та універсальний дизайн&quot;. Цитата &quot;Сьогодні інклюзія в освіті є не лише однією з фундаментальних засад розвитку освіти, але й філософією розуміння участі людини у житті суспільства&quot;, ЄС 2012. Ілюстрація лупи, яка наведена на чотири підрозділи буклету: &quot;Інклюзія в освіті: як ми її розуміємо&quot;, &quot;Правовий аспект&quot;, &quot;Соціальна модель розуміння інвалідності&quot;, &quot;Універсальний дизайн у навчанні&quot;. Знизу логотипи співпрації з Німеччиною, KfW, УФСІ, Крок за кроком та Національної Асамблеї людей з інвалідністю. Також знизу напис: &quot;Буклет розроблено на замовлення Українського фонду соціальних інвестицій (УФСІ) у межах програми «Інклюзія в громадах», яка виконується у відповідності з Проєктом «Сприяння розвитку соціальної інфраструктури (УФСІ VI)», що фінансується з грантових коштів Уряду Німеччини, наданих через KfW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26"/>
          <a:stretch/>
        </p:blipFill>
        <p:spPr bwMode="auto">
          <a:xfrm>
            <a:off x="2567353" y="3138824"/>
            <a:ext cx="4231541" cy="3455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Прямоугольник 1"/>
          <p:cNvSpPr>
            <a:spLocks noChangeArrowheads="1"/>
          </p:cNvSpPr>
          <p:nvPr/>
        </p:nvSpPr>
        <p:spPr bwMode="auto">
          <a:xfrm>
            <a:off x="1637812" y="630482"/>
            <a:ext cx="6900863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 b="1" dirty="0">
                <a:latin typeface="Calibri" pitchFamily="34" charset="0"/>
              </a:rPr>
              <a:t>Універсальний дизайн – це 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>
                <a:latin typeface="Calibri" pitchFamily="34" charset="0"/>
              </a:rPr>
              <a:t>стратегія, яка </a:t>
            </a:r>
            <a:r>
              <a:rPr lang="uk-UA" sz="2000" dirty="0" smtClean="0">
                <a:latin typeface="Calibri" pitchFamily="34" charset="0"/>
              </a:rPr>
              <a:t>спрямована на проектування будь-якого </a:t>
            </a:r>
            <a:r>
              <a:rPr lang="uk-UA" sz="2000" dirty="0">
                <a:latin typeface="Calibri" pitchFamily="34" charset="0"/>
              </a:rPr>
              <a:t>середовища, виробів, комунікацій, інформаційних технологій чи послуг були однаково доступні та відповідали вимогам спільного користування</a:t>
            </a:r>
            <a:r>
              <a:rPr lang="ru-RU" sz="2000" dirty="0">
                <a:latin typeface="Calibri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uk-UA" sz="2000" b="1" dirty="0">
                <a:latin typeface="Calibri" pitchFamily="34" charset="0"/>
              </a:rPr>
              <a:t>Зауважте!</a:t>
            </a:r>
            <a:r>
              <a:rPr lang="uk-UA" sz="2000" dirty="0">
                <a:latin typeface="Calibri" pitchFamily="34" charset="0"/>
              </a:rPr>
              <a:t>  Універсальний дизайн у сфері освіти - одне з понять, винесених у статтю 1 Закону про освіту. 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0213" y="4191000"/>
            <a:ext cx="4352925" cy="221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0213" y="4191000"/>
            <a:ext cx="4352925" cy="221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ject 3"/>
          <p:cNvSpPr txBox="1"/>
          <p:nvPr/>
        </p:nvSpPr>
        <p:spPr>
          <a:xfrm>
            <a:off x="403525" y="1093306"/>
            <a:ext cx="8184515" cy="287655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440690" algn="just">
              <a:lnSpc>
                <a:spcPct val="100699"/>
              </a:lnSpc>
              <a:spcBef>
                <a:spcPts val="70"/>
              </a:spcBef>
            </a:pPr>
            <a:r>
              <a:rPr sz="3100" b="1" spc="-20" dirty="0">
                <a:latin typeface="Times New Roman"/>
                <a:cs typeface="Times New Roman"/>
              </a:rPr>
              <a:t>Універсальний</a:t>
            </a:r>
            <a:r>
              <a:rPr sz="3100" b="1" spc="-15" dirty="0">
                <a:latin typeface="Times New Roman"/>
                <a:cs typeface="Times New Roman"/>
              </a:rPr>
              <a:t> </a:t>
            </a:r>
            <a:r>
              <a:rPr sz="3100" b="1" spc="-10" dirty="0">
                <a:latin typeface="Times New Roman"/>
                <a:cs typeface="Times New Roman"/>
              </a:rPr>
              <a:t>дизайн</a:t>
            </a:r>
            <a:r>
              <a:rPr sz="3100" b="1" spc="-5" dirty="0">
                <a:latin typeface="Times New Roman"/>
                <a:cs typeface="Times New Roman"/>
              </a:rPr>
              <a:t> </a:t>
            </a:r>
            <a:r>
              <a:rPr sz="3100" b="1" dirty="0">
                <a:latin typeface="Times New Roman"/>
                <a:cs typeface="Times New Roman"/>
              </a:rPr>
              <a:t>у</a:t>
            </a:r>
            <a:r>
              <a:rPr sz="3100" b="1" spc="5" dirty="0">
                <a:latin typeface="Times New Roman"/>
                <a:cs typeface="Times New Roman"/>
              </a:rPr>
              <a:t> </a:t>
            </a:r>
            <a:r>
              <a:rPr sz="3100" b="1" spc="-15" dirty="0">
                <a:latin typeface="Times New Roman"/>
                <a:cs typeface="Times New Roman"/>
              </a:rPr>
              <a:t>сфері</a:t>
            </a:r>
            <a:r>
              <a:rPr sz="3100" b="1" spc="-10" dirty="0">
                <a:latin typeface="Times New Roman"/>
                <a:cs typeface="Times New Roman"/>
              </a:rPr>
              <a:t> </a:t>
            </a:r>
            <a:r>
              <a:rPr sz="3100" b="1" dirty="0">
                <a:latin typeface="Times New Roman"/>
                <a:cs typeface="Times New Roman"/>
              </a:rPr>
              <a:t>освіти</a:t>
            </a:r>
            <a:r>
              <a:rPr sz="3100" b="1" spc="5" dirty="0">
                <a:latin typeface="Times New Roman"/>
                <a:cs typeface="Times New Roman"/>
              </a:rPr>
              <a:t> </a:t>
            </a:r>
            <a:r>
              <a:rPr sz="3100" dirty="0">
                <a:latin typeface="Times New Roman"/>
                <a:cs typeface="Times New Roman"/>
              </a:rPr>
              <a:t>– </a:t>
            </a:r>
            <a:r>
              <a:rPr sz="3100" spc="5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дизайн </a:t>
            </a:r>
            <a:r>
              <a:rPr sz="3100" spc="-10" dirty="0">
                <a:latin typeface="Times New Roman"/>
                <a:cs typeface="Times New Roman"/>
              </a:rPr>
              <a:t>предметів, </a:t>
            </a:r>
            <a:r>
              <a:rPr sz="3100" spc="-25" dirty="0">
                <a:latin typeface="Times New Roman"/>
                <a:cs typeface="Times New Roman"/>
              </a:rPr>
              <a:t>навколишнього </a:t>
            </a:r>
            <a:r>
              <a:rPr sz="3100" spc="-10" dirty="0">
                <a:latin typeface="Times New Roman"/>
                <a:cs typeface="Times New Roman"/>
              </a:rPr>
              <a:t>середовища, </a:t>
            </a:r>
            <a:r>
              <a:rPr sz="3100" spc="-5" dirty="0">
                <a:latin typeface="Times New Roman"/>
                <a:cs typeface="Times New Roman"/>
              </a:rPr>
              <a:t> </a:t>
            </a:r>
            <a:r>
              <a:rPr sz="3100" dirty="0">
                <a:latin typeface="Times New Roman"/>
                <a:cs typeface="Times New Roman"/>
              </a:rPr>
              <a:t>освітніх</a:t>
            </a:r>
            <a:r>
              <a:rPr sz="3100" spc="5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програм</a:t>
            </a:r>
            <a:r>
              <a:rPr sz="3100" dirty="0">
                <a:latin typeface="Times New Roman"/>
                <a:cs typeface="Times New Roman"/>
              </a:rPr>
              <a:t> і</a:t>
            </a:r>
            <a:r>
              <a:rPr sz="3100" spc="5" dirty="0">
                <a:latin typeface="Times New Roman"/>
                <a:cs typeface="Times New Roman"/>
              </a:rPr>
              <a:t> </a:t>
            </a:r>
            <a:r>
              <a:rPr sz="3100" spc="-45" dirty="0">
                <a:latin typeface="Times New Roman"/>
                <a:cs typeface="Times New Roman"/>
              </a:rPr>
              <a:t>послуг,</a:t>
            </a:r>
            <a:r>
              <a:rPr sz="3100" spc="-40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що</a:t>
            </a:r>
            <a:r>
              <a:rPr sz="3100" dirty="0">
                <a:latin typeface="Times New Roman"/>
                <a:cs typeface="Times New Roman"/>
              </a:rPr>
              <a:t> </a:t>
            </a:r>
            <a:r>
              <a:rPr sz="3100" spc="-15" dirty="0">
                <a:latin typeface="Times New Roman"/>
                <a:cs typeface="Times New Roman"/>
              </a:rPr>
              <a:t>забезпечує</a:t>
            </a:r>
            <a:r>
              <a:rPr sz="3100" spc="-10" dirty="0">
                <a:latin typeface="Times New Roman"/>
                <a:cs typeface="Times New Roman"/>
              </a:rPr>
              <a:t> їх </a:t>
            </a:r>
            <a:r>
              <a:rPr sz="3100" spc="-5" dirty="0">
                <a:latin typeface="Times New Roman"/>
                <a:cs typeface="Times New Roman"/>
              </a:rPr>
              <a:t> </a:t>
            </a:r>
            <a:r>
              <a:rPr sz="3100" spc="-15" dirty="0">
                <a:latin typeface="Times New Roman"/>
                <a:cs typeface="Times New Roman"/>
              </a:rPr>
              <a:t>максимальну</a:t>
            </a:r>
            <a:r>
              <a:rPr sz="3100" spc="750" dirty="0">
                <a:latin typeface="Times New Roman"/>
                <a:cs typeface="Times New Roman"/>
              </a:rPr>
              <a:t> </a:t>
            </a:r>
            <a:r>
              <a:rPr sz="3100" spc="-15" dirty="0">
                <a:latin typeface="Times New Roman"/>
                <a:cs typeface="Times New Roman"/>
              </a:rPr>
              <a:t>придатність</a:t>
            </a:r>
            <a:r>
              <a:rPr sz="3100" spc="750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для</a:t>
            </a:r>
            <a:r>
              <a:rPr sz="3100" dirty="0">
                <a:latin typeface="Times New Roman"/>
                <a:cs typeface="Times New Roman"/>
              </a:rPr>
              <a:t> </a:t>
            </a:r>
            <a:r>
              <a:rPr sz="3100" spc="-15" dirty="0">
                <a:latin typeface="Times New Roman"/>
                <a:cs typeface="Times New Roman"/>
              </a:rPr>
              <a:t>використання </a:t>
            </a:r>
            <a:r>
              <a:rPr sz="3100" spc="-10" dirty="0">
                <a:latin typeface="Times New Roman"/>
                <a:cs typeface="Times New Roman"/>
              </a:rPr>
              <a:t> </a:t>
            </a:r>
            <a:r>
              <a:rPr sz="3100" spc="-15" dirty="0">
                <a:latin typeface="Times New Roman"/>
                <a:cs typeface="Times New Roman"/>
              </a:rPr>
              <a:t>всіма</a:t>
            </a:r>
            <a:r>
              <a:rPr sz="3100" spc="750" dirty="0">
                <a:latin typeface="Times New Roman"/>
                <a:cs typeface="Times New Roman"/>
              </a:rPr>
              <a:t> </a:t>
            </a:r>
            <a:r>
              <a:rPr sz="3100" dirty="0">
                <a:latin typeface="Times New Roman"/>
                <a:cs typeface="Times New Roman"/>
              </a:rPr>
              <a:t>особами</a:t>
            </a:r>
            <a:r>
              <a:rPr sz="3100" spc="5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без</a:t>
            </a:r>
            <a:r>
              <a:rPr sz="3100" dirty="0">
                <a:latin typeface="Times New Roman"/>
                <a:cs typeface="Times New Roman"/>
              </a:rPr>
              <a:t> </a:t>
            </a:r>
            <a:r>
              <a:rPr sz="3100" spc="-15" dirty="0">
                <a:latin typeface="Times New Roman"/>
                <a:cs typeface="Times New Roman"/>
              </a:rPr>
              <a:t>необхідної</a:t>
            </a:r>
            <a:r>
              <a:rPr sz="3100" spc="750" dirty="0">
                <a:latin typeface="Times New Roman"/>
                <a:cs typeface="Times New Roman"/>
              </a:rPr>
              <a:t> </a:t>
            </a:r>
            <a:r>
              <a:rPr sz="3100" spc="-10" dirty="0">
                <a:latin typeface="Times New Roman"/>
                <a:cs typeface="Times New Roman"/>
              </a:rPr>
              <a:t>адаптації</a:t>
            </a:r>
            <a:r>
              <a:rPr sz="3100" spc="-5" dirty="0">
                <a:latin typeface="Times New Roman"/>
                <a:cs typeface="Times New Roman"/>
              </a:rPr>
              <a:t> </a:t>
            </a:r>
            <a:r>
              <a:rPr sz="3100" spc="-10" dirty="0">
                <a:latin typeface="Times New Roman"/>
                <a:cs typeface="Times New Roman"/>
              </a:rPr>
              <a:t>чи </a:t>
            </a:r>
            <a:r>
              <a:rPr sz="3100" spc="-5" dirty="0">
                <a:latin typeface="Times New Roman"/>
                <a:cs typeface="Times New Roman"/>
              </a:rPr>
              <a:t> </a:t>
            </a:r>
            <a:r>
              <a:rPr sz="3100" spc="-10" dirty="0">
                <a:latin typeface="Times New Roman"/>
                <a:cs typeface="Times New Roman"/>
              </a:rPr>
              <a:t>спеціального</a:t>
            </a:r>
            <a:r>
              <a:rPr sz="3100" spc="-5" dirty="0">
                <a:latin typeface="Times New Roman"/>
                <a:cs typeface="Times New Roman"/>
              </a:rPr>
              <a:t> </a:t>
            </a:r>
            <a:r>
              <a:rPr sz="3100" spc="-45" dirty="0">
                <a:latin typeface="Times New Roman"/>
                <a:cs typeface="Times New Roman"/>
              </a:rPr>
              <a:t>дизайну.</a:t>
            </a:r>
            <a:endParaRPr sz="31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0907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9463" y="839788"/>
            <a:ext cx="8221662" cy="44627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atin typeface="+mn-lt"/>
                <a:cs typeface="+mn-cs"/>
              </a:rPr>
              <a:t>Мета універсального дизайну в освітній галузі: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dirty="0">
              <a:latin typeface="+mn-lt"/>
              <a:cs typeface="+mn-cs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sz="2000" dirty="0">
                <a:latin typeface="+mn-lt"/>
                <a:cs typeface="+mn-cs"/>
              </a:rPr>
              <a:t>усуваємо бар’єри у системі освіти та системі підтримки;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sz="2000" dirty="0">
                <a:latin typeface="+mn-lt"/>
                <a:cs typeface="+mn-cs"/>
              </a:rPr>
              <a:t>визнаємо, що діяльність ґрунтується на правах людини та принципах рівності;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sz="2000" dirty="0">
                <a:latin typeface="+mn-lt"/>
                <a:cs typeface="+mn-cs"/>
              </a:rPr>
              <a:t>маємо більше шансів надавати підтримку під час навчання тим вихованцям, учням/студентам, які мають особливі освітні потреби та сприяємо розвитку їх сильних сторін і талантів дитини ;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sz="2000" dirty="0">
                <a:latin typeface="+mn-lt"/>
                <a:cs typeface="+mn-cs"/>
              </a:rPr>
              <a:t>готуємо всіх дітей до життя в інклюзивному суспільстві, якому властива </a:t>
            </a:r>
            <a:r>
              <a:rPr lang="uk-UA" sz="2000" dirty="0" smtClean="0">
                <a:latin typeface="+mn-lt"/>
                <a:cs typeface="+mn-cs"/>
              </a:rPr>
              <a:t>толерантність.</a:t>
            </a:r>
            <a:endParaRPr lang="uk-UA" sz="20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1"/>
          <p:cNvSpPr>
            <a:spLocks noChangeArrowheads="1"/>
          </p:cNvSpPr>
          <p:nvPr/>
        </p:nvSpPr>
        <p:spPr bwMode="auto">
          <a:xfrm>
            <a:off x="627063" y="642938"/>
            <a:ext cx="7856537" cy="530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uk-UA" sz="2400" b="1" dirty="0">
                <a:latin typeface="Calibri" pitchFamily="34" charset="0"/>
              </a:rPr>
              <a:t>Універсальний дизайн потрібний усім, </a:t>
            </a:r>
            <a:endParaRPr lang="uk-UA" sz="2400" b="1" dirty="0"/>
          </a:p>
          <a:p>
            <a:pPr algn="ctr">
              <a:lnSpc>
                <a:spcPct val="150000"/>
              </a:lnSpc>
              <a:defRPr/>
            </a:pPr>
            <a:r>
              <a:rPr lang="uk-UA" sz="2400" b="1" dirty="0">
                <a:latin typeface="Calibri" pitchFamily="34" charset="0"/>
              </a:rPr>
              <a:t>та особливо: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uk-UA" sz="2000" dirty="0">
                <a:latin typeface="+mn-lt"/>
              </a:rPr>
              <a:t> Дітям з особливо освітніми потребами;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uk-UA" sz="2000" dirty="0">
                <a:latin typeface="+mn-lt"/>
              </a:rPr>
              <a:t> Людям з низькім чи високим зростом;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uk-UA" sz="2000" dirty="0">
                <a:latin typeface="+mn-lt"/>
              </a:rPr>
              <a:t> Педагогам, які мають інвалідність, але хочуть займатися улюбленою справою;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uk-UA" sz="2000" dirty="0">
                <a:latin typeface="+mn-lt"/>
              </a:rPr>
              <a:t> Батькам, які мають інвалідність</a:t>
            </a:r>
            <a:r>
              <a:rPr lang="uk-UA" sz="2000" dirty="0" smtClean="0">
                <a:latin typeface="+mn-lt"/>
              </a:rPr>
              <a:t>;</a:t>
            </a:r>
            <a:endParaRPr lang="uk-UA" sz="2000" dirty="0">
              <a:latin typeface="+mn-lt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uk-UA" sz="2000" dirty="0">
                <a:latin typeface="+mn-lt"/>
              </a:rPr>
              <a:t> Представникам громадських організацій, які опікуються особами з обмеженими функціональними </a:t>
            </a:r>
            <a:r>
              <a:rPr lang="uk-UA" sz="2000" dirty="0" smtClean="0">
                <a:latin typeface="+mn-lt"/>
              </a:rPr>
              <a:t>можливостями;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uk-UA" sz="2000" dirty="0" smtClean="0">
                <a:latin typeface="+mn-lt"/>
              </a:rPr>
              <a:t> Представникам публічної влади (для проведення семінарів, тренінгів, тощо з різних питань).</a:t>
            </a:r>
            <a:endParaRPr lang="uk-UA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75134"/>
            <a:ext cx="9144000" cy="5983393"/>
            <a:chOff x="0" y="656350"/>
            <a:chExt cx="9144000" cy="4487545"/>
          </a:xfrm>
        </p:grpSpPr>
        <p:sp>
          <p:nvSpPr>
            <p:cNvPr id="3" name="object 3"/>
            <p:cNvSpPr/>
            <p:nvPr/>
          </p:nvSpPr>
          <p:spPr>
            <a:xfrm>
              <a:off x="0" y="764950"/>
              <a:ext cx="9144000" cy="4378960"/>
            </a:xfrm>
            <a:custGeom>
              <a:avLst/>
              <a:gdLst/>
              <a:ahLst/>
              <a:cxnLst/>
              <a:rect l="l" t="t" r="r" b="b"/>
              <a:pathLst>
                <a:path w="9144000" h="4378960">
                  <a:moveTo>
                    <a:pt x="0" y="4378549"/>
                  </a:moveTo>
                  <a:lnTo>
                    <a:pt x="9143999" y="4378549"/>
                  </a:lnTo>
                  <a:lnTo>
                    <a:pt x="9143999" y="0"/>
                  </a:lnTo>
                  <a:lnTo>
                    <a:pt x="0" y="0"/>
                  </a:lnTo>
                  <a:lnTo>
                    <a:pt x="0" y="4378549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6350"/>
              <a:ext cx="9143999" cy="10859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61890" y="947533"/>
            <a:ext cx="6841490" cy="81304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600" spc="-10" dirty="0"/>
              <a:t>Архітектурна </a:t>
            </a:r>
            <a:r>
              <a:rPr sz="2600" dirty="0"/>
              <a:t>доступність</a:t>
            </a:r>
            <a:r>
              <a:rPr sz="2600" spc="-5" dirty="0"/>
              <a:t> закладу</a:t>
            </a:r>
            <a:r>
              <a:rPr sz="2600" spc="-10" dirty="0"/>
              <a:t> </a:t>
            </a:r>
            <a:r>
              <a:rPr sz="2600" spc="-5" dirty="0"/>
              <a:t>світи</a:t>
            </a:r>
            <a:r>
              <a:rPr sz="2600" spc="-10" dirty="0"/>
              <a:t> </a:t>
            </a:r>
            <a:r>
              <a:rPr sz="2600" spc="-5" dirty="0"/>
              <a:t>повинна</a:t>
            </a:r>
            <a:r>
              <a:rPr sz="2600" spc="-10" dirty="0"/>
              <a:t> забезпечуватися:</a:t>
            </a:r>
            <a:endParaRPr sz="2600" dirty="0"/>
          </a:p>
        </p:txBody>
      </p:sp>
      <p:sp>
        <p:nvSpPr>
          <p:cNvPr id="6" name="object 6"/>
          <p:cNvSpPr txBox="1"/>
          <p:nvPr/>
        </p:nvSpPr>
        <p:spPr>
          <a:xfrm>
            <a:off x="425917" y="1896251"/>
            <a:ext cx="8272780" cy="2782813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457834" indent="-445770">
              <a:lnSpc>
                <a:spcPct val="100000"/>
              </a:lnSpc>
              <a:spcBef>
                <a:spcPts val="1300"/>
              </a:spcBef>
              <a:buFont typeface="Arial MT"/>
              <a:buChar char="●"/>
              <a:tabLst>
                <a:tab pos="457834" algn="l"/>
                <a:tab pos="458470" algn="l"/>
              </a:tabLst>
            </a:pP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фізичною</a:t>
            </a: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 можливістю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і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 зручністю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потрапляння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 до закладу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освіти;</a:t>
            </a:r>
            <a:endParaRPr sz="2000">
              <a:latin typeface="Times New Roman"/>
              <a:cs typeface="Times New Roman"/>
            </a:endParaRPr>
          </a:p>
          <a:p>
            <a:pPr marL="394335" marR="784225" indent="-382270">
              <a:lnSpc>
                <a:spcPct val="150000"/>
              </a:lnSpc>
              <a:buClr>
                <a:srgbClr val="0000FF"/>
              </a:buClr>
              <a:buFont typeface="Arial MT"/>
              <a:buChar char="●"/>
              <a:tabLst>
                <a:tab pos="457834" algn="l"/>
                <a:tab pos="458470" algn="l"/>
              </a:tabLst>
            </a:pPr>
            <a:r>
              <a:rPr dirty="0"/>
              <a:t>	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фізичною </a:t>
            </a:r>
            <a:r>
              <a:rPr sz="2000" spc="-15" dirty="0">
                <a:solidFill>
                  <a:srgbClr val="0000FF"/>
                </a:solidFill>
                <a:latin typeface="Times New Roman"/>
                <a:cs typeface="Times New Roman"/>
              </a:rPr>
              <a:t>безпекою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при пересуванні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в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закладі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освіти, </a:t>
            </a:r>
            <a:r>
              <a:rPr sz="2000" spc="-20" dirty="0">
                <a:solidFill>
                  <a:srgbClr val="0000FF"/>
                </a:solidFill>
                <a:latin typeface="Times New Roman"/>
                <a:cs typeface="Times New Roman"/>
              </a:rPr>
              <a:t>прилеглою </a:t>
            </a:r>
            <a:r>
              <a:rPr sz="2000" spc="-48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територією, під час отримання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освітніх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послуг;</a:t>
            </a:r>
            <a:endParaRPr sz="2000">
              <a:latin typeface="Times New Roman"/>
              <a:cs typeface="Times New Roman"/>
            </a:endParaRPr>
          </a:p>
          <a:p>
            <a:pPr marL="394335" marR="5080" indent="-382270">
              <a:lnSpc>
                <a:spcPct val="150000"/>
              </a:lnSpc>
              <a:buClr>
                <a:srgbClr val="0000FF"/>
              </a:buClr>
              <a:buFont typeface="Arial MT"/>
              <a:buChar char="●"/>
              <a:tabLst>
                <a:tab pos="521334" algn="l"/>
                <a:tab pos="521970" algn="l"/>
              </a:tabLst>
            </a:pPr>
            <a:r>
              <a:rPr dirty="0"/>
              <a:t>	</a:t>
            </a: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можливістю вільного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отримання </a:t>
            </a: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інформації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про заклад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освіти й освітні </a:t>
            </a:r>
            <a:r>
              <a:rPr sz="2000" spc="-48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послуги,</a:t>
            </a: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що надаються;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вільною навігацію </a:t>
            </a: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(орієнтуванням)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у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закладі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 освіти</a:t>
            </a: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spc="10" dirty="0">
                <a:solidFill>
                  <a:srgbClr val="0000FF"/>
                </a:solidFill>
                <a:latin typeface="Times New Roman"/>
                <a:cs typeface="Times New Roman"/>
              </a:rPr>
              <a:t>та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0000FF"/>
                </a:solidFill>
                <a:latin typeface="Times New Roman"/>
                <a:cs typeface="Times New Roman"/>
              </a:rPr>
              <a:t>прилеглою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 територією.</a:t>
            </a:r>
            <a:endParaRPr sz="20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0736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1"/>
          <p:cNvSpPr txBox="1">
            <a:spLocks noChangeArrowheads="1"/>
          </p:cNvSpPr>
          <p:nvPr/>
        </p:nvSpPr>
        <p:spPr bwMode="auto">
          <a:xfrm>
            <a:off x="1646238" y="1733550"/>
            <a:ext cx="5756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uk-UA" dirty="0">
              <a:latin typeface="Calibri" pitchFamily="34" charset="0"/>
            </a:endParaRPr>
          </a:p>
        </p:txBody>
      </p:sp>
      <p:sp>
        <p:nvSpPr>
          <p:cNvPr id="17410" name="TextBox 4"/>
          <p:cNvSpPr txBox="1">
            <a:spLocks noChangeArrowheads="1"/>
          </p:cNvSpPr>
          <p:nvPr/>
        </p:nvSpPr>
        <p:spPr bwMode="auto">
          <a:xfrm>
            <a:off x="1757363" y="531813"/>
            <a:ext cx="6875462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2400" b="1" dirty="0">
                <a:latin typeface="Calibri" pitchFamily="34" charset="0"/>
              </a:rPr>
              <a:t>Принципи універсального дизайну</a:t>
            </a:r>
          </a:p>
          <a:p>
            <a:pPr algn="ctr">
              <a:lnSpc>
                <a:spcPct val="150000"/>
              </a:lnSpc>
              <a:buFont typeface="Calibri Light" pitchFamily="34" charset="0"/>
              <a:buAutoNum type="arabicPeriod"/>
            </a:pPr>
            <a:endParaRPr lang="ru-RU" sz="2400" dirty="0">
              <a:latin typeface="Calibri" pitchFamily="34" charset="0"/>
            </a:endParaRPr>
          </a:p>
          <a:p>
            <a:pPr>
              <a:lnSpc>
                <a:spcPct val="150000"/>
              </a:lnSpc>
              <a:buFont typeface="Calibri Light" pitchFamily="34" charset="0"/>
              <a:buAutoNum type="arabicPeriod"/>
            </a:pPr>
            <a:r>
              <a:rPr lang="ru-RU" sz="2000" dirty="0"/>
              <a:t> </a:t>
            </a:r>
            <a:r>
              <a:rPr lang="ru-RU" sz="2000" dirty="0">
                <a:latin typeface="Calibri" pitchFamily="34" charset="0"/>
              </a:rPr>
              <a:t>Принцип </a:t>
            </a:r>
            <a:r>
              <a:rPr lang="uk-UA" sz="2000" dirty="0">
                <a:latin typeface="Calibri" pitchFamily="34" charset="0"/>
              </a:rPr>
              <a:t>рівності та доступності </a:t>
            </a:r>
            <a:r>
              <a:rPr lang="uk-UA" sz="2000" dirty="0" smtClean="0">
                <a:latin typeface="Calibri" pitchFamily="34" charset="0"/>
              </a:rPr>
              <a:t>середовища. </a:t>
            </a:r>
            <a:endParaRPr lang="uk-UA" sz="2000" dirty="0">
              <a:latin typeface="Calibri" pitchFamily="34" charset="0"/>
            </a:endParaRPr>
          </a:p>
          <a:p>
            <a:pPr>
              <a:lnSpc>
                <a:spcPct val="150000"/>
              </a:lnSpc>
              <a:buFont typeface="Calibri Light" pitchFamily="34" charset="0"/>
              <a:buAutoNum type="arabicPeriod"/>
            </a:pPr>
            <a:r>
              <a:rPr lang="uk-UA" sz="2000" dirty="0"/>
              <a:t> </a:t>
            </a:r>
            <a:r>
              <a:rPr lang="uk-UA" sz="2000" dirty="0">
                <a:latin typeface="Calibri" pitchFamily="34" charset="0"/>
              </a:rPr>
              <a:t>Гнучкість у використанні середовищ</a:t>
            </a:r>
            <a:r>
              <a:rPr lang="ru-RU" sz="2000" dirty="0" smtClean="0">
                <a:latin typeface="Calibri" pitchFamily="34" charset="0"/>
              </a:rPr>
              <a:t>а. </a:t>
            </a:r>
            <a:endParaRPr lang="en-US" sz="2000" dirty="0">
              <a:latin typeface="Calibri" pitchFamily="34" charset="0"/>
            </a:endParaRPr>
          </a:p>
          <a:p>
            <a:pPr>
              <a:lnSpc>
                <a:spcPct val="150000"/>
              </a:lnSpc>
              <a:buFont typeface="Calibri Light" pitchFamily="34" charset="0"/>
              <a:buAutoNum type="arabicPeriod"/>
            </a:pPr>
            <a:r>
              <a:rPr lang="ru-RU" sz="2000" dirty="0"/>
              <a:t> </a:t>
            </a:r>
            <a:r>
              <a:rPr lang="ru-RU" sz="2000" dirty="0">
                <a:latin typeface="Calibri" pitchFamily="34" charset="0"/>
              </a:rPr>
              <a:t>Простота та </a:t>
            </a:r>
            <a:r>
              <a:rPr lang="uk-UA" sz="2000" dirty="0">
                <a:latin typeface="Calibri" pitchFamily="34" charset="0"/>
              </a:rPr>
              <a:t>інтуїтивність </a:t>
            </a:r>
            <a:r>
              <a:rPr lang="uk-UA" sz="2000" dirty="0" smtClean="0">
                <a:latin typeface="Calibri" pitchFamily="34" charset="0"/>
              </a:rPr>
              <a:t>використання. </a:t>
            </a:r>
            <a:endParaRPr lang="uk-UA" sz="2000" dirty="0">
              <a:latin typeface="Calibri" pitchFamily="34" charset="0"/>
            </a:endParaRPr>
          </a:p>
          <a:p>
            <a:pPr>
              <a:lnSpc>
                <a:spcPct val="150000"/>
              </a:lnSpc>
              <a:buFont typeface="Calibri Light" pitchFamily="34" charset="0"/>
              <a:buAutoNum type="arabicPeriod"/>
            </a:pPr>
            <a:r>
              <a:rPr lang="uk-UA" sz="2000" dirty="0"/>
              <a:t> </a:t>
            </a:r>
            <a:r>
              <a:rPr lang="uk-UA" sz="2000" dirty="0">
                <a:latin typeface="Calibri" pitchFamily="34" charset="0"/>
              </a:rPr>
              <a:t>Доступне виклад</a:t>
            </a:r>
            <a:r>
              <a:rPr lang="uk-UA" sz="2000" dirty="0"/>
              <a:t>а</a:t>
            </a:r>
            <a:r>
              <a:rPr lang="uk-UA" sz="2000" dirty="0">
                <a:latin typeface="Calibri" pitchFamily="34" charset="0"/>
              </a:rPr>
              <a:t>ння  </a:t>
            </a:r>
            <a:r>
              <a:rPr lang="uk-UA" sz="2000" dirty="0" smtClean="0">
                <a:latin typeface="Calibri" pitchFamily="34" charset="0"/>
              </a:rPr>
              <a:t>інформації. </a:t>
            </a:r>
            <a:endParaRPr lang="uk-UA" sz="2000" dirty="0">
              <a:latin typeface="Calibri" pitchFamily="34" charset="0"/>
            </a:endParaRPr>
          </a:p>
          <a:p>
            <a:pPr>
              <a:lnSpc>
                <a:spcPct val="150000"/>
              </a:lnSpc>
              <a:buFont typeface="Calibri Light" pitchFamily="34" charset="0"/>
              <a:buAutoNum type="arabicPeriod"/>
            </a:pPr>
            <a:r>
              <a:rPr lang="uk-UA" sz="2000" dirty="0"/>
              <a:t> </a:t>
            </a:r>
            <a:r>
              <a:rPr lang="uk-UA" sz="2000" dirty="0">
                <a:latin typeface="Calibri" pitchFamily="34" charset="0"/>
              </a:rPr>
              <a:t>Терпимість до помилок</a:t>
            </a:r>
            <a:r>
              <a:rPr lang="uk-UA" sz="2000" dirty="0"/>
              <a:t> </a:t>
            </a:r>
            <a:r>
              <a:rPr lang="uk-UA" sz="2000" dirty="0">
                <a:latin typeface="Calibri" pitchFamily="34" charset="0"/>
              </a:rPr>
              <a:t> </a:t>
            </a:r>
            <a:r>
              <a:rPr lang="uk-UA" sz="2000" dirty="0" smtClean="0">
                <a:latin typeface="Calibri" pitchFamily="34" charset="0"/>
              </a:rPr>
              <a:t>користувачів. </a:t>
            </a:r>
            <a:endParaRPr lang="uk-UA" sz="2000" dirty="0">
              <a:latin typeface="Calibri" pitchFamily="34" charset="0"/>
            </a:endParaRPr>
          </a:p>
          <a:p>
            <a:pPr>
              <a:lnSpc>
                <a:spcPct val="150000"/>
              </a:lnSpc>
              <a:buFont typeface="Calibri Light" pitchFamily="34" charset="0"/>
              <a:buAutoNum type="arabicPeriod"/>
            </a:pPr>
            <a:r>
              <a:rPr lang="uk-UA" sz="2000" dirty="0"/>
              <a:t> </a:t>
            </a:r>
            <a:r>
              <a:rPr lang="uk-UA" sz="2000" dirty="0">
                <a:latin typeface="Calibri" pitchFamily="34" charset="0"/>
              </a:rPr>
              <a:t>Малі фізичні </a:t>
            </a:r>
            <a:r>
              <a:rPr lang="uk-UA" sz="2000" dirty="0" smtClean="0">
                <a:latin typeface="Calibri" pitchFamily="34" charset="0"/>
              </a:rPr>
              <a:t>зусилля.  </a:t>
            </a:r>
            <a:endParaRPr lang="uk-UA" sz="2000" dirty="0">
              <a:latin typeface="Calibri" pitchFamily="34" charset="0"/>
            </a:endParaRPr>
          </a:p>
          <a:p>
            <a:pPr>
              <a:lnSpc>
                <a:spcPct val="150000"/>
              </a:lnSpc>
              <a:buFont typeface="Calibri Light" pitchFamily="34" charset="0"/>
              <a:buAutoNum type="arabicPeriod"/>
            </a:pPr>
            <a:r>
              <a:rPr lang="uk-UA" sz="2000" dirty="0"/>
              <a:t> </a:t>
            </a:r>
            <a:r>
              <a:rPr lang="uk-UA" sz="2000" dirty="0">
                <a:latin typeface="Calibri" pitchFamily="34" charset="0"/>
              </a:rPr>
              <a:t>Наявність необхідного простору при різних підходах до </a:t>
            </a:r>
            <a:r>
              <a:rPr lang="uk-UA" sz="2000" dirty="0" smtClean="0">
                <a:latin typeface="Calibri" pitchFamily="34" charset="0"/>
              </a:rPr>
              <a:t>навчання.</a:t>
            </a:r>
            <a:endParaRPr lang="uk-UA" sz="20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Прямоугольник 3"/>
          <p:cNvSpPr>
            <a:spLocks noChangeArrowheads="1"/>
          </p:cNvSpPr>
          <p:nvPr/>
        </p:nvSpPr>
        <p:spPr bwMode="auto">
          <a:xfrm>
            <a:off x="1343025" y="174625"/>
            <a:ext cx="7424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Calibri" pitchFamily="34" charset="0"/>
              </a:rPr>
              <a:t>1. </a:t>
            </a:r>
            <a:r>
              <a:rPr lang="uk-UA" sz="2400" b="1" dirty="0">
                <a:latin typeface="Calibri" pitchFamily="34" charset="0"/>
              </a:rPr>
              <a:t>Принцип рівності та доступності середовища </a:t>
            </a:r>
          </a:p>
        </p:txBody>
      </p:sp>
      <p:sp>
        <p:nvSpPr>
          <p:cNvPr id="18434" name="Прямоугольник 4"/>
          <p:cNvSpPr>
            <a:spLocks noChangeArrowheads="1"/>
          </p:cNvSpPr>
          <p:nvPr/>
        </p:nvSpPr>
        <p:spPr bwMode="auto">
          <a:xfrm>
            <a:off x="727075" y="709613"/>
            <a:ext cx="7985125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uk-UA" dirty="0">
                <a:latin typeface="Calibri" pitchFamily="34" charset="0"/>
              </a:rPr>
              <a:t>Відсутність сходів до будівлі;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uk-UA" dirty="0">
                <a:latin typeface="Calibri" pitchFamily="34" charset="0"/>
              </a:rPr>
              <a:t>Поручні різних рівнів в транспорті та в будівлях; 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uk-UA" dirty="0">
                <a:latin typeface="Calibri" pitchFamily="34" charset="0"/>
              </a:rPr>
              <a:t>Навчальні матеріали підготовлені для використані учнями та вихованцями з різними функціональними порушеннями;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uk-UA" dirty="0">
                <a:latin typeface="Calibri" pitchFamily="34" charset="0"/>
              </a:rPr>
              <a:t>Титрування або переклад на жестову мову інформаційних </a:t>
            </a:r>
            <a:r>
              <a:rPr lang="uk-UA" dirty="0" smtClean="0">
                <a:latin typeface="Calibri" pitchFamily="34" charset="0"/>
              </a:rPr>
              <a:t>повідомлень.</a:t>
            </a:r>
            <a:endParaRPr lang="uk-UA" dirty="0">
              <a:latin typeface="Calibri" pitchFamily="34" charset="0"/>
            </a:endParaRPr>
          </a:p>
        </p:txBody>
      </p:sp>
      <p:pic>
        <p:nvPicPr>
          <p:cNvPr id="18435" name="Picture 2" descr="Мінрегіон унормував вимоги до пандусі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84525" y="4422775"/>
            <a:ext cx="3459163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8" descr="Туалет для инвалидов и пожилых людей: правила переоборудован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54688" y="3000375"/>
            <a:ext cx="3143250" cy="209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13"/>
          <p:cNvPicPr>
            <a:picLocks noChangeAspect="1" noChangeArrowheads="1"/>
          </p:cNvPicPr>
          <p:nvPr/>
        </p:nvPicPr>
        <p:blipFill>
          <a:blip r:embed="rId4"/>
          <a:srcRect l="19044"/>
          <a:stretch>
            <a:fillRect/>
          </a:stretch>
        </p:blipFill>
        <p:spPr bwMode="auto">
          <a:xfrm>
            <a:off x="195263" y="3190875"/>
            <a:ext cx="2989262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рямоугольник 1"/>
          <p:cNvSpPr>
            <a:spLocks noChangeArrowheads="1"/>
          </p:cNvSpPr>
          <p:nvPr/>
        </p:nvSpPr>
        <p:spPr bwMode="auto">
          <a:xfrm>
            <a:off x="2347913" y="215900"/>
            <a:ext cx="55689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b="1" dirty="0">
                <a:latin typeface="Calibri" pitchFamily="34" charset="0"/>
              </a:rPr>
              <a:t>2. Гнучкість у використанні середовища </a:t>
            </a:r>
          </a:p>
        </p:txBody>
      </p:sp>
      <p:sp>
        <p:nvSpPr>
          <p:cNvPr id="19458" name="Прямоугольник 2"/>
          <p:cNvSpPr>
            <a:spLocks noChangeArrowheads="1"/>
          </p:cNvSpPr>
          <p:nvPr/>
        </p:nvSpPr>
        <p:spPr bwMode="auto">
          <a:xfrm>
            <a:off x="312738" y="3708400"/>
            <a:ext cx="6316662" cy="284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uk-UA" dirty="0">
                <a:latin typeface="Calibri" pitchFamily="34" charset="0"/>
              </a:rPr>
              <a:t>Автобус із підйомником або висувним пристроєм для</a:t>
            </a:r>
            <a:r>
              <a:rPr lang="uk-UA" dirty="0"/>
              <a:t> </a:t>
            </a:r>
            <a:r>
              <a:rPr lang="uk-UA" dirty="0" smtClean="0">
                <a:latin typeface="Calibri" pitchFamily="34" charset="0"/>
              </a:rPr>
              <a:t>заїзду.</a:t>
            </a:r>
            <a:endParaRPr lang="uk-UA" dirty="0">
              <a:latin typeface="Calibri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uk-UA" dirty="0">
                <a:latin typeface="Calibri" pitchFamily="34" charset="0"/>
              </a:rPr>
              <a:t>Шкільні парти та стільці, які регулюють</a:t>
            </a:r>
            <a:r>
              <a:rPr lang="uk-UA" dirty="0"/>
              <a:t>ся</a:t>
            </a:r>
            <a:r>
              <a:rPr lang="uk-UA" dirty="0">
                <a:latin typeface="Calibri" pitchFamily="34" charset="0"/>
              </a:rPr>
              <a:t> за </a:t>
            </a:r>
            <a:r>
              <a:rPr lang="uk-UA" dirty="0" smtClean="0">
                <a:latin typeface="Calibri" pitchFamily="34" charset="0"/>
              </a:rPr>
              <a:t>висотою.</a:t>
            </a:r>
            <a:endParaRPr lang="uk-UA" dirty="0">
              <a:latin typeface="Calibri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uk-UA" dirty="0">
                <a:latin typeface="Calibri" pitchFamily="34" charset="0"/>
              </a:rPr>
              <a:t>Ручка на дверях важільного типу, для людей які мають функціональні обмеження.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uk-UA" dirty="0">
                <a:latin typeface="Calibri" pitchFamily="34" charset="0"/>
              </a:rPr>
              <a:t>Різні варіанти входу – сходи, ліфт, </a:t>
            </a:r>
            <a:r>
              <a:rPr lang="uk-UA" dirty="0" smtClean="0">
                <a:latin typeface="Calibri" pitchFamily="34" charset="0"/>
              </a:rPr>
              <a:t>ескалатор.</a:t>
            </a:r>
            <a:endParaRPr lang="uk-UA" dirty="0">
              <a:latin typeface="Calibri" pitchFamily="34" charset="0"/>
            </a:endParaRPr>
          </a:p>
          <a:p>
            <a:pPr marL="285750" indent="-285750"/>
            <a:endParaRPr lang="uk-UA" dirty="0">
              <a:latin typeface="Calibri" pitchFamily="34" charset="0"/>
            </a:endParaRPr>
          </a:p>
        </p:txBody>
      </p:sp>
      <p:pic>
        <p:nvPicPr>
          <p:cNvPr id="19459" name="Picture 2" descr="Амурским инвалидам помогут тактильная плитка, спецавтобусы и интернет —  Амурская правд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677863"/>
            <a:ext cx="3182937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Подъемник для инвалидов наклонный ручной пп-210 - Астер-Лифт, ЧПУП Гомель  (Беларусь) - купить, цена, фото"/>
          <p:cNvPicPr>
            <a:picLocks noChangeAspect="1" noChangeArrowheads="1"/>
          </p:cNvPicPr>
          <p:nvPr/>
        </p:nvPicPr>
        <p:blipFill>
          <a:blip r:embed="rId3"/>
          <a:srcRect l="13266" t="15546" r="12393" b="1544"/>
          <a:stretch>
            <a:fillRect/>
          </a:stretch>
        </p:blipFill>
        <p:spPr bwMode="auto">
          <a:xfrm>
            <a:off x="5854700" y="893763"/>
            <a:ext cx="2925763" cy="241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6" descr="Реабілітаційна меблі для дітей в Україні. Порівняти ціни, купити промислові  товари на маркетплейсі Prom.u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48438" y="4238625"/>
            <a:ext cx="2419350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81313" y="1401763"/>
            <a:ext cx="2973387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угольник 1"/>
          <p:cNvSpPr>
            <a:spLocks noChangeArrowheads="1"/>
          </p:cNvSpPr>
          <p:nvPr/>
        </p:nvSpPr>
        <p:spPr bwMode="auto">
          <a:xfrm>
            <a:off x="1335088" y="231775"/>
            <a:ext cx="6942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 b="1" dirty="0">
                <a:latin typeface="Calibri" pitchFamily="34" charset="0"/>
              </a:rPr>
              <a:t>3. Простота та інтуїтивність використання </a:t>
            </a:r>
          </a:p>
        </p:txBody>
      </p:sp>
      <p:sp>
        <p:nvSpPr>
          <p:cNvPr id="20482" name="Прямоугольник 2"/>
          <p:cNvSpPr>
            <a:spLocks noChangeArrowheads="1"/>
          </p:cNvSpPr>
          <p:nvPr/>
        </p:nvSpPr>
        <p:spPr bwMode="auto">
          <a:xfrm>
            <a:off x="555625" y="776288"/>
            <a:ext cx="5843588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uk-UA" dirty="0">
                <a:latin typeface="Calibri" pitchFamily="34" charset="0"/>
              </a:rPr>
              <a:t>Навчальні  матеріали прості та чіткі у використанні незалежно від навичок та досвіду </a:t>
            </a:r>
            <a:r>
              <a:rPr lang="uk-UA" dirty="0" smtClean="0">
                <a:latin typeface="Calibri" pitchFamily="34" charset="0"/>
              </a:rPr>
              <a:t>учнів.</a:t>
            </a:r>
            <a:endParaRPr lang="uk-UA" dirty="0">
              <a:latin typeface="Calibri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uk-UA" dirty="0">
                <a:latin typeface="Calibri" pitchFamily="34" charset="0"/>
              </a:rPr>
              <a:t>Лабораторне обладнання та обладнання в майстернях із чіткими та інтуїтивно зрозумілими кнопками управління.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uk-UA" dirty="0">
                <a:latin typeface="Calibri" pitchFamily="34" charset="0"/>
              </a:rPr>
              <a:t>На табличці назва кабінету пишеться великими літерами .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9938" y="3538538"/>
            <a:ext cx="4294187" cy="286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0525" y="3778250"/>
            <a:ext cx="3895725" cy="236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4"/>
          <p:cNvPicPr>
            <a:picLocks noChangeAspect="1" noChangeArrowheads="1"/>
          </p:cNvPicPr>
          <p:nvPr/>
        </p:nvPicPr>
        <p:blipFill>
          <a:blip r:embed="rId4"/>
          <a:srcRect l="4237" t="13435" r="33920"/>
          <a:stretch>
            <a:fillRect/>
          </a:stretch>
        </p:blipFill>
        <p:spPr bwMode="auto">
          <a:xfrm>
            <a:off x="6321425" y="842963"/>
            <a:ext cx="264795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Прямоугольник 1"/>
          <p:cNvSpPr>
            <a:spLocks noChangeArrowheads="1"/>
          </p:cNvSpPr>
          <p:nvPr/>
        </p:nvSpPr>
        <p:spPr bwMode="auto">
          <a:xfrm>
            <a:off x="3135313" y="277813"/>
            <a:ext cx="5111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b="1" dirty="0">
                <a:latin typeface="Calibri" pitchFamily="34" charset="0"/>
              </a:rPr>
              <a:t>4. Доступне викладення  інформації </a:t>
            </a:r>
          </a:p>
        </p:txBody>
      </p:sp>
      <p:sp>
        <p:nvSpPr>
          <p:cNvPr id="21506" name="Прямоугольник 2"/>
          <p:cNvSpPr>
            <a:spLocks noChangeArrowheads="1"/>
          </p:cNvSpPr>
          <p:nvPr/>
        </p:nvSpPr>
        <p:spPr bwMode="auto">
          <a:xfrm>
            <a:off x="3009900" y="823913"/>
            <a:ext cx="5959475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uk-UA" dirty="0">
                <a:latin typeface="Calibri" pitchFamily="34" charset="0"/>
              </a:rPr>
              <a:t>Інформація про зупинки , </a:t>
            </a:r>
            <a:r>
              <a:rPr lang="uk-UA" dirty="0"/>
              <a:t>яка </a:t>
            </a:r>
            <a:r>
              <a:rPr lang="uk-UA" dirty="0">
                <a:latin typeface="Calibri" pitchFamily="34" charset="0"/>
              </a:rPr>
              <a:t> дублюється – усно і на табло у транспорті ( якщо людина має порушення слуху або їде в навушниках);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uk-UA" dirty="0">
                <a:latin typeface="Calibri" pitchFamily="34" charset="0"/>
              </a:rPr>
              <a:t>Використання кольору, світла та звуків для сприймання навчального матеріалу ;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uk-UA" dirty="0">
                <a:latin typeface="Calibri" pitchFamily="34" charset="0"/>
              </a:rPr>
              <a:t>Доступна для сприймання інформація</a:t>
            </a:r>
            <a:r>
              <a:rPr lang="uk-UA" dirty="0"/>
              <a:t> </a:t>
            </a:r>
            <a:r>
              <a:rPr lang="uk-UA" dirty="0">
                <a:latin typeface="+mn-lt"/>
              </a:rPr>
              <a:t>(інтерактивна дошка, шрифт Брайля) .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2488" y="4017963"/>
            <a:ext cx="3973512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/>
          <a:srcRect l="16258"/>
          <a:stretch>
            <a:fillRect/>
          </a:stretch>
        </p:blipFill>
        <p:spPr bwMode="auto">
          <a:xfrm>
            <a:off x="746125" y="4235450"/>
            <a:ext cx="3465513" cy="218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4"/>
          <a:srcRect r="11414"/>
          <a:stretch>
            <a:fillRect/>
          </a:stretch>
        </p:blipFill>
        <p:spPr bwMode="auto">
          <a:xfrm>
            <a:off x="144463" y="1543050"/>
            <a:ext cx="2865437" cy="216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Прямоугольник 1"/>
          <p:cNvSpPr>
            <a:spLocks noChangeArrowheads="1"/>
          </p:cNvSpPr>
          <p:nvPr/>
        </p:nvSpPr>
        <p:spPr bwMode="auto">
          <a:xfrm>
            <a:off x="1101725" y="2740025"/>
            <a:ext cx="6357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 b="1" dirty="0">
                <a:latin typeface="Calibri" pitchFamily="34" charset="0"/>
              </a:rPr>
              <a:t>5. Терпимість до помилок користувачів </a:t>
            </a:r>
          </a:p>
        </p:txBody>
      </p:sp>
      <p:sp>
        <p:nvSpPr>
          <p:cNvPr id="22530" name="Прямоугольник 2"/>
          <p:cNvSpPr>
            <a:spLocks noChangeArrowheads="1"/>
          </p:cNvSpPr>
          <p:nvPr/>
        </p:nvSpPr>
        <p:spPr bwMode="auto">
          <a:xfrm>
            <a:off x="398463" y="3201988"/>
            <a:ext cx="5811837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200000"/>
              </a:lnSpc>
              <a:buFont typeface="Wingdings" pitchFamily="2" charset="2"/>
              <a:buChar char="§"/>
            </a:pPr>
            <a:r>
              <a:rPr lang="uk-UA" dirty="0">
                <a:latin typeface="Calibri" pitchFamily="34" charset="0"/>
              </a:rPr>
              <a:t>Підсвічування сходів у </a:t>
            </a:r>
            <a:r>
              <a:rPr lang="uk-UA" dirty="0" smtClean="0">
                <a:latin typeface="Calibri" pitchFamily="34" charset="0"/>
              </a:rPr>
              <a:t>будівлях.</a:t>
            </a:r>
            <a:endParaRPr lang="uk-UA" dirty="0">
              <a:latin typeface="Calibri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§"/>
            </a:pPr>
            <a:r>
              <a:rPr lang="uk-UA" dirty="0">
                <a:latin typeface="Calibri" pitchFamily="34" charset="0"/>
              </a:rPr>
              <a:t>Кольорове маркування на дверях ( жовта стрічка на скляних дверях</a:t>
            </a:r>
            <a:r>
              <a:rPr lang="uk-UA" dirty="0" smtClean="0">
                <a:latin typeface="Calibri" pitchFamily="34" charset="0"/>
              </a:rPr>
              <a:t>).</a:t>
            </a:r>
            <a:endParaRPr lang="uk-UA" dirty="0">
              <a:latin typeface="Calibri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§"/>
            </a:pPr>
            <a:r>
              <a:rPr lang="uk-UA" dirty="0">
                <a:latin typeface="Calibri" pitchFamily="34" charset="0"/>
              </a:rPr>
              <a:t>Тротуарна плитка зі спеціальною </a:t>
            </a:r>
            <a:r>
              <a:rPr lang="uk-UA" dirty="0" smtClean="0">
                <a:latin typeface="Calibri" pitchFamily="34" charset="0"/>
              </a:rPr>
              <a:t>тактильною. </a:t>
            </a:r>
            <a:r>
              <a:rPr lang="uk-UA" dirty="0">
                <a:latin typeface="Calibri" pitchFamily="34" charset="0"/>
              </a:rPr>
              <a:t>поверхнею ( для людей які мають порушення зору).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26038" y="287338"/>
            <a:ext cx="3486150" cy="236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3150" y="287338"/>
            <a:ext cx="3206750" cy="213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21388" y="3328988"/>
            <a:ext cx="2878137" cy="288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Прямоугольник 1"/>
          <p:cNvSpPr>
            <a:spLocks noChangeArrowheads="1"/>
          </p:cNvSpPr>
          <p:nvPr/>
        </p:nvSpPr>
        <p:spPr bwMode="auto">
          <a:xfrm>
            <a:off x="2786063" y="200025"/>
            <a:ext cx="47021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 b="1" dirty="0">
                <a:latin typeface="Calibri" pitchFamily="34" charset="0"/>
              </a:rPr>
              <a:t>6. Малі фізичні зусилля </a:t>
            </a:r>
          </a:p>
        </p:txBody>
      </p:sp>
      <p:sp>
        <p:nvSpPr>
          <p:cNvPr id="23554" name="Прямоугольник 2"/>
          <p:cNvSpPr>
            <a:spLocks noChangeArrowheads="1"/>
          </p:cNvSpPr>
          <p:nvPr/>
        </p:nvSpPr>
        <p:spPr bwMode="auto">
          <a:xfrm>
            <a:off x="850900" y="661988"/>
            <a:ext cx="7600950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uk-UA" dirty="0">
                <a:latin typeface="+mn-lt"/>
              </a:rPr>
              <a:t>Зручне розташування вмикача на висоті, доступної як для дорослого, так і  для дитини</a:t>
            </a:r>
            <a:r>
              <a:rPr lang="uk-UA" dirty="0">
                <a:latin typeface="Calibri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uk-UA" dirty="0">
                <a:latin typeface="+mn-lt"/>
              </a:rPr>
              <a:t>Наявність зони відпочинку в навчальному </a:t>
            </a:r>
            <a:r>
              <a:rPr lang="uk-UA" dirty="0" smtClean="0">
                <a:latin typeface="+mn-lt"/>
              </a:rPr>
              <a:t>закладі.</a:t>
            </a:r>
            <a:endParaRPr lang="ru-RU" dirty="0">
              <a:latin typeface="+mn-lt"/>
            </a:endParaRP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/>
          <a:srcRect l="53142" t="18340" r="10178" b="55984"/>
          <a:stretch>
            <a:fillRect/>
          </a:stretch>
        </p:blipFill>
        <p:spPr bwMode="auto">
          <a:xfrm>
            <a:off x="5768975" y="1939925"/>
            <a:ext cx="3203575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5275" y="2054225"/>
            <a:ext cx="3217863" cy="260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13138" y="3862388"/>
            <a:ext cx="4392612" cy="244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Прямоугольник 1"/>
          <p:cNvSpPr>
            <a:spLocks noChangeArrowheads="1"/>
          </p:cNvSpPr>
          <p:nvPr/>
        </p:nvSpPr>
        <p:spPr bwMode="auto">
          <a:xfrm>
            <a:off x="2306638" y="107950"/>
            <a:ext cx="631983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Calibri" pitchFamily="34" charset="0"/>
              </a:rPr>
              <a:t>7</a:t>
            </a:r>
            <a:r>
              <a:rPr lang="uk-UA" sz="2400" b="1" dirty="0">
                <a:latin typeface="Calibri" pitchFamily="34" charset="0"/>
              </a:rPr>
              <a:t>. Наявність необхідного простору при різних підходах до навчання</a:t>
            </a:r>
          </a:p>
        </p:txBody>
      </p:sp>
      <p:sp>
        <p:nvSpPr>
          <p:cNvPr id="24578" name="Прямоугольник 2"/>
          <p:cNvSpPr>
            <a:spLocks noChangeArrowheads="1"/>
          </p:cNvSpPr>
          <p:nvPr/>
        </p:nvSpPr>
        <p:spPr bwMode="auto">
          <a:xfrm>
            <a:off x="822325" y="1014413"/>
            <a:ext cx="7589838" cy="215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uk-UA" dirty="0">
                <a:latin typeface="Calibri" pitchFamily="34" charset="0"/>
              </a:rPr>
              <a:t>Доступні навчальні місця для учнів, вихованців, у тому числі з прилеглим простором для асистентів вчителів</a:t>
            </a:r>
            <a:r>
              <a:rPr lang="uk-UA" dirty="0"/>
              <a:t>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uk-UA" dirty="0">
                <a:latin typeface="Calibri" pitchFamily="34" charset="0"/>
              </a:rPr>
              <a:t>Можливість регулювання середовища (наприклад, освітлення) для різноманітних потреб учнів у навчанні.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uk-UA" dirty="0">
                <a:latin typeface="Calibri" pitchFamily="34" charset="0"/>
              </a:rPr>
              <a:t>Широкі автоматичні розсувні двері  для проїзду людин</a:t>
            </a:r>
            <a:r>
              <a:rPr lang="uk-UA" dirty="0"/>
              <a:t>и </a:t>
            </a:r>
            <a:r>
              <a:rPr lang="uk-UA" dirty="0">
                <a:latin typeface="Calibri" pitchFamily="34" charset="0"/>
              </a:rPr>
              <a:t>у візку.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225" y="3640138"/>
            <a:ext cx="3621088" cy="271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53013" y="3595688"/>
            <a:ext cx="2998787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9950" y="841375"/>
            <a:ext cx="7388225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000" b="1" dirty="0">
                <a:latin typeface="+mn-lt"/>
              </a:rPr>
              <a:t>Приклади різновиду універсального дизайну в сфері освіти:</a:t>
            </a:r>
          </a:p>
          <a:p>
            <a:pPr algn="ctr">
              <a:lnSpc>
                <a:spcPct val="150000"/>
              </a:lnSpc>
              <a:defRPr/>
            </a:pPr>
            <a:endParaRPr lang="uk-UA" sz="2000" b="1" dirty="0">
              <a:latin typeface="+mn-lt"/>
            </a:endParaRPr>
          </a:p>
          <a:p>
            <a:pPr algn="ctr">
              <a:lnSpc>
                <a:spcPct val="150000"/>
              </a:lnSpc>
              <a:defRPr/>
            </a:pPr>
            <a:r>
              <a:rPr lang="uk-UA" sz="2000" b="1" dirty="0" smtClean="0">
                <a:latin typeface="+mn-lt"/>
              </a:rPr>
              <a:t>1. Ресурсна </a:t>
            </a:r>
            <a:r>
              <a:rPr lang="uk-UA" sz="2000" b="1" dirty="0">
                <a:latin typeface="+mn-lt"/>
              </a:rPr>
              <a:t>кімната </a:t>
            </a:r>
            <a:r>
              <a:rPr lang="uk-UA" dirty="0">
                <a:latin typeface="+mn-lt"/>
              </a:rPr>
              <a:t>— це спеціально облаштоване приміщення, призначене для проведення групових психолого-педагогічних занять під час організації роботи з дітьми з особливими освітніми потребами. </a:t>
            </a:r>
          </a:p>
          <a:p>
            <a:pPr algn="ctr">
              <a:lnSpc>
                <a:spcPct val="150000"/>
              </a:lnSpc>
              <a:defRPr/>
            </a:pPr>
            <a:endParaRPr lang="uk-UA" dirty="0">
              <a:latin typeface="+mn-lt"/>
            </a:endParaRPr>
          </a:p>
          <a:p>
            <a:pPr algn="ctr">
              <a:lnSpc>
                <a:spcPct val="150000"/>
              </a:lnSpc>
              <a:defRPr/>
            </a:pPr>
            <a:r>
              <a:rPr lang="uk-UA" b="1" dirty="0">
                <a:latin typeface="+mn-lt"/>
              </a:rPr>
              <a:t>Зауважте!</a:t>
            </a:r>
            <a:r>
              <a:rPr lang="uk-UA" dirty="0">
                <a:latin typeface="+mn-lt"/>
              </a:rPr>
              <a:t> Поняття «ресурсна кімната» офіційно вжито у наказі МОН від 23.04.2018 № 414, яким затверджено Типовий перелік спеціальних засобів корекції психофізичного розвитку дітей з особливими освітніми потребами, які навчаються в інклюзивних та спеціальних класах закладів загальної середньої освіти.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0725" y="1006475"/>
            <a:ext cx="7732713" cy="464127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uk-UA" sz="2000" b="1" dirty="0">
                <a:latin typeface="+mn-lt"/>
              </a:rPr>
              <a:t>При організації ресурсної кімнати треба звернути увагу на:</a:t>
            </a:r>
          </a:p>
          <a:p>
            <a:pPr marL="342900" indent="-342900">
              <a:defRPr/>
            </a:pPr>
            <a:endParaRPr lang="uk-UA" sz="2000" b="1" dirty="0">
              <a:latin typeface="+mn-lt"/>
            </a:endParaRPr>
          </a:p>
          <a:p>
            <a:pPr marL="342900" indent="-342900">
              <a:buFontTx/>
              <a:buAutoNum type="arabicPeriod"/>
              <a:defRPr/>
            </a:pPr>
            <a:endParaRPr lang="uk-UA" dirty="0">
              <a:latin typeface="+mn-lt"/>
            </a:endParaRPr>
          </a:p>
          <a:p>
            <a:pPr marL="342900" indent="-342900">
              <a:lnSpc>
                <a:spcPct val="110000"/>
              </a:lnSpc>
              <a:buFont typeface="Wingdings" pitchFamily="2" charset="2"/>
              <a:buChar char="§"/>
              <a:defRPr/>
            </a:pPr>
            <a:r>
              <a:rPr lang="uk-UA" dirty="0">
                <a:latin typeface="+mn-lt"/>
              </a:rPr>
              <a:t>предметно-просторове планування – кімната має бути достатньо просторою; слід уникати предметів, які можуть спричинити </a:t>
            </a:r>
            <a:r>
              <a:rPr lang="uk-UA" dirty="0" smtClean="0">
                <a:latin typeface="+mn-lt"/>
              </a:rPr>
              <a:t>травмування; </a:t>
            </a:r>
            <a:endParaRPr lang="uk-UA" dirty="0">
              <a:latin typeface="+mn-lt"/>
            </a:endParaRPr>
          </a:p>
          <a:p>
            <a:pPr marL="342900" indent="-342900">
              <a:lnSpc>
                <a:spcPct val="110000"/>
              </a:lnSpc>
              <a:buFont typeface="Wingdings" pitchFamily="2" charset="2"/>
              <a:buChar char="§"/>
              <a:defRPr/>
            </a:pPr>
            <a:endParaRPr lang="uk-UA" dirty="0">
              <a:latin typeface="+mn-lt"/>
            </a:endParaRPr>
          </a:p>
          <a:p>
            <a:pPr marL="342900" indent="-342900">
              <a:lnSpc>
                <a:spcPct val="110000"/>
              </a:lnSpc>
              <a:buFont typeface="Wingdings" pitchFamily="2" charset="2"/>
              <a:buChar char="§"/>
              <a:defRPr/>
            </a:pPr>
            <a:r>
              <a:rPr lang="uk-UA" dirty="0">
                <a:latin typeface="+mn-lt"/>
              </a:rPr>
              <a:t>освітлення та вентиляцію – приміщення має бути добре освітленим, але мати можливість зміни освітленості кімнати за допомогою сонцезахисних систем (рулонних штор, тощо</a:t>
            </a:r>
            <a:r>
              <a:rPr lang="uk-UA" dirty="0" smtClean="0">
                <a:latin typeface="+mn-lt"/>
              </a:rPr>
              <a:t>);</a:t>
            </a:r>
            <a:endParaRPr lang="uk-UA" dirty="0">
              <a:latin typeface="+mn-lt"/>
            </a:endParaRPr>
          </a:p>
          <a:p>
            <a:pPr marL="342900" indent="-342900">
              <a:lnSpc>
                <a:spcPct val="110000"/>
              </a:lnSpc>
              <a:buFont typeface="Wingdings" pitchFamily="2" charset="2"/>
              <a:buChar char="§"/>
              <a:defRPr/>
            </a:pPr>
            <a:endParaRPr lang="uk-UA" dirty="0">
              <a:latin typeface="+mn-lt"/>
            </a:endParaRPr>
          </a:p>
          <a:p>
            <a:pPr marL="342900" indent="-342900">
              <a:lnSpc>
                <a:spcPct val="110000"/>
              </a:lnSpc>
              <a:buFont typeface="Wingdings" pitchFamily="2" charset="2"/>
              <a:buChar char="§"/>
              <a:defRPr/>
            </a:pPr>
            <a:r>
              <a:rPr lang="uk-UA" dirty="0">
                <a:latin typeface="+mn-lt"/>
              </a:rPr>
              <a:t>санітарно-гігієнічні умови – з ресурсної кімнати має бути швидкий доступ до туалетної </a:t>
            </a:r>
            <a:r>
              <a:rPr lang="uk-UA" dirty="0" smtClean="0">
                <a:latin typeface="+mn-lt"/>
              </a:rPr>
              <a:t>кімнати;</a:t>
            </a:r>
            <a:endParaRPr lang="uk-UA" dirty="0">
              <a:latin typeface="+mn-lt"/>
            </a:endParaRPr>
          </a:p>
          <a:p>
            <a:pPr marL="342900" indent="-342900">
              <a:lnSpc>
                <a:spcPct val="110000"/>
              </a:lnSpc>
              <a:buFont typeface="Wingdings" pitchFamily="2" charset="2"/>
              <a:buChar char="§"/>
              <a:defRPr/>
            </a:pPr>
            <a:endParaRPr lang="uk-UA" dirty="0">
              <a:latin typeface="+mn-lt"/>
            </a:endParaRPr>
          </a:p>
          <a:p>
            <a:pPr marL="342900" indent="-342900">
              <a:lnSpc>
                <a:spcPct val="110000"/>
              </a:lnSpc>
              <a:buFont typeface="Wingdings" pitchFamily="2" charset="2"/>
              <a:buChar char="§"/>
              <a:defRPr/>
            </a:pPr>
            <a:r>
              <a:rPr lang="uk-UA" dirty="0">
                <a:latin typeface="+mn-lt"/>
              </a:rPr>
              <a:t>зовнішній шумовий фон – не бажано, щоб поруч з ресурсною кімнатою знаходилися спортивний зал або  кабінет музики.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3113" y="1027828"/>
            <a:ext cx="7414541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000" b="1" dirty="0" smtClean="0">
                <a:latin typeface="+mn-lt"/>
              </a:rPr>
              <a:t>Умовно ресурсну кімнату можна поділити на зони:</a:t>
            </a:r>
          </a:p>
          <a:p>
            <a:pPr>
              <a:lnSpc>
                <a:spcPct val="150000"/>
              </a:lnSpc>
            </a:pPr>
            <a:endParaRPr lang="uk-UA" sz="2000" b="1" dirty="0" smtClean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uk-UA" dirty="0" smtClean="0">
                <a:latin typeface="+mn-lt"/>
              </a:rPr>
              <a:t>1. Навчальна зона містить робоче місце вчителя та індивідуальне місце учня.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+mn-lt"/>
              </a:rPr>
              <a:t>2. Ігрова зона. Для організації та наповнення такого простору зручно і практично використовувати настільними іграми,пазлами,мольберти підлогові з магнітною дошкою та пісочна терапія.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+mn-lt"/>
              </a:rPr>
              <a:t>3. Куток сенсорної розрядки бажано облаштовувати в окремій кімнаті. 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+mn-lt"/>
              </a:rPr>
              <a:t>Ця територія може використовуватись: як для стабілізації психологічного стану учнів або корекційної роботи психолога. </a:t>
            </a:r>
          </a:p>
          <a:p>
            <a:pPr>
              <a:lnSpc>
                <a:spcPct val="150000"/>
              </a:lnSpc>
            </a:pPr>
            <a:r>
              <a:rPr lang="uk-UA" dirty="0" smtClean="0"/>
              <a:t>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1291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688" y="106363"/>
            <a:ext cx="8753475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000" b="1" dirty="0">
                <a:latin typeface="+mn-lt"/>
              </a:rPr>
              <a:t>Зонування ресурсної </a:t>
            </a:r>
            <a:r>
              <a:rPr lang="uk-UA" sz="2000" b="1" dirty="0" smtClean="0">
                <a:latin typeface="+mn-lt"/>
              </a:rPr>
              <a:t>кімнати</a:t>
            </a:r>
            <a:endParaRPr lang="uk-UA" dirty="0">
              <a:latin typeface="+mn-lt"/>
            </a:endParaRPr>
          </a:p>
        </p:txBody>
      </p:sp>
      <p:pic>
        <p:nvPicPr>
          <p:cNvPr id="2765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0025" y="871538"/>
            <a:ext cx="2844800" cy="291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6425" y="3308350"/>
            <a:ext cx="39433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6"/>
          <p:cNvPicPr>
            <a:picLocks noChangeAspect="1" noChangeArrowheads="1"/>
          </p:cNvPicPr>
          <p:nvPr/>
        </p:nvPicPr>
        <p:blipFill>
          <a:blip r:embed="rId4"/>
          <a:srcRect l="7866" t="28671" r="8537" b="32468"/>
          <a:stretch>
            <a:fillRect/>
          </a:stretch>
        </p:blipFill>
        <p:spPr bwMode="auto">
          <a:xfrm>
            <a:off x="836613" y="3679825"/>
            <a:ext cx="2724150" cy="293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7"/>
          <p:cNvPicPr>
            <a:picLocks noChangeAspect="1" noChangeArrowheads="1"/>
          </p:cNvPicPr>
          <p:nvPr/>
        </p:nvPicPr>
        <p:blipFill>
          <a:blip r:embed="rId5"/>
          <a:srcRect l="14871" r="17741" b="15532"/>
          <a:stretch>
            <a:fillRect/>
          </a:stretch>
        </p:blipFill>
        <p:spPr bwMode="auto">
          <a:xfrm>
            <a:off x="5781675" y="752475"/>
            <a:ext cx="2501900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79" y="389877"/>
            <a:ext cx="3810349" cy="280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314" y="484976"/>
            <a:ext cx="3620645" cy="2714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831" y="3321100"/>
            <a:ext cx="4104001" cy="3178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429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2"/>
          <p:cNvSpPr txBox="1">
            <a:spLocks noChangeArrowheads="1"/>
          </p:cNvSpPr>
          <p:nvPr/>
        </p:nvSpPr>
        <p:spPr bwMode="auto">
          <a:xfrm>
            <a:off x="903288" y="1958975"/>
            <a:ext cx="6696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dist">
              <a:spcBef>
                <a:spcPct val="50000"/>
              </a:spcBef>
            </a:pPr>
            <a:endParaRPr lang="ru-RU" dirty="0"/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903288" y="849313"/>
            <a:ext cx="7077075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uk-UA" sz="2000" b="1" dirty="0" smtClean="0">
                <a:latin typeface="+mn-lt"/>
              </a:rPr>
              <a:t>2. Сенсорна </a:t>
            </a:r>
            <a:r>
              <a:rPr lang="uk-UA" sz="2000" b="1" dirty="0">
                <a:latin typeface="+mn-lt"/>
              </a:rPr>
              <a:t>кімната </a:t>
            </a:r>
            <a:r>
              <a:rPr lang="uk-UA" sz="2000" dirty="0">
                <a:latin typeface="+mn-lt"/>
              </a:rPr>
              <a:t>– це спеціально організоване середовище, оснащене обладнанням для стимуляції систем сприйняття: нюхової, тактильної, слухової, зорової, смакової та вестибулярної. </a:t>
            </a:r>
            <a:endParaRPr lang="ru-RU" sz="2000" dirty="0">
              <a:latin typeface="+mn-lt"/>
            </a:endParaRPr>
          </a:p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endParaRPr lang="ru-RU" dirty="0"/>
          </a:p>
        </p:txBody>
      </p:sp>
      <p:pic>
        <p:nvPicPr>
          <p:cNvPr id="28675" name="Picture 6" descr="Сенсорная комната для детей с ОВЗ - ИКТ в образовании детей с ОВЗ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6269" y="3049900"/>
            <a:ext cx="6534544" cy="3512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968375" y="920750"/>
            <a:ext cx="7561263" cy="487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defRPr/>
            </a:pPr>
            <a:r>
              <a:rPr lang="uk-UA" sz="2000" b="1" dirty="0">
                <a:latin typeface="+mn-lt"/>
              </a:rPr>
              <a:t>Функції сенсорної кімнати</a:t>
            </a:r>
            <a:r>
              <a:rPr lang="uk-UA" sz="2000" b="1" dirty="0" smtClean="0">
                <a:latin typeface="+mn-lt"/>
              </a:rPr>
              <a:t>:</a:t>
            </a:r>
          </a:p>
          <a:p>
            <a:pPr marL="342900" indent="-342900">
              <a:spcBef>
                <a:spcPct val="50000"/>
              </a:spcBef>
              <a:defRPr/>
            </a:pPr>
            <a:endParaRPr lang="uk-UA" sz="2000" b="1" dirty="0">
              <a:latin typeface="+mn-lt"/>
            </a:endParaRPr>
          </a:p>
          <a:p>
            <a:pPr marL="342900" indent="-342900">
              <a:spcBef>
                <a:spcPct val="50000"/>
              </a:spcBef>
              <a:buFont typeface="Calibri Light" pitchFamily="34" charset="0"/>
              <a:buAutoNum type="arabicPeriod"/>
              <a:defRPr/>
            </a:pPr>
            <a:r>
              <a:rPr lang="uk-UA" dirty="0" smtClean="0">
                <a:latin typeface="+mn-lt"/>
              </a:rPr>
              <a:t>Допомога </a:t>
            </a:r>
            <a:r>
              <a:rPr lang="uk-UA" dirty="0">
                <a:latin typeface="+mn-lt"/>
              </a:rPr>
              <a:t>в стимулюванні сенсорної чутливості та  рухової активності, розвиток  загальної і дрібної моторики, покращення  координації рухів.</a:t>
            </a:r>
          </a:p>
          <a:p>
            <a:pPr marL="342900" indent="-342900">
              <a:spcBef>
                <a:spcPct val="50000"/>
              </a:spcBef>
              <a:buFont typeface="Calibri Light" pitchFamily="34" charset="0"/>
              <a:buAutoNum type="arabicPeriod"/>
              <a:defRPr/>
            </a:pPr>
            <a:r>
              <a:rPr lang="uk-UA" dirty="0">
                <a:latin typeface="+mn-lt"/>
              </a:rPr>
              <a:t>Створення позитивного емоційного фону і допомога у  подоланні порушень емоційно-вольової сфери.</a:t>
            </a:r>
          </a:p>
          <a:p>
            <a:pPr marL="342900" indent="-342900">
              <a:spcBef>
                <a:spcPct val="50000"/>
              </a:spcBef>
              <a:buFont typeface="Calibri Light" pitchFamily="34" charset="0"/>
              <a:buAutoNum type="arabicPeriod"/>
              <a:defRPr/>
            </a:pPr>
            <a:r>
              <a:rPr lang="uk-UA" dirty="0">
                <a:latin typeface="+mn-lt"/>
              </a:rPr>
              <a:t>Підвищення  психічної активності за рахунок стимулювання позитивних емоційних реакцій.</a:t>
            </a:r>
          </a:p>
          <a:p>
            <a:pPr marL="342900" indent="-342900">
              <a:spcBef>
                <a:spcPct val="50000"/>
              </a:spcBef>
              <a:buFont typeface="Calibri Light" pitchFamily="34" charset="0"/>
              <a:buAutoNum type="arabicPeriod"/>
              <a:defRPr/>
            </a:pPr>
            <a:r>
              <a:rPr lang="uk-UA" dirty="0">
                <a:latin typeface="+mn-lt"/>
              </a:rPr>
              <a:t>Розвиток тактильних, зорових відчуттів, тренування пам'яті, уваги і інтелекту.</a:t>
            </a:r>
          </a:p>
          <a:p>
            <a:pPr marL="342900" indent="-342900">
              <a:spcBef>
                <a:spcPct val="50000"/>
              </a:spcBef>
              <a:buFont typeface="Calibri Light" pitchFamily="34" charset="0"/>
              <a:buAutoNum type="arabicPeriod"/>
              <a:defRPr/>
            </a:pPr>
            <a:r>
              <a:rPr lang="uk-UA" dirty="0">
                <a:latin typeface="+mn-lt"/>
              </a:rPr>
              <a:t>Розширення  просторового уявлення та творчих здібностей у дітей.     </a:t>
            </a:r>
          </a:p>
          <a:p>
            <a:pPr marL="342900" indent="-342900">
              <a:spcBef>
                <a:spcPct val="50000"/>
              </a:spcBef>
              <a:buFont typeface="Calibri Light" pitchFamily="34" charset="0"/>
              <a:buAutoNum type="arabicPeriod"/>
              <a:defRPr/>
            </a:pPr>
            <a:r>
              <a:rPr lang="uk-UA" dirty="0">
                <a:latin typeface="+mn-lt"/>
              </a:rPr>
              <a:t>Допомога в корекції порушень пізнавальної сфери. </a:t>
            </a:r>
          </a:p>
          <a:p>
            <a:pPr marL="342900" indent="-342900">
              <a:spcBef>
                <a:spcPct val="50000"/>
              </a:spcBef>
              <a:buFont typeface="Calibri Light" pitchFamily="34" charset="0"/>
              <a:buAutoNum type="arabicPeriod"/>
              <a:defRPr/>
            </a:pPr>
            <a:r>
              <a:rPr lang="uk-UA" dirty="0">
                <a:latin typeface="+mn-lt"/>
              </a:rPr>
              <a:t>Допомога вирішені проблем з соціальної адаптації.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2922" y="961991"/>
            <a:ext cx="7644383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000" b="1" dirty="0" smtClean="0">
                <a:latin typeface="+mn-lt"/>
              </a:rPr>
              <a:t>Види сенсорних кімнат:</a:t>
            </a:r>
          </a:p>
          <a:p>
            <a:pPr>
              <a:lnSpc>
                <a:spcPct val="150000"/>
              </a:lnSpc>
            </a:pPr>
            <a:endParaRPr lang="uk-UA" sz="2000" b="1" dirty="0" smtClean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uk-UA" b="1" dirty="0" smtClean="0">
                <a:latin typeface="+mn-lt"/>
              </a:rPr>
              <a:t>1. Світла кімната (активна</a:t>
            </a:r>
            <a:r>
              <a:rPr lang="uk-UA" dirty="0" smtClean="0">
                <a:latin typeface="+mn-lt"/>
              </a:rPr>
              <a:t>) – оснащена переважно денним світлом і світлом 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+mn-lt"/>
              </a:rPr>
              <a:t>від освітлювальних приладів. Світло оптичні ефекти створюють </a:t>
            </a:r>
          </a:p>
          <a:p>
            <a:pPr>
              <a:lnSpc>
                <a:spcPct val="150000"/>
              </a:lnSpc>
            </a:pPr>
            <a:r>
              <a:rPr lang="uk-UA" dirty="0" smtClean="0">
                <a:latin typeface="+mn-lt"/>
              </a:rPr>
              <a:t>атмосферу свята і веселощів, стимулюють розумову і фізичну активність дитини.</a:t>
            </a:r>
          </a:p>
          <a:p>
            <a:pPr>
              <a:lnSpc>
                <a:spcPct val="150000"/>
              </a:lnSpc>
            </a:pPr>
            <a:r>
              <a:rPr lang="uk-UA" b="1" dirty="0" smtClean="0">
                <a:latin typeface="+mn-lt"/>
              </a:rPr>
              <a:t>2. Темна кімната (пасивна</a:t>
            </a:r>
            <a:r>
              <a:rPr lang="uk-UA" dirty="0" smtClean="0">
                <a:latin typeface="+mn-lt"/>
              </a:rPr>
              <a:t>) – оснащена світловими приладами, які розсіюють</a:t>
            </a:r>
            <a:r>
              <a:rPr lang="en-US" dirty="0" smtClean="0">
                <a:latin typeface="+mn-lt"/>
              </a:rPr>
              <a:t> </a:t>
            </a:r>
            <a:r>
              <a:rPr lang="uk-UA" dirty="0" smtClean="0">
                <a:latin typeface="+mn-lt"/>
              </a:rPr>
              <a:t>світло, пристроями для розслаблення і відновленню психоемоційного стану дитини.</a:t>
            </a:r>
            <a:endParaRPr lang="uk-UA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841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5" descr="Сенсорна кімната: що це таке і в чому її користь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650" y="722313"/>
            <a:ext cx="3941763" cy="262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9" descr="Для одного з навчальних закладів Романівщини придбають бізіборд, дошку  мольберт та пісочниці з підсвіткою – Твій Романів"/>
          <p:cNvPicPr>
            <a:picLocks noChangeAspect="1" noChangeArrowheads="1"/>
          </p:cNvPicPr>
          <p:nvPr/>
        </p:nvPicPr>
        <p:blipFill>
          <a:blip r:embed="rId3"/>
          <a:srcRect l="9831" r="1790" b="5376"/>
          <a:stretch>
            <a:fillRect/>
          </a:stretch>
        </p:blipFill>
        <p:spPr bwMode="auto">
          <a:xfrm>
            <a:off x="4751388" y="863600"/>
            <a:ext cx="3646487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4650" y="3662363"/>
            <a:ext cx="3729038" cy="27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5"/>
          <a:srcRect t="6660" b="8974"/>
          <a:stretch>
            <a:fillRect/>
          </a:stretch>
        </p:blipFill>
        <p:spPr bwMode="auto">
          <a:xfrm>
            <a:off x="4616450" y="3552825"/>
            <a:ext cx="3217863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735263" y="239713"/>
            <a:ext cx="3408362" cy="4365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lnSpc>
                <a:spcPct val="120000"/>
              </a:lnSpc>
              <a:buFontTx/>
              <a:buAutoNum type="arabicPeriod"/>
              <a:defRPr/>
            </a:pPr>
            <a:r>
              <a:rPr lang="uk-UA" sz="2000" b="1" dirty="0">
                <a:latin typeface="+mn-lt"/>
              </a:rPr>
              <a:t>Світла кімната  (активна)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448408" y="480993"/>
            <a:ext cx="7772400" cy="259814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26034" marR="5080" indent="212090" algn="just">
              <a:lnSpc>
                <a:spcPct val="100000"/>
              </a:lnSpc>
              <a:spcBef>
                <a:spcPts val="0"/>
              </a:spcBef>
              <a:tabLst>
                <a:tab pos="1179830" algn="l"/>
                <a:tab pos="2494915" algn="l"/>
                <a:tab pos="3576320" algn="l"/>
                <a:tab pos="4518025" algn="l"/>
                <a:tab pos="4779645" algn="l"/>
                <a:tab pos="5866130" algn="l"/>
                <a:tab pos="7215505" algn="l"/>
                <a:tab pos="8213725" algn="l"/>
              </a:tabLst>
            </a:pPr>
            <a:r>
              <a:rPr sz="2400" spc="-5" dirty="0"/>
              <a:t>Основне	</a:t>
            </a:r>
            <a:r>
              <a:rPr sz="2400" spc="-15" dirty="0"/>
              <a:t>призначення	</a:t>
            </a:r>
            <a:r>
              <a:rPr sz="2400" b="1" spc="-5" dirty="0">
                <a:latin typeface="Times New Roman"/>
                <a:cs typeface="Times New Roman"/>
              </a:rPr>
              <a:t>ресурсної	</a:t>
            </a:r>
            <a:r>
              <a:rPr lang="uk-UA" sz="2400" b="1" spc="-5" dirty="0" smtClean="0">
                <a:latin typeface="Times New Roman"/>
                <a:cs typeface="Times New Roman"/>
              </a:rPr>
              <a:t> </a:t>
            </a:r>
            <a:r>
              <a:rPr sz="2400" b="1" spc="-10" dirty="0" err="1" smtClean="0">
                <a:latin typeface="Times New Roman"/>
                <a:cs typeface="Times New Roman"/>
              </a:rPr>
              <a:t>кімнати</a:t>
            </a:r>
            <a:r>
              <a:rPr sz="2400" b="1" spc="-10" dirty="0">
                <a:latin typeface="Times New Roman"/>
                <a:cs typeface="Times New Roman"/>
              </a:rPr>
              <a:t>	</a:t>
            </a:r>
            <a:r>
              <a:rPr sz="2400" dirty="0" smtClean="0"/>
              <a:t>–</a:t>
            </a:r>
            <a:r>
              <a:rPr sz="2400" spc="-5" dirty="0" err="1" smtClean="0"/>
              <a:t>створення</a:t>
            </a:r>
            <a:r>
              <a:rPr sz="2400" spc="-5" dirty="0"/>
              <a:t>	</a:t>
            </a:r>
            <a:r>
              <a:rPr sz="2400" spc="-20" dirty="0"/>
              <a:t>комфортного	</a:t>
            </a:r>
            <a:r>
              <a:rPr sz="2400" spc="-5" dirty="0"/>
              <a:t>простору	для </a:t>
            </a:r>
            <a:r>
              <a:rPr sz="2400" dirty="0"/>
              <a:t> організації</a:t>
            </a:r>
            <a:r>
              <a:rPr sz="2400" spc="70" dirty="0"/>
              <a:t> </a:t>
            </a:r>
            <a:r>
              <a:rPr sz="2400" spc="-5" dirty="0"/>
              <a:t>процесу</a:t>
            </a:r>
            <a:r>
              <a:rPr sz="2400" spc="70" dirty="0"/>
              <a:t> </a:t>
            </a:r>
            <a:r>
              <a:rPr sz="2400" spc="-15" dirty="0"/>
              <a:t>навчання</a:t>
            </a:r>
            <a:r>
              <a:rPr sz="2400" spc="65" dirty="0"/>
              <a:t> </a:t>
            </a:r>
            <a:r>
              <a:rPr sz="2400" spc="-5" dirty="0"/>
              <a:t>дітей</a:t>
            </a:r>
            <a:r>
              <a:rPr sz="2400" spc="70" dirty="0"/>
              <a:t> </a:t>
            </a:r>
            <a:r>
              <a:rPr sz="2400" dirty="0"/>
              <a:t>з</a:t>
            </a:r>
            <a:r>
              <a:rPr sz="2400" spc="75" dirty="0"/>
              <a:t> </a:t>
            </a:r>
            <a:r>
              <a:rPr sz="2400" spc="-5" dirty="0"/>
              <a:t>ООП</a:t>
            </a:r>
            <a:r>
              <a:rPr sz="2400" spc="70" dirty="0"/>
              <a:t> </a:t>
            </a:r>
            <a:r>
              <a:rPr sz="2400" spc="-5" dirty="0"/>
              <a:t>на</a:t>
            </a:r>
            <a:r>
              <a:rPr sz="2400" spc="70" dirty="0"/>
              <a:t> </a:t>
            </a:r>
            <a:r>
              <a:rPr sz="2400" dirty="0"/>
              <a:t>основі</a:t>
            </a:r>
            <a:r>
              <a:rPr sz="2400" spc="70" dirty="0"/>
              <a:t> </a:t>
            </a:r>
            <a:r>
              <a:rPr sz="2400" spc="-5" dirty="0"/>
              <a:t>застосування</a:t>
            </a:r>
            <a:r>
              <a:rPr sz="2400" spc="70" dirty="0"/>
              <a:t> </a:t>
            </a:r>
            <a:r>
              <a:rPr sz="2400" spc="-5" dirty="0"/>
              <a:t>особистісно-орієнтованих </a:t>
            </a:r>
            <a:r>
              <a:rPr sz="2400" spc="-409" dirty="0"/>
              <a:t> </a:t>
            </a:r>
            <a:r>
              <a:rPr sz="2400" spc="-15" dirty="0"/>
              <a:t>методів</a:t>
            </a:r>
            <a:r>
              <a:rPr sz="2400" spc="135" dirty="0"/>
              <a:t> </a:t>
            </a:r>
            <a:r>
              <a:rPr sz="2400" spc="-15" dirty="0"/>
              <a:t>навчання.</a:t>
            </a:r>
            <a:r>
              <a:rPr sz="2400" spc="135" dirty="0"/>
              <a:t> </a:t>
            </a:r>
            <a:r>
              <a:rPr sz="2400" spc="-5" dirty="0"/>
              <a:t>Приміщення</a:t>
            </a:r>
            <a:r>
              <a:rPr sz="2400" spc="130" dirty="0"/>
              <a:t> </a:t>
            </a:r>
            <a:r>
              <a:rPr sz="2400" dirty="0"/>
              <a:t>ресурсної</a:t>
            </a:r>
            <a:r>
              <a:rPr sz="2400" spc="125" dirty="0"/>
              <a:t> </a:t>
            </a:r>
            <a:r>
              <a:rPr sz="2400" spc="-10" dirty="0"/>
              <a:t>кімнати</a:t>
            </a:r>
            <a:r>
              <a:rPr sz="2400" spc="135" dirty="0"/>
              <a:t> </a:t>
            </a:r>
            <a:r>
              <a:rPr sz="2400" spc="-10" dirty="0"/>
              <a:t>поділено</a:t>
            </a:r>
            <a:r>
              <a:rPr sz="2400" spc="130" dirty="0"/>
              <a:t> </a:t>
            </a:r>
            <a:r>
              <a:rPr sz="2400" spc="-5" dirty="0"/>
              <a:t>за</a:t>
            </a:r>
            <a:r>
              <a:rPr sz="2400" spc="130" dirty="0"/>
              <a:t> </a:t>
            </a:r>
            <a:r>
              <a:rPr sz="2400" spc="-15" dirty="0"/>
              <a:t>допомогою</a:t>
            </a:r>
            <a:r>
              <a:rPr sz="2400" spc="140" dirty="0"/>
              <a:t> </a:t>
            </a:r>
            <a:r>
              <a:rPr sz="2400" spc="-5" dirty="0"/>
              <a:t>стаціонарної </a:t>
            </a:r>
            <a:r>
              <a:rPr sz="2400" dirty="0"/>
              <a:t> </a:t>
            </a:r>
            <a:r>
              <a:rPr sz="2400" spc="-10" dirty="0"/>
              <a:t>меблевої</a:t>
            </a:r>
            <a:r>
              <a:rPr sz="2400" dirty="0"/>
              <a:t> </a:t>
            </a:r>
            <a:r>
              <a:rPr sz="2400" spc="-15" dirty="0"/>
              <a:t>перегородки</a:t>
            </a:r>
            <a:r>
              <a:rPr sz="2400" spc="-5" dirty="0"/>
              <a:t> на</a:t>
            </a:r>
            <a:r>
              <a:rPr sz="2400" dirty="0"/>
              <a:t> </a:t>
            </a:r>
            <a:r>
              <a:rPr sz="2400" spc="-5" dirty="0"/>
              <a:t>дві зони:</a:t>
            </a:r>
            <a:r>
              <a:rPr sz="2400" dirty="0"/>
              <a:t> </a:t>
            </a:r>
            <a:r>
              <a:rPr sz="2400" spc="-5" dirty="0"/>
              <a:t>навчально-пізнавальну</a:t>
            </a:r>
            <a:r>
              <a:rPr sz="2400" dirty="0"/>
              <a:t> і</a:t>
            </a:r>
            <a:r>
              <a:rPr sz="2400" spc="-5" dirty="0"/>
              <a:t> </a:t>
            </a:r>
            <a:r>
              <a:rPr sz="2400" spc="-20" dirty="0"/>
              <a:t>побутово-практичну.</a:t>
            </a:r>
          </a:p>
        </p:txBody>
      </p:sp>
      <p:sp>
        <p:nvSpPr>
          <p:cNvPr id="3" name="object 3"/>
          <p:cNvSpPr/>
          <p:nvPr/>
        </p:nvSpPr>
        <p:spPr>
          <a:xfrm>
            <a:off x="201975" y="3182805"/>
            <a:ext cx="8766810" cy="3183467"/>
          </a:xfrm>
          <a:custGeom>
            <a:avLst/>
            <a:gdLst/>
            <a:ahLst/>
            <a:cxnLst/>
            <a:rect l="l" t="t" r="r" b="b"/>
            <a:pathLst>
              <a:path w="8766810" h="2387600">
                <a:moveTo>
                  <a:pt x="8766299" y="2387099"/>
                </a:moveTo>
                <a:lnTo>
                  <a:pt x="0" y="2387099"/>
                </a:lnTo>
                <a:lnTo>
                  <a:pt x="0" y="0"/>
                </a:lnTo>
                <a:lnTo>
                  <a:pt x="8766299" y="0"/>
                </a:lnTo>
                <a:lnTo>
                  <a:pt x="8766299" y="2387099"/>
                </a:lnTo>
                <a:close/>
              </a:path>
            </a:pathLst>
          </a:custGeom>
          <a:solidFill>
            <a:srgbClr val="C9DA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75001" y="3745591"/>
            <a:ext cx="8555355" cy="12510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5095" algn="just">
              <a:lnSpc>
                <a:spcPct val="1493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0000FF"/>
                </a:solidFill>
                <a:latin typeface="Times New Roman"/>
                <a:cs typeface="Times New Roman"/>
              </a:rPr>
              <a:t>Медіатека </a:t>
            </a:r>
            <a:r>
              <a:rPr sz="1800" dirty="0">
                <a:solidFill>
                  <a:srgbClr val="0000FF"/>
                </a:solidFill>
                <a:latin typeface="Times New Roman"/>
                <a:cs typeface="Times New Roman"/>
              </a:rPr>
              <a:t>– </a:t>
            </a:r>
            <a:r>
              <a:rPr sz="1800" spc="-5" dirty="0">
                <a:solidFill>
                  <a:srgbClr val="0000FF"/>
                </a:solidFill>
                <a:latin typeface="Times New Roman"/>
                <a:cs typeface="Times New Roman"/>
              </a:rPr>
              <a:t>це сучасна </a:t>
            </a:r>
            <a:r>
              <a:rPr sz="1800" spc="-15" dirty="0">
                <a:solidFill>
                  <a:srgbClr val="0000FF"/>
                </a:solidFill>
                <a:latin typeface="Times New Roman"/>
                <a:cs typeface="Times New Roman"/>
              </a:rPr>
              <a:t>бібліотека, </a:t>
            </a:r>
            <a:r>
              <a:rPr sz="1800" spc="-5" dirty="0">
                <a:solidFill>
                  <a:srgbClr val="0000FF"/>
                </a:solidFill>
                <a:latin typeface="Times New Roman"/>
                <a:cs typeface="Times New Roman"/>
              </a:rPr>
              <a:t>що </a:t>
            </a:r>
            <a:r>
              <a:rPr sz="1800" dirty="0">
                <a:solidFill>
                  <a:srgbClr val="0000FF"/>
                </a:solidFill>
                <a:latin typeface="Times New Roman"/>
                <a:cs typeface="Times New Roman"/>
              </a:rPr>
              <a:t>оснащена </a:t>
            </a:r>
            <a:r>
              <a:rPr sz="1800" spc="-15" dirty="0">
                <a:solidFill>
                  <a:srgbClr val="0000FF"/>
                </a:solidFill>
                <a:latin typeface="Times New Roman"/>
                <a:cs typeface="Times New Roman"/>
              </a:rPr>
              <a:t>широкою </a:t>
            </a:r>
            <a:r>
              <a:rPr sz="1800" dirty="0">
                <a:solidFill>
                  <a:srgbClr val="0000FF"/>
                </a:solidFill>
                <a:latin typeface="Times New Roman"/>
                <a:cs typeface="Times New Roman"/>
              </a:rPr>
              <a:t>палітрою </a:t>
            </a:r>
            <a:r>
              <a:rPr sz="1800" spc="-15" dirty="0">
                <a:solidFill>
                  <a:srgbClr val="0000FF"/>
                </a:solidFill>
                <a:latin typeface="Times New Roman"/>
                <a:cs typeface="Times New Roman"/>
              </a:rPr>
              <a:t>мультимедійних </a:t>
            </a:r>
            <a:r>
              <a:rPr sz="18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Times New Roman"/>
                <a:cs typeface="Times New Roman"/>
              </a:rPr>
              <a:t>засобів </a:t>
            </a:r>
            <a:r>
              <a:rPr sz="1800" spc="-10" dirty="0">
                <a:solidFill>
                  <a:srgbClr val="0000FF"/>
                </a:solidFill>
                <a:latin typeface="Times New Roman"/>
                <a:cs typeface="Times New Roman"/>
              </a:rPr>
              <a:t>різного </a:t>
            </a:r>
            <a:r>
              <a:rPr sz="1800" spc="-20" dirty="0">
                <a:solidFill>
                  <a:srgbClr val="0000FF"/>
                </a:solidFill>
                <a:latin typeface="Times New Roman"/>
                <a:cs typeface="Times New Roman"/>
              </a:rPr>
              <a:t>формату </a:t>
            </a:r>
            <a:r>
              <a:rPr sz="1800" spc="-5" dirty="0">
                <a:solidFill>
                  <a:srgbClr val="0000FF"/>
                </a:solidFill>
                <a:latin typeface="Times New Roman"/>
                <a:cs typeface="Times New Roman"/>
              </a:rPr>
              <a:t>поряд із </a:t>
            </a:r>
            <a:r>
              <a:rPr sz="1800" spc="-20" dirty="0">
                <a:solidFill>
                  <a:srgbClr val="0000FF"/>
                </a:solidFill>
                <a:latin typeface="Times New Roman"/>
                <a:cs typeface="Times New Roman"/>
              </a:rPr>
              <a:t>друкованою </a:t>
            </a:r>
            <a:r>
              <a:rPr sz="1800" spc="-10" dirty="0">
                <a:solidFill>
                  <a:srgbClr val="0000FF"/>
                </a:solidFill>
                <a:latin typeface="Times New Roman"/>
                <a:cs typeface="Times New Roman"/>
              </a:rPr>
              <a:t>літературою, </a:t>
            </a:r>
            <a:r>
              <a:rPr sz="1800" spc="-20" dirty="0">
                <a:solidFill>
                  <a:srgbClr val="0000FF"/>
                </a:solidFill>
                <a:latin typeface="Times New Roman"/>
                <a:cs typeface="Times New Roman"/>
              </a:rPr>
              <a:t>яке </a:t>
            </a:r>
            <a:r>
              <a:rPr sz="1800" spc="-10" dirty="0">
                <a:solidFill>
                  <a:srgbClr val="0000FF"/>
                </a:solidFill>
                <a:latin typeface="Times New Roman"/>
                <a:cs typeface="Times New Roman"/>
              </a:rPr>
              <a:t>максимально наближає </a:t>
            </a:r>
            <a:r>
              <a:rPr sz="1800" spc="-5" dirty="0">
                <a:solidFill>
                  <a:srgbClr val="0000FF"/>
                </a:solidFill>
                <a:latin typeface="Times New Roman"/>
                <a:cs typeface="Times New Roman"/>
              </a:rPr>
              <a:t> дитину до </a:t>
            </a:r>
            <a:r>
              <a:rPr sz="1800" spc="-10" dirty="0">
                <a:solidFill>
                  <a:srgbClr val="0000FF"/>
                </a:solidFill>
                <a:latin typeface="Times New Roman"/>
                <a:cs typeface="Times New Roman"/>
              </a:rPr>
              <a:t>використання</a:t>
            </a:r>
            <a:r>
              <a:rPr sz="18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Times New Roman"/>
                <a:cs typeface="Times New Roman"/>
              </a:rPr>
              <a:t>всього</a:t>
            </a:r>
            <a:r>
              <a:rPr sz="1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Times New Roman"/>
                <a:cs typeface="Times New Roman"/>
              </a:rPr>
              <a:t>спектра</a:t>
            </a:r>
            <a:r>
              <a:rPr sz="1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Times New Roman"/>
                <a:cs typeface="Times New Roman"/>
              </a:rPr>
              <a:t>джерел</a:t>
            </a:r>
            <a:r>
              <a:rPr sz="18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Times New Roman"/>
                <a:cs typeface="Times New Roman"/>
              </a:rPr>
              <a:t>інформації.</a:t>
            </a:r>
            <a:endParaRPr sz="1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966452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499"/>
                </a:lnTo>
                <a:close/>
              </a:path>
            </a:pathLst>
          </a:custGeom>
          <a:solidFill>
            <a:srgbClr val="4285F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"/>
            <a:ext cx="9144000" cy="6262793"/>
            <a:chOff x="0" y="0"/>
            <a:chExt cx="9144000" cy="469709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9144000" cy="4622800"/>
            </a:xfrm>
            <a:custGeom>
              <a:avLst/>
              <a:gdLst/>
              <a:ahLst/>
              <a:cxnLst/>
              <a:rect l="l" t="t" r="r" b="b"/>
              <a:pathLst>
                <a:path w="9144000" h="4622800">
                  <a:moveTo>
                    <a:pt x="0" y="4622724"/>
                  </a:moveTo>
                  <a:lnTo>
                    <a:pt x="9143999" y="4622724"/>
                  </a:lnTo>
                  <a:lnTo>
                    <a:pt x="9143999" y="0"/>
                  </a:lnTo>
                  <a:lnTo>
                    <a:pt x="0" y="0"/>
                  </a:lnTo>
                  <a:lnTo>
                    <a:pt x="0" y="4622724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622724"/>
              <a:ext cx="9143999" cy="7409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115096" y="6261021"/>
            <a:ext cx="4263390" cy="366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5" dirty="0">
                <a:solidFill>
                  <a:srgbClr val="FFFFFF"/>
                </a:solidFill>
                <a:latin typeface="Times New Roman"/>
                <a:cs typeface="Times New Roman"/>
              </a:rPr>
              <a:t>Структура</a:t>
            </a:r>
            <a:r>
              <a:rPr sz="23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5" dirty="0">
                <a:solidFill>
                  <a:srgbClr val="FFFFFF"/>
                </a:solidFill>
                <a:latin typeface="Times New Roman"/>
                <a:cs typeface="Times New Roman"/>
              </a:rPr>
              <a:t>освітнього</a:t>
            </a:r>
            <a:r>
              <a:rPr sz="23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5" dirty="0">
                <a:solidFill>
                  <a:srgbClr val="FFFFFF"/>
                </a:solidFill>
                <a:latin typeface="Times New Roman"/>
                <a:cs typeface="Times New Roman"/>
              </a:rPr>
              <a:t>середовища</a:t>
            </a:r>
            <a:endParaRPr sz="23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5462" y="685800"/>
            <a:ext cx="7519150" cy="518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3999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247999"/>
            <a:ext cx="9144000" cy="4610100"/>
            <a:chOff x="0" y="1685999"/>
            <a:chExt cx="9144000" cy="3457575"/>
          </a:xfrm>
        </p:grpSpPr>
        <p:sp>
          <p:nvSpPr>
            <p:cNvPr id="3" name="object 3"/>
            <p:cNvSpPr/>
            <p:nvPr/>
          </p:nvSpPr>
          <p:spPr>
            <a:xfrm>
              <a:off x="0" y="1794599"/>
              <a:ext cx="9144000" cy="3348990"/>
            </a:xfrm>
            <a:custGeom>
              <a:avLst/>
              <a:gdLst/>
              <a:ahLst/>
              <a:cxnLst/>
              <a:rect l="l" t="t" r="r" b="b"/>
              <a:pathLst>
                <a:path w="9144000" h="3348990">
                  <a:moveTo>
                    <a:pt x="0" y="3348899"/>
                  </a:moveTo>
                  <a:lnTo>
                    <a:pt x="9143999" y="3348899"/>
                  </a:lnTo>
                  <a:lnTo>
                    <a:pt x="9143999" y="0"/>
                  </a:lnTo>
                  <a:lnTo>
                    <a:pt x="0" y="0"/>
                  </a:lnTo>
                  <a:lnTo>
                    <a:pt x="0" y="3348899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685999"/>
              <a:ext cx="9143999" cy="10859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28650" y="575105"/>
            <a:ext cx="7886700" cy="167289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10795" rIns="0" bIns="0" rtlCol="0">
            <a:spAutoFit/>
          </a:bodyPr>
          <a:lstStyle/>
          <a:p>
            <a:pPr marL="22860" marR="5080" algn="ctr">
              <a:lnSpc>
                <a:spcPct val="100400"/>
              </a:lnSpc>
              <a:spcBef>
                <a:spcPts val="85"/>
              </a:spcBef>
            </a:pPr>
            <a:r>
              <a:rPr sz="3600" spc="-5" dirty="0"/>
              <a:t>За </a:t>
            </a:r>
            <a:r>
              <a:rPr sz="3600" spc="-15" dirty="0"/>
              <a:t>умови </a:t>
            </a:r>
            <a:r>
              <a:rPr sz="3600" spc="-10" dirty="0"/>
              <a:t>планування </a:t>
            </a:r>
            <a:r>
              <a:rPr sz="3600" spc="-5" dirty="0"/>
              <a:t>простору </a:t>
            </a:r>
            <a:r>
              <a:rPr sz="3600" spc="-25" dirty="0"/>
              <a:t>вчителям </a:t>
            </a:r>
            <a:r>
              <a:rPr sz="3600" spc="-685" dirty="0"/>
              <a:t> </a:t>
            </a:r>
            <a:r>
              <a:rPr sz="3600" spc="-25" dirty="0" err="1"/>
              <a:t>рекомендують</a:t>
            </a:r>
            <a:r>
              <a:rPr sz="3600" spc="-5" dirty="0"/>
              <a:t> </a:t>
            </a:r>
            <a:r>
              <a:rPr sz="3600" spc="-25" dirty="0" err="1" smtClean="0"/>
              <a:t>передбачати</a:t>
            </a:r>
            <a:endParaRPr sz="3600" spc="-25" dirty="0"/>
          </a:p>
          <a:p>
            <a:pPr marL="22225" algn="ctr">
              <a:lnSpc>
                <a:spcPct val="100000"/>
              </a:lnSpc>
              <a:spcBef>
                <a:spcPts val="15"/>
              </a:spcBef>
            </a:pPr>
            <a:r>
              <a:rPr sz="3600" dirty="0"/>
              <a:t>різні</a:t>
            </a:r>
            <a:r>
              <a:rPr sz="3600" spc="-40" dirty="0"/>
              <a:t> </a:t>
            </a:r>
            <a:r>
              <a:rPr sz="3600" spc="-5" dirty="0"/>
              <a:t>зони: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0600" y="2427943"/>
            <a:ext cx="8030845" cy="4265911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L="379095" indent="-367030">
              <a:lnSpc>
                <a:spcPct val="100000"/>
              </a:lnSpc>
              <a:spcBef>
                <a:spcPts val="1165"/>
              </a:spcBef>
              <a:buFont typeface="Arial MT"/>
              <a:buChar char="●"/>
              <a:tabLst>
                <a:tab pos="379095" algn="l"/>
                <a:tab pos="379730" algn="l"/>
              </a:tabLst>
            </a:pPr>
            <a:r>
              <a:rPr sz="3000" spc="-10" dirty="0">
                <a:solidFill>
                  <a:srgbClr val="0000FF"/>
                </a:solidFill>
                <a:latin typeface="Times New Roman"/>
                <a:cs typeface="Times New Roman"/>
              </a:rPr>
              <a:t>навчальна</a:t>
            </a:r>
            <a:r>
              <a:rPr sz="3000" dirty="0">
                <a:solidFill>
                  <a:srgbClr val="0000FF"/>
                </a:solidFill>
                <a:latin typeface="Times New Roman"/>
                <a:cs typeface="Times New Roman"/>
              </a:rPr>
              <a:t> (організація</a:t>
            </a:r>
            <a:r>
              <a:rPr sz="30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0000FF"/>
                </a:solidFill>
                <a:latin typeface="Times New Roman"/>
                <a:cs typeface="Times New Roman"/>
              </a:rPr>
              <a:t>навчальних</a:t>
            </a:r>
            <a:r>
              <a:rPr sz="30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spc="-5" dirty="0">
                <a:solidFill>
                  <a:srgbClr val="0000FF"/>
                </a:solidFill>
                <a:latin typeface="Times New Roman"/>
                <a:cs typeface="Times New Roman"/>
              </a:rPr>
              <a:t>занять</a:t>
            </a:r>
            <a:r>
              <a:rPr sz="3000" dirty="0">
                <a:solidFill>
                  <a:srgbClr val="0000FF"/>
                </a:solidFill>
                <a:latin typeface="Times New Roman"/>
                <a:cs typeface="Times New Roman"/>
              </a:rPr>
              <a:t> і </a:t>
            </a:r>
            <a:r>
              <a:rPr sz="3000" spc="-10" dirty="0">
                <a:solidFill>
                  <a:srgbClr val="0000FF"/>
                </a:solidFill>
                <a:latin typeface="Times New Roman"/>
                <a:cs typeface="Times New Roman"/>
              </a:rPr>
              <a:t>предметно-практичної</a:t>
            </a:r>
            <a:r>
              <a:rPr sz="3000" spc="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spc="-5" dirty="0">
                <a:solidFill>
                  <a:srgbClr val="0000FF"/>
                </a:solidFill>
                <a:latin typeface="Times New Roman"/>
                <a:cs typeface="Times New Roman"/>
              </a:rPr>
              <a:t>діяльності);</a:t>
            </a:r>
            <a:endParaRPr sz="3000" dirty="0">
              <a:latin typeface="Times New Roman"/>
              <a:cs typeface="Times New Roman"/>
            </a:endParaRPr>
          </a:p>
          <a:p>
            <a:pPr marL="379095" indent="-367030">
              <a:lnSpc>
                <a:spcPct val="100000"/>
              </a:lnSpc>
              <a:spcBef>
                <a:spcPts val="1065"/>
              </a:spcBef>
              <a:buFont typeface="Arial MT"/>
              <a:buChar char="●"/>
              <a:tabLst>
                <a:tab pos="379095" algn="l"/>
                <a:tab pos="379730" algn="l"/>
              </a:tabLst>
            </a:pPr>
            <a:r>
              <a:rPr sz="3000" spc="-10" dirty="0">
                <a:solidFill>
                  <a:srgbClr val="0000FF"/>
                </a:solidFill>
                <a:latin typeface="Times New Roman"/>
                <a:cs typeface="Times New Roman"/>
              </a:rPr>
              <a:t>ігрова </a:t>
            </a:r>
            <a:r>
              <a:rPr sz="3000" dirty="0">
                <a:solidFill>
                  <a:srgbClr val="0000FF"/>
                </a:solidFill>
                <a:latin typeface="Times New Roman"/>
                <a:cs typeface="Times New Roman"/>
              </a:rPr>
              <a:t>(організація </a:t>
            </a:r>
            <a:r>
              <a:rPr sz="3000" spc="-15" dirty="0">
                <a:solidFill>
                  <a:srgbClr val="0000FF"/>
                </a:solidFill>
                <a:latin typeface="Times New Roman"/>
                <a:cs typeface="Times New Roman"/>
              </a:rPr>
              <a:t>ігор</a:t>
            </a:r>
            <a:r>
              <a:rPr sz="3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FF"/>
                </a:solidFill>
                <a:latin typeface="Times New Roman"/>
                <a:cs typeface="Times New Roman"/>
              </a:rPr>
              <a:t>і</a:t>
            </a:r>
            <a:r>
              <a:rPr sz="3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0000FF"/>
                </a:solidFill>
                <a:latin typeface="Times New Roman"/>
                <a:cs typeface="Times New Roman"/>
              </a:rPr>
              <a:t>проведення </a:t>
            </a:r>
            <a:r>
              <a:rPr sz="3000" spc="-5" dirty="0">
                <a:solidFill>
                  <a:srgbClr val="0000FF"/>
                </a:solidFill>
                <a:latin typeface="Times New Roman"/>
                <a:cs typeface="Times New Roman"/>
              </a:rPr>
              <a:t>занять </a:t>
            </a:r>
            <a:r>
              <a:rPr sz="3000" dirty="0">
                <a:solidFill>
                  <a:srgbClr val="0000FF"/>
                </a:solidFill>
                <a:latin typeface="Times New Roman"/>
                <a:cs typeface="Times New Roman"/>
              </a:rPr>
              <a:t>з</a:t>
            </a:r>
            <a:r>
              <a:rPr sz="3000" spc="-5" dirty="0">
                <a:solidFill>
                  <a:srgbClr val="0000FF"/>
                </a:solidFill>
                <a:latin typeface="Times New Roman"/>
                <a:cs typeface="Times New Roman"/>
              </a:rPr>
              <a:t> розвитку рухів);</a:t>
            </a:r>
            <a:endParaRPr sz="3000" dirty="0">
              <a:latin typeface="Times New Roman"/>
              <a:cs typeface="Times New Roman"/>
            </a:endParaRPr>
          </a:p>
          <a:p>
            <a:pPr marL="379095" indent="-367030">
              <a:lnSpc>
                <a:spcPct val="100000"/>
              </a:lnSpc>
              <a:spcBef>
                <a:spcPts val="1065"/>
              </a:spcBef>
              <a:buFont typeface="Arial MT"/>
              <a:buChar char="●"/>
              <a:tabLst>
                <a:tab pos="379095" algn="l"/>
                <a:tab pos="379730" algn="l"/>
              </a:tabLst>
            </a:pPr>
            <a:r>
              <a:rPr sz="3000" spc="-5" dirty="0">
                <a:solidFill>
                  <a:srgbClr val="0000FF"/>
                </a:solidFill>
                <a:latin typeface="Times New Roman"/>
                <a:cs typeface="Times New Roman"/>
              </a:rPr>
              <a:t>«жива </a:t>
            </a:r>
            <a:r>
              <a:rPr sz="3000" spc="-15" dirty="0">
                <a:solidFill>
                  <a:srgbClr val="0000FF"/>
                </a:solidFill>
                <a:latin typeface="Times New Roman"/>
                <a:cs typeface="Times New Roman"/>
              </a:rPr>
              <a:t>природа»</a:t>
            </a:r>
            <a:r>
              <a:rPr sz="3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FF"/>
                </a:solidFill>
                <a:latin typeface="Times New Roman"/>
                <a:cs typeface="Times New Roman"/>
              </a:rPr>
              <a:t>(організація</a:t>
            </a:r>
            <a:r>
              <a:rPr sz="30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spc="-5" dirty="0">
                <a:solidFill>
                  <a:srgbClr val="0000FF"/>
                </a:solidFill>
                <a:latin typeface="Times New Roman"/>
                <a:cs typeface="Times New Roman"/>
              </a:rPr>
              <a:t>спостережень за</a:t>
            </a:r>
            <a:r>
              <a:rPr sz="3000" dirty="0">
                <a:solidFill>
                  <a:srgbClr val="0000FF"/>
                </a:solidFill>
                <a:latin typeface="Times New Roman"/>
                <a:cs typeface="Times New Roman"/>
              </a:rPr>
              <a:t> рослинами,</a:t>
            </a:r>
            <a:r>
              <a:rPr sz="3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0000FF"/>
                </a:solidFill>
                <a:latin typeface="Times New Roman"/>
                <a:cs typeface="Times New Roman"/>
              </a:rPr>
              <a:t>тваринами);</a:t>
            </a:r>
            <a:endParaRPr sz="3000" dirty="0">
              <a:latin typeface="Times New Roman"/>
              <a:cs typeface="Times New Roman"/>
            </a:endParaRPr>
          </a:p>
          <a:p>
            <a:pPr marL="379095" indent="-336550">
              <a:lnSpc>
                <a:spcPct val="100000"/>
              </a:lnSpc>
              <a:spcBef>
                <a:spcPts val="1065"/>
              </a:spcBef>
              <a:buSzPct val="77777"/>
              <a:buFont typeface="Arial MT"/>
              <a:buChar char="●"/>
              <a:tabLst>
                <a:tab pos="379095" algn="l"/>
                <a:tab pos="379730" algn="l"/>
              </a:tabLst>
            </a:pPr>
            <a:r>
              <a:rPr sz="3000" spc="-5" dirty="0">
                <a:solidFill>
                  <a:srgbClr val="0000FF"/>
                </a:solidFill>
                <a:latin typeface="Times New Roman"/>
                <a:cs typeface="Times New Roman"/>
              </a:rPr>
              <a:t>релаксаційна</a:t>
            </a:r>
            <a:r>
              <a:rPr sz="30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FF"/>
                </a:solidFill>
                <a:latin typeface="Times New Roman"/>
                <a:cs typeface="Times New Roman"/>
              </a:rPr>
              <a:t>(місце</a:t>
            </a:r>
            <a:r>
              <a:rPr sz="3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spc="-15" dirty="0">
                <a:solidFill>
                  <a:srgbClr val="0000FF"/>
                </a:solidFill>
                <a:latin typeface="Times New Roman"/>
                <a:cs typeface="Times New Roman"/>
              </a:rPr>
              <a:t>відпочинку</a:t>
            </a:r>
            <a:r>
              <a:rPr sz="3000" dirty="0">
                <a:solidFill>
                  <a:srgbClr val="0000FF"/>
                </a:solidFill>
                <a:latin typeface="Times New Roman"/>
                <a:cs typeface="Times New Roman"/>
              </a:rPr>
              <a:t> й</a:t>
            </a:r>
            <a:r>
              <a:rPr sz="30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spc="-5" dirty="0">
                <a:solidFill>
                  <a:srgbClr val="0000FF"/>
                </a:solidFill>
                <a:latin typeface="Times New Roman"/>
                <a:cs typeface="Times New Roman"/>
              </a:rPr>
              <a:t>усамітнення</a:t>
            </a:r>
            <a:r>
              <a:rPr sz="30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spc="5" dirty="0">
                <a:solidFill>
                  <a:srgbClr val="0000FF"/>
                </a:solidFill>
                <a:latin typeface="Times New Roman"/>
                <a:cs typeface="Times New Roman"/>
              </a:rPr>
              <a:t>дитини</a:t>
            </a:r>
            <a:r>
              <a:rPr sz="3000" spc="5" dirty="0">
                <a:solidFill>
                  <a:srgbClr val="0000FF"/>
                </a:solidFill>
                <a:latin typeface="Arial MT"/>
                <a:cs typeface="Arial MT"/>
              </a:rPr>
              <a:t>)</a:t>
            </a:r>
            <a:endParaRPr sz="30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4167189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247999"/>
            <a:ext cx="9144000" cy="4610100"/>
            <a:chOff x="0" y="1685999"/>
            <a:chExt cx="9144000" cy="3457575"/>
          </a:xfrm>
        </p:grpSpPr>
        <p:sp>
          <p:nvSpPr>
            <p:cNvPr id="3" name="object 3"/>
            <p:cNvSpPr/>
            <p:nvPr/>
          </p:nvSpPr>
          <p:spPr>
            <a:xfrm>
              <a:off x="0" y="1794599"/>
              <a:ext cx="9144000" cy="3348990"/>
            </a:xfrm>
            <a:custGeom>
              <a:avLst/>
              <a:gdLst/>
              <a:ahLst/>
              <a:cxnLst/>
              <a:rect l="l" t="t" r="r" b="b"/>
              <a:pathLst>
                <a:path w="9144000" h="3348990">
                  <a:moveTo>
                    <a:pt x="0" y="3348899"/>
                  </a:moveTo>
                  <a:lnTo>
                    <a:pt x="9143999" y="3348899"/>
                  </a:lnTo>
                  <a:lnTo>
                    <a:pt x="9143999" y="0"/>
                  </a:lnTo>
                  <a:lnTo>
                    <a:pt x="0" y="0"/>
                  </a:lnTo>
                  <a:lnTo>
                    <a:pt x="0" y="3348899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685999"/>
              <a:ext cx="9143999" cy="10859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96188" y="843344"/>
            <a:ext cx="497141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09240" algn="l"/>
              </a:tabLst>
            </a:pPr>
            <a:r>
              <a:rPr sz="4200" spc="-5" dirty="0"/>
              <a:t>П</a:t>
            </a:r>
            <a:r>
              <a:rPr sz="4200" spc="-60" dirty="0"/>
              <a:t>е</a:t>
            </a:r>
            <a:r>
              <a:rPr sz="4200" spc="-5" dirty="0"/>
              <a:t>да</a:t>
            </a:r>
            <a:r>
              <a:rPr sz="4200" spc="-105" dirty="0"/>
              <a:t>г</a:t>
            </a:r>
            <a:r>
              <a:rPr sz="4200" dirty="0"/>
              <a:t>огічні	</a:t>
            </a:r>
            <a:r>
              <a:rPr sz="4200" spc="-5" dirty="0"/>
              <a:t>прий</a:t>
            </a:r>
            <a:r>
              <a:rPr sz="4200" spc="-85" dirty="0"/>
              <a:t>о</a:t>
            </a:r>
            <a:r>
              <a:rPr sz="4200" spc="-5" dirty="0"/>
              <a:t>ми:</a:t>
            </a:r>
            <a:endParaRPr sz="4200"/>
          </a:p>
        </p:txBody>
      </p:sp>
      <p:sp>
        <p:nvSpPr>
          <p:cNvPr id="6" name="object 6"/>
          <p:cNvSpPr txBox="1"/>
          <p:nvPr/>
        </p:nvSpPr>
        <p:spPr>
          <a:xfrm>
            <a:off x="583100" y="2779336"/>
            <a:ext cx="7409815" cy="1859483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431165" indent="-419100">
              <a:lnSpc>
                <a:spcPct val="100000"/>
              </a:lnSpc>
              <a:spcBef>
                <a:spcPts val="1300"/>
              </a:spcBef>
              <a:buAutoNum type="arabicPeriod"/>
              <a:tabLst>
                <a:tab pos="431165" algn="l"/>
                <a:tab pos="431800" algn="l"/>
              </a:tabLst>
            </a:pP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Розклад</a:t>
            </a:r>
            <a:r>
              <a:rPr sz="2000"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з</a:t>
            </a:r>
            <a:r>
              <a:rPr sz="2000"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0000FF"/>
                </a:solidFill>
                <a:latin typeface="Times New Roman"/>
                <a:cs typeface="Times New Roman"/>
              </a:rPr>
              <a:t>картинками</a:t>
            </a:r>
            <a:endParaRPr sz="2000">
              <a:latin typeface="Times New Roman"/>
              <a:cs typeface="Times New Roman"/>
            </a:endParaRPr>
          </a:p>
          <a:p>
            <a:pPr marL="431165" indent="-4191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431165" algn="l"/>
                <a:tab pos="431800" algn="l"/>
              </a:tabLst>
            </a:pP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Дошка</a:t>
            </a:r>
            <a:r>
              <a:rPr sz="2000"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пріоритетів</a:t>
            </a:r>
            <a:r>
              <a:rPr sz="2000"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«спершу</a:t>
            </a: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–</a:t>
            </a:r>
            <a:r>
              <a:rPr sz="2000"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потім»</a:t>
            </a:r>
            <a:endParaRPr sz="2000">
              <a:latin typeface="Times New Roman"/>
              <a:cs typeface="Times New Roman"/>
            </a:endParaRPr>
          </a:p>
          <a:p>
            <a:pPr marL="431165" indent="-4191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431165" algn="l"/>
                <a:tab pos="431800" algn="l"/>
              </a:tabLst>
            </a:pP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Картки-підказки</a:t>
            </a:r>
            <a:endParaRPr sz="2000">
              <a:latin typeface="Times New Roman"/>
              <a:cs typeface="Times New Roman"/>
            </a:endParaRPr>
          </a:p>
          <a:p>
            <a:pPr marL="431165" indent="-4191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431165" algn="l"/>
                <a:tab pos="431800" algn="l"/>
              </a:tabLst>
            </a:pP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Візуальні підказки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для</a:t>
            </a: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спільної</a:t>
            </a: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діяльності</a:t>
            </a: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в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групі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з</a:t>
            </a:r>
            <a:r>
              <a:rPr sz="20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0000FF"/>
                </a:solidFill>
                <a:latin typeface="Times New Roman"/>
                <a:cs typeface="Times New Roman"/>
              </a:rPr>
              <a:t>однолітками</a:t>
            </a:r>
            <a:endParaRPr sz="20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179514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5" descr="Утяжеленная сенсорная подушка HugME - купить по низкой цене в Киеве и в  Украине Подушка HugMe - Inkluz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7963" y="768350"/>
            <a:ext cx="25146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9" descr="Бюджет участі»: у Новомосковську реалізували ще один проект-переможець"/>
          <p:cNvPicPr>
            <a:picLocks noChangeAspect="1" noChangeArrowheads="1"/>
          </p:cNvPicPr>
          <p:nvPr/>
        </p:nvPicPr>
        <p:blipFill>
          <a:blip r:embed="rId3"/>
          <a:srcRect l="14063" t="6857" r="3809" b="9853"/>
          <a:stretch>
            <a:fillRect/>
          </a:stretch>
        </p:blipFill>
        <p:spPr bwMode="auto">
          <a:xfrm>
            <a:off x="531813" y="708025"/>
            <a:ext cx="3863975" cy="254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7963" y="3671888"/>
            <a:ext cx="3500437" cy="291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3024188" y="236538"/>
            <a:ext cx="316865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2000" b="1" dirty="0">
                <a:latin typeface="+mn-lt"/>
              </a:rPr>
              <a:t>2. Темна кімната (пасивна)</a:t>
            </a:r>
          </a:p>
        </p:txBody>
      </p:sp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5"/>
          <a:srcRect l="17816" r="29280"/>
          <a:stretch>
            <a:fillRect/>
          </a:stretch>
        </p:blipFill>
        <p:spPr bwMode="auto">
          <a:xfrm>
            <a:off x="239713" y="3413125"/>
            <a:ext cx="2647950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2"/>
          <p:cNvPicPr>
            <a:picLocks noChangeAspect="1" noChangeArrowheads="1"/>
          </p:cNvPicPr>
          <p:nvPr/>
        </p:nvPicPr>
        <p:blipFill>
          <a:blip r:embed="rId6"/>
          <a:srcRect l="26961" t="36435" r="18924" b="15872"/>
          <a:stretch>
            <a:fillRect/>
          </a:stretch>
        </p:blipFill>
        <p:spPr bwMode="auto">
          <a:xfrm>
            <a:off x="2692400" y="3803650"/>
            <a:ext cx="2689225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247999"/>
            <a:ext cx="9144000" cy="4610100"/>
            <a:chOff x="0" y="1685999"/>
            <a:chExt cx="9144000" cy="3457575"/>
          </a:xfrm>
        </p:grpSpPr>
        <p:sp>
          <p:nvSpPr>
            <p:cNvPr id="3" name="object 3"/>
            <p:cNvSpPr/>
            <p:nvPr/>
          </p:nvSpPr>
          <p:spPr>
            <a:xfrm>
              <a:off x="0" y="1794599"/>
              <a:ext cx="9144000" cy="3348990"/>
            </a:xfrm>
            <a:custGeom>
              <a:avLst/>
              <a:gdLst/>
              <a:ahLst/>
              <a:cxnLst/>
              <a:rect l="l" t="t" r="r" b="b"/>
              <a:pathLst>
                <a:path w="9144000" h="3348990">
                  <a:moveTo>
                    <a:pt x="0" y="3348899"/>
                  </a:moveTo>
                  <a:lnTo>
                    <a:pt x="9143999" y="3348899"/>
                  </a:lnTo>
                  <a:lnTo>
                    <a:pt x="9143999" y="0"/>
                  </a:lnTo>
                  <a:lnTo>
                    <a:pt x="0" y="0"/>
                  </a:lnTo>
                  <a:lnTo>
                    <a:pt x="0" y="3348899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685999"/>
              <a:ext cx="9143999" cy="10859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26477" y="628339"/>
            <a:ext cx="8106508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Універсальний дизайн в освіті: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4294" y="3169480"/>
            <a:ext cx="4003675" cy="303961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348615" indent="-336550">
              <a:lnSpc>
                <a:spcPct val="100000"/>
              </a:lnSpc>
              <a:spcBef>
                <a:spcPts val="370"/>
              </a:spcBef>
              <a:buFont typeface="Arial MT"/>
              <a:buChar char="●"/>
              <a:tabLst>
                <a:tab pos="347980" algn="l"/>
                <a:tab pos="349250" algn="l"/>
              </a:tabLst>
            </a:pPr>
            <a:r>
              <a:rPr spc="-10" dirty="0">
                <a:solidFill>
                  <a:srgbClr val="0000FF"/>
                </a:solidFill>
                <a:latin typeface="Times New Roman"/>
                <a:cs typeface="Times New Roman"/>
              </a:rPr>
              <a:t>формує 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філософію </a:t>
            </a: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освіти,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 освітнього</a:t>
            </a: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процесу</a:t>
            </a:r>
            <a:endParaRPr dirty="0">
              <a:latin typeface="Times New Roman"/>
              <a:cs typeface="Times New Roman"/>
            </a:endParaRPr>
          </a:p>
          <a:p>
            <a:pPr marL="348615" indent="-336550">
              <a:lnSpc>
                <a:spcPct val="100000"/>
              </a:lnSpc>
              <a:spcBef>
                <a:spcPts val="270"/>
              </a:spcBef>
              <a:buFont typeface="Arial MT"/>
              <a:buChar char="●"/>
              <a:tabLst>
                <a:tab pos="347980" algn="l"/>
                <a:tab pos="349250" algn="l"/>
              </a:tabLst>
            </a:pPr>
            <a:r>
              <a:rPr spc="-10" dirty="0">
                <a:solidFill>
                  <a:srgbClr val="0000FF"/>
                </a:solidFill>
                <a:latin typeface="Times New Roman"/>
                <a:cs typeface="Times New Roman"/>
              </a:rPr>
              <a:t>змінює 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стереотипи</a:t>
            </a: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 і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20" dirty="0">
                <a:solidFill>
                  <a:srgbClr val="0000FF"/>
                </a:solidFill>
                <a:latin typeface="Times New Roman"/>
                <a:cs typeface="Times New Roman"/>
              </a:rPr>
              <a:t>підходи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 до </a:t>
            </a:r>
            <a:r>
              <a:rPr spc="-15" dirty="0">
                <a:solidFill>
                  <a:srgbClr val="0000FF"/>
                </a:solidFill>
                <a:latin typeface="Times New Roman"/>
                <a:cs typeface="Times New Roman"/>
              </a:rPr>
              <a:t>навчання;</a:t>
            </a:r>
            <a:endParaRPr dirty="0">
              <a:latin typeface="Times New Roman"/>
              <a:cs typeface="Times New Roman"/>
            </a:endParaRPr>
          </a:p>
          <a:p>
            <a:pPr marL="348615" indent="-336550">
              <a:lnSpc>
                <a:spcPct val="100000"/>
              </a:lnSpc>
              <a:spcBef>
                <a:spcPts val="270"/>
              </a:spcBef>
              <a:buFont typeface="Arial MT"/>
              <a:buChar char="●"/>
              <a:tabLst>
                <a:tab pos="347980" algn="l"/>
                <a:tab pos="349250" algn="l"/>
              </a:tabLst>
            </a:pP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визнає</a:t>
            </a:r>
            <a:r>
              <a:rPr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право </a:t>
            </a:r>
            <a:r>
              <a:rPr spc="-25" dirty="0">
                <a:solidFill>
                  <a:srgbClr val="0000FF"/>
                </a:solidFill>
                <a:latin typeface="Times New Roman"/>
                <a:cs typeface="Times New Roman"/>
              </a:rPr>
              <a:t>кожної</a:t>
            </a:r>
            <a:r>
              <a:rPr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дитини</a:t>
            </a:r>
            <a:r>
              <a:rPr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на</a:t>
            </a:r>
            <a:r>
              <a:rPr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освіту</a:t>
            </a:r>
            <a:endParaRPr dirty="0">
              <a:latin typeface="Times New Roman"/>
              <a:cs typeface="Times New Roman"/>
            </a:endParaRPr>
          </a:p>
          <a:p>
            <a:pPr marL="348615" indent="-336550">
              <a:lnSpc>
                <a:spcPct val="100000"/>
              </a:lnSpc>
              <a:spcBef>
                <a:spcPts val="270"/>
              </a:spcBef>
              <a:buFont typeface="Arial MT"/>
              <a:buChar char="●"/>
              <a:tabLst>
                <a:tab pos="347980" algn="l"/>
                <a:tab pos="349250" algn="l"/>
              </a:tabLst>
            </a:pPr>
            <a:r>
              <a:rPr spc="-10" dirty="0">
                <a:solidFill>
                  <a:srgbClr val="0000FF"/>
                </a:solidFill>
                <a:latin typeface="Times New Roman"/>
                <a:cs typeface="Times New Roman"/>
              </a:rPr>
              <a:t>змінює</a:t>
            </a:r>
            <a:r>
              <a:rPr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освітній</a:t>
            </a:r>
            <a:r>
              <a:rPr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процес</a:t>
            </a:r>
            <a:r>
              <a:rPr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і</a:t>
            </a:r>
            <a:r>
              <a:rPr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середовище,</a:t>
            </a:r>
            <a:r>
              <a:rPr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а</a:t>
            </a:r>
            <a:r>
              <a:rPr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не</a:t>
            </a:r>
            <a:r>
              <a:rPr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учня;</a:t>
            </a:r>
            <a:endParaRPr dirty="0">
              <a:latin typeface="Times New Roman"/>
              <a:cs typeface="Times New Roman"/>
            </a:endParaRPr>
          </a:p>
          <a:p>
            <a:pPr marL="348615" marR="100330" indent="-336550">
              <a:lnSpc>
                <a:spcPct val="116100"/>
              </a:lnSpc>
              <a:buFont typeface="Arial MT"/>
              <a:buChar char="●"/>
              <a:tabLst>
                <a:tab pos="347980" algn="l"/>
                <a:tab pos="349250" algn="l"/>
              </a:tabLst>
            </a:pP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підтримує 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міждисциплінарний підхід за </a:t>
            </a: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участі </a:t>
            </a:r>
            <a:r>
              <a:rPr spc="-3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15" dirty="0">
                <a:solidFill>
                  <a:srgbClr val="0000FF"/>
                </a:solidFill>
                <a:latin typeface="Times New Roman"/>
                <a:cs typeface="Times New Roman"/>
              </a:rPr>
              <a:t>широкого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25" dirty="0">
                <a:solidFill>
                  <a:srgbClr val="0000FF"/>
                </a:solidFill>
                <a:latin typeface="Times New Roman"/>
                <a:cs typeface="Times New Roman"/>
              </a:rPr>
              <a:t>кола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 фахівців;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91869" y="3217180"/>
            <a:ext cx="4191635" cy="2828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8615" marR="403225" indent="-336550">
              <a:lnSpc>
                <a:spcPct val="116100"/>
              </a:lnSpc>
              <a:spcBef>
                <a:spcPts val="100"/>
              </a:spcBef>
              <a:buFont typeface="Arial MT"/>
              <a:buChar char="●"/>
              <a:tabLst>
                <a:tab pos="347980" algn="l"/>
                <a:tab pos="349250" algn="l"/>
              </a:tabLst>
            </a:pP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підтримує 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гнучкість програм, </a:t>
            </a: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різні </a:t>
            </a:r>
            <a:r>
              <a:rPr spc="-10" dirty="0">
                <a:solidFill>
                  <a:srgbClr val="0000FF"/>
                </a:solidFill>
                <a:latin typeface="Times New Roman"/>
                <a:cs typeface="Times New Roman"/>
              </a:rPr>
              <a:t>навчальні </a:t>
            </a:r>
            <a:r>
              <a:rPr spc="-3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15" dirty="0">
                <a:solidFill>
                  <a:srgbClr val="0000FF"/>
                </a:solidFill>
                <a:latin typeface="Times New Roman"/>
                <a:cs typeface="Times New Roman"/>
              </a:rPr>
              <a:t>методики</a:t>
            </a:r>
            <a:endParaRPr dirty="0">
              <a:latin typeface="Times New Roman"/>
              <a:cs typeface="Times New Roman"/>
            </a:endParaRPr>
          </a:p>
          <a:p>
            <a:pPr marL="348615" marR="5080" indent="-336550">
              <a:lnSpc>
                <a:spcPct val="116100"/>
              </a:lnSpc>
              <a:buFont typeface="Arial MT"/>
              <a:buChar char="●"/>
              <a:tabLst>
                <a:tab pos="347980" algn="l"/>
                <a:tab pos="349250" algn="l"/>
              </a:tabLst>
            </a:pP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вимагає від </a:t>
            </a: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учителів, 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адміністрацій шкіл, фахівців </a:t>
            </a:r>
            <a:r>
              <a:rPr spc="-3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10" dirty="0">
                <a:solidFill>
                  <a:srgbClr val="0000FF"/>
                </a:solidFill>
                <a:latin typeface="Times New Roman"/>
                <a:cs typeface="Times New Roman"/>
              </a:rPr>
              <a:t>розуміння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10" dirty="0">
                <a:solidFill>
                  <a:srgbClr val="0000FF"/>
                </a:solidFill>
                <a:latin typeface="Times New Roman"/>
                <a:cs typeface="Times New Roman"/>
              </a:rPr>
              <a:t>інтегрування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 ноихі </a:t>
            </a:r>
            <a:r>
              <a:rPr spc="-10" dirty="0">
                <a:solidFill>
                  <a:srgbClr val="0000FF"/>
                </a:solidFill>
                <a:latin typeface="Times New Roman"/>
                <a:cs typeface="Times New Roman"/>
              </a:rPr>
              <a:t>навчальних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15" dirty="0">
                <a:solidFill>
                  <a:srgbClr val="0000FF"/>
                </a:solidFill>
                <a:latin typeface="Times New Roman"/>
                <a:cs typeface="Times New Roman"/>
              </a:rPr>
              <a:t>методик</a:t>
            </a:r>
            <a:endParaRPr dirty="0">
              <a:latin typeface="Times New Roman"/>
              <a:cs typeface="Times New Roman"/>
            </a:endParaRPr>
          </a:p>
          <a:p>
            <a:pPr marL="348615" indent="-336550">
              <a:lnSpc>
                <a:spcPct val="100000"/>
              </a:lnSpc>
              <a:spcBef>
                <a:spcPts val="270"/>
              </a:spcBef>
              <a:buFont typeface="Arial MT"/>
              <a:buChar char="●"/>
              <a:tabLst>
                <a:tab pos="347980" algn="l"/>
                <a:tab pos="349250" algn="l"/>
              </a:tabLst>
            </a:pP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гнучкість</a:t>
            </a:r>
            <a:r>
              <a:rPr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і</a:t>
            </a:r>
            <a:r>
              <a:rPr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пошук</a:t>
            </a:r>
            <a:r>
              <a:rPr spc="-10" dirty="0">
                <a:solidFill>
                  <a:srgbClr val="0000FF"/>
                </a:solidFill>
                <a:latin typeface="Times New Roman"/>
                <a:cs typeface="Times New Roman"/>
              </a:rPr>
              <a:t> альтернативних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рішень;</a:t>
            </a:r>
            <a:endParaRPr dirty="0">
              <a:latin typeface="Times New Roman"/>
              <a:cs typeface="Times New Roman"/>
            </a:endParaRPr>
          </a:p>
          <a:p>
            <a:pPr marL="348615" marR="17780" indent="-336550">
              <a:lnSpc>
                <a:spcPct val="116100"/>
              </a:lnSpc>
              <a:buFont typeface="Arial MT"/>
              <a:buChar char="●"/>
              <a:tabLst>
                <a:tab pos="347980" algn="l"/>
                <a:tab pos="349250" algn="l"/>
              </a:tabLst>
            </a:pP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процес,</a:t>
            </a:r>
            <a:r>
              <a:rPr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який</a:t>
            </a:r>
            <a:r>
              <a:rPr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підтримує</a:t>
            </a:r>
            <a:r>
              <a:rPr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усіх</a:t>
            </a:r>
            <a:r>
              <a:rPr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учнів,</a:t>
            </a:r>
            <a:r>
              <a:rPr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які</a:t>
            </a:r>
            <a:r>
              <a:rPr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10" dirty="0">
                <a:solidFill>
                  <a:srgbClr val="0000FF"/>
                </a:solidFill>
                <a:latin typeface="Times New Roman"/>
                <a:cs typeface="Times New Roman"/>
              </a:rPr>
              <a:t>навчаються </a:t>
            </a:r>
            <a:r>
              <a:rPr spc="-3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у</a:t>
            </a:r>
            <a:r>
              <a:rPr spc="-5" dirty="0">
                <a:solidFill>
                  <a:srgbClr val="0000FF"/>
                </a:solidFill>
                <a:latin typeface="Times New Roman"/>
                <a:cs typeface="Times New Roman"/>
              </a:rPr>
              <a:t> закладі </a:t>
            </a:r>
            <a:r>
              <a:rPr dirty="0">
                <a:solidFill>
                  <a:srgbClr val="0000FF"/>
                </a:solidFill>
                <a:latin typeface="Times New Roman"/>
                <a:cs typeface="Times New Roman"/>
              </a:rPr>
              <a:t>освіти</a:t>
            </a:r>
            <a:endParaRPr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716170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75134"/>
            <a:ext cx="9144000" cy="5983393"/>
            <a:chOff x="0" y="656350"/>
            <a:chExt cx="9144000" cy="4487545"/>
          </a:xfrm>
        </p:grpSpPr>
        <p:sp>
          <p:nvSpPr>
            <p:cNvPr id="3" name="object 3"/>
            <p:cNvSpPr/>
            <p:nvPr/>
          </p:nvSpPr>
          <p:spPr>
            <a:xfrm>
              <a:off x="0" y="764950"/>
              <a:ext cx="9144000" cy="4378960"/>
            </a:xfrm>
            <a:custGeom>
              <a:avLst/>
              <a:gdLst/>
              <a:ahLst/>
              <a:cxnLst/>
              <a:rect l="l" t="t" r="r" b="b"/>
              <a:pathLst>
                <a:path w="9144000" h="4378960">
                  <a:moveTo>
                    <a:pt x="0" y="4378549"/>
                  </a:moveTo>
                  <a:lnTo>
                    <a:pt x="9143999" y="4378549"/>
                  </a:lnTo>
                  <a:lnTo>
                    <a:pt x="9143999" y="0"/>
                  </a:lnTo>
                  <a:lnTo>
                    <a:pt x="0" y="0"/>
                  </a:lnTo>
                  <a:lnTo>
                    <a:pt x="0" y="4378549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6350"/>
              <a:ext cx="9143999" cy="10859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42073" y="336912"/>
            <a:ext cx="6659853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Підходи щодо організації освітнього процесу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950" y="1222131"/>
            <a:ext cx="8839200" cy="506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412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75134"/>
            <a:ext cx="9144000" cy="5983393"/>
            <a:chOff x="0" y="656350"/>
            <a:chExt cx="9144000" cy="4487545"/>
          </a:xfrm>
        </p:grpSpPr>
        <p:sp>
          <p:nvSpPr>
            <p:cNvPr id="3" name="object 3"/>
            <p:cNvSpPr/>
            <p:nvPr/>
          </p:nvSpPr>
          <p:spPr>
            <a:xfrm>
              <a:off x="0" y="764950"/>
              <a:ext cx="9144000" cy="4378960"/>
            </a:xfrm>
            <a:custGeom>
              <a:avLst/>
              <a:gdLst/>
              <a:ahLst/>
              <a:cxnLst/>
              <a:rect l="l" t="t" r="r" b="b"/>
              <a:pathLst>
                <a:path w="9144000" h="4378960">
                  <a:moveTo>
                    <a:pt x="0" y="4378549"/>
                  </a:moveTo>
                  <a:lnTo>
                    <a:pt x="9143999" y="4378549"/>
                  </a:lnTo>
                  <a:lnTo>
                    <a:pt x="9143999" y="0"/>
                  </a:lnTo>
                  <a:lnTo>
                    <a:pt x="0" y="0"/>
                  </a:lnTo>
                  <a:lnTo>
                    <a:pt x="0" y="4378549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56350"/>
              <a:ext cx="9143999" cy="10859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00301" y="973022"/>
            <a:ext cx="5003997" cy="720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Модифікації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2859" y="1693732"/>
            <a:ext cx="7826375" cy="3359894"/>
          </a:xfrm>
          <a:prstGeom prst="rect">
            <a:avLst/>
          </a:prstGeom>
        </p:spPr>
        <p:txBody>
          <a:bodyPr vert="horz" wrap="square" lIns="0" tIns="203200" rIns="0" bIns="0" rtlCol="0">
            <a:spAutoFit/>
          </a:bodyPr>
          <a:lstStyle/>
          <a:p>
            <a:pPr marL="432434" indent="-420370">
              <a:lnSpc>
                <a:spcPct val="100000"/>
              </a:lnSpc>
              <a:spcBef>
                <a:spcPts val="1600"/>
              </a:spcBef>
              <a:buFont typeface="Arial MT"/>
              <a:buChar char="●"/>
              <a:tabLst>
                <a:tab pos="432434" algn="l"/>
                <a:tab pos="433070" algn="l"/>
              </a:tabLst>
            </a:pPr>
            <a:r>
              <a:rPr sz="3000" spc="-10" dirty="0">
                <a:solidFill>
                  <a:srgbClr val="0000FF"/>
                </a:solidFill>
                <a:latin typeface="Times New Roman"/>
                <a:cs typeface="Times New Roman"/>
              </a:rPr>
              <a:t>зміна</a:t>
            </a:r>
            <a:r>
              <a:rPr sz="3000"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spc="5" dirty="0">
                <a:solidFill>
                  <a:srgbClr val="0000FF"/>
                </a:solidFill>
                <a:latin typeface="Times New Roman"/>
                <a:cs typeface="Times New Roman"/>
              </a:rPr>
              <a:t>тривалості</a:t>
            </a:r>
            <a:r>
              <a:rPr sz="3000"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spc="-15" dirty="0">
                <a:solidFill>
                  <a:srgbClr val="0000FF"/>
                </a:solidFill>
                <a:latin typeface="Times New Roman"/>
                <a:cs typeface="Times New Roman"/>
              </a:rPr>
              <a:t>періоду </a:t>
            </a:r>
            <a:r>
              <a:rPr sz="3000" spc="-20" dirty="0">
                <a:solidFill>
                  <a:srgbClr val="0000FF"/>
                </a:solidFill>
                <a:latin typeface="Times New Roman"/>
                <a:cs typeface="Times New Roman"/>
              </a:rPr>
              <a:t>навчання;</a:t>
            </a:r>
            <a:endParaRPr sz="3000" dirty="0">
              <a:latin typeface="Times New Roman"/>
              <a:cs typeface="Times New Roman"/>
            </a:endParaRPr>
          </a:p>
          <a:p>
            <a:pPr marL="432434" marR="5080" indent="-420370">
              <a:lnSpc>
                <a:spcPct val="150000"/>
              </a:lnSpc>
              <a:buFont typeface="Arial MT"/>
              <a:buChar char="●"/>
              <a:tabLst>
                <a:tab pos="432434" algn="l"/>
                <a:tab pos="433070" algn="l"/>
              </a:tabLst>
            </a:pPr>
            <a:r>
              <a:rPr sz="3000" spc="-10" dirty="0">
                <a:solidFill>
                  <a:srgbClr val="0000FF"/>
                </a:solidFill>
                <a:latin typeface="Times New Roman"/>
                <a:cs typeface="Times New Roman"/>
              </a:rPr>
              <a:t>суттєва </a:t>
            </a:r>
            <a:r>
              <a:rPr sz="3000" spc="-10" dirty="0" err="1">
                <a:solidFill>
                  <a:srgbClr val="0000FF"/>
                </a:solidFill>
                <a:latin typeface="Times New Roman"/>
                <a:cs typeface="Times New Roman"/>
              </a:rPr>
              <a:t>зміна</a:t>
            </a:r>
            <a:r>
              <a:rPr sz="30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spc="-5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освітнього</a:t>
            </a:r>
            <a:r>
              <a:rPr sz="3000" spc="-5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spc="-5" dirty="0">
                <a:solidFill>
                  <a:srgbClr val="0000FF"/>
                </a:solidFill>
                <a:latin typeface="Times New Roman"/>
                <a:cs typeface="Times New Roman"/>
              </a:rPr>
              <a:t>середовища, </a:t>
            </a:r>
            <a:r>
              <a:rPr sz="3000" spc="-15" dirty="0">
                <a:solidFill>
                  <a:srgbClr val="0000FF"/>
                </a:solidFill>
                <a:latin typeface="Times New Roman"/>
                <a:cs typeface="Times New Roman"/>
              </a:rPr>
              <a:t>змісту </a:t>
            </a:r>
            <a:r>
              <a:rPr sz="3000" dirty="0">
                <a:solidFill>
                  <a:srgbClr val="0000FF"/>
                </a:solidFill>
                <a:latin typeface="Times New Roman"/>
                <a:cs typeface="Times New Roman"/>
              </a:rPr>
              <a:t>ресурсів і </a:t>
            </a:r>
            <a:r>
              <a:rPr sz="3000" spc="-6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0000FF"/>
                </a:solidFill>
                <a:latin typeface="Times New Roman"/>
                <a:cs typeface="Times New Roman"/>
              </a:rPr>
              <a:t>матеріалів;</a:t>
            </a:r>
            <a:endParaRPr sz="3000" dirty="0">
              <a:latin typeface="Times New Roman"/>
              <a:cs typeface="Times New Roman"/>
            </a:endParaRPr>
          </a:p>
          <a:p>
            <a:pPr marL="432434" indent="-420370">
              <a:lnSpc>
                <a:spcPct val="100000"/>
              </a:lnSpc>
              <a:spcBef>
                <a:spcPts val="1500"/>
              </a:spcBef>
              <a:buFont typeface="Arial MT"/>
              <a:buChar char="●"/>
              <a:tabLst>
                <a:tab pos="432434" algn="l"/>
                <a:tab pos="433070" algn="l"/>
              </a:tabLst>
            </a:pPr>
            <a:r>
              <a:rPr sz="3000" spc="-15" dirty="0">
                <a:solidFill>
                  <a:srgbClr val="0000FF"/>
                </a:solidFill>
                <a:latin typeface="Times New Roman"/>
                <a:cs typeface="Times New Roman"/>
              </a:rPr>
              <a:t>форми</a:t>
            </a:r>
            <a:r>
              <a:rPr sz="3000" spc="-10" dirty="0">
                <a:solidFill>
                  <a:srgbClr val="0000FF"/>
                </a:solidFill>
                <a:latin typeface="Times New Roman"/>
                <a:cs typeface="Times New Roman"/>
              </a:rPr>
              <a:t> представлення</a:t>
            </a:r>
            <a:r>
              <a:rPr sz="3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spc="-15" dirty="0">
                <a:solidFill>
                  <a:srgbClr val="0000FF"/>
                </a:solidFill>
                <a:latin typeface="Times New Roman"/>
                <a:cs typeface="Times New Roman"/>
              </a:rPr>
              <a:t>завдань;</a:t>
            </a:r>
            <a:endParaRPr sz="3000" dirty="0">
              <a:latin typeface="Times New Roman"/>
              <a:cs typeface="Times New Roman"/>
            </a:endParaRPr>
          </a:p>
          <a:p>
            <a:pPr marL="432434" indent="-420370">
              <a:lnSpc>
                <a:spcPct val="100000"/>
              </a:lnSpc>
              <a:spcBef>
                <a:spcPts val="1500"/>
              </a:spcBef>
              <a:buFont typeface="Arial MT"/>
              <a:buChar char="●"/>
              <a:tabLst>
                <a:tab pos="432434" algn="l"/>
                <a:tab pos="433070" algn="l"/>
              </a:tabLst>
            </a:pPr>
            <a:r>
              <a:rPr sz="3000" dirty="0">
                <a:solidFill>
                  <a:srgbClr val="0000FF"/>
                </a:solidFill>
                <a:latin typeface="Times New Roman"/>
                <a:cs typeface="Times New Roman"/>
              </a:rPr>
              <a:t>способи</a:t>
            </a:r>
            <a:r>
              <a:rPr sz="3000"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0000FF"/>
                </a:solidFill>
                <a:latin typeface="Times New Roman"/>
                <a:cs typeface="Times New Roman"/>
              </a:rPr>
              <a:t>оцінювання.</a:t>
            </a:r>
            <a:endParaRPr sz="3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423266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247999"/>
            <a:ext cx="9144000" cy="4610100"/>
            <a:chOff x="0" y="1685999"/>
            <a:chExt cx="9144000" cy="3457575"/>
          </a:xfrm>
        </p:grpSpPr>
        <p:sp>
          <p:nvSpPr>
            <p:cNvPr id="3" name="object 3"/>
            <p:cNvSpPr/>
            <p:nvPr/>
          </p:nvSpPr>
          <p:spPr>
            <a:xfrm>
              <a:off x="0" y="1794599"/>
              <a:ext cx="9144000" cy="3348990"/>
            </a:xfrm>
            <a:custGeom>
              <a:avLst/>
              <a:gdLst/>
              <a:ahLst/>
              <a:cxnLst/>
              <a:rect l="l" t="t" r="r" b="b"/>
              <a:pathLst>
                <a:path w="9144000" h="3348990">
                  <a:moveTo>
                    <a:pt x="0" y="3348899"/>
                  </a:moveTo>
                  <a:lnTo>
                    <a:pt x="9143999" y="3348899"/>
                  </a:lnTo>
                  <a:lnTo>
                    <a:pt x="9143999" y="0"/>
                  </a:lnTo>
                  <a:lnTo>
                    <a:pt x="0" y="0"/>
                  </a:lnTo>
                  <a:lnTo>
                    <a:pt x="0" y="3348899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685999"/>
              <a:ext cx="9143999" cy="10859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94617" y="884195"/>
            <a:ext cx="757237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0" dirty="0"/>
              <a:t>Плануючи</a:t>
            </a:r>
            <a:r>
              <a:rPr sz="3200" spc="-10" dirty="0"/>
              <a:t> адаптації, </a:t>
            </a:r>
            <a:r>
              <a:rPr sz="3200" spc="-5" dirty="0"/>
              <a:t>потрібно</a:t>
            </a:r>
            <a:r>
              <a:rPr sz="3200" dirty="0"/>
              <a:t> </a:t>
            </a:r>
            <a:r>
              <a:rPr sz="3200" spc="-35" dirty="0"/>
              <a:t>враховувати:</a:t>
            </a:r>
            <a:endParaRPr sz="3200"/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628650" y="1491518"/>
            <a:ext cx="7886700" cy="4985596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411480" indent="-351790">
              <a:lnSpc>
                <a:spcPct val="100000"/>
              </a:lnSpc>
              <a:spcBef>
                <a:spcPts val="355"/>
              </a:spcBef>
              <a:buFont typeface="Arial MT"/>
              <a:buChar char="●"/>
              <a:tabLst>
                <a:tab pos="412115" algn="l"/>
                <a:tab pos="412750" algn="l"/>
              </a:tabLst>
            </a:pPr>
            <a:r>
              <a:rPr b="1" spc="-10" dirty="0">
                <a:latin typeface="Times New Roman"/>
                <a:cs typeface="Times New Roman"/>
              </a:rPr>
              <a:t>зміст</a:t>
            </a:r>
            <a:r>
              <a:rPr b="1" spc="5" dirty="0">
                <a:latin typeface="Times New Roman"/>
                <a:cs typeface="Times New Roman"/>
              </a:rPr>
              <a:t> </a:t>
            </a:r>
            <a:r>
              <a:rPr dirty="0"/>
              <a:t>–</a:t>
            </a:r>
            <a:r>
              <a:rPr spc="5" dirty="0"/>
              <a:t> </a:t>
            </a:r>
            <a:r>
              <a:rPr spc="-5" dirty="0"/>
              <a:t>який</a:t>
            </a:r>
            <a:r>
              <a:rPr spc="5" dirty="0"/>
              <a:t> </a:t>
            </a:r>
            <a:r>
              <a:rPr spc="-10" dirty="0"/>
              <a:t>матеріал</a:t>
            </a:r>
            <a:r>
              <a:rPr dirty="0"/>
              <a:t> </a:t>
            </a:r>
            <a:r>
              <a:rPr spc="-5" dirty="0"/>
              <a:t>діти</a:t>
            </a:r>
            <a:r>
              <a:rPr dirty="0"/>
              <a:t> </a:t>
            </a:r>
            <a:r>
              <a:rPr spc="-10" dirty="0"/>
              <a:t>мають</a:t>
            </a:r>
            <a:r>
              <a:rPr spc="10" dirty="0"/>
              <a:t> </a:t>
            </a:r>
            <a:r>
              <a:rPr spc="-5" dirty="0"/>
              <a:t>засвоїти,</a:t>
            </a:r>
            <a:r>
              <a:rPr spc="5" dirty="0"/>
              <a:t> </a:t>
            </a:r>
            <a:r>
              <a:rPr dirty="0"/>
              <a:t>і</a:t>
            </a:r>
            <a:r>
              <a:rPr spc="5" dirty="0"/>
              <a:t> </a:t>
            </a:r>
            <a:r>
              <a:rPr spc="-5" dirty="0"/>
              <a:t>як</a:t>
            </a:r>
            <a:r>
              <a:rPr dirty="0"/>
              <a:t> </a:t>
            </a:r>
            <a:r>
              <a:rPr spc="-5" dirty="0"/>
              <a:t>вони</a:t>
            </a:r>
            <a:r>
              <a:rPr spc="5" dirty="0"/>
              <a:t> </a:t>
            </a:r>
            <a:r>
              <a:rPr spc="-10" dirty="0"/>
              <a:t>отримуватимуть</a:t>
            </a:r>
            <a:r>
              <a:rPr spc="10" dirty="0"/>
              <a:t> </a:t>
            </a:r>
            <a:r>
              <a:rPr spc="-10" dirty="0"/>
              <a:t>інформацію;</a:t>
            </a:r>
          </a:p>
          <a:p>
            <a:pPr marL="411480" indent="-351790">
              <a:lnSpc>
                <a:spcPct val="100000"/>
              </a:lnSpc>
              <a:spcBef>
                <a:spcPts val="254"/>
              </a:spcBef>
              <a:buFont typeface="Arial MT"/>
              <a:buChar char="●"/>
              <a:tabLst>
                <a:tab pos="412115" algn="l"/>
                <a:tab pos="412750" algn="l"/>
              </a:tabLst>
            </a:pPr>
            <a:r>
              <a:rPr b="1" spc="-5" dirty="0">
                <a:latin typeface="Times New Roman"/>
                <a:cs typeface="Times New Roman"/>
              </a:rPr>
              <a:t>процес</a:t>
            </a:r>
            <a:r>
              <a:rPr b="1" dirty="0">
                <a:latin typeface="Times New Roman"/>
                <a:cs typeface="Times New Roman"/>
              </a:rPr>
              <a:t> </a:t>
            </a:r>
            <a:r>
              <a:rPr dirty="0"/>
              <a:t>–</a:t>
            </a:r>
            <a:r>
              <a:rPr spc="5" dirty="0"/>
              <a:t> </a:t>
            </a:r>
            <a:r>
              <a:rPr spc="-5" dirty="0"/>
              <a:t>види</a:t>
            </a:r>
            <a:r>
              <a:rPr dirty="0"/>
              <a:t> освітньої </a:t>
            </a:r>
            <a:r>
              <a:rPr spc="-5" dirty="0"/>
              <a:t>діяльності,</a:t>
            </a:r>
            <a:r>
              <a:rPr dirty="0"/>
              <a:t> </a:t>
            </a:r>
            <a:r>
              <a:rPr spc="-5" dirty="0"/>
              <a:t>які</a:t>
            </a:r>
            <a:r>
              <a:rPr dirty="0"/>
              <a:t> </a:t>
            </a:r>
            <a:r>
              <a:rPr spc="-15" dirty="0"/>
              <a:t>виконують</a:t>
            </a:r>
            <a:r>
              <a:rPr spc="5" dirty="0"/>
              <a:t> </a:t>
            </a:r>
            <a:r>
              <a:rPr spc="-5" dirty="0"/>
              <a:t>діти</a:t>
            </a:r>
            <a:r>
              <a:rPr dirty="0"/>
              <a:t> </a:t>
            </a:r>
            <a:r>
              <a:rPr spc="-5" dirty="0"/>
              <a:t>для</a:t>
            </a:r>
            <a:r>
              <a:rPr dirty="0"/>
              <a:t> </a:t>
            </a:r>
            <a:r>
              <a:rPr spc="-5" dirty="0"/>
              <a:t>засвоєння</a:t>
            </a:r>
            <a:r>
              <a:rPr spc="5" dirty="0"/>
              <a:t> </a:t>
            </a:r>
            <a:r>
              <a:rPr spc="-15" dirty="0"/>
              <a:t>змісту;</a:t>
            </a:r>
          </a:p>
          <a:p>
            <a:pPr marL="411480" marR="132715" indent="-351790">
              <a:lnSpc>
                <a:spcPct val="113300"/>
              </a:lnSpc>
              <a:buFont typeface="Arial MT"/>
              <a:buChar char="●"/>
              <a:tabLst>
                <a:tab pos="412115" algn="l"/>
                <a:tab pos="412750" algn="l"/>
              </a:tabLst>
            </a:pPr>
            <a:r>
              <a:rPr b="1" spc="-20" dirty="0">
                <a:latin typeface="Times New Roman"/>
                <a:cs typeface="Times New Roman"/>
              </a:rPr>
              <a:t>результат</a:t>
            </a:r>
            <a:r>
              <a:rPr b="1" spc="-10" dirty="0">
                <a:latin typeface="Times New Roman"/>
                <a:cs typeface="Times New Roman"/>
              </a:rPr>
              <a:t> </a:t>
            </a:r>
            <a:r>
              <a:rPr dirty="0"/>
              <a:t>– те, </a:t>
            </a:r>
            <a:r>
              <a:rPr spc="-5" dirty="0"/>
              <a:t>що дає </a:t>
            </a:r>
            <a:r>
              <a:rPr spc="-10" dirty="0"/>
              <a:t>дітям</a:t>
            </a:r>
            <a:r>
              <a:rPr spc="-5" dirty="0"/>
              <a:t> </a:t>
            </a:r>
            <a:r>
              <a:rPr spc="-10" dirty="0"/>
              <a:t>змогу</a:t>
            </a:r>
            <a:r>
              <a:rPr spc="-5" dirty="0"/>
              <a:t> </a:t>
            </a:r>
            <a:r>
              <a:rPr spc="-10" dirty="0"/>
              <a:t>застосувати,</a:t>
            </a:r>
            <a:r>
              <a:rPr dirty="0"/>
              <a:t> </a:t>
            </a:r>
            <a:r>
              <a:rPr spc="-5" dirty="0"/>
              <a:t>закріпити, </a:t>
            </a:r>
            <a:r>
              <a:rPr spc="-15" dirty="0"/>
              <a:t>поглибити</a:t>
            </a:r>
            <a:r>
              <a:rPr spc="-5" dirty="0"/>
              <a:t> </a:t>
            </a:r>
            <a:r>
              <a:rPr dirty="0"/>
              <a:t>і</a:t>
            </a:r>
            <a:r>
              <a:rPr spc="-5" dirty="0"/>
              <a:t> </a:t>
            </a:r>
            <a:r>
              <a:rPr spc="-10" dirty="0"/>
              <a:t>вдосконалити </a:t>
            </a:r>
            <a:r>
              <a:rPr spc="-385" dirty="0"/>
              <a:t> </a:t>
            </a:r>
            <a:r>
              <a:rPr spc="-15" dirty="0"/>
              <a:t>набуті</a:t>
            </a:r>
            <a:r>
              <a:rPr spc="-5" dirty="0"/>
              <a:t> знання, </a:t>
            </a:r>
            <a:r>
              <a:rPr spc="-10" dirty="0"/>
              <a:t>уміння,</a:t>
            </a:r>
            <a:r>
              <a:rPr spc="-5" dirty="0"/>
              <a:t> навички;</a:t>
            </a:r>
          </a:p>
          <a:p>
            <a:pPr marL="411480" marR="5080" indent="-351790">
              <a:lnSpc>
                <a:spcPct val="113300"/>
              </a:lnSpc>
              <a:buFont typeface="Arial MT"/>
              <a:buChar char="●"/>
              <a:tabLst>
                <a:tab pos="412115" algn="l"/>
                <a:tab pos="412750" algn="l"/>
              </a:tabLst>
            </a:pPr>
            <a:r>
              <a:rPr b="1" dirty="0">
                <a:latin typeface="Times New Roman"/>
                <a:cs typeface="Times New Roman"/>
              </a:rPr>
              <a:t>освітнє</a:t>
            </a:r>
            <a:r>
              <a:rPr b="1" spc="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середовище</a:t>
            </a:r>
            <a:r>
              <a:rPr b="1" spc="10" dirty="0">
                <a:latin typeface="Times New Roman"/>
                <a:cs typeface="Times New Roman"/>
              </a:rPr>
              <a:t> </a:t>
            </a:r>
            <a:r>
              <a:rPr dirty="0"/>
              <a:t>–</a:t>
            </a:r>
            <a:r>
              <a:rPr spc="5" dirty="0"/>
              <a:t> </a:t>
            </a:r>
            <a:r>
              <a:rPr spc="-5" dirty="0"/>
              <a:t>як</a:t>
            </a:r>
            <a:r>
              <a:rPr spc="5" dirty="0"/>
              <a:t> </a:t>
            </a:r>
            <a:r>
              <a:rPr spc="-15" dirty="0"/>
              <a:t>відбувається</a:t>
            </a:r>
            <a:r>
              <a:rPr dirty="0"/>
              <a:t> </a:t>
            </a:r>
            <a:r>
              <a:rPr spc="-5" dirty="0"/>
              <a:t>робота</a:t>
            </a:r>
            <a:r>
              <a:rPr spc="5" dirty="0"/>
              <a:t> </a:t>
            </a:r>
            <a:r>
              <a:rPr spc="-5" dirty="0"/>
              <a:t>на</a:t>
            </a:r>
            <a:r>
              <a:rPr dirty="0"/>
              <a:t> уроці,</a:t>
            </a:r>
            <a:r>
              <a:rPr spc="10" dirty="0"/>
              <a:t> </a:t>
            </a:r>
            <a:r>
              <a:rPr spc="-15" dirty="0"/>
              <a:t>яка</a:t>
            </a:r>
            <a:r>
              <a:rPr spc="5" dirty="0"/>
              <a:t> </a:t>
            </a:r>
            <a:r>
              <a:rPr spc="-15" dirty="0"/>
              <a:t>психологічна</a:t>
            </a:r>
            <a:r>
              <a:rPr dirty="0"/>
              <a:t> </a:t>
            </a:r>
            <a:r>
              <a:rPr spc="-5" dirty="0"/>
              <a:t>атмосфера</a:t>
            </a:r>
            <a:r>
              <a:rPr spc="5" dirty="0"/>
              <a:t> </a:t>
            </a:r>
            <a:r>
              <a:rPr spc="-5" dirty="0"/>
              <a:t>на </a:t>
            </a:r>
            <a:r>
              <a:rPr spc="-385" dirty="0"/>
              <a:t> </a:t>
            </a:r>
            <a:r>
              <a:rPr spc="-10" dirty="0"/>
              <a:t>ньому </a:t>
            </a:r>
            <a:r>
              <a:rPr spc="-5" dirty="0"/>
              <a:t>панує.</a:t>
            </a:r>
          </a:p>
        </p:txBody>
      </p:sp>
    </p:spTree>
    <p:extLst>
      <p:ext uri="{BB962C8B-B14F-4D97-AF65-F5344CB8AC3E}">
        <p14:creationId xmlns:p14="http://schemas.microsoft.com/office/powerpoint/2010/main" val="288614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Прямоугольник 2"/>
          <p:cNvSpPr>
            <a:spLocks noChangeArrowheads="1"/>
          </p:cNvSpPr>
          <p:nvPr/>
        </p:nvSpPr>
        <p:spPr bwMode="auto">
          <a:xfrm>
            <a:off x="571500" y="587376"/>
            <a:ext cx="8196263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000" b="1" dirty="0">
                <a:latin typeface="Calibri" pitchFamily="34" charset="0"/>
              </a:rPr>
              <a:t>Висновки та </a:t>
            </a:r>
            <a:r>
              <a:rPr lang="uk-UA" sz="2000" b="1" dirty="0" smtClean="0">
                <a:latin typeface="Calibri" pitchFamily="34" charset="0"/>
              </a:rPr>
              <a:t>рекомендації використання універсального </a:t>
            </a:r>
          </a:p>
          <a:p>
            <a:pPr algn="ctr">
              <a:defRPr/>
            </a:pPr>
            <a:r>
              <a:rPr lang="uk-UA" sz="2000" b="1" dirty="0" smtClean="0">
                <a:latin typeface="Calibri" pitchFamily="34" charset="0"/>
              </a:rPr>
              <a:t>дизайну у </a:t>
            </a:r>
            <a:r>
              <a:rPr lang="uk-UA" sz="2000" b="1" dirty="0">
                <a:latin typeface="Calibri" pitchFamily="34" charset="0"/>
              </a:rPr>
              <a:t>сфері освіти:</a:t>
            </a:r>
          </a:p>
          <a:p>
            <a:pPr>
              <a:defRPr/>
            </a:pPr>
            <a:endParaRPr lang="uk-UA" sz="2000" dirty="0"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uk-UA" dirty="0" smtClean="0">
                <a:latin typeface="+mn-lt"/>
              </a:rPr>
              <a:t>змінює </a:t>
            </a:r>
            <a:r>
              <a:rPr lang="uk-UA" dirty="0">
                <a:latin typeface="+mn-lt"/>
              </a:rPr>
              <a:t>стереотипи і підходи до викладання та навчання;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uk-UA" dirty="0">
                <a:latin typeface="+mn-lt"/>
              </a:rPr>
              <a:t> визнає право кожної людини на освіту без будь-яких обмежень;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uk-UA" dirty="0">
                <a:latin typeface="+mn-lt"/>
              </a:rPr>
              <a:t> змінює навчальний процес і середовище, а не вихованця, учня, студента;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uk-UA" dirty="0">
                <a:latin typeface="+mn-lt"/>
              </a:rPr>
              <a:t> підтримує міждисциплінарний підхід за участі широкого кола фахівців;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uk-UA" dirty="0">
                <a:latin typeface="+mn-lt"/>
              </a:rPr>
              <a:t> підтримує гнучкість програм, різні навчальні методики та проведення відповідного оцінювання, зважаючи на різноманіття потреб учнів, студентів;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uk-UA" dirty="0">
                <a:latin typeface="+mn-lt"/>
              </a:rPr>
              <a:t> вимагає від вчителів, фахівців, адміністрацій шкіл, розуміння того, яким чином краще інтегрувати нові навчальні методики, допоміжні технологічні процеси підтримки усіх учнів, які навчаються у загальноосвітніх та професійних  закладах.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9" y="260648"/>
            <a:ext cx="4680520" cy="430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868" y="1020208"/>
            <a:ext cx="6554941" cy="51456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345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9" y="260648"/>
            <a:ext cx="4680520" cy="430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" y="1052514"/>
            <a:ext cx="6991350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41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Прямоугольник 1"/>
          <p:cNvSpPr>
            <a:spLocks noChangeArrowheads="1"/>
          </p:cNvSpPr>
          <p:nvPr/>
        </p:nvSpPr>
        <p:spPr bwMode="auto">
          <a:xfrm>
            <a:off x="1828800" y="1855748"/>
            <a:ext cx="513132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4400" b="1" dirty="0">
                <a:latin typeface="Calibri" pitchFamily="34" charset="0"/>
              </a:rPr>
              <a:t>Дякую за увагу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1075</TotalTime>
  <Words>1431</Words>
  <Application>Microsoft Office PowerPoint</Application>
  <PresentationFormat>Экран (4:3)</PresentationFormat>
  <Paragraphs>149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Office Theme</vt:lpstr>
      <vt:lpstr>Універсальний дизайн інклюзивного  освітнього середовища</vt:lpstr>
      <vt:lpstr>Презентация PowerPoint</vt:lpstr>
      <vt:lpstr>Презентация PowerPoint</vt:lpstr>
      <vt:lpstr>Презентация PowerPoint</vt:lpstr>
      <vt:lpstr>Презентация PowerPoint</vt:lpstr>
      <vt:lpstr>Архітектурна доступність закладу світи повинна забезпечуватися: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Основне призначення ресурсної  кімнати –створення комфортного простору для  організації процесу навчання дітей з ООП на основі застосування особистісно-орієнтованих  методів навчання. Приміщення ресурсної кімнати поділено за допомогою стаціонарної  меблевої перегородки на дві зони: навчально-пізнавальну і побутово-практичну.</vt:lpstr>
      <vt:lpstr>Презентация PowerPoint</vt:lpstr>
      <vt:lpstr>За умови планування простору вчителям  рекомендують передбачати різні зони:</vt:lpstr>
      <vt:lpstr>Педагогічні прийоми:</vt:lpstr>
      <vt:lpstr>Презентация PowerPoint</vt:lpstr>
      <vt:lpstr>Універсальний дизайн в освіті:</vt:lpstr>
      <vt:lpstr>Підходи щодо організації освітнього процесу</vt:lpstr>
      <vt:lpstr>Модифікації</vt:lpstr>
      <vt:lpstr>Плануючи адаптації, потрібно враховувати: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suvor</cp:lastModifiedBy>
  <cp:revision>61</cp:revision>
  <dcterms:created xsi:type="dcterms:W3CDTF">2019-02-21T15:01:25Z</dcterms:created>
  <dcterms:modified xsi:type="dcterms:W3CDTF">2023-11-01T19:42:59Z</dcterms:modified>
</cp:coreProperties>
</file>