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307" r:id="rId4"/>
    <p:sldId id="308" r:id="rId5"/>
    <p:sldId id="309" r:id="rId6"/>
    <p:sldId id="310" r:id="rId7"/>
    <p:sldId id="311" r:id="rId8"/>
    <p:sldId id="312" r:id="rId9"/>
    <p:sldId id="313" r:id="rId10"/>
    <p:sldId id="314" r:id="rId11"/>
    <p:sldId id="315" r:id="rId12"/>
    <p:sldId id="316" r:id="rId13"/>
    <p:sldId id="317" r:id="rId14"/>
    <p:sldId id="318" r:id="rId15"/>
    <p:sldId id="319" r:id="rId16"/>
    <p:sldId id="320" r:id="rId17"/>
    <p:sldId id="321" r:id="rId18"/>
    <p:sldId id="322" r:id="rId19"/>
    <p:sldId id="323" r:id="rId20"/>
    <p:sldId id="324" r:id="rId21"/>
    <p:sldId id="325" r:id="rId22"/>
    <p:sldId id="326" r:id="rId23"/>
    <p:sldId id="327" r:id="rId24"/>
    <p:sldId id="328" r:id="rId25"/>
    <p:sldId id="359" r:id="rId26"/>
    <p:sldId id="329" r:id="rId27"/>
    <p:sldId id="360" r:id="rId28"/>
    <p:sldId id="330" r:id="rId29"/>
    <p:sldId id="361" r:id="rId30"/>
    <p:sldId id="332" r:id="rId31"/>
    <p:sldId id="333" r:id="rId32"/>
    <p:sldId id="334" r:id="rId33"/>
    <p:sldId id="362" r:id="rId34"/>
    <p:sldId id="335" r:id="rId35"/>
    <p:sldId id="351" r:id="rId36"/>
    <p:sldId id="352" r:id="rId37"/>
    <p:sldId id="353" r:id="rId38"/>
    <p:sldId id="363" r:id="rId39"/>
    <p:sldId id="355" r:id="rId40"/>
    <p:sldId id="356" r:id="rId41"/>
    <p:sldId id="357" r:id="rId42"/>
    <p:sldId id="358" r:id="rId43"/>
    <p:sldId id="306" r:id="rId4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94246" autoAdjust="0"/>
  </p:normalViewPr>
  <p:slideViewPr>
    <p:cSldViewPr snapToGrid="0">
      <p:cViewPr varScale="1">
        <p:scale>
          <a:sx n="104" d="100"/>
          <a:sy n="104" d="100"/>
        </p:scale>
        <p:origin x="74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CF1EA0-2147-410D-83F0-6E3555B641D8}" type="datetimeFigureOut">
              <a:rPr lang="uk-UA" smtClean="0"/>
              <a:t>13.09.2026</a:t>
            </a:fld>
            <a:endParaRPr lang="uk-U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DC0BCD-4AEF-4EB8-A058-DE40B34F2939}" type="slidenum">
              <a:rPr lang="uk-UA" smtClean="0"/>
              <a:t>‹#›</a:t>
            </a:fld>
            <a:endParaRPr lang="uk-UA"/>
          </a:p>
        </p:txBody>
      </p:sp>
    </p:spTree>
    <p:extLst>
      <p:ext uri="{BB962C8B-B14F-4D97-AF65-F5344CB8AC3E}">
        <p14:creationId xmlns:p14="http://schemas.microsoft.com/office/powerpoint/2010/main" val="63521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uk-U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13.09.2026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3988113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13.09.2026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13235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uk-U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680DF1-5360-45D6-ABB8-5F483C698456}" type="datetimeFigureOut">
              <a:rPr lang="uk-UA" smtClean="0"/>
              <a:t>13.09.2026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1593460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Date Placeholder 4"/>
          <p:cNvSpPr>
            <a:spLocks noGrp="1"/>
          </p:cNvSpPr>
          <p:nvPr>
            <p:ph type="dt" sz="half" idx="10"/>
          </p:nvPr>
        </p:nvSpPr>
        <p:spPr/>
        <p:txBody>
          <a:bodyPr/>
          <a:lstStyle/>
          <a:p>
            <a:fld id="{9B680DF1-5360-45D6-ABB8-5F483C698456}" type="datetimeFigureOut">
              <a:rPr lang="uk-UA" smtClean="0"/>
              <a:t>13.09.2026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4258714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uk-U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7" name="Date Placeholder 6"/>
          <p:cNvSpPr>
            <a:spLocks noGrp="1"/>
          </p:cNvSpPr>
          <p:nvPr>
            <p:ph type="dt" sz="half" idx="10"/>
          </p:nvPr>
        </p:nvSpPr>
        <p:spPr/>
        <p:txBody>
          <a:bodyPr/>
          <a:lstStyle/>
          <a:p>
            <a:fld id="{9B680DF1-5360-45D6-ABB8-5F483C698456}" type="datetimeFigureOut">
              <a:rPr lang="uk-UA" smtClean="0"/>
              <a:t>13.09.2026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825459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Date Placeholder 2"/>
          <p:cNvSpPr>
            <a:spLocks noGrp="1"/>
          </p:cNvSpPr>
          <p:nvPr>
            <p:ph type="dt" sz="half" idx="10"/>
          </p:nvPr>
        </p:nvSpPr>
        <p:spPr/>
        <p:txBody>
          <a:bodyPr/>
          <a:lstStyle/>
          <a:p>
            <a:fld id="{9B680DF1-5360-45D6-ABB8-5F483C698456}" type="datetimeFigureOut">
              <a:rPr lang="uk-UA" smtClean="0"/>
              <a:t>13.09.2026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955239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80DF1-5360-45D6-ABB8-5F483C698456}" type="datetimeFigureOut">
              <a:rPr lang="uk-UA" smtClean="0"/>
              <a:t>13.09.2026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1207185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uk-U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680DF1-5360-45D6-ABB8-5F483C698456}" type="datetimeFigureOut">
              <a:rPr lang="uk-UA" smtClean="0"/>
              <a:t>13.09.2026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112074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uk-U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680DF1-5360-45D6-ABB8-5F483C698456}" type="datetimeFigureOut">
              <a:rPr lang="uk-UA" smtClean="0"/>
              <a:t>13.09.2026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87011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13.09.2026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3702012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uk-U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13.09.2026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643572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uk-U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80DF1-5360-45D6-ABB8-5F483C698456}" type="datetimeFigureOut">
              <a:rPr lang="uk-UA" smtClean="0"/>
              <a:t>13.09.2026</a:t>
            </a:fld>
            <a:endParaRPr lang="uk-U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92F9A8-4AA7-49E0-8971-CA0DF8C7EEE6}" type="slidenum">
              <a:rPr lang="uk-UA" smtClean="0"/>
              <a:t>‹#›</a:t>
            </a:fld>
            <a:endParaRPr lang="uk-UA"/>
          </a:p>
        </p:txBody>
      </p:sp>
    </p:spTree>
    <p:extLst>
      <p:ext uri="{BB962C8B-B14F-4D97-AF65-F5344CB8AC3E}">
        <p14:creationId xmlns:p14="http://schemas.microsoft.com/office/powerpoint/2010/main" val="4005604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41695" y="1801373"/>
            <a:ext cx="9144000" cy="2387600"/>
          </a:xfrm>
        </p:spPr>
        <p:txBody>
          <a:bodyPr/>
          <a:lstStyle/>
          <a:p>
            <a:r>
              <a:rPr lang="uk-UA" noProof="0" dirty="0"/>
              <a:t>Лекція 5: Основи операційних систем</a:t>
            </a:r>
          </a:p>
        </p:txBody>
      </p:sp>
    </p:spTree>
    <p:extLst>
      <p:ext uri="{BB962C8B-B14F-4D97-AF65-F5344CB8AC3E}">
        <p14:creationId xmlns:p14="http://schemas.microsoft.com/office/powerpoint/2010/main" val="1615129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Основи операційних систем</a:t>
            </a:r>
          </a:p>
        </p:txBody>
      </p:sp>
      <p:sp>
        <p:nvSpPr>
          <p:cNvPr id="3" name="Content Placeholder 2"/>
          <p:cNvSpPr>
            <a:spLocks noGrp="1"/>
          </p:cNvSpPr>
          <p:nvPr>
            <p:ph idx="1"/>
          </p:nvPr>
        </p:nvSpPr>
        <p:spPr>
          <a:xfrm>
            <a:off x="100494" y="838796"/>
            <a:ext cx="6655465" cy="4337711"/>
          </a:xfrm>
        </p:spPr>
        <p:txBody>
          <a:bodyPr>
            <a:normAutofit fontScale="92500" lnSpcReduction="10000"/>
          </a:bodyPr>
          <a:lstStyle/>
          <a:p>
            <a:pPr marL="0" indent="0">
              <a:buNone/>
            </a:pPr>
            <a:r>
              <a:rPr lang="uk-UA" sz="1800" b="1" noProof="0" dirty="0"/>
              <a:t>Операційна система</a:t>
            </a:r>
            <a:r>
              <a:rPr lang="uk-UA" sz="1800" noProof="0" dirty="0"/>
              <a:t> – це комплекс системного програмного забезпечення, який керує апаратними та програмними ресурсами комп’ютера, забезпечує їх взаємодію та створює середовище для виконання прикладних програм і роботи користувача.</a:t>
            </a:r>
          </a:p>
          <a:p>
            <a:pPr marL="0" indent="0">
              <a:buNone/>
            </a:pPr>
            <a:r>
              <a:rPr lang="uk-UA" sz="1800" noProof="0" dirty="0"/>
              <a:t>ОС виступає </a:t>
            </a:r>
            <a:r>
              <a:rPr lang="uk-UA" sz="1800" b="1" noProof="0" dirty="0"/>
              <a:t>посередником між апаратним забезпеченням, прикладними програмами та користувачем</a:t>
            </a:r>
            <a:r>
              <a:rPr lang="uk-UA" sz="1800" noProof="0" dirty="0"/>
              <a:t>, приховуючи складність безпосередньої роботи з апаратними компонентами.</a:t>
            </a:r>
          </a:p>
          <a:p>
            <a:pPr marL="0" indent="0">
              <a:buNone/>
            </a:pPr>
            <a:endParaRPr lang="uk-UA" sz="1800" b="1" noProof="0" dirty="0"/>
          </a:p>
          <a:p>
            <a:pPr marL="0" indent="0">
              <a:buNone/>
            </a:pPr>
            <a:r>
              <a:rPr lang="uk-UA" sz="1800" b="1" noProof="0" dirty="0"/>
              <a:t>Основні функції ОС:</a:t>
            </a:r>
            <a:endParaRPr lang="uk-UA" sz="1800" noProof="0" dirty="0"/>
          </a:p>
          <a:p>
            <a:pPr>
              <a:lnSpc>
                <a:spcPct val="120000"/>
              </a:lnSpc>
              <a:spcBef>
                <a:spcPts val="0"/>
              </a:spcBef>
              <a:buFont typeface="Arial" panose="020B0604020202020204" pitchFamily="34" charset="0"/>
              <a:buChar char="•"/>
            </a:pPr>
            <a:r>
              <a:rPr lang="uk-UA" sz="1800" noProof="0" dirty="0"/>
              <a:t>керування процесором та виконанням програм;</a:t>
            </a:r>
          </a:p>
          <a:p>
            <a:pPr>
              <a:lnSpc>
                <a:spcPct val="120000"/>
              </a:lnSpc>
              <a:spcBef>
                <a:spcPts val="0"/>
              </a:spcBef>
              <a:buFont typeface="Arial" panose="020B0604020202020204" pitchFamily="34" charset="0"/>
              <a:buChar char="•"/>
            </a:pPr>
            <a:r>
              <a:rPr lang="uk-UA" sz="1800" noProof="0" dirty="0"/>
              <a:t>керування оперативною пам’яттю;</a:t>
            </a:r>
          </a:p>
          <a:p>
            <a:pPr>
              <a:lnSpc>
                <a:spcPct val="120000"/>
              </a:lnSpc>
              <a:spcBef>
                <a:spcPts val="0"/>
              </a:spcBef>
              <a:buFont typeface="Arial" panose="020B0604020202020204" pitchFamily="34" charset="0"/>
              <a:buChar char="•"/>
            </a:pPr>
            <a:r>
              <a:rPr lang="uk-UA" sz="1800" noProof="0" dirty="0"/>
              <a:t>організація зберігання та доступу до файлів;</a:t>
            </a:r>
          </a:p>
          <a:p>
            <a:pPr>
              <a:lnSpc>
                <a:spcPct val="120000"/>
              </a:lnSpc>
              <a:spcBef>
                <a:spcPts val="0"/>
              </a:spcBef>
              <a:buFont typeface="Arial" panose="020B0604020202020204" pitchFamily="34" charset="0"/>
              <a:buChar char="•"/>
            </a:pPr>
            <a:r>
              <a:rPr lang="uk-UA" sz="1800" noProof="0" dirty="0"/>
              <a:t>керування пристроями введення-виведення;</a:t>
            </a:r>
          </a:p>
          <a:p>
            <a:pPr>
              <a:lnSpc>
                <a:spcPct val="120000"/>
              </a:lnSpc>
              <a:spcBef>
                <a:spcPts val="0"/>
              </a:spcBef>
              <a:buFont typeface="Arial" panose="020B0604020202020204" pitchFamily="34" charset="0"/>
              <a:buChar char="•"/>
            </a:pPr>
            <a:r>
              <a:rPr lang="uk-UA" sz="1800" noProof="0" dirty="0"/>
              <a:t>керування процесами та потоками;</a:t>
            </a:r>
          </a:p>
          <a:p>
            <a:pPr>
              <a:lnSpc>
                <a:spcPct val="120000"/>
              </a:lnSpc>
              <a:spcBef>
                <a:spcPts val="0"/>
              </a:spcBef>
              <a:buFont typeface="Arial" panose="020B0604020202020204" pitchFamily="34" charset="0"/>
              <a:buChar char="•"/>
            </a:pPr>
            <a:r>
              <a:rPr lang="uk-UA" sz="1800" noProof="0" dirty="0"/>
              <a:t>забезпечення безпеки та розмежування доступу;</a:t>
            </a:r>
          </a:p>
          <a:p>
            <a:pPr>
              <a:lnSpc>
                <a:spcPct val="120000"/>
              </a:lnSpc>
              <a:spcBef>
                <a:spcPts val="0"/>
              </a:spcBef>
              <a:buFont typeface="Arial" panose="020B0604020202020204" pitchFamily="34" charset="0"/>
              <a:buChar char="•"/>
            </a:pPr>
            <a:r>
              <a:rPr lang="uk-UA" sz="1800" noProof="0" dirty="0"/>
              <a:t>надання інтерфейсу взаємодії з користувачем і програмами.</a:t>
            </a:r>
          </a:p>
          <a:p>
            <a:pPr marL="0" indent="0">
              <a:buNone/>
            </a:pPr>
            <a:endParaRPr lang="uk-UA" sz="1800" b="1" noProof="0" dirty="0"/>
          </a:p>
          <a:p>
            <a:pPr marL="0" indent="0">
              <a:buNone/>
            </a:pPr>
            <a:endParaRPr lang="uk-UA" sz="2000" noProof="0" dirty="0"/>
          </a:p>
        </p:txBody>
      </p:sp>
      <p:pic>
        <p:nvPicPr>
          <p:cNvPr id="6" name="Рисунок 5">
            <a:extLst>
              <a:ext uri="{FF2B5EF4-FFF2-40B4-BE49-F238E27FC236}">
                <a16:creationId xmlns:a16="http://schemas.microsoft.com/office/drawing/2014/main" id="{BE76A7B7-0366-4685-81F2-DC888D871617}"/>
              </a:ext>
            </a:extLst>
          </p:cNvPr>
          <p:cNvPicPr>
            <a:picLocks noChangeAspect="1"/>
          </p:cNvPicPr>
          <p:nvPr/>
        </p:nvPicPr>
        <p:blipFill>
          <a:blip r:embed="rId2"/>
          <a:stretch>
            <a:fillRect/>
          </a:stretch>
        </p:blipFill>
        <p:spPr>
          <a:xfrm>
            <a:off x="6672404" y="822893"/>
            <a:ext cx="5419102" cy="5826862"/>
          </a:xfrm>
          <a:prstGeom prst="rect">
            <a:avLst/>
          </a:prstGeom>
        </p:spPr>
      </p:pic>
      <p:pic>
        <p:nvPicPr>
          <p:cNvPr id="8" name="Рисунок 7">
            <a:extLst>
              <a:ext uri="{FF2B5EF4-FFF2-40B4-BE49-F238E27FC236}">
                <a16:creationId xmlns:a16="http://schemas.microsoft.com/office/drawing/2014/main" id="{46EFD77B-9AEE-45A8-9571-B7BDB88EF342}"/>
              </a:ext>
            </a:extLst>
          </p:cNvPr>
          <p:cNvPicPr>
            <a:picLocks noChangeAspect="1"/>
          </p:cNvPicPr>
          <p:nvPr/>
        </p:nvPicPr>
        <p:blipFill>
          <a:blip r:embed="rId3"/>
          <a:stretch>
            <a:fillRect/>
          </a:stretch>
        </p:blipFill>
        <p:spPr>
          <a:xfrm>
            <a:off x="620729" y="5294288"/>
            <a:ext cx="5297221" cy="1449831"/>
          </a:xfrm>
          <a:prstGeom prst="rect">
            <a:avLst/>
          </a:prstGeom>
        </p:spPr>
      </p:pic>
    </p:spTree>
    <p:extLst>
      <p:ext uri="{BB962C8B-B14F-4D97-AF65-F5344CB8AC3E}">
        <p14:creationId xmlns:p14="http://schemas.microsoft.com/office/powerpoint/2010/main" val="3386151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Навіщо потрібна операційна система?</a:t>
            </a:r>
          </a:p>
        </p:txBody>
      </p:sp>
      <p:pic>
        <p:nvPicPr>
          <p:cNvPr id="8" name="Місце для вмісту 7">
            <a:extLst>
              <a:ext uri="{FF2B5EF4-FFF2-40B4-BE49-F238E27FC236}">
                <a16:creationId xmlns:a16="http://schemas.microsoft.com/office/drawing/2014/main" id="{B1540948-2C03-44B2-879B-48FABFE554FA}"/>
              </a:ext>
            </a:extLst>
          </p:cNvPr>
          <p:cNvPicPr>
            <a:picLocks noGrp="1" noChangeAspect="1"/>
          </p:cNvPicPr>
          <p:nvPr>
            <p:ph idx="1"/>
          </p:nvPr>
        </p:nvPicPr>
        <p:blipFill>
          <a:blip r:embed="rId2"/>
          <a:stretch>
            <a:fillRect/>
          </a:stretch>
        </p:blipFill>
        <p:spPr>
          <a:xfrm>
            <a:off x="540552" y="768880"/>
            <a:ext cx="10640478" cy="5320240"/>
          </a:xfrm>
        </p:spPr>
      </p:pic>
      <p:pic>
        <p:nvPicPr>
          <p:cNvPr id="10" name="Рисунок 9">
            <a:extLst>
              <a:ext uri="{FF2B5EF4-FFF2-40B4-BE49-F238E27FC236}">
                <a16:creationId xmlns:a16="http://schemas.microsoft.com/office/drawing/2014/main" id="{E74710F3-DC0B-406B-93F2-DBBDEA2FEF2F}"/>
              </a:ext>
            </a:extLst>
          </p:cNvPr>
          <p:cNvPicPr>
            <a:picLocks noChangeAspect="1"/>
          </p:cNvPicPr>
          <p:nvPr/>
        </p:nvPicPr>
        <p:blipFill>
          <a:blip r:embed="rId3"/>
          <a:stretch>
            <a:fillRect/>
          </a:stretch>
        </p:blipFill>
        <p:spPr>
          <a:xfrm>
            <a:off x="207868" y="5958736"/>
            <a:ext cx="11443580" cy="899264"/>
          </a:xfrm>
          <a:prstGeom prst="rect">
            <a:avLst/>
          </a:prstGeom>
        </p:spPr>
      </p:pic>
    </p:spTree>
    <p:extLst>
      <p:ext uri="{BB962C8B-B14F-4D97-AF65-F5344CB8AC3E}">
        <p14:creationId xmlns:p14="http://schemas.microsoft.com/office/powerpoint/2010/main" val="2415098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ОС як посередник</a:t>
            </a:r>
          </a:p>
        </p:txBody>
      </p:sp>
      <p:sp>
        <p:nvSpPr>
          <p:cNvPr id="3" name="Content Placeholder 2"/>
          <p:cNvSpPr>
            <a:spLocks noGrp="1"/>
          </p:cNvSpPr>
          <p:nvPr>
            <p:ph idx="1"/>
          </p:nvPr>
        </p:nvSpPr>
        <p:spPr>
          <a:xfrm>
            <a:off x="448901" y="1028919"/>
            <a:ext cx="10515600" cy="4351338"/>
          </a:xfrm>
        </p:spPr>
        <p:txBody>
          <a:bodyPr>
            <a:normAutofit/>
          </a:bodyPr>
          <a:lstStyle/>
          <a:p>
            <a:pPr marL="0" indent="0">
              <a:buNone/>
            </a:pPr>
            <a:r>
              <a:rPr lang="uk-UA" sz="1800" noProof="0" dirty="0"/>
              <a:t>Операційну систему можна розглядати як </a:t>
            </a:r>
            <a:r>
              <a:rPr lang="uk-UA" sz="1800" b="1" noProof="0" dirty="0"/>
              <a:t>посередника між програмами та апаратурою</a:t>
            </a:r>
            <a:r>
              <a:rPr lang="uk-UA" sz="1800" noProof="0" dirty="0"/>
              <a:t>.</a:t>
            </a:r>
          </a:p>
          <a:p>
            <a:pPr marL="0" indent="0">
              <a:buNone/>
            </a:pPr>
            <a:endParaRPr lang="uk-UA" sz="1800" noProof="0" dirty="0"/>
          </a:p>
          <a:p>
            <a:pPr marL="0" indent="0">
              <a:buNone/>
            </a:pPr>
            <a:r>
              <a:rPr lang="uk-UA" sz="1800" noProof="0" dirty="0"/>
              <a:t>Наприклад, програма хоче записати дані у файл.</a:t>
            </a:r>
          </a:p>
          <a:p>
            <a:pPr marL="0" indent="0">
              <a:buNone/>
            </a:pPr>
            <a:r>
              <a:rPr lang="uk-UA" sz="1800" noProof="0" dirty="0"/>
              <a:t>Програма не повинна знати:</a:t>
            </a:r>
          </a:p>
          <a:p>
            <a:r>
              <a:rPr lang="uk-UA" sz="1800" noProof="0" dirty="0"/>
              <a:t>на якому фізичному секторі диска зберігати дані; </a:t>
            </a:r>
          </a:p>
          <a:p>
            <a:r>
              <a:rPr lang="uk-UA" sz="1800" noProof="0" dirty="0"/>
              <a:t>як керувати контролером накопичувача; </a:t>
            </a:r>
          </a:p>
          <a:p>
            <a:r>
              <a:rPr lang="uk-UA" sz="1800" noProof="0" dirty="0"/>
              <a:t>як організований конкретний SSD. </a:t>
            </a:r>
          </a:p>
          <a:p>
            <a:pPr marL="0" indent="0">
              <a:buNone/>
            </a:pPr>
            <a:endParaRPr lang="uk-UA" sz="1800" noProof="0" dirty="0"/>
          </a:p>
          <a:p>
            <a:pPr marL="0" indent="0">
              <a:buNone/>
            </a:pPr>
            <a:r>
              <a:rPr lang="uk-UA" sz="1800" noProof="0" dirty="0"/>
              <a:t>Замість цього вона звертається до ОС через системний інтерфейс.</a:t>
            </a:r>
          </a:p>
        </p:txBody>
      </p:sp>
      <p:pic>
        <p:nvPicPr>
          <p:cNvPr id="6" name="Рисунок 5">
            <a:extLst>
              <a:ext uri="{FF2B5EF4-FFF2-40B4-BE49-F238E27FC236}">
                <a16:creationId xmlns:a16="http://schemas.microsoft.com/office/drawing/2014/main" id="{CE989D0C-C6C6-48DF-A8AC-C9A809A4F726}"/>
              </a:ext>
            </a:extLst>
          </p:cNvPr>
          <p:cNvPicPr>
            <a:picLocks noChangeAspect="1"/>
          </p:cNvPicPr>
          <p:nvPr/>
        </p:nvPicPr>
        <p:blipFill>
          <a:blip r:embed="rId2"/>
          <a:stretch>
            <a:fillRect/>
          </a:stretch>
        </p:blipFill>
        <p:spPr>
          <a:xfrm>
            <a:off x="8084117" y="1870576"/>
            <a:ext cx="3236529" cy="4679605"/>
          </a:xfrm>
          <a:prstGeom prst="rect">
            <a:avLst/>
          </a:prstGeom>
        </p:spPr>
      </p:pic>
    </p:spTree>
    <p:extLst>
      <p:ext uri="{BB962C8B-B14F-4D97-AF65-F5344CB8AC3E}">
        <p14:creationId xmlns:p14="http://schemas.microsoft.com/office/powerpoint/2010/main" val="3958568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fontScale="90000"/>
          </a:bodyPr>
          <a:lstStyle/>
          <a:p>
            <a:pPr algn="ctr"/>
            <a:r>
              <a:rPr lang="uk-UA" sz="3200" noProof="0" dirty="0"/>
              <a:t>Основні компоненти операційної системи</a:t>
            </a:r>
          </a:p>
        </p:txBody>
      </p:sp>
      <p:sp>
        <p:nvSpPr>
          <p:cNvPr id="3" name="Content Placeholder 2"/>
          <p:cNvSpPr>
            <a:spLocks noGrp="1"/>
          </p:cNvSpPr>
          <p:nvPr>
            <p:ph idx="1"/>
          </p:nvPr>
        </p:nvSpPr>
        <p:spPr>
          <a:xfrm>
            <a:off x="448900" y="1028919"/>
            <a:ext cx="11411139" cy="5697806"/>
          </a:xfrm>
        </p:spPr>
        <p:txBody>
          <a:bodyPr>
            <a:normAutofit/>
          </a:bodyPr>
          <a:lstStyle/>
          <a:p>
            <a:pPr marL="0" indent="0">
              <a:buNone/>
            </a:pPr>
            <a:r>
              <a:rPr lang="uk-UA" sz="2000" noProof="0" dirty="0"/>
              <a:t>До складу сучасної ОС входять:</a:t>
            </a:r>
          </a:p>
          <a:p>
            <a:r>
              <a:rPr lang="uk-UA" sz="2000" b="1" noProof="0" dirty="0"/>
              <a:t>ядро (kernel);</a:t>
            </a:r>
            <a:r>
              <a:rPr lang="uk-UA" sz="2000" noProof="0" dirty="0"/>
              <a:t> </a:t>
            </a:r>
          </a:p>
          <a:p>
            <a:r>
              <a:rPr lang="uk-UA" sz="2000" noProof="0" dirty="0"/>
              <a:t>драйвери пристроїв; </a:t>
            </a:r>
          </a:p>
          <a:p>
            <a:r>
              <a:rPr lang="uk-UA" sz="2000" noProof="0" dirty="0"/>
              <a:t>система керування пам'яттю; </a:t>
            </a:r>
          </a:p>
          <a:p>
            <a:r>
              <a:rPr lang="uk-UA" sz="2000" noProof="0" dirty="0"/>
              <a:t>планувальник процесів; </a:t>
            </a:r>
          </a:p>
          <a:p>
            <a:r>
              <a:rPr lang="uk-UA" sz="2000" noProof="0" dirty="0"/>
              <a:t>файлова підсистема; </a:t>
            </a:r>
          </a:p>
          <a:p>
            <a:r>
              <a:rPr lang="uk-UA" sz="2000" noProof="0" dirty="0"/>
              <a:t>мережеві компоненти; </a:t>
            </a:r>
          </a:p>
          <a:p>
            <a:r>
              <a:rPr lang="uk-UA" sz="2000" noProof="0" dirty="0"/>
              <a:t>системні служби; </a:t>
            </a:r>
          </a:p>
          <a:p>
            <a:r>
              <a:rPr lang="uk-UA" sz="2000" noProof="0" dirty="0"/>
              <a:t>інтерфейс користувача; </a:t>
            </a:r>
          </a:p>
          <a:p>
            <a:r>
              <a:rPr lang="uk-UA" sz="2000" noProof="0" dirty="0"/>
              <a:t>системні утиліти. </a:t>
            </a:r>
          </a:p>
          <a:p>
            <a:endParaRPr lang="uk-UA" sz="2000" noProof="0" dirty="0"/>
          </a:p>
          <a:p>
            <a:pPr marL="0" indent="0">
              <a:buNone/>
            </a:pPr>
            <a:endParaRPr lang="uk-UA" sz="2000" noProof="0" dirty="0"/>
          </a:p>
        </p:txBody>
      </p:sp>
      <p:pic>
        <p:nvPicPr>
          <p:cNvPr id="5" name="Picture 4"/>
          <p:cNvPicPr>
            <a:picLocks noChangeAspect="1"/>
          </p:cNvPicPr>
          <p:nvPr/>
        </p:nvPicPr>
        <p:blipFill>
          <a:blip r:embed="rId2"/>
          <a:stretch>
            <a:fillRect/>
          </a:stretch>
        </p:blipFill>
        <p:spPr>
          <a:xfrm>
            <a:off x="4961299" y="1330163"/>
            <a:ext cx="7241243" cy="3794098"/>
          </a:xfrm>
          <a:prstGeom prst="rect">
            <a:avLst/>
          </a:prstGeom>
        </p:spPr>
      </p:pic>
      <p:sp>
        <p:nvSpPr>
          <p:cNvPr id="6" name="Rectangle 5"/>
          <p:cNvSpPr/>
          <p:nvPr/>
        </p:nvSpPr>
        <p:spPr>
          <a:xfrm>
            <a:off x="7158182" y="5344647"/>
            <a:ext cx="5033818" cy="830997"/>
          </a:xfrm>
          <a:prstGeom prst="rect">
            <a:avLst/>
          </a:prstGeom>
        </p:spPr>
        <p:txBody>
          <a:bodyPr wrap="square">
            <a:spAutoFit/>
          </a:bodyPr>
          <a:lstStyle/>
          <a:p>
            <a:r>
              <a:rPr lang="uk-UA" sz="1600" i="1" noProof="0" dirty="0"/>
              <a:t>ОС складається з набору взаємопов'язаних підсистем, які спільно керують ресурсами комп'ютера та надають системні сервіси прикладним програмам.</a:t>
            </a:r>
          </a:p>
        </p:txBody>
      </p:sp>
      <p:sp>
        <p:nvSpPr>
          <p:cNvPr id="7" name="Rectangle 6"/>
          <p:cNvSpPr/>
          <p:nvPr/>
        </p:nvSpPr>
        <p:spPr>
          <a:xfrm>
            <a:off x="448900" y="5425505"/>
            <a:ext cx="6096000" cy="923330"/>
          </a:xfrm>
          <a:prstGeom prst="rect">
            <a:avLst/>
          </a:prstGeom>
        </p:spPr>
        <p:txBody>
          <a:bodyPr>
            <a:spAutoFit/>
          </a:bodyPr>
          <a:lstStyle/>
          <a:p>
            <a:r>
              <a:rPr lang="uk-UA" b="1" noProof="0" dirty="0"/>
              <a:t>Не всі компоненти ОС обов'язково виконуються в ядрі.</a:t>
            </a:r>
            <a:r>
              <a:rPr lang="uk-UA" noProof="0" dirty="0"/>
              <a:t> Частина системних служб, драйверів та інтерфейсів може працювати у </a:t>
            </a:r>
            <a:r>
              <a:rPr lang="uk-UA" b="1" noProof="0" dirty="0"/>
              <a:t>просторі користувача (user space)</a:t>
            </a:r>
            <a:r>
              <a:rPr lang="uk-UA" noProof="0" dirty="0"/>
              <a:t>.</a:t>
            </a:r>
          </a:p>
        </p:txBody>
      </p:sp>
    </p:spTree>
    <p:extLst>
      <p:ext uri="{BB962C8B-B14F-4D97-AF65-F5344CB8AC3E}">
        <p14:creationId xmlns:p14="http://schemas.microsoft.com/office/powerpoint/2010/main" val="3975765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Ядро операційної системи</a:t>
            </a:r>
          </a:p>
        </p:txBody>
      </p:sp>
      <p:sp>
        <p:nvSpPr>
          <p:cNvPr id="3" name="Content Placeholder 2"/>
          <p:cNvSpPr>
            <a:spLocks noGrp="1"/>
          </p:cNvSpPr>
          <p:nvPr>
            <p:ph idx="1"/>
          </p:nvPr>
        </p:nvSpPr>
        <p:spPr>
          <a:xfrm>
            <a:off x="448901" y="1028919"/>
            <a:ext cx="6929673" cy="5353774"/>
          </a:xfrm>
        </p:spPr>
        <p:txBody>
          <a:bodyPr>
            <a:normAutofit/>
          </a:bodyPr>
          <a:lstStyle/>
          <a:p>
            <a:pPr marL="0" indent="0">
              <a:buNone/>
            </a:pPr>
            <a:r>
              <a:rPr lang="uk-UA" sz="1800" b="1" noProof="0" dirty="0"/>
              <a:t>Ядро (Kernel)</a:t>
            </a:r>
            <a:r>
              <a:rPr lang="uk-UA" sz="1800" noProof="0" dirty="0"/>
              <a:t> – центральна частина ОС, яка працює з найвищими привілеями.</a:t>
            </a:r>
          </a:p>
          <a:p>
            <a:pPr marL="0" indent="0">
              <a:buNone/>
            </a:pPr>
            <a:endParaRPr lang="uk-UA" sz="1800" noProof="0" dirty="0"/>
          </a:p>
          <a:p>
            <a:pPr marL="0" indent="0">
              <a:buNone/>
            </a:pPr>
            <a:r>
              <a:rPr lang="uk-UA" sz="1800" noProof="0" dirty="0"/>
              <a:t>Основні завдання:</a:t>
            </a:r>
          </a:p>
          <a:p>
            <a:r>
              <a:rPr lang="uk-UA" sz="1800" noProof="0" dirty="0"/>
              <a:t>керування процесами; </a:t>
            </a:r>
          </a:p>
          <a:p>
            <a:r>
              <a:rPr lang="uk-UA" sz="1800" noProof="0" dirty="0"/>
              <a:t>керування пам'яттю; </a:t>
            </a:r>
          </a:p>
          <a:p>
            <a:r>
              <a:rPr lang="uk-UA" sz="1800" noProof="0" dirty="0"/>
              <a:t>керування пристроями; </a:t>
            </a:r>
          </a:p>
          <a:p>
            <a:r>
              <a:rPr lang="uk-UA" sz="1800" noProof="0" dirty="0"/>
              <a:t>обробка системних викликів; </a:t>
            </a:r>
          </a:p>
          <a:p>
            <a:r>
              <a:rPr lang="uk-UA" sz="1800" noProof="0" dirty="0"/>
              <a:t>забезпечення захисту; </a:t>
            </a:r>
          </a:p>
          <a:p>
            <a:r>
              <a:rPr lang="uk-UA" sz="1800" noProof="0" dirty="0"/>
              <a:t>низькорівневе керування апаратурою. </a:t>
            </a:r>
          </a:p>
          <a:p>
            <a:pPr marL="0" indent="0">
              <a:buNone/>
            </a:pPr>
            <a:endParaRPr lang="uk-UA" sz="1800" noProof="0" dirty="0"/>
          </a:p>
          <a:p>
            <a:pPr marL="0" indent="0">
              <a:buNone/>
            </a:pPr>
            <a:r>
              <a:rPr lang="uk-UA" sz="1800" noProof="0" dirty="0"/>
              <a:t>Ядро працює між прикладними програмами та апаратним забезпеченням.</a:t>
            </a:r>
          </a:p>
          <a:p>
            <a:pPr marL="0" indent="0">
              <a:buNone/>
            </a:pPr>
            <a:endParaRPr lang="uk-UA" sz="2000" noProof="0" dirty="0"/>
          </a:p>
        </p:txBody>
      </p:sp>
      <p:pic>
        <p:nvPicPr>
          <p:cNvPr id="6" name="Рисунок 5">
            <a:extLst>
              <a:ext uri="{FF2B5EF4-FFF2-40B4-BE49-F238E27FC236}">
                <a16:creationId xmlns:a16="http://schemas.microsoft.com/office/drawing/2014/main" id="{12FE708A-C11B-4D44-8A92-9EDD6BF8543E}"/>
              </a:ext>
            </a:extLst>
          </p:cNvPr>
          <p:cNvPicPr>
            <a:picLocks noChangeAspect="1"/>
          </p:cNvPicPr>
          <p:nvPr/>
        </p:nvPicPr>
        <p:blipFill>
          <a:blip r:embed="rId2"/>
          <a:stretch>
            <a:fillRect/>
          </a:stretch>
        </p:blipFill>
        <p:spPr>
          <a:xfrm>
            <a:off x="6853473" y="1445820"/>
            <a:ext cx="4898240" cy="4248810"/>
          </a:xfrm>
          <a:prstGeom prst="rect">
            <a:avLst/>
          </a:prstGeom>
        </p:spPr>
      </p:pic>
    </p:spTree>
    <p:extLst>
      <p:ext uri="{BB962C8B-B14F-4D97-AF65-F5344CB8AC3E}">
        <p14:creationId xmlns:p14="http://schemas.microsoft.com/office/powerpoint/2010/main" val="372900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Режими роботи процесора</a:t>
            </a:r>
          </a:p>
        </p:txBody>
      </p:sp>
      <p:sp>
        <p:nvSpPr>
          <p:cNvPr id="3" name="Content Placeholder 2"/>
          <p:cNvSpPr>
            <a:spLocks noGrp="1"/>
          </p:cNvSpPr>
          <p:nvPr>
            <p:ph idx="1"/>
          </p:nvPr>
        </p:nvSpPr>
        <p:spPr>
          <a:xfrm>
            <a:off x="448901" y="1028918"/>
            <a:ext cx="5647099" cy="5543897"/>
          </a:xfrm>
        </p:spPr>
        <p:txBody>
          <a:bodyPr>
            <a:normAutofit lnSpcReduction="10000"/>
          </a:bodyPr>
          <a:lstStyle/>
          <a:p>
            <a:pPr marL="0" indent="0">
              <a:buNone/>
            </a:pPr>
            <a:r>
              <a:rPr lang="uk-UA" sz="2000" noProof="0" dirty="0"/>
              <a:t>Сучасні ОС використовують розмежування рівнів привілеїв.</a:t>
            </a:r>
          </a:p>
          <a:p>
            <a:pPr marL="0" indent="0">
              <a:buNone/>
            </a:pPr>
            <a:r>
              <a:rPr lang="uk-UA" sz="2000" noProof="0" dirty="0"/>
              <a:t>У спрощеному вигляді:</a:t>
            </a:r>
          </a:p>
          <a:p>
            <a:pPr marL="0" indent="0">
              <a:buNone/>
            </a:pPr>
            <a:endParaRPr lang="uk-UA" sz="2000" b="1" noProof="0" dirty="0"/>
          </a:p>
          <a:p>
            <a:pPr marL="0" indent="0">
              <a:buNone/>
            </a:pPr>
            <a:r>
              <a:rPr lang="uk-UA" sz="2000" b="1" noProof="0" dirty="0"/>
              <a:t>Режим користувача (User Mode)</a:t>
            </a:r>
            <a:endParaRPr lang="uk-UA" sz="2000" noProof="0" dirty="0"/>
          </a:p>
          <a:p>
            <a:r>
              <a:rPr lang="uk-UA" sz="2000" noProof="0" dirty="0"/>
              <a:t>звичайні програми; </a:t>
            </a:r>
          </a:p>
          <a:p>
            <a:r>
              <a:rPr lang="uk-UA" sz="2000" noProof="0" dirty="0"/>
              <a:t>обмежений доступ до ресурсів. </a:t>
            </a:r>
          </a:p>
          <a:p>
            <a:pPr marL="0" indent="0">
              <a:buNone/>
            </a:pPr>
            <a:endParaRPr lang="uk-UA" sz="2000" b="1" noProof="0" dirty="0"/>
          </a:p>
          <a:p>
            <a:pPr marL="0" indent="0">
              <a:buNone/>
            </a:pPr>
            <a:r>
              <a:rPr lang="uk-UA" sz="2000" b="1" noProof="0" dirty="0"/>
              <a:t>Режим ядра (Kernel Mode)</a:t>
            </a:r>
            <a:endParaRPr lang="uk-UA" sz="2000" noProof="0" dirty="0"/>
          </a:p>
          <a:p>
            <a:r>
              <a:rPr lang="uk-UA" sz="2000" noProof="0" dirty="0"/>
              <a:t>ядро ОС; </a:t>
            </a:r>
          </a:p>
          <a:p>
            <a:r>
              <a:rPr lang="uk-UA" sz="2000" noProof="0" dirty="0"/>
              <a:t>драйвери та критичні системні компоненти; </a:t>
            </a:r>
          </a:p>
          <a:p>
            <a:r>
              <a:rPr lang="uk-UA" sz="2000" noProof="0" dirty="0"/>
              <a:t>привілейований доступ. </a:t>
            </a:r>
          </a:p>
          <a:p>
            <a:pPr marL="0" indent="0">
              <a:buNone/>
            </a:pPr>
            <a:endParaRPr lang="uk-UA" sz="2000" noProof="0" dirty="0"/>
          </a:p>
          <a:p>
            <a:pPr marL="0" indent="0">
              <a:buNone/>
            </a:pPr>
            <a:r>
              <a:rPr lang="uk-UA" sz="2000" noProof="0" dirty="0"/>
              <a:t>Це дозволяє ізолювати помилкову або шкідливу програму від критичних ресурсів системи.</a:t>
            </a:r>
          </a:p>
          <a:p>
            <a:pPr marL="0" indent="0">
              <a:buNone/>
            </a:pPr>
            <a:endParaRPr lang="uk-UA" sz="2000" noProof="0" dirty="0"/>
          </a:p>
        </p:txBody>
      </p:sp>
      <p:pic>
        <p:nvPicPr>
          <p:cNvPr id="1026" name="Picture 2">
            <a:extLst>
              <a:ext uri="{FF2B5EF4-FFF2-40B4-BE49-F238E27FC236}">
                <a16:creationId xmlns:a16="http://schemas.microsoft.com/office/drawing/2014/main" id="{64713708-ED9B-464A-965C-5201859DB7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4174" y="1472603"/>
            <a:ext cx="5030836" cy="4185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647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Основні функції операційної системи</a:t>
            </a:r>
            <a:endParaRPr lang="uk-UA" sz="3600" noProof="0" dirty="0"/>
          </a:p>
        </p:txBody>
      </p:sp>
      <p:pic>
        <p:nvPicPr>
          <p:cNvPr id="6" name="Content Placeholder 5"/>
          <p:cNvPicPr>
            <a:picLocks noGrp="1" noChangeAspect="1"/>
          </p:cNvPicPr>
          <p:nvPr>
            <p:ph idx="1"/>
          </p:nvPr>
        </p:nvPicPr>
        <p:blipFill>
          <a:blip r:embed="rId2"/>
          <a:stretch>
            <a:fillRect/>
          </a:stretch>
        </p:blipFill>
        <p:spPr>
          <a:xfrm>
            <a:off x="729223" y="1219043"/>
            <a:ext cx="10325057" cy="5361538"/>
          </a:xfrm>
          <a:prstGeom prst="rect">
            <a:avLst/>
          </a:prstGeom>
        </p:spPr>
      </p:pic>
    </p:spTree>
    <p:extLst>
      <p:ext uri="{BB962C8B-B14F-4D97-AF65-F5344CB8AC3E}">
        <p14:creationId xmlns:p14="http://schemas.microsoft.com/office/powerpoint/2010/main" val="378608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Планувальник (scheduler)</a:t>
            </a:r>
            <a:endParaRPr lang="uk-UA" sz="3200" noProof="0" dirty="0">
              <a:latin typeface="+mn-lt"/>
            </a:endParaRPr>
          </a:p>
        </p:txBody>
      </p:sp>
      <p:sp>
        <p:nvSpPr>
          <p:cNvPr id="3" name="Content Placeholder 2"/>
          <p:cNvSpPr>
            <a:spLocks noGrp="1"/>
          </p:cNvSpPr>
          <p:nvPr>
            <p:ph idx="1"/>
          </p:nvPr>
        </p:nvSpPr>
        <p:spPr>
          <a:xfrm>
            <a:off x="448900" y="1028919"/>
            <a:ext cx="5647099" cy="5734020"/>
          </a:xfrm>
        </p:spPr>
        <p:txBody>
          <a:bodyPr>
            <a:normAutofit/>
          </a:bodyPr>
          <a:lstStyle/>
          <a:p>
            <a:pPr marL="0" indent="0">
              <a:buNone/>
            </a:pPr>
            <a:r>
              <a:rPr lang="uk-UA" sz="1600" noProof="0" dirty="0"/>
              <a:t>Одночасно в системі можуть виконуватися десятки або сотні процесів. Оскільки процесор не може виконувати всі процеси одночасно на одному ядрі, </a:t>
            </a:r>
            <a:r>
              <a:rPr lang="uk-UA" sz="1600" b="1" noProof="0" dirty="0"/>
              <a:t>операційна система повинна розподіляти процесорний час між ними</a:t>
            </a:r>
            <a:r>
              <a:rPr lang="uk-UA" sz="1600" noProof="0" dirty="0"/>
              <a:t>.</a:t>
            </a:r>
          </a:p>
          <a:p>
            <a:pPr marL="0" indent="0">
              <a:buNone/>
            </a:pPr>
            <a:r>
              <a:rPr lang="uk-UA" sz="1600" b="1" noProof="0" dirty="0"/>
              <a:t>Планувальник (scheduler)</a:t>
            </a:r>
            <a:r>
              <a:rPr lang="uk-UA" sz="1600" noProof="0" dirty="0"/>
              <a:t> – компонент операційної системи, який </a:t>
            </a:r>
            <a:r>
              <a:rPr lang="uk-UA" sz="1600" b="1" noProof="0" dirty="0"/>
              <a:t>визначає, який із готових процесів отримає процесор і в якому порядку</a:t>
            </a:r>
            <a:r>
              <a:rPr lang="uk-UA" sz="1600" noProof="0" dirty="0"/>
              <a:t>.</a:t>
            </a:r>
          </a:p>
          <a:p>
            <a:pPr marL="0" indent="0">
              <a:buNone/>
            </a:pPr>
            <a:endParaRPr lang="uk-UA" sz="1600" noProof="0" dirty="0"/>
          </a:p>
          <a:p>
            <a:pPr marL="0" indent="0">
              <a:buNone/>
            </a:pPr>
            <a:r>
              <a:rPr lang="uk-UA" sz="1600" noProof="0" dirty="0"/>
              <a:t>Основні функції планувальника:</a:t>
            </a:r>
          </a:p>
          <a:p>
            <a:pPr>
              <a:buFont typeface="Arial" panose="020B0604020202020204" pitchFamily="34" charset="0"/>
              <a:buChar char="•"/>
            </a:pPr>
            <a:r>
              <a:rPr lang="uk-UA" sz="1600" noProof="0" dirty="0"/>
              <a:t>вибір процесу з </a:t>
            </a:r>
            <a:r>
              <a:rPr lang="uk-UA" sz="1600" b="1" noProof="0" dirty="0"/>
              <a:t>черги готових до виконання</a:t>
            </a:r>
            <a:r>
              <a:rPr lang="uk-UA" sz="1600" noProof="0" dirty="0"/>
              <a:t>;</a:t>
            </a:r>
          </a:p>
          <a:p>
            <a:pPr>
              <a:buFont typeface="Arial" panose="020B0604020202020204" pitchFamily="34" charset="0"/>
              <a:buChar char="•"/>
            </a:pPr>
            <a:r>
              <a:rPr lang="uk-UA" sz="1600" noProof="0" dirty="0"/>
              <a:t>визначення </a:t>
            </a:r>
            <a:r>
              <a:rPr lang="uk-UA" sz="1600" b="1" noProof="0" dirty="0"/>
              <a:t>порядку виконання</a:t>
            </a:r>
            <a:r>
              <a:rPr lang="uk-UA" sz="1600" noProof="0" dirty="0"/>
              <a:t> процесів;</a:t>
            </a:r>
          </a:p>
          <a:p>
            <a:pPr>
              <a:buFont typeface="Arial" panose="020B0604020202020204" pitchFamily="34" charset="0"/>
              <a:buChar char="•"/>
            </a:pPr>
            <a:r>
              <a:rPr lang="uk-UA" sz="1600" noProof="0" dirty="0"/>
              <a:t>розподіл </a:t>
            </a:r>
            <a:r>
              <a:rPr lang="uk-UA" sz="1600" b="1" noProof="0" dirty="0"/>
              <a:t>процесорного часу</a:t>
            </a:r>
            <a:r>
              <a:rPr lang="uk-UA" sz="1600" noProof="0" dirty="0"/>
              <a:t> між процесами;</a:t>
            </a:r>
          </a:p>
          <a:p>
            <a:pPr>
              <a:buFont typeface="Arial" panose="020B0604020202020204" pitchFamily="34" charset="0"/>
              <a:buChar char="•"/>
            </a:pPr>
            <a:r>
              <a:rPr lang="uk-UA" sz="1600" noProof="0" dirty="0"/>
              <a:t>врахування </a:t>
            </a:r>
            <a:r>
              <a:rPr lang="uk-UA" sz="1600" b="1" noProof="0" dirty="0"/>
              <a:t>пріоритетів</a:t>
            </a:r>
            <a:r>
              <a:rPr lang="uk-UA" sz="1600" noProof="0" dirty="0"/>
              <a:t> та інших критеріїв;</a:t>
            </a:r>
          </a:p>
          <a:p>
            <a:pPr>
              <a:buFont typeface="Arial" panose="020B0604020202020204" pitchFamily="34" charset="0"/>
              <a:buChar char="•"/>
            </a:pPr>
            <a:r>
              <a:rPr lang="uk-UA" sz="1600" noProof="0" dirty="0"/>
              <a:t>прийняття рішення про </a:t>
            </a:r>
            <a:r>
              <a:rPr lang="uk-UA" sz="1600" b="1" noProof="0" dirty="0"/>
              <a:t>переривання поточного процесу</a:t>
            </a:r>
            <a:r>
              <a:rPr lang="uk-UA" sz="1600" noProof="0" dirty="0"/>
              <a:t> та передачу процесора іншому.</a:t>
            </a:r>
          </a:p>
          <a:p>
            <a:pPr marL="0" indent="0">
              <a:buNone/>
            </a:pPr>
            <a:endParaRPr lang="uk-UA" sz="1600" b="1" noProof="0" dirty="0"/>
          </a:p>
          <a:p>
            <a:pPr marL="0" indent="0">
              <a:buNone/>
            </a:pPr>
            <a:r>
              <a:rPr lang="uk-UA" sz="1600" b="1" noProof="0" dirty="0"/>
              <a:t>Мета планування:</a:t>
            </a:r>
            <a:r>
              <a:rPr lang="uk-UA" sz="1600" noProof="0" dirty="0"/>
              <a:t> ефективно використовувати процесор, забезпечуючи високу продуктивність, швидкий відгук і справедливий розподіл процесорного часу.</a:t>
            </a:r>
          </a:p>
          <a:p>
            <a:pPr marL="0" indent="0">
              <a:buNone/>
            </a:pPr>
            <a:endParaRPr lang="uk-UA" sz="1600" noProof="0" dirty="0"/>
          </a:p>
          <a:p>
            <a:pPr marL="0" indent="0">
              <a:buNone/>
            </a:pPr>
            <a:endParaRPr lang="uk-UA" sz="1600" noProof="0" dirty="0"/>
          </a:p>
        </p:txBody>
      </p:sp>
      <p:pic>
        <p:nvPicPr>
          <p:cNvPr id="4" name="Picture 3"/>
          <p:cNvPicPr>
            <a:picLocks noChangeAspect="1"/>
          </p:cNvPicPr>
          <p:nvPr/>
        </p:nvPicPr>
        <p:blipFill>
          <a:blip r:embed="rId2"/>
          <a:stretch>
            <a:fillRect/>
          </a:stretch>
        </p:blipFill>
        <p:spPr>
          <a:xfrm>
            <a:off x="6372603" y="1740168"/>
            <a:ext cx="5709352" cy="3800554"/>
          </a:xfrm>
          <a:prstGeom prst="rect">
            <a:avLst/>
          </a:prstGeom>
        </p:spPr>
      </p:pic>
    </p:spTree>
    <p:extLst>
      <p:ext uri="{BB962C8B-B14F-4D97-AF65-F5344CB8AC3E}">
        <p14:creationId xmlns:p14="http://schemas.microsoft.com/office/powerpoint/2010/main" val="3841752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6190" y="152049"/>
            <a:ext cx="7225420" cy="739398"/>
          </a:xfrm>
        </p:spPr>
        <p:txBody>
          <a:bodyPr>
            <a:normAutofit/>
          </a:bodyPr>
          <a:lstStyle/>
          <a:p>
            <a:pPr algn="ctr"/>
            <a:r>
              <a:rPr lang="uk-UA" sz="3200" noProof="0" dirty="0"/>
              <a:t>Керування оперативною пам'яттю</a:t>
            </a:r>
          </a:p>
        </p:txBody>
      </p:sp>
      <p:sp>
        <p:nvSpPr>
          <p:cNvPr id="3" name="Content Placeholder 2"/>
          <p:cNvSpPr>
            <a:spLocks noGrp="1"/>
          </p:cNvSpPr>
          <p:nvPr>
            <p:ph idx="1"/>
          </p:nvPr>
        </p:nvSpPr>
        <p:spPr>
          <a:xfrm>
            <a:off x="439848" y="1127277"/>
            <a:ext cx="6712390" cy="5643486"/>
          </a:xfrm>
        </p:spPr>
        <p:txBody>
          <a:bodyPr>
            <a:normAutofit/>
          </a:bodyPr>
          <a:lstStyle/>
          <a:p>
            <a:pPr marL="0" indent="0" algn="just">
              <a:buNone/>
            </a:pPr>
            <a:r>
              <a:rPr lang="uk-UA" sz="1800" noProof="0" dirty="0"/>
              <a:t>Операційна система </a:t>
            </a:r>
            <a:r>
              <a:rPr lang="uk-UA" sz="1800" b="1" noProof="0" dirty="0"/>
              <a:t>розподіляє оперативну пам’ять між процесами та контролює доступ до неї</a:t>
            </a:r>
            <a:r>
              <a:rPr lang="uk-UA" sz="1800" noProof="0" dirty="0"/>
              <a:t>.</a:t>
            </a:r>
          </a:p>
          <a:p>
            <a:pPr marL="0" indent="0" algn="just">
              <a:lnSpc>
                <a:spcPct val="100000"/>
              </a:lnSpc>
              <a:spcBef>
                <a:spcPts val="0"/>
              </a:spcBef>
              <a:buNone/>
            </a:pPr>
            <a:endParaRPr lang="uk-UA" sz="1800" noProof="0" dirty="0"/>
          </a:p>
          <a:p>
            <a:pPr marL="0" indent="0" algn="just">
              <a:lnSpc>
                <a:spcPct val="100000"/>
              </a:lnSpc>
              <a:spcBef>
                <a:spcPts val="0"/>
              </a:spcBef>
              <a:buNone/>
            </a:pPr>
            <a:r>
              <a:rPr lang="uk-UA" sz="1800" noProof="0" dirty="0"/>
              <a:t>Основні завдання ОС:</a:t>
            </a:r>
          </a:p>
          <a:p>
            <a:pPr>
              <a:lnSpc>
                <a:spcPct val="100000"/>
              </a:lnSpc>
              <a:spcBef>
                <a:spcPts val="0"/>
              </a:spcBef>
            </a:pPr>
            <a:r>
              <a:rPr lang="uk-UA" sz="1800" noProof="0" dirty="0"/>
              <a:t>виділення пам’яті процесам під час їх запуску та роботи;</a:t>
            </a:r>
          </a:p>
          <a:p>
            <a:pPr>
              <a:lnSpc>
                <a:spcPct val="100000"/>
              </a:lnSpc>
              <a:spcBef>
                <a:spcPts val="0"/>
              </a:spcBef>
            </a:pPr>
            <a:r>
              <a:rPr lang="uk-UA" sz="1800" noProof="0" dirty="0"/>
              <a:t>звільнення пам’яті після завершення процесів;</a:t>
            </a:r>
          </a:p>
          <a:p>
            <a:pPr>
              <a:lnSpc>
                <a:spcPct val="100000"/>
              </a:lnSpc>
              <a:spcBef>
                <a:spcPts val="0"/>
              </a:spcBef>
            </a:pPr>
            <a:r>
              <a:rPr lang="uk-UA" sz="1800" noProof="0" dirty="0"/>
              <a:t>захист пам’яті – заборона одному процесу звертатися до пам’яті іншого;</a:t>
            </a:r>
          </a:p>
          <a:p>
            <a:pPr>
              <a:lnSpc>
                <a:spcPct val="100000"/>
              </a:lnSpc>
              <a:spcBef>
                <a:spcPts val="0"/>
              </a:spcBef>
            </a:pPr>
            <a:r>
              <a:rPr lang="uk-UA" sz="1800" noProof="0" dirty="0"/>
              <a:t>організація віртуальної пам’яті;</a:t>
            </a:r>
          </a:p>
          <a:p>
            <a:pPr>
              <a:lnSpc>
                <a:spcPct val="100000"/>
              </a:lnSpc>
              <a:spcBef>
                <a:spcPts val="0"/>
              </a:spcBef>
            </a:pPr>
            <a:r>
              <a:rPr lang="uk-UA" sz="1800" noProof="0" dirty="0"/>
              <a:t>керування переміщенням даних між оперативною пам’яттю та накопичувачем, коли фізичної RAM недостатньо.</a:t>
            </a:r>
          </a:p>
          <a:p>
            <a:pPr marL="0" indent="0" algn="just">
              <a:buNone/>
            </a:pPr>
            <a:endParaRPr lang="uk-UA" sz="1800" noProof="0" dirty="0"/>
          </a:p>
          <a:p>
            <a:pPr marL="0" indent="0" algn="just">
              <a:buNone/>
            </a:pPr>
            <a:r>
              <a:rPr lang="uk-UA" sz="1800" noProof="0" dirty="0"/>
              <a:t>Кожен процес отримує власний </a:t>
            </a:r>
            <a:r>
              <a:rPr lang="uk-UA" sz="1800" b="1" noProof="0" dirty="0"/>
              <a:t>віртуальний адресний простір</a:t>
            </a:r>
            <a:r>
              <a:rPr lang="uk-UA" sz="1800" noProof="0" dirty="0"/>
              <a:t>. Віртуальні адреси перетворюються на фізичні адреси RAM за допомогою механізмів </a:t>
            </a:r>
            <a:r>
              <a:rPr lang="uk-UA" sz="1800" b="1" noProof="0" dirty="0"/>
              <a:t>керування пам’яттю процесора та ОС</a:t>
            </a:r>
            <a:r>
              <a:rPr lang="uk-UA" sz="1800" noProof="0" dirty="0"/>
              <a:t>.</a:t>
            </a:r>
          </a:p>
          <a:p>
            <a:pPr marL="0" indent="0" algn="just">
              <a:buNone/>
            </a:pPr>
            <a:endParaRPr lang="uk-UA" sz="1800" b="1" noProof="0" dirty="0"/>
          </a:p>
          <a:p>
            <a:pPr marL="0" indent="0" algn="just">
              <a:buNone/>
            </a:pPr>
            <a:r>
              <a:rPr lang="uk-UA" sz="1800" b="1" noProof="0" dirty="0"/>
              <a:t>Віртуальна пам’ять</a:t>
            </a:r>
            <a:r>
              <a:rPr lang="uk-UA" sz="1800" noProof="0" dirty="0"/>
              <a:t> дає змогу ізолювати процеси та створювати для них адресний простір, який не обов’язково повністю перебуває в оперативній пам’яті.</a:t>
            </a:r>
          </a:p>
          <a:p>
            <a:pPr marL="0" indent="0">
              <a:buNone/>
            </a:pPr>
            <a:endParaRPr lang="uk-UA" sz="2000" noProof="0" dirty="0"/>
          </a:p>
        </p:txBody>
      </p:sp>
      <p:pic>
        <p:nvPicPr>
          <p:cNvPr id="2050" name="Picture 2">
            <a:extLst>
              <a:ext uri="{FF2B5EF4-FFF2-40B4-BE49-F238E27FC236}">
                <a16:creationId xmlns:a16="http://schemas.microsoft.com/office/drawing/2014/main" id="{63DBB6FA-B662-4231-9DB6-5F17427B1C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206" y="757520"/>
            <a:ext cx="3503401" cy="3230409"/>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26DC5385-6189-4824-AB18-E01607329F34}"/>
              </a:ext>
            </a:extLst>
          </p:cNvPr>
          <p:cNvPicPr>
            <a:picLocks noChangeAspect="1"/>
          </p:cNvPicPr>
          <p:nvPr/>
        </p:nvPicPr>
        <p:blipFill>
          <a:blip r:embed="rId3"/>
          <a:stretch>
            <a:fillRect/>
          </a:stretch>
        </p:blipFill>
        <p:spPr>
          <a:xfrm>
            <a:off x="7664206" y="4223701"/>
            <a:ext cx="3851065" cy="2634299"/>
          </a:xfrm>
          <a:prstGeom prst="rect">
            <a:avLst/>
          </a:prstGeom>
        </p:spPr>
      </p:pic>
    </p:spTree>
    <p:extLst>
      <p:ext uri="{BB962C8B-B14F-4D97-AF65-F5344CB8AC3E}">
        <p14:creationId xmlns:p14="http://schemas.microsoft.com/office/powerpoint/2010/main" val="1552574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Керування пристроями</a:t>
            </a:r>
          </a:p>
        </p:txBody>
      </p:sp>
      <p:sp>
        <p:nvSpPr>
          <p:cNvPr id="3" name="Content Placeholder 2"/>
          <p:cNvSpPr>
            <a:spLocks noGrp="1"/>
          </p:cNvSpPr>
          <p:nvPr>
            <p:ph idx="1"/>
          </p:nvPr>
        </p:nvSpPr>
        <p:spPr>
          <a:xfrm>
            <a:off x="367420" y="835621"/>
            <a:ext cx="7228438" cy="5525791"/>
          </a:xfrm>
        </p:spPr>
        <p:txBody>
          <a:bodyPr>
            <a:normAutofit fontScale="92500" lnSpcReduction="10000"/>
          </a:bodyPr>
          <a:lstStyle/>
          <a:p>
            <a:pPr marL="0" indent="0">
              <a:buNone/>
            </a:pPr>
            <a:r>
              <a:rPr lang="uk-UA" sz="1900" noProof="0" dirty="0"/>
              <a:t>Операційна система </a:t>
            </a:r>
            <a:r>
              <a:rPr lang="uk-UA" sz="1900" b="1" noProof="0" dirty="0"/>
              <a:t>керує пристроями введення-виведення та забезпечує їх взаємодію з програмами</a:t>
            </a:r>
            <a:r>
              <a:rPr lang="uk-UA" sz="1900" noProof="0" dirty="0"/>
              <a:t>.</a:t>
            </a:r>
          </a:p>
          <a:p>
            <a:pPr marL="0" indent="0">
              <a:lnSpc>
                <a:spcPct val="120000"/>
              </a:lnSpc>
              <a:spcBef>
                <a:spcPts val="0"/>
              </a:spcBef>
              <a:buNone/>
            </a:pPr>
            <a:endParaRPr lang="uk-UA" sz="1900" noProof="0" dirty="0"/>
          </a:p>
          <a:p>
            <a:pPr marL="0" indent="0">
              <a:lnSpc>
                <a:spcPct val="120000"/>
              </a:lnSpc>
              <a:spcBef>
                <a:spcPts val="0"/>
              </a:spcBef>
              <a:buNone/>
            </a:pPr>
            <a:r>
              <a:rPr lang="uk-UA" sz="1900" noProof="0" dirty="0"/>
              <a:t>ОС організовує роботу з:</a:t>
            </a:r>
          </a:p>
          <a:p>
            <a:pPr>
              <a:lnSpc>
                <a:spcPct val="120000"/>
              </a:lnSpc>
              <a:spcBef>
                <a:spcPts val="0"/>
              </a:spcBef>
            </a:pPr>
            <a:r>
              <a:rPr lang="uk-UA" sz="1900" noProof="0" dirty="0"/>
              <a:t>клавіатурою та мишею;</a:t>
            </a:r>
          </a:p>
          <a:p>
            <a:pPr>
              <a:lnSpc>
                <a:spcPct val="120000"/>
              </a:lnSpc>
              <a:spcBef>
                <a:spcPts val="0"/>
              </a:spcBef>
            </a:pPr>
            <a:r>
              <a:rPr lang="uk-UA" sz="1900" noProof="0" dirty="0"/>
              <a:t>монітором;</a:t>
            </a:r>
          </a:p>
          <a:p>
            <a:pPr>
              <a:lnSpc>
                <a:spcPct val="120000"/>
              </a:lnSpc>
              <a:spcBef>
                <a:spcPts val="0"/>
              </a:spcBef>
            </a:pPr>
            <a:r>
              <a:rPr lang="uk-UA" sz="1900" noProof="0" dirty="0"/>
              <a:t>накопичувачами;</a:t>
            </a:r>
          </a:p>
          <a:p>
            <a:pPr>
              <a:lnSpc>
                <a:spcPct val="120000"/>
              </a:lnSpc>
              <a:spcBef>
                <a:spcPts val="0"/>
              </a:spcBef>
            </a:pPr>
            <a:r>
              <a:rPr lang="uk-UA" sz="1900" noProof="0" dirty="0"/>
              <a:t>USB-пристроями;</a:t>
            </a:r>
          </a:p>
          <a:p>
            <a:pPr>
              <a:lnSpc>
                <a:spcPct val="120000"/>
              </a:lnSpc>
              <a:spcBef>
                <a:spcPts val="0"/>
              </a:spcBef>
            </a:pPr>
            <a:r>
              <a:rPr lang="uk-UA" sz="1900" noProof="0" dirty="0"/>
              <a:t>мережевими адаптерами;</a:t>
            </a:r>
          </a:p>
          <a:p>
            <a:pPr>
              <a:lnSpc>
                <a:spcPct val="120000"/>
              </a:lnSpc>
              <a:spcBef>
                <a:spcPts val="0"/>
              </a:spcBef>
            </a:pPr>
            <a:r>
              <a:rPr lang="uk-UA" sz="1900" noProof="0" dirty="0"/>
              <a:t>принтерами;</a:t>
            </a:r>
          </a:p>
          <a:p>
            <a:pPr>
              <a:lnSpc>
                <a:spcPct val="120000"/>
              </a:lnSpc>
              <a:spcBef>
                <a:spcPts val="0"/>
              </a:spcBef>
            </a:pPr>
            <a:r>
              <a:rPr lang="uk-UA" sz="1900" noProof="0" dirty="0"/>
              <a:t>аудіопристроями та іншою периферією.</a:t>
            </a:r>
          </a:p>
          <a:p>
            <a:pPr marL="0" indent="0">
              <a:buNone/>
            </a:pPr>
            <a:endParaRPr lang="uk-UA" sz="1900" noProof="0" dirty="0"/>
          </a:p>
          <a:p>
            <a:pPr marL="0" indent="0">
              <a:buNone/>
            </a:pPr>
            <a:r>
              <a:rPr lang="uk-UA" sz="1900" noProof="0" dirty="0"/>
              <a:t>Для взаємодії з конкретним типом обладнання використовуються </a:t>
            </a:r>
            <a:r>
              <a:rPr lang="uk-UA" sz="1900" b="1" noProof="0" dirty="0"/>
              <a:t>драйвери</a:t>
            </a:r>
            <a:r>
              <a:rPr lang="uk-UA" sz="1900" noProof="0" dirty="0"/>
              <a:t> – спеціальні програмні компоненти, які забезпечують обмін даними між ОС та пристроєм.</a:t>
            </a:r>
          </a:p>
          <a:p>
            <a:pPr marL="0" indent="0">
              <a:buNone/>
            </a:pPr>
            <a:r>
              <a:rPr lang="uk-UA" sz="1900" noProof="0" dirty="0"/>
              <a:t>ОС також керує </a:t>
            </a:r>
            <a:r>
              <a:rPr lang="uk-UA" sz="1900" b="1" noProof="0" dirty="0"/>
              <a:t>чергами операцій введення-виведення, буферизацією та доступом програм до пристроїв</a:t>
            </a:r>
            <a:r>
              <a:rPr lang="uk-UA" sz="1900" noProof="0" dirty="0"/>
              <a:t>, приховуючи особливості конкретного обладнання.</a:t>
            </a:r>
          </a:p>
          <a:p>
            <a:pPr marL="0" indent="0">
              <a:buNone/>
            </a:pPr>
            <a:endParaRPr lang="uk-UA" sz="2000" noProof="0" dirty="0"/>
          </a:p>
        </p:txBody>
      </p:sp>
      <p:pic>
        <p:nvPicPr>
          <p:cNvPr id="6" name="Рисунок 5">
            <a:extLst>
              <a:ext uri="{FF2B5EF4-FFF2-40B4-BE49-F238E27FC236}">
                <a16:creationId xmlns:a16="http://schemas.microsoft.com/office/drawing/2014/main" id="{3439BE34-33D5-4570-8AF9-E605CCCBE9E4}"/>
              </a:ext>
            </a:extLst>
          </p:cNvPr>
          <p:cNvPicPr>
            <a:picLocks noChangeAspect="1"/>
          </p:cNvPicPr>
          <p:nvPr/>
        </p:nvPicPr>
        <p:blipFill>
          <a:blip r:embed="rId2"/>
          <a:stretch>
            <a:fillRect/>
          </a:stretch>
        </p:blipFill>
        <p:spPr>
          <a:xfrm>
            <a:off x="7806491" y="753464"/>
            <a:ext cx="3133725" cy="5495925"/>
          </a:xfrm>
          <a:prstGeom prst="rect">
            <a:avLst/>
          </a:prstGeom>
        </p:spPr>
      </p:pic>
    </p:spTree>
    <p:extLst>
      <p:ext uri="{BB962C8B-B14F-4D97-AF65-F5344CB8AC3E}">
        <p14:creationId xmlns:p14="http://schemas.microsoft.com/office/powerpoint/2010/main" val="1399225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a:solidFill>
            <a:schemeClr val="bg1"/>
          </a:solidFill>
        </p:spPr>
        <p:txBody>
          <a:bodyPr>
            <a:normAutofit/>
          </a:bodyPr>
          <a:lstStyle/>
          <a:p>
            <a:pPr algn="ctr"/>
            <a:r>
              <a:rPr lang="uk-UA" sz="3200" noProof="0" dirty="0"/>
              <a:t>Драйвер пристрою</a:t>
            </a:r>
          </a:p>
        </p:txBody>
      </p:sp>
      <p:sp>
        <p:nvSpPr>
          <p:cNvPr id="3" name="Content Placeholder 2"/>
          <p:cNvSpPr>
            <a:spLocks noGrp="1"/>
          </p:cNvSpPr>
          <p:nvPr>
            <p:ph idx="1"/>
          </p:nvPr>
        </p:nvSpPr>
        <p:spPr>
          <a:xfrm>
            <a:off x="365773" y="820674"/>
            <a:ext cx="6360197" cy="5829081"/>
          </a:xfrm>
          <a:solidFill>
            <a:schemeClr val="bg1"/>
          </a:solidFill>
        </p:spPr>
        <p:txBody>
          <a:bodyPr>
            <a:normAutofit/>
          </a:bodyPr>
          <a:lstStyle/>
          <a:p>
            <a:pPr marL="0" indent="0">
              <a:buNone/>
            </a:pPr>
            <a:r>
              <a:rPr lang="uk-UA" sz="1800" noProof="0" dirty="0"/>
              <a:t>Драйвер – спеціальний програмний компонент, який </a:t>
            </a:r>
            <a:r>
              <a:rPr lang="uk-UA" sz="1800" b="1" noProof="0" dirty="0"/>
              <a:t>забезпечує взаємодію операційної системи з певним типом апаратного забезпеченн</a:t>
            </a:r>
            <a:r>
              <a:rPr lang="uk-UA" sz="1800" noProof="0" dirty="0"/>
              <a:t>я.</a:t>
            </a:r>
          </a:p>
          <a:p>
            <a:pPr marL="0" indent="0">
              <a:lnSpc>
                <a:spcPct val="110000"/>
              </a:lnSpc>
              <a:spcBef>
                <a:spcPts val="0"/>
              </a:spcBef>
              <a:buNone/>
            </a:pPr>
            <a:endParaRPr lang="uk-UA" sz="1800" noProof="0" dirty="0"/>
          </a:p>
          <a:p>
            <a:pPr marL="0" indent="0">
              <a:lnSpc>
                <a:spcPct val="100000"/>
              </a:lnSpc>
              <a:spcBef>
                <a:spcPts val="0"/>
              </a:spcBef>
              <a:buNone/>
            </a:pPr>
            <a:r>
              <a:rPr lang="uk-UA" sz="1800" noProof="0" dirty="0"/>
              <a:t>Драйвер:</a:t>
            </a:r>
          </a:p>
          <a:p>
            <a:pPr>
              <a:lnSpc>
                <a:spcPct val="100000"/>
              </a:lnSpc>
              <a:spcBef>
                <a:spcPts val="0"/>
              </a:spcBef>
            </a:pPr>
            <a:r>
              <a:rPr lang="uk-UA" sz="1800" noProof="0" dirty="0"/>
              <a:t>перетворює стандартизовані запити ОС на команди, зрозумілі конкретному пристрою;</a:t>
            </a:r>
          </a:p>
          <a:p>
            <a:pPr>
              <a:lnSpc>
                <a:spcPct val="100000"/>
              </a:lnSpc>
              <a:spcBef>
                <a:spcPts val="0"/>
              </a:spcBef>
            </a:pPr>
            <a:r>
              <a:rPr lang="uk-UA" sz="1800" noProof="0" dirty="0"/>
              <a:t>забезпечує передавання даних між ОС та пристроєм;</a:t>
            </a:r>
          </a:p>
          <a:p>
            <a:pPr>
              <a:lnSpc>
                <a:spcPct val="100000"/>
              </a:lnSpc>
              <a:spcBef>
                <a:spcPts val="0"/>
              </a:spcBef>
            </a:pPr>
            <a:r>
              <a:rPr lang="uk-UA" sz="1800" noProof="0" dirty="0"/>
              <a:t>враховує специфічні особливості та можливості обладнання;</a:t>
            </a:r>
          </a:p>
          <a:p>
            <a:pPr>
              <a:lnSpc>
                <a:spcPct val="100000"/>
              </a:lnSpc>
              <a:spcBef>
                <a:spcPts val="0"/>
              </a:spcBef>
            </a:pPr>
            <a:r>
              <a:rPr lang="uk-UA" sz="1800" noProof="0" dirty="0"/>
              <a:t>повідомляє ОС про стан пристрою та результати операцій;</a:t>
            </a:r>
          </a:p>
          <a:p>
            <a:pPr>
              <a:lnSpc>
                <a:spcPct val="100000"/>
              </a:lnSpc>
              <a:spcBef>
                <a:spcPts val="0"/>
              </a:spcBef>
            </a:pPr>
            <a:r>
              <a:rPr lang="uk-UA" sz="1800" noProof="0" dirty="0"/>
              <a:t>може обробляти переривання від пристрою.</a:t>
            </a:r>
          </a:p>
          <a:p>
            <a:pPr marL="0" indent="0">
              <a:lnSpc>
                <a:spcPct val="100000"/>
              </a:lnSpc>
              <a:spcBef>
                <a:spcPts val="0"/>
              </a:spcBef>
              <a:buNone/>
            </a:pPr>
            <a:endParaRPr lang="uk-UA" sz="1800" noProof="0" dirty="0"/>
          </a:p>
          <a:p>
            <a:pPr marL="0" indent="0">
              <a:buNone/>
            </a:pPr>
            <a:r>
              <a:rPr lang="uk-UA" sz="1800" noProof="0" dirty="0"/>
              <a:t>Завдяки драйверам прикладна програма не повинна знати, як саме реалізована робота конкретного пристрою.</a:t>
            </a:r>
          </a:p>
          <a:p>
            <a:pPr marL="0" indent="0">
              <a:buNone/>
            </a:pPr>
            <a:r>
              <a:rPr lang="uk-UA" sz="1800" noProof="0" dirty="0"/>
              <a:t>Наприклад, програма надсилає запит на друк, а драйвер принтера перетворює цей запит на набір команд, які відповідають конкретній моделі принтера.</a:t>
            </a:r>
          </a:p>
          <a:p>
            <a:pPr marL="0" indent="0" algn="ctr">
              <a:buNone/>
            </a:pPr>
            <a:endParaRPr lang="uk-UA" sz="1800" noProof="0" dirty="0"/>
          </a:p>
          <a:p>
            <a:pPr marL="0" indent="0">
              <a:buNone/>
            </a:pPr>
            <a:endParaRPr lang="uk-UA" sz="1800" noProof="0" dirty="0"/>
          </a:p>
        </p:txBody>
      </p:sp>
      <p:pic>
        <p:nvPicPr>
          <p:cNvPr id="6" name="Рисунок 5">
            <a:extLst>
              <a:ext uri="{FF2B5EF4-FFF2-40B4-BE49-F238E27FC236}">
                <a16:creationId xmlns:a16="http://schemas.microsoft.com/office/drawing/2014/main" id="{B1F221FA-2A48-434E-AA52-D17C4444873B}"/>
              </a:ext>
            </a:extLst>
          </p:cNvPr>
          <p:cNvPicPr>
            <a:picLocks noChangeAspect="1"/>
          </p:cNvPicPr>
          <p:nvPr/>
        </p:nvPicPr>
        <p:blipFill>
          <a:blip r:embed="rId2"/>
          <a:stretch>
            <a:fillRect/>
          </a:stretch>
        </p:blipFill>
        <p:spPr>
          <a:xfrm>
            <a:off x="6725971" y="947643"/>
            <a:ext cx="5342204" cy="5263410"/>
          </a:xfrm>
          <a:prstGeom prst="rect">
            <a:avLst/>
          </a:prstGeom>
        </p:spPr>
      </p:pic>
    </p:spTree>
    <p:extLst>
      <p:ext uri="{BB962C8B-B14F-4D97-AF65-F5344CB8AC3E}">
        <p14:creationId xmlns:p14="http://schemas.microsoft.com/office/powerpoint/2010/main" val="369470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025591" cy="623028"/>
          </a:xfrm>
        </p:spPr>
        <p:txBody>
          <a:bodyPr>
            <a:normAutofit/>
          </a:bodyPr>
          <a:lstStyle/>
          <a:p>
            <a:pPr algn="ctr"/>
            <a:r>
              <a:rPr lang="uk-UA" sz="3200" noProof="0" dirty="0"/>
              <a:t>Керування файлами</a:t>
            </a:r>
          </a:p>
        </p:txBody>
      </p:sp>
      <p:sp>
        <p:nvSpPr>
          <p:cNvPr id="3" name="Content Placeholder 2"/>
          <p:cNvSpPr>
            <a:spLocks noGrp="1"/>
          </p:cNvSpPr>
          <p:nvPr>
            <p:ph idx="1"/>
          </p:nvPr>
        </p:nvSpPr>
        <p:spPr>
          <a:xfrm>
            <a:off x="221673" y="909782"/>
            <a:ext cx="6557818" cy="5948218"/>
          </a:xfrm>
        </p:spPr>
        <p:txBody>
          <a:bodyPr>
            <a:normAutofit/>
          </a:bodyPr>
          <a:lstStyle/>
          <a:p>
            <a:pPr marL="0" indent="0">
              <a:lnSpc>
                <a:spcPct val="100000"/>
              </a:lnSpc>
              <a:buNone/>
            </a:pPr>
            <a:r>
              <a:rPr lang="uk-UA" sz="1800" noProof="0" dirty="0"/>
              <a:t>ОС надає користувачу та програмам абстракцію файлу – логічного об'єкта для зберігання та доступу до даних.</a:t>
            </a:r>
          </a:p>
          <a:p>
            <a:pPr marL="0" indent="0">
              <a:lnSpc>
                <a:spcPct val="100000"/>
              </a:lnSpc>
              <a:buNone/>
            </a:pPr>
            <a:r>
              <a:rPr lang="uk-UA" sz="1800" noProof="0" dirty="0"/>
              <a:t>Програма працює з іменем і шляхом до файлу, не знаючи, у яких саме блоках накопичувача фізично зберігаються його дані.</a:t>
            </a:r>
          </a:p>
          <a:p>
            <a:pPr marL="0" indent="0">
              <a:lnSpc>
                <a:spcPct val="100000"/>
              </a:lnSpc>
              <a:spcBef>
                <a:spcPts val="0"/>
              </a:spcBef>
              <a:buNone/>
            </a:pPr>
            <a:endParaRPr lang="uk-UA" sz="1800" noProof="0" dirty="0"/>
          </a:p>
          <a:p>
            <a:pPr marL="0" indent="0">
              <a:lnSpc>
                <a:spcPct val="100000"/>
              </a:lnSpc>
              <a:spcBef>
                <a:spcPts val="0"/>
              </a:spcBef>
              <a:buNone/>
            </a:pPr>
            <a:r>
              <a:rPr lang="uk-UA" sz="1800" b="1" noProof="0" dirty="0"/>
              <a:t>Файл має дані та метадані</a:t>
            </a:r>
            <a:r>
              <a:rPr lang="uk-UA" sz="1800" noProof="0" dirty="0"/>
              <a:t>, зокрема:</a:t>
            </a:r>
          </a:p>
          <a:p>
            <a:pPr>
              <a:lnSpc>
                <a:spcPct val="100000"/>
              </a:lnSpc>
              <a:spcBef>
                <a:spcPts val="0"/>
              </a:spcBef>
            </a:pPr>
            <a:r>
              <a:rPr lang="uk-UA" sz="1800" noProof="0" dirty="0"/>
              <a:t>ім'я та тип;</a:t>
            </a:r>
          </a:p>
          <a:p>
            <a:pPr>
              <a:lnSpc>
                <a:spcPct val="100000"/>
              </a:lnSpc>
              <a:spcBef>
                <a:spcPts val="0"/>
              </a:spcBef>
            </a:pPr>
            <a:r>
              <a:rPr lang="uk-UA" sz="1800" noProof="0" dirty="0"/>
              <a:t>розмір;</a:t>
            </a:r>
          </a:p>
          <a:p>
            <a:pPr>
              <a:lnSpc>
                <a:spcPct val="100000"/>
              </a:lnSpc>
              <a:spcBef>
                <a:spcPts val="0"/>
              </a:spcBef>
            </a:pPr>
            <a:r>
              <a:rPr lang="uk-UA" sz="1800" noProof="0" dirty="0"/>
              <a:t>права доступу;</a:t>
            </a:r>
          </a:p>
          <a:p>
            <a:pPr>
              <a:lnSpc>
                <a:spcPct val="100000"/>
              </a:lnSpc>
              <a:spcBef>
                <a:spcPts val="0"/>
              </a:spcBef>
            </a:pPr>
            <a:r>
              <a:rPr lang="uk-UA" sz="1800" noProof="0" dirty="0"/>
              <a:t>власника;</a:t>
            </a:r>
          </a:p>
          <a:p>
            <a:pPr>
              <a:lnSpc>
                <a:spcPct val="100000"/>
              </a:lnSpc>
              <a:spcBef>
                <a:spcPts val="0"/>
              </a:spcBef>
            </a:pPr>
            <a:r>
              <a:rPr lang="uk-UA" sz="1800" noProof="0" dirty="0"/>
              <a:t>дату й час створення та модифікації;</a:t>
            </a:r>
          </a:p>
          <a:p>
            <a:pPr>
              <a:lnSpc>
                <a:spcPct val="100000"/>
              </a:lnSpc>
              <a:spcBef>
                <a:spcPts val="0"/>
              </a:spcBef>
            </a:pPr>
            <a:r>
              <a:rPr lang="uk-UA" sz="1800" noProof="0" dirty="0"/>
              <a:t>розташування даних у файловій системі;</a:t>
            </a:r>
          </a:p>
          <a:p>
            <a:pPr>
              <a:lnSpc>
                <a:spcPct val="100000"/>
              </a:lnSpc>
              <a:spcBef>
                <a:spcPts val="0"/>
              </a:spcBef>
            </a:pPr>
            <a:r>
              <a:rPr lang="uk-UA" sz="1800" noProof="0" dirty="0"/>
              <a:t>інші атрибути.</a:t>
            </a:r>
          </a:p>
          <a:p>
            <a:pPr marL="0" indent="0">
              <a:lnSpc>
                <a:spcPct val="100000"/>
              </a:lnSpc>
              <a:buNone/>
            </a:pPr>
            <a:r>
              <a:rPr lang="uk-UA" sz="1800" noProof="0" dirty="0"/>
              <a:t>ОС організовує файли у </a:t>
            </a:r>
            <a:r>
              <a:rPr lang="uk-UA" sz="1800" b="1" noProof="0" dirty="0"/>
              <a:t>каталоги</a:t>
            </a:r>
            <a:r>
              <a:rPr lang="uk-UA" sz="1800" noProof="0" dirty="0"/>
              <a:t> (директорії), формуючи ієрархічну структуру. Файл однозначно визначається своїм шляхом у цій структурі.</a:t>
            </a:r>
          </a:p>
          <a:p>
            <a:pPr marL="0" indent="0">
              <a:buNone/>
            </a:pPr>
            <a:endParaRPr lang="uk-UA" sz="2000" noProof="0" dirty="0">
              <a:highlight>
                <a:srgbClr val="FFFF00"/>
              </a:highlight>
            </a:endParaRPr>
          </a:p>
        </p:txBody>
      </p:sp>
      <p:pic>
        <p:nvPicPr>
          <p:cNvPr id="2052" name="Picture 4" descr="https://homepages.uc.edu/~thomam/Intro_Unix_Text/Images/file_attribut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5256" y="4725979"/>
            <a:ext cx="4523684" cy="199809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8060579-D849-431F-A0CC-60E16F68A531}"/>
              </a:ext>
            </a:extLst>
          </p:cNvPr>
          <p:cNvPicPr>
            <a:picLocks noChangeAspect="1"/>
          </p:cNvPicPr>
          <p:nvPr/>
        </p:nvPicPr>
        <p:blipFill>
          <a:blip r:embed="rId3"/>
          <a:stretch>
            <a:fillRect/>
          </a:stretch>
        </p:blipFill>
        <p:spPr>
          <a:xfrm>
            <a:off x="7517503" y="594205"/>
            <a:ext cx="4452824" cy="4131774"/>
          </a:xfrm>
          <a:prstGeom prst="rect">
            <a:avLst/>
          </a:prstGeom>
        </p:spPr>
      </p:pic>
    </p:spTree>
    <p:extLst>
      <p:ext uri="{BB962C8B-B14F-4D97-AF65-F5344CB8AC3E}">
        <p14:creationId xmlns:p14="http://schemas.microsoft.com/office/powerpoint/2010/main" val="2479465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Безпека та захист</a:t>
            </a:r>
          </a:p>
        </p:txBody>
      </p:sp>
      <p:pic>
        <p:nvPicPr>
          <p:cNvPr id="14" name="Місце для вмісту 13">
            <a:extLst>
              <a:ext uri="{FF2B5EF4-FFF2-40B4-BE49-F238E27FC236}">
                <a16:creationId xmlns:a16="http://schemas.microsoft.com/office/drawing/2014/main" id="{FF89D87C-E844-4DA5-A2D7-96DAFF4377FC}"/>
              </a:ext>
            </a:extLst>
          </p:cNvPr>
          <p:cNvPicPr>
            <a:picLocks noGrp="1" noChangeAspect="1"/>
          </p:cNvPicPr>
          <p:nvPr>
            <p:ph idx="1"/>
          </p:nvPr>
        </p:nvPicPr>
        <p:blipFill>
          <a:blip r:embed="rId2"/>
          <a:stretch>
            <a:fillRect/>
          </a:stretch>
        </p:blipFill>
        <p:spPr>
          <a:xfrm>
            <a:off x="831457" y="947643"/>
            <a:ext cx="10076413" cy="5511885"/>
          </a:xfrm>
        </p:spPr>
      </p:pic>
    </p:spTree>
    <p:extLst>
      <p:ext uri="{BB962C8B-B14F-4D97-AF65-F5344CB8AC3E}">
        <p14:creationId xmlns:p14="http://schemas.microsoft.com/office/powerpoint/2010/main" val="4176661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fontScale="90000"/>
          </a:bodyPr>
          <a:lstStyle/>
          <a:p>
            <a:pPr algn="ctr"/>
            <a:r>
              <a:rPr lang="uk-UA" sz="3200" noProof="0" dirty="0"/>
              <a:t>Завантаження операційної системи</a:t>
            </a:r>
            <a:br>
              <a:rPr lang="uk-UA" sz="3200" noProof="0" dirty="0"/>
            </a:br>
            <a:r>
              <a:rPr lang="uk-UA" sz="2800" noProof="0" dirty="0"/>
              <a:t>Що відбувається після ввімкнення комп'ютера?</a:t>
            </a:r>
            <a:endParaRPr lang="uk-UA" sz="3200" noProof="0" dirty="0"/>
          </a:p>
        </p:txBody>
      </p:sp>
      <p:sp>
        <p:nvSpPr>
          <p:cNvPr id="3" name="Content Placeholder 2"/>
          <p:cNvSpPr>
            <a:spLocks noGrp="1"/>
          </p:cNvSpPr>
          <p:nvPr>
            <p:ph idx="1"/>
          </p:nvPr>
        </p:nvSpPr>
        <p:spPr>
          <a:xfrm>
            <a:off x="331205" y="1314881"/>
            <a:ext cx="5752723" cy="2556253"/>
          </a:xfrm>
        </p:spPr>
        <p:txBody>
          <a:bodyPr>
            <a:normAutofit/>
          </a:bodyPr>
          <a:lstStyle/>
          <a:p>
            <a:pPr marL="0" indent="0">
              <a:buNone/>
            </a:pPr>
            <a:r>
              <a:rPr lang="uk-UA" sz="2000" noProof="0" dirty="0"/>
              <a:t>Спрощена послідовність:</a:t>
            </a:r>
          </a:p>
          <a:p>
            <a:pPr marL="0" indent="0">
              <a:buNone/>
            </a:pPr>
            <a:r>
              <a:rPr lang="uk-UA" sz="2000" b="1" noProof="0" dirty="0"/>
              <a:t>Увімкнення → Firmware → Bootloader → Kernel → системні служби → інтерфейс користувача</a:t>
            </a:r>
            <a:endParaRPr lang="uk-UA" sz="2000" noProof="0" dirty="0"/>
          </a:p>
          <a:p>
            <a:pPr marL="0" indent="0">
              <a:buNone/>
            </a:pPr>
            <a:endParaRPr lang="uk-UA" sz="2000" noProof="0" dirty="0"/>
          </a:p>
          <a:p>
            <a:pPr marL="0" indent="0">
              <a:buNone/>
            </a:pPr>
            <a:r>
              <a:rPr lang="uk-UA" sz="2000" noProof="0" dirty="0"/>
              <a:t>На сучасних ПК використовується </a:t>
            </a:r>
            <a:r>
              <a:rPr lang="uk-UA" sz="2000" b="1" noProof="0" dirty="0"/>
              <a:t>UEFI</a:t>
            </a:r>
            <a:r>
              <a:rPr lang="uk-UA" sz="2000" noProof="0" dirty="0"/>
              <a:t>.</a:t>
            </a:r>
          </a:p>
          <a:p>
            <a:pPr marL="0" indent="0">
              <a:buNone/>
            </a:pPr>
            <a:r>
              <a:rPr lang="uk-UA" sz="2000" noProof="0" dirty="0"/>
              <a:t>Firmware виконує початкову ініціалізацію обладнання та запускає завантажувач ОС.</a:t>
            </a:r>
          </a:p>
        </p:txBody>
      </p:sp>
      <p:pic>
        <p:nvPicPr>
          <p:cNvPr id="5" name="Picture 4"/>
          <p:cNvPicPr>
            <a:picLocks noChangeAspect="1"/>
          </p:cNvPicPr>
          <p:nvPr/>
        </p:nvPicPr>
        <p:blipFill>
          <a:blip r:embed="rId2"/>
          <a:stretch>
            <a:fillRect/>
          </a:stretch>
        </p:blipFill>
        <p:spPr>
          <a:xfrm>
            <a:off x="6811318" y="947643"/>
            <a:ext cx="4986176" cy="5846982"/>
          </a:xfrm>
          <a:prstGeom prst="rect">
            <a:avLst/>
          </a:prstGeom>
        </p:spPr>
      </p:pic>
      <p:sp>
        <p:nvSpPr>
          <p:cNvPr id="6" name="Rectangle 5"/>
          <p:cNvSpPr/>
          <p:nvPr/>
        </p:nvSpPr>
        <p:spPr>
          <a:xfrm>
            <a:off x="235484" y="4371107"/>
            <a:ext cx="7894527" cy="2246769"/>
          </a:xfrm>
          <a:prstGeom prst="rect">
            <a:avLst/>
          </a:prstGeom>
        </p:spPr>
        <p:txBody>
          <a:bodyPr wrap="square">
            <a:spAutoFit/>
          </a:bodyPr>
          <a:lstStyle/>
          <a:p>
            <a:r>
              <a:rPr lang="uk-UA" sz="1400" i="1" noProof="0" dirty="0"/>
              <a:t>Windows  підтримує чотири функції, що допомагають запобігти завантаженню руткітів та буткітів під час процесу запуску:</a:t>
            </a:r>
          </a:p>
          <a:p>
            <a:pPr marL="285750" indent="-285750">
              <a:buFont typeface="Arial" panose="020B0604020202020204" pitchFamily="34" charset="0"/>
              <a:buChar char="•"/>
            </a:pPr>
            <a:r>
              <a:rPr lang="uk-UA" sz="1400" b="1" i="1" noProof="0" dirty="0"/>
              <a:t>Безпечний запуск (Secure Boot)</a:t>
            </a:r>
            <a:r>
              <a:rPr lang="uk-UA" sz="1400" i="1" noProof="0" dirty="0"/>
              <a:t>. ПК з UEFI firmware та модулем Trusted Platform Module (TPM) можна налаштувати так, щоб завантажувалися лише надійні завантажувачі ОС.</a:t>
            </a:r>
          </a:p>
          <a:p>
            <a:pPr marL="285750" indent="-285750">
              <a:buFont typeface="Arial" panose="020B0604020202020204" pitchFamily="34" charset="0"/>
              <a:buChar char="•"/>
            </a:pPr>
            <a:r>
              <a:rPr lang="uk-UA" sz="1400" b="1" i="1" noProof="0" dirty="0"/>
              <a:t>Надійний запуск (Trusted Boot)</a:t>
            </a:r>
            <a:r>
              <a:rPr lang="uk-UA" sz="1400" i="1" noProof="0" dirty="0"/>
              <a:t>. Windows перевіряє цілісність кожного компонента процесу запуску перед його завантаженням.</a:t>
            </a:r>
          </a:p>
          <a:p>
            <a:pPr marL="285750" indent="-285750">
              <a:buFont typeface="Arial" panose="020B0604020202020204" pitchFamily="34" charset="0"/>
              <a:buChar char="•"/>
            </a:pPr>
            <a:r>
              <a:rPr lang="uk-UA" sz="1400" b="1" i="1" noProof="0" dirty="0"/>
              <a:t>Early Launch Anti-Malware (ELAM)</a:t>
            </a:r>
            <a:r>
              <a:rPr lang="uk-UA" sz="1400" i="1" noProof="0" dirty="0"/>
              <a:t>. ELAM перевіряє всі драйвери перед їх завантаженням і запобігає завантаженню несанкціонованих драйверів.</a:t>
            </a:r>
          </a:p>
          <a:p>
            <a:pPr marL="285750" indent="-285750">
              <a:buFont typeface="Arial" panose="020B0604020202020204" pitchFamily="34" charset="0"/>
              <a:buChar char="•"/>
            </a:pPr>
            <a:r>
              <a:rPr lang="uk-UA" sz="1400" b="1" i="1" noProof="0" dirty="0"/>
              <a:t>Measured Boot</a:t>
            </a:r>
            <a:r>
              <a:rPr lang="uk-UA" sz="1400" i="1" noProof="0" dirty="0"/>
              <a:t>. Мікропрограма ПК реєструє процес завантаження, а Windows може надіслати ці дані на надійний сервер, який об’єктивно оцінить стан ПК.</a:t>
            </a:r>
          </a:p>
        </p:txBody>
      </p:sp>
    </p:spTree>
    <p:extLst>
      <p:ext uri="{BB962C8B-B14F-4D97-AF65-F5344CB8AC3E}">
        <p14:creationId xmlns:p14="http://schemas.microsoft.com/office/powerpoint/2010/main" val="751828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Bootloader</a:t>
            </a:r>
          </a:p>
        </p:txBody>
      </p:sp>
      <p:sp>
        <p:nvSpPr>
          <p:cNvPr id="3" name="Content Placeholder 2"/>
          <p:cNvSpPr>
            <a:spLocks noGrp="1"/>
          </p:cNvSpPr>
          <p:nvPr>
            <p:ph idx="1"/>
          </p:nvPr>
        </p:nvSpPr>
        <p:spPr>
          <a:xfrm>
            <a:off x="448901" y="1028919"/>
            <a:ext cx="10515600" cy="4351338"/>
          </a:xfrm>
        </p:spPr>
        <p:txBody>
          <a:bodyPr>
            <a:normAutofit/>
          </a:bodyPr>
          <a:lstStyle/>
          <a:p>
            <a:pPr marL="0" indent="0">
              <a:lnSpc>
                <a:spcPct val="100000"/>
              </a:lnSpc>
              <a:spcBef>
                <a:spcPts val="0"/>
              </a:spcBef>
              <a:buNone/>
            </a:pPr>
            <a:r>
              <a:rPr lang="uk-UA" sz="1800" b="1" noProof="0" dirty="0"/>
              <a:t>Завантажувач (bootloader)</a:t>
            </a:r>
            <a:r>
              <a:rPr lang="uk-UA" sz="1800" noProof="0" dirty="0"/>
              <a:t> – програма, яка запускає операційну систему.</a:t>
            </a:r>
          </a:p>
          <a:p>
            <a:pPr marL="0" indent="0">
              <a:lnSpc>
                <a:spcPct val="100000"/>
              </a:lnSpc>
              <a:spcBef>
                <a:spcPts val="0"/>
              </a:spcBef>
              <a:buNone/>
            </a:pPr>
            <a:r>
              <a:rPr lang="uk-UA" sz="1800" noProof="0" dirty="0"/>
              <a:t>Основні завдання:</a:t>
            </a:r>
          </a:p>
          <a:p>
            <a:pPr>
              <a:lnSpc>
                <a:spcPct val="100000"/>
              </a:lnSpc>
              <a:spcBef>
                <a:spcPts val="0"/>
              </a:spcBef>
            </a:pPr>
            <a:r>
              <a:rPr lang="uk-UA" sz="1800" noProof="0" dirty="0"/>
              <a:t>знаходження ОС; </a:t>
            </a:r>
          </a:p>
          <a:p>
            <a:pPr>
              <a:lnSpc>
                <a:spcPct val="100000"/>
              </a:lnSpc>
              <a:spcBef>
                <a:spcPts val="0"/>
              </a:spcBef>
            </a:pPr>
            <a:r>
              <a:rPr lang="uk-UA" sz="1800" noProof="0" dirty="0"/>
              <a:t>завантаження ядра в пам'ять; </a:t>
            </a:r>
          </a:p>
          <a:p>
            <a:pPr>
              <a:lnSpc>
                <a:spcPct val="100000"/>
              </a:lnSpc>
              <a:spcBef>
                <a:spcPts val="0"/>
              </a:spcBef>
            </a:pPr>
            <a:r>
              <a:rPr lang="uk-UA" sz="1800" noProof="0" dirty="0"/>
              <a:t>передача керування ядру; </a:t>
            </a:r>
          </a:p>
          <a:p>
            <a:pPr>
              <a:lnSpc>
                <a:spcPct val="100000"/>
              </a:lnSpc>
              <a:spcBef>
                <a:spcPts val="0"/>
              </a:spcBef>
            </a:pPr>
            <a:r>
              <a:rPr lang="uk-UA" sz="1800" noProof="0" dirty="0"/>
              <a:t>у деяких системах – вибір ОС для запуску. </a:t>
            </a:r>
          </a:p>
          <a:p>
            <a:pPr marL="0" indent="0">
              <a:buNone/>
            </a:pPr>
            <a:endParaRPr lang="uk-UA" sz="2000" noProof="0" dirty="0"/>
          </a:p>
        </p:txBody>
      </p:sp>
      <p:sp>
        <p:nvSpPr>
          <p:cNvPr id="6" name="TextBox 5">
            <a:extLst>
              <a:ext uri="{FF2B5EF4-FFF2-40B4-BE49-F238E27FC236}">
                <a16:creationId xmlns:a16="http://schemas.microsoft.com/office/drawing/2014/main" id="{EFBD884E-ABF7-4682-9A9E-28B3C79EF638}"/>
              </a:ext>
            </a:extLst>
          </p:cNvPr>
          <p:cNvSpPr txBox="1"/>
          <p:nvPr/>
        </p:nvSpPr>
        <p:spPr>
          <a:xfrm>
            <a:off x="448901" y="2957848"/>
            <a:ext cx="3597998" cy="2031325"/>
          </a:xfrm>
          <a:prstGeom prst="rect">
            <a:avLst/>
          </a:prstGeom>
          <a:noFill/>
        </p:spPr>
        <p:txBody>
          <a:bodyPr wrap="square">
            <a:spAutoFit/>
          </a:bodyPr>
          <a:lstStyle/>
          <a:p>
            <a:pPr marL="0" indent="0">
              <a:buNone/>
            </a:pPr>
            <a:r>
              <a:rPr lang="uk-UA" sz="1800" noProof="0" dirty="0"/>
              <a:t>Приклад:</a:t>
            </a:r>
          </a:p>
          <a:p>
            <a:pPr marL="0" indent="0">
              <a:buNone/>
            </a:pPr>
            <a:endParaRPr lang="uk-UA" sz="1800" noProof="0" dirty="0"/>
          </a:p>
          <a:p>
            <a:pPr marL="0" indent="0" algn="ctr">
              <a:buNone/>
            </a:pPr>
            <a:r>
              <a:rPr lang="uk-UA" sz="1800" b="1" noProof="0" dirty="0"/>
              <a:t>UEFI → Windows Boot Manager</a:t>
            </a:r>
            <a:endParaRPr lang="uk-UA" sz="1800" noProof="0" dirty="0"/>
          </a:p>
          <a:p>
            <a:pPr marL="0" indent="0" algn="ctr">
              <a:buNone/>
            </a:pPr>
            <a:endParaRPr lang="uk-UA" sz="1800" noProof="0" dirty="0"/>
          </a:p>
          <a:p>
            <a:pPr marL="0" indent="0" algn="ctr">
              <a:buNone/>
            </a:pPr>
            <a:r>
              <a:rPr lang="uk-UA" sz="1800" noProof="0" dirty="0"/>
              <a:t>або</a:t>
            </a:r>
          </a:p>
          <a:p>
            <a:pPr marL="0" indent="0" algn="ctr">
              <a:buNone/>
            </a:pPr>
            <a:endParaRPr lang="uk-UA" sz="1800" noProof="0" dirty="0"/>
          </a:p>
          <a:p>
            <a:pPr marL="0" indent="0" algn="ctr">
              <a:buNone/>
            </a:pPr>
            <a:r>
              <a:rPr lang="uk-UA" sz="1800" b="1" noProof="0" dirty="0"/>
              <a:t>UEFI → GRUB → Linux kernel</a:t>
            </a:r>
            <a:endParaRPr lang="uk-UA" sz="1800" noProof="0" dirty="0"/>
          </a:p>
        </p:txBody>
      </p:sp>
      <p:pic>
        <p:nvPicPr>
          <p:cNvPr id="8" name="Рисунок 7">
            <a:extLst>
              <a:ext uri="{FF2B5EF4-FFF2-40B4-BE49-F238E27FC236}">
                <a16:creationId xmlns:a16="http://schemas.microsoft.com/office/drawing/2014/main" id="{CBDEF37E-7187-432C-AEC1-0769BCE89085}"/>
              </a:ext>
            </a:extLst>
          </p:cNvPr>
          <p:cNvPicPr>
            <a:picLocks noChangeAspect="1"/>
          </p:cNvPicPr>
          <p:nvPr/>
        </p:nvPicPr>
        <p:blipFill>
          <a:blip r:embed="rId2"/>
          <a:stretch>
            <a:fillRect/>
          </a:stretch>
        </p:blipFill>
        <p:spPr>
          <a:xfrm>
            <a:off x="6225720" y="1618652"/>
            <a:ext cx="5517379" cy="1801682"/>
          </a:xfrm>
          <a:prstGeom prst="rect">
            <a:avLst/>
          </a:prstGeom>
        </p:spPr>
      </p:pic>
      <p:pic>
        <p:nvPicPr>
          <p:cNvPr id="1026" name="Picture 2" descr="How Linux Boots: BIOS, UEFI, GRUB2, systemd, User Space | Manoj Kumar Selvaraj posted on the topic | LinkedIn">
            <a:extLst>
              <a:ext uri="{FF2B5EF4-FFF2-40B4-BE49-F238E27FC236}">
                <a16:creationId xmlns:a16="http://schemas.microsoft.com/office/drawing/2014/main" id="{A5340082-C0EB-4E03-9E34-618DC6ED75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81001" y="3752386"/>
            <a:ext cx="3229997" cy="2987920"/>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a:extLst>
              <a:ext uri="{FF2B5EF4-FFF2-40B4-BE49-F238E27FC236}">
                <a16:creationId xmlns:a16="http://schemas.microsoft.com/office/drawing/2014/main" id="{D5064856-879B-454E-A0DB-AEA1116743D1}"/>
              </a:ext>
            </a:extLst>
          </p:cNvPr>
          <p:cNvPicPr>
            <a:picLocks noChangeAspect="1"/>
          </p:cNvPicPr>
          <p:nvPr/>
        </p:nvPicPr>
        <p:blipFill>
          <a:blip r:embed="rId4"/>
          <a:stretch>
            <a:fillRect/>
          </a:stretch>
        </p:blipFill>
        <p:spPr>
          <a:xfrm>
            <a:off x="7898474" y="3879542"/>
            <a:ext cx="4066939" cy="2709954"/>
          </a:xfrm>
          <a:prstGeom prst="rect">
            <a:avLst/>
          </a:prstGeom>
        </p:spPr>
      </p:pic>
    </p:spTree>
    <p:extLst>
      <p:ext uri="{BB962C8B-B14F-4D97-AF65-F5344CB8AC3E}">
        <p14:creationId xmlns:p14="http://schemas.microsoft.com/office/powerpoint/2010/main" val="2142814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Класифікація операційних систем</a:t>
            </a:r>
          </a:p>
        </p:txBody>
      </p:sp>
      <p:pic>
        <p:nvPicPr>
          <p:cNvPr id="6" name="Місце для вмісту 5">
            <a:extLst>
              <a:ext uri="{FF2B5EF4-FFF2-40B4-BE49-F238E27FC236}">
                <a16:creationId xmlns:a16="http://schemas.microsoft.com/office/drawing/2014/main" id="{388EFE6E-FE49-4403-B5BB-64FD6D21D1FF}"/>
              </a:ext>
            </a:extLst>
          </p:cNvPr>
          <p:cNvPicPr>
            <a:picLocks noGrp="1" noChangeAspect="1"/>
          </p:cNvPicPr>
          <p:nvPr>
            <p:ph idx="1"/>
          </p:nvPr>
        </p:nvPicPr>
        <p:blipFill>
          <a:blip r:embed="rId2"/>
          <a:stretch>
            <a:fillRect/>
          </a:stretch>
        </p:blipFill>
        <p:spPr>
          <a:xfrm>
            <a:off x="1644090" y="947643"/>
            <a:ext cx="8653096" cy="5779868"/>
          </a:xfrm>
        </p:spPr>
      </p:pic>
    </p:spTree>
    <p:extLst>
      <p:ext uri="{BB962C8B-B14F-4D97-AF65-F5344CB8AC3E}">
        <p14:creationId xmlns:p14="http://schemas.microsoft.com/office/powerpoint/2010/main" val="279307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За кількістю користувачів</a:t>
            </a:r>
          </a:p>
        </p:txBody>
      </p:sp>
      <p:sp>
        <p:nvSpPr>
          <p:cNvPr id="3" name="Content Placeholder 2"/>
          <p:cNvSpPr>
            <a:spLocks noGrp="1"/>
          </p:cNvSpPr>
          <p:nvPr>
            <p:ph idx="1"/>
          </p:nvPr>
        </p:nvSpPr>
        <p:spPr>
          <a:xfrm>
            <a:off x="166255" y="1028918"/>
            <a:ext cx="7121236" cy="5362645"/>
          </a:xfrm>
        </p:spPr>
        <p:txBody>
          <a:bodyPr>
            <a:normAutofit/>
          </a:bodyPr>
          <a:lstStyle/>
          <a:p>
            <a:pPr marL="0" indent="0">
              <a:lnSpc>
                <a:spcPct val="110000"/>
              </a:lnSpc>
              <a:spcBef>
                <a:spcPts val="0"/>
              </a:spcBef>
              <a:buNone/>
            </a:pPr>
            <a:r>
              <a:rPr lang="uk-UA" sz="1800" noProof="0" dirty="0"/>
              <a:t>Класифікація за кількістю користувачів</a:t>
            </a:r>
          </a:p>
          <a:p>
            <a:r>
              <a:rPr lang="uk-UA" sz="1800" b="1" noProof="0" dirty="0"/>
              <a:t>Однокористувацькі ОС </a:t>
            </a:r>
            <a:r>
              <a:rPr lang="uk-UA" sz="1800" noProof="0" dirty="0"/>
              <a:t>призначені для роботи </a:t>
            </a:r>
            <a:r>
              <a:rPr lang="uk-UA" sz="1800" b="1" noProof="0" dirty="0"/>
              <a:t>одного користувача в певний момент часу</a:t>
            </a:r>
            <a:r>
              <a:rPr lang="uk-UA" sz="1800" noProof="0" dirty="0"/>
              <a:t>. Усі основні ресурси системи доступні цьому користувачеві.</a:t>
            </a:r>
          </a:p>
          <a:p>
            <a:pPr marL="0" indent="0">
              <a:buNone/>
            </a:pPr>
            <a:r>
              <a:rPr lang="uk-UA" sz="1800" noProof="0" dirty="0"/>
              <a:t>      </a:t>
            </a:r>
            <a:r>
              <a:rPr lang="uk-UA" sz="1800" i="1" noProof="0" dirty="0"/>
              <a:t>Приклади: MS-DOS, ранні версії Windows та інші історичні ОС для персональних комп'ютерів.</a:t>
            </a:r>
          </a:p>
          <a:p>
            <a:r>
              <a:rPr lang="uk-UA" sz="1800" b="1" noProof="0" dirty="0"/>
              <a:t>Багатокористувацькі ОС </a:t>
            </a:r>
            <a:r>
              <a:rPr lang="uk-UA" sz="1800" noProof="0" dirty="0"/>
              <a:t>дозволяють </a:t>
            </a:r>
            <a:r>
              <a:rPr lang="uk-UA" sz="1800" b="1" noProof="0" dirty="0"/>
              <a:t>одночасно обслуговувати декількох користувачів</a:t>
            </a:r>
            <a:r>
              <a:rPr lang="uk-UA" sz="1800" noProof="0" dirty="0"/>
              <a:t>, розподіляючи між ними процесорний час, пам'ять, файли та інші ресурси. Для кожного користувача можуть застосовуватися окремі облікові записи, права доступу та робоче середовище.</a:t>
            </a:r>
          </a:p>
          <a:p>
            <a:pPr marL="0" indent="0">
              <a:buNone/>
            </a:pPr>
            <a:r>
              <a:rPr lang="uk-UA" sz="1800" i="1" noProof="0" dirty="0"/>
              <a:t>       Приклади: Unix/Linux, серверні ОС Windows та інші системи, орієнтовані на одночасну роботу багатьох користувачів.</a:t>
            </a:r>
          </a:p>
          <a:p>
            <a:pPr marL="0" indent="0">
              <a:buNone/>
            </a:pPr>
            <a:endParaRPr lang="uk-UA" sz="1800" b="1" i="1" noProof="0" dirty="0"/>
          </a:p>
          <a:p>
            <a:pPr marL="0" indent="0">
              <a:buNone/>
            </a:pPr>
            <a:r>
              <a:rPr lang="uk-UA" sz="1800" b="1" i="1" noProof="0" dirty="0"/>
              <a:t>Важливо:</a:t>
            </a:r>
            <a:r>
              <a:rPr lang="uk-UA" sz="1800" i="1" noProof="0" dirty="0"/>
              <a:t> багатокористувацькість не означає просто наявність декількох облікових записів. Йдеться про можливість системи </a:t>
            </a:r>
            <a:r>
              <a:rPr lang="uk-UA" sz="1800" b="1" i="1" noProof="0" dirty="0"/>
              <a:t>розмежовувати та одночасно обслуговувати кількох користувачів</a:t>
            </a:r>
            <a:r>
              <a:rPr lang="uk-UA" sz="1800" i="1" noProof="0" dirty="0"/>
              <a:t>. </a:t>
            </a:r>
          </a:p>
          <a:p>
            <a:pPr marL="0" indent="0">
              <a:buNone/>
            </a:pPr>
            <a:endParaRPr lang="uk-UA" sz="1800" b="1" noProof="0" dirty="0"/>
          </a:p>
          <a:p>
            <a:pPr marL="0" indent="0">
              <a:buNone/>
            </a:pPr>
            <a:endParaRPr lang="uk-UA" sz="2000" noProof="0" dirty="0"/>
          </a:p>
        </p:txBody>
      </p:sp>
      <p:pic>
        <p:nvPicPr>
          <p:cNvPr id="12" name="Рисунок 11">
            <a:extLst>
              <a:ext uri="{FF2B5EF4-FFF2-40B4-BE49-F238E27FC236}">
                <a16:creationId xmlns:a16="http://schemas.microsoft.com/office/drawing/2014/main" id="{146C41D6-9126-422C-9A9A-22C7A21D7450}"/>
              </a:ext>
            </a:extLst>
          </p:cNvPr>
          <p:cNvPicPr>
            <a:picLocks noChangeAspect="1"/>
          </p:cNvPicPr>
          <p:nvPr/>
        </p:nvPicPr>
        <p:blipFill>
          <a:blip r:embed="rId2"/>
          <a:stretch>
            <a:fillRect/>
          </a:stretch>
        </p:blipFill>
        <p:spPr>
          <a:xfrm>
            <a:off x="7561096" y="947643"/>
            <a:ext cx="4038600" cy="2657475"/>
          </a:xfrm>
          <a:prstGeom prst="rect">
            <a:avLst/>
          </a:prstGeom>
        </p:spPr>
      </p:pic>
      <p:pic>
        <p:nvPicPr>
          <p:cNvPr id="6" name="Picture 5">
            <a:extLst>
              <a:ext uri="{FF2B5EF4-FFF2-40B4-BE49-F238E27FC236}">
                <a16:creationId xmlns:a16="http://schemas.microsoft.com/office/drawing/2014/main" id="{ED63B283-B892-4053-A80D-26535FA929CB}"/>
              </a:ext>
            </a:extLst>
          </p:cNvPr>
          <p:cNvPicPr>
            <a:picLocks noChangeAspect="1"/>
          </p:cNvPicPr>
          <p:nvPr/>
        </p:nvPicPr>
        <p:blipFill>
          <a:blip r:embed="rId3"/>
          <a:stretch>
            <a:fillRect/>
          </a:stretch>
        </p:blipFill>
        <p:spPr>
          <a:xfrm>
            <a:off x="8006917" y="3710240"/>
            <a:ext cx="3419475" cy="3067050"/>
          </a:xfrm>
          <a:prstGeom prst="rect">
            <a:avLst/>
          </a:prstGeom>
        </p:spPr>
      </p:pic>
    </p:spTree>
    <p:extLst>
      <p:ext uri="{BB962C8B-B14F-4D97-AF65-F5344CB8AC3E}">
        <p14:creationId xmlns:p14="http://schemas.microsoft.com/office/powerpoint/2010/main" val="4256538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За кількістю задач</a:t>
            </a:r>
          </a:p>
        </p:txBody>
      </p:sp>
      <p:sp>
        <p:nvSpPr>
          <p:cNvPr id="3" name="Content Placeholder 2"/>
          <p:cNvSpPr>
            <a:spLocks noGrp="1"/>
          </p:cNvSpPr>
          <p:nvPr>
            <p:ph idx="1"/>
          </p:nvPr>
        </p:nvSpPr>
        <p:spPr>
          <a:xfrm>
            <a:off x="184727" y="683491"/>
            <a:ext cx="6488245" cy="5966264"/>
          </a:xfrm>
        </p:spPr>
        <p:txBody>
          <a:bodyPr>
            <a:noAutofit/>
          </a:bodyPr>
          <a:lstStyle/>
          <a:p>
            <a:pPr marL="0" indent="0">
              <a:lnSpc>
                <a:spcPct val="120000"/>
              </a:lnSpc>
              <a:spcBef>
                <a:spcPts val="0"/>
              </a:spcBef>
              <a:buNone/>
            </a:pPr>
            <a:r>
              <a:rPr lang="uk-UA" sz="1600" b="1" noProof="0" dirty="0"/>
              <a:t>Однозадачні ОС</a:t>
            </a:r>
            <a:endParaRPr lang="uk-UA" sz="1600" noProof="0" dirty="0"/>
          </a:p>
          <a:p>
            <a:pPr marL="0" indent="0">
              <a:lnSpc>
                <a:spcPct val="100000"/>
              </a:lnSpc>
              <a:spcBef>
                <a:spcPts val="0"/>
              </a:spcBef>
              <a:buNone/>
            </a:pPr>
            <a:r>
              <a:rPr lang="uk-UA" sz="1600" noProof="0" dirty="0"/>
              <a:t>У конкретний момент часу виконується одна основна задача. Для запуску іншої задачі поточна повинна завершитися або бути зупинена.</a:t>
            </a:r>
          </a:p>
          <a:p>
            <a:pPr marL="0" indent="0">
              <a:lnSpc>
                <a:spcPct val="120000"/>
              </a:lnSpc>
              <a:spcBef>
                <a:spcPts val="0"/>
              </a:spcBef>
              <a:buNone/>
            </a:pPr>
            <a:r>
              <a:rPr lang="uk-UA" sz="1600" noProof="0" dirty="0"/>
              <a:t>   </a:t>
            </a:r>
            <a:r>
              <a:rPr lang="uk-UA" sz="1600" i="1" noProof="0" dirty="0"/>
              <a:t>Приклади: MS-DOS, ранні однозадачні ОС для мікрокомп'ютерів.</a:t>
            </a:r>
          </a:p>
          <a:p>
            <a:pPr marL="0" indent="0">
              <a:lnSpc>
                <a:spcPct val="120000"/>
              </a:lnSpc>
              <a:spcBef>
                <a:spcPts val="0"/>
              </a:spcBef>
              <a:buNone/>
            </a:pPr>
            <a:endParaRPr lang="uk-UA" sz="1600" b="1" noProof="0" dirty="0"/>
          </a:p>
          <a:p>
            <a:pPr marL="0" indent="0">
              <a:lnSpc>
                <a:spcPct val="120000"/>
              </a:lnSpc>
              <a:spcBef>
                <a:spcPts val="0"/>
              </a:spcBef>
              <a:buNone/>
            </a:pPr>
            <a:r>
              <a:rPr lang="uk-UA" sz="1600" b="1" noProof="0" dirty="0"/>
              <a:t>Багатозадачністю ОС</a:t>
            </a:r>
            <a:endParaRPr lang="uk-UA" sz="1600" noProof="0" dirty="0"/>
          </a:p>
          <a:p>
            <a:pPr marL="0" indent="0">
              <a:lnSpc>
                <a:spcPct val="100000"/>
              </a:lnSpc>
              <a:spcBef>
                <a:spcPts val="0"/>
              </a:spcBef>
              <a:buNone/>
            </a:pPr>
            <a:r>
              <a:rPr lang="uk-UA" sz="1600" noProof="0" dirty="0"/>
              <a:t>Дозволяють одночасно виконувати декілька процесів і потоків, розподіляючи між ними ресурси процесора. На одному ядрі процесора задачі фактично виконуються почергово, але швидке перемикання створює враження одночасного виконання. На багатоядерному процесорі окремі задачі можуть виконуватися паралельно на різних ядрах.</a:t>
            </a:r>
          </a:p>
          <a:p>
            <a:pPr marL="0" indent="0">
              <a:lnSpc>
                <a:spcPct val="120000"/>
              </a:lnSpc>
              <a:spcBef>
                <a:spcPts val="0"/>
              </a:spcBef>
              <a:buNone/>
            </a:pPr>
            <a:r>
              <a:rPr lang="uk-UA" sz="1600" i="1" noProof="0" dirty="0"/>
              <a:t>   Приклади: Windows, Linux, macOS, Android.</a:t>
            </a:r>
          </a:p>
          <a:p>
            <a:pPr marL="0" indent="0">
              <a:lnSpc>
                <a:spcPct val="120000"/>
              </a:lnSpc>
              <a:spcBef>
                <a:spcPts val="0"/>
              </a:spcBef>
              <a:buNone/>
            </a:pPr>
            <a:endParaRPr lang="uk-UA" sz="1600" b="1" noProof="0" dirty="0"/>
          </a:p>
          <a:p>
            <a:pPr marL="0" indent="0">
              <a:lnSpc>
                <a:spcPct val="120000"/>
              </a:lnSpc>
              <a:spcBef>
                <a:spcPts val="0"/>
              </a:spcBef>
              <a:buNone/>
            </a:pPr>
            <a:r>
              <a:rPr lang="uk-UA" sz="1600" b="1" noProof="0" dirty="0"/>
              <a:t>Реалізація багатозадачності базується на</a:t>
            </a:r>
            <a:r>
              <a:rPr lang="uk-UA" sz="1600" noProof="0" dirty="0"/>
              <a:t>:</a:t>
            </a:r>
          </a:p>
          <a:p>
            <a:pPr>
              <a:lnSpc>
                <a:spcPct val="100000"/>
              </a:lnSpc>
              <a:spcBef>
                <a:spcPts val="0"/>
              </a:spcBef>
            </a:pPr>
            <a:r>
              <a:rPr lang="uk-UA" sz="1600" noProof="0" dirty="0"/>
              <a:t>плануванні – виборі наступного процесу для виконання; </a:t>
            </a:r>
          </a:p>
          <a:p>
            <a:pPr>
              <a:lnSpc>
                <a:spcPct val="100000"/>
              </a:lnSpc>
              <a:spcBef>
                <a:spcPts val="0"/>
              </a:spcBef>
            </a:pPr>
            <a:r>
              <a:rPr lang="uk-UA" sz="1600" noProof="0" dirty="0"/>
              <a:t>перериваннях – механізмі, який дає ОС можливість отримати керування; </a:t>
            </a:r>
          </a:p>
          <a:p>
            <a:pPr>
              <a:lnSpc>
                <a:spcPct val="100000"/>
              </a:lnSpc>
              <a:spcBef>
                <a:spcPts val="0"/>
              </a:spcBef>
            </a:pPr>
            <a:r>
              <a:rPr lang="uk-UA" sz="1600" noProof="0" dirty="0"/>
              <a:t>перемиканні контексту – збереженні стану одного процесу та відновленні стану іншого; </a:t>
            </a:r>
          </a:p>
          <a:p>
            <a:pPr>
              <a:lnSpc>
                <a:spcPct val="100000"/>
              </a:lnSpc>
              <a:spcBef>
                <a:spcPts val="0"/>
              </a:spcBef>
            </a:pPr>
            <a:r>
              <a:rPr lang="uk-UA" sz="1600" noProof="0" dirty="0"/>
              <a:t>розподілі процесорного часу – наданні процесам певних інтервалів виконання.</a:t>
            </a:r>
          </a:p>
          <a:p>
            <a:pPr marL="0" indent="0">
              <a:lnSpc>
                <a:spcPct val="120000"/>
              </a:lnSpc>
              <a:spcBef>
                <a:spcPts val="0"/>
              </a:spcBef>
              <a:buNone/>
            </a:pPr>
            <a:r>
              <a:rPr lang="uk-UA" sz="1600" noProof="0" dirty="0"/>
              <a:t> </a:t>
            </a:r>
          </a:p>
        </p:txBody>
      </p:sp>
      <p:pic>
        <p:nvPicPr>
          <p:cNvPr id="8" name="Рисунок 7">
            <a:extLst>
              <a:ext uri="{FF2B5EF4-FFF2-40B4-BE49-F238E27FC236}">
                <a16:creationId xmlns:a16="http://schemas.microsoft.com/office/drawing/2014/main" id="{4801011F-636F-49EB-9D8C-26E235AF59BF}"/>
              </a:ext>
            </a:extLst>
          </p:cNvPr>
          <p:cNvPicPr>
            <a:picLocks noChangeAspect="1"/>
          </p:cNvPicPr>
          <p:nvPr/>
        </p:nvPicPr>
        <p:blipFill>
          <a:blip r:embed="rId2"/>
          <a:stretch>
            <a:fillRect/>
          </a:stretch>
        </p:blipFill>
        <p:spPr>
          <a:xfrm>
            <a:off x="6598800" y="1248455"/>
            <a:ext cx="5408473" cy="2418168"/>
          </a:xfrm>
          <a:prstGeom prst="rect">
            <a:avLst/>
          </a:prstGeom>
        </p:spPr>
      </p:pic>
      <p:pic>
        <p:nvPicPr>
          <p:cNvPr id="4" name="Picture 3">
            <a:extLst>
              <a:ext uri="{FF2B5EF4-FFF2-40B4-BE49-F238E27FC236}">
                <a16:creationId xmlns:a16="http://schemas.microsoft.com/office/drawing/2014/main" id="{147167BA-40BC-41F5-B4B3-B8242DDA8A0A}"/>
              </a:ext>
            </a:extLst>
          </p:cNvPr>
          <p:cNvPicPr>
            <a:picLocks noChangeAspect="1"/>
          </p:cNvPicPr>
          <p:nvPr/>
        </p:nvPicPr>
        <p:blipFill>
          <a:blip r:embed="rId3"/>
          <a:stretch>
            <a:fillRect/>
          </a:stretch>
        </p:blipFill>
        <p:spPr>
          <a:xfrm>
            <a:off x="6451863" y="4105209"/>
            <a:ext cx="5629582" cy="2752791"/>
          </a:xfrm>
          <a:prstGeom prst="rect">
            <a:avLst/>
          </a:prstGeom>
        </p:spPr>
      </p:pic>
    </p:spTree>
    <p:extLst>
      <p:ext uri="{BB962C8B-B14F-4D97-AF65-F5344CB8AC3E}">
        <p14:creationId xmlns:p14="http://schemas.microsoft.com/office/powerpoint/2010/main" val="1061550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Пакетні та інтерактивні ОС</a:t>
            </a:r>
          </a:p>
        </p:txBody>
      </p:sp>
      <p:pic>
        <p:nvPicPr>
          <p:cNvPr id="10" name="Місце для вмісту 9">
            <a:extLst>
              <a:ext uri="{FF2B5EF4-FFF2-40B4-BE49-F238E27FC236}">
                <a16:creationId xmlns:a16="http://schemas.microsoft.com/office/drawing/2014/main" id="{01CCDEC9-3287-4391-9976-ED78968B03E2}"/>
              </a:ext>
            </a:extLst>
          </p:cNvPr>
          <p:cNvPicPr>
            <a:picLocks noGrp="1" noChangeAspect="1"/>
          </p:cNvPicPr>
          <p:nvPr>
            <p:ph idx="1"/>
          </p:nvPr>
        </p:nvPicPr>
        <p:blipFill>
          <a:blip r:embed="rId2"/>
          <a:stretch>
            <a:fillRect/>
          </a:stretch>
        </p:blipFill>
        <p:spPr>
          <a:xfrm>
            <a:off x="1471843" y="864657"/>
            <a:ext cx="9248313" cy="5128686"/>
          </a:xfrm>
        </p:spPr>
      </p:pic>
      <p:sp>
        <p:nvSpPr>
          <p:cNvPr id="6" name="TextBox 5">
            <a:extLst>
              <a:ext uri="{FF2B5EF4-FFF2-40B4-BE49-F238E27FC236}">
                <a16:creationId xmlns:a16="http://schemas.microsoft.com/office/drawing/2014/main" id="{770A21E6-603A-4FDD-AD72-09343C8F6C30}"/>
              </a:ext>
            </a:extLst>
          </p:cNvPr>
          <p:cNvSpPr txBox="1"/>
          <p:nvPr/>
        </p:nvSpPr>
        <p:spPr>
          <a:xfrm>
            <a:off x="435697" y="6091632"/>
            <a:ext cx="11320604" cy="584775"/>
          </a:xfrm>
          <a:prstGeom prst="rect">
            <a:avLst/>
          </a:prstGeom>
          <a:noFill/>
        </p:spPr>
        <p:txBody>
          <a:bodyPr wrap="square">
            <a:spAutoFit/>
          </a:bodyPr>
          <a:lstStyle/>
          <a:p>
            <a:r>
              <a:rPr lang="uk-UA" sz="1600" i="1" noProof="0" dirty="0"/>
              <a:t>Сучасні ОС переважно орієнтовані на інтерактивну роботу, але пакетна обробка широко використовується для серверних, фонових та високопродуктивних обчислень.</a:t>
            </a:r>
          </a:p>
        </p:txBody>
      </p:sp>
    </p:spTree>
    <p:extLst>
      <p:ext uri="{BB962C8B-B14F-4D97-AF65-F5344CB8AC3E}">
        <p14:creationId xmlns:p14="http://schemas.microsoft.com/office/powerpoint/2010/main" val="4056302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ОС реального часу</a:t>
            </a:r>
          </a:p>
        </p:txBody>
      </p:sp>
      <p:sp>
        <p:nvSpPr>
          <p:cNvPr id="3" name="Content Placeholder 2"/>
          <p:cNvSpPr>
            <a:spLocks noGrp="1"/>
          </p:cNvSpPr>
          <p:nvPr>
            <p:ph idx="1"/>
          </p:nvPr>
        </p:nvSpPr>
        <p:spPr>
          <a:xfrm>
            <a:off x="328828" y="897759"/>
            <a:ext cx="11105790" cy="5399590"/>
          </a:xfrm>
        </p:spPr>
        <p:txBody>
          <a:bodyPr>
            <a:normAutofit/>
          </a:bodyPr>
          <a:lstStyle/>
          <a:p>
            <a:pPr marL="0" indent="0">
              <a:lnSpc>
                <a:spcPct val="110000"/>
              </a:lnSpc>
              <a:spcBef>
                <a:spcPts val="0"/>
              </a:spcBef>
              <a:buNone/>
            </a:pPr>
            <a:r>
              <a:rPr lang="uk-UA" sz="1600" b="1" noProof="0" dirty="0"/>
              <a:t>ОС реального часу (RTOS, Real-Time Operating System)</a:t>
            </a:r>
            <a:r>
              <a:rPr lang="uk-UA" sz="1600" noProof="0" dirty="0"/>
              <a:t> призначена для систем, у яких реакція на зовнішні події повинна відбуватися </a:t>
            </a:r>
            <a:r>
              <a:rPr lang="uk-UA" sz="1600" b="1" noProof="0" dirty="0"/>
              <a:t>в задані часові межі</a:t>
            </a:r>
            <a:r>
              <a:rPr lang="uk-UA" sz="1600" noProof="0" dirty="0"/>
              <a:t>.  Ключова характеристика: важлива не тільки </a:t>
            </a:r>
            <a:r>
              <a:rPr lang="uk-UA" sz="1600" b="1" noProof="0" dirty="0"/>
              <a:t>правильність результату</a:t>
            </a:r>
            <a:r>
              <a:rPr lang="uk-UA" sz="1600" noProof="0" dirty="0"/>
              <a:t>, а й </a:t>
            </a:r>
            <a:r>
              <a:rPr lang="uk-UA" sz="1600" b="1" noProof="0" dirty="0"/>
              <a:t>час, за який він отриманий</a:t>
            </a:r>
            <a:r>
              <a:rPr lang="uk-UA" sz="1600" noProof="0" dirty="0"/>
              <a:t>.</a:t>
            </a:r>
          </a:p>
          <a:p>
            <a:pPr marL="0" indent="0">
              <a:lnSpc>
                <a:spcPct val="110000"/>
              </a:lnSpc>
              <a:spcBef>
                <a:spcPts val="0"/>
              </a:spcBef>
              <a:buNone/>
            </a:pPr>
            <a:endParaRPr lang="uk-UA" sz="1600" noProof="0" dirty="0"/>
          </a:p>
          <a:p>
            <a:pPr marL="0" indent="0">
              <a:lnSpc>
                <a:spcPct val="110000"/>
              </a:lnSpc>
              <a:spcBef>
                <a:spcPts val="0"/>
              </a:spcBef>
              <a:buNone/>
            </a:pPr>
            <a:r>
              <a:rPr lang="uk-UA" sz="1600" noProof="0" dirty="0"/>
              <a:t>RTOS забезпечує </a:t>
            </a:r>
            <a:r>
              <a:rPr lang="uk-UA" sz="1600" b="1" noProof="0" dirty="0"/>
              <a:t>передбачувану (детерміновану) поведінку</a:t>
            </a:r>
            <a:r>
              <a:rPr lang="uk-UA" sz="1600" noProof="0" dirty="0"/>
              <a:t> системи: час реакції на подію та виконання критичних операцій має бути обмеженим і прогнозованим.</a:t>
            </a:r>
          </a:p>
          <a:p>
            <a:pPr marL="0" indent="0">
              <a:lnSpc>
                <a:spcPct val="110000"/>
              </a:lnSpc>
              <a:spcBef>
                <a:spcPts val="0"/>
              </a:spcBef>
              <a:buNone/>
            </a:pPr>
            <a:endParaRPr lang="uk-UA" sz="1600" noProof="0" dirty="0"/>
          </a:p>
          <a:p>
            <a:pPr marL="0" indent="0">
              <a:lnSpc>
                <a:spcPct val="110000"/>
              </a:lnSpc>
              <a:spcBef>
                <a:spcPts val="0"/>
              </a:spcBef>
              <a:buNone/>
            </a:pPr>
            <a:r>
              <a:rPr lang="uk-UA" sz="1600" noProof="0" dirty="0"/>
              <a:t>Розрізняють:</a:t>
            </a:r>
          </a:p>
          <a:p>
            <a:pPr>
              <a:lnSpc>
                <a:spcPct val="110000"/>
              </a:lnSpc>
              <a:spcBef>
                <a:spcPts val="0"/>
              </a:spcBef>
            </a:pPr>
            <a:r>
              <a:rPr lang="uk-UA" sz="1600" b="1" noProof="0" dirty="0"/>
              <a:t>Hard real-time</a:t>
            </a:r>
            <a:r>
              <a:rPr lang="uk-UA" sz="1600" noProof="0" dirty="0"/>
              <a:t> – пропуск установленого часового обмеження є критичною помилкою системи. </a:t>
            </a:r>
          </a:p>
          <a:p>
            <a:pPr>
              <a:lnSpc>
                <a:spcPct val="110000"/>
              </a:lnSpc>
              <a:spcBef>
                <a:spcPts val="0"/>
              </a:spcBef>
            </a:pPr>
            <a:r>
              <a:rPr lang="uk-UA" sz="1600" b="1" noProof="0" dirty="0"/>
              <a:t>Soft real-time</a:t>
            </a:r>
            <a:r>
              <a:rPr lang="uk-UA" sz="1600" noProof="0" dirty="0"/>
              <a:t> – порушення часового обмеження небажане, але не обов'язково призводить до відмови системи. </a:t>
            </a:r>
          </a:p>
          <a:p>
            <a:pPr marL="0" indent="0">
              <a:lnSpc>
                <a:spcPct val="110000"/>
              </a:lnSpc>
              <a:spcBef>
                <a:spcPts val="0"/>
              </a:spcBef>
              <a:buNone/>
            </a:pPr>
            <a:endParaRPr lang="uk-UA" sz="1600" b="1" noProof="0" dirty="0"/>
          </a:p>
          <a:p>
            <a:pPr marL="0" indent="0">
              <a:lnSpc>
                <a:spcPct val="110000"/>
              </a:lnSpc>
              <a:spcBef>
                <a:spcPts val="0"/>
              </a:spcBef>
              <a:buNone/>
            </a:pPr>
            <a:r>
              <a:rPr lang="uk-UA" sz="1600" b="1" noProof="0" dirty="0"/>
              <a:t>Застосування:</a:t>
            </a:r>
            <a:endParaRPr lang="uk-UA" sz="1600" noProof="0" dirty="0"/>
          </a:p>
          <a:p>
            <a:pPr>
              <a:lnSpc>
                <a:spcPct val="110000"/>
              </a:lnSpc>
              <a:spcBef>
                <a:spcPts val="0"/>
              </a:spcBef>
            </a:pPr>
            <a:r>
              <a:rPr lang="uk-UA" sz="1600" noProof="0" dirty="0"/>
              <a:t>промислова автоматика; </a:t>
            </a:r>
          </a:p>
          <a:p>
            <a:pPr>
              <a:lnSpc>
                <a:spcPct val="110000"/>
              </a:lnSpc>
              <a:spcBef>
                <a:spcPts val="0"/>
              </a:spcBef>
            </a:pPr>
            <a:r>
              <a:rPr lang="uk-UA" sz="1600" noProof="0" dirty="0"/>
              <a:t>автомобільна електроніка; </a:t>
            </a:r>
          </a:p>
          <a:p>
            <a:pPr>
              <a:lnSpc>
                <a:spcPct val="110000"/>
              </a:lnSpc>
              <a:spcBef>
                <a:spcPts val="0"/>
              </a:spcBef>
            </a:pPr>
            <a:r>
              <a:rPr lang="uk-UA" sz="1600" noProof="0" dirty="0"/>
              <a:t>робототехніка; </a:t>
            </a:r>
          </a:p>
          <a:p>
            <a:pPr>
              <a:lnSpc>
                <a:spcPct val="110000"/>
              </a:lnSpc>
              <a:spcBef>
                <a:spcPts val="0"/>
              </a:spcBef>
            </a:pPr>
            <a:r>
              <a:rPr lang="uk-UA" sz="1600" noProof="0" dirty="0"/>
              <a:t>авіоніка; </a:t>
            </a:r>
          </a:p>
          <a:p>
            <a:pPr>
              <a:lnSpc>
                <a:spcPct val="110000"/>
              </a:lnSpc>
              <a:spcBef>
                <a:spcPts val="0"/>
              </a:spcBef>
            </a:pPr>
            <a:r>
              <a:rPr lang="uk-UA" sz="1600" noProof="0" dirty="0"/>
              <a:t>медичні та вбудовані системи; </a:t>
            </a:r>
          </a:p>
          <a:p>
            <a:pPr>
              <a:lnSpc>
                <a:spcPct val="110000"/>
              </a:lnSpc>
              <a:spcBef>
                <a:spcPts val="0"/>
              </a:spcBef>
            </a:pPr>
            <a:r>
              <a:rPr lang="uk-UA" sz="1600" noProof="0" dirty="0"/>
              <a:t>системи керування та моніторингу. </a:t>
            </a:r>
          </a:p>
          <a:p>
            <a:pPr marL="0" indent="0">
              <a:buNone/>
            </a:pPr>
            <a:endParaRPr lang="uk-UA" sz="2000" noProof="0" dirty="0"/>
          </a:p>
        </p:txBody>
      </p:sp>
      <p:pic>
        <p:nvPicPr>
          <p:cNvPr id="6" name="Рисунок 5">
            <a:extLst>
              <a:ext uri="{FF2B5EF4-FFF2-40B4-BE49-F238E27FC236}">
                <a16:creationId xmlns:a16="http://schemas.microsoft.com/office/drawing/2014/main" id="{5AB60E12-8390-4F43-A132-362C4226A628}"/>
              </a:ext>
            </a:extLst>
          </p:cNvPr>
          <p:cNvPicPr>
            <a:picLocks noChangeAspect="1"/>
          </p:cNvPicPr>
          <p:nvPr/>
        </p:nvPicPr>
        <p:blipFill>
          <a:blip r:embed="rId2"/>
          <a:stretch>
            <a:fillRect/>
          </a:stretch>
        </p:blipFill>
        <p:spPr>
          <a:xfrm>
            <a:off x="7512375" y="3954927"/>
            <a:ext cx="4148065" cy="2711754"/>
          </a:xfrm>
          <a:prstGeom prst="rect">
            <a:avLst/>
          </a:prstGeom>
        </p:spPr>
      </p:pic>
      <p:sp>
        <p:nvSpPr>
          <p:cNvPr id="4" name="Rectangle 3">
            <a:extLst>
              <a:ext uri="{FF2B5EF4-FFF2-40B4-BE49-F238E27FC236}">
                <a16:creationId xmlns:a16="http://schemas.microsoft.com/office/drawing/2014/main" id="{315A1912-51D9-45DC-893E-8AAE0E45DE08}"/>
              </a:ext>
            </a:extLst>
          </p:cNvPr>
          <p:cNvSpPr/>
          <p:nvPr/>
        </p:nvSpPr>
        <p:spPr>
          <a:xfrm>
            <a:off x="328828" y="5960241"/>
            <a:ext cx="6957725" cy="830997"/>
          </a:xfrm>
          <a:prstGeom prst="rect">
            <a:avLst/>
          </a:prstGeom>
        </p:spPr>
        <p:txBody>
          <a:bodyPr wrap="square">
            <a:spAutoFit/>
          </a:bodyPr>
          <a:lstStyle/>
          <a:p>
            <a:r>
              <a:rPr lang="uk-UA" sz="1600" b="1" i="1" noProof="0" dirty="0"/>
              <a:t>Приклад:</a:t>
            </a:r>
            <a:r>
              <a:rPr lang="uk-UA" sz="1600" i="1" noProof="0" dirty="0"/>
              <a:t> система керування двигуном повинна обробити сигнал датчика та сформувати керуючу дію </a:t>
            </a:r>
            <a:r>
              <a:rPr lang="uk-UA" sz="1600" b="1" i="1" noProof="0" dirty="0"/>
              <a:t>до настання визначеного моменту</a:t>
            </a:r>
            <a:r>
              <a:rPr lang="uk-UA" sz="1600" i="1" noProof="0" dirty="0"/>
              <a:t>, а не просто «якомога швидше».</a:t>
            </a:r>
          </a:p>
        </p:txBody>
      </p:sp>
    </p:spTree>
    <p:extLst>
      <p:ext uri="{BB962C8B-B14F-4D97-AF65-F5344CB8AC3E}">
        <p14:creationId xmlns:p14="http://schemas.microsoft.com/office/powerpoint/2010/main" val="896376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Мережеві та розподілені ОС</a:t>
            </a:r>
          </a:p>
        </p:txBody>
      </p:sp>
      <p:sp>
        <p:nvSpPr>
          <p:cNvPr id="3" name="Content Placeholder 2"/>
          <p:cNvSpPr>
            <a:spLocks noGrp="1"/>
          </p:cNvSpPr>
          <p:nvPr>
            <p:ph idx="1"/>
          </p:nvPr>
        </p:nvSpPr>
        <p:spPr>
          <a:xfrm>
            <a:off x="199518" y="724587"/>
            <a:ext cx="11632263" cy="5925168"/>
          </a:xfrm>
        </p:spPr>
        <p:txBody>
          <a:bodyPr>
            <a:normAutofit/>
          </a:bodyPr>
          <a:lstStyle/>
          <a:p>
            <a:pPr marL="0" indent="0">
              <a:lnSpc>
                <a:spcPct val="100000"/>
              </a:lnSpc>
              <a:spcBef>
                <a:spcPts val="0"/>
              </a:spcBef>
              <a:buNone/>
            </a:pPr>
            <a:r>
              <a:rPr lang="uk-UA" sz="1600" b="1" noProof="0" dirty="0"/>
              <a:t>Мережева ОС (Network OS)</a:t>
            </a:r>
            <a:r>
              <a:rPr lang="uk-UA" sz="1600" noProof="0" dirty="0"/>
              <a:t> – операційна система, яка забезпечує </a:t>
            </a:r>
            <a:r>
              <a:rPr lang="uk-UA" sz="1600" b="1" noProof="0" dirty="0"/>
              <a:t>взаємодію комп'ютера з іншими комп'ютерами в мережі</a:t>
            </a:r>
            <a:r>
              <a:rPr lang="uk-UA" sz="1600" noProof="0" dirty="0"/>
              <a:t> та спільне використання мережевих ресурсів.</a:t>
            </a:r>
          </a:p>
          <a:p>
            <a:pPr marL="0" indent="0">
              <a:lnSpc>
                <a:spcPct val="100000"/>
              </a:lnSpc>
              <a:spcBef>
                <a:spcPts val="0"/>
              </a:spcBef>
              <a:buNone/>
            </a:pPr>
            <a:r>
              <a:rPr lang="uk-UA" sz="1600" noProof="0" dirty="0"/>
              <a:t>Вона забезпечує:</a:t>
            </a:r>
          </a:p>
          <a:p>
            <a:pPr>
              <a:lnSpc>
                <a:spcPct val="100000"/>
              </a:lnSpc>
              <a:spcBef>
                <a:spcPts val="0"/>
              </a:spcBef>
            </a:pPr>
            <a:r>
              <a:rPr lang="uk-UA" sz="1600" noProof="0" dirty="0"/>
              <a:t>доступ до віддалених файлів і пристроїв; </a:t>
            </a:r>
          </a:p>
          <a:p>
            <a:pPr>
              <a:lnSpc>
                <a:spcPct val="100000"/>
              </a:lnSpc>
              <a:spcBef>
                <a:spcPts val="0"/>
              </a:spcBef>
            </a:pPr>
            <a:r>
              <a:rPr lang="uk-UA" sz="1600" noProof="0" dirty="0"/>
              <a:t>мережеву взаємодію між програмами; </a:t>
            </a:r>
          </a:p>
          <a:p>
            <a:pPr>
              <a:lnSpc>
                <a:spcPct val="100000"/>
              </a:lnSpc>
              <a:spcBef>
                <a:spcPts val="0"/>
              </a:spcBef>
            </a:pPr>
            <a:r>
              <a:rPr lang="uk-UA" sz="1600" noProof="0" dirty="0"/>
              <a:t>віддалене виконання команд; </a:t>
            </a:r>
          </a:p>
          <a:p>
            <a:pPr>
              <a:lnSpc>
                <a:spcPct val="100000"/>
              </a:lnSpc>
              <a:spcBef>
                <a:spcPts val="0"/>
              </a:spcBef>
            </a:pPr>
            <a:r>
              <a:rPr lang="uk-UA" sz="1600" noProof="0" dirty="0"/>
              <a:t>автентифікацію та керування мережевими ресурсами. </a:t>
            </a:r>
          </a:p>
          <a:p>
            <a:pPr marL="0" indent="0">
              <a:lnSpc>
                <a:spcPct val="100000"/>
              </a:lnSpc>
              <a:spcBef>
                <a:spcPts val="0"/>
              </a:spcBef>
              <a:buNone/>
            </a:pPr>
            <a:r>
              <a:rPr lang="uk-UA" sz="1600" noProof="0" dirty="0"/>
              <a:t>При цьому кожен комп'ютер залишається окремою системою зі своєю ОС.</a:t>
            </a:r>
          </a:p>
          <a:p>
            <a:pPr marL="0" indent="0">
              <a:lnSpc>
                <a:spcPct val="100000"/>
              </a:lnSpc>
              <a:spcBef>
                <a:spcPts val="0"/>
              </a:spcBef>
              <a:buNone/>
            </a:pPr>
            <a:endParaRPr lang="uk-UA" sz="1600" b="1" noProof="0" dirty="0"/>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Розподілена ОС/система</a:t>
            </a:r>
            <a:r>
              <a:rPr lang="uk-UA" sz="1600" noProof="0" dirty="0"/>
              <a:t> координує роботу </a:t>
            </a:r>
            <a:r>
              <a:rPr lang="uk-UA" sz="1600" b="1" noProof="0" dirty="0"/>
              <a:t>декількох обчислювальних вузлів</a:t>
            </a:r>
            <a:r>
              <a:rPr lang="uk-UA" sz="1600" noProof="0" dirty="0"/>
              <a:t>, намагаючись представити їх ресурси як </a:t>
            </a:r>
            <a:r>
              <a:rPr lang="uk-UA" sz="1600" b="1" noProof="0" dirty="0"/>
              <a:t>узгоджену систему</a:t>
            </a:r>
            <a:r>
              <a:rPr lang="uk-UA" sz="1600" noProof="0" dirty="0"/>
              <a:t>.  Користувач або програма може не знати, </a:t>
            </a:r>
            <a:r>
              <a:rPr lang="uk-UA" sz="1600" b="1" noProof="0" dirty="0"/>
              <a:t>на якому саме вузлі</a:t>
            </a:r>
            <a:r>
              <a:rPr lang="uk-UA" sz="1600" noProof="0" dirty="0"/>
              <a:t> виконується операція чи зберігаються дані. Це називається </a:t>
            </a:r>
            <a:r>
              <a:rPr lang="uk-UA" sz="1600" b="1" noProof="0" dirty="0"/>
              <a:t>прозорістю розподілу ресурсів</a:t>
            </a:r>
            <a:r>
              <a:rPr lang="uk-UA" sz="1600" noProof="0" dirty="0"/>
              <a:t>.</a:t>
            </a:r>
          </a:p>
          <a:p>
            <a:pPr marL="0" indent="0">
              <a:lnSpc>
                <a:spcPct val="100000"/>
              </a:lnSpc>
              <a:spcBef>
                <a:spcPts val="0"/>
              </a:spcBef>
              <a:buNone/>
            </a:pPr>
            <a:endParaRPr lang="uk-UA" sz="1600" b="1" noProof="0" dirty="0"/>
          </a:p>
          <a:p>
            <a:pPr marL="0" indent="0">
              <a:lnSpc>
                <a:spcPct val="100000"/>
              </a:lnSpc>
              <a:spcBef>
                <a:spcPts val="0"/>
              </a:spcBef>
              <a:buNone/>
            </a:pPr>
            <a:r>
              <a:rPr lang="uk-UA" sz="1600" noProof="0" dirty="0"/>
              <a:t>Приклади сучасних розподілених середовищ:</a:t>
            </a:r>
          </a:p>
          <a:p>
            <a:pPr>
              <a:lnSpc>
                <a:spcPct val="100000"/>
              </a:lnSpc>
              <a:spcBef>
                <a:spcPts val="0"/>
              </a:spcBef>
            </a:pPr>
            <a:r>
              <a:rPr lang="uk-UA" sz="1600" noProof="0" dirty="0"/>
              <a:t>обчислювальні кластери; </a:t>
            </a:r>
          </a:p>
          <a:p>
            <a:pPr>
              <a:lnSpc>
                <a:spcPct val="100000"/>
              </a:lnSpc>
              <a:spcBef>
                <a:spcPts val="0"/>
              </a:spcBef>
            </a:pPr>
            <a:r>
              <a:rPr lang="uk-UA" sz="1600" noProof="0" dirty="0"/>
              <a:t>хмарні платформи; </a:t>
            </a:r>
          </a:p>
          <a:p>
            <a:pPr>
              <a:lnSpc>
                <a:spcPct val="100000"/>
              </a:lnSpc>
              <a:spcBef>
                <a:spcPts val="0"/>
              </a:spcBef>
            </a:pPr>
            <a:r>
              <a:rPr lang="uk-UA" sz="1600" noProof="0" dirty="0"/>
              <a:t>розподілені системи зберігання даних; </a:t>
            </a:r>
          </a:p>
          <a:p>
            <a:pPr>
              <a:lnSpc>
                <a:spcPct val="100000"/>
              </a:lnSpc>
              <a:spcBef>
                <a:spcPts val="0"/>
              </a:spcBef>
            </a:pPr>
            <a:r>
              <a:rPr lang="uk-UA" sz="1600" noProof="0" dirty="0"/>
              <a:t>високопродуктивні обчислювальні центри. </a:t>
            </a:r>
          </a:p>
          <a:p>
            <a:pPr marL="0" indent="0">
              <a:lnSpc>
                <a:spcPct val="120000"/>
              </a:lnSpc>
              <a:spcBef>
                <a:spcPts val="0"/>
              </a:spcBef>
              <a:buNone/>
            </a:pPr>
            <a:endParaRPr lang="uk-UA" sz="1700" b="1" noProof="0" dirty="0"/>
          </a:p>
          <a:p>
            <a:pPr marL="0" indent="0">
              <a:buNone/>
            </a:pPr>
            <a:endParaRPr lang="uk-UA" sz="2000" noProof="0" dirty="0">
              <a:highlight>
                <a:srgbClr val="FFFF00"/>
              </a:highlight>
            </a:endParaRPr>
          </a:p>
        </p:txBody>
      </p:sp>
      <p:sp>
        <p:nvSpPr>
          <p:cNvPr id="4" name="Rectangle 3">
            <a:extLst>
              <a:ext uri="{FF2B5EF4-FFF2-40B4-BE49-F238E27FC236}">
                <a16:creationId xmlns:a16="http://schemas.microsoft.com/office/drawing/2014/main" id="{25604200-609F-4A1F-B995-CE6C9DF0FB52}"/>
              </a:ext>
            </a:extLst>
          </p:cNvPr>
          <p:cNvSpPr/>
          <p:nvPr/>
        </p:nvSpPr>
        <p:spPr>
          <a:xfrm>
            <a:off x="199518" y="5653923"/>
            <a:ext cx="7225420" cy="958980"/>
          </a:xfrm>
          <a:prstGeom prst="rect">
            <a:avLst/>
          </a:prstGeom>
        </p:spPr>
        <p:txBody>
          <a:bodyPr wrap="square">
            <a:spAutoFit/>
          </a:bodyPr>
          <a:lstStyle/>
          <a:p>
            <a:pPr>
              <a:lnSpc>
                <a:spcPct val="120000"/>
              </a:lnSpc>
            </a:pPr>
            <a:r>
              <a:rPr lang="uk-UA" sz="1600" b="1" noProof="0" dirty="0"/>
              <a:t>Ключова відмінність:</a:t>
            </a:r>
          </a:p>
          <a:p>
            <a:pPr>
              <a:lnSpc>
                <a:spcPct val="120000"/>
              </a:lnSpc>
            </a:pPr>
            <a:r>
              <a:rPr lang="uk-UA" sz="1600" b="1" noProof="0" dirty="0"/>
              <a:t>              </a:t>
            </a:r>
            <a:r>
              <a:rPr lang="uk-UA" sz="1600" noProof="0" dirty="0"/>
              <a:t>мережева ОС → «комп'ютери взаємодіють через мережу»</a:t>
            </a:r>
            <a:br>
              <a:rPr lang="uk-UA" sz="1600" noProof="0" dirty="0"/>
            </a:br>
            <a:r>
              <a:rPr lang="uk-UA" sz="1600" noProof="0" dirty="0"/>
              <a:t>розподілена система → «комп'ютери працюють узгоджено як єдина система»</a:t>
            </a:r>
          </a:p>
        </p:txBody>
      </p:sp>
      <p:pic>
        <p:nvPicPr>
          <p:cNvPr id="5" name="Picture 4">
            <a:extLst>
              <a:ext uri="{FF2B5EF4-FFF2-40B4-BE49-F238E27FC236}">
                <a16:creationId xmlns:a16="http://schemas.microsoft.com/office/drawing/2014/main" id="{E8B9CBBD-CE06-450C-AC43-81CCB8D74E7C}"/>
              </a:ext>
            </a:extLst>
          </p:cNvPr>
          <p:cNvPicPr>
            <a:picLocks noChangeAspect="1"/>
          </p:cNvPicPr>
          <p:nvPr/>
        </p:nvPicPr>
        <p:blipFill>
          <a:blip r:embed="rId2"/>
          <a:stretch>
            <a:fillRect/>
          </a:stretch>
        </p:blipFill>
        <p:spPr>
          <a:xfrm>
            <a:off x="8155277" y="1185141"/>
            <a:ext cx="3242396" cy="1965557"/>
          </a:xfrm>
          <a:prstGeom prst="rect">
            <a:avLst/>
          </a:prstGeom>
        </p:spPr>
      </p:pic>
      <p:pic>
        <p:nvPicPr>
          <p:cNvPr id="6" name="Picture 5">
            <a:extLst>
              <a:ext uri="{FF2B5EF4-FFF2-40B4-BE49-F238E27FC236}">
                <a16:creationId xmlns:a16="http://schemas.microsoft.com/office/drawing/2014/main" id="{212B9523-83E3-43A5-A387-1D8A8BA0236F}"/>
              </a:ext>
            </a:extLst>
          </p:cNvPr>
          <p:cNvPicPr>
            <a:picLocks noChangeAspect="1"/>
          </p:cNvPicPr>
          <p:nvPr/>
        </p:nvPicPr>
        <p:blipFill>
          <a:blip r:embed="rId3"/>
          <a:stretch>
            <a:fillRect/>
          </a:stretch>
        </p:blipFill>
        <p:spPr>
          <a:xfrm>
            <a:off x="8151905" y="4116775"/>
            <a:ext cx="3242397" cy="2129335"/>
          </a:xfrm>
          <a:prstGeom prst="rect">
            <a:avLst/>
          </a:prstGeom>
        </p:spPr>
      </p:pic>
    </p:spTree>
    <p:extLst>
      <p:ext uri="{BB962C8B-B14F-4D97-AF65-F5344CB8AC3E}">
        <p14:creationId xmlns:p14="http://schemas.microsoft.com/office/powerpoint/2010/main" val="3919539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863" y="155613"/>
            <a:ext cx="7225420" cy="739398"/>
          </a:xfrm>
        </p:spPr>
        <p:txBody>
          <a:bodyPr>
            <a:normAutofit/>
          </a:bodyPr>
          <a:lstStyle/>
          <a:p>
            <a:pPr algn="ctr"/>
            <a:r>
              <a:rPr lang="uk-UA" sz="3200" noProof="0" dirty="0"/>
              <a:t>Microsoft Windows</a:t>
            </a:r>
            <a:endParaRPr lang="uk-UA" sz="3600" noProof="0" dirty="0"/>
          </a:p>
        </p:txBody>
      </p:sp>
      <p:sp>
        <p:nvSpPr>
          <p:cNvPr id="3" name="Content Placeholder 2"/>
          <p:cNvSpPr>
            <a:spLocks noGrp="1"/>
          </p:cNvSpPr>
          <p:nvPr>
            <p:ph idx="1"/>
          </p:nvPr>
        </p:nvSpPr>
        <p:spPr>
          <a:xfrm>
            <a:off x="259401" y="763371"/>
            <a:ext cx="7225419" cy="5722863"/>
          </a:xfrm>
        </p:spPr>
        <p:txBody>
          <a:bodyPr>
            <a:normAutofit/>
          </a:bodyPr>
          <a:lstStyle/>
          <a:p>
            <a:pPr marL="0" indent="0">
              <a:lnSpc>
                <a:spcPct val="100000"/>
              </a:lnSpc>
              <a:spcBef>
                <a:spcPts val="0"/>
              </a:spcBef>
              <a:buNone/>
            </a:pPr>
            <a:r>
              <a:rPr lang="uk-UA" sz="1600" b="1" noProof="0" dirty="0"/>
              <a:t>Windows</a:t>
            </a:r>
            <a:r>
              <a:rPr lang="uk-UA" sz="1600" noProof="0" dirty="0"/>
              <a:t> – сімейство операційних систем Microsoft загального призначення, орієнтованих насамперед на персональні комп’ютери та робочі станції. Окремі редакції Windows призначені також для серверів та спеціалізованих систем.</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Основні характеристики сучасної Windows:</a:t>
            </a:r>
            <a:endParaRPr lang="uk-UA" sz="1600" noProof="0" dirty="0"/>
          </a:p>
          <a:p>
            <a:pPr>
              <a:lnSpc>
                <a:spcPct val="100000"/>
              </a:lnSpc>
              <a:spcBef>
                <a:spcPts val="0"/>
              </a:spcBef>
            </a:pPr>
            <a:r>
              <a:rPr lang="uk-UA" sz="1600" noProof="0" dirty="0"/>
              <a:t>графічний та командний інтерфейси;</a:t>
            </a:r>
          </a:p>
          <a:p>
            <a:pPr>
              <a:lnSpc>
                <a:spcPct val="100000"/>
              </a:lnSpc>
              <a:spcBef>
                <a:spcPts val="0"/>
              </a:spcBef>
            </a:pPr>
            <a:r>
              <a:rPr lang="uk-UA" sz="1600" noProof="0" dirty="0"/>
              <a:t>багатозадачність і багатопотоковість;</a:t>
            </a:r>
          </a:p>
          <a:p>
            <a:pPr>
              <a:lnSpc>
                <a:spcPct val="100000"/>
              </a:lnSpc>
              <a:spcBef>
                <a:spcPts val="0"/>
              </a:spcBef>
            </a:pPr>
            <a:r>
              <a:rPr lang="uk-UA" sz="1600" noProof="0" dirty="0"/>
              <a:t>багатокористувацька модель з розмежуванням прав;</a:t>
            </a:r>
          </a:p>
          <a:p>
            <a:pPr>
              <a:lnSpc>
                <a:spcPct val="100000"/>
              </a:lnSpc>
              <a:spcBef>
                <a:spcPts val="0"/>
              </a:spcBef>
            </a:pPr>
            <a:r>
              <a:rPr lang="uk-UA" sz="1600" noProof="0" dirty="0"/>
              <a:t>підтримка віртуальної пам’яті;</a:t>
            </a:r>
          </a:p>
          <a:p>
            <a:pPr>
              <a:lnSpc>
                <a:spcPct val="100000"/>
              </a:lnSpc>
              <a:spcBef>
                <a:spcPts val="0"/>
              </a:spcBef>
            </a:pPr>
            <a:r>
              <a:rPr lang="uk-UA" sz="1600" noProof="0" dirty="0"/>
              <a:t>мережеві можливості;</a:t>
            </a:r>
          </a:p>
          <a:p>
            <a:pPr>
              <a:lnSpc>
                <a:spcPct val="100000"/>
              </a:lnSpc>
              <a:spcBef>
                <a:spcPts val="0"/>
              </a:spcBef>
            </a:pPr>
            <a:r>
              <a:rPr lang="uk-UA" sz="1600" noProof="0" dirty="0"/>
              <a:t>система драйверів для роботи з апаратурою;</a:t>
            </a:r>
          </a:p>
          <a:p>
            <a:pPr>
              <a:lnSpc>
                <a:spcPct val="100000"/>
              </a:lnSpc>
              <a:spcBef>
                <a:spcPts val="0"/>
              </a:spcBef>
            </a:pPr>
            <a:r>
              <a:rPr lang="uk-UA" sz="1600" noProof="0" dirty="0"/>
              <a:t>засоби захисту та ізоляції процесів;</a:t>
            </a:r>
          </a:p>
          <a:p>
            <a:pPr>
              <a:lnSpc>
                <a:spcPct val="100000"/>
              </a:lnSpc>
              <a:spcBef>
                <a:spcPts val="0"/>
              </a:spcBef>
            </a:pPr>
            <a:r>
              <a:rPr lang="uk-UA" sz="1600" noProof="0" dirty="0"/>
              <a:t>підтримка широкого спектра програм та пристроїв.</a:t>
            </a:r>
          </a:p>
          <a:p>
            <a:pPr marL="0" indent="0">
              <a:buNone/>
            </a:pPr>
            <a:endParaRPr lang="uk-UA" sz="1800" noProof="0" dirty="0"/>
          </a:p>
        </p:txBody>
      </p:sp>
      <p:pic>
        <p:nvPicPr>
          <p:cNvPr id="12" name="Рисунок 11">
            <a:extLst>
              <a:ext uri="{FF2B5EF4-FFF2-40B4-BE49-F238E27FC236}">
                <a16:creationId xmlns:a16="http://schemas.microsoft.com/office/drawing/2014/main" id="{78362967-F29B-49AD-82F7-52AB687C07CD}"/>
              </a:ext>
            </a:extLst>
          </p:cNvPr>
          <p:cNvPicPr>
            <a:picLocks noChangeAspect="1"/>
          </p:cNvPicPr>
          <p:nvPr/>
        </p:nvPicPr>
        <p:blipFill>
          <a:blip r:embed="rId2"/>
          <a:stretch>
            <a:fillRect/>
          </a:stretch>
        </p:blipFill>
        <p:spPr>
          <a:xfrm>
            <a:off x="7419922" y="947643"/>
            <a:ext cx="4679619" cy="2691635"/>
          </a:xfrm>
          <a:prstGeom prst="rect">
            <a:avLst/>
          </a:prstGeom>
        </p:spPr>
      </p:pic>
      <p:sp>
        <p:nvSpPr>
          <p:cNvPr id="5" name="TextBox 4">
            <a:extLst>
              <a:ext uri="{FF2B5EF4-FFF2-40B4-BE49-F238E27FC236}">
                <a16:creationId xmlns:a16="http://schemas.microsoft.com/office/drawing/2014/main" id="{2742300E-ECA5-451B-B4BA-446E62292877}"/>
              </a:ext>
            </a:extLst>
          </p:cNvPr>
          <p:cNvSpPr txBox="1"/>
          <p:nvPr/>
        </p:nvSpPr>
        <p:spPr>
          <a:xfrm>
            <a:off x="259401" y="4061609"/>
            <a:ext cx="11534344" cy="1077218"/>
          </a:xfrm>
          <a:prstGeom prst="rect">
            <a:avLst/>
          </a:prstGeom>
          <a:noFill/>
        </p:spPr>
        <p:txBody>
          <a:bodyPr wrap="square">
            <a:spAutoFit/>
          </a:bodyPr>
          <a:lstStyle/>
          <a:p>
            <a:pPr marL="0" indent="0">
              <a:buNone/>
            </a:pPr>
            <a:r>
              <a:rPr lang="uk-UA" sz="1600" b="1" noProof="0" dirty="0"/>
              <a:t>Основою сучасної Windows є архітектура Windows NT</a:t>
            </a:r>
            <a:r>
              <a:rPr lang="uk-UA" sz="1600" noProof="0" dirty="0"/>
              <a:t>, яка була започаткована на початку 1990-х років. Windows NT 3.1 була представлена Microsoft у 1993 році.</a:t>
            </a:r>
          </a:p>
          <a:p>
            <a:pPr marL="0" indent="0">
              <a:buNone/>
            </a:pPr>
            <a:endParaRPr lang="uk-UA" sz="1600" noProof="0" dirty="0"/>
          </a:p>
          <a:p>
            <a:pPr marL="0" indent="0">
              <a:buNone/>
            </a:pPr>
            <a:r>
              <a:rPr lang="uk-UA" sz="1600" noProof="0" dirty="0"/>
              <a:t>Сучасна Windows 11 розвивається як клієнтська ОС із регулярними функціональними та щомісячними безпековими оновленнями.</a:t>
            </a:r>
          </a:p>
        </p:txBody>
      </p:sp>
      <p:pic>
        <p:nvPicPr>
          <p:cNvPr id="7" name="Picture 6">
            <a:extLst>
              <a:ext uri="{FF2B5EF4-FFF2-40B4-BE49-F238E27FC236}">
                <a16:creationId xmlns:a16="http://schemas.microsoft.com/office/drawing/2014/main" id="{49D90F1F-DA1A-9D54-4706-33EA0BD859AF}"/>
              </a:ext>
            </a:extLst>
          </p:cNvPr>
          <p:cNvPicPr>
            <a:picLocks noChangeAspect="1"/>
          </p:cNvPicPr>
          <p:nvPr/>
        </p:nvPicPr>
        <p:blipFill>
          <a:blip r:embed="rId3"/>
          <a:stretch>
            <a:fillRect/>
          </a:stretch>
        </p:blipFill>
        <p:spPr>
          <a:xfrm>
            <a:off x="1784768" y="5123739"/>
            <a:ext cx="8483610" cy="1629505"/>
          </a:xfrm>
          <a:prstGeom prst="rect">
            <a:avLst/>
          </a:prstGeom>
        </p:spPr>
      </p:pic>
    </p:spTree>
    <p:extLst>
      <p:ext uri="{BB962C8B-B14F-4D97-AF65-F5344CB8AC3E}">
        <p14:creationId xmlns:p14="http://schemas.microsoft.com/office/powerpoint/2010/main" val="559754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Архітектура Windows</a:t>
            </a:r>
          </a:p>
        </p:txBody>
      </p:sp>
      <p:sp>
        <p:nvSpPr>
          <p:cNvPr id="3" name="Content Placeholder 2"/>
          <p:cNvSpPr>
            <a:spLocks noGrp="1"/>
          </p:cNvSpPr>
          <p:nvPr>
            <p:ph idx="1"/>
          </p:nvPr>
        </p:nvSpPr>
        <p:spPr>
          <a:xfrm>
            <a:off x="180406" y="754200"/>
            <a:ext cx="6617558" cy="4281991"/>
          </a:xfrm>
        </p:spPr>
        <p:txBody>
          <a:bodyPr>
            <a:normAutofit/>
          </a:bodyPr>
          <a:lstStyle/>
          <a:p>
            <a:pPr marL="0" indent="0">
              <a:lnSpc>
                <a:spcPct val="100000"/>
              </a:lnSpc>
              <a:spcBef>
                <a:spcPts val="0"/>
              </a:spcBef>
              <a:buNone/>
            </a:pPr>
            <a:r>
              <a:rPr lang="uk-UA" sz="1600" noProof="0" dirty="0"/>
              <a:t>Windows використовує розділення програмного середовища на </a:t>
            </a:r>
            <a:r>
              <a:rPr lang="uk-UA" sz="1600" b="1" noProof="0" dirty="0"/>
              <a:t>користувацький режим (User Mode)</a:t>
            </a:r>
            <a:r>
              <a:rPr lang="uk-UA" sz="1600" noProof="0" dirty="0"/>
              <a:t> та </a:t>
            </a:r>
            <a:r>
              <a:rPr lang="uk-UA" sz="1600" b="1" noProof="0" dirty="0"/>
              <a:t>режим ядра (Kernel Mode)</a:t>
            </a:r>
            <a:r>
              <a:rPr lang="uk-UA" sz="1600" noProof="0" dirty="0"/>
              <a:t>.</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User Mode</a:t>
            </a:r>
            <a:endParaRPr lang="uk-UA" sz="1600" noProof="0" dirty="0"/>
          </a:p>
          <a:p>
            <a:pPr>
              <a:lnSpc>
                <a:spcPct val="100000"/>
              </a:lnSpc>
              <a:spcBef>
                <a:spcPts val="0"/>
              </a:spcBef>
            </a:pPr>
            <a:r>
              <a:rPr lang="uk-UA" sz="1600" noProof="0" dirty="0"/>
              <a:t>прикладні програми;</a:t>
            </a:r>
          </a:p>
          <a:p>
            <a:pPr>
              <a:lnSpc>
                <a:spcPct val="100000"/>
              </a:lnSpc>
              <a:spcBef>
                <a:spcPts val="0"/>
              </a:spcBef>
            </a:pPr>
            <a:r>
              <a:rPr lang="uk-UA" sz="1600" noProof="0" dirty="0"/>
              <a:t>системні служби;</a:t>
            </a:r>
          </a:p>
          <a:p>
            <a:pPr>
              <a:lnSpc>
                <a:spcPct val="100000"/>
              </a:lnSpc>
              <a:spcBef>
                <a:spcPts val="0"/>
              </a:spcBef>
            </a:pPr>
            <a:r>
              <a:rPr lang="uk-UA" sz="1600" noProof="0" dirty="0"/>
              <a:t>частина системних компонентів;</a:t>
            </a:r>
          </a:p>
          <a:p>
            <a:pPr>
              <a:lnSpc>
                <a:spcPct val="100000"/>
              </a:lnSpc>
              <a:spcBef>
                <a:spcPts val="0"/>
              </a:spcBef>
            </a:pPr>
            <a:r>
              <a:rPr lang="uk-UA" sz="1600" noProof="0" dirty="0"/>
              <a:t>кожен процес має власний віртуальний адресний простір;</a:t>
            </a:r>
          </a:p>
          <a:p>
            <a:pPr>
              <a:lnSpc>
                <a:spcPct val="100000"/>
              </a:lnSpc>
              <a:spcBef>
                <a:spcPts val="0"/>
              </a:spcBef>
            </a:pPr>
            <a:r>
              <a:rPr lang="uk-UA" sz="1600" noProof="0" dirty="0"/>
              <a:t>програма не має прямого доступу до захищених ресурсів ядра.</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Kernel Mode</a:t>
            </a:r>
            <a:endParaRPr lang="uk-UA" sz="1600" noProof="0" dirty="0"/>
          </a:p>
          <a:p>
            <a:pPr>
              <a:lnSpc>
                <a:spcPct val="100000"/>
              </a:lnSpc>
              <a:spcBef>
                <a:spcPts val="0"/>
              </a:spcBef>
            </a:pPr>
            <a:r>
              <a:rPr lang="uk-UA" sz="1600" noProof="0" dirty="0"/>
              <a:t>ядро Windows;</a:t>
            </a:r>
          </a:p>
          <a:p>
            <a:pPr>
              <a:lnSpc>
                <a:spcPct val="100000"/>
              </a:lnSpc>
              <a:spcBef>
                <a:spcPts val="0"/>
              </a:spcBef>
            </a:pPr>
            <a:r>
              <a:rPr lang="uk-UA" sz="1600" noProof="0" dirty="0"/>
              <a:t>керування процесами та потоками;</a:t>
            </a:r>
          </a:p>
          <a:p>
            <a:pPr>
              <a:lnSpc>
                <a:spcPct val="100000"/>
              </a:lnSpc>
              <a:spcBef>
                <a:spcPts val="0"/>
              </a:spcBef>
            </a:pPr>
            <a:r>
              <a:rPr lang="uk-UA" sz="1600" noProof="0" dirty="0"/>
              <a:t>керування пам’яттю;</a:t>
            </a:r>
          </a:p>
          <a:p>
            <a:pPr>
              <a:lnSpc>
                <a:spcPct val="100000"/>
              </a:lnSpc>
              <a:spcBef>
                <a:spcPts val="0"/>
              </a:spcBef>
            </a:pPr>
            <a:r>
              <a:rPr lang="uk-UA" sz="1600" noProof="0" dirty="0"/>
              <a:t>введення-виведення;</a:t>
            </a:r>
          </a:p>
          <a:p>
            <a:pPr>
              <a:lnSpc>
                <a:spcPct val="100000"/>
              </a:lnSpc>
              <a:spcBef>
                <a:spcPts val="0"/>
              </a:spcBef>
            </a:pPr>
            <a:r>
              <a:rPr lang="uk-UA" sz="1600" noProof="0" dirty="0"/>
              <a:t>драйвери пристроїв;</a:t>
            </a:r>
          </a:p>
          <a:p>
            <a:pPr>
              <a:lnSpc>
                <a:spcPct val="100000"/>
              </a:lnSpc>
              <a:spcBef>
                <a:spcPts val="0"/>
              </a:spcBef>
            </a:pPr>
            <a:r>
              <a:rPr lang="uk-UA" sz="1600" noProof="0" dirty="0"/>
              <a:t>низькорівнева взаємодія з апаратурою.</a:t>
            </a:r>
          </a:p>
          <a:p>
            <a:pPr marL="0" indent="0">
              <a:lnSpc>
                <a:spcPct val="120000"/>
              </a:lnSpc>
              <a:spcBef>
                <a:spcPts val="0"/>
              </a:spcBef>
              <a:buNone/>
            </a:pPr>
            <a:endParaRPr lang="uk-UA" sz="2000" noProof="0" dirty="0"/>
          </a:p>
          <a:p>
            <a:pPr marL="0" indent="0">
              <a:buNone/>
            </a:pPr>
            <a:endParaRPr lang="uk-UA" sz="2000" noProof="0" dirty="0"/>
          </a:p>
        </p:txBody>
      </p:sp>
      <p:pic>
        <p:nvPicPr>
          <p:cNvPr id="6" name="Рисунок 5">
            <a:extLst>
              <a:ext uri="{FF2B5EF4-FFF2-40B4-BE49-F238E27FC236}">
                <a16:creationId xmlns:a16="http://schemas.microsoft.com/office/drawing/2014/main" id="{D7F06C6C-9977-4856-A80D-7266A4D2153D}"/>
              </a:ext>
            </a:extLst>
          </p:cNvPr>
          <p:cNvPicPr>
            <a:picLocks noChangeAspect="1"/>
          </p:cNvPicPr>
          <p:nvPr/>
        </p:nvPicPr>
        <p:blipFill>
          <a:blip r:embed="rId2"/>
          <a:stretch>
            <a:fillRect/>
          </a:stretch>
        </p:blipFill>
        <p:spPr>
          <a:xfrm>
            <a:off x="6340655" y="754200"/>
            <a:ext cx="5851345" cy="3204013"/>
          </a:xfrm>
          <a:prstGeom prst="rect">
            <a:avLst/>
          </a:prstGeom>
        </p:spPr>
      </p:pic>
      <p:sp>
        <p:nvSpPr>
          <p:cNvPr id="5" name="TextBox 4">
            <a:extLst>
              <a:ext uri="{FF2B5EF4-FFF2-40B4-BE49-F238E27FC236}">
                <a16:creationId xmlns:a16="http://schemas.microsoft.com/office/drawing/2014/main" id="{CC0FAB21-4F1F-09EE-4931-5BDBF57882BA}"/>
              </a:ext>
            </a:extLst>
          </p:cNvPr>
          <p:cNvSpPr txBox="1"/>
          <p:nvPr/>
        </p:nvSpPr>
        <p:spPr>
          <a:xfrm>
            <a:off x="217352" y="5336844"/>
            <a:ext cx="11757296" cy="1323439"/>
          </a:xfrm>
          <a:prstGeom prst="rect">
            <a:avLst/>
          </a:prstGeom>
          <a:noFill/>
        </p:spPr>
        <p:txBody>
          <a:bodyPr wrap="square">
            <a:spAutoFit/>
          </a:bodyPr>
          <a:lstStyle/>
          <a:p>
            <a:pPr marL="0" indent="0">
              <a:spcBef>
                <a:spcPts val="0"/>
              </a:spcBef>
              <a:buNone/>
            </a:pPr>
            <a:r>
              <a:rPr lang="uk-UA" sz="1600" noProof="0" dirty="0"/>
              <a:t>Між програмою та ядром використовуються </a:t>
            </a:r>
            <a:r>
              <a:rPr lang="uk-UA" sz="1600" b="1" noProof="0" dirty="0"/>
              <a:t>системні виклики</a:t>
            </a:r>
            <a:r>
              <a:rPr lang="uk-UA" sz="1600" noProof="0" dirty="0"/>
              <a:t>, через які програма звертається до функцій операційної системи.</a:t>
            </a:r>
          </a:p>
          <a:p>
            <a:pPr marL="0" indent="0">
              <a:spcBef>
                <a:spcPts val="0"/>
              </a:spcBef>
              <a:buNone/>
            </a:pPr>
            <a:r>
              <a:rPr lang="uk-UA" sz="1600" noProof="0" dirty="0"/>
              <a:t>У Windows ядро забезпечує, зокрема, </a:t>
            </a:r>
            <a:r>
              <a:rPr lang="uk-UA" sz="1600" b="1" noProof="0" dirty="0"/>
              <a:t>планування потоків і обробку апаратних переривань</a:t>
            </a:r>
            <a:r>
              <a:rPr lang="uk-UA" sz="1600" noProof="0" dirty="0"/>
              <a:t>, а компоненти Executive реалізують керування процесами, пам’яттю, введенням-виведенням, об'єктами та конфігурацією.</a:t>
            </a:r>
          </a:p>
          <a:p>
            <a:pPr marL="0" indent="0">
              <a:spcBef>
                <a:spcPts val="0"/>
              </a:spcBef>
              <a:buNone/>
            </a:pPr>
            <a:endParaRPr lang="uk-UA" sz="1600" b="1" noProof="0" dirty="0"/>
          </a:p>
          <a:p>
            <a:pPr marL="0" indent="0">
              <a:spcBef>
                <a:spcPts val="0"/>
              </a:spcBef>
              <a:buNone/>
            </a:pPr>
            <a:r>
              <a:rPr lang="uk-UA" sz="1600" b="1" noProof="0" dirty="0"/>
              <a:t>Принцип взаємодії:         </a:t>
            </a:r>
            <a:r>
              <a:rPr lang="uk-UA" sz="1600" noProof="0" dirty="0"/>
              <a:t>Прикладна програма → системний виклик → компоненти ОС → драйвер → апаратний пристрій</a:t>
            </a:r>
          </a:p>
        </p:txBody>
      </p:sp>
      <p:sp>
        <p:nvSpPr>
          <p:cNvPr id="8" name="TextBox 7">
            <a:extLst>
              <a:ext uri="{FF2B5EF4-FFF2-40B4-BE49-F238E27FC236}">
                <a16:creationId xmlns:a16="http://schemas.microsoft.com/office/drawing/2014/main" id="{1A3CF436-6FCA-B7F6-CF20-CAF39C2F199B}"/>
              </a:ext>
            </a:extLst>
          </p:cNvPr>
          <p:cNvSpPr txBox="1"/>
          <p:nvPr/>
        </p:nvSpPr>
        <p:spPr>
          <a:xfrm>
            <a:off x="5975929" y="4035536"/>
            <a:ext cx="6216072" cy="307777"/>
          </a:xfrm>
          <a:prstGeom prst="rect">
            <a:avLst/>
          </a:prstGeom>
          <a:noFill/>
        </p:spPr>
        <p:txBody>
          <a:bodyPr wrap="square">
            <a:spAutoFit/>
          </a:bodyPr>
          <a:lstStyle/>
          <a:p>
            <a:r>
              <a:rPr lang="uk-UA" sz="1400" i="1" noProof="0" dirty="0"/>
              <a:t>Сучасна Windows NT використовує </a:t>
            </a:r>
            <a:r>
              <a:rPr lang="uk-UA" sz="1400" b="1" i="1" noProof="0" dirty="0"/>
              <a:t>гібридну архітектуру ядра (hybrid kernel)</a:t>
            </a:r>
            <a:endParaRPr lang="uk-UA" sz="1400" i="1" noProof="0" dirty="0"/>
          </a:p>
        </p:txBody>
      </p:sp>
      <p:sp>
        <p:nvSpPr>
          <p:cNvPr id="10" name="TextBox 9">
            <a:extLst>
              <a:ext uri="{FF2B5EF4-FFF2-40B4-BE49-F238E27FC236}">
                <a16:creationId xmlns:a16="http://schemas.microsoft.com/office/drawing/2014/main" id="{9A445442-4B46-62A0-BC93-5B09DAE0F189}"/>
              </a:ext>
            </a:extLst>
          </p:cNvPr>
          <p:cNvSpPr txBox="1"/>
          <p:nvPr/>
        </p:nvSpPr>
        <p:spPr>
          <a:xfrm>
            <a:off x="5869664" y="4336189"/>
            <a:ext cx="6294284" cy="738664"/>
          </a:xfrm>
          <a:prstGeom prst="rect">
            <a:avLst/>
          </a:prstGeom>
          <a:noFill/>
        </p:spPr>
        <p:txBody>
          <a:bodyPr wrap="square">
            <a:spAutoFit/>
          </a:bodyPr>
          <a:lstStyle/>
          <a:p>
            <a:r>
              <a:rPr lang="uk-UA" sz="1400" i="1" noProof="0" dirty="0"/>
              <a:t>Архітектура Windows NT поєднує принципи </a:t>
            </a:r>
            <a:r>
              <a:rPr lang="uk-UA" sz="1400" b="1" i="1" noProof="0" dirty="0"/>
              <a:t>монолітного та мікроядерного підходів</a:t>
            </a:r>
            <a:r>
              <a:rPr lang="uk-UA" sz="1400" i="1" noProof="0" dirty="0"/>
              <a:t>. Низькорівневі функції реалізуються компактним ядром, але значна частина системних служб і драйверів працює у </a:t>
            </a:r>
            <a:r>
              <a:rPr lang="uk-UA" sz="1400" b="1" i="1" noProof="0" dirty="0"/>
              <a:t>Kernel Mode</a:t>
            </a:r>
            <a:r>
              <a:rPr lang="uk-UA" sz="1400" i="1" noProof="0" dirty="0"/>
              <a:t>.</a:t>
            </a:r>
          </a:p>
        </p:txBody>
      </p:sp>
    </p:spTree>
    <p:extLst>
      <p:ext uri="{BB962C8B-B14F-4D97-AF65-F5344CB8AC3E}">
        <p14:creationId xmlns:p14="http://schemas.microsoft.com/office/powerpoint/2010/main" val="977498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18B30-3CB0-CB68-90E8-BDC2BBBD7CC2}"/>
              </a:ext>
            </a:extLst>
          </p:cNvPr>
          <p:cNvSpPr>
            <a:spLocks noGrp="1"/>
          </p:cNvSpPr>
          <p:nvPr>
            <p:ph type="title"/>
          </p:nvPr>
        </p:nvSpPr>
        <p:spPr>
          <a:xfrm>
            <a:off x="2247900" y="78798"/>
            <a:ext cx="7696200" cy="715530"/>
          </a:xfrm>
        </p:spPr>
        <p:txBody>
          <a:bodyPr>
            <a:normAutofit/>
          </a:bodyPr>
          <a:lstStyle/>
          <a:p>
            <a:pPr algn="ctr"/>
            <a:r>
              <a:rPr lang="uk-UA" sz="3200" noProof="0" dirty="0"/>
              <a:t>Windows: керування ресурсами та безпека</a:t>
            </a:r>
          </a:p>
        </p:txBody>
      </p:sp>
      <p:sp>
        <p:nvSpPr>
          <p:cNvPr id="3" name="Content Placeholder 2">
            <a:extLst>
              <a:ext uri="{FF2B5EF4-FFF2-40B4-BE49-F238E27FC236}">
                <a16:creationId xmlns:a16="http://schemas.microsoft.com/office/drawing/2014/main" id="{E1804CE2-8FE6-1417-A59C-01D4D476162F}"/>
              </a:ext>
            </a:extLst>
          </p:cNvPr>
          <p:cNvSpPr>
            <a:spLocks noGrp="1"/>
          </p:cNvSpPr>
          <p:nvPr>
            <p:ph idx="1"/>
          </p:nvPr>
        </p:nvSpPr>
        <p:spPr>
          <a:xfrm>
            <a:off x="240146" y="591127"/>
            <a:ext cx="7176655" cy="4535055"/>
          </a:xfrm>
        </p:spPr>
        <p:txBody>
          <a:bodyPr>
            <a:noAutofit/>
          </a:bodyPr>
          <a:lstStyle/>
          <a:p>
            <a:pPr marL="0" indent="0">
              <a:lnSpc>
                <a:spcPct val="100000"/>
              </a:lnSpc>
              <a:spcBef>
                <a:spcPts val="0"/>
              </a:spcBef>
              <a:buNone/>
            </a:pPr>
            <a:r>
              <a:rPr lang="uk-UA" sz="1600" noProof="0" dirty="0"/>
              <a:t>Windows реалізує основні функції ОС через низку системних механізмів:</a:t>
            </a:r>
          </a:p>
          <a:p>
            <a:pPr marL="0" indent="0">
              <a:lnSpc>
                <a:spcPct val="100000"/>
              </a:lnSpc>
              <a:spcBef>
                <a:spcPts val="0"/>
              </a:spcBef>
              <a:buNone/>
            </a:pPr>
            <a:r>
              <a:rPr lang="uk-UA" sz="1600" b="1" noProof="0" dirty="0"/>
              <a:t>Процеси та потоки</a:t>
            </a:r>
            <a:endParaRPr lang="uk-UA" sz="1600" noProof="0" dirty="0"/>
          </a:p>
          <a:p>
            <a:pPr>
              <a:lnSpc>
                <a:spcPct val="100000"/>
              </a:lnSpc>
              <a:spcBef>
                <a:spcPts val="0"/>
              </a:spcBef>
            </a:pPr>
            <a:r>
              <a:rPr lang="uk-UA" sz="1600" noProof="0" dirty="0"/>
              <a:t>процес має власний віртуальний адресний простір;</a:t>
            </a:r>
          </a:p>
          <a:p>
            <a:pPr>
              <a:lnSpc>
                <a:spcPct val="100000"/>
              </a:lnSpc>
              <a:spcBef>
                <a:spcPts val="0"/>
              </a:spcBef>
            </a:pPr>
            <a:r>
              <a:rPr lang="uk-UA" sz="1600" noProof="0" dirty="0"/>
              <a:t>процес складається з одного або декількох потоків;</a:t>
            </a:r>
          </a:p>
          <a:p>
            <a:pPr>
              <a:lnSpc>
                <a:spcPct val="100000"/>
              </a:lnSpc>
              <a:spcBef>
                <a:spcPts val="0"/>
              </a:spcBef>
            </a:pPr>
            <a:r>
              <a:rPr lang="uk-UA" sz="1600" noProof="0" dirty="0"/>
              <a:t>планувальник розподіляє процесорний час між потоками.</a:t>
            </a:r>
          </a:p>
          <a:p>
            <a:pPr marL="0" indent="0">
              <a:lnSpc>
                <a:spcPct val="100000"/>
              </a:lnSpc>
              <a:spcBef>
                <a:spcPts val="0"/>
              </a:spcBef>
              <a:buNone/>
            </a:pPr>
            <a:r>
              <a:rPr lang="uk-UA" sz="1600" b="1" noProof="0" dirty="0"/>
              <a:t>Пам’ять</a:t>
            </a:r>
            <a:endParaRPr lang="uk-UA" sz="1600" noProof="0" dirty="0"/>
          </a:p>
          <a:p>
            <a:pPr>
              <a:lnSpc>
                <a:spcPct val="100000"/>
              </a:lnSpc>
              <a:spcBef>
                <a:spcPts val="0"/>
              </a:spcBef>
            </a:pPr>
            <a:r>
              <a:rPr lang="uk-UA" sz="1600" noProof="0" dirty="0"/>
              <a:t>використовується віртуальна пам’ять;</a:t>
            </a:r>
          </a:p>
          <a:p>
            <a:pPr>
              <a:lnSpc>
                <a:spcPct val="100000"/>
              </a:lnSpc>
              <a:spcBef>
                <a:spcPts val="0"/>
              </a:spcBef>
            </a:pPr>
            <a:r>
              <a:rPr lang="uk-UA" sz="1600" noProof="0" dirty="0"/>
              <a:t>кожен процес має ізольований адресний простір;</a:t>
            </a:r>
          </a:p>
          <a:p>
            <a:pPr>
              <a:lnSpc>
                <a:spcPct val="100000"/>
              </a:lnSpc>
              <a:spcBef>
                <a:spcPts val="0"/>
              </a:spcBef>
            </a:pPr>
            <a:r>
              <a:rPr lang="uk-UA" sz="1600" noProof="0" dirty="0"/>
              <a:t>система керує відображенням віртуальних адрес у фізичну пам’ять.</a:t>
            </a:r>
          </a:p>
          <a:p>
            <a:pPr marL="0" indent="0">
              <a:lnSpc>
                <a:spcPct val="100000"/>
              </a:lnSpc>
              <a:spcBef>
                <a:spcPts val="0"/>
              </a:spcBef>
              <a:buNone/>
            </a:pPr>
            <a:r>
              <a:rPr lang="uk-UA" sz="1600" b="1" noProof="0" dirty="0"/>
              <a:t>Файли та пристрої</a:t>
            </a:r>
            <a:endParaRPr lang="uk-UA" sz="1600" noProof="0" dirty="0"/>
          </a:p>
          <a:p>
            <a:pPr>
              <a:lnSpc>
                <a:spcPct val="100000"/>
              </a:lnSpc>
              <a:spcBef>
                <a:spcPts val="0"/>
              </a:spcBef>
            </a:pPr>
            <a:r>
              <a:rPr lang="uk-UA" sz="1600" noProof="0" dirty="0"/>
              <a:t>доступ до файлів здійснюється через файлову систему та системні API;</a:t>
            </a:r>
          </a:p>
          <a:p>
            <a:pPr>
              <a:lnSpc>
                <a:spcPct val="100000"/>
              </a:lnSpc>
              <a:spcBef>
                <a:spcPts val="0"/>
              </a:spcBef>
            </a:pPr>
            <a:r>
              <a:rPr lang="uk-UA" sz="1600" noProof="0" dirty="0"/>
              <a:t>драйвери забезпечують взаємодію з апаратними пристроями;</a:t>
            </a:r>
          </a:p>
          <a:p>
            <a:pPr>
              <a:lnSpc>
                <a:spcPct val="100000"/>
              </a:lnSpc>
              <a:spcBef>
                <a:spcPts val="0"/>
              </a:spcBef>
            </a:pPr>
            <a:r>
              <a:rPr lang="uk-UA" sz="1600" noProof="0" dirty="0"/>
              <a:t>підсистема введення-виведення координує операції між програмами та пристроями.</a:t>
            </a:r>
          </a:p>
          <a:p>
            <a:pPr marL="0" indent="0">
              <a:lnSpc>
                <a:spcPct val="100000"/>
              </a:lnSpc>
              <a:spcBef>
                <a:spcPts val="0"/>
              </a:spcBef>
              <a:buNone/>
            </a:pPr>
            <a:r>
              <a:rPr lang="uk-UA" sz="1600" b="1" noProof="0" dirty="0"/>
              <a:t>Безпека</a:t>
            </a:r>
            <a:endParaRPr lang="uk-UA" sz="1600" noProof="0" dirty="0"/>
          </a:p>
          <a:p>
            <a:pPr>
              <a:lnSpc>
                <a:spcPct val="100000"/>
              </a:lnSpc>
              <a:spcBef>
                <a:spcPts val="0"/>
              </a:spcBef>
            </a:pPr>
            <a:r>
              <a:rPr lang="uk-UA" sz="1600" noProof="0" dirty="0"/>
              <a:t>автентифікація користувачів;</a:t>
            </a:r>
          </a:p>
          <a:p>
            <a:pPr>
              <a:lnSpc>
                <a:spcPct val="100000"/>
              </a:lnSpc>
              <a:spcBef>
                <a:spcPts val="0"/>
              </a:spcBef>
            </a:pPr>
            <a:r>
              <a:rPr lang="uk-UA" sz="1600" noProof="0" dirty="0"/>
              <a:t>облікові записи та групи;</a:t>
            </a:r>
          </a:p>
          <a:p>
            <a:pPr>
              <a:lnSpc>
                <a:spcPct val="100000"/>
              </a:lnSpc>
              <a:spcBef>
                <a:spcPts val="0"/>
              </a:spcBef>
            </a:pPr>
            <a:r>
              <a:rPr lang="uk-UA" sz="1600" noProof="0" dirty="0"/>
              <a:t>права доступу до ресурсів;</a:t>
            </a:r>
          </a:p>
          <a:p>
            <a:pPr>
              <a:lnSpc>
                <a:spcPct val="100000"/>
              </a:lnSpc>
              <a:spcBef>
                <a:spcPts val="0"/>
              </a:spcBef>
            </a:pPr>
            <a:r>
              <a:rPr lang="uk-UA" sz="1600" noProof="0" dirty="0"/>
              <a:t>ізоляція процесів;</a:t>
            </a:r>
          </a:p>
          <a:p>
            <a:pPr>
              <a:lnSpc>
                <a:spcPct val="100000"/>
              </a:lnSpc>
              <a:spcBef>
                <a:spcPts val="0"/>
              </a:spcBef>
            </a:pPr>
            <a:r>
              <a:rPr lang="uk-UA" sz="1600" noProof="0" dirty="0"/>
              <a:t>захист пам’яті;</a:t>
            </a:r>
          </a:p>
          <a:p>
            <a:pPr>
              <a:lnSpc>
                <a:spcPct val="100000"/>
              </a:lnSpc>
              <a:spcBef>
                <a:spcPts val="0"/>
              </a:spcBef>
            </a:pPr>
            <a:r>
              <a:rPr lang="uk-UA" sz="1600" noProof="0" dirty="0"/>
              <a:t>механізми підвищення привілеїв та контролю доступу.</a:t>
            </a:r>
          </a:p>
          <a:p>
            <a:pPr marL="0" indent="0">
              <a:lnSpc>
                <a:spcPct val="100000"/>
              </a:lnSpc>
              <a:buNone/>
            </a:pPr>
            <a:endParaRPr lang="uk-UA" sz="1600" noProof="0" dirty="0"/>
          </a:p>
        </p:txBody>
      </p:sp>
      <p:pic>
        <p:nvPicPr>
          <p:cNvPr id="5" name="Picture 4">
            <a:extLst>
              <a:ext uri="{FF2B5EF4-FFF2-40B4-BE49-F238E27FC236}">
                <a16:creationId xmlns:a16="http://schemas.microsoft.com/office/drawing/2014/main" id="{EFB696E9-EAC7-1665-9315-32B6A4D9823A}"/>
              </a:ext>
            </a:extLst>
          </p:cNvPr>
          <p:cNvPicPr>
            <a:picLocks noChangeAspect="1"/>
          </p:cNvPicPr>
          <p:nvPr/>
        </p:nvPicPr>
        <p:blipFill>
          <a:blip r:embed="rId2"/>
          <a:stretch>
            <a:fillRect/>
          </a:stretch>
        </p:blipFill>
        <p:spPr>
          <a:xfrm>
            <a:off x="7658028" y="598117"/>
            <a:ext cx="3758117" cy="5164663"/>
          </a:xfrm>
          <a:prstGeom prst="rect">
            <a:avLst/>
          </a:prstGeom>
        </p:spPr>
      </p:pic>
      <p:sp>
        <p:nvSpPr>
          <p:cNvPr id="7" name="TextBox 6">
            <a:extLst>
              <a:ext uri="{FF2B5EF4-FFF2-40B4-BE49-F238E27FC236}">
                <a16:creationId xmlns:a16="http://schemas.microsoft.com/office/drawing/2014/main" id="{429C7773-A232-4C2B-C7CA-C3418E24C5B3}"/>
              </a:ext>
            </a:extLst>
          </p:cNvPr>
          <p:cNvSpPr txBox="1"/>
          <p:nvPr/>
        </p:nvSpPr>
        <p:spPr>
          <a:xfrm>
            <a:off x="122496" y="6157047"/>
            <a:ext cx="11947008" cy="584775"/>
          </a:xfrm>
          <a:prstGeom prst="rect">
            <a:avLst/>
          </a:prstGeom>
          <a:noFill/>
        </p:spPr>
        <p:txBody>
          <a:bodyPr wrap="square">
            <a:spAutoFit/>
          </a:bodyPr>
          <a:lstStyle/>
          <a:p>
            <a:pPr marL="0" indent="0">
              <a:spcBef>
                <a:spcPts val="0"/>
              </a:spcBef>
              <a:buNone/>
            </a:pPr>
            <a:r>
              <a:rPr lang="uk-UA" sz="1600" noProof="0" dirty="0"/>
              <a:t>Кожен користувацький процес має власний віртуальний адресний простір, що запобігає прямому втручанню одного процесу в дані іншого.</a:t>
            </a:r>
          </a:p>
        </p:txBody>
      </p:sp>
    </p:spTree>
    <p:extLst>
      <p:ext uri="{BB962C8B-B14F-4D97-AF65-F5344CB8AC3E}">
        <p14:creationId xmlns:p14="http://schemas.microsoft.com/office/powerpoint/2010/main" val="1919079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4148" y="178925"/>
            <a:ext cx="5643704" cy="523220"/>
          </a:xfrm>
        </p:spPr>
        <p:txBody>
          <a:bodyPr>
            <a:normAutofit fontScale="90000"/>
          </a:bodyPr>
          <a:lstStyle/>
          <a:p>
            <a:pPr algn="ctr"/>
            <a:r>
              <a:rPr lang="uk-UA" sz="3200" noProof="0" dirty="0"/>
              <a:t>Файлова система Windows</a:t>
            </a:r>
          </a:p>
        </p:txBody>
      </p:sp>
      <p:sp>
        <p:nvSpPr>
          <p:cNvPr id="3" name="Content Placeholder 2"/>
          <p:cNvSpPr>
            <a:spLocks noGrp="1"/>
          </p:cNvSpPr>
          <p:nvPr>
            <p:ph idx="1"/>
          </p:nvPr>
        </p:nvSpPr>
        <p:spPr>
          <a:xfrm>
            <a:off x="134252" y="697792"/>
            <a:ext cx="8873946" cy="5462416"/>
          </a:xfrm>
        </p:spPr>
        <p:txBody>
          <a:bodyPr>
            <a:normAutofit/>
          </a:bodyPr>
          <a:lstStyle/>
          <a:p>
            <a:pPr marL="0" indent="0">
              <a:lnSpc>
                <a:spcPct val="100000"/>
              </a:lnSpc>
              <a:spcBef>
                <a:spcPts val="0"/>
              </a:spcBef>
              <a:buNone/>
            </a:pPr>
            <a:r>
              <a:rPr lang="uk-UA" sz="1800" noProof="0" dirty="0"/>
              <a:t>Основною файловою системою сучасних Windows є </a:t>
            </a:r>
            <a:r>
              <a:rPr lang="uk-UA" sz="1800" b="1" noProof="0" dirty="0"/>
              <a:t>NTFS (New Technology File System)</a:t>
            </a:r>
            <a:endParaRPr lang="uk-UA" sz="1800" noProof="0" dirty="0"/>
          </a:p>
          <a:p>
            <a:pPr marL="0" indent="0">
              <a:lnSpc>
                <a:spcPct val="100000"/>
              </a:lnSpc>
              <a:spcBef>
                <a:spcPts val="0"/>
              </a:spcBef>
              <a:buNone/>
            </a:pPr>
            <a:endParaRPr lang="uk-UA" sz="1800" noProof="0" dirty="0"/>
          </a:p>
          <a:p>
            <a:pPr marL="0" indent="0">
              <a:lnSpc>
                <a:spcPct val="100000"/>
              </a:lnSpc>
              <a:spcBef>
                <a:spcPts val="0"/>
              </a:spcBef>
              <a:buNone/>
            </a:pPr>
            <a:r>
              <a:rPr lang="uk-UA" sz="1800" noProof="0" dirty="0"/>
              <a:t>NTFS підтримує:</a:t>
            </a:r>
          </a:p>
          <a:p>
            <a:pPr>
              <a:lnSpc>
                <a:spcPct val="100000"/>
              </a:lnSpc>
              <a:spcBef>
                <a:spcPts val="0"/>
              </a:spcBef>
            </a:pPr>
            <a:r>
              <a:rPr lang="uk-UA" sz="1800" noProof="0" dirty="0"/>
              <a:t>великі файли та томи; </a:t>
            </a:r>
          </a:p>
          <a:p>
            <a:pPr>
              <a:lnSpc>
                <a:spcPct val="100000"/>
              </a:lnSpc>
              <a:spcBef>
                <a:spcPts val="0"/>
              </a:spcBef>
            </a:pPr>
            <a:r>
              <a:rPr lang="uk-UA" sz="1800" noProof="0" dirty="0"/>
              <a:t>права доступу; </a:t>
            </a:r>
          </a:p>
          <a:p>
            <a:pPr>
              <a:lnSpc>
                <a:spcPct val="100000"/>
              </a:lnSpc>
              <a:spcBef>
                <a:spcPts val="0"/>
              </a:spcBef>
            </a:pPr>
            <a:r>
              <a:rPr lang="uk-UA" sz="1800" noProof="0" dirty="0"/>
              <a:t>журналювання; </a:t>
            </a:r>
          </a:p>
          <a:p>
            <a:pPr>
              <a:lnSpc>
                <a:spcPct val="100000"/>
              </a:lnSpc>
              <a:spcBef>
                <a:spcPts val="0"/>
              </a:spcBef>
            </a:pPr>
            <a:r>
              <a:rPr lang="uk-UA" sz="1800" noProof="0" dirty="0"/>
              <a:t>шифрування; </a:t>
            </a:r>
          </a:p>
          <a:p>
            <a:pPr>
              <a:lnSpc>
                <a:spcPct val="100000"/>
              </a:lnSpc>
              <a:spcBef>
                <a:spcPts val="0"/>
              </a:spcBef>
            </a:pPr>
            <a:r>
              <a:rPr lang="uk-UA" sz="1800" noProof="0" dirty="0"/>
              <a:t>стиснення; </a:t>
            </a:r>
          </a:p>
          <a:p>
            <a:pPr>
              <a:lnSpc>
                <a:spcPct val="100000"/>
              </a:lnSpc>
              <a:spcBef>
                <a:spcPts val="0"/>
              </a:spcBef>
            </a:pPr>
            <a:r>
              <a:rPr lang="uk-UA" sz="1800" noProof="0" dirty="0"/>
              <a:t>файлові атрибути. </a:t>
            </a:r>
          </a:p>
          <a:p>
            <a:pPr marL="0" indent="0">
              <a:lnSpc>
                <a:spcPct val="100000"/>
              </a:lnSpc>
              <a:spcBef>
                <a:spcPts val="0"/>
              </a:spcBef>
              <a:buNone/>
            </a:pPr>
            <a:endParaRPr lang="uk-UA" sz="1800" noProof="0" dirty="0"/>
          </a:p>
          <a:p>
            <a:pPr marL="0" indent="0">
              <a:buNone/>
            </a:pPr>
            <a:endParaRPr lang="uk-UA" sz="2000" noProof="0" dirty="0"/>
          </a:p>
        </p:txBody>
      </p:sp>
      <p:pic>
        <p:nvPicPr>
          <p:cNvPr id="5" name="Рисунок 4">
            <a:extLst>
              <a:ext uri="{FF2B5EF4-FFF2-40B4-BE49-F238E27FC236}">
                <a16:creationId xmlns:a16="http://schemas.microsoft.com/office/drawing/2014/main" id="{8C56D675-3C82-4971-A5C5-B0965C201A06}"/>
              </a:ext>
            </a:extLst>
          </p:cNvPr>
          <p:cNvPicPr>
            <a:picLocks noChangeAspect="1"/>
          </p:cNvPicPr>
          <p:nvPr/>
        </p:nvPicPr>
        <p:blipFill>
          <a:blip r:embed="rId2"/>
          <a:stretch>
            <a:fillRect/>
          </a:stretch>
        </p:blipFill>
        <p:spPr>
          <a:xfrm>
            <a:off x="9973520" y="774162"/>
            <a:ext cx="1274598" cy="2408950"/>
          </a:xfrm>
          <a:prstGeom prst="rect">
            <a:avLst/>
          </a:prstGeom>
        </p:spPr>
      </p:pic>
      <p:sp>
        <p:nvSpPr>
          <p:cNvPr id="8" name="TextBox 7">
            <a:extLst>
              <a:ext uri="{FF2B5EF4-FFF2-40B4-BE49-F238E27FC236}">
                <a16:creationId xmlns:a16="http://schemas.microsoft.com/office/drawing/2014/main" id="{02DC5A7C-F4BD-436D-841E-21850293AA1F}"/>
              </a:ext>
            </a:extLst>
          </p:cNvPr>
          <p:cNvSpPr txBox="1"/>
          <p:nvPr/>
        </p:nvSpPr>
        <p:spPr>
          <a:xfrm>
            <a:off x="134252" y="3429000"/>
            <a:ext cx="5116919" cy="1600438"/>
          </a:xfrm>
          <a:prstGeom prst="rect">
            <a:avLst/>
          </a:prstGeom>
          <a:noFill/>
        </p:spPr>
        <p:txBody>
          <a:bodyPr wrap="square">
            <a:spAutoFit/>
          </a:bodyPr>
          <a:lstStyle/>
          <a:p>
            <a:r>
              <a:rPr lang="uk-UA" sz="1400" i="1" noProof="0" dirty="0"/>
              <a:t>Основою NTFS є MFT (Master File Table – головна таблиця файлів).Таблиця MFT також виконує роль бази даних. MFT представляє всі наші файли та каталоги у вигляді записів. Таким чином, вона забезпечує нам швидкий доступ та зручне управління.  Кожен запис MFT містить ім’я файлу, розмір, правила та інформацію про час. Він також містить посилання, що вказують на фактичні дані файлу.</a:t>
            </a:r>
          </a:p>
        </p:txBody>
      </p:sp>
      <p:sp>
        <p:nvSpPr>
          <p:cNvPr id="12" name="TextBox 11">
            <a:extLst>
              <a:ext uri="{FF2B5EF4-FFF2-40B4-BE49-F238E27FC236}">
                <a16:creationId xmlns:a16="http://schemas.microsoft.com/office/drawing/2014/main" id="{0C54E124-C49D-4D85-8021-284960765CA9}"/>
              </a:ext>
            </a:extLst>
          </p:cNvPr>
          <p:cNvSpPr txBox="1"/>
          <p:nvPr/>
        </p:nvSpPr>
        <p:spPr>
          <a:xfrm>
            <a:off x="8023718" y="2067301"/>
            <a:ext cx="1949802" cy="523220"/>
          </a:xfrm>
          <a:prstGeom prst="rect">
            <a:avLst/>
          </a:prstGeom>
          <a:noFill/>
        </p:spPr>
        <p:txBody>
          <a:bodyPr wrap="square">
            <a:spAutoFit/>
          </a:bodyPr>
          <a:lstStyle/>
          <a:p>
            <a:r>
              <a:rPr lang="uk-UA" sz="1400" i="1" noProof="0" dirty="0"/>
              <a:t>Структура файлової системи NTFS</a:t>
            </a:r>
            <a:endParaRPr lang="uk-UA" sz="1400" noProof="0" dirty="0"/>
          </a:p>
        </p:txBody>
      </p:sp>
      <p:pic>
        <p:nvPicPr>
          <p:cNvPr id="14" name="Рисунок 13">
            <a:extLst>
              <a:ext uri="{FF2B5EF4-FFF2-40B4-BE49-F238E27FC236}">
                <a16:creationId xmlns:a16="http://schemas.microsoft.com/office/drawing/2014/main" id="{BFDE54C3-ABFD-476B-89FB-ECC660F987C9}"/>
              </a:ext>
            </a:extLst>
          </p:cNvPr>
          <p:cNvPicPr>
            <a:picLocks noChangeAspect="1"/>
          </p:cNvPicPr>
          <p:nvPr/>
        </p:nvPicPr>
        <p:blipFill>
          <a:blip r:embed="rId3"/>
          <a:stretch>
            <a:fillRect/>
          </a:stretch>
        </p:blipFill>
        <p:spPr>
          <a:xfrm>
            <a:off x="403692" y="5100205"/>
            <a:ext cx="3845954" cy="1424995"/>
          </a:xfrm>
          <a:prstGeom prst="rect">
            <a:avLst/>
          </a:prstGeom>
        </p:spPr>
      </p:pic>
      <p:sp>
        <p:nvSpPr>
          <p:cNvPr id="16" name="TextBox 15">
            <a:extLst>
              <a:ext uri="{FF2B5EF4-FFF2-40B4-BE49-F238E27FC236}">
                <a16:creationId xmlns:a16="http://schemas.microsoft.com/office/drawing/2014/main" id="{0FD93F58-8FB0-459D-B8CF-452DD8E8F7F3}"/>
              </a:ext>
            </a:extLst>
          </p:cNvPr>
          <p:cNvSpPr txBox="1"/>
          <p:nvPr/>
        </p:nvSpPr>
        <p:spPr>
          <a:xfrm>
            <a:off x="789843" y="6516764"/>
            <a:ext cx="2365218" cy="307777"/>
          </a:xfrm>
          <a:prstGeom prst="rect">
            <a:avLst/>
          </a:prstGeom>
          <a:noFill/>
        </p:spPr>
        <p:txBody>
          <a:bodyPr wrap="square">
            <a:spAutoFit/>
          </a:bodyPr>
          <a:lstStyle/>
          <a:p>
            <a:r>
              <a:rPr lang="uk-UA" sz="1400" i="1" noProof="0" dirty="0"/>
              <a:t>Лінійне представлення MFT</a:t>
            </a:r>
            <a:endParaRPr lang="uk-UA" sz="1400" noProof="0" dirty="0"/>
          </a:p>
        </p:txBody>
      </p:sp>
      <p:pic>
        <p:nvPicPr>
          <p:cNvPr id="1026" name="Picture 2">
            <a:extLst>
              <a:ext uri="{FF2B5EF4-FFF2-40B4-BE49-F238E27FC236}">
                <a16:creationId xmlns:a16="http://schemas.microsoft.com/office/drawing/2014/main" id="{086AE852-8CF3-40C2-9419-B40DA9AE8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5738" y="3315361"/>
            <a:ext cx="6342570" cy="356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102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F2FF4-4843-4E47-7AF7-61659DDAE5EB}"/>
              </a:ext>
            </a:extLst>
          </p:cNvPr>
          <p:cNvSpPr>
            <a:spLocks noGrp="1"/>
          </p:cNvSpPr>
          <p:nvPr>
            <p:ph type="title"/>
          </p:nvPr>
        </p:nvSpPr>
        <p:spPr>
          <a:xfrm>
            <a:off x="1716809" y="51741"/>
            <a:ext cx="8832273" cy="315912"/>
          </a:xfrm>
        </p:spPr>
        <p:txBody>
          <a:bodyPr>
            <a:normAutofit fontScale="90000"/>
          </a:bodyPr>
          <a:lstStyle/>
          <a:p>
            <a:pPr algn="ctr"/>
            <a:r>
              <a:rPr lang="uk-UA" sz="3200" noProof="0" dirty="0"/>
              <a:t>Linux: призначення, походження та дистрибутиви</a:t>
            </a:r>
          </a:p>
        </p:txBody>
      </p:sp>
      <p:sp>
        <p:nvSpPr>
          <p:cNvPr id="3" name="Content Placeholder 2">
            <a:extLst>
              <a:ext uri="{FF2B5EF4-FFF2-40B4-BE49-F238E27FC236}">
                <a16:creationId xmlns:a16="http://schemas.microsoft.com/office/drawing/2014/main" id="{60FBADD0-F2FB-77DF-8E3A-CCED09829539}"/>
              </a:ext>
            </a:extLst>
          </p:cNvPr>
          <p:cNvSpPr>
            <a:spLocks noGrp="1"/>
          </p:cNvSpPr>
          <p:nvPr>
            <p:ph idx="1"/>
          </p:nvPr>
        </p:nvSpPr>
        <p:spPr>
          <a:xfrm>
            <a:off x="182417" y="434470"/>
            <a:ext cx="11824855" cy="6133236"/>
          </a:xfrm>
        </p:spPr>
        <p:txBody>
          <a:bodyPr>
            <a:normAutofit fontScale="70000" lnSpcReduction="20000"/>
          </a:bodyPr>
          <a:lstStyle/>
          <a:p>
            <a:pPr marL="0" indent="0">
              <a:lnSpc>
                <a:spcPct val="120000"/>
              </a:lnSpc>
              <a:spcBef>
                <a:spcPts val="0"/>
              </a:spcBef>
              <a:buNone/>
            </a:pPr>
            <a:r>
              <a:rPr lang="uk-UA" sz="2300" b="1" noProof="0" dirty="0"/>
              <a:t>Linux</a:t>
            </a:r>
            <a:r>
              <a:rPr lang="uk-UA" sz="2300" noProof="0" dirty="0"/>
              <a:t> – сімейство Unix-подібних операційних систем, основу яких становить </a:t>
            </a:r>
            <a:r>
              <a:rPr lang="uk-UA" sz="2300" b="1" noProof="0" dirty="0"/>
              <a:t>ядро Linux</a:t>
            </a:r>
            <a:r>
              <a:rPr lang="uk-UA" sz="2300" noProof="0" dirty="0"/>
              <a:t>.</a:t>
            </a:r>
          </a:p>
          <a:p>
            <a:pPr marL="0" indent="0">
              <a:lnSpc>
                <a:spcPct val="120000"/>
              </a:lnSpc>
              <a:spcBef>
                <a:spcPts val="0"/>
              </a:spcBef>
              <a:buNone/>
            </a:pPr>
            <a:r>
              <a:rPr lang="uk-UA" sz="2300" noProof="0" dirty="0"/>
              <a:t>Ядро Linux було започатковане </a:t>
            </a:r>
            <a:r>
              <a:rPr lang="uk-UA" sz="2300" b="1" noProof="0" dirty="0"/>
              <a:t>Лінусом Торвальдсом у 1991 році</a:t>
            </a:r>
            <a:r>
              <a:rPr lang="uk-UA" sz="2300" noProof="0" dirty="0"/>
              <a:t> та розвивається як вільне програмне забезпечення з відкритим вихідним кодом. Сьогодні Linux працює на широкому спектрі апаратних платформ – від персональних комп'ютерів і смартфонів до серверів та суперкомп'ютерів.</a:t>
            </a:r>
          </a:p>
          <a:p>
            <a:pPr marL="0" indent="0">
              <a:lnSpc>
                <a:spcPct val="120000"/>
              </a:lnSpc>
              <a:spcBef>
                <a:spcPts val="0"/>
              </a:spcBef>
              <a:buNone/>
            </a:pPr>
            <a:endParaRPr lang="uk-UA" sz="2300" b="1" noProof="0" dirty="0"/>
          </a:p>
          <a:p>
            <a:pPr marL="0" indent="0">
              <a:lnSpc>
                <a:spcPct val="120000"/>
              </a:lnSpc>
              <a:spcBef>
                <a:spcPts val="0"/>
              </a:spcBef>
              <a:buNone/>
            </a:pPr>
            <a:r>
              <a:rPr lang="uk-UA" sz="2300" b="1" noProof="0" dirty="0"/>
              <a:t>Важливо:</a:t>
            </a:r>
            <a:r>
              <a:rPr lang="uk-UA" sz="2300" noProof="0" dirty="0"/>
              <a:t> Linux kernel ≠ повна операційна система.</a:t>
            </a:r>
          </a:p>
          <a:p>
            <a:pPr marL="0" indent="0">
              <a:lnSpc>
                <a:spcPct val="120000"/>
              </a:lnSpc>
              <a:spcBef>
                <a:spcPts val="0"/>
              </a:spcBef>
              <a:buNone/>
            </a:pPr>
            <a:endParaRPr lang="uk-UA" sz="2300" noProof="0" dirty="0"/>
          </a:p>
          <a:p>
            <a:pPr marL="0" indent="0">
              <a:lnSpc>
                <a:spcPct val="120000"/>
              </a:lnSpc>
              <a:spcBef>
                <a:spcPts val="0"/>
              </a:spcBef>
              <a:buNone/>
            </a:pPr>
            <a:r>
              <a:rPr lang="uk-UA" sz="2300" noProof="0" dirty="0"/>
              <a:t>Повноцінна система формується з:</a:t>
            </a:r>
          </a:p>
          <a:p>
            <a:pPr>
              <a:lnSpc>
                <a:spcPct val="120000"/>
              </a:lnSpc>
              <a:spcBef>
                <a:spcPts val="0"/>
              </a:spcBef>
            </a:pPr>
            <a:r>
              <a:rPr lang="uk-UA" sz="2300" b="1" noProof="0" dirty="0"/>
              <a:t>ядра Linux</a:t>
            </a:r>
            <a:r>
              <a:rPr lang="uk-UA" sz="2300" noProof="0" dirty="0"/>
              <a:t>;</a:t>
            </a:r>
          </a:p>
          <a:p>
            <a:pPr>
              <a:lnSpc>
                <a:spcPct val="120000"/>
              </a:lnSpc>
              <a:spcBef>
                <a:spcPts val="0"/>
              </a:spcBef>
            </a:pPr>
            <a:r>
              <a:rPr lang="uk-UA" sz="2300" noProof="0" dirty="0"/>
              <a:t>системних бібліотек;</a:t>
            </a:r>
          </a:p>
          <a:p>
            <a:pPr>
              <a:lnSpc>
                <a:spcPct val="120000"/>
              </a:lnSpc>
              <a:spcBef>
                <a:spcPts val="0"/>
              </a:spcBef>
            </a:pPr>
            <a:r>
              <a:rPr lang="uk-UA" sz="2300" noProof="0" dirty="0"/>
              <a:t>системних служб та утиліт;</a:t>
            </a:r>
          </a:p>
          <a:p>
            <a:pPr>
              <a:lnSpc>
                <a:spcPct val="120000"/>
              </a:lnSpc>
              <a:spcBef>
                <a:spcPts val="0"/>
              </a:spcBef>
            </a:pPr>
            <a:r>
              <a:rPr lang="uk-UA" sz="2300" noProof="0" dirty="0"/>
              <a:t>оболонок командного рядка;</a:t>
            </a:r>
          </a:p>
          <a:p>
            <a:pPr>
              <a:lnSpc>
                <a:spcPct val="120000"/>
              </a:lnSpc>
              <a:spcBef>
                <a:spcPts val="0"/>
              </a:spcBef>
            </a:pPr>
            <a:r>
              <a:rPr lang="uk-UA" sz="2300" noProof="0" dirty="0"/>
              <a:t>графічного середовища;</a:t>
            </a:r>
          </a:p>
          <a:p>
            <a:pPr>
              <a:lnSpc>
                <a:spcPct val="120000"/>
              </a:lnSpc>
              <a:spcBef>
                <a:spcPts val="0"/>
              </a:spcBef>
            </a:pPr>
            <a:r>
              <a:rPr lang="uk-UA" sz="2300" noProof="0" dirty="0"/>
              <a:t>прикладного програмного забезпечення.</a:t>
            </a:r>
          </a:p>
          <a:p>
            <a:pPr marL="0" indent="0">
              <a:lnSpc>
                <a:spcPct val="120000"/>
              </a:lnSpc>
              <a:spcBef>
                <a:spcPts val="0"/>
              </a:spcBef>
              <a:buNone/>
            </a:pPr>
            <a:endParaRPr lang="uk-UA" sz="2000" noProof="0" dirty="0"/>
          </a:p>
          <a:p>
            <a:pPr marL="0" indent="0">
              <a:lnSpc>
                <a:spcPct val="120000"/>
              </a:lnSpc>
              <a:spcBef>
                <a:spcPts val="0"/>
              </a:spcBef>
              <a:buNone/>
            </a:pPr>
            <a:r>
              <a:rPr lang="uk-UA" sz="2000" noProof="0" dirty="0"/>
              <a:t>Такі комплекти називаються </a:t>
            </a:r>
            <a:r>
              <a:rPr lang="uk-UA" sz="2000" b="1" noProof="0" dirty="0"/>
              <a:t>дистрибутивами Linux</a:t>
            </a:r>
            <a:r>
              <a:rPr lang="uk-UA" sz="2000" noProof="0" dirty="0"/>
              <a:t>.</a:t>
            </a:r>
          </a:p>
          <a:p>
            <a:pPr marL="0" indent="0">
              <a:lnSpc>
                <a:spcPct val="120000"/>
              </a:lnSpc>
              <a:spcBef>
                <a:spcPts val="0"/>
              </a:spcBef>
              <a:buNone/>
            </a:pPr>
            <a:r>
              <a:rPr lang="uk-UA" sz="2000" b="1" noProof="0" dirty="0"/>
              <a:t>Приклади дистрибутивів:</a:t>
            </a:r>
            <a:endParaRPr lang="uk-UA" sz="2000" noProof="0" dirty="0"/>
          </a:p>
          <a:p>
            <a:pPr>
              <a:lnSpc>
                <a:spcPct val="120000"/>
              </a:lnSpc>
              <a:spcBef>
                <a:spcPts val="0"/>
              </a:spcBef>
            </a:pPr>
            <a:r>
              <a:rPr lang="uk-UA" sz="2000" noProof="0" dirty="0"/>
              <a:t>Ubuntu;</a:t>
            </a:r>
          </a:p>
          <a:p>
            <a:pPr>
              <a:lnSpc>
                <a:spcPct val="120000"/>
              </a:lnSpc>
              <a:spcBef>
                <a:spcPts val="0"/>
              </a:spcBef>
            </a:pPr>
            <a:r>
              <a:rPr lang="uk-UA" sz="2000" noProof="0" dirty="0"/>
              <a:t>Debian;</a:t>
            </a:r>
          </a:p>
          <a:p>
            <a:pPr>
              <a:lnSpc>
                <a:spcPct val="120000"/>
              </a:lnSpc>
              <a:spcBef>
                <a:spcPts val="0"/>
              </a:spcBef>
            </a:pPr>
            <a:r>
              <a:rPr lang="uk-UA" sz="2000" noProof="0" dirty="0"/>
              <a:t>Fedora;</a:t>
            </a:r>
          </a:p>
          <a:p>
            <a:pPr>
              <a:lnSpc>
                <a:spcPct val="120000"/>
              </a:lnSpc>
              <a:spcBef>
                <a:spcPts val="0"/>
              </a:spcBef>
            </a:pPr>
            <a:r>
              <a:rPr lang="uk-UA" sz="2000" noProof="0" dirty="0"/>
              <a:t>Arch Linux;</a:t>
            </a:r>
          </a:p>
          <a:p>
            <a:pPr>
              <a:lnSpc>
                <a:spcPct val="120000"/>
              </a:lnSpc>
              <a:spcBef>
                <a:spcPts val="0"/>
              </a:spcBef>
            </a:pPr>
            <a:r>
              <a:rPr lang="uk-UA" sz="2000" noProof="0" dirty="0"/>
              <a:t>openSUSE;</a:t>
            </a:r>
          </a:p>
          <a:p>
            <a:pPr>
              <a:lnSpc>
                <a:spcPct val="120000"/>
              </a:lnSpc>
              <a:spcBef>
                <a:spcPts val="0"/>
              </a:spcBef>
            </a:pPr>
            <a:r>
              <a:rPr lang="uk-UA" sz="2000" noProof="0" dirty="0"/>
              <a:t>Red Hat Enterprise Linux.</a:t>
            </a:r>
          </a:p>
          <a:p>
            <a:pPr marL="0" indent="0">
              <a:lnSpc>
                <a:spcPct val="120000"/>
              </a:lnSpc>
              <a:spcBef>
                <a:spcPts val="0"/>
              </a:spcBef>
              <a:buNone/>
            </a:pPr>
            <a:endParaRPr lang="uk-UA" sz="2000" b="1" noProof="0" dirty="0"/>
          </a:p>
          <a:p>
            <a:pPr marL="0" indent="0">
              <a:lnSpc>
                <a:spcPct val="120000"/>
              </a:lnSpc>
              <a:spcBef>
                <a:spcPts val="0"/>
              </a:spcBef>
              <a:buNone/>
            </a:pPr>
            <a:r>
              <a:rPr lang="uk-UA" sz="2300" b="1" noProof="0" dirty="0"/>
              <a:t>Сфери застосування:</a:t>
            </a:r>
            <a:r>
              <a:rPr lang="uk-UA" sz="2300" noProof="0" dirty="0"/>
              <a:t> сервери, хмарні системи, суперкомп'ютери, мережеве обладнання, вбудовані системи, персональні комп'ютери та мобільні пристрої.</a:t>
            </a:r>
          </a:p>
          <a:p>
            <a:pPr marL="0" indent="0">
              <a:lnSpc>
                <a:spcPct val="120000"/>
              </a:lnSpc>
              <a:spcBef>
                <a:spcPts val="0"/>
              </a:spcBef>
              <a:buNone/>
            </a:pPr>
            <a:endParaRPr lang="uk-UA" sz="2000" noProof="0" dirty="0"/>
          </a:p>
        </p:txBody>
      </p:sp>
      <p:pic>
        <p:nvPicPr>
          <p:cNvPr id="6" name="Рисунок 5">
            <a:extLst>
              <a:ext uri="{FF2B5EF4-FFF2-40B4-BE49-F238E27FC236}">
                <a16:creationId xmlns:a16="http://schemas.microsoft.com/office/drawing/2014/main" id="{706AE1E6-65C4-432D-9DD8-687A9EC45F9E}"/>
              </a:ext>
            </a:extLst>
          </p:cNvPr>
          <p:cNvPicPr>
            <a:picLocks noChangeAspect="1"/>
          </p:cNvPicPr>
          <p:nvPr/>
        </p:nvPicPr>
        <p:blipFill>
          <a:blip r:embed="rId2"/>
          <a:stretch>
            <a:fillRect/>
          </a:stretch>
        </p:blipFill>
        <p:spPr>
          <a:xfrm>
            <a:off x="9099783" y="1565519"/>
            <a:ext cx="2898597" cy="4440763"/>
          </a:xfrm>
          <a:prstGeom prst="rect">
            <a:avLst/>
          </a:prstGeom>
        </p:spPr>
      </p:pic>
      <p:pic>
        <p:nvPicPr>
          <p:cNvPr id="4098" name="Picture 2">
            <a:extLst>
              <a:ext uri="{FF2B5EF4-FFF2-40B4-BE49-F238E27FC236}">
                <a16:creationId xmlns:a16="http://schemas.microsoft.com/office/drawing/2014/main" id="{C11C1827-22A9-43E3-B5BB-35769827EA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82655" y="3479454"/>
            <a:ext cx="4492139" cy="2526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5025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0958" y="111009"/>
            <a:ext cx="1890083" cy="530664"/>
          </a:xfrm>
        </p:spPr>
        <p:txBody>
          <a:bodyPr>
            <a:normAutofit/>
          </a:bodyPr>
          <a:lstStyle/>
          <a:p>
            <a:pPr algn="ctr"/>
            <a:r>
              <a:rPr lang="uk-UA" sz="3200" noProof="0" dirty="0"/>
              <a:t>Linux</a:t>
            </a:r>
          </a:p>
        </p:txBody>
      </p:sp>
      <p:sp>
        <p:nvSpPr>
          <p:cNvPr id="3" name="Content Placeholder 2"/>
          <p:cNvSpPr>
            <a:spLocks noGrp="1"/>
          </p:cNvSpPr>
          <p:nvPr>
            <p:ph idx="1"/>
          </p:nvPr>
        </p:nvSpPr>
        <p:spPr>
          <a:xfrm>
            <a:off x="148204" y="684212"/>
            <a:ext cx="7582632" cy="5489576"/>
          </a:xfrm>
        </p:spPr>
        <p:txBody>
          <a:bodyPr>
            <a:normAutofit/>
          </a:bodyPr>
          <a:lstStyle/>
          <a:p>
            <a:pPr marL="0" indent="0">
              <a:lnSpc>
                <a:spcPct val="100000"/>
              </a:lnSpc>
              <a:spcBef>
                <a:spcPts val="0"/>
              </a:spcBef>
              <a:buNone/>
            </a:pPr>
            <a:r>
              <a:rPr lang="uk-UA" sz="1600" noProof="0" dirty="0"/>
              <a:t>Linux використовує розділення програмного середовища на </a:t>
            </a:r>
            <a:r>
              <a:rPr lang="uk-UA" sz="1600" b="1" noProof="0" dirty="0"/>
              <a:t>простір користувача (User Space)</a:t>
            </a:r>
            <a:r>
              <a:rPr lang="uk-UA" sz="1600" noProof="0" dirty="0"/>
              <a:t> та </a:t>
            </a:r>
            <a:r>
              <a:rPr lang="uk-UA" sz="1600" b="1" noProof="0" dirty="0"/>
              <a:t>простір ядра (Kernel Space)</a:t>
            </a:r>
            <a:r>
              <a:rPr lang="uk-UA" sz="1600" noProof="0" dirty="0"/>
              <a:t>.</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User Space</a:t>
            </a:r>
            <a:endParaRPr lang="uk-UA" sz="1600" noProof="0" dirty="0"/>
          </a:p>
          <a:p>
            <a:pPr>
              <a:lnSpc>
                <a:spcPct val="100000"/>
              </a:lnSpc>
              <a:spcBef>
                <a:spcPts val="0"/>
              </a:spcBef>
            </a:pPr>
            <a:r>
              <a:rPr lang="uk-UA" sz="1600" noProof="0" dirty="0"/>
              <a:t>прикладні програми;</a:t>
            </a:r>
          </a:p>
          <a:p>
            <a:pPr>
              <a:lnSpc>
                <a:spcPct val="100000"/>
              </a:lnSpc>
              <a:spcBef>
                <a:spcPts val="0"/>
              </a:spcBef>
            </a:pPr>
            <a:r>
              <a:rPr lang="uk-UA" sz="1600" noProof="0" dirty="0"/>
              <a:t>командні оболонки (</a:t>
            </a:r>
            <a:r>
              <a:rPr lang="uk-UA" sz="1600" noProof="0" dirty="0" err="1"/>
              <a:t>shell</a:t>
            </a:r>
            <a:r>
              <a:rPr lang="uk-UA" sz="1600" noProof="0" dirty="0"/>
              <a:t>);</a:t>
            </a:r>
          </a:p>
          <a:p>
            <a:pPr>
              <a:lnSpc>
                <a:spcPct val="100000"/>
              </a:lnSpc>
              <a:spcBef>
                <a:spcPts val="0"/>
              </a:spcBef>
            </a:pPr>
            <a:r>
              <a:rPr lang="uk-UA" sz="1600" noProof="0" dirty="0"/>
              <a:t>системні служби та демони;</a:t>
            </a:r>
          </a:p>
          <a:p>
            <a:pPr>
              <a:lnSpc>
                <a:spcPct val="100000"/>
              </a:lnSpc>
              <a:spcBef>
                <a:spcPts val="0"/>
              </a:spcBef>
            </a:pPr>
            <a:r>
              <a:rPr lang="uk-UA" sz="1600" noProof="0" dirty="0"/>
              <a:t>системні бібліотеки;</a:t>
            </a:r>
          </a:p>
          <a:p>
            <a:pPr>
              <a:lnSpc>
                <a:spcPct val="100000"/>
              </a:lnSpc>
              <a:spcBef>
                <a:spcPts val="0"/>
              </a:spcBef>
            </a:pPr>
            <a:r>
              <a:rPr lang="uk-UA" sz="1600" noProof="0" dirty="0"/>
              <a:t>графічне середовище.</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Kernel Space</a:t>
            </a:r>
            <a:endParaRPr lang="uk-UA" sz="1600" noProof="0" dirty="0"/>
          </a:p>
          <a:p>
            <a:pPr>
              <a:lnSpc>
                <a:spcPct val="100000"/>
              </a:lnSpc>
              <a:spcBef>
                <a:spcPts val="0"/>
              </a:spcBef>
            </a:pPr>
            <a:r>
              <a:rPr lang="uk-UA" sz="1600" noProof="0" dirty="0"/>
              <a:t>ядро Linux;</a:t>
            </a:r>
          </a:p>
          <a:p>
            <a:pPr>
              <a:lnSpc>
                <a:spcPct val="100000"/>
              </a:lnSpc>
              <a:spcBef>
                <a:spcPts val="0"/>
              </a:spcBef>
            </a:pPr>
            <a:r>
              <a:rPr lang="uk-UA" sz="1600" noProof="0" dirty="0"/>
              <a:t>планувальник процесів;</a:t>
            </a:r>
          </a:p>
          <a:p>
            <a:pPr>
              <a:lnSpc>
                <a:spcPct val="100000"/>
              </a:lnSpc>
              <a:spcBef>
                <a:spcPts val="0"/>
              </a:spcBef>
            </a:pPr>
            <a:r>
              <a:rPr lang="uk-UA" sz="1600" noProof="0" dirty="0"/>
              <a:t>керування пам'яттю;</a:t>
            </a:r>
          </a:p>
          <a:p>
            <a:pPr>
              <a:lnSpc>
                <a:spcPct val="100000"/>
              </a:lnSpc>
              <a:spcBef>
                <a:spcPts val="0"/>
              </a:spcBef>
            </a:pPr>
            <a:r>
              <a:rPr lang="uk-UA" sz="1600" noProof="0" dirty="0"/>
              <a:t>файлова підсистема;</a:t>
            </a:r>
          </a:p>
          <a:p>
            <a:pPr>
              <a:lnSpc>
                <a:spcPct val="100000"/>
              </a:lnSpc>
              <a:spcBef>
                <a:spcPts val="0"/>
              </a:spcBef>
            </a:pPr>
            <a:r>
              <a:rPr lang="uk-UA" sz="1600" noProof="0" dirty="0"/>
              <a:t>мережевий стек;</a:t>
            </a:r>
          </a:p>
          <a:p>
            <a:pPr>
              <a:lnSpc>
                <a:spcPct val="100000"/>
              </a:lnSpc>
              <a:spcBef>
                <a:spcPts val="0"/>
              </a:spcBef>
            </a:pPr>
            <a:r>
              <a:rPr lang="uk-UA" sz="1600" noProof="0" dirty="0"/>
              <a:t>підсистеми введення-виведення;</a:t>
            </a:r>
          </a:p>
          <a:p>
            <a:pPr>
              <a:lnSpc>
                <a:spcPct val="100000"/>
              </a:lnSpc>
              <a:spcBef>
                <a:spcPts val="0"/>
              </a:spcBef>
            </a:pPr>
            <a:r>
              <a:rPr lang="uk-UA" sz="1600" noProof="0" dirty="0"/>
              <a:t>драйвери пристроїв;</a:t>
            </a:r>
          </a:p>
          <a:p>
            <a:pPr>
              <a:lnSpc>
                <a:spcPct val="100000"/>
              </a:lnSpc>
              <a:spcBef>
                <a:spcPts val="0"/>
              </a:spcBef>
            </a:pPr>
            <a:r>
              <a:rPr lang="uk-UA" sz="1600" noProof="0" dirty="0"/>
              <a:t>механізми безпеки.</a:t>
            </a:r>
          </a:p>
          <a:p>
            <a:pPr marL="0" indent="0">
              <a:lnSpc>
                <a:spcPct val="100000"/>
              </a:lnSpc>
              <a:spcBef>
                <a:spcPts val="0"/>
              </a:spcBef>
              <a:buNone/>
            </a:pPr>
            <a:endParaRPr lang="uk-UA" sz="1600" noProof="0" dirty="0">
              <a:highlight>
                <a:srgbClr val="FFFF00"/>
              </a:highlight>
            </a:endParaRPr>
          </a:p>
        </p:txBody>
      </p:sp>
      <p:pic>
        <p:nvPicPr>
          <p:cNvPr id="6" name="Рисунок 5">
            <a:extLst>
              <a:ext uri="{FF2B5EF4-FFF2-40B4-BE49-F238E27FC236}">
                <a16:creationId xmlns:a16="http://schemas.microsoft.com/office/drawing/2014/main" id="{83C3FA7F-328A-47EB-AB71-719BC9E81743}"/>
              </a:ext>
            </a:extLst>
          </p:cNvPr>
          <p:cNvPicPr>
            <a:picLocks noChangeAspect="1"/>
          </p:cNvPicPr>
          <p:nvPr/>
        </p:nvPicPr>
        <p:blipFill>
          <a:blip r:embed="rId2"/>
          <a:stretch>
            <a:fillRect/>
          </a:stretch>
        </p:blipFill>
        <p:spPr>
          <a:xfrm>
            <a:off x="7610764" y="448880"/>
            <a:ext cx="4433032" cy="3488902"/>
          </a:xfrm>
          <a:prstGeom prst="rect">
            <a:avLst/>
          </a:prstGeom>
        </p:spPr>
      </p:pic>
      <p:sp>
        <p:nvSpPr>
          <p:cNvPr id="5" name="TextBox 4">
            <a:extLst>
              <a:ext uri="{FF2B5EF4-FFF2-40B4-BE49-F238E27FC236}">
                <a16:creationId xmlns:a16="http://schemas.microsoft.com/office/drawing/2014/main" id="{8455A4BC-9744-A14B-1D3B-A4A44E1860AE}"/>
              </a:ext>
            </a:extLst>
          </p:cNvPr>
          <p:cNvSpPr txBox="1"/>
          <p:nvPr/>
        </p:nvSpPr>
        <p:spPr>
          <a:xfrm>
            <a:off x="4184074" y="4438667"/>
            <a:ext cx="7859722" cy="2308324"/>
          </a:xfrm>
          <a:prstGeom prst="rect">
            <a:avLst/>
          </a:prstGeom>
          <a:noFill/>
        </p:spPr>
        <p:txBody>
          <a:bodyPr wrap="square">
            <a:spAutoFit/>
          </a:bodyPr>
          <a:lstStyle/>
          <a:p>
            <a:pPr>
              <a:buNone/>
            </a:pPr>
            <a:r>
              <a:rPr lang="uk-UA" sz="1600" noProof="0" dirty="0"/>
              <a:t>Програми користувача </a:t>
            </a:r>
            <a:r>
              <a:rPr lang="uk-UA" sz="1600" b="1" noProof="0" dirty="0"/>
              <a:t>не звертаються безпосередньо до апаратури</a:t>
            </a:r>
            <a:r>
              <a:rPr lang="uk-UA" sz="1600" noProof="0" dirty="0"/>
              <a:t>. Для доступу до функцій ядра вони використовують </a:t>
            </a:r>
            <a:r>
              <a:rPr lang="uk-UA" sz="1600" b="1" noProof="0" dirty="0"/>
              <a:t>системні виклики (system calls)</a:t>
            </a:r>
            <a:r>
              <a:rPr lang="uk-UA" sz="1600" noProof="0" dirty="0"/>
              <a:t>.</a:t>
            </a:r>
          </a:p>
          <a:p>
            <a:pPr>
              <a:buNone/>
            </a:pPr>
            <a:endParaRPr lang="uk-UA" sz="1600" noProof="0" dirty="0"/>
          </a:p>
          <a:p>
            <a:pPr>
              <a:buNone/>
            </a:pPr>
            <a:r>
              <a:rPr lang="uk-UA" sz="1600" noProof="0" dirty="0"/>
              <a:t>Типовий шлях виконання операції:</a:t>
            </a:r>
          </a:p>
          <a:p>
            <a:pPr>
              <a:buNone/>
            </a:pPr>
            <a:r>
              <a:rPr lang="uk-UA" sz="1600" b="1" noProof="0" dirty="0"/>
              <a:t>Прикладна програма → бібліотека → системний виклик → ядро Linux → драйвер → апаратний пристрій</a:t>
            </a:r>
            <a:endParaRPr lang="uk-UA" sz="1600" noProof="0" dirty="0"/>
          </a:p>
          <a:p>
            <a:pPr>
              <a:buNone/>
            </a:pPr>
            <a:endParaRPr lang="uk-UA" sz="1600" noProof="0" dirty="0"/>
          </a:p>
          <a:p>
            <a:pPr>
              <a:buNone/>
            </a:pPr>
            <a:r>
              <a:rPr lang="uk-UA" sz="1600" noProof="0" dirty="0"/>
              <a:t>Ядро Linux підтримує велику кількість підсистем, зокрема керування пам'яттю, планувальник, файлові системи, мережеву підсистему, драйвери та засоби безпеки.</a:t>
            </a:r>
          </a:p>
        </p:txBody>
      </p:sp>
      <p:sp>
        <p:nvSpPr>
          <p:cNvPr id="8" name="TextBox 7">
            <a:extLst>
              <a:ext uri="{FF2B5EF4-FFF2-40B4-BE49-F238E27FC236}">
                <a16:creationId xmlns:a16="http://schemas.microsoft.com/office/drawing/2014/main" id="{16751DB2-0A93-5228-94AB-31A5AA36EE4A}"/>
              </a:ext>
            </a:extLst>
          </p:cNvPr>
          <p:cNvSpPr txBox="1"/>
          <p:nvPr/>
        </p:nvSpPr>
        <p:spPr>
          <a:xfrm>
            <a:off x="4710545" y="3937782"/>
            <a:ext cx="7176233" cy="338554"/>
          </a:xfrm>
          <a:prstGeom prst="rect">
            <a:avLst/>
          </a:prstGeom>
          <a:noFill/>
        </p:spPr>
        <p:txBody>
          <a:bodyPr wrap="square">
            <a:spAutoFit/>
          </a:bodyPr>
          <a:lstStyle/>
          <a:p>
            <a:r>
              <a:rPr lang="uk-UA" sz="1600" i="1" noProof="0" dirty="0"/>
              <a:t>Тип ядра: </a:t>
            </a:r>
            <a:r>
              <a:rPr lang="uk-UA" sz="1600" b="1" i="1" noProof="0" dirty="0"/>
              <a:t>монолітне з модульною архітектурою (monolithic, modular kernel).</a:t>
            </a:r>
          </a:p>
        </p:txBody>
      </p:sp>
    </p:spTree>
    <p:extLst>
      <p:ext uri="{BB962C8B-B14F-4D97-AF65-F5344CB8AC3E}">
        <p14:creationId xmlns:p14="http://schemas.microsoft.com/office/powerpoint/2010/main" val="1638611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22A6-5E05-A187-92A2-542F67F64C99}"/>
              </a:ext>
            </a:extLst>
          </p:cNvPr>
          <p:cNvSpPr>
            <a:spLocks noGrp="1"/>
          </p:cNvSpPr>
          <p:nvPr>
            <p:ph type="title"/>
          </p:nvPr>
        </p:nvSpPr>
        <p:spPr>
          <a:xfrm>
            <a:off x="2968336" y="134216"/>
            <a:ext cx="6255327" cy="401493"/>
          </a:xfrm>
        </p:spPr>
        <p:txBody>
          <a:bodyPr>
            <a:normAutofit fontScale="90000"/>
          </a:bodyPr>
          <a:lstStyle/>
          <a:p>
            <a:r>
              <a:rPr lang="uk-UA" sz="3200" noProof="0" dirty="0"/>
              <a:t>Linux: керування ресурсами та безпека</a:t>
            </a:r>
          </a:p>
        </p:txBody>
      </p:sp>
      <p:sp>
        <p:nvSpPr>
          <p:cNvPr id="3" name="Content Placeholder 2">
            <a:extLst>
              <a:ext uri="{FF2B5EF4-FFF2-40B4-BE49-F238E27FC236}">
                <a16:creationId xmlns:a16="http://schemas.microsoft.com/office/drawing/2014/main" id="{4831EA39-D576-38F1-4C8E-748D85035277}"/>
              </a:ext>
            </a:extLst>
          </p:cNvPr>
          <p:cNvSpPr>
            <a:spLocks noGrp="1"/>
          </p:cNvSpPr>
          <p:nvPr>
            <p:ph idx="1"/>
          </p:nvPr>
        </p:nvSpPr>
        <p:spPr>
          <a:xfrm>
            <a:off x="80819" y="454856"/>
            <a:ext cx="7605856" cy="6393908"/>
          </a:xfrm>
        </p:spPr>
        <p:txBody>
          <a:bodyPr>
            <a:normAutofit/>
          </a:bodyPr>
          <a:lstStyle/>
          <a:p>
            <a:pPr marL="0" indent="0">
              <a:lnSpc>
                <a:spcPct val="100000"/>
              </a:lnSpc>
              <a:spcBef>
                <a:spcPts val="0"/>
              </a:spcBef>
              <a:buNone/>
            </a:pPr>
            <a:r>
              <a:rPr lang="uk-UA" sz="1600" noProof="0" dirty="0"/>
              <a:t>Linux реалізує основні функції операційної системи через ядро та системні підсистеми.</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Процеси та потоки</a:t>
            </a:r>
            <a:endParaRPr lang="uk-UA" sz="1600" noProof="0" dirty="0"/>
          </a:p>
          <a:p>
            <a:pPr>
              <a:lnSpc>
                <a:spcPct val="100000"/>
              </a:lnSpc>
              <a:spcBef>
                <a:spcPts val="0"/>
              </a:spcBef>
            </a:pPr>
            <a:r>
              <a:rPr lang="uk-UA" sz="1600" noProof="0" dirty="0"/>
              <a:t>ядро створює та керує процесами і потоками;</a:t>
            </a:r>
          </a:p>
          <a:p>
            <a:pPr>
              <a:lnSpc>
                <a:spcPct val="100000"/>
              </a:lnSpc>
              <a:spcBef>
                <a:spcPts val="0"/>
              </a:spcBef>
            </a:pPr>
            <a:r>
              <a:rPr lang="uk-UA" sz="1600" noProof="0" dirty="0"/>
              <a:t>планувальник розподіляє процесорний час;</a:t>
            </a:r>
          </a:p>
          <a:p>
            <a:pPr>
              <a:lnSpc>
                <a:spcPct val="100000"/>
              </a:lnSpc>
              <a:spcBef>
                <a:spcPts val="0"/>
              </a:spcBef>
            </a:pPr>
            <a:r>
              <a:rPr lang="uk-UA" sz="1600" noProof="0" dirty="0"/>
              <a:t>процеси працюють у ізольованих адресних просторах.</a:t>
            </a:r>
          </a:p>
          <a:p>
            <a:pPr marL="0" indent="0">
              <a:lnSpc>
                <a:spcPct val="100000"/>
              </a:lnSpc>
              <a:spcBef>
                <a:spcPts val="0"/>
              </a:spcBef>
              <a:buNone/>
            </a:pPr>
            <a:r>
              <a:rPr lang="uk-UA" sz="1600" b="1" noProof="0" dirty="0"/>
              <a:t>Пам'ять</a:t>
            </a:r>
            <a:endParaRPr lang="uk-UA" sz="1600" noProof="0" dirty="0"/>
          </a:p>
          <a:p>
            <a:pPr>
              <a:lnSpc>
                <a:spcPct val="100000"/>
              </a:lnSpc>
              <a:spcBef>
                <a:spcPts val="0"/>
              </a:spcBef>
            </a:pPr>
            <a:r>
              <a:rPr lang="uk-UA" sz="1600" noProof="0" dirty="0"/>
              <a:t>використовується віртуальна пам'ять;</a:t>
            </a:r>
          </a:p>
          <a:p>
            <a:pPr>
              <a:lnSpc>
                <a:spcPct val="100000"/>
              </a:lnSpc>
              <a:spcBef>
                <a:spcPts val="0"/>
              </a:spcBef>
            </a:pPr>
            <a:r>
              <a:rPr lang="uk-UA" sz="1600" noProof="0" dirty="0"/>
              <a:t>ядро керує фізичною та віртуальною пам'яттю;</a:t>
            </a:r>
          </a:p>
          <a:p>
            <a:pPr>
              <a:lnSpc>
                <a:spcPct val="100000"/>
              </a:lnSpc>
              <a:spcBef>
                <a:spcPts val="0"/>
              </a:spcBef>
            </a:pPr>
            <a:r>
              <a:rPr lang="uk-UA" sz="1600" noProof="0" dirty="0"/>
              <a:t>реалізуються механізми спільного використання пам'яті та copy-on-write.</a:t>
            </a:r>
          </a:p>
          <a:p>
            <a:pPr marL="0" indent="0">
              <a:lnSpc>
                <a:spcPct val="100000"/>
              </a:lnSpc>
              <a:spcBef>
                <a:spcPts val="0"/>
              </a:spcBef>
              <a:buNone/>
            </a:pPr>
            <a:r>
              <a:rPr lang="uk-UA" sz="1600" b="1" noProof="0" dirty="0"/>
              <a:t>Файли та пристрої</a:t>
            </a:r>
            <a:endParaRPr lang="uk-UA" sz="1600" noProof="0" dirty="0"/>
          </a:p>
          <a:p>
            <a:pPr>
              <a:lnSpc>
                <a:spcPct val="100000"/>
              </a:lnSpc>
              <a:spcBef>
                <a:spcPts val="0"/>
              </a:spcBef>
            </a:pPr>
            <a:r>
              <a:rPr lang="uk-UA" sz="1600" noProof="0" dirty="0"/>
              <a:t>файлова підсистема надає єдиний інтерфейс доступу до різних файлових систем;</a:t>
            </a:r>
          </a:p>
          <a:p>
            <a:pPr>
              <a:lnSpc>
                <a:spcPct val="100000"/>
              </a:lnSpc>
              <a:spcBef>
                <a:spcPts val="0"/>
              </a:spcBef>
            </a:pPr>
            <a:r>
              <a:rPr lang="uk-UA" sz="1600" noProof="0" dirty="0"/>
              <a:t>драйвери забезпечують взаємодію з апаратурою;</a:t>
            </a:r>
          </a:p>
          <a:p>
            <a:pPr>
              <a:lnSpc>
                <a:spcPct val="100000"/>
              </a:lnSpc>
              <a:spcBef>
                <a:spcPts val="0"/>
              </a:spcBef>
            </a:pPr>
            <a:r>
              <a:rPr lang="uk-UA" sz="1600" noProof="0" dirty="0"/>
              <a:t>пристрої та операції введення-виведення керуються ядром.</a:t>
            </a:r>
          </a:p>
          <a:p>
            <a:pPr marL="0" indent="0">
              <a:lnSpc>
                <a:spcPct val="100000"/>
              </a:lnSpc>
              <a:spcBef>
                <a:spcPts val="0"/>
              </a:spcBef>
              <a:buNone/>
            </a:pPr>
            <a:r>
              <a:rPr lang="uk-UA" sz="1600" b="1" noProof="0" dirty="0"/>
              <a:t>Безпека</a:t>
            </a:r>
            <a:endParaRPr lang="uk-UA" sz="1600" noProof="0" dirty="0"/>
          </a:p>
          <a:p>
            <a:pPr>
              <a:lnSpc>
                <a:spcPct val="100000"/>
              </a:lnSpc>
              <a:spcBef>
                <a:spcPts val="0"/>
              </a:spcBef>
            </a:pPr>
            <a:r>
              <a:rPr lang="uk-UA" sz="1600" noProof="0" dirty="0"/>
              <a:t>користувачі та групи;</a:t>
            </a:r>
          </a:p>
          <a:p>
            <a:pPr>
              <a:lnSpc>
                <a:spcPct val="100000"/>
              </a:lnSpc>
              <a:spcBef>
                <a:spcPts val="0"/>
              </a:spcBef>
            </a:pPr>
            <a:r>
              <a:rPr lang="uk-UA" sz="1600" noProof="0" dirty="0"/>
              <a:t>права доступу до файлів і ресурсів;</a:t>
            </a:r>
          </a:p>
          <a:p>
            <a:pPr>
              <a:lnSpc>
                <a:spcPct val="100000"/>
              </a:lnSpc>
              <a:spcBef>
                <a:spcPts val="0"/>
              </a:spcBef>
            </a:pPr>
            <a:r>
              <a:rPr lang="uk-UA" sz="1600" noProof="0" dirty="0"/>
              <a:t>механізм </a:t>
            </a:r>
            <a:r>
              <a:rPr lang="uk-UA" sz="1600" b="1" noProof="0" dirty="0"/>
              <a:t>root / привілеїв</a:t>
            </a:r>
            <a:r>
              <a:rPr lang="uk-UA" sz="1600" noProof="0" dirty="0"/>
              <a:t>;</a:t>
            </a:r>
          </a:p>
          <a:p>
            <a:pPr>
              <a:lnSpc>
                <a:spcPct val="100000"/>
              </a:lnSpc>
              <a:spcBef>
                <a:spcPts val="0"/>
              </a:spcBef>
            </a:pPr>
            <a:r>
              <a:rPr lang="uk-UA" sz="1600" noProof="0" dirty="0"/>
              <a:t>ізоляція процесів і ресурсів за допомогою </a:t>
            </a:r>
            <a:r>
              <a:rPr lang="uk-UA" sz="1600" b="1" noProof="0" dirty="0"/>
              <a:t>namespaces</a:t>
            </a:r>
            <a:r>
              <a:rPr lang="uk-UA" sz="1600" noProof="0" dirty="0"/>
              <a:t>;</a:t>
            </a:r>
          </a:p>
          <a:p>
            <a:pPr>
              <a:lnSpc>
                <a:spcPct val="100000"/>
              </a:lnSpc>
              <a:spcBef>
                <a:spcPts val="0"/>
              </a:spcBef>
            </a:pPr>
            <a:r>
              <a:rPr lang="uk-UA" sz="1600" noProof="0" dirty="0"/>
              <a:t>обмеження використання ресурсів за допомогою </a:t>
            </a:r>
            <a:r>
              <a:rPr lang="uk-UA" sz="1600" b="1" noProof="0" dirty="0"/>
              <a:t>cgroups</a:t>
            </a:r>
            <a:r>
              <a:rPr lang="uk-UA" sz="1600" noProof="0" dirty="0"/>
              <a:t>;</a:t>
            </a:r>
          </a:p>
          <a:p>
            <a:pPr>
              <a:lnSpc>
                <a:spcPct val="100000"/>
              </a:lnSpc>
              <a:spcBef>
                <a:spcPts val="0"/>
              </a:spcBef>
            </a:pPr>
            <a:r>
              <a:rPr lang="uk-UA" sz="1600" noProof="0" dirty="0"/>
              <a:t>додаткові механізми контролю доступу: </a:t>
            </a:r>
            <a:r>
              <a:rPr lang="uk-UA" sz="1600" b="1" noProof="0" dirty="0"/>
              <a:t>SELinux, AppArmor</a:t>
            </a:r>
            <a:r>
              <a:rPr lang="uk-UA" sz="1600" noProof="0" dirty="0"/>
              <a:t>.</a:t>
            </a:r>
          </a:p>
          <a:p>
            <a:pPr marL="0" indent="0">
              <a:lnSpc>
                <a:spcPct val="100000"/>
              </a:lnSpc>
              <a:spcBef>
                <a:spcPts val="0"/>
              </a:spcBef>
              <a:buNone/>
            </a:pPr>
            <a:endParaRPr lang="uk-UA" sz="1600" noProof="0" dirty="0"/>
          </a:p>
          <a:p>
            <a:pPr marL="0" indent="0">
              <a:lnSpc>
                <a:spcPct val="100000"/>
              </a:lnSpc>
              <a:buNone/>
            </a:pPr>
            <a:endParaRPr lang="uk-UA" sz="1600" noProof="0" dirty="0"/>
          </a:p>
        </p:txBody>
      </p:sp>
      <p:pic>
        <p:nvPicPr>
          <p:cNvPr id="11" name="Picture 10">
            <a:extLst>
              <a:ext uri="{FF2B5EF4-FFF2-40B4-BE49-F238E27FC236}">
                <a16:creationId xmlns:a16="http://schemas.microsoft.com/office/drawing/2014/main" id="{48F9F9D7-26D0-5FFD-8A2E-A7CBDAAC3F5F}"/>
              </a:ext>
            </a:extLst>
          </p:cNvPr>
          <p:cNvPicPr>
            <a:picLocks noChangeAspect="1"/>
          </p:cNvPicPr>
          <p:nvPr/>
        </p:nvPicPr>
        <p:blipFill>
          <a:blip r:embed="rId2"/>
          <a:stretch>
            <a:fillRect/>
          </a:stretch>
        </p:blipFill>
        <p:spPr>
          <a:xfrm>
            <a:off x="7605856" y="1162050"/>
            <a:ext cx="4505325" cy="4533900"/>
          </a:xfrm>
          <a:prstGeom prst="rect">
            <a:avLst/>
          </a:prstGeom>
        </p:spPr>
      </p:pic>
      <p:sp>
        <p:nvSpPr>
          <p:cNvPr id="13" name="TextBox 12">
            <a:extLst>
              <a:ext uri="{FF2B5EF4-FFF2-40B4-BE49-F238E27FC236}">
                <a16:creationId xmlns:a16="http://schemas.microsoft.com/office/drawing/2014/main" id="{7845C311-B8F7-E390-7603-9F41C45B83C2}"/>
              </a:ext>
            </a:extLst>
          </p:cNvPr>
          <p:cNvSpPr txBox="1"/>
          <p:nvPr/>
        </p:nvSpPr>
        <p:spPr>
          <a:xfrm>
            <a:off x="80819" y="6139009"/>
            <a:ext cx="12030362" cy="584775"/>
          </a:xfrm>
          <a:prstGeom prst="rect">
            <a:avLst/>
          </a:prstGeom>
          <a:noFill/>
        </p:spPr>
        <p:txBody>
          <a:bodyPr wrap="square">
            <a:spAutoFit/>
          </a:bodyPr>
          <a:lstStyle/>
          <a:p>
            <a:pPr marL="0" indent="0">
              <a:spcBef>
                <a:spcPts val="0"/>
              </a:spcBef>
              <a:buNone/>
            </a:pPr>
            <a:r>
              <a:rPr lang="uk-UA" sz="1600" noProof="0" dirty="0"/>
              <a:t>Linux Security Modules (LSM) надають ядру механізм для реалізації додаткових політик контролю доступу, зокрема SELinux та AppArmor.</a:t>
            </a:r>
          </a:p>
          <a:p>
            <a:pPr>
              <a:spcBef>
                <a:spcPts val="0"/>
              </a:spcBef>
              <a:buNone/>
            </a:pPr>
            <a:r>
              <a:rPr lang="uk-UA" sz="1600" noProof="0" dirty="0"/>
              <a:t>При цьому ядро перевіряє </a:t>
            </a:r>
            <a:r>
              <a:rPr lang="uk-UA" sz="1600" b="1" noProof="0" dirty="0"/>
              <a:t>права та привілеї процесу</a:t>
            </a:r>
            <a:r>
              <a:rPr lang="uk-UA" sz="1600" noProof="0" dirty="0"/>
              <a:t> перед виконанням операції.</a:t>
            </a:r>
          </a:p>
        </p:txBody>
      </p:sp>
    </p:spTree>
    <p:extLst>
      <p:ext uri="{BB962C8B-B14F-4D97-AF65-F5344CB8AC3E}">
        <p14:creationId xmlns:p14="http://schemas.microsoft.com/office/powerpoint/2010/main" val="3747773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Файлова система Linux</a:t>
            </a:r>
          </a:p>
        </p:txBody>
      </p:sp>
      <p:sp>
        <p:nvSpPr>
          <p:cNvPr id="4" name="Rectangle 1"/>
          <p:cNvSpPr>
            <a:spLocks noGrp="1" noChangeArrowheads="1"/>
          </p:cNvSpPr>
          <p:nvPr>
            <p:ph idx="1"/>
          </p:nvPr>
        </p:nvSpPr>
        <p:spPr bwMode="auto">
          <a:xfrm>
            <a:off x="363451" y="917255"/>
            <a:ext cx="1146509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0" i="0" u="none" strike="noStrike" cap="none" normalizeH="0" baseline="0" noProof="0" dirty="0">
                <a:ln>
                  <a:noFill/>
                </a:ln>
                <a:solidFill>
                  <a:schemeClr val="tx1"/>
                </a:solidFill>
                <a:effectLst/>
              </a:rPr>
              <a:t>У Linux немає дисків </a:t>
            </a:r>
            <a:r>
              <a:rPr kumimoji="0" lang="uk-UA" sz="1800" b="1" i="0" u="none" strike="noStrike" cap="none" normalizeH="0" baseline="0" noProof="0" dirty="0">
                <a:ln>
                  <a:noFill/>
                </a:ln>
                <a:solidFill>
                  <a:schemeClr val="tx1"/>
                </a:solidFill>
                <a:effectLst/>
              </a:rPr>
              <a:t>C:, D:</a:t>
            </a:r>
            <a:r>
              <a:rPr kumimoji="0" lang="uk-UA" sz="1800" b="0" i="0" u="none" strike="noStrike" cap="none" normalizeH="0" baseline="0" noProof="0" dirty="0">
                <a:ln>
                  <a:noFill/>
                </a:ln>
                <a:solidFill>
                  <a:schemeClr val="tx1"/>
                </a:solidFill>
                <a:effectLst/>
              </a:rPr>
              <a:t> у традиційному для Windows вигляді.</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noProof="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0" i="0" u="none" strike="noStrike" cap="none" normalizeH="0" baseline="0" noProof="0" dirty="0">
                <a:ln>
                  <a:noFill/>
                </a:ln>
                <a:solidFill>
                  <a:schemeClr val="tx1"/>
                </a:solidFill>
                <a:effectLst/>
              </a:rPr>
              <a:t>Файлова система має єдине кореневе дерево:</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0" i="0" u="none" strike="noStrike" cap="none" normalizeH="0" baseline="0" noProof="0" dirty="0">
                <a:ln>
                  <a:noFill/>
                </a:ln>
                <a:solidFill>
                  <a:schemeClr val="tx1"/>
                </a:solidFill>
                <a:effectLs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0" i="0" u="none" strike="noStrike" cap="none" normalizeH="0" baseline="0" noProof="0" dirty="0">
                <a:ln>
                  <a:noFill/>
                </a:ln>
                <a:solidFill>
                  <a:schemeClr val="tx1"/>
                </a:solidFill>
                <a:effectLst/>
              </a:rPr>
              <a:t>Основні каталоги:</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0" i="0" u="none" strike="noStrike" cap="none" normalizeH="0" baseline="0" noProof="0" dirty="0">
                <a:ln>
                  <a:noFill/>
                </a:ln>
                <a:solidFill>
                  <a:schemeClr val="tx1"/>
                </a:solidFill>
                <a:effectLst/>
              </a:rPr>
              <a:t>/home – домашні каталоги користувачів</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0" i="0" u="none" strike="noStrike" cap="none" normalizeH="0" baseline="0" noProof="0" dirty="0">
                <a:ln>
                  <a:noFill/>
                </a:ln>
                <a:solidFill>
                  <a:schemeClr val="tx1"/>
                </a:solidFill>
                <a:effectLst/>
              </a:rPr>
              <a:t>/etc – конфігураційні файли</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0" i="0" u="none" strike="noStrike" cap="none" normalizeH="0" baseline="0" noProof="0" dirty="0">
                <a:ln>
                  <a:noFill/>
                </a:ln>
                <a:solidFill>
                  <a:schemeClr val="tx1"/>
                </a:solidFill>
                <a:effectLst/>
              </a:rPr>
              <a:t>/bin – основні виконувані програми</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0" i="0" u="none" strike="noStrike" cap="none" normalizeH="0" baseline="0" noProof="0" dirty="0">
                <a:ln>
                  <a:noFill/>
                </a:ln>
                <a:solidFill>
                  <a:schemeClr val="tx1"/>
                </a:solidFill>
                <a:effectLst/>
              </a:rPr>
              <a:t>/var – змінні дані та журнали</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800" b="0" i="0" u="none" strike="noStrike" cap="none" normalizeH="0" baseline="0" noProof="0" dirty="0">
                <a:ln>
                  <a:noFill/>
                </a:ln>
                <a:solidFill>
                  <a:schemeClr val="tx1"/>
                </a:solidFill>
                <a:effectLst/>
              </a:rPr>
              <a:t>/dev – представлення пристроїв</a:t>
            </a:r>
          </a:p>
        </p:txBody>
      </p:sp>
      <p:pic>
        <p:nvPicPr>
          <p:cNvPr id="6" name="Рисунок 5">
            <a:extLst>
              <a:ext uri="{FF2B5EF4-FFF2-40B4-BE49-F238E27FC236}">
                <a16:creationId xmlns:a16="http://schemas.microsoft.com/office/drawing/2014/main" id="{F6326F93-A2EE-4A6D-888B-2AE61D0C8571}"/>
              </a:ext>
            </a:extLst>
          </p:cNvPr>
          <p:cNvPicPr>
            <a:picLocks noChangeAspect="1"/>
          </p:cNvPicPr>
          <p:nvPr/>
        </p:nvPicPr>
        <p:blipFill>
          <a:blip r:embed="rId2"/>
          <a:stretch>
            <a:fillRect/>
          </a:stretch>
        </p:blipFill>
        <p:spPr>
          <a:xfrm>
            <a:off x="5576934" y="1271824"/>
            <a:ext cx="6397782" cy="3506784"/>
          </a:xfrm>
          <a:prstGeom prst="rect">
            <a:avLst/>
          </a:prstGeom>
        </p:spPr>
      </p:pic>
      <p:pic>
        <p:nvPicPr>
          <p:cNvPr id="8" name="Рисунок 7">
            <a:extLst>
              <a:ext uri="{FF2B5EF4-FFF2-40B4-BE49-F238E27FC236}">
                <a16:creationId xmlns:a16="http://schemas.microsoft.com/office/drawing/2014/main" id="{C27D97A7-A340-488F-8CB1-982AB8732C59}"/>
              </a:ext>
            </a:extLst>
          </p:cNvPr>
          <p:cNvPicPr>
            <a:picLocks noChangeAspect="1"/>
          </p:cNvPicPr>
          <p:nvPr/>
        </p:nvPicPr>
        <p:blipFill>
          <a:blip r:embed="rId3"/>
          <a:stretch>
            <a:fillRect/>
          </a:stretch>
        </p:blipFill>
        <p:spPr>
          <a:xfrm>
            <a:off x="742385" y="3898950"/>
            <a:ext cx="3693814" cy="2959050"/>
          </a:xfrm>
          <a:prstGeom prst="rect">
            <a:avLst/>
          </a:prstGeom>
        </p:spPr>
      </p:pic>
    </p:spTree>
    <p:extLst>
      <p:ext uri="{BB962C8B-B14F-4D97-AF65-F5344CB8AC3E}">
        <p14:creationId xmlns:p14="http://schemas.microsoft.com/office/powerpoint/2010/main" val="478215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8231" y="88172"/>
            <a:ext cx="3275538" cy="512191"/>
          </a:xfrm>
        </p:spPr>
        <p:txBody>
          <a:bodyPr>
            <a:normAutofit fontScale="90000"/>
          </a:bodyPr>
          <a:lstStyle/>
          <a:p>
            <a:pPr algn="ctr"/>
            <a:r>
              <a:rPr lang="uk-UA" sz="3200" noProof="0" dirty="0"/>
              <a:t>Apple macOS</a:t>
            </a:r>
          </a:p>
        </p:txBody>
      </p:sp>
      <p:sp>
        <p:nvSpPr>
          <p:cNvPr id="3" name="Content Placeholder 2"/>
          <p:cNvSpPr>
            <a:spLocks noGrp="1"/>
          </p:cNvSpPr>
          <p:nvPr>
            <p:ph idx="1"/>
          </p:nvPr>
        </p:nvSpPr>
        <p:spPr>
          <a:xfrm>
            <a:off x="254938" y="733822"/>
            <a:ext cx="7060262" cy="5814759"/>
          </a:xfrm>
        </p:spPr>
        <p:txBody>
          <a:bodyPr>
            <a:normAutofit/>
          </a:bodyPr>
          <a:lstStyle/>
          <a:p>
            <a:pPr marL="0" indent="0">
              <a:lnSpc>
                <a:spcPct val="100000"/>
              </a:lnSpc>
              <a:spcBef>
                <a:spcPts val="0"/>
              </a:spcBef>
              <a:buNone/>
            </a:pPr>
            <a:r>
              <a:rPr lang="uk-UA" sz="1600" b="1" noProof="0" dirty="0"/>
              <a:t>macOS: призначення та основа системи</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macOS</a:t>
            </a:r>
            <a:r>
              <a:rPr lang="uk-UA" sz="1600" noProof="0" dirty="0"/>
              <a:t> – операційна система Apple для комп'ютерів Mac. Вона поєднує графічне середовище користувача, системні служби, Unix-підсистеми та ядро </a:t>
            </a:r>
            <a:r>
              <a:rPr lang="uk-UA" sz="1600" b="1" noProof="0" dirty="0"/>
              <a:t>XNU</a:t>
            </a:r>
            <a:r>
              <a:rPr lang="uk-UA" sz="1600" noProof="0" dirty="0"/>
              <a:t>.</a:t>
            </a:r>
          </a:p>
          <a:p>
            <a:pPr marL="0" indent="0">
              <a:lnSpc>
                <a:spcPct val="100000"/>
              </a:lnSpc>
              <a:spcBef>
                <a:spcPts val="0"/>
              </a:spcBef>
              <a:buNone/>
            </a:pPr>
            <a:r>
              <a:rPr lang="uk-UA" sz="1600" noProof="0" dirty="0"/>
              <a:t>Основою macOS є </a:t>
            </a:r>
            <a:r>
              <a:rPr lang="uk-UA" sz="1600" b="1" noProof="0" dirty="0"/>
              <a:t>Darwin</a:t>
            </a:r>
            <a:r>
              <a:rPr lang="uk-UA" sz="1600" noProof="0" dirty="0"/>
              <a:t> – відкрита Unix-подібна основа системи, до складу якої входять ядро XNU та базові системні компоненти.</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Основні характеристики macOS:</a:t>
            </a:r>
            <a:endParaRPr lang="uk-UA" sz="1600" noProof="0" dirty="0"/>
          </a:p>
          <a:p>
            <a:pPr>
              <a:lnSpc>
                <a:spcPct val="100000"/>
              </a:lnSpc>
              <a:spcBef>
                <a:spcPts val="0"/>
              </a:spcBef>
            </a:pPr>
            <a:r>
              <a:rPr lang="uk-UA" sz="1600" noProof="0" dirty="0"/>
              <a:t>Unix-подібна архітектура;</a:t>
            </a:r>
          </a:p>
          <a:p>
            <a:pPr>
              <a:lnSpc>
                <a:spcPct val="100000"/>
              </a:lnSpc>
              <a:spcBef>
                <a:spcPts val="0"/>
              </a:spcBef>
            </a:pPr>
            <a:r>
              <a:rPr lang="uk-UA" sz="1600" noProof="0" dirty="0"/>
              <a:t>багатозадачність і багатопотоковість;</a:t>
            </a:r>
          </a:p>
          <a:p>
            <a:pPr>
              <a:lnSpc>
                <a:spcPct val="100000"/>
              </a:lnSpc>
              <a:spcBef>
                <a:spcPts val="0"/>
              </a:spcBef>
            </a:pPr>
            <a:r>
              <a:rPr lang="uk-UA" sz="1600" noProof="0" dirty="0"/>
              <a:t>віртуальна пам'ять та захист адресного простору;</a:t>
            </a:r>
          </a:p>
          <a:p>
            <a:pPr>
              <a:lnSpc>
                <a:spcPct val="100000"/>
              </a:lnSpc>
              <a:spcBef>
                <a:spcPts val="0"/>
              </a:spcBef>
            </a:pPr>
            <a:r>
              <a:rPr lang="uk-UA" sz="1600" noProof="0" dirty="0"/>
              <a:t>розвинені мережеві та файлові підсистеми;</a:t>
            </a:r>
          </a:p>
          <a:p>
            <a:pPr>
              <a:lnSpc>
                <a:spcPct val="100000"/>
              </a:lnSpc>
              <a:spcBef>
                <a:spcPts val="0"/>
              </a:spcBef>
            </a:pPr>
            <a:r>
              <a:rPr lang="uk-UA" sz="1600" noProof="0" dirty="0"/>
              <a:t>графічне середовище користувача;</a:t>
            </a:r>
          </a:p>
          <a:p>
            <a:pPr>
              <a:lnSpc>
                <a:spcPct val="100000"/>
              </a:lnSpc>
              <a:spcBef>
                <a:spcPts val="0"/>
              </a:spcBef>
            </a:pPr>
            <a:r>
              <a:rPr lang="uk-UA" sz="1600" noProof="0" dirty="0"/>
              <a:t>інтеграція з апаратною платформою Apple;</a:t>
            </a:r>
          </a:p>
          <a:p>
            <a:pPr>
              <a:lnSpc>
                <a:spcPct val="100000"/>
              </a:lnSpc>
              <a:spcBef>
                <a:spcPts val="0"/>
              </a:spcBef>
            </a:pPr>
            <a:r>
              <a:rPr lang="uk-UA" sz="1600" noProof="0" dirty="0"/>
              <a:t>багаторівневі механізми безпеки.</a:t>
            </a:r>
          </a:p>
          <a:p>
            <a:pPr marL="0" indent="0">
              <a:buNone/>
            </a:pPr>
            <a:endParaRPr lang="uk-UA" sz="2000" noProof="0" dirty="0">
              <a:highlight>
                <a:srgbClr val="FFFF00"/>
              </a:highlight>
            </a:endParaRPr>
          </a:p>
        </p:txBody>
      </p:sp>
      <p:pic>
        <p:nvPicPr>
          <p:cNvPr id="7" name="Рисунок 5">
            <a:extLst>
              <a:ext uri="{FF2B5EF4-FFF2-40B4-BE49-F238E27FC236}">
                <a16:creationId xmlns:a16="http://schemas.microsoft.com/office/drawing/2014/main" id="{191363A7-8311-4675-9F18-BDD7DE0F5539}"/>
              </a:ext>
            </a:extLst>
          </p:cNvPr>
          <p:cNvPicPr>
            <a:picLocks noChangeAspect="1"/>
          </p:cNvPicPr>
          <p:nvPr/>
        </p:nvPicPr>
        <p:blipFill>
          <a:blip r:embed="rId2"/>
          <a:stretch>
            <a:fillRect/>
          </a:stretch>
        </p:blipFill>
        <p:spPr>
          <a:xfrm>
            <a:off x="7896680" y="3167746"/>
            <a:ext cx="3894813" cy="3690254"/>
          </a:xfrm>
          <a:prstGeom prst="rect">
            <a:avLst/>
          </a:prstGeom>
        </p:spPr>
      </p:pic>
      <p:pic>
        <p:nvPicPr>
          <p:cNvPr id="11" name="Picture 10">
            <a:extLst>
              <a:ext uri="{FF2B5EF4-FFF2-40B4-BE49-F238E27FC236}">
                <a16:creationId xmlns:a16="http://schemas.microsoft.com/office/drawing/2014/main" id="{48E5B61C-9ACF-9800-DB0A-2AF183E0654A}"/>
              </a:ext>
            </a:extLst>
          </p:cNvPr>
          <p:cNvPicPr>
            <a:picLocks noChangeAspect="1"/>
          </p:cNvPicPr>
          <p:nvPr/>
        </p:nvPicPr>
        <p:blipFill>
          <a:blip r:embed="rId3"/>
          <a:stretch>
            <a:fillRect/>
          </a:stretch>
        </p:blipFill>
        <p:spPr>
          <a:xfrm>
            <a:off x="7496175" y="88172"/>
            <a:ext cx="4695825" cy="3067050"/>
          </a:xfrm>
          <a:prstGeom prst="rect">
            <a:avLst/>
          </a:prstGeom>
        </p:spPr>
      </p:pic>
      <p:sp>
        <p:nvSpPr>
          <p:cNvPr id="13" name="TextBox 12">
            <a:extLst>
              <a:ext uri="{FF2B5EF4-FFF2-40B4-BE49-F238E27FC236}">
                <a16:creationId xmlns:a16="http://schemas.microsoft.com/office/drawing/2014/main" id="{CBAF8C05-8DEA-AF90-4727-D0D3647FCE17}"/>
              </a:ext>
            </a:extLst>
          </p:cNvPr>
          <p:cNvSpPr txBox="1"/>
          <p:nvPr/>
        </p:nvSpPr>
        <p:spPr>
          <a:xfrm>
            <a:off x="254938" y="5046960"/>
            <a:ext cx="7241237" cy="1323439"/>
          </a:xfrm>
          <a:prstGeom prst="rect">
            <a:avLst/>
          </a:prstGeom>
          <a:noFill/>
        </p:spPr>
        <p:txBody>
          <a:bodyPr wrap="square">
            <a:spAutoFit/>
          </a:bodyPr>
          <a:lstStyle/>
          <a:p>
            <a:pPr marL="0" indent="0">
              <a:buNone/>
            </a:pPr>
            <a:r>
              <a:rPr lang="uk-UA" sz="1600" noProof="0" dirty="0"/>
              <a:t>На відміну від Linux, </a:t>
            </a:r>
            <a:r>
              <a:rPr lang="uk-UA" sz="1600" b="1" noProof="0" dirty="0"/>
              <a:t>macOS поширюється як цілісна програмно-апаратна платформа Apple</a:t>
            </a:r>
            <a:r>
              <a:rPr lang="uk-UA" sz="1600" noProof="0" dirty="0"/>
              <a:t>, де ОС тісно інтегрована з апаратурою Mac.</a:t>
            </a:r>
          </a:p>
          <a:p>
            <a:pPr marL="0" indent="0">
              <a:buNone/>
            </a:pPr>
            <a:endParaRPr lang="uk-UA" sz="1600" b="1" noProof="0" dirty="0"/>
          </a:p>
          <a:p>
            <a:pPr marL="0" indent="0">
              <a:buNone/>
            </a:pPr>
            <a:r>
              <a:rPr lang="uk-UA" sz="1600" b="1" noProof="0" dirty="0"/>
              <a:t>Структура системи:</a:t>
            </a:r>
            <a:endParaRPr lang="uk-UA" sz="1600" noProof="0" dirty="0"/>
          </a:p>
          <a:p>
            <a:pPr marL="0" indent="0" algn="ctr">
              <a:buNone/>
            </a:pPr>
            <a:r>
              <a:rPr lang="uk-UA" sz="1600" b="1" noProof="0" dirty="0"/>
              <a:t>macOS → Darwin → XNU + системні компоненти → апаратне забезпечення</a:t>
            </a:r>
            <a:endParaRPr lang="uk-UA" sz="1600" noProof="0" dirty="0"/>
          </a:p>
        </p:txBody>
      </p:sp>
    </p:spTree>
    <p:extLst>
      <p:ext uri="{BB962C8B-B14F-4D97-AF65-F5344CB8AC3E}">
        <p14:creationId xmlns:p14="http://schemas.microsoft.com/office/powerpoint/2010/main" val="1955977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Архітектура macOS: Darwin та XNU</a:t>
            </a:r>
          </a:p>
        </p:txBody>
      </p:sp>
      <p:sp>
        <p:nvSpPr>
          <p:cNvPr id="3" name="Content Placeholder 2"/>
          <p:cNvSpPr>
            <a:spLocks noGrp="1"/>
          </p:cNvSpPr>
          <p:nvPr>
            <p:ph idx="1"/>
          </p:nvPr>
        </p:nvSpPr>
        <p:spPr>
          <a:xfrm>
            <a:off x="338065" y="951325"/>
            <a:ext cx="5083681" cy="5528900"/>
          </a:xfrm>
        </p:spPr>
        <p:txBody>
          <a:bodyPr>
            <a:normAutofit/>
          </a:bodyPr>
          <a:lstStyle/>
          <a:p>
            <a:pPr marL="0" indent="0">
              <a:lnSpc>
                <a:spcPct val="100000"/>
              </a:lnSpc>
              <a:spcBef>
                <a:spcPts val="0"/>
              </a:spcBef>
              <a:buNone/>
            </a:pPr>
            <a:r>
              <a:rPr lang="uk-UA" sz="1600" noProof="0" dirty="0"/>
              <a:t>Основою macOS є </a:t>
            </a:r>
            <a:r>
              <a:rPr lang="uk-UA" sz="1600" b="1" noProof="0" dirty="0"/>
              <a:t>ядро XNU (X is Not Unix)</a:t>
            </a:r>
            <a:r>
              <a:rPr lang="uk-UA" sz="1600" noProof="0" dirty="0"/>
              <a:t> – гібридне ядро, яке поєднує компоненти </a:t>
            </a:r>
            <a:r>
              <a:rPr lang="uk-UA" sz="1600" b="1" noProof="0" dirty="0"/>
              <a:t>Mach</a:t>
            </a:r>
            <a:r>
              <a:rPr lang="uk-UA" sz="1600" noProof="0" dirty="0"/>
              <a:t>, </a:t>
            </a:r>
            <a:r>
              <a:rPr lang="uk-UA" sz="1600" b="1" noProof="0" dirty="0"/>
              <a:t>BSD</a:t>
            </a:r>
            <a:r>
              <a:rPr lang="uk-UA" sz="1600" noProof="0" dirty="0"/>
              <a:t> та </a:t>
            </a:r>
            <a:r>
              <a:rPr lang="uk-UA" sz="1600" b="1" noProof="0" dirty="0"/>
              <a:t>I/O Kit</a:t>
            </a:r>
            <a:r>
              <a:rPr lang="uk-UA" sz="1600" noProof="0" dirty="0"/>
              <a:t>.</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Mach</a:t>
            </a:r>
            <a:r>
              <a:rPr lang="uk-UA" sz="1600" noProof="0" dirty="0"/>
              <a:t> забезпечує низькорівневі механізми:</a:t>
            </a:r>
          </a:p>
          <a:p>
            <a:pPr>
              <a:lnSpc>
                <a:spcPct val="100000"/>
              </a:lnSpc>
              <a:spcBef>
                <a:spcPts val="0"/>
              </a:spcBef>
            </a:pPr>
            <a:r>
              <a:rPr lang="uk-UA" sz="1600" noProof="0" dirty="0"/>
              <a:t>керування задачами та потоками;</a:t>
            </a:r>
          </a:p>
          <a:p>
            <a:pPr>
              <a:lnSpc>
                <a:spcPct val="100000"/>
              </a:lnSpc>
              <a:spcBef>
                <a:spcPts val="0"/>
              </a:spcBef>
            </a:pPr>
            <a:r>
              <a:rPr lang="uk-UA" sz="1600" noProof="0" dirty="0"/>
              <a:t>віртуальну пам'ять;</a:t>
            </a:r>
          </a:p>
          <a:p>
            <a:pPr>
              <a:lnSpc>
                <a:spcPct val="100000"/>
              </a:lnSpc>
              <a:spcBef>
                <a:spcPts val="0"/>
              </a:spcBef>
            </a:pPr>
            <a:r>
              <a:rPr lang="uk-UA" sz="1600" noProof="0" dirty="0"/>
              <a:t>міжпроцесну взаємодію (IPC);</a:t>
            </a:r>
          </a:p>
          <a:p>
            <a:pPr>
              <a:lnSpc>
                <a:spcPct val="100000"/>
              </a:lnSpc>
              <a:spcBef>
                <a:spcPts val="0"/>
              </a:spcBef>
            </a:pPr>
            <a:r>
              <a:rPr lang="uk-UA" sz="1600" noProof="0" dirty="0"/>
              <a:t>планування та базові механізми керування процесором.</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BSD-компоненти</a:t>
            </a:r>
            <a:r>
              <a:rPr lang="uk-UA" sz="1600" noProof="0" dirty="0"/>
              <a:t> забезпечують:</a:t>
            </a:r>
          </a:p>
          <a:p>
            <a:pPr>
              <a:lnSpc>
                <a:spcPct val="100000"/>
              </a:lnSpc>
              <a:spcBef>
                <a:spcPts val="0"/>
              </a:spcBef>
            </a:pPr>
            <a:r>
              <a:rPr lang="uk-UA" sz="1600" noProof="0" dirty="0"/>
              <a:t>Unix/POSIX-інтерфейси;</a:t>
            </a:r>
          </a:p>
          <a:p>
            <a:pPr>
              <a:lnSpc>
                <a:spcPct val="100000"/>
              </a:lnSpc>
              <a:spcBef>
                <a:spcPts val="0"/>
              </a:spcBef>
            </a:pPr>
            <a:r>
              <a:rPr lang="uk-UA" sz="1600" noProof="0" dirty="0"/>
              <a:t>модель процесів;</a:t>
            </a:r>
          </a:p>
          <a:p>
            <a:pPr>
              <a:lnSpc>
                <a:spcPct val="100000"/>
              </a:lnSpc>
              <a:spcBef>
                <a:spcPts val="0"/>
              </a:spcBef>
            </a:pPr>
            <a:r>
              <a:rPr lang="uk-UA" sz="1600" noProof="0" dirty="0"/>
              <a:t>файлову систему та VFS;</a:t>
            </a:r>
          </a:p>
          <a:p>
            <a:pPr>
              <a:lnSpc>
                <a:spcPct val="100000"/>
              </a:lnSpc>
              <a:spcBef>
                <a:spcPts val="0"/>
              </a:spcBef>
            </a:pPr>
            <a:r>
              <a:rPr lang="uk-UA" sz="1600" noProof="0" dirty="0"/>
              <a:t>мережеві функції;</a:t>
            </a:r>
          </a:p>
          <a:p>
            <a:pPr>
              <a:lnSpc>
                <a:spcPct val="100000"/>
              </a:lnSpc>
              <a:spcBef>
                <a:spcPts val="0"/>
              </a:spcBef>
            </a:pPr>
            <a:r>
              <a:rPr lang="uk-UA" sz="1600" noProof="0" dirty="0"/>
              <a:t>механізми користувачів і прав доступу.</a:t>
            </a:r>
          </a:p>
          <a:p>
            <a:pPr marL="0" indent="0">
              <a:lnSpc>
                <a:spcPct val="100000"/>
              </a:lnSpc>
              <a:spcBef>
                <a:spcPts val="0"/>
              </a:spcBef>
              <a:buNone/>
            </a:pPr>
            <a:endParaRPr lang="uk-UA" sz="1600" noProof="0" dirty="0">
              <a:highlight>
                <a:srgbClr val="FFFF00"/>
              </a:highlight>
            </a:endParaRPr>
          </a:p>
          <a:p>
            <a:pPr marL="0" indent="0">
              <a:lnSpc>
                <a:spcPct val="100000"/>
              </a:lnSpc>
              <a:spcBef>
                <a:spcPts val="0"/>
              </a:spcBef>
              <a:buNone/>
            </a:pPr>
            <a:r>
              <a:rPr lang="uk-UA" sz="1600" b="1" noProof="0" dirty="0"/>
              <a:t>I/O Kit</a:t>
            </a:r>
            <a:r>
              <a:rPr lang="uk-UA" sz="1600" noProof="0" dirty="0"/>
              <a:t> – об'єктно-орієнтований фреймворк Apple для роботи з пристроями та драйверами.</a:t>
            </a:r>
            <a:endParaRPr lang="uk-UA" sz="1600" noProof="0" dirty="0">
              <a:highlight>
                <a:srgbClr val="FFFF00"/>
              </a:highlight>
            </a:endParaRPr>
          </a:p>
        </p:txBody>
      </p:sp>
      <p:pic>
        <p:nvPicPr>
          <p:cNvPr id="5" name="Picture 4">
            <a:extLst>
              <a:ext uri="{FF2B5EF4-FFF2-40B4-BE49-F238E27FC236}">
                <a16:creationId xmlns:a16="http://schemas.microsoft.com/office/drawing/2014/main" id="{FF1DA112-FBD3-2D62-C1C8-D1B6C1C89A7D}"/>
              </a:ext>
            </a:extLst>
          </p:cNvPr>
          <p:cNvPicPr>
            <a:picLocks noChangeAspect="1"/>
          </p:cNvPicPr>
          <p:nvPr/>
        </p:nvPicPr>
        <p:blipFill>
          <a:blip r:embed="rId2"/>
          <a:stretch>
            <a:fillRect/>
          </a:stretch>
        </p:blipFill>
        <p:spPr>
          <a:xfrm>
            <a:off x="5533040" y="947643"/>
            <a:ext cx="6422036" cy="3785560"/>
          </a:xfrm>
          <a:prstGeom prst="rect">
            <a:avLst/>
          </a:prstGeom>
        </p:spPr>
      </p:pic>
      <p:sp>
        <p:nvSpPr>
          <p:cNvPr id="7" name="TextBox 6">
            <a:extLst>
              <a:ext uri="{FF2B5EF4-FFF2-40B4-BE49-F238E27FC236}">
                <a16:creationId xmlns:a16="http://schemas.microsoft.com/office/drawing/2014/main" id="{D7C54EFD-3980-254C-CBF9-ACD00F4EE05D}"/>
              </a:ext>
            </a:extLst>
          </p:cNvPr>
          <p:cNvSpPr txBox="1"/>
          <p:nvPr/>
        </p:nvSpPr>
        <p:spPr>
          <a:xfrm>
            <a:off x="5634182" y="5016527"/>
            <a:ext cx="6219753" cy="1077218"/>
          </a:xfrm>
          <a:prstGeom prst="rect">
            <a:avLst/>
          </a:prstGeom>
          <a:noFill/>
        </p:spPr>
        <p:txBody>
          <a:bodyPr wrap="square">
            <a:spAutoFit/>
          </a:bodyPr>
          <a:lstStyle/>
          <a:p>
            <a:pPr>
              <a:buNone/>
            </a:pPr>
            <a:r>
              <a:rPr lang="uk-UA" sz="1600" i="1" noProof="0" dirty="0"/>
              <a:t>Особливість XNU: </a:t>
            </a:r>
            <a:r>
              <a:rPr lang="uk-UA" sz="1600" b="1" i="1" noProof="0" dirty="0"/>
              <a:t>Mach, BSD та I/O Kit інтегровані в єдине ядро</a:t>
            </a:r>
            <a:r>
              <a:rPr lang="uk-UA" sz="1600" i="1" noProof="0" dirty="0"/>
              <a:t>, а не працюють як незалежні сервери в окремих адресних просторах.</a:t>
            </a:r>
          </a:p>
          <a:p>
            <a:pPr>
              <a:buNone/>
            </a:pPr>
            <a:endParaRPr lang="uk-UA" sz="1600" i="1" noProof="0" dirty="0"/>
          </a:p>
          <a:p>
            <a:pPr>
              <a:buNone/>
            </a:pPr>
            <a:r>
              <a:rPr lang="uk-UA" sz="1600" i="1" noProof="0" dirty="0"/>
              <a:t>Тому XNU є прикладом </a:t>
            </a:r>
            <a:r>
              <a:rPr lang="uk-UA" sz="1600" b="1" i="1" noProof="0" dirty="0"/>
              <a:t>гібридного ядра</a:t>
            </a:r>
            <a:r>
              <a:rPr lang="uk-UA" sz="1600" i="1" noProof="0" dirty="0"/>
              <a:t>, а не класичного мікроядра.</a:t>
            </a:r>
          </a:p>
        </p:txBody>
      </p:sp>
    </p:spTree>
    <p:extLst>
      <p:ext uri="{BB962C8B-B14F-4D97-AF65-F5344CB8AC3E}">
        <p14:creationId xmlns:p14="http://schemas.microsoft.com/office/powerpoint/2010/main" val="41621038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46DD6-BE1A-820A-1A51-EF9DE0127892}"/>
              </a:ext>
            </a:extLst>
          </p:cNvPr>
          <p:cNvSpPr>
            <a:spLocks noGrp="1"/>
          </p:cNvSpPr>
          <p:nvPr>
            <p:ph type="title"/>
          </p:nvPr>
        </p:nvSpPr>
        <p:spPr>
          <a:xfrm>
            <a:off x="2775527" y="78798"/>
            <a:ext cx="6640945" cy="521566"/>
          </a:xfrm>
        </p:spPr>
        <p:txBody>
          <a:bodyPr>
            <a:normAutofit fontScale="90000"/>
          </a:bodyPr>
          <a:lstStyle/>
          <a:p>
            <a:r>
              <a:rPr lang="uk-UA" sz="3200" noProof="0" dirty="0"/>
              <a:t>macOS: керування ресурсами та безпека</a:t>
            </a:r>
          </a:p>
        </p:txBody>
      </p:sp>
      <p:sp>
        <p:nvSpPr>
          <p:cNvPr id="3" name="Content Placeholder 2">
            <a:extLst>
              <a:ext uri="{FF2B5EF4-FFF2-40B4-BE49-F238E27FC236}">
                <a16:creationId xmlns:a16="http://schemas.microsoft.com/office/drawing/2014/main" id="{49C0D3B5-C691-FB6C-AD61-52C61C14900F}"/>
              </a:ext>
            </a:extLst>
          </p:cNvPr>
          <p:cNvSpPr>
            <a:spLocks noGrp="1"/>
          </p:cNvSpPr>
          <p:nvPr>
            <p:ph idx="1"/>
          </p:nvPr>
        </p:nvSpPr>
        <p:spPr>
          <a:xfrm>
            <a:off x="221673" y="600364"/>
            <a:ext cx="6391563" cy="6049818"/>
          </a:xfrm>
        </p:spPr>
        <p:txBody>
          <a:bodyPr>
            <a:normAutofit lnSpcReduction="10000"/>
          </a:bodyPr>
          <a:lstStyle/>
          <a:p>
            <a:pPr marL="0" indent="0">
              <a:lnSpc>
                <a:spcPct val="110000"/>
              </a:lnSpc>
              <a:spcBef>
                <a:spcPts val="0"/>
              </a:spcBef>
              <a:buNone/>
            </a:pPr>
            <a:r>
              <a:rPr lang="uk-UA" sz="1600" noProof="0" dirty="0"/>
              <a:t>macOS використовує механізми XNU та системних компонентів для керування апаратними й програмними ресурсами.</a:t>
            </a:r>
          </a:p>
          <a:p>
            <a:pPr marL="0" indent="0">
              <a:lnSpc>
                <a:spcPct val="110000"/>
              </a:lnSpc>
              <a:spcBef>
                <a:spcPts val="0"/>
              </a:spcBef>
              <a:buNone/>
            </a:pPr>
            <a:endParaRPr lang="uk-UA" sz="1600" b="1" noProof="0" dirty="0"/>
          </a:p>
          <a:p>
            <a:pPr marL="0" indent="0">
              <a:lnSpc>
                <a:spcPct val="110000"/>
              </a:lnSpc>
              <a:spcBef>
                <a:spcPts val="0"/>
              </a:spcBef>
              <a:buNone/>
            </a:pPr>
            <a:r>
              <a:rPr lang="uk-UA" sz="1600" b="1" noProof="0" dirty="0"/>
              <a:t>Процеси та пам'ять</a:t>
            </a:r>
            <a:endParaRPr lang="uk-UA" sz="1600" noProof="0" dirty="0"/>
          </a:p>
          <a:p>
            <a:pPr>
              <a:lnSpc>
                <a:spcPct val="110000"/>
              </a:lnSpc>
              <a:spcBef>
                <a:spcPts val="0"/>
              </a:spcBef>
            </a:pPr>
            <a:r>
              <a:rPr lang="uk-UA" sz="1600" noProof="0" dirty="0"/>
              <a:t>кожен процес має власний віртуальний адресний простір;</a:t>
            </a:r>
          </a:p>
          <a:p>
            <a:pPr>
              <a:lnSpc>
                <a:spcPct val="110000"/>
              </a:lnSpc>
              <a:spcBef>
                <a:spcPts val="0"/>
              </a:spcBef>
            </a:pPr>
            <a:r>
              <a:rPr lang="uk-UA" sz="1600" noProof="0" dirty="0"/>
              <a:t>Mach забезпечує керування задачами, потоками та пам'яттю;</a:t>
            </a:r>
          </a:p>
          <a:p>
            <a:pPr>
              <a:lnSpc>
                <a:spcPct val="110000"/>
              </a:lnSpc>
              <a:spcBef>
                <a:spcPts val="0"/>
              </a:spcBef>
            </a:pPr>
            <a:r>
              <a:rPr lang="uk-UA" sz="1600" noProof="0" dirty="0"/>
              <a:t>планувальник розподіляє процесорний час;</a:t>
            </a:r>
          </a:p>
          <a:p>
            <a:pPr>
              <a:lnSpc>
                <a:spcPct val="110000"/>
              </a:lnSpc>
              <a:spcBef>
                <a:spcPts val="0"/>
              </a:spcBef>
            </a:pPr>
            <a:r>
              <a:rPr lang="uk-UA" sz="1600" noProof="0" dirty="0"/>
              <a:t>механізми захисту ізолюють процеси один від одного.</a:t>
            </a:r>
          </a:p>
          <a:p>
            <a:pPr marL="0" indent="0">
              <a:lnSpc>
                <a:spcPct val="110000"/>
              </a:lnSpc>
              <a:spcBef>
                <a:spcPts val="0"/>
              </a:spcBef>
              <a:buNone/>
            </a:pPr>
            <a:endParaRPr lang="uk-UA" sz="1600" b="1" noProof="0" dirty="0"/>
          </a:p>
          <a:p>
            <a:pPr marL="0" indent="0">
              <a:lnSpc>
                <a:spcPct val="110000"/>
              </a:lnSpc>
              <a:spcBef>
                <a:spcPts val="0"/>
              </a:spcBef>
              <a:buNone/>
            </a:pPr>
            <a:r>
              <a:rPr lang="uk-UA" sz="1600" b="1" noProof="0" dirty="0"/>
              <a:t>Файли та пристрої</a:t>
            </a:r>
            <a:endParaRPr lang="uk-UA" sz="1600" noProof="0" dirty="0"/>
          </a:p>
          <a:p>
            <a:pPr>
              <a:lnSpc>
                <a:spcPct val="110000"/>
              </a:lnSpc>
              <a:spcBef>
                <a:spcPts val="0"/>
              </a:spcBef>
            </a:pPr>
            <a:r>
              <a:rPr lang="uk-UA" sz="1600" noProof="0" dirty="0"/>
              <a:t>BSD-підсистема забезпечує Unix/POSIX-інтерфейси та файлову підсистему;</a:t>
            </a:r>
          </a:p>
          <a:p>
            <a:pPr>
              <a:lnSpc>
                <a:spcPct val="110000"/>
              </a:lnSpc>
              <a:spcBef>
                <a:spcPts val="0"/>
              </a:spcBef>
            </a:pPr>
            <a:r>
              <a:rPr lang="uk-UA" sz="1600" noProof="0" dirty="0"/>
              <a:t>I/O Kit забезпечує взаємодію з апаратними пристроями;</a:t>
            </a:r>
          </a:p>
          <a:p>
            <a:pPr>
              <a:lnSpc>
                <a:spcPct val="110000"/>
              </a:lnSpc>
              <a:spcBef>
                <a:spcPts val="0"/>
              </a:spcBef>
            </a:pPr>
            <a:r>
              <a:rPr lang="uk-UA" sz="1600" noProof="0" dirty="0"/>
              <a:t>системні API приховують деталі апаратури від прикладних програм.</a:t>
            </a:r>
          </a:p>
          <a:p>
            <a:pPr marL="0" indent="0">
              <a:lnSpc>
                <a:spcPct val="110000"/>
              </a:lnSpc>
              <a:spcBef>
                <a:spcPts val="0"/>
              </a:spcBef>
              <a:buNone/>
            </a:pPr>
            <a:endParaRPr lang="uk-UA" sz="1600" b="1" noProof="0" dirty="0"/>
          </a:p>
          <a:p>
            <a:pPr marL="0" indent="0">
              <a:lnSpc>
                <a:spcPct val="110000"/>
              </a:lnSpc>
              <a:spcBef>
                <a:spcPts val="0"/>
              </a:spcBef>
              <a:buNone/>
            </a:pPr>
            <a:r>
              <a:rPr lang="uk-UA" sz="1600" b="1" noProof="0" dirty="0"/>
              <a:t>Безпека</a:t>
            </a:r>
            <a:endParaRPr lang="uk-UA" sz="1600" noProof="0" dirty="0"/>
          </a:p>
          <a:p>
            <a:pPr>
              <a:lnSpc>
                <a:spcPct val="110000"/>
              </a:lnSpc>
              <a:spcBef>
                <a:spcPts val="0"/>
              </a:spcBef>
            </a:pPr>
            <a:r>
              <a:rPr lang="uk-UA" sz="1600" noProof="0" dirty="0"/>
              <a:t>розмежування прав користувачів і процесів;</a:t>
            </a:r>
          </a:p>
          <a:p>
            <a:pPr>
              <a:lnSpc>
                <a:spcPct val="110000"/>
              </a:lnSpc>
              <a:spcBef>
                <a:spcPts val="0"/>
              </a:spcBef>
            </a:pPr>
            <a:r>
              <a:rPr lang="uk-UA" sz="1600" noProof="0" dirty="0"/>
              <a:t>захист системних компонентів;</a:t>
            </a:r>
          </a:p>
          <a:p>
            <a:pPr>
              <a:lnSpc>
                <a:spcPct val="110000"/>
              </a:lnSpc>
              <a:spcBef>
                <a:spcPts val="0"/>
              </a:spcBef>
            </a:pPr>
            <a:r>
              <a:rPr lang="uk-UA" sz="1600" noProof="0" dirty="0"/>
              <a:t>підписування коду;</a:t>
            </a:r>
          </a:p>
          <a:p>
            <a:pPr marL="0" indent="0">
              <a:lnSpc>
                <a:spcPct val="110000"/>
              </a:lnSpc>
              <a:spcBef>
                <a:spcPts val="0"/>
              </a:spcBef>
              <a:buNone/>
            </a:pPr>
            <a:endParaRPr lang="uk-UA" sz="1600" b="1" noProof="0" dirty="0"/>
          </a:p>
          <a:p>
            <a:pPr marL="0" indent="0">
              <a:lnSpc>
                <a:spcPct val="110000"/>
              </a:lnSpc>
              <a:spcBef>
                <a:spcPts val="0"/>
              </a:spcBef>
              <a:buNone/>
            </a:pPr>
            <a:r>
              <a:rPr lang="uk-UA" sz="1600" b="1" noProof="0" dirty="0"/>
              <a:t>System Integrity Protection (SIP)</a:t>
            </a:r>
            <a:r>
              <a:rPr lang="uk-UA" sz="1600" noProof="0" dirty="0"/>
              <a:t>;</a:t>
            </a:r>
          </a:p>
          <a:p>
            <a:pPr>
              <a:lnSpc>
                <a:spcPct val="110000"/>
              </a:lnSpc>
              <a:spcBef>
                <a:spcPts val="0"/>
              </a:spcBef>
            </a:pPr>
            <a:r>
              <a:rPr lang="uk-UA" sz="1600" noProof="0" dirty="0"/>
              <a:t>захист системного тому;</a:t>
            </a:r>
          </a:p>
          <a:p>
            <a:pPr>
              <a:lnSpc>
                <a:spcPct val="110000"/>
              </a:lnSpc>
              <a:spcBef>
                <a:spcPts val="0"/>
              </a:spcBef>
            </a:pPr>
            <a:r>
              <a:rPr lang="uk-UA" sz="1600" noProof="0" dirty="0"/>
              <a:t>контроль доступу до даних користувача та периферійних пристроїв.</a:t>
            </a:r>
          </a:p>
          <a:p>
            <a:pPr marL="0" indent="0">
              <a:lnSpc>
                <a:spcPct val="100000"/>
              </a:lnSpc>
              <a:spcBef>
                <a:spcPts val="0"/>
              </a:spcBef>
              <a:buNone/>
            </a:pPr>
            <a:endParaRPr lang="uk-UA" sz="1600" noProof="0" dirty="0"/>
          </a:p>
        </p:txBody>
      </p:sp>
      <p:pic>
        <p:nvPicPr>
          <p:cNvPr id="5" name="Picture 4">
            <a:extLst>
              <a:ext uri="{FF2B5EF4-FFF2-40B4-BE49-F238E27FC236}">
                <a16:creationId xmlns:a16="http://schemas.microsoft.com/office/drawing/2014/main" id="{0B023166-AB85-F013-490F-D3E73BF0D731}"/>
              </a:ext>
            </a:extLst>
          </p:cNvPr>
          <p:cNvPicPr>
            <a:picLocks noChangeAspect="1"/>
          </p:cNvPicPr>
          <p:nvPr/>
        </p:nvPicPr>
        <p:blipFill>
          <a:blip r:embed="rId2"/>
          <a:stretch>
            <a:fillRect/>
          </a:stretch>
        </p:blipFill>
        <p:spPr>
          <a:xfrm>
            <a:off x="6973455" y="600364"/>
            <a:ext cx="4965482" cy="2579215"/>
          </a:xfrm>
          <a:prstGeom prst="rect">
            <a:avLst/>
          </a:prstGeom>
        </p:spPr>
      </p:pic>
      <p:pic>
        <p:nvPicPr>
          <p:cNvPr id="7" name="Picture 6">
            <a:extLst>
              <a:ext uri="{FF2B5EF4-FFF2-40B4-BE49-F238E27FC236}">
                <a16:creationId xmlns:a16="http://schemas.microsoft.com/office/drawing/2014/main" id="{03E6EA67-9D03-5EEE-183E-A5BD22010F13}"/>
              </a:ext>
            </a:extLst>
          </p:cNvPr>
          <p:cNvPicPr>
            <a:picLocks noChangeAspect="1"/>
          </p:cNvPicPr>
          <p:nvPr/>
        </p:nvPicPr>
        <p:blipFill>
          <a:blip r:embed="rId3"/>
          <a:stretch>
            <a:fillRect/>
          </a:stretch>
        </p:blipFill>
        <p:spPr>
          <a:xfrm>
            <a:off x="6973456" y="3299357"/>
            <a:ext cx="4965481" cy="1804274"/>
          </a:xfrm>
          <a:prstGeom prst="rect">
            <a:avLst/>
          </a:prstGeom>
        </p:spPr>
      </p:pic>
      <p:sp>
        <p:nvSpPr>
          <p:cNvPr id="9" name="TextBox 8">
            <a:extLst>
              <a:ext uri="{FF2B5EF4-FFF2-40B4-BE49-F238E27FC236}">
                <a16:creationId xmlns:a16="http://schemas.microsoft.com/office/drawing/2014/main" id="{946E4CF3-66B5-31E3-3817-BF3EEA19437F}"/>
              </a:ext>
            </a:extLst>
          </p:cNvPr>
          <p:cNvSpPr txBox="1"/>
          <p:nvPr/>
        </p:nvSpPr>
        <p:spPr>
          <a:xfrm>
            <a:off x="6973454" y="5103631"/>
            <a:ext cx="5070763" cy="1538883"/>
          </a:xfrm>
          <a:prstGeom prst="rect">
            <a:avLst/>
          </a:prstGeom>
          <a:noFill/>
        </p:spPr>
        <p:txBody>
          <a:bodyPr wrap="square">
            <a:spAutoFit/>
          </a:bodyPr>
          <a:lstStyle/>
          <a:p>
            <a:pPr>
              <a:buNone/>
            </a:pPr>
            <a:r>
              <a:rPr lang="uk-UA" sz="1600" noProof="0" dirty="0"/>
              <a:t>Apple використовує інтегрований підхід до безпеки апаратури, ОС та системних служб. Серед механізмів захисту macOS – System Integrity Protection, підписаний системний том, trust caches та захист периферійних пристроїв.</a:t>
            </a:r>
          </a:p>
          <a:p>
            <a:pPr>
              <a:buNone/>
            </a:pPr>
            <a:endParaRPr lang="uk-UA" sz="1400" b="1" noProof="0" dirty="0"/>
          </a:p>
        </p:txBody>
      </p:sp>
    </p:spTree>
    <p:extLst>
      <p:ext uri="{BB962C8B-B14F-4D97-AF65-F5344CB8AC3E}">
        <p14:creationId xmlns:p14="http://schemas.microsoft.com/office/powerpoint/2010/main" val="2751478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Порівняння Windows, Linux та macOS</a:t>
            </a:r>
          </a:p>
        </p:txBody>
      </p:sp>
      <p:graphicFrame>
        <p:nvGraphicFramePr>
          <p:cNvPr id="10" name="Table 9">
            <a:extLst>
              <a:ext uri="{FF2B5EF4-FFF2-40B4-BE49-F238E27FC236}">
                <a16:creationId xmlns:a16="http://schemas.microsoft.com/office/drawing/2014/main" id="{06EAECE2-D277-E356-4A3B-8C50EFA77E16}"/>
              </a:ext>
            </a:extLst>
          </p:cNvPr>
          <p:cNvGraphicFramePr>
            <a:graphicFrameLocks noGrp="1"/>
          </p:cNvGraphicFramePr>
          <p:nvPr>
            <p:extLst>
              <p:ext uri="{D42A27DB-BD31-4B8C-83A1-F6EECF244321}">
                <p14:modId xmlns:p14="http://schemas.microsoft.com/office/powerpoint/2010/main" val="2264630351"/>
              </p:ext>
            </p:extLst>
          </p:nvPr>
        </p:nvGraphicFramePr>
        <p:xfrm>
          <a:off x="292632" y="1050750"/>
          <a:ext cx="11588773" cy="4800800"/>
        </p:xfrm>
        <a:graphic>
          <a:graphicData uri="http://schemas.openxmlformats.org/drawingml/2006/table">
            <a:tbl>
              <a:tblPr firstRow="1" firstCol="1" bandRow="1">
                <a:tableStyleId>{5C22544A-7EE6-4342-B048-85BDC9FD1C3A}</a:tableStyleId>
              </a:tblPr>
              <a:tblGrid>
                <a:gridCol w="2198254">
                  <a:extLst>
                    <a:ext uri="{9D8B030D-6E8A-4147-A177-3AD203B41FA5}">
                      <a16:colId xmlns:a16="http://schemas.microsoft.com/office/drawing/2014/main" val="3813379100"/>
                    </a:ext>
                  </a:extLst>
                </a:gridCol>
                <a:gridCol w="2817091">
                  <a:extLst>
                    <a:ext uri="{9D8B030D-6E8A-4147-A177-3AD203B41FA5}">
                      <a16:colId xmlns:a16="http://schemas.microsoft.com/office/drawing/2014/main" val="3499562149"/>
                    </a:ext>
                  </a:extLst>
                </a:gridCol>
                <a:gridCol w="3454400">
                  <a:extLst>
                    <a:ext uri="{9D8B030D-6E8A-4147-A177-3AD203B41FA5}">
                      <a16:colId xmlns:a16="http://schemas.microsoft.com/office/drawing/2014/main" val="2959948428"/>
                    </a:ext>
                  </a:extLst>
                </a:gridCol>
                <a:gridCol w="3119028">
                  <a:extLst>
                    <a:ext uri="{9D8B030D-6E8A-4147-A177-3AD203B41FA5}">
                      <a16:colId xmlns:a16="http://schemas.microsoft.com/office/drawing/2014/main" val="8292223"/>
                    </a:ext>
                  </a:extLst>
                </a:gridCol>
              </a:tblGrid>
              <a:tr h="448201">
                <a:tc>
                  <a:txBody>
                    <a:bodyPr/>
                    <a:lstStyle/>
                    <a:p>
                      <a:pPr algn="ctr">
                        <a:lnSpc>
                          <a:spcPts val="1800"/>
                        </a:lnSpc>
                        <a:buNone/>
                      </a:pPr>
                      <a:r>
                        <a:rPr lang="uk-UA" sz="1600" kern="100" noProof="0" dirty="0">
                          <a:effectLst/>
                        </a:rPr>
                        <a:t>Характеристика</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Windows</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Linux</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macOS</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5237189"/>
                  </a:ext>
                </a:extLst>
              </a:tr>
              <a:tr h="470788">
                <a:tc>
                  <a:txBody>
                    <a:bodyPr/>
                    <a:lstStyle/>
                    <a:p>
                      <a:pPr algn="ctr">
                        <a:lnSpc>
                          <a:spcPts val="1800"/>
                        </a:lnSpc>
                        <a:buNone/>
                      </a:pPr>
                      <a:r>
                        <a:rPr lang="uk-UA" sz="1600" kern="100" noProof="0" dirty="0">
                          <a:effectLst/>
                        </a:rPr>
                        <a:t>Тип ядра</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Гібридне</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Монолітне, модульне</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Гібридне</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0433709"/>
                  </a:ext>
                </a:extLst>
              </a:tr>
              <a:tr h="502228">
                <a:tc>
                  <a:txBody>
                    <a:bodyPr/>
                    <a:lstStyle/>
                    <a:p>
                      <a:pPr algn="ctr">
                        <a:lnSpc>
                          <a:spcPts val="1800"/>
                        </a:lnSpc>
                        <a:buNone/>
                      </a:pPr>
                      <a:r>
                        <a:rPr lang="uk-UA" sz="1600" kern="100" noProof="0" dirty="0">
                          <a:effectLst/>
                        </a:rPr>
                        <a:t>Ядро</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Windows NT</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Linux kernel</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XNU</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2050669"/>
                  </a:ext>
                </a:extLst>
              </a:tr>
              <a:tr h="0">
                <a:tc>
                  <a:txBody>
                    <a:bodyPr/>
                    <a:lstStyle/>
                    <a:p>
                      <a:pPr algn="ctr">
                        <a:lnSpc>
                          <a:spcPts val="1800"/>
                        </a:lnSpc>
                        <a:buNone/>
                      </a:pPr>
                      <a:r>
                        <a:rPr lang="uk-UA" sz="1600" kern="100" noProof="0" dirty="0">
                          <a:effectLst/>
                        </a:rPr>
                        <a:t>Основні компоненти</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Kernel, Executive, HAL, drivers</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Scheduler, Memory, VFS, Network, Drivers</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Mach + BSD + I/O Kit</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9802143"/>
                  </a:ext>
                </a:extLst>
              </a:tr>
              <a:tr h="515889">
                <a:tc>
                  <a:txBody>
                    <a:bodyPr/>
                    <a:lstStyle/>
                    <a:p>
                      <a:pPr algn="ctr">
                        <a:lnSpc>
                          <a:spcPts val="1800"/>
                        </a:lnSpc>
                        <a:buNone/>
                      </a:pPr>
                      <a:r>
                        <a:rPr lang="uk-UA" sz="1600" kern="100" noProof="0" dirty="0">
                          <a:effectLst/>
                        </a:rPr>
                        <a:t>Розділення на User/Kernel</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0940438"/>
                  </a:ext>
                </a:extLst>
              </a:tr>
              <a:tr h="482136">
                <a:tc>
                  <a:txBody>
                    <a:bodyPr/>
                    <a:lstStyle/>
                    <a:p>
                      <a:pPr algn="ctr">
                        <a:lnSpc>
                          <a:spcPts val="1800"/>
                        </a:lnSpc>
                        <a:buNone/>
                      </a:pPr>
                      <a:r>
                        <a:rPr lang="uk-UA" sz="1600" kern="100" noProof="0" dirty="0">
                          <a:effectLst/>
                        </a:rPr>
                        <a:t>Відкритість ядра</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Закрите</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Відкрите</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Основні компоненти XNU відкриті</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2739916"/>
                  </a:ext>
                </a:extLst>
              </a:tr>
              <a:tr h="0">
                <a:tc>
                  <a:txBody>
                    <a:bodyPr/>
                    <a:lstStyle/>
                    <a:p>
                      <a:pPr algn="ctr">
                        <a:lnSpc>
                          <a:spcPts val="1800"/>
                        </a:lnSpc>
                        <a:buNone/>
                      </a:pPr>
                      <a:r>
                        <a:rPr lang="uk-UA" sz="1600" kern="100" noProof="0" dirty="0">
                          <a:effectLst/>
                        </a:rPr>
                        <a:t>Апаратна платформа</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Широкий спектр PC та серверів</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Дуже широкий спектр</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Переважно апаратні платформи Apple</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5213446"/>
                  </a:ext>
                </a:extLst>
              </a:tr>
              <a:tr h="476558">
                <a:tc>
                  <a:txBody>
                    <a:bodyPr/>
                    <a:lstStyle/>
                    <a:p>
                      <a:pPr algn="ctr">
                        <a:lnSpc>
                          <a:spcPts val="1800"/>
                        </a:lnSpc>
                        <a:buNone/>
                      </a:pPr>
                      <a:r>
                        <a:rPr lang="uk-UA" sz="1600" kern="100" noProof="0" dirty="0">
                          <a:effectLst/>
                        </a:rPr>
                        <a:t>Головний акцент</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Сумісність та стандартизація</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Гнучкість і відкритість</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Інтеграція апаратури та ПЗ</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130153"/>
                  </a:ext>
                </a:extLst>
              </a:tr>
              <a:tr h="0">
                <a:tc>
                  <a:txBody>
                    <a:bodyPr/>
                    <a:lstStyle/>
                    <a:p>
                      <a:pPr algn="ctr">
                        <a:lnSpc>
                          <a:spcPts val="1800"/>
                        </a:lnSpc>
                        <a:buNone/>
                      </a:pPr>
                      <a:r>
                        <a:rPr lang="uk-UA" sz="1600" kern="100" noProof="0" dirty="0">
                          <a:effectLst/>
                        </a:rPr>
                        <a:t>Для користувача</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Широка сумісність програм і пристроїв</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Великий вибір систем та налаштувань</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Узгоджене середовище Apple</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6389966"/>
                  </a:ext>
                </a:extLst>
              </a:tr>
              <a:tr h="0">
                <a:tc>
                  <a:txBody>
                    <a:bodyPr/>
                    <a:lstStyle/>
                    <a:p>
                      <a:pPr algn="ctr">
                        <a:lnSpc>
                          <a:spcPts val="1800"/>
                        </a:lnSpc>
                        <a:buNone/>
                      </a:pPr>
                      <a:r>
                        <a:rPr lang="uk-UA" sz="1600" kern="100" noProof="0" dirty="0">
                          <a:effectLst/>
                        </a:rPr>
                        <a:t>Для розробника</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Стандартизовані API, SDK/WDK</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Відкритий код ядра, гнучке налаштування</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600" kern="100" noProof="0" dirty="0">
                          <a:effectLst/>
                        </a:rPr>
                        <a:t>POSIX/Unix + Apple API та тісна інтеграція з платформою</a:t>
                      </a:r>
                      <a:endParaRPr lang="uk-UA" sz="16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3318379"/>
                  </a:ext>
                </a:extLst>
              </a:tr>
            </a:tbl>
          </a:graphicData>
        </a:graphic>
      </p:graphicFrame>
      <p:sp>
        <p:nvSpPr>
          <p:cNvPr id="14" name="TextBox 13">
            <a:extLst>
              <a:ext uri="{FF2B5EF4-FFF2-40B4-BE49-F238E27FC236}">
                <a16:creationId xmlns:a16="http://schemas.microsoft.com/office/drawing/2014/main" id="{61AD0156-8EC8-2491-32B2-DF1E8608AF96}"/>
              </a:ext>
            </a:extLst>
          </p:cNvPr>
          <p:cNvSpPr txBox="1"/>
          <p:nvPr/>
        </p:nvSpPr>
        <p:spPr>
          <a:xfrm>
            <a:off x="252279" y="5969703"/>
            <a:ext cx="11687441" cy="830997"/>
          </a:xfrm>
          <a:prstGeom prst="rect">
            <a:avLst/>
          </a:prstGeom>
          <a:noFill/>
        </p:spPr>
        <p:txBody>
          <a:bodyPr wrap="square">
            <a:spAutoFit/>
          </a:bodyPr>
          <a:lstStyle/>
          <a:p>
            <a:r>
              <a:rPr lang="uk-UA" sz="1600" i="1" noProof="0" dirty="0"/>
              <a:t>Це не означає, що одна архітектура «краща» за інші. </a:t>
            </a:r>
          </a:p>
          <a:p>
            <a:r>
              <a:rPr lang="uk-UA" sz="1600" i="1" noProof="0" dirty="0"/>
              <a:t>Різні підходи є результатом </a:t>
            </a:r>
            <a:r>
              <a:rPr lang="uk-UA" sz="1600" b="1" i="1" noProof="0" dirty="0"/>
              <a:t>різних вимог до сумісності, продуктивності, безпеки, гнучкості та контролю апаратної платформи</a:t>
            </a:r>
            <a:r>
              <a:rPr lang="uk-UA" sz="1600" i="1" noProof="0" dirty="0"/>
              <a:t>.</a:t>
            </a:r>
          </a:p>
        </p:txBody>
      </p:sp>
    </p:spTree>
    <p:extLst>
      <p:ext uri="{BB962C8B-B14F-4D97-AF65-F5344CB8AC3E}">
        <p14:creationId xmlns:p14="http://schemas.microsoft.com/office/powerpoint/2010/main" val="177817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fontScale="90000"/>
          </a:bodyPr>
          <a:lstStyle/>
          <a:p>
            <a:pPr algn="ctr"/>
            <a:r>
              <a:rPr lang="uk-UA" sz="3200" noProof="0" dirty="0"/>
              <a:t>Командний рядок</a:t>
            </a:r>
            <a:br>
              <a:rPr lang="uk-UA" sz="3200" noProof="0" dirty="0"/>
            </a:br>
            <a:r>
              <a:rPr lang="uk-UA" sz="2800" noProof="0" dirty="0"/>
              <a:t>Що таке командний рядок?</a:t>
            </a:r>
            <a:endParaRPr lang="uk-UA" sz="3200" noProof="0" dirty="0"/>
          </a:p>
        </p:txBody>
      </p:sp>
      <p:sp>
        <p:nvSpPr>
          <p:cNvPr id="3" name="Content Placeholder 2"/>
          <p:cNvSpPr>
            <a:spLocks noGrp="1"/>
          </p:cNvSpPr>
          <p:nvPr>
            <p:ph idx="1"/>
          </p:nvPr>
        </p:nvSpPr>
        <p:spPr>
          <a:xfrm>
            <a:off x="448901" y="1028919"/>
            <a:ext cx="10515600" cy="4351338"/>
          </a:xfrm>
        </p:spPr>
        <p:txBody>
          <a:bodyPr>
            <a:normAutofit fontScale="92500" lnSpcReduction="20000"/>
          </a:bodyPr>
          <a:lstStyle/>
          <a:p>
            <a:pPr marL="0" indent="0">
              <a:buNone/>
            </a:pPr>
            <a:r>
              <a:rPr lang="uk-UA" sz="2000" b="1" noProof="0" dirty="0"/>
              <a:t>Командний рядок (CLI – Command-</a:t>
            </a:r>
            <a:r>
              <a:rPr lang="uk-UA" sz="2000" b="1" noProof="0" dirty="0" err="1"/>
              <a:t>Line</a:t>
            </a:r>
            <a:r>
              <a:rPr lang="uk-UA" sz="2000" b="1" noProof="0" dirty="0"/>
              <a:t> Interface)</a:t>
            </a:r>
            <a:r>
              <a:rPr lang="uk-UA" sz="2000" noProof="0" dirty="0"/>
              <a:t> – інтерфейс, у якому користувач взаємодіє з ОС за допомогою текстових команд.</a:t>
            </a:r>
          </a:p>
          <a:p>
            <a:pPr marL="0" indent="0">
              <a:buNone/>
            </a:pPr>
            <a:endParaRPr lang="uk-UA" sz="2000" noProof="0" dirty="0"/>
          </a:p>
          <a:p>
            <a:pPr marL="0" indent="0">
              <a:buNone/>
            </a:pPr>
            <a:r>
              <a:rPr lang="uk-UA" sz="2000" noProof="0" dirty="0"/>
              <a:t>Основні компоненти:</a:t>
            </a:r>
          </a:p>
          <a:p>
            <a:pPr marL="0" indent="0">
              <a:buNone/>
            </a:pPr>
            <a:r>
              <a:rPr lang="uk-UA" sz="2000" b="1" noProof="0" dirty="0"/>
              <a:t>              Користувач → </a:t>
            </a:r>
            <a:r>
              <a:rPr lang="uk-UA" sz="2000" b="1" noProof="0" dirty="0" err="1"/>
              <a:t>shell</a:t>
            </a:r>
            <a:r>
              <a:rPr lang="uk-UA" sz="2000" b="1" noProof="0" dirty="0"/>
              <a:t> → ОС</a:t>
            </a:r>
            <a:endParaRPr lang="uk-UA" sz="2000" noProof="0" dirty="0"/>
          </a:p>
          <a:p>
            <a:pPr marL="0" indent="0">
              <a:buNone/>
            </a:pPr>
            <a:endParaRPr lang="uk-UA" sz="2000" noProof="0" dirty="0"/>
          </a:p>
          <a:p>
            <a:pPr marL="0" indent="0">
              <a:buNone/>
            </a:pPr>
            <a:endParaRPr lang="uk-UA" sz="2000" noProof="0" dirty="0"/>
          </a:p>
          <a:p>
            <a:pPr marL="0" indent="0">
              <a:buNone/>
            </a:pPr>
            <a:r>
              <a:rPr lang="uk-UA" sz="2000" noProof="0" dirty="0"/>
              <a:t>Переваги:</a:t>
            </a:r>
          </a:p>
          <a:p>
            <a:r>
              <a:rPr lang="uk-UA" sz="2000" noProof="0" dirty="0"/>
              <a:t>швидкість; </a:t>
            </a:r>
          </a:p>
          <a:p>
            <a:r>
              <a:rPr lang="uk-UA" sz="2000" noProof="0" dirty="0"/>
              <a:t>автоматизація; </a:t>
            </a:r>
          </a:p>
          <a:p>
            <a:r>
              <a:rPr lang="uk-UA" sz="2000" noProof="0" dirty="0"/>
              <a:t>сценарії; </a:t>
            </a:r>
          </a:p>
          <a:p>
            <a:r>
              <a:rPr lang="uk-UA" sz="2000" noProof="0" dirty="0"/>
              <a:t>віддалене адміністрування; </a:t>
            </a:r>
          </a:p>
          <a:p>
            <a:r>
              <a:rPr lang="uk-UA" sz="2000" noProof="0" dirty="0"/>
              <a:t>доступ до великої кількості системних функцій.</a:t>
            </a:r>
          </a:p>
          <a:p>
            <a:pPr marL="0" indent="0">
              <a:buNone/>
            </a:pPr>
            <a:endParaRPr lang="uk-UA" sz="2000" noProof="0" dirty="0"/>
          </a:p>
        </p:txBody>
      </p:sp>
      <p:pic>
        <p:nvPicPr>
          <p:cNvPr id="6" name="Рисунок 5">
            <a:extLst>
              <a:ext uri="{FF2B5EF4-FFF2-40B4-BE49-F238E27FC236}">
                <a16:creationId xmlns:a16="http://schemas.microsoft.com/office/drawing/2014/main" id="{29B70405-A222-4CD1-9156-73893B8FB064}"/>
              </a:ext>
            </a:extLst>
          </p:cNvPr>
          <p:cNvPicPr>
            <a:picLocks noChangeAspect="1"/>
          </p:cNvPicPr>
          <p:nvPr/>
        </p:nvPicPr>
        <p:blipFill>
          <a:blip r:embed="rId2"/>
          <a:stretch>
            <a:fillRect/>
          </a:stretch>
        </p:blipFill>
        <p:spPr>
          <a:xfrm>
            <a:off x="5841954" y="1808665"/>
            <a:ext cx="6147981" cy="4351338"/>
          </a:xfrm>
          <a:prstGeom prst="rect">
            <a:avLst/>
          </a:prstGeom>
        </p:spPr>
      </p:pic>
    </p:spTree>
    <p:extLst>
      <p:ext uri="{BB962C8B-B14F-4D97-AF65-F5344CB8AC3E}">
        <p14:creationId xmlns:p14="http://schemas.microsoft.com/office/powerpoint/2010/main" val="2671720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1795" y="59977"/>
            <a:ext cx="1668410" cy="539900"/>
          </a:xfrm>
        </p:spPr>
        <p:txBody>
          <a:bodyPr>
            <a:normAutofit/>
          </a:bodyPr>
          <a:lstStyle/>
          <a:p>
            <a:pPr algn="ctr"/>
            <a:r>
              <a:rPr lang="uk-UA" sz="3200" noProof="0" dirty="0"/>
              <a:t>Shell</a:t>
            </a:r>
          </a:p>
        </p:txBody>
      </p:sp>
      <p:sp>
        <p:nvSpPr>
          <p:cNvPr id="4" name="Rectangle 1"/>
          <p:cNvSpPr>
            <a:spLocks noGrp="1" noChangeArrowheads="1"/>
          </p:cNvSpPr>
          <p:nvPr>
            <p:ph idx="1"/>
          </p:nvPr>
        </p:nvSpPr>
        <p:spPr bwMode="auto">
          <a:xfrm>
            <a:off x="92364" y="539900"/>
            <a:ext cx="11748654" cy="6258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lnSpc>
                <a:spcPct val="100000"/>
              </a:lnSpc>
              <a:spcBef>
                <a:spcPts val="0"/>
              </a:spcBef>
              <a:buNone/>
            </a:pPr>
            <a:r>
              <a:rPr lang="uk-UA" sz="1600" b="1" noProof="0" dirty="0"/>
              <a:t>Shell (оболонка)</a:t>
            </a:r>
            <a:r>
              <a:rPr lang="uk-UA" sz="1600" noProof="0" dirty="0"/>
              <a:t> – це програма, яка забезпечує </a:t>
            </a:r>
            <a:r>
              <a:rPr lang="uk-UA" sz="1600" b="1" noProof="0" dirty="0"/>
              <a:t>командний інтерфейс користувача до операційної системи</a:t>
            </a:r>
            <a:r>
              <a:rPr lang="uk-UA" sz="1600" noProof="0" dirty="0"/>
              <a:t>. Вона приймає команди, інтерпретує їх та запускає відповідні операції або програми.</a:t>
            </a:r>
          </a:p>
          <a:p>
            <a:pPr marL="0" indent="0">
              <a:lnSpc>
                <a:spcPct val="100000"/>
              </a:lnSpc>
              <a:spcBef>
                <a:spcPts val="0"/>
              </a:spcBef>
              <a:buNone/>
            </a:pPr>
            <a:endParaRPr lang="uk-UA" sz="1600" noProof="0" dirty="0"/>
          </a:p>
          <a:p>
            <a:pPr marL="0" indent="0">
              <a:lnSpc>
                <a:spcPct val="100000"/>
              </a:lnSpc>
              <a:spcBef>
                <a:spcPts val="0"/>
              </a:spcBef>
              <a:buNone/>
            </a:pPr>
            <a:r>
              <a:rPr lang="uk-UA" sz="1600" noProof="0" dirty="0"/>
              <a:t>Типовий цикл роботи:</a:t>
            </a:r>
            <a:br>
              <a:rPr lang="uk-UA" sz="1600" noProof="0" dirty="0"/>
            </a:br>
            <a:r>
              <a:rPr lang="uk-UA" sz="1600" b="1" noProof="0" dirty="0"/>
              <a:t>введення команди → інтерпретація → виконання → виведення результату</a:t>
            </a:r>
            <a:endParaRPr lang="uk-UA" sz="1600" noProof="0" dirty="0"/>
          </a:p>
          <a:p>
            <a:pPr marL="0" indent="0">
              <a:lnSpc>
                <a:spcPct val="100000"/>
              </a:lnSpc>
              <a:spcBef>
                <a:spcPts val="0"/>
              </a:spcBef>
              <a:buNone/>
            </a:pPr>
            <a:endParaRPr lang="uk-UA" sz="1600" noProof="0" dirty="0"/>
          </a:p>
          <a:p>
            <a:pPr marL="0" indent="0">
              <a:lnSpc>
                <a:spcPct val="100000"/>
              </a:lnSpc>
              <a:spcBef>
                <a:spcPts val="0"/>
              </a:spcBef>
              <a:buNone/>
            </a:pPr>
            <a:r>
              <a:rPr lang="uk-UA" sz="1600" noProof="0" dirty="0"/>
              <a:t>Shell може:</a:t>
            </a:r>
          </a:p>
          <a:p>
            <a:pPr>
              <a:lnSpc>
                <a:spcPct val="100000"/>
              </a:lnSpc>
              <a:spcBef>
                <a:spcPts val="0"/>
              </a:spcBef>
            </a:pPr>
            <a:r>
              <a:rPr lang="uk-UA" sz="1600" noProof="0" dirty="0"/>
              <a:t>запускати програми та передавати їм параметри;</a:t>
            </a:r>
          </a:p>
          <a:p>
            <a:pPr>
              <a:lnSpc>
                <a:spcPct val="100000"/>
              </a:lnSpc>
              <a:spcBef>
                <a:spcPts val="0"/>
              </a:spcBef>
            </a:pPr>
            <a:r>
              <a:rPr lang="uk-UA" sz="1600" noProof="0" dirty="0"/>
              <a:t>працювати з </a:t>
            </a:r>
            <a:r>
              <a:rPr lang="uk-UA" sz="1600" b="1" noProof="0" dirty="0"/>
              <a:t>файлами й каталогами</a:t>
            </a:r>
            <a:r>
              <a:rPr lang="uk-UA" sz="1600" noProof="0" dirty="0"/>
              <a:t>;</a:t>
            </a:r>
          </a:p>
          <a:p>
            <a:pPr>
              <a:lnSpc>
                <a:spcPct val="100000"/>
              </a:lnSpc>
              <a:spcBef>
                <a:spcPts val="0"/>
              </a:spcBef>
            </a:pPr>
            <a:r>
              <a:rPr lang="uk-UA" sz="1600" noProof="0" dirty="0"/>
              <a:t>змінювати поточний каталог;</a:t>
            </a:r>
          </a:p>
          <a:p>
            <a:pPr>
              <a:lnSpc>
                <a:spcPct val="100000"/>
              </a:lnSpc>
              <a:spcBef>
                <a:spcPts val="0"/>
              </a:spcBef>
            </a:pPr>
            <a:r>
              <a:rPr lang="uk-UA" sz="1600" noProof="0" dirty="0"/>
              <a:t>керувати процесами;</a:t>
            </a:r>
          </a:p>
          <a:p>
            <a:pPr>
              <a:lnSpc>
                <a:spcPct val="100000"/>
              </a:lnSpc>
              <a:spcBef>
                <a:spcPts val="0"/>
              </a:spcBef>
            </a:pPr>
            <a:r>
              <a:rPr lang="uk-UA" sz="1600" noProof="0" dirty="0"/>
              <a:t>перенаправляти введення та виведення;</a:t>
            </a:r>
          </a:p>
          <a:p>
            <a:pPr>
              <a:lnSpc>
                <a:spcPct val="100000"/>
              </a:lnSpc>
              <a:spcBef>
                <a:spcPts val="0"/>
              </a:spcBef>
            </a:pPr>
            <a:r>
              <a:rPr lang="uk-UA" sz="1600" noProof="0" dirty="0"/>
              <a:t>об'єднувати команди в </a:t>
            </a:r>
            <a:r>
              <a:rPr lang="uk-UA" sz="1600" b="1" noProof="0" dirty="0"/>
              <a:t>сценарії (скрипти)</a:t>
            </a:r>
            <a:r>
              <a:rPr lang="uk-UA" sz="1600" noProof="0" dirty="0"/>
              <a:t>.</a:t>
            </a:r>
          </a:p>
          <a:p>
            <a:pPr marL="0" indent="0">
              <a:lnSpc>
                <a:spcPct val="100000"/>
              </a:lnSpc>
              <a:buNone/>
            </a:pPr>
            <a:r>
              <a:rPr lang="uk-UA" sz="1600" b="1" noProof="0" dirty="0"/>
              <a:t>Приклади:</a:t>
            </a:r>
            <a:endParaRPr lang="uk-UA" sz="1600" noProof="0" dirty="0"/>
          </a:p>
          <a:p>
            <a:pPr marL="0" indent="0">
              <a:lnSpc>
                <a:spcPct val="100000"/>
              </a:lnSpc>
              <a:buNone/>
            </a:pPr>
            <a:r>
              <a:rPr lang="uk-UA" sz="1600" b="1" noProof="0" dirty="0"/>
              <a:t>Windows</a:t>
            </a:r>
            <a:endParaRPr lang="uk-UA" sz="1600" noProof="0" dirty="0"/>
          </a:p>
          <a:p>
            <a:pPr eaLnBrk="0" fontAlgn="base" hangingPunct="0">
              <a:lnSpc>
                <a:spcPct val="100000"/>
              </a:lnSpc>
              <a:spcBef>
                <a:spcPct val="0"/>
              </a:spcBef>
              <a:spcAft>
                <a:spcPct val="0"/>
              </a:spcAft>
            </a:pPr>
            <a:r>
              <a:rPr lang="uk-UA" sz="1600" noProof="0" dirty="0"/>
              <a:t>Command Prompt (cmd.exe)</a:t>
            </a:r>
          </a:p>
          <a:p>
            <a:pPr eaLnBrk="0" fontAlgn="base" hangingPunct="0">
              <a:lnSpc>
                <a:spcPct val="100000"/>
              </a:lnSpc>
              <a:spcBef>
                <a:spcPct val="0"/>
              </a:spcBef>
              <a:spcAft>
                <a:spcPct val="0"/>
              </a:spcAft>
            </a:pPr>
            <a:r>
              <a:rPr lang="uk-UA" sz="1600" noProof="0" dirty="0"/>
              <a:t>PowerShell.</a:t>
            </a:r>
          </a:p>
          <a:p>
            <a:pPr marL="0" indent="0">
              <a:lnSpc>
                <a:spcPct val="100000"/>
              </a:lnSpc>
              <a:spcBef>
                <a:spcPts val="0"/>
              </a:spcBef>
              <a:buNone/>
            </a:pPr>
            <a:r>
              <a:rPr lang="uk-UA" sz="1600" b="1" noProof="0" dirty="0"/>
              <a:t>Linux / macOS</a:t>
            </a:r>
            <a:endParaRPr lang="uk-UA" sz="1600" noProof="0" dirty="0"/>
          </a:p>
          <a:p>
            <a:pPr>
              <a:lnSpc>
                <a:spcPct val="100000"/>
              </a:lnSpc>
              <a:spcBef>
                <a:spcPts val="0"/>
              </a:spcBef>
            </a:pPr>
            <a:r>
              <a:rPr lang="uk-UA" sz="1600" noProof="0" dirty="0"/>
              <a:t>Bash;</a:t>
            </a:r>
          </a:p>
          <a:p>
            <a:pPr>
              <a:lnSpc>
                <a:spcPct val="100000"/>
              </a:lnSpc>
              <a:spcBef>
                <a:spcPts val="0"/>
              </a:spcBef>
            </a:pPr>
            <a:r>
              <a:rPr lang="uk-UA" sz="1600" noProof="0" dirty="0"/>
              <a:t>Zsh;</a:t>
            </a:r>
          </a:p>
          <a:p>
            <a:pPr>
              <a:lnSpc>
                <a:spcPct val="100000"/>
              </a:lnSpc>
              <a:spcBef>
                <a:spcPts val="0"/>
              </a:spcBef>
            </a:pPr>
            <a:r>
              <a:rPr lang="uk-UA" sz="1600" noProof="0" dirty="0"/>
              <a:t>інші </a:t>
            </a:r>
            <a:r>
              <a:rPr lang="uk-UA" sz="1600" noProof="0" dirty="0" err="1"/>
              <a:t>shell</a:t>
            </a:r>
            <a:r>
              <a:rPr lang="uk-UA" sz="1600" noProof="0" dirty="0"/>
              <a:t>.</a:t>
            </a:r>
          </a:p>
          <a:p>
            <a:pPr marL="0" indent="0">
              <a:lnSpc>
                <a:spcPct val="100000"/>
              </a:lnSpc>
              <a:spcBef>
                <a:spcPts val="0"/>
              </a:spcBef>
              <a:buNone/>
            </a:pPr>
            <a:endParaRPr lang="uk-UA" sz="1600" b="1" noProof="0" dirty="0"/>
          </a:p>
          <a:p>
            <a:pPr marL="0" indent="0">
              <a:lnSpc>
                <a:spcPct val="100000"/>
              </a:lnSpc>
              <a:spcBef>
                <a:spcPts val="0"/>
              </a:spcBef>
              <a:buNone/>
            </a:pPr>
            <a:r>
              <a:rPr lang="uk-UA" sz="1600" b="1" i="1" noProof="0" dirty="0"/>
              <a:t>Важливо:</a:t>
            </a:r>
            <a:r>
              <a:rPr lang="uk-UA" sz="1600" i="1" noProof="0" dirty="0"/>
              <a:t> Shell – це </a:t>
            </a:r>
            <a:r>
              <a:rPr lang="uk-UA" sz="1600" b="1" i="1" noProof="0" dirty="0"/>
              <a:t>не ядро і не вся операційна система</a:t>
            </a:r>
            <a:r>
              <a:rPr lang="uk-UA" sz="1600" i="1" noProof="0" dirty="0"/>
              <a:t>, а програмний інтерфейс, через який користувач взаємодіє із системними службами та програмами.</a:t>
            </a:r>
            <a:endParaRPr kumimoji="0" lang="uk-UA" sz="2000" b="0" i="1" u="none" strike="noStrike" cap="none" normalizeH="0" baseline="0" noProof="0" dirty="0">
              <a:ln>
                <a:noFill/>
              </a:ln>
              <a:solidFill>
                <a:schemeClr val="tx1"/>
              </a:solidFill>
              <a:effectLst/>
              <a:highlight>
                <a:srgbClr val="FFFF00"/>
              </a:highlight>
            </a:endParaRPr>
          </a:p>
        </p:txBody>
      </p:sp>
      <p:pic>
        <p:nvPicPr>
          <p:cNvPr id="8" name="Picture 7">
            <a:extLst>
              <a:ext uri="{FF2B5EF4-FFF2-40B4-BE49-F238E27FC236}">
                <a16:creationId xmlns:a16="http://schemas.microsoft.com/office/drawing/2014/main" id="{97AD694C-596E-FDAD-2597-46B30269007B}"/>
              </a:ext>
            </a:extLst>
          </p:cNvPr>
          <p:cNvPicPr>
            <a:picLocks noChangeAspect="1"/>
          </p:cNvPicPr>
          <p:nvPr/>
        </p:nvPicPr>
        <p:blipFill>
          <a:blip r:embed="rId2"/>
          <a:stretch>
            <a:fillRect/>
          </a:stretch>
        </p:blipFill>
        <p:spPr>
          <a:xfrm>
            <a:off x="9684054" y="1062181"/>
            <a:ext cx="2091792" cy="2071255"/>
          </a:xfrm>
          <a:prstGeom prst="rect">
            <a:avLst/>
          </a:prstGeom>
        </p:spPr>
      </p:pic>
      <p:pic>
        <p:nvPicPr>
          <p:cNvPr id="10" name="Picture 9">
            <a:extLst>
              <a:ext uri="{FF2B5EF4-FFF2-40B4-BE49-F238E27FC236}">
                <a16:creationId xmlns:a16="http://schemas.microsoft.com/office/drawing/2014/main" id="{46B546E2-55DE-0B5F-0D49-151F8C9D20F6}"/>
              </a:ext>
            </a:extLst>
          </p:cNvPr>
          <p:cNvPicPr>
            <a:picLocks noChangeAspect="1"/>
          </p:cNvPicPr>
          <p:nvPr/>
        </p:nvPicPr>
        <p:blipFill>
          <a:blip r:embed="rId3"/>
          <a:stretch>
            <a:fillRect/>
          </a:stretch>
        </p:blipFill>
        <p:spPr>
          <a:xfrm>
            <a:off x="6600740" y="3297213"/>
            <a:ext cx="5074023" cy="2847380"/>
          </a:xfrm>
          <a:prstGeom prst="rect">
            <a:avLst/>
          </a:prstGeom>
        </p:spPr>
      </p:pic>
    </p:spTree>
    <p:extLst>
      <p:ext uri="{BB962C8B-B14F-4D97-AF65-F5344CB8AC3E}">
        <p14:creationId xmlns:p14="http://schemas.microsoft.com/office/powerpoint/2010/main" val="3148341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548375"/>
          </a:xfrm>
        </p:spPr>
        <p:txBody>
          <a:bodyPr>
            <a:normAutofit/>
          </a:bodyPr>
          <a:lstStyle/>
          <a:p>
            <a:pPr algn="ctr"/>
            <a:r>
              <a:rPr lang="uk-UA" sz="3200" noProof="0" dirty="0"/>
              <a:t>Базові команди Linux/macOS</a:t>
            </a:r>
          </a:p>
        </p:txBody>
      </p:sp>
      <p:sp>
        <p:nvSpPr>
          <p:cNvPr id="3" name="Content Placeholder 2"/>
          <p:cNvSpPr>
            <a:spLocks noGrp="1"/>
          </p:cNvSpPr>
          <p:nvPr>
            <p:ph idx="1"/>
          </p:nvPr>
        </p:nvSpPr>
        <p:spPr>
          <a:xfrm>
            <a:off x="282645" y="778775"/>
            <a:ext cx="11678445" cy="5086316"/>
          </a:xfrm>
        </p:spPr>
        <p:txBody>
          <a:bodyPr>
            <a:normAutofit/>
          </a:bodyPr>
          <a:lstStyle/>
          <a:p>
            <a:pPr marL="0" indent="0">
              <a:buNone/>
            </a:pPr>
            <a:r>
              <a:rPr lang="uk-UA" sz="1600" noProof="0" dirty="0"/>
              <a:t>Для роботи з файловою системою через Shell використовуються прості команди</a:t>
            </a:r>
            <a:endParaRPr lang="uk-UA" sz="1200" noProof="0" dirty="0"/>
          </a:p>
        </p:txBody>
      </p:sp>
      <p:graphicFrame>
        <p:nvGraphicFramePr>
          <p:cNvPr id="5" name="Table 4">
            <a:extLst>
              <a:ext uri="{FF2B5EF4-FFF2-40B4-BE49-F238E27FC236}">
                <a16:creationId xmlns:a16="http://schemas.microsoft.com/office/drawing/2014/main" id="{6DC28B7D-540E-A746-4B81-D7B36EC8F0AD}"/>
              </a:ext>
            </a:extLst>
          </p:cNvPr>
          <p:cNvGraphicFramePr>
            <a:graphicFrameLocks noGrp="1"/>
          </p:cNvGraphicFramePr>
          <p:nvPr>
            <p:extLst>
              <p:ext uri="{D42A27DB-BD31-4B8C-83A1-F6EECF244321}">
                <p14:modId xmlns:p14="http://schemas.microsoft.com/office/powerpoint/2010/main" val="1532169274"/>
              </p:ext>
            </p:extLst>
          </p:nvPr>
        </p:nvGraphicFramePr>
        <p:xfrm>
          <a:off x="367146" y="1165760"/>
          <a:ext cx="5848927" cy="1979999"/>
        </p:xfrm>
        <a:graphic>
          <a:graphicData uri="http://schemas.openxmlformats.org/drawingml/2006/table">
            <a:tbl>
              <a:tblPr firstRow="1" firstCol="1" bandRow="1">
                <a:tableStyleId>{5C22544A-7EE6-4342-B048-85BDC9FD1C3A}</a:tableStyleId>
              </a:tblPr>
              <a:tblGrid>
                <a:gridCol w="1747982">
                  <a:extLst>
                    <a:ext uri="{9D8B030D-6E8A-4147-A177-3AD203B41FA5}">
                      <a16:colId xmlns:a16="http://schemas.microsoft.com/office/drawing/2014/main" val="3830372116"/>
                    </a:ext>
                  </a:extLst>
                </a:gridCol>
                <a:gridCol w="1487054">
                  <a:extLst>
                    <a:ext uri="{9D8B030D-6E8A-4147-A177-3AD203B41FA5}">
                      <a16:colId xmlns:a16="http://schemas.microsoft.com/office/drawing/2014/main" val="320697799"/>
                    </a:ext>
                  </a:extLst>
                </a:gridCol>
                <a:gridCol w="2613891">
                  <a:extLst>
                    <a:ext uri="{9D8B030D-6E8A-4147-A177-3AD203B41FA5}">
                      <a16:colId xmlns:a16="http://schemas.microsoft.com/office/drawing/2014/main" val="3946234837"/>
                    </a:ext>
                  </a:extLst>
                </a:gridCol>
              </a:tblGrid>
              <a:tr h="282857">
                <a:tc>
                  <a:txBody>
                    <a:bodyPr/>
                    <a:lstStyle/>
                    <a:p>
                      <a:pPr algn="ctr">
                        <a:lnSpc>
                          <a:spcPts val="1800"/>
                        </a:lnSpc>
                        <a:buNone/>
                      </a:pPr>
                      <a:r>
                        <a:rPr lang="uk-UA" sz="1400" kern="100" noProof="0" dirty="0">
                          <a:effectLst/>
                        </a:rPr>
                        <a:t>Операція</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Команда</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Призначення</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8032174"/>
                  </a:ext>
                </a:extLst>
              </a:tr>
              <a:tr h="282857">
                <a:tc>
                  <a:txBody>
                    <a:bodyPr/>
                    <a:lstStyle/>
                    <a:p>
                      <a:pPr algn="just">
                        <a:lnSpc>
                          <a:spcPts val="1800"/>
                        </a:lnSpc>
                        <a:buNone/>
                      </a:pPr>
                      <a:r>
                        <a:rPr lang="uk-UA" sz="1400" kern="100" noProof="0" dirty="0">
                          <a:effectLst/>
                        </a:rPr>
                        <a:t>Поточний каталог</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pwd</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показати поточний каталог</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573965"/>
                  </a:ext>
                </a:extLst>
              </a:tr>
              <a:tr h="282857">
                <a:tc>
                  <a:txBody>
                    <a:bodyPr/>
                    <a:lstStyle/>
                    <a:p>
                      <a:pPr algn="just">
                        <a:lnSpc>
                          <a:spcPts val="1800"/>
                        </a:lnSpc>
                        <a:buNone/>
                      </a:pPr>
                      <a:r>
                        <a:rPr lang="uk-UA" sz="1400" kern="100" noProof="0" dirty="0">
                          <a:effectLst/>
                        </a:rPr>
                        <a:t>Перегляд вмісту</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ls</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показати файли та каталоги</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0283371"/>
                  </a:ext>
                </a:extLst>
              </a:tr>
              <a:tr h="282857">
                <a:tc>
                  <a:txBody>
                    <a:bodyPr/>
                    <a:lstStyle/>
                    <a:p>
                      <a:pPr algn="just">
                        <a:lnSpc>
                          <a:spcPts val="1800"/>
                        </a:lnSpc>
                        <a:buNone/>
                      </a:pPr>
                      <a:r>
                        <a:rPr lang="uk-UA" sz="1400" kern="100" noProof="0" dirty="0">
                          <a:effectLst/>
                        </a:rPr>
                        <a:t>Перехід</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cd Documents</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перейти до каталогу Documents</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9676392"/>
                  </a:ext>
                </a:extLst>
              </a:tr>
              <a:tr h="282857">
                <a:tc>
                  <a:txBody>
                    <a:bodyPr/>
                    <a:lstStyle/>
                    <a:p>
                      <a:pPr algn="just">
                        <a:lnSpc>
                          <a:spcPts val="1800"/>
                        </a:lnSpc>
                        <a:buNone/>
                      </a:pPr>
                      <a:r>
                        <a:rPr lang="uk-UA" sz="1400" kern="100" noProof="0" dirty="0">
                          <a:effectLst/>
                        </a:rPr>
                        <a:t>Створення каталогу</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mkdir test</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створити каталог test</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1284764"/>
                  </a:ext>
                </a:extLst>
              </a:tr>
              <a:tr h="282857">
                <a:tc>
                  <a:txBody>
                    <a:bodyPr/>
                    <a:lstStyle/>
                    <a:p>
                      <a:pPr algn="just">
                        <a:lnSpc>
                          <a:spcPts val="1800"/>
                        </a:lnSpc>
                        <a:buNone/>
                      </a:pPr>
                      <a:r>
                        <a:rPr lang="uk-UA" sz="1400" kern="100" noProof="0" dirty="0">
                          <a:effectLst/>
                        </a:rPr>
                        <a:t>Створення файлу</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touch file.txt</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створити порожній файл</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1578353"/>
                  </a:ext>
                </a:extLst>
              </a:tr>
              <a:tr h="282857">
                <a:tc>
                  <a:txBody>
                    <a:bodyPr/>
                    <a:lstStyle/>
                    <a:p>
                      <a:pPr algn="just">
                        <a:lnSpc>
                          <a:spcPts val="1800"/>
                        </a:lnSpc>
                        <a:buNone/>
                      </a:pPr>
                      <a:r>
                        <a:rPr lang="uk-UA" sz="1400" kern="100" noProof="0" dirty="0">
                          <a:effectLst/>
                        </a:rPr>
                        <a:t>Видалення файлу</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rm file.txt</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видалити файл</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6533321"/>
                  </a:ext>
                </a:extLst>
              </a:tr>
            </a:tbl>
          </a:graphicData>
        </a:graphic>
      </p:graphicFrame>
      <p:sp>
        <p:nvSpPr>
          <p:cNvPr id="7" name="TextBox 6">
            <a:extLst>
              <a:ext uri="{FF2B5EF4-FFF2-40B4-BE49-F238E27FC236}">
                <a16:creationId xmlns:a16="http://schemas.microsoft.com/office/drawing/2014/main" id="{94908842-0767-C83A-AC51-418A7247456C}"/>
              </a:ext>
            </a:extLst>
          </p:cNvPr>
          <p:cNvSpPr txBox="1"/>
          <p:nvPr/>
        </p:nvSpPr>
        <p:spPr>
          <a:xfrm>
            <a:off x="367146" y="3590582"/>
            <a:ext cx="2422236" cy="2554545"/>
          </a:xfrm>
          <a:prstGeom prst="rect">
            <a:avLst/>
          </a:prstGeom>
          <a:solidFill>
            <a:schemeClr val="bg2">
              <a:lumMod val="90000"/>
            </a:schemeClr>
          </a:solidFill>
        </p:spPr>
        <p:txBody>
          <a:bodyPr wrap="square">
            <a:spAutoFit/>
          </a:bodyPr>
          <a:lstStyle/>
          <a:p>
            <a:pPr algn="just">
              <a:buNone/>
            </a:pPr>
            <a:r>
              <a:rPr lang="uk-UA" sz="1600" kern="100" noProof="0" dirty="0">
                <a:effectLst/>
                <a:latin typeface="Consolas" panose="020B0609020204030204" pitchFamily="49" charset="0"/>
                <a:ea typeface="Times New Roman" panose="02020603050405020304" pitchFamily="18" charset="0"/>
              </a:rPr>
              <a:t>$ pwd</a:t>
            </a:r>
          </a:p>
          <a:p>
            <a:pPr algn="just">
              <a:buNone/>
            </a:pPr>
            <a:r>
              <a:rPr lang="uk-UA" sz="1600" kern="100" noProof="0" dirty="0">
                <a:effectLst/>
                <a:latin typeface="Consolas" panose="020B0609020204030204" pitchFamily="49" charset="0"/>
                <a:ea typeface="Times New Roman" panose="02020603050405020304" pitchFamily="18" charset="0"/>
              </a:rPr>
              <a:t>/home/student</a:t>
            </a:r>
          </a:p>
          <a:p>
            <a:pPr algn="just">
              <a:buNone/>
            </a:pPr>
            <a:r>
              <a:rPr lang="uk-UA" sz="1600" kern="100" noProof="0" dirty="0">
                <a:effectLst/>
                <a:latin typeface="Consolas" panose="020B0609020204030204" pitchFamily="49" charset="0"/>
                <a:ea typeface="Times New Roman" panose="02020603050405020304" pitchFamily="18" charset="0"/>
              </a:rPr>
              <a:t> </a:t>
            </a:r>
          </a:p>
          <a:p>
            <a:pPr algn="just">
              <a:buNone/>
            </a:pPr>
            <a:r>
              <a:rPr lang="uk-UA" sz="1600" kern="100" noProof="0" dirty="0">
                <a:effectLst/>
                <a:latin typeface="Consolas" panose="020B0609020204030204" pitchFamily="49" charset="0"/>
                <a:ea typeface="Times New Roman" panose="02020603050405020304" pitchFamily="18" charset="0"/>
              </a:rPr>
              <a:t>$ mkdir test</a:t>
            </a:r>
          </a:p>
          <a:p>
            <a:pPr algn="just">
              <a:buNone/>
            </a:pPr>
            <a:r>
              <a:rPr lang="uk-UA" sz="1600" kern="100" noProof="0" dirty="0">
                <a:effectLst/>
                <a:latin typeface="Consolas" panose="020B0609020204030204" pitchFamily="49" charset="0"/>
                <a:ea typeface="Times New Roman" panose="02020603050405020304" pitchFamily="18" charset="0"/>
              </a:rPr>
              <a:t>$ cd test</a:t>
            </a:r>
          </a:p>
          <a:p>
            <a:pPr algn="just">
              <a:buNone/>
            </a:pPr>
            <a:r>
              <a:rPr lang="uk-UA" sz="1600" kern="100" noProof="0" dirty="0">
                <a:effectLst/>
                <a:latin typeface="Consolas" panose="020B0609020204030204" pitchFamily="49" charset="0"/>
                <a:ea typeface="Times New Roman" panose="02020603050405020304" pitchFamily="18" charset="0"/>
              </a:rPr>
              <a:t>$ touch file.txt</a:t>
            </a:r>
          </a:p>
          <a:p>
            <a:pPr algn="just">
              <a:buNone/>
            </a:pPr>
            <a:r>
              <a:rPr lang="uk-UA" sz="1600" kern="100" noProof="0" dirty="0">
                <a:effectLst/>
                <a:latin typeface="Consolas" panose="020B0609020204030204" pitchFamily="49" charset="0"/>
                <a:ea typeface="Times New Roman" panose="02020603050405020304" pitchFamily="18" charset="0"/>
              </a:rPr>
              <a:t>$ ls</a:t>
            </a:r>
          </a:p>
          <a:p>
            <a:pPr algn="just">
              <a:buNone/>
            </a:pPr>
            <a:r>
              <a:rPr lang="uk-UA" sz="1600" kern="100" noProof="0" dirty="0">
                <a:effectLst/>
                <a:latin typeface="Consolas" panose="020B0609020204030204" pitchFamily="49" charset="0"/>
                <a:ea typeface="Times New Roman" panose="02020603050405020304" pitchFamily="18" charset="0"/>
              </a:rPr>
              <a:t>file.txt</a:t>
            </a:r>
          </a:p>
          <a:p>
            <a:pPr algn="just">
              <a:buNone/>
            </a:pPr>
            <a:r>
              <a:rPr lang="uk-UA" sz="1600" kern="100" noProof="0" dirty="0">
                <a:effectLst/>
                <a:latin typeface="Consolas" panose="020B0609020204030204" pitchFamily="49" charset="0"/>
                <a:ea typeface="Times New Roman" panose="02020603050405020304" pitchFamily="18" charset="0"/>
              </a:rPr>
              <a:t> </a:t>
            </a:r>
          </a:p>
          <a:p>
            <a:pPr algn="just">
              <a:buNone/>
            </a:pPr>
            <a:r>
              <a:rPr lang="uk-UA" sz="1600" kern="100" noProof="0" dirty="0">
                <a:effectLst/>
                <a:latin typeface="Consolas" panose="020B0609020204030204" pitchFamily="49" charset="0"/>
                <a:ea typeface="Times New Roman" panose="02020603050405020304" pitchFamily="18" charset="0"/>
              </a:rPr>
              <a:t>$ rm file.txt</a:t>
            </a:r>
          </a:p>
        </p:txBody>
      </p:sp>
      <p:sp>
        <p:nvSpPr>
          <p:cNvPr id="9" name="TextBox 8">
            <a:extLst>
              <a:ext uri="{FF2B5EF4-FFF2-40B4-BE49-F238E27FC236}">
                <a16:creationId xmlns:a16="http://schemas.microsoft.com/office/drawing/2014/main" id="{7328798E-4872-372D-CF06-088F852A2088}"/>
              </a:ext>
            </a:extLst>
          </p:cNvPr>
          <p:cNvSpPr txBox="1"/>
          <p:nvPr/>
        </p:nvSpPr>
        <p:spPr>
          <a:xfrm>
            <a:off x="282645" y="3267417"/>
            <a:ext cx="6096000" cy="323165"/>
          </a:xfrm>
          <a:prstGeom prst="rect">
            <a:avLst/>
          </a:prstGeom>
          <a:noFill/>
        </p:spPr>
        <p:txBody>
          <a:bodyPr wrap="square">
            <a:spAutoFit/>
          </a:bodyPr>
          <a:lstStyle/>
          <a:p>
            <a:pPr algn="just">
              <a:lnSpc>
                <a:spcPts val="1800"/>
              </a:lnSpc>
              <a:buNone/>
            </a:pPr>
            <a:r>
              <a:rPr lang="uk-UA" sz="1600" kern="100" noProof="0" dirty="0">
                <a:effectLst/>
                <a:latin typeface="Times New Roman" panose="02020603050405020304" pitchFamily="18" charset="0"/>
                <a:ea typeface="Times New Roman" panose="02020603050405020304" pitchFamily="18" charset="0"/>
              </a:rPr>
              <a:t>Приклад послідовності:</a:t>
            </a:r>
          </a:p>
        </p:txBody>
      </p:sp>
      <p:sp>
        <p:nvSpPr>
          <p:cNvPr id="11" name="TextBox 10">
            <a:extLst>
              <a:ext uri="{FF2B5EF4-FFF2-40B4-BE49-F238E27FC236}">
                <a16:creationId xmlns:a16="http://schemas.microsoft.com/office/drawing/2014/main" id="{004482EE-EAEE-1F00-FF35-B9F24C1C81A6}"/>
              </a:ext>
            </a:extLst>
          </p:cNvPr>
          <p:cNvSpPr txBox="1"/>
          <p:nvPr/>
        </p:nvSpPr>
        <p:spPr>
          <a:xfrm>
            <a:off x="282645" y="6252076"/>
            <a:ext cx="6201282" cy="553998"/>
          </a:xfrm>
          <a:prstGeom prst="rect">
            <a:avLst/>
          </a:prstGeom>
          <a:noFill/>
        </p:spPr>
        <p:txBody>
          <a:bodyPr wrap="square">
            <a:spAutoFit/>
          </a:bodyPr>
          <a:lstStyle/>
          <a:p>
            <a:pPr algn="just">
              <a:lnSpc>
                <a:spcPts val="1800"/>
              </a:lnSpc>
              <a:buNone/>
            </a:pPr>
            <a:r>
              <a:rPr lang="uk-UA" sz="1600" b="1" i="1" kern="100" noProof="0" dirty="0">
                <a:effectLst/>
                <a:latin typeface="Times New Roman" panose="02020603050405020304" pitchFamily="18" charset="0"/>
                <a:ea typeface="Times New Roman" panose="02020603050405020304" pitchFamily="18" charset="0"/>
              </a:rPr>
              <a:t>Команда</a:t>
            </a:r>
            <a:r>
              <a:rPr lang="uk-UA" sz="1600" i="1" kern="100" noProof="0" dirty="0">
                <a:effectLst/>
                <a:latin typeface="Times New Roman" panose="02020603050405020304" pitchFamily="18" charset="0"/>
                <a:ea typeface="Times New Roman" panose="02020603050405020304" pitchFamily="18" charset="0"/>
              </a:rPr>
              <a:t> задає операцію, а </a:t>
            </a:r>
            <a:r>
              <a:rPr lang="uk-UA" sz="1600" b="1" i="1" kern="100" noProof="0" dirty="0">
                <a:effectLst/>
                <a:latin typeface="Times New Roman" panose="02020603050405020304" pitchFamily="18" charset="0"/>
                <a:ea typeface="Times New Roman" panose="02020603050405020304" pitchFamily="18" charset="0"/>
              </a:rPr>
              <a:t>аргумент</a:t>
            </a:r>
            <a:r>
              <a:rPr lang="uk-UA" sz="1600" i="1" kern="100" noProof="0" dirty="0">
                <a:effectLst/>
                <a:latin typeface="Times New Roman" panose="02020603050405020304" pitchFamily="18" charset="0"/>
                <a:ea typeface="Times New Roman" panose="02020603050405020304" pitchFamily="18" charset="0"/>
              </a:rPr>
              <a:t> визначає, над яким об'єктом вона виконується.</a:t>
            </a:r>
          </a:p>
        </p:txBody>
      </p:sp>
      <p:pic>
        <p:nvPicPr>
          <p:cNvPr id="13" name="Picture 12">
            <a:extLst>
              <a:ext uri="{FF2B5EF4-FFF2-40B4-BE49-F238E27FC236}">
                <a16:creationId xmlns:a16="http://schemas.microsoft.com/office/drawing/2014/main" id="{0477F4FA-6DAB-C733-FB31-FDC4D489E382}"/>
              </a:ext>
            </a:extLst>
          </p:cNvPr>
          <p:cNvPicPr>
            <a:picLocks noChangeAspect="1"/>
          </p:cNvPicPr>
          <p:nvPr/>
        </p:nvPicPr>
        <p:blipFill>
          <a:blip r:embed="rId2"/>
          <a:stretch>
            <a:fillRect/>
          </a:stretch>
        </p:blipFill>
        <p:spPr>
          <a:xfrm>
            <a:off x="3291609" y="3532744"/>
            <a:ext cx="3515626" cy="2354502"/>
          </a:xfrm>
          <a:prstGeom prst="rect">
            <a:avLst/>
          </a:prstGeom>
        </p:spPr>
      </p:pic>
      <p:pic>
        <p:nvPicPr>
          <p:cNvPr id="1028" name="Picture 4" descr="Linux under the hood: What happens when you type ls -l | by Mitali Sengupta | Medium">
            <a:extLst>
              <a:ext uri="{FF2B5EF4-FFF2-40B4-BE49-F238E27FC236}">
                <a16:creationId xmlns:a16="http://schemas.microsoft.com/office/drawing/2014/main" id="{4C4E92D9-802B-286B-6F29-93AC0A9D9F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6342" y="1582910"/>
            <a:ext cx="5075658" cy="5223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202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7CB40-FB5A-E151-8CBD-AAF7D660D3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0E0A59-5755-5368-F8D9-B87BD8F1C853}"/>
              </a:ext>
            </a:extLst>
          </p:cNvPr>
          <p:cNvSpPr>
            <a:spLocks noGrp="1"/>
          </p:cNvSpPr>
          <p:nvPr>
            <p:ph type="title"/>
          </p:nvPr>
        </p:nvSpPr>
        <p:spPr>
          <a:xfrm>
            <a:off x="2256954" y="208245"/>
            <a:ext cx="7225420" cy="548375"/>
          </a:xfrm>
        </p:spPr>
        <p:txBody>
          <a:bodyPr>
            <a:normAutofit/>
          </a:bodyPr>
          <a:lstStyle/>
          <a:p>
            <a:pPr algn="ctr"/>
            <a:r>
              <a:rPr lang="uk-UA" sz="3200" dirty="0"/>
              <a:t>Базові команди Windows</a:t>
            </a:r>
            <a:endParaRPr lang="uk-UA" sz="3200" noProof="0" dirty="0"/>
          </a:p>
        </p:txBody>
      </p:sp>
      <p:sp>
        <p:nvSpPr>
          <p:cNvPr id="3" name="Content Placeholder 2">
            <a:extLst>
              <a:ext uri="{FF2B5EF4-FFF2-40B4-BE49-F238E27FC236}">
                <a16:creationId xmlns:a16="http://schemas.microsoft.com/office/drawing/2014/main" id="{C1AAF625-9557-6E51-2C95-5FDF4FB0EEDA}"/>
              </a:ext>
            </a:extLst>
          </p:cNvPr>
          <p:cNvSpPr>
            <a:spLocks noGrp="1"/>
          </p:cNvSpPr>
          <p:nvPr>
            <p:ph idx="1"/>
          </p:nvPr>
        </p:nvSpPr>
        <p:spPr>
          <a:xfrm>
            <a:off x="282645" y="778775"/>
            <a:ext cx="8510373" cy="2913602"/>
          </a:xfrm>
        </p:spPr>
        <p:txBody>
          <a:bodyPr>
            <a:normAutofit/>
          </a:bodyPr>
          <a:lstStyle/>
          <a:p>
            <a:pPr marL="0" indent="0">
              <a:buNone/>
            </a:pPr>
            <a:r>
              <a:rPr lang="uk-UA" sz="1600" noProof="0" dirty="0"/>
              <a:t>Для роботи з файловою системою в </a:t>
            </a:r>
            <a:r>
              <a:rPr lang="uk-UA" sz="1600" b="1" noProof="0" dirty="0"/>
              <a:t>Command Prompt (cmd.exe)</a:t>
            </a:r>
            <a:r>
              <a:rPr lang="uk-UA" sz="1600" noProof="0" dirty="0"/>
              <a:t> використовуються команди:</a:t>
            </a:r>
            <a:endParaRPr lang="uk-UA" sz="1200" noProof="0" dirty="0"/>
          </a:p>
        </p:txBody>
      </p:sp>
      <p:sp>
        <p:nvSpPr>
          <p:cNvPr id="7" name="TextBox 6">
            <a:extLst>
              <a:ext uri="{FF2B5EF4-FFF2-40B4-BE49-F238E27FC236}">
                <a16:creationId xmlns:a16="http://schemas.microsoft.com/office/drawing/2014/main" id="{7D832801-5DDE-F0E4-A31C-FAFC09EEE2B5}"/>
              </a:ext>
            </a:extLst>
          </p:cNvPr>
          <p:cNvSpPr txBox="1"/>
          <p:nvPr/>
        </p:nvSpPr>
        <p:spPr>
          <a:xfrm>
            <a:off x="367145" y="3714191"/>
            <a:ext cx="6095999" cy="2554545"/>
          </a:xfrm>
          <a:prstGeom prst="rect">
            <a:avLst/>
          </a:prstGeom>
          <a:solidFill>
            <a:schemeClr val="bg2">
              <a:lumMod val="90000"/>
            </a:schemeClr>
          </a:solidFill>
        </p:spPr>
        <p:txBody>
          <a:bodyPr wrap="square">
            <a:spAutoFit/>
          </a:bodyPr>
          <a:lstStyle/>
          <a:p>
            <a:r>
              <a:rPr lang="ru-UA" sz="1600" dirty="0">
                <a:latin typeface="Consolas" panose="020B0609020204030204" pitchFamily="49" charset="0"/>
              </a:rPr>
              <a:t>C:\Users\Student&gt;mkdir test</a:t>
            </a:r>
          </a:p>
          <a:p>
            <a:r>
              <a:rPr lang="ru-UA" sz="1600" dirty="0">
                <a:latin typeface="Consolas" panose="020B0609020204030204" pitchFamily="49" charset="0"/>
              </a:rPr>
              <a:t>C:\Users\Student&gt;cd test</a:t>
            </a:r>
          </a:p>
          <a:p>
            <a:r>
              <a:rPr lang="ru-UA" sz="1600" dirty="0">
                <a:latin typeface="Consolas" panose="020B0609020204030204" pitchFamily="49" charset="0"/>
              </a:rPr>
              <a:t>C:\Users\Student\test&gt;copy ..\file.txt backup.txt</a:t>
            </a:r>
          </a:p>
          <a:p>
            <a:r>
              <a:rPr lang="ru-UA" sz="1600" dirty="0">
                <a:latin typeface="Consolas" panose="020B0609020204030204" pitchFamily="49" charset="0"/>
              </a:rPr>
              <a:t>        1 file(s) copied.</a:t>
            </a:r>
          </a:p>
          <a:p>
            <a:r>
              <a:rPr lang="ru-UA" sz="1600" dirty="0">
                <a:latin typeface="Consolas" panose="020B0609020204030204" pitchFamily="49" charset="0"/>
              </a:rPr>
              <a:t> </a:t>
            </a:r>
          </a:p>
          <a:p>
            <a:r>
              <a:rPr lang="ru-UA" sz="1600" dirty="0">
                <a:latin typeface="Consolas" panose="020B0609020204030204" pitchFamily="49" charset="0"/>
              </a:rPr>
              <a:t>C:\Users\Student\test&gt;dir</a:t>
            </a:r>
          </a:p>
          <a:p>
            <a:r>
              <a:rPr lang="ru-UA" sz="1600" dirty="0">
                <a:latin typeface="Consolas" panose="020B0609020204030204" pitchFamily="49" charset="0"/>
              </a:rPr>
              <a:t>...</a:t>
            </a:r>
          </a:p>
          <a:p>
            <a:r>
              <a:rPr lang="ru-UA" sz="1600" dirty="0">
                <a:latin typeface="Consolas" panose="020B0609020204030204" pitchFamily="49" charset="0"/>
              </a:rPr>
              <a:t>backup.txt</a:t>
            </a:r>
          </a:p>
          <a:p>
            <a:r>
              <a:rPr lang="ru-UA" sz="1600" dirty="0">
                <a:latin typeface="Consolas" panose="020B0609020204030204" pitchFamily="49" charset="0"/>
              </a:rPr>
              <a:t> </a:t>
            </a:r>
          </a:p>
          <a:p>
            <a:r>
              <a:rPr lang="ru-UA" sz="1600" dirty="0">
                <a:latin typeface="Consolas" panose="020B0609020204030204" pitchFamily="49" charset="0"/>
              </a:rPr>
              <a:t>C:\Users\Student\test&gt;del backup.txt</a:t>
            </a:r>
          </a:p>
        </p:txBody>
      </p:sp>
      <p:sp>
        <p:nvSpPr>
          <p:cNvPr id="9" name="TextBox 8">
            <a:extLst>
              <a:ext uri="{FF2B5EF4-FFF2-40B4-BE49-F238E27FC236}">
                <a16:creationId xmlns:a16="http://schemas.microsoft.com/office/drawing/2014/main" id="{EF5BF664-C106-D8BC-F136-6DEE07F8D3B7}"/>
              </a:ext>
            </a:extLst>
          </p:cNvPr>
          <p:cNvSpPr txBox="1"/>
          <p:nvPr/>
        </p:nvSpPr>
        <p:spPr>
          <a:xfrm>
            <a:off x="282645" y="3369212"/>
            <a:ext cx="6096000" cy="323165"/>
          </a:xfrm>
          <a:prstGeom prst="rect">
            <a:avLst/>
          </a:prstGeom>
          <a:noFill/>
        </p:spPr>
        <p:txBody>
          <a:bodyPr wrap="square">
            <a:spAutoFit/>
          </a:bodyPr>
          <a:lstStyle/>
          <a:p>
            <a:pPr algn="just">
              <a:lnSpc>
                <a:spcPts val="1800"/>
              </a:lnSpc>
              <a:buNone/>
            </a:pPr>
            <a:r>
              <a:rPr lang="uk-UA" sz="1600" kern="100" noProof="0" dirty="0">
                <a:effectLst/>
                <a:latin typeface="Times New Roman" panose="02020603050405020304" pitchFamily="18" charset="0"/>
                <a:ea typeface="Times New Roman" panose="02020603050405020304" pitchFamily="18" charset="0"/>
              </a:rPr>
              <a:t>Приклад послідовності:</a:t>
            </a:r>
          </a:p>
        </p:txBody>
      </p:sp>
      <p:sp>
        <p:nvSpPr>
          <p:cNvPr id="11" name="TextBox 10">
            <a:extLst>
              <a:ext uri="{FF2B5EF4-FFF2-40B4-BE49-F238E27FC236}">
                <a16:creationId xmlns:a16="http://schemas.microsoft.com/office/drawing/2014/main" id="{0450B5FF-2CBF-3270-7E5B-C54DD471CCD8}"/>
              </a:ext>
            </a:extLst>
          </p:cNvPr>
          <p:cNvSpPr txBox="1"/>
          <p:nvPr/>
        </p:nvSpPr>
        <p:spPr>
          <a:xfrm>
            <a:off x="314503" y="6282418"/>
            <a:ext cx="6201282" cy="553998"/>
          </a:xfrm>
          <a:prstGeom prst="rect">
            <a:avLst/>
          </a:prstGeom>
          <a:noFill/>
        </p:spPr>
        <p:txBody>
          <a:bodyPr wrap="square">
            <a:spAutoFit/>
          </a:bodyPr>
          <a:lstStyle/>
          <a:p>
            <a:pPr algn="just">
              <a:lnSpc>
                <a:spcPts val="1800"/>
              </a:lnSpc>
              <a:buNone/>
            </a:pPr>
            <a:r>
              <a:rPr lang="uk-UA" sz="1600" i="1" dirty="0"/>
              <a:t>Команди </a:t>
            </a:r>
            <a:r>
              <a:rPr lang="en-US" sz="1600" i="1" dirty="0"/>
              <a:t>Windows Command Prompt </a:t>
            </a:r>
            <a:r>
              <a:rPr lang="uk-UA" sz="1600" i="1" dirty="0"/>
              <a:t>та </a:t>
            </a:r>
            <a:r>
              <a:rPr lang="en-US" sz="1600" i="1" dirty="0"/>
              <a:t>Linux/macOS Shell </a:t>
            </a:r>
            <a:r>
              <a:rPr lang="uk-UA" sz="1600" i="1" dirty="0"/>
              <a:t>мають різний синтаксис, хоча виконують подібні операції.</a:t>
            </a:r>
            <a:endParaRPr lang="uk-UA" sz="1600" i="1" kern="100" noProof="0" dirty="0">
              <a:effectLst/>
              <a:latin typeface="Times New Roman" panose="02020603050405020304" pitchFamily="18" charset="0"/>
              <a:ea typeface="Times New Roman" panose="02020603050405020304" pitchFamily="18" charset="0"/>
            </a:endParaRPr>
          </a:p>
        </p:txBody>
      </p:sp>
      <p:graphicFrame>
        <p:nvGraphicFramePr>
          <p:cNvPr id="4" name="Table 3">
            <a:extLst>
              <a:ext uri="{FF2B5EF4-FFF2-40B4-BE49-F238E27FC236}">
                <a16:creationId xmlns:a16="http://schemas.microsoft.com/office/drawing/2014/main" id="{4EAE6633-AA47-1E18-DE19-2A642C9DB5C9}"/>
              </a:ext>
            </a:extLst>
          </p:cNvPr>
          <p:cNvGraphicFramePr>
            <a:graphicFrameLocks noGrp="1"/>
          </p:cNvGraphicFramePr>
          <p:nvPr>
            <p:extLst>
              <p:ext uri="{D42A27DB-BD31-4B8C-83A1-F6EECF244321}">
                <p14:modId xmlns:p14="http://schemas.microsoft.com/office/powerpoint/2010/main" val="3708861266"/>
              </p:ext>
            </p:extLst>
          </p:nvPr>
        </p:nvGraphicFramePr>
        <p:xfrm>
          <a:off x="282645" y="1215169"/>
          <a:ext cx="7271327" cy="1943998"/>
        </p:xfrm>
        <a:graphic>
          <a:graphicData uri="http://schemas.openxmlformats.org/drawingml/2006/table">
            <a:tbl>
              <a:tblPr firstRow="1" firstCol="1" bandRow="1">
                <a:tableStyleId>{5C22544A-7EE6-4342-B048-85BDC9FD1C3A}</a:tableStyleId>
              </a:tblPr>
              <a:tblGrid>
                <a:gridCol w="1646381">
                  <a:extLst>
                    <a:ext uri="{9D8B030D-6E8A-4147-A177-3AD203B41FA5}">
                      <a16:colId xmlns:a16="http://schemas.microsoft.com/office/drawing/2014/main" val="2175179009"/>
                    </a:ext>
                  </a:extLst>
                </a:gridCol>
                <a:gridCol w="2595418">
                  <a:extLst>
                    <a:ext uri="{9D8B030D-6E8A-4147-A177-3AD203B41FA5}">
                      <a16:colId xmlns:a16="http://schemas.microsoft.com/office/drawing/2014/main" val="1085476901"/>
                    </a:ext>
                  </a:extLst>
                </a:gridCol>
                <a:gridCol w="3029528">
                  <a:extLst>
                    <a:ext uri="{9D8B030D-6E8A-4147-A177-3AD203B41FA5}">
                      <a16:colId xmlns:a16="http://schemas.microsoft.com/office/drawing/2014/main" val="3235747916"/>
                    </a:ext>
                  </a:extLst>
                </a:gridCol>
              </a:tblGrid>
              <a:tr h="277714">
                <a:tc>
                  <a:txBody>
                    <a:bodyPr/>
                    <a:lstStyle/>
                    <a:p>
                      <a:pPr algn="ctr">
                        <a:lnSpc>
                          <a:spcPts val="1800"/>
                        </a:lnSpc>
                        <a:buNone/>
                      </a:pPr>
                      <a:r>
                        <a:rPr lang="uk-UA" sz="1400" kern="100" noProof="0" dirty="0">
                          <a:effectLst/>
                        </a:rPr>
                        <a:t>Операція</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Команда</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Призначення</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6163453"/>
                  </a:ext>
                </a:extLst>
              </a:tr>
              <a:tr h="277714">
                <a:tc>
                  <a:txBody>
                    <a:bodyPr/>
                    <a:lstStyle/>
                    <a:p>
                      <a:pPr algn="ctr">
                        <a:lnSpc>
                          <a:spcPts val="1800"/>
                        </a:lnSpc>
                        <a:buNone/>
                      </a:pPr>
                      <a:r>
                        <a:rPr lang="uk-UA" sz="1400" kern="100" noProof="0" dirty="0">
                          <a:effectLst/>
                        </a:rPr>
                        <a:t>Перегляд вмісту</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dir</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показати файли та каталоги</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2583726"/>
                  </a:ext>
                </a:extLst>
              </a:tr>
              <a:tr h="277714">
                <a:tc>
                  <a:txBody>
                    <a:bodyPr/>
                    <a:lstStyle/>
                    <a:p>
                      <a:pPr algn="ctr">
                        <a:lnSpc>
                          <a:spcPts val="1800"/>
                        </a:lnSpc>
                        <a:buNone/>
                      </a:pPr>
                      <a:r>
                        <a:rPr lang="uk-UA" sz="1400" kern="100" noProof="0" dirty="0">
                          <a:effectLst/>
                        </a:rPr>
                        <a:t>Перехід</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cd Documents</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перейти до каталогу Documents</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0189256"/>
                  </a:ext>
                </a:extLst>
              </a:tr>
              <a:tr h="277714">
                <a:tc>
                  <a:txBody>
                    <a:bodyPr/>
                    <a:lstStyle/>
                    <a:p>
                      <a:pPr algn="ctr">
                        <a:lnSpc>
                          <a:spcPts val="1800"/>
                        </a:lnSpc>
                        <a:buNone/>
                      </a:pPr>
                      <a:r>
                        <a:rPr lang="uk-UA" sz="1400" kern="100" noProof="0" dirty="0">
                          <a:effectLst/>
                        </a:rPr>
                        <a:t>Повернення</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cd ..</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перейти до батьківського каталогу</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7970419"/>
                  </a:ext>
                </a:extLst>
              </a:tr>
              <a:tr h="277714">
                <a:tc>
                  <a:txBody>
                    <a:bodyPr/>
                    <a:lstStyle/>
                    <a:p>
                      <a:pPr algn="ctr">
                        <a:lnSpc>
                          <a:spcPts val="1800"/>
                        </a:lnSpc>
                        <a:buNone/>
                      </a:pPr>
                      <a:r>
                        <a:rPr lang="uk-UA" sz="1400" kern="100" noProof="0" dirty="0">
                          <a:effectLst/>
                        </a:rPr>
                        <a:t>Створення каталогу</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mkdir test</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створити каталог test</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0293103"/>
                  </a:ext>
                </a:extLst>
              </a:tr>
              <a:tr h="277714">
                <a:tc>
                  <a:txBody>
                    <a:bodyPr/>
                    <a:lstStyle/>
                    <a:p>
                      <a:pPr algn="ctr">
                        <a:lnSpc>
                          <a:spcPts val="1800"/>
                        </a:lnSpc>
                        <a:buNone/>
                      </a:pPr>
                      <a:r>
                        <a:rPr lang="uk-UA" sz="1400" kern="100" noProof="0" dirty="0">
                          <a:effectLst/>
                        </a:rPr>
                        <a:t>Копіювання</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copy file.txt backup.txt</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скопіювати файл</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2371811"/>
                  </a:ext>
                </a:extLst>
              </a:tr>
              <a:tr h="277714">
                <a:tc>
                  <a:txBody>
                    <a:bodyPr/>
                    <a:lstStyle/>
                    <a:p>
                      <a:pPr algn="ctr">
                        <a:lnSpc>
                          <a:spcPts val="1800"/>
                        </a:lnSpc>
                        <a:buNone/>
                      </a:pPr>
                      <a:r>
                        <a:rPr lang="uk-UA" sz="1400" kern="100" noProof="0" dirty="0">
                          <a:effectLst/>
                        </a:rPr>
                        <a:t>Видалення</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latin typeface="Consolas" panose="020B0609020204030204" pitchFamily="49" charset="0"/>
                        </a:rPr>
                        <a:t>del file.txt</a:t>
                      </a:r>
                      <a:endParaRPr lang="uk-UA" sz="1400" kern="100" noProof="0" dirty="0">
                        <a:effectLst/>
                        <a:latin typeface="Consolas" panose="020B0609020204030204" pitchFamily="49"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800"/>
                        </a:lnSpc>
                        <a:buNone/>
                      </a:pPr>
                      <a:r>
                        <a:rPr lang="uk-UA" sz="1400" kern="100" noProof="0" dirty="0">
                          <a:effectLst/>
                        </a:rPr>
                        <a:t>видалити файл</a:t>
                      </a:r>
                      <a:endParaRPr lang="uk-UA" sz="1400" kern="100" noProof="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4467060"/>
                  </a:ext>
                </a:extLst>
              </a:tr>
            </a:tbl>
          </a:graphicData>
        </a:graphic>
      </p:graphicFrame>
      <p:pic>
        <p:nvPicPr>
          <p:cNvPr id="8" name="Picture 7">
            <a:extLst>
              <a:ext uri="{FF2B5EF4-FFF2-40B4-BE49-F238E27FC236}">
                <a16:creationId xmlns:a16="http://schemas.microsoft.com/office/drawing/2014/main" id="{28C65A7C-D691-7D04-5403-FAC0C9B151BE}"/>
              </a:ext>
            </a:extLst>
          </p:cNvPr>
          <p:cNvPicPr>
            <a:picLocks noChangeAspect="1"/>
          </p:cNvPicPr>
          <p:nvPr/>
        </p:nvPicPr>
        <p:blipFill>
          <a:blip r:embed="rId2"/>
          <a:stretch>
            <a:fillRect/>
          </a:stretch>
        </p:blipFill>
        <p:spPr>
          <a:xfrm>
            <a:off x="8664106" y="328404"/>
            <a:ext cx="3115695" cy="1735396"/>
          </a:xfrm>
          <a:prstGeom prst="rect">
            <a:avLst/>
          </a:prstGeom>
        </p:spPr>
      </p:pic>
      <p:sp>
        <p:nvSpPr>
          <p:cNvPr id="12" name="TextBox 11">
            <a:extLst>
              <a:ext uri="{FF2B5EF4-FFF2-40B4-BE49-F238E27FC236}">
                <a16:creationId xmlns:a16="http://schemas.microsoft.com/office/drawing/2014/main" id="{1C2ED122-8493-B9BC-DB13-A151CAB8DD9A}"/>
              </a:ext>
            </a:extLst>
          </p:cNvPr>
          <p:cNvSpPr txBox="1"/>
          <p:nvPr/>
        </p:nvSpPr>
        <p:spPr>
          <a:xfrm>
            <a:off x="7010400" y="6000677"/>
            <a:ext cx="5181600" cy="835739"/>
          </a:xfrm>
          <a:prstGeom prst="rect">
            <a:avLst/>
          </a:prstGeom>
          <a:noFill/>
        </p:spPr>
        <p:txBody>
          <a:bodyPr wrap="square">
            <a:spAutoFit/>
          </a:bodyPr>
          <a:lstStyle/>
          <a:p>
            <a:pPr>
              <a:buNone/>
            </a:pPr>
            <a:r>
              <a:rPr lang="en-US" sz="1600" b="1" i="1" dirty="0"/>
              <a:t>PowerShell</a:t>
            </a:r>
            <a:r>
              <a:rPr lang="en-US" sz="1600" i="1" dirty="0"/>
              <a:t> – </a:t>
            </a:r>
            <a:r>
              <a:rPr lang="uk-UA" sz="1600" i="1" dirty="0"/>
              <a:t>сучасна оболонка </a:t>
            </a:r>
            <a:r>
              <a:rPr lang="en-US" sz="1600" i="1" dirty="0"/>
              <a:t>Windows </a:t>
            </a:r>
            <a:r>
              <a:rPr lang="uk-UA" sz="1600" i="1" dirty="0"/>
              <a:t>із власним синтаксисом та розширеними можливостями роботи з об'єктами.</a:t>
            </a:r>
          </a:p>
        </p:txBody>
      </p:sp>
      <p:pic>
        <p:nvPicPr>
          <p:cNvPr id="15" name="Picture 14">
            <a:extLst>
              <a:ext uri="{FF2B5EF4-FFF2-40B4-BE49-F238E27FC236}">
                <a16:creationId xmlns:a16="http://schemas.microsoft.com/office/drawing/2014/main" id="{5E1397FB-A676-4A13-9B64-44CA94B98F98}"/>
              </a:ext>
            </a:extLst>
          </p:cNvPr>
          <p:cNvPicPr>
            <a:picLocks noChangeAspect="1"/>
          </p:cNvPicPr>
          <p:nvPr/>
        </p:nvPicPr>
        <p:blipFill>
          <a:blip r:embed="rId3"/>
          <a:stretch>
            <a:fillRect/>
          </a:stretch>
        </p:blipFill>
        <p:spPr>
          <a:xfrm>
            <a:off x="7804964" y="2261654"/>
            <a:ext cx="3835112" cy="3746096"/>
          </a:xfrm>
          <a:prstGeom prst="rect">
            <a:avLst/>
          </a:prstGeom>
        </p:spPr>
      </p:pic>
    </p:spTree>
    <p:extLst>
      <p:ext uri="{BB962C8B-B14F-4D97-AF65-F5344CB8AC3E}">
        <p14:creationId xmlns:p14="http://schemas.microsoft.com/office/powerpoint/2010/main" val="41103342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0845" y="341745"/>
            <a:ext cx="7225420" cy="317842"/>
          </a:xfrm>
        </p:spPr>
        <p:txBody>
          <a:bodyPr>
            <a:normAutofit fontScale="90000"/>
          </a:bodyPr>
          <a:lstStyle/>
          <a:p>
            <a:pPr algn="ctr">
              <a:lnSpc>
                <a:spcPct val="100000"/>
              </a:lnSpc>
            </a:pPr>
            <a:r>
              <a:rPr lang="uk-UA" sz="3600" noProof="0" dirty="0"/>
              <a:t>Робота з процесами з командного рядка</a:t>
            </a:r>
            <a:endParaRPr lang="uk-UA" sz="3200" noProof="0" dirty="0"/>
          </a:p>
        </p:txBody>
      </p:sp>
      <p:sp>
        <p:nvSpPr>
          <p:cNvPr id="3" name="Content Placeholder 2"/>
          <p:cNvSpPr>
            <a:spLocks noGrp="1"/>
          </p:cNvSpPr>
          <p:nvPr>
            <p:ph idx="1"/>
          </p:nvPr>
        </p:nvSpPr>
        <p:spPr>
          <a:xfrm>
            <a:off x="284486" y="751920"/>
            <a:ext cx="11623028" cy="6036777"/>
          </a:xfrm>
        </p:spPr>
        <p:txBody>
          <a:bodyPr>
            <a:noAutofit/>
          </a:bodyPr>
          <a:lstStyle/>
          <a:p>
            <a:pPr marL="0" indent="0">
              <a:lnSpc>
                <a:spcPct val="100000"/>
              </a:lnSpc>
              <a:spcBef>
                <a:spcPts val="0"/>
              </a:spcBef>
              <a:buNone/>
            </a:pPr>
            <a:r>
              <a:rPr lang="uk-UA" sz="1600" noProof="0" dirty="0"/>
              <a:t>Командний рядок ОС дозволяє </a:t>
            </a:r>
            <a:r>
              <a:rPr lang="uk-UA" sz="1600" b="1" noProof="0" dirty="0"/>
              <a:t>переглядати стан процесів та керувати їх виконанням</a:t>
            </a:r>
            <a:r>
              <a:rPr lang="uk-UA" sz="1600" noProof="0" dirty="0"/>
              <a:t> без використання графічного інтерфейсу.</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Linux / macOS</a:t>
            </a:r>
            <a:endParaRPr lang="uk-UA" sz="1600" noProof="0" dirty="0"/>
          </a:p>
          <a:p>
            <a:pPr lvl="0">
              <a:lnSpc>
                <a:spcPct val="100000"/>
              </a:lnSpc>
              <a:spcBef>
                <a:spcPts val="0"/>
              </a:spcBef>
            </a:pPr>
            <a:r>
              <a:rPr lang="uk-UA" sz="1600" noProof="0" dirty="0">
                <a:highlight>
                  <a:srgbClr val="C0C0C0"/>
                </a:highlight>
                <a:latin typeface="Consolas" panose="020B0609020204030204" pitchFamily="49" charset="0"/>
              </a:rPr>
              <a:t>ps</a:t>
            </a:r>
            <a:r>
              <a:rPr lang="uk-UA" sz="1600" noProof="0" dirty="0"/>
              <a:t> – показати інформацію про запущені процеси;</a:t>
            </a:r>
          </a:p>
          <a:p>
            <a:pPr lvl="0">
              <a:lnSpc>
                <a:spcPct val="100000"/>
              </a:lnSpc>
              <a:spcBef>
                <a:spcPts val="0"/>
              </a:spcBef>
            </a:pPr>
            <a:r>
              <a:rPr lang="uk-UA" sz="1600" noProof="0" dirty="0">
                <a:highlight>
                  <a:srgbClr val="C0C0C0"/>
                </a:highlight>
                <a:latin typeface="Consolas" panose="020B0609020204030204" pitchFamily="49" charset="0"/>
              </a:rPr>
              <a:t>top</a:t>
            </a:r>
            <a:r>
              <a:rPr lang="uk-UA" sz="1600" noProof="0" dirty="0"/>
              <a:t> – перегляд процесів та їх поточного використання ресурсів у реальному часі;</a:t>
            </a:r>
          </a:p>
          <a:p>
            <a:pPr lvl="0">
              <a:lnSpc>
                <a:spcPct val="100000"/>
              </a:lnSpc>
              <a:spcBef>
                <a:spcPts val="0"/>
              </a:spcBef>
            </a:pPr>
            <a:r>
              <a:rPr lang="uk-UA" sz="1600" noProof="0" dirty="0">
                <a:highlight>
                  <a:srgbClr val="C0C0C0"/>
                </a:highlight>
              </a:rPr>
              <a:t>kill</a:t>
            </a:r>
            <a:r>
              <a:rPr lang="uk-UA" sz="1600" noProof="0" dirty="0"/>
              <a:t> – надіслати процесу сигнал, зокрема для його завершення.</a:t>
            </a:r>
          </a:p>
          <a:p>
            <a:pPr marL="0" indent="0">
              <a:lnSpc>
                <a:spcPct val="100000"/>
              </a:lnSpc>
              <a:spcBef>
                <a:spcPts val="0"/>
              </a:spcBef>
              <a:buNone/>
            </a:pPr>
            <a:endParaRPr lang="uk-UA" sz="1600" b="1" noProof="0" dirty="0"/>
          </a:p>
          <a:p>
            <a:pPr marL="0" indent="0">
              <a:lnSpc>
                <a:spcPct val="100000"/>
              </a:lnSpc>
              <a:spcBef>
                <a:spcPts val="0"/>
              </a:spcBef>
              <a:buNone/>
            </a:pPr>
            <a:r>
              <a:rPr lang="uk-UA" sz="1600" b="1" noProof="0" dirty="0"/>
              <a:t>Windows</a:t>
            </a:r>
            <a:endParaRPr lang="uk-UA" sz="1600" noProof="0" dirty="0"/>
          </a:p>
          <a:p>
            <a:pPr lvl="0">
              <a:lnSpc>
                <a:spcPct val="100000"/>
              </a:lnSpc>
              <a:spcBef>
                <a:spcPts val="0"/>
              </a:spcBef>
            </a:pPr>
            <a:r>
              <a:rPr lang="uk-UA" sz="1600" noProof="0" dirty="0">
                <a:highlight>
                  <a:srgbClr val="C0C0C0"/>
                </a:highlight>
              </a:rPr>
              <a:t>tasklist</a:t>
            </a:r>
            <a:r>
              <a:rPr lang="uk-UA" sz="1600" noProof="0" dirty="0"/>
              <a:t> – показати перелік запущених процесів;</a:t>
            </a:r>
          </a:p>
          <a:p>
            <a:pPr lvl="0">
              <a:lnSpc>
                <a:spcPct val="100000"/>
              </a:lnSpc>
              <a:spcBef>
                <a:spcPts val="0"/>
              </a:spcBef>
            </a:pPr>
            <a:r>
              <a:rPr lang="uk-UA" sz="1600" noProof="0" dirty="0">
                <a:highlight>
                  <a:srgbClr val="C0C0C0"/>
                </a:highlight>
                <a:latin typeface="Consolas" panose="020B0609020204030204" pitchFamily="49" charset="0"/>
              </a:rPr>
              <a:t>taskkill</a:t>
            </a:r>
            <a:r>
              <a:rPr lang="uk-UA" sz="1600" noProof="0" dirty="0"/>
              <a:t> – завершити вказаний процес.</a:t>
            </a:r>
          </a:p>
          <a:p>
            <a:pPr marL="0" indent="0">
              <a:lnSpc>
                <a:spcPct val="100000"/>
              </a:lnSpc>
              <a:spcBef>
                <a:spcPts val="0"/>
              </a:spcBef>
              <a:buNone/>
            </a:pPr>
            <a:endParaRPr lang="uk-UA" sz="1600" b="1" noProof="0" dirty="0"/>
          </a:p>
          <a:p>
            <a:pPr marL="0" indent="0">
              <a:lnSpc>
                <a:spcPct val="100000"/>
              </a:lnSpc>
              <a:spcBef>
                <a:spcPts val="0"/>
              </a:spcBef>
              <a:buNone/>
            </a:pPr>
            <a:r>
              <a:rPr lang="uk-UA" sz="1600" noProof="0" dirty="0"/>
              <a:t>Приклад Windows:</a:t>
            </a:r>
          </a:p>
          <a:p>
            <a:pPr marL="0" indent="0">
              <a:lnSpc>
                <a:spcPct val="100000"/>
              </a:lnSpc>
              <a:spcBef>
                <a:spcPts val="0"/>
              </a:spcBef>
              <a:buNone/>
            </a:pPr>
            <a:endParaRPr lang="uk-UA" sz="1600" noProof="0" dirty="0"/>
          </a:p>
          <a:p>
            <a:pPr marL="0" indent="0">
              <a:lnSpc>
                <a:spcPct val="100000"/>
              </a:lnSpc>
              <a:spcBef>
                <a:spcPts val="0"/>
              </a:spcBef>
              <a:buNone/>
            </a:pPr>
            <a:endParaRPr lang="uk-UA" sz="1600" noProof="0" dirty="0"/>
          </a:p>
          <a:p>
            <a:pPr marL="0" indent="0">
              <a:lnSpc>
                <a:spcPct val="100000"/>
              </a:lnSpc>
              <a:spcBef>
                <a:spcPts val="0"/>
              </a:spcBef>
              <a:buNone/>
            </a:pPr>
            <a:endParaRPr lang="uk-UA" sz="1600" noProof="0" dirty="0"/>
          </a:p>
          <a:p>
            <a:pPr marL="0" indent="0">
              <a:lnSpc>
                <a:spcPct val="100000"/>
              </a:lnSpc>
              <a:spcBef>
                <a:spcPts val="0"/>
              </a:spcBef>
              <a:buNone/>
            </a:pPr>
            <a:endParaRPr lang="uk-UA" sz="1600" noProof="0" dirty="0"/>
          </a:p>
          <a:p>
            <a:pPr marL="0" indent="0">
              <a:lnSpc>
                <a:spcPct val="100000"/>
              </a:lnSpc>
              <a:spcBef>
                <a:spcPts val="0"/>
              </a:spcBef>
              <a:buNone/>
            </a:pPr>
            <a:endParaRPr lang="uk-UA" sz="1600" noProof="0" dirty="0"/>
          </a:p>
          <a:p>
            <a:pPr marL="0" indent="0">
              <a:lnSpc>
                <a:spcPct val="100000"/>
              </a:lnSpc>
              <a:spcBef>
                <a:spcPts val="0"/>
              </a:spcBef>
              <a:buNone/>
            </a:pPr>
            <a:endParaRPr lang="uk-UA" sz="1600" noProof="0" dirty="0"/>
          </a:p>
          <a:p>
            <a:pPr marL="0" indent="0">
              <a:lnSpc>
                <a:spcPct val="100000"/>
              </a:lnSpc>
              <a:spcBef>
                <a:spcPts val="0"/>
              </a:spcBef>
              <a:buNone/>
            </a:pPr>
            <a:endParaRPr lang="uk-UA" sz="1600" noProof="0" dirty="0"/>
          </a:p>
          <a:p>
            <a:pPr marL="0" indent="0">
              <a:lnSpc>
                <a:spcPct val="100000"/>
              </a:lnSpc>
              <a:spcBef>
                <a:spcPts val="0"/>
              </a:spcBef>
              <a:buNone/>
            </a:pPr>
            <a:endParaRPr lang="uk-UA" sz="1600" noProof="0" dirty="0"/>
          </a:p>
          <a:p>
            <a:pPr marL="0" indent="0">
              <a:lnSpc>
                <a:spcPct val="100000"/>
              </a:lnSpc>
              <a:spcBef>
                <a:spcPts val="0"/>
              </a:spcBef>
              <a:buNone/>
            </a:pPr>
            <a:endParaRPr lang="uk-UA" sz="1600" noProof="0" dirty="0"/>
          </a:p>
          <a:p>
            <a:pPr marL="0" indent="0">
              <a:lnSpc>
                <a:spcPct val="100000"/>
              </a:lnSpc>
              <a:spcBef>
                <a:spcPts val="0"/>
              </a:spcBef>
              <a:buNone/>
            </a:pPr>
            <a:endParaRPr lang="uk-UA" sz="1600" noProof="0" dirty="0"/>
          </a:p>
        </p:txBody>
      </p:sp>
      <p:pic>
        <p:nvPicPr>
          <p:cNvPr id="8" name="Picture 7">
            <a:extLst>
              <a:ext uri="{FF2B5EF4-FFF2-40B4-BE49-F238E27FC236}">
                <a16:creationId xmlns:a16="http://schemas.microsoft.com/office/drawing/2014/main" id="{24770FDE-3DAB-C175-2B44-79A4992CB498}"/>
              </a:ext>
            </a:extLst>
          </p:cNvPr>
          <p:cNvPicPr>
            <a:picLocks noChangeAspect="1"/>
          </p:cNvPicPr>
          <p:nvPr/>
        </p:nvPicPr>
        <p:blipFill>
          <a:blip r:embed="rId2"/>
          <a:stretch>
            <a:fillRect/>
          </a:stretch>
        </p:blipFill>
        <p:spPr>
          <a:xfrm>
            <a:off x="306240" y="3701458"/>
            <a:ext cx="5912572" cy="3073023"/>
          </a:xfrm>
          <a:prstGeom prst="rect">
            <a:avLst/>
          </a:prstGeom>
        </p:spPr>
      </p:pic>
      <p:sp>
        <p:nvSpPr>
          <p:cNvPr id="10" name="TextBox 9">
            <a:extLst>
              <a:ext uri="{FF2B5EF4-FFF2-40B4-BE49-F238E27FC236}">
                <a16:creationId xmlns:a16="http://schemas.microsoft.com/office/drawing/2014/main" id="{959D945A-2539-4E41-03C6-2B51CEE3CE1F}"/>
              </a:ext>
            </a:extLst>
          </p:cNvPr>
          <p:cNvSpPr txBox="1"/>
          <p:nvPr/>
        </p:nvSpPr>
        <p:spPr>
          <a:xfrm>
            <a:off x="6578467" y="3116683"/>
            <a:ext cx="5448932" cy="584775"/>
          </a:xfrm>
          <a:prstGeom prst="rect">
            <a:avLst/>
          </a:prstGeom>
          <a:noFill/>
        </p:spPr>
        <p:txBody>
          <a:bodyPr wrap="square">
            <a:spAutoFit/>
          </a:bodyPr>
          <a:lstStyle/>
          <a:p>
            <a:pPr marL="0" indent="0">
              <a:lnSpc>
                <a:spcPct val="100000"/>
              </a:lnSpc>
              <a:spcBef>
                <a:spcPts val="0"/>
              </a:spcBef>
              <a:buNone/>
            </a:pPr>
            <a:r>
              <a:rPr lang="uk-UA" sz="1600" noProof="0" dirty="0"/>
              <a:t>Кожен процес має </a:t>
            </a:r>
            <a:r>
              <a:rPr lang="uk-UA" sz="1600" b="1" noProof="0" dirty="0"/>
              <a:t>ідентифікатор PID (Process ID)</a:t>
            </a:r>
            <a:r>
              <a:rPr lang="uk-UA" sz="1600" noProof="0" dirty="0"/>
              <a:t>, за яким його можна однозначно визначити в системі.</a:t>
            </a:r>
            <a:endParaRPr lang="uk-UA" sz="1600" noProof="0" dirty="0">
              <a:latin typeface="Consolas" panose="020B0609020204030204" pitchFamily="49" charset="0"/>
            </a:endParaRPr>
          </a:p>
        </p:txBody>
      </p:sp>
      <p:pic>
        <p:nvPicPr>
          <p:cNvPr id="3076" name="Picture 4">
            <a:extLst>
              <a:ext uri="{FF2B5EF4-FFF2-40B4-BE49-F238E27FC236}">
                <a16:creationId xmlns:a16="http://schemas.microsoft.com/office/drawing/2014/main" id="{ED1A093B-9940-1355-6E39-ADC8CADFA8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6600" y="3701458"/>
            <a:ext cx="4750862" cy="133459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2486197-A617-86F9-8423-90BB0A00F476}"/>
              </a:ext>
            </a:extLst>
          </p:cNvPr>
          <p:cNvSpPr txBox="1"/>
          <p:nvPr/>
        </p:nvSpPr>
        <p:spPr>
          <a:xfrm>
            <a:off x="6646600" y="6051445"/>
            <a:ext cx="5239160" cy="584775"/>
          </a:xfrm>
          <a:prstGeom prst="rect">
            <a:avLst/>
          </a:prstGeom>
          <a:noFill/>
        </p:spPr>
        <p:txBody>
          <a:bodyPr wrap="square">
            <a:spAutoFit/>
          </a:bodyPr>
          <a:lstStyle/>
          <a:p>
            <a:pPr marL="0" indent="0">
              <a:lnSpc>
                <a:spcPct val="100000"/>
              </a:lnSpc>
              <a:spcBef>
                <a:spcPts val="0"/>
              </a:spcBef>
              <a:buNone/>
            </a:pPr>
            <a:r>
              <a:rPr lang="uk-UA" sz="1600" i="1" noProof="0" dirty="0"/>
              <a:t>Командний рядок надає прямий програмний інтерфейс для перегляду та керування процесами.</a:t>
            </a:r>
          </a:p>
        </p:txBody>
      </p:sp>
    </p:spTree>
    <p:extLst>
      <p:ext uri="{BB962C8B-B14F-4D97-AF65-F5344CB8AC3E}">
        <p14:creationId xmlns:p14="http://schemas.microsoft.com/office/powerpoint/2010/main" val="5657977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08" y="208245"/>
            <a:ext cx="6711465" cy="318228"/>
          </a:xfrm>
        </p:spPr>
        <p:txBody>
          <a:bodyPr>
            <a:normAutofit fontScale="90000"/>
          </a:bodyPr>
          <a:lstStyle/>
          <a:p>
            <a:pPr algn="ctr"/>
            <a:r>
              <a:rPr lang="uk-UA" sz="3200" noProof="0" dirty="0"/>
              <a:t>Перенаправлення введення та виведення</a:t>
            </a:r>
          </a:p>
        </p:txBody>
      </p:sp>
      <p:sp>
        <p:nvSpPr>
          <p:cNvPr id="3" name="Content Placeholder 2"/>
          <p:cNvSpPr>
            <a:spLocks noGrp="1"/>
          </p:cNvSpPr>
          <p:nvPr>
            <p:ph idx="1"/>
          </p:nvPr>
        </p:nvSpPr>
        <p:spPr>
          <a:xfrm>
            <a:off x="125629" y="659464"/>
            <a:ext cx="7697572" cy="6129263"/>
          </a:xfrm>
        </p:spPr>
        <p:txBody>
          <a:bodyPr>
            <a:normAutofit/>
          </a:bodyPr>
          <a:lstStyle/>
          <a:p>
            <a:pPr marL="0" indent="0">
              <a:buNone/>
            </a:pPr>
            <a:r>
              <a:rPr lang="uk-UA" sz="1600" noProof="0" dirty="0"/>
              <a:t>Командні оболонки дозволяють </a:t>
            </a:r>
            <a:r>
              <a:rPr lang="uk-UA" sz="1600" b="1" noProof="0" dirty="0"/>
              <a:t>керувати потоками введення та виведення</a:t>
            </a:r>
            <a:r>
              <a:rPr lang="uk-UA" sz="1600" noProof="0" dirty="0"/>
              <a:t> програм і поєднувати команди між собою.</a:t>
            </a:r>
          </a:p>
          <a:p>
            <a:pPr marL="0" indent="0">
              <a:buNone/>
            </a:pPr>
            <a:endParaRPr lang="uk-UA" sz="1600" b="1" noProof="0" dirty="0"/>
          </a:p>
          <a:p>
            <a:pPr marL="0" indent="0">
              <a:buNone/>
            </a:pPr>
            <a:r>
              <a:rPr lang="uk-UA" sz="1600" b="1" noProof="0" dirty="0"/>
              <a:t>Перенаправлення потоку виведення у файл</a:t>
            </a:r>
            <a:endParaRPr lang="uk-UA" sz="1600" noProof="0" dirty="0"/>
          </a:p>
          <a:p>
            <a:pPr marL="0" indent="0">
              <a:buNone/>
            </a:pPr>
            <a:r>
              <a:rPr lang="uk-UA" sz="1600" noProof="0" dirty="0"/>
              <a:t>Символ </a:t>
            </a:r>
            <a:r>
              <a:rPr lang="uk-UA" sz="1600" b="1" noProof="0" dirty="0">
                <a:highlight>
                  <a:srgbClr val="C0C0C0"/>
                </a:highlight>
                <a:latin typeface="Consolas" panose="020B0609020204030204" pitchFamily="49" charset="0"/>
              </a:rPr>
              <a:t>&gt;</a:t>
            </a:r>
            <a:r>
              <a:rPr lang="uk-UA" sz="1600" noProof="0" dirty="0"/>
              <a:t> направляє стандартний вивід команди у файл:</a:t>
            </a:r>
          </a:p>
          <a:p>
            <a:pPr marL="0" indent="0">
              <a:buNone/>
            </a:pPr>
            <a:r>
              <a:rPr lang="uk-UA" sz="1600" noProof="0" dirty="0">
                <a:highlight>
                  <a:srgbClr val="C0C0C0"/>
                </a:highlight>
                <a:latin typeface="Consolas" panose="020B0609020204030204" pitchFamily="49" charset="0"/>
              </a:rPr>
              <a:t>dir &gt; files.txt</a:t>
            </a:r>
          </a:p>
          <a:p>
            <a:pPr marL="0" indent="0">
              <a:buNone/>
            </a:pPr>
            <a:r>
              <a:rPr lang="uk-UA" sz="1600" noProof="0" dirty="0"/>
              <a:t>Результат команди </a:t>
            </a:r>
            <a:r>
              <a:rPr lang="uk-UA" sz="1600" noProof="0" dirty="0">
                <a:highlight>
                  <a:srgbClr val="C0C0C0"/>
                </a:highlight>
                <a:latin typeface="Consolas" panose="020B0609020204030204" pitchFamily="49" charset="0"/>
              </a:rPr>
              <a:t>dir</a:t>
            </a:r>
            <a:r>
              <a:rPr lang="uk-UA" sz="1600" noProof="0" dirty="0"/>
              <a:t> записується у </a:t>
            </a:r>
            <a:r>
              <a:rPr lang="uk-UA" sz="1600" noProof="0" dirty="0">
                <a:highlight>
                  <a:srgbClr val="C0C0C0"/>
                </a:highlight>
                <a:latin typeface="Consolas" panose="020B0609020204030204" pitchFamily="49" charset="0"/>
              </a:rPr>
              <a:t>files.txt </a:t>
            </a:r>
            <a:r>
              <a:rPr lang="uk-UA" sz="1600" noProof="0" dirty="0"/>
              <a:t>замість виведення на екран.</a:t>
            </a:r>
          </a:p>
          <a:p>
            <a:pPr marL="0" indent="0">
              <a:buNone/>
            </a:pPr>
            <a:endParaRPr lang="uk-UA" sz="1600" b="1" noProof="0" dirty="0"/>
          </a:p>
          <a:p>
            <a:pPr marL="0" indent="0">
              <a:buNone/>
            </a:pPr>
            <a:r>
              <a:rPr lang="uk-UA" sz="1600" b="1" noProof="0" dirty="0"/>
              <a:t>Конвеєр (</a:t>
            </a:r>
            <a:r>
              <a:rPr lang="uk-UA" sz="1600" b="1" noProof="0" dirty="0" err="1"/>
              <a:t>pipe</a:t>
            </a:r>
            <a:r>
              <a:rPr lang="uk-UA" sz="1600" b="1" noProof="0" dirty="0"/>
              <a:t>)</a:t>
            </a:r>
            <a:endParaRPr lang="uk-UA" sz="1600" noProof="0" dirty="0"/>
          </a:p>
          <a:p>
            <a:pPr marL="0" indent="0">
              <a:buNone/>
            </a:pPr>
            <a:r>
              <a:rPr lang="uk-UA" sz="1600" noProof="0" dirty="0"/>
              <a:t>Символ </a:t>
            </a:r>
            <a:r>
              <a:rPr lang="uk-UA" sz="1600" b="1" noProof="0" dirty="0">
                <a:highlight>
                  <a:srgbClr val="C0C0C0"/>
                </a:highlight>
                <a:latin typeface="Consolas" panose="020B0609020204030204" pitchFamily="49" charset="0"/>
              </a:rPr>
              <a:t>|</a:t>
            </a:r>
            <a:r>
              <a:rPr lang="uk-UA" sz="1600" noProof="0" dirty="0"/>
              <a:t> передає </a:t>
            </a:r>
            <a:r>
              <a:rPr lang="uk-UA" sz="1600" b="1" noProof="0" dirty="0"/>
              <a:t>стандартний вивід однієї команди на стандартний ввід іншої</a:t>
            </a:r>
            <a:r>
              <a:rPr lang="uk-UA" sz="1600" noProof="0" dirty="0"/>
              <a:t>:</a:t>
            </a:r>
          </a:p>
          <a:p>
            <a:pPr marL="0" indent="0">
              <a:buNone/>
            </a:pPr>
            <a:r>
              <a:rPr lang="uk-UA" sz="1600" noProof="0" dirty="0">
                <a:highlight>
                  <a:srgbClr val="C0C0C0"/>
                </a:highlight>
                <a:latin typeface="Consolas" panose="020B0609020204030204" pitchFamily="49" charset="0"/>
              </a:rPr>
              <a:t>command1 | command2</a:t>
            </a:r>
          </a:p>
          <a:p>
            <a:pPr marL="0" indent="0">
              <a:buNone/>
            </a:pPr>
            <a:endParaRPr lang="uk-UA" sz="1600" noProof="0" dirty="0"/>
          </a:p>
          <a:p>
            <a:pPr marL="0" indent="0">
              <a:buNone/>
            </a:pPr>
            <a:r>
              <a:rPr lang="uk-UA" sz="1600" noProof="0" dirty="0"/>
              <a:t>Наприклад, у Linux/macOS:</a:t>
            </a:r>
          </a:p>
          <a:p>
            <a:pPr marL="0" indent="0">
              <a:buNone/>
            </a:pPr>
            <a:r>
              <a:rPr lang="uk-UA" sz="1600" noProof="0" dirty="0">
                <a:highlight>
                  <a:srgbClr val="C0C0C0"/>
                </a:highlight>
                <a:latin typeface="Consolas" panose="020B0609020204030204" pitchFamily="49" charset="0"/>
              </a:rPr>
              <a:t>ps | grep firefox</a:t>
            </a:r>
          </a:p>
          <a:p>
            <a:pPr marL="0" indent="0">
              <a:buNone/>
            </a:pPr>
            <a:r>
              <a:rPr lang="uk-UA" sz="1600" noProof="0" dirty="0">
                <a:highlight>
                  <a:srgbClr val="C0C0C0"/>
                </a:highlight>
                <a:latin typeface="Consolas" panose="020B0609020204030204" pitchFamily="49" charset="0"/>
              </a:rPr>
              <a:t>ps</a:t>
            </a:r>
            <a:r>
              <a:rPr lang="uk-UA" sz="1600" noProof="0" dirty="0">
                <a:latin typeface="Consolas" panose="020B0609020204030204" pitchFamily="49" charset="0"/>
              </a:rPr>
              <a:t> </a:t>
            </a:r>
            <a:r>
              <a:rPr lang="uk-UA" sz="1600" noProof="0" dirty="0"/>
              <a:t>формує список процесів, а </a:t>
            </a:r>
            <a:r>
              <a:rPr lang="uk-UA" sz="1600" noProof="0" dirty="0">
                <a:highlight>
                  <a:srgbClr val="C0C0C0"/>
                </a:highlight>
                <a:latin typeface="Consolas" panose="020B0609020204030204" pitchFamily="49" charset="0"/>
              </a:rPr>
              <a:t>grep</a:t>
            </a:r>
            <a:r>
              <a:rPr lang="uk-UA" sz="1600" noProof="0" dirty="0"/>
              <a:t> відбирає з нього рядки, що містять </a:t>
            </a:r>
            <a:r>
              <a:rPr lang="uk-UA" sz="1600" noProof="0" dirty="0">
                <a:highlight>
                  <a:srgbClr val="C0C0C0"/>
                </a:highlight>
              </a:rPr>
              <a:t>firefox</a:t>
            </a:r>
            <a:r>
              <a:rPr lang="uk-UA" sz="1600" noProof="0" dirty="0"/>
              <a:t>.</a:t>
            </a:r>
          </a:p>
          <a:p>
            <a:pPr marL="0" indent="0">
              <a:buNone/>
            </a:pPr>
            <a:endParaRPr lang="uk-UA" sz="1600" noProof="0" dirty="0"/>
          </a:p>
          <a:p>
            <a:pPr marL="0" indent="0">
              <a:buNone/>
            </a:pPr>
            <a:r>
              <a:rPr lang="uk-UA" sz="1600" noProof="0" dirty="0"/>
              <a:t>Перенаправлення </a:t>
            </a:r>
            <a:r>
              <a:rPr lang="uk-UA" sz="1600" noProof="0" dirty="0">
                <a:highlight>
                  <a:srgbClr val="C0C0C0"/>
                </a:highlight>
              </a:rPr>
              <a:t>&gt;</a:t>
            </a:r>
            <a:r>
              <a:rPr lang="uk-UA" sz="1600" noProof="0" dirty="0"/>
              <a:t> → команда → файл</a:t>
            </a:r>
            <a:br>
              <a:rPr lang="uk-UA" sz="1600" noProof="0" dirty="0"/>
            </a:br>
            <a:r>
              <a:rPr lang="uk-UA" sz="1600" noProof="0" dirty="0"/>
              <a:t>                  Конвеєр </a:t>
            </a:r>
            <a:r>
              <a:rPr lang="uk-UA" sz="1600" noProof="0" dirty="0">
                <a:highlight>
                  <a:srgbClr val="C0C0C0"/>
                </a:highlight>
              </a:rPr>
              <a:t>|</a:t>
            </a:r>
            <a:r>
              <a:rPr lang="uk-UA" sz="1600" noProof="0" dirty="0"/>
              <a:t> → команда → команда</a:t>
            </a:r>
          </a:p>
          <a:p>
            <a:pPr marL="0" indent="0">
              <a:buNone/>
            </a:pPr>
            <a:endParaRPr lang="uk-UA" sz="1200" noProof="0" dirty="0"/>
          </a:p>
        </p:txBody>
      </p:sp>
      <p:pic>
        <p:nvPicPr>
          <p:cNvPr id="4098" name="Picture 2" descr="Building Tools with the Unix Shell — Programming for Financial Technology">
            <a:extLst>
              <a:ext uri="{FF2B5EF4-FFF2-40B4-BE49-F238E27FC236}">
                <a16:creationId xmlns:a16="http://schemas.microsoft.com/office/drawing/2014/main" id="{9F1B74D1-223F-51E9-A642-158D3AE0BE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6545" y="936737"/>
            <a:ext cx="3653704" cy="3339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54987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739398"/>
          </a:xfrm>
        </p:spPr>
        <p:txBody>
          <a:bodyPr>
            <a:normAutofit/>
          </a:bodyPr>
          <a:lstStyle/>
          <a:p>
            <a:pPr algn="ctr"/>
            <a:r>
              <a:rPr lang="uk-UA" sz="3200" noProof="0" dirty="0"/>
              <a:t>Скрипти та автоматизація</a:t>
            </a:r>
          </a:p>
        </p:txBody>
      </p:sp>
      <p:sp>
        <p:nvSpPr>
          <p:cNvPr id="3" name="Content Placeholder 2"/>
          <p:cNvSpPr>
            <a:spLocks noGrp="1"/>
          </p:cNvSpPr>
          <p:nvPr>
            <p:ph idx="1"/>
          </p:nvPr>
        </p:nvSpPr>
        <p:spPr>
          <a:xfrm>
            <a:off x="448901" y="1028919"/>
            <a:ext cx="10515600" cy="4351338"/>
          </a:xfrm>
        </p:spPr>
        <p:txBody>
          <a:bodyPr>
            <a:normAutofit/>
          </a:bodyPr>
          <a:lstStyle/>
          <a:p>
            <a:pPr marL="0" indent="0">
              <a:buNone/>
            </a:pPr>
            <a:r>
              <a:rPr lang="uk-UA" sz="1600" noProof="0" dirty="0"/>
              <a:t>Команди можна об'єднувати у </a:t>
            </a:r>
            <a:r>
              <a:rPr lang="uk-UA" sz="1600" b="1" noProof="0" dirty="0"/>
              <a:t>сценарії (scripts)</a:t>
            </a:r>
            <a:r>
              <a:rPr lang="uk-UA" sz="1600" noProof="0" dirty="0"/>
              <a:t>.</a:t>
            </a:r>
          </a:p>
          <a:p>
            <a:pPr marL="0" indent="0">
              <a:buNone/>
            </a:pPr>
            <a:r>
              <a:rPr lang="uk-UA" sz="1600" noProof="0" dirty="0"/>
              <a:t>Замість виконання окремих команд:</a:t>
            </a:r>
          </a:p>
          <a:p>
            <a:pPr marL="0" indent="0">
              <a:buNone/>
            </a:pPr>
            <a:endParaRPr lang="uk-UA" sz="1600" noProof="0" dirty="0"/>
          </a:p>
          <a:p>
            <a:pPr marL="0" indent="0">
              <a:buNone/>
            </a:pPr>
            <a:endParaRPr lang="uk-UA" sz="1600" noProof="0" dirty="0"/>
          </a:p>
          <a:p>
            <a:pPr marL="0" indent="0">
              <a:buNone/>
            </a:pPr>
            <a:endParaRPr lang="uk-UA" sz="1600" noProof="0" dirty="0"/>
          </a:p>
          <a:p>
            <a:pPr marL="0" indent="0">
              <a:buNone/>
            </a:pPr>
            <a:endParaRPr lang="uk-UA" sz="1600" noProof="0" dirty="0"/>
          </a:p>
          <a:p>
            <a:pPr marL="0" indent="0">
              <a:buNone/>
            </a:pPr>
            <a:endParaRPr lang="uk-UA" sz="1600" noProof="0" dirty="0"/>
          </a:p>
        </p:txBody>
      </p:sp>
      <p:sp>
        <p:nvSpPr>
          <p:cNvPr id="4" name="Rectangle 3"/>
          <p:cNvSpPr/>
          <p:nvPr/>
        </p:nvSpPr>
        <p:spPr>
          <a:xfrm>
            <a:off x="615965" y="1768619"/>
            <a:ext cx="1324402" cy="1107996"/>
          </a:xfrm>
          <a:prstGeom prst="rect">
            <a:avLst/>
          </a:prstGeom>
          <a:solidFill>
            <a:schemeClr val="bg1">
              <a:lumMod val="85000"/>
            </a:schemeClr>
          </a:solidFill>
        </p:spPr>
        <p:txBody>
          <a:bodyPr wrap="none">
            <a:spAutoFit/>
          </a:bodyPr>
          <a:lstStyle/>
          <a:p>
            <a:r>
              <a:rPr lang="uk-UA" sz="1600" noProof="0" dirty="0">
                <a:latin typeface="Consolas" panose="020B0609020204030204" pitchFamily="49" charset="0"/>
              </a:rPr>
              <a:t>command 1 </a:t>
            </a:r>
          </a:p>
          <a:p>
            <a:r>
              <a:rPr lang="uk-UA" sz="1600" noProof="0" dirty="0">
                <a:latin typeface="Consolas" panose="020B0609020204030204" pitchFamily="49" charset="0"/>
              </a:rPr>
              <a:t>command 2 </a:t>
            </a:r>
          </a:p>
          <a:p>
            <a:r>
              <a:rPr lang="uk-UA" sz="1600" noProof="0" dirty="0">
                <a:latin typeface="Consolas" panose="020B0609020204030204" pitchFamily="49" charset="0"/>
              </a:rPr>
              <a:t>command 3 </a:t>
            </a:r>
          </a:p>
          <a:p>
            <a:r>
              <a:rPr lang="uk-UA" sz="1600" noProof="0" dirty="0">
                <a:latin typeface="Consolas" panose="020B0609020204030204" pitchFamily="49" charset="0"/>
              </a:rPr>
              <a:t>command 4</a:t>
            </a:r>
          </a:p>
        </p:txBody>
      </p:sp>
      <p:sp>
        <p:nvSpPr>
          <p:cNvPr id="5" name="Rectangle 4"/>
          <p:cNvSpPr/>
          <p:nvPr/>
        </p:nvSpPr>
        <p:spPr>
          <a:xfrm>
            <a:off x="448901" y="2968948"/>
            <a:ext cx="6096000" cy="2616101"/>
          </a:xfrm>
          <a:prstGeom prst="rect">
            <a:avLst/>
          </a:prstGeom>
        </p:spPr>
        <p:txBody>
          <a:bodyPr>
            <a:spAutoFit/>
          </a:bodyPr>
          <a:lstStyle/>
          <a:p>
            <a:r>
              <a:rPr lang="uk-UA" sz="1600" noProof="0" dirty="0"/>
              <a:t>користувач запускає один сценарій, що містить в середині всі ці команди.</a:t>
            </a:r>
          </a:p>
          <a:p>
            <a:endParaRPr lang="uk-UA" sz="1600" noProof="0" dirty="0"/>
          </a:p>
          <a:p>
            <a:r>
              <a:rPr lang="uk-UA" sz="1600" noProof="0" dirty="0"/>
              <a:t>Скрипти використовуються для:</a:t>
            </a:r>
          </a:p>
          <a:p>
            <a:pPr>
              <a:buFont typeface="Arial" panose="020B0604020202020204" pitchFamily="34" charset="0"/>
              <a:buChar char="•"/>
            </a:pPr>
            <a:r>
              <a:rPr lang="uk-UA" sz="1600" noProof="0" dirty="0"/>
              <a:t>  автоматизації; </a:t>
            </a:r>
          </a:p>
          <a:p>
            <a:pPr>
              <a:buFont typeface="Arial" panose="020B0604020202020204" pitchFamily="34" charset="0"/>
              <a:buChar char="•"/>
            </a:pPr>
            <a:r>
              <a:rPr lang="uk-UA" sz="1600" noProof="0" dirty="0"/>
              <a:t>  адміністрування; </a:t>
            </a:r>
          </a:p>
          <a:p>
            <a:pPr>
              <a:buFont typeface="Arial" panose="020B0604020202020204" pitchFamily="34" charset="0"/>
              <a:buChar char="•"/>
            </a:pPr>
            <a:r>
              <a:rPr lang="uk-UA" sz="1600" noProof="0" dirty="0"/>
              <a:t>  резервного копіювання; </a:t>
            </a:r>
          </a:p>
          <a:p>
            <a:pPr>
              <a:buFont typeface="Arial" panose="020B0604020202020204" pitchFamily="34" charset="0"/>
              <a:buChar char="•"/>
            </a:pPr>
            <a:r>
              <a:rPr lang="uk-UA" sz="1600" noProof="0" dirty="0"/>
              <a:t>  обробки файлів; </a:t>
            </a:r>
          </a:p>
          <a:p>
            <a:pPr>
              <a:buFont typeface="Arial" panose="020B0604020202020204" pitchFamily="34" charset="0"/>
              <a:buChar char="•"/>
            </a:pPr>
            <a:r>
              <a:rPr lang="uk-UA" sz="1600" noProof="0" dirty="0"/>
              <a:t>  запуску програм; </a:t>
            </a:r>
          </a:p>
          <a:p>
            <a:pPr>
              <a:buFont typeface="Arial" panose="020B0604020202020204" pitchFamily="34" charset="0"/>
              <a:buChar char="•"/>
            </a:pPr>
            <a:r>
              <a:rPr lang="uk-UA" sz="1600" noProof="0" dirty="0"/>
              <a:t>  тестування.</a:t>
            </a:r>
          </a:p>
        </p:txBody>
      </p:sp>
      <p:pic>
        <p:nvPicPr>
          <p:cNvPr id="4098" name="Picture 2" descr="https://phoenixnap.com/kb/wp-content/uploads/2021/12/bash-script.sh-update-script-terminal-outpu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2196" y="1126353"/>
            <a:ext cx="4694079" cy="24643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6812711" y="3590745"/>
            <a:ext cx="5114925" cy="3162300"/>
          </a:xfrm>
          <a:prstGeom prst="rect">
            <a:avLst/>
          </a:prstGeom>
        </p:spPr>
      </p:pic>
    </p:spTree>
    <p:extLst>
      <p:ext uri="{BB962C8B-B14F-4D97-AF65-F5344CB8AC3E}">
        <p14:creationId xmlns:p14="http://schemas.microsoft.com/office/powerpoint/2010/main" val="13715959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954" y="208245"/>
            <a:ext cx="7225420" cy="468317"/>
          </a:xfrm>
        </p:spPr>
        <p:txBody>
          <a:bodyPr>
            <a:normAutofit fontScale="90000"/>
          </a:bodyPr>
          <a:lstStyle/>
          <a:p>
            <a:pPr algn="ctr"/>
            <a:r>
              <a:rPr lang="uk-UA" sz="3200" noProof="0" dirty="0"/>
              <a:t>Порівняння </a:t>
            </a:r>
            <a:r>
              <a:rPr lang="uk-UA" sz="2800" noProof="0" dirty="0"/>
              <a:t>GUI та CLI</a:t>
            </a:r>
            <a:endParaRPr lang="uk-UA" sz="3200" noProof="0" dirty="0"/>
          </a:p>
        </p:txBody>
      </p:sp>
      <p:pic>
        <p:nvPicPr>
          <p:cNvPr id="5" name="Picture 4"/>
          <p:cNvPicPr>
            <a:picLocks noChangeAspect="1"/>
          </p:cNvPicPr>
          <p:nvPr/>
        </p:nvPicPr>
        <p:blipFill>
          <a:blip r:embed="rId2"/>
          <a:stretch>
            <a:fillRect/>
          </a:stretch>
        </p:blipFill>
        <p:spPr>
          <a:xfrm>
            <a:off x="6991712" y="676562"/>
            <a:ext cx="4774194" cy="3077117"/>
          </a:xfrm>
          <a:prstGeom prst="rect">
            <a:avLst/>
          </a:prstGeom>
        </p:spPr>
      </p:pic>
      <p:pic>
        <p:nvPicPr>
          <p:cNvPr id="6" name="Picture 5"/>
          <p:cNvPicPr>
            <a:picLocks noChangeAspect="1"/>
          </p:cNvPicPr>
          <p:nvPr/>
        </p:nvPicPr>
        <p:blipFill>
          <a:blip r:embed="rId3"/>
          <a:stretch>
            <a:fillRect/>
          </a:stretch>
        </p:blipFill>
        <p:spPr>
          <a:xfrm>
            <a:off x="6916600" y="3362561"/>
            <a:ext cx="4849306" cy="3495439"/>
          </a:xfrm>
          <a:prstGeom prst="rect">
            <a:avLst/>
          </a:prstGeom>
        </p:spPr>
      </p:pic>
      <p:sp>
        <p:nvSpPr>
          <p:cNvPr id="7" name="Rectangle 6"/>
          <p:cNvSpPr/>
          <p:nvPr/>
        </p:nvSpPr>
        <p:spPr>
          <a:xfrm>
            <a:off x="650278" y="6359359"/>
            <a:ext cx="4862228" cy="338554"/>
          </a:xfrm>
          <a:prstGeom prst="rect">
            <a:avLst/>
          </a:prstGeom>
        </p:spPr>
        <p:txBody>
          <a:bodyPr wrap="none">
            <a:spAutoFit/>
          </a:bodyPr>
          <a:lstStyle/>
          <a:p>
            <a:r>
              <a:rPr lang="uk-UA" sz="1600" i="1" noProof="0" dirty="0"/>
              <a:t>У сучасних ОС </a:t>
            </a:r>
            <a:r>
              <a:rPr lang="uk-UA" sz="1600" b="1" i="1" noProof="0" dirty="0"/>
              <a:t>GUI та CLI доповнюють один одного</a:t>
            </a:r>
            <a:r>
              <a:rPr lang="uk-UA" sz="1600" i="1" noProof="0" dirty="0"/>
              <a:t>.</a:t>
            </a:r>
          </a:p>
        </p:txBody>
      </p:sp>
      <p:graphicFrame>
        <p:nvGraphicFramePr>
          <p:cNvPr id="10" name="Content Placeholder 9">
            <a:extLst>
              <a:ext uri="{FF2B5EF4-FFF2-40B4-BE49-F238E27FC236}">
                <a16:creationId xmlns:a16="http://schemas.microsoft.com/office/drawing/2014/main" id="{7ACA0E8A-639B-AE4D-8914-3BAC42D4C97A}"/>
              </a:ext>
            </a:extLst>
          </p:cNvPr>
          <p:cNvGraphicFramePr>
            <a:graphicFrameLocks noGrp="1"/>
          </p:cNvGraphicFramePr>
          <p:nvPr>
            <p:ph idx="1"/>
            <p:extLst>
              <p:ext uri="{D42A27DB-BD31-4B8C-83A1-F6EECF244321}">
                <p14:modId xmlns:p14="http://schemas.microsoft.com/office/powerpoint/2010/main" val="2690996753"/>
              </p:ext>
            </p:extLst>
          </p:nvPr>
        </p:nvGraphicFramePr>
        <p:xfrm>
          <a:off x="142279" y="828426"/>
          <a:ext cx="6655686" cy="3808229"/>
        </p:xfrm>
        <a:graphic>
          <a:graphicData uri="http://schemas.openxmlformats.org/drawingml/2006/table">
            <a:tbl>
              <a:tblPr firstRow="1" firstCol="1" bandRow="1">
                <a:tableStyleId>{2D5ABB26-0587-4C30-8999-92F81FD0307C}</a:tableStyleId>
              </a:tblPr>
              <a:tblGrid>
                <a:gridCol w="448849">
                  <a:extLst>
                    <a:ext uri="{9D8B030D-6E8A-4147-A177-3AD203B41FA5}">
                      <a16:colId xmlns:a16="http://schemas.microsoft.com/office/drawing/2014/main" val="415288563"/>
                    </a:ext>
                  </a:extLst>
                </a:gridCol>
                <a:gridCol w="2974108">
                  <a:extLst>
                    <a:ext uri="{9D8B030D-6E8A-4147-A177-3AD203B41FA5}">
                      <a16:colId xmlns:a16="http://schemas.microsoft.com/office/drawing/2014/main" val="1955019971"/>
                    </a:ext>
                  </a:extLst>
                </a:gridCol>
                <a:gridCol w="3232729">
                  <a:extLst>
                    <a:ext uri="{9D8B030D-6E8A-4147-A177-3AD203B41FA5}">
                      <a16:colId xmlns:a16="http://schemas.microsoft.com/office/drawing/2014/main" val="1163090307"/>
                    </a:ext>
                  </a:extLst>
                </a:gridCol>
              </a:tblGrid>
              <a:tr h="429899">
                <a:tc>
                  <a:txBody>
                    <a:bodyPr/>
                    <a:lstStyle/>
                    <a:p>
                      <a:pPr>
                        <a:lnSpc>
                          <a:spcPct val="100000"/>
                        </a:lnSpc>
                        <a:buNone/>
                      </a:pPr>
                      <a:endParaRPr lang="uk-UA" sz="1400" kern="100" noProof="0" dirty="0">
                        <a:effectLst/>
                        <a:latin typeface="+mn-lt"/>
                        <a:cs typeface="Times New Roman" panose="02020603050405020304" pitchFamily="18" charset="0"/>
                      </a:endParaRPr>
                    </a:p>
                  </a:txBody>
                  <a:tcPr marL="5365" marR="5365" marT="5365" marB="5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uk-UA" sz="1600" kern="100" noProof="0" dirty="0">
                          <a:solidFill>
                            <a:schemeClr val="bg1"/>
                          </a:solidFill>
                          <a:effectLst/>
                        </a:rPr>
                        <a:t>GUI – графічний інтерфейс</a:t>
                      </a:r>
                      <a:endParaRPr lang="uk-UA" sz="1600" kern="100" noProof="0" dirty="0">
                        <a:solidFill>
                          <a:schemeClr val="bg1"/>
                        </a:solidFill>
                        <a:effectLst/>
                        <a:latin typeface="+mn-lt"/>
                        <a:ea typeface="Times New Roman" panose="02020603050405020304" pitchFamily="18" charset="0"/>
                        <a:cs typeface="Times New Roman" panose="02020603050405020304" pitchFamily="18" charset="0"/>
                      </a:endParaRPr>
                    </a:p>
                  </a:txBody>
                  <a:tcPr marL="5365" marR="5365" marT="5365" marB="5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lnSpc>
                          <a:spcPct val="100000"/>
                        </a:lnSpc>
                        <a:buNone/>
                      </a:pPr>
                      <a:r>
                        <a:rPr lang="uk-UA" sz="1600" kern="100" noProof="0" dirty="0">
                          <a:solidFill>
                            <a:srgbClr val="00B050"/>
                          </a:solidFill>
                          <a:effectLst/>
                        </a:rPr>
                        <a:t>CLI – командний інтерфейс</a:t>
                      </a:r>
                      <a:endParaRPr lang="uk-UA" sz="1600" kern="100" noProof="0" dirty="0">
                        <a:solidFill>
                          <a:srgbClr val="00B050"/>
                        </a:solidFill>
                        <a:effectLst/>
                        <a:latin typeface="+mn-lt"/>
                        <a:ea typeface="Times New Roman" panose="02020603050405020304" pitchFamily="18" charset="0"/>
                        <a:cs typeface="Times New Roman" panose="02020603050405020304" pitchFamily="18" charset="0"/>
                      </a:endParaRPr>
                    </a:p>
                  </a:txBody>
                  <a:tcPr marL="5365" marR="5365" marT="5365" marB="5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599470867"/>
                  </a:ext>
                </a:extLst>
              </a:tr>
              <a:tr h="1647609">
                <a:tc>
                  <a:txBody>
                    <a:bodyPr/>
                    <a:lstStyle/>
                    <a:p>
                      <a:pPr algn="ctr">
                        <a:lnSpc>
                          <a:spcPct val="100000"/>
                        </a:lnSpc>
                        <a:buNone/>
                      </a:pPr>
                      <a:r>
                        <a:rPr lang="uk-UA" sz="1400" kern="100" noProof="0" dirty="0">
                          <a:effectLst/>
                        </a:rPr>
                        <a:t>Переваги</a:t>
                      </a:r>
                      <a:endParaRPr lang="uk-UA" sz="1400" kern="100" noProof="0" dirty="0">
                        <a:effectLst/>
                        <a:latin typeface="+mn-lt"/>
                        <a:ea typeface="Times New Roman" panose="02020603050405020304" pitchFamily="18" charset="0"/>
                        <a:cs typeface="Times New Roman" panose="02020603050405020304" pitchFamily="18" charset="0"/>
                      </a:endParaRPr>
                    </a:p>
                  </a:txBody>
                  <a:tcPr marL="5365" marR="5365" marT="5365" marB="536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377825" indent="-285750" algn="l">
                        <a:lnSpc>
                          <a:spcPct val="100000"/>
                        </a:lnSpc>
                        <a:buFont typeface="Arial" panose="020B0604020202020204" pitchFamily="34" charset="0"/>
                        <a:buChar char="•"/>
                      </a:pPr>
                      <a:r>
                        <a:rPr lang="uk-UA" sz="1400" kern="100" noProof="0" dirty="0">
                          <a:effectLst/>
                        </a:rPr>
                        <a:t>Інтуїтивне керування.</a:t>
                      </a:r>
                    </a:p>
                    <a:p>
                      <a:pPr marL="377825" indent="-285750" algn="l">
                        <a:lnSpc>
                          <a:spcPct val="100000"/>
                        </a:lnSpc>
                        <a:buFont typeface="Arial" panose="020B0604020202020204" pitchFamily="34" charset="0"/>
                        <a:buChar char="•"/>
                      </a:pPr>
                      <a:r>
                        <a:rPr lang="uk-UA" sz="1400" kern="100" noProof="0" dirty="0">
                          <a:effectLst/>
                        </a:rPr>
                        <a:t>Наочне представлення інформації.</a:t>
                      </a:r>
                    </a:p>
                    <a:p>
                      <a:pPr marL="377825" indent="-285750" algn="l">
                        <a:lnSpc>
                          <a:spcPct val="100000"/>
                        </a:lnSpc>
                        <a:buFont typeface="Arial" panose="020B0604020202020204" pitchFamily="34" charset="0"/>
                        <a:buChar char="•"/>
                      </a:pPr>
                      <a:r>
                        <a:rPr lang="uk-UA" sz="1400" kern="100" noProof="0" dirty="0">
                          <a:effectLst/>
                        </a:rPr>
                        <a:t>Зручно для повсякденної роботи.</a:t>
                      </a:r>
                    </a:p>
                    <a:p>
                      <a:pPr marL="377825" indent="-285750" algn="l">
                        <a:lnSpc>
                          <a:spcPct val="100000"/>
                        </a:lnSpc>
                        <a:buFont typeface="Arial" panose="020B0604020202020204" pitchFamily="34" charset="0"/>
                        <a:buChar char="•"/>
                      </a:pPr>
                      <a:r>
                        <a:rPr lang="uk-UA" sz="1400" kern="100" noProof="0" dirty="0">
                          <a:effectLst/>
                        </a:rPr>
                        <a:t>Не потребує запам'ятовування команд.</a:t>
                      </a:r>
                      <a:endParaRPr lang="uk-UA" sz="1400" kern="100" noProof="0" dirty="0">
                        <a:effectLst/>
                        <a:latin typeface="+mn-lt"/>
                        <a:ea typeface="Times New Roman" panose="02020603050405020304" pitchFamily="18" charset="0"/>
                        <a:cs typeface="Times New Roman" panose="02020603050405020304" pitchFamily="18" charset="0"/>
                      </a:endParaRPr>
                    </a:p>
                  </a:txBody>
                  <a:tcPr marL="5365" marR="5365" marT="5365" marB="5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461963" indent="-285750" algn="l">
                        <a:lnSpc>
                          <a:spcPct val="100000"/>
                        </a:lnSpc>
                        <a:buFont typeface="Arial" panose="020B0604020202020204" pitchFamily="34" charset="0"/>
                        <a:buChar char="•"/>
                      </a:pPr>
                      <a:r>
                        <a:rPr lang="uk-UA" sz="1400" kern="100" noProof="0" dirty="0">
                          <a:effectLst/>
                        </a:rPr>
                        <a:t>Швидке виконання повторюваних операцій.</a:t>
                      </a:r>
                    </a:p>
                    <a:p>
                      <a:pPr marL="461963" indent="-285750" algn="l">
                        <a:lnSpc>
                          <a:spcPct val="100000"/>
                        </a:lnSpc>
                        <a:buFont typeface="Arial" panose="020B0604020202020204" pitchFamily="34" charset="0"/>
                        <a:buChar char="•"/>
                      </a:pPr>
                      <a:r>
                        <a:rPr lang="uk-UA" sz="1400" kern="100" noProof="0" dirty="0">
                          <a:effectLst/>
                        </a:rPr>
                        <a:t>Автоматизація за допомогою скриптів.</a:t>
                      </a:r>
                    </a:p>
                    <a:p>
                      <a:pPr marL="461963" indent="-285750" algn="l">
                        <a:lnSpc>
                          <a:spcPct val="100000"/>
                        </a:lnSpc>
                        <a:buFont typeface="Arial" panose="020B0604020202020204" pitchFamily="34" charset="0"/>
                        <a:buChar char="•"/>
                      </a:pPr>
                      <a:r>
                        <a:rPr lang="uk-UA" sz="1400" kern="100" noProof="0" dirty="0">
                          <a:effectLst/>
                        </a:rPr>
                        <a:t>Точний контроль над системою.</a:t>
                      </a:r>
                    </a:p>
                    <a:p>
                      <a:pPr marL="461963" indent="-285750" algn="l">
                        <a:lnSpc>
                          <a:spcPct val="100000"/>
                        </a:lnSpc>
                        <a:buFont typeface="Arial" panose="020B0604020202020204" pitchFamily="34" charset="0"/>
                        <a:buChar char="•"/>
                      </a:pPr>
                      <a:r>
                        <a:rPr lang="uk-UA" sz="1400" kern="100" noProof="0" dirty="0">
                          <a:effectLst/>
                        </a:rPr>
                        <a:t>Зручний для віддаленого адміністрування.</a:t>
                      </a:r>
                      <a:endParaRPr lang="uk-UA" sz="1400" kern="100" noProof="0" dirty="0">
                        <a:effectLst/>
                        <a:latin typeface="+mn-lt"/>
                        <a:ea typeface="Times New Roman" panose="02020603050405020304" pitchFamily="18" charset="0"/>
                        <a:cs typeface="Times New Roman" panose="02020603050405020304" pitchFamily="18" charset="0"/>
                      </a:endParaRPr>
                    </a:p>
                  </a:txBody>
                  <a:tcPr marL="5365" marR="5365" marT="5365" marB="5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52986992"/>
                  </a:ext>
                </a:extLst>
              </a:tr>
              <a:tr h="1730721">
                <a:tc>
                  <a:txBody>
                    <a:bodyPr/>
                    <a:lstStyle/>
                    <a:p>
                      <a:pPr algn="ctr">
                        <a:lnSpc>
                          <a:spcPct val="100000"/>
                        </a:lnSpc>
                        <a:buNone/>
                      </a:pPr>
                      <a:r>
                        <a:rPr lang="uk-UA" sz="1400" kern="100" noProof="0" dirty="0">
                          <a:effectLst/>
                        </a:rPr>
                        <a:t>Недоліки</a:t>
                      </a:r>
                      <a:endParaRPr lang="uk-UA" sz="1400" kern="100" noProof="0" dirty="0">
                        <a:effectLst/>
                        <a:latin typeface="+mn-lt"/>
                        <a:ea typeface="Times New Roman" panose="02020603050405020304" pitchFamily="18" charset="0"/>
                        <a:cs typeface="Times New Roman" panose="02020603050405020304" pitchFamily="18" charset="0"/>
                      </a:endParaRPr>
                    </a:p>
                  </a:txBody>
                  <a:tcPr marL="5365" marR="5365" marT="5365" marB="536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377825" indent="-285750" algn="l">
                        <a:lnSpc>
                          <a:spcPct val="100000"/>
                        </a:lnSpc>
                        <a:buFont typeface="Arial" panose="020B0604020202020204" pitchFamily="34" charset="0"/>
                        <a:buChar char="•"/>
                      </a:pPr>
                      <a:r>
                        <a:rPr lang="uk-UA" sz="1400" kern="100" noProof="0" dirty="0">
                          <a:effectLst/>
                        </a:rPr>
                        <a:t>Значні витрати ресурсів.</a:t>
                      </a:r>
                    </a:p>
                    <a:p>
                      <a:pPr marL="377825" indent="-285750" algn="l">
                        <a:lnSpc>
                          <a:spcPct val="100000"/>
                        </a:lnSpc>
                        <a:buFont typeface="Arial" panose="020B0604020202020204" pitchFamily="34" charset="0"/>
                        <a:buChar char="•"/>
                      </a:pPr>
                      <a:r>
                        <a:rPr lang="uk-UA" sz="1400" kern="100" noProof="0" dirty="0">
                          <a:effectLst/>
                        </a:rPr>
                        <a:t>Деякі операції виконуються повільніше.</a:t>
                      </a:r>
                    </a:p>
                    <a:p>
                      <a:pPr marL="377825" indent="-285750" algn="l">
                        <a:lnSpc>
                          <a:spcPct val="100000"/>
                        </a:lnSpc>
                        <a:buFont typeface="Arial" panose="020B0604020202020204" pitchFamily="34" charset="0"/>
                        <a:buChar char="•"/>
                      </a:pPr>
                      <a:r>
                        <a:rPr lang="uk-UA" sz="1400" kern="100" noProof="0" dirty="0">
                          <a:effectLst/>
                        </a:rPr>
                        <a:t>Обмежені можливості автоматизації складних дій.</a:t>
                      </a:r>
                    </a:p>
                    <a:p>
                      <a:pPr marL="377825" indent="-285750" algn="l">
                        <a:lnSpc>
                          <a:spcPct val="100000"/>
                        </a:lnSpc>
                        <a:buFont typeface="Arial" panose="020B0604020202020204" pitchFamily="34" charset="0"/>
                        <a:buChar char="•"/>
                      </a:pPr>
                      <a:r>
                        <a:rPr lang="uk-UA" sz="1400" kern="100" noProof="0" dirty="0">
                          <a:effectLst/>
                        </a:rPr>
                        <a:t>Залежність від конкретного графічного середовища.</a:t>
                      </a:r>
                      <a:endParaRPr lang="uk-UA" sz="1400" kern="100" noProof="0" dirty="0">
                        <a:effectLst/>
                        <a:latin typeface="+mn-lt"/>
                        <a:ea typeface="Times New Roman" panose="02020603050405020304" pitchFamily="18" charset="0"/>
                        <a:cs typeface="Times New Roman" panose="02020603050405020304" pitchFamily="18" charset="0"/>
                      </a:endParaRPr>
                    </a:p>
                  </a:txBody>
                  <a:tcPr marL="5365" marR="5365" marT="5365" marB="5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461963" indent="-285750" algn="l">
                        <a:lnSpc>
                          <a:spcPct val="100000"/>
                        </a:lnSpc>
                        <a:buFont typeface="Arial" panose="020B0604020202020204" pitchFamily="34" charset="0"/>
                        <a:buChar char="•"/>
                      </a:pPr>
                      <a:r>
                        <a:rPr lang="uk-UA" sz="1400" kern="100" noProof="0" dirty="0">
                          <a:effectLst/>
                        </a:rPr>
                        <a:t>Необхідно знати команди та їх синтаксис.</a:t>
                      </a:r>
                    </a:p>
                    <a:p>
                      <a:pPr marL="461963" indent="-285750" algn="l">
                        <a:lnSpc>
                          <a:spcPct val="100000"/>
                        </a:lnSpc>
                        <a:buFont typeface="Arial" panose="020B0604020202020204" pitchFamily="34" charset="0"/>
                        <a:buChar char="•"/>
                      </a:pPr>
                      <a:r>
                        <a:rPr lang="uk-UA" sz="1400" kern="100" noProof="0" dirty="0">
                          <a:effectLst/>
                        </a:rPr>
                        <a:t>Менша наочність для недосвідченого користувача.</a:t>
                      </a:r>
                    </a:p>
                    <a:p>
                      <a:pPr marL="461963" indent="-285750" algn="l">
                        <a:lnSpc>
                          <a:spcPct val="100000"/>
                        </a:lnSpc>
                        <a:buFont typeface="Arial" panose="020B0604020202020204" pitchFamily="34" charset="0"/>
                        <a:buChar char="•"/>
                      </a:pPr>
                      <a:r>
                        <a:rPr lang="uk-UA" sz="1400" kern="100" noProof="0" dirty="0">
                          <a:effectLst/>
                        </a:rPr>
                        <a:t>Помилки в командах можуть призвести до небажаних дій.</a:t>
                      </a:r>
                    </a:p>
                    <a:p>
                      <a:pPr marL="461963" indent="-285750" algn="l">
                        <a:lnSpc>
                          <a:spcPct val="100000"/>
                        </a:lnSpc>
                        <a:buFont typeface="Arial" panose="020B0604020202020204" pitchFamily="34" charset="0"/>
                        <a:buChar char="•"/>
                      </a:pPr>
                      <a:r>
                        <a:rPr lang="uk-UA" sz="1400" kern="100" noProof="0" dirty="0">
                          <a:effectLst/>
                        </a:rPr>
                        <a:t>Менш зручний для складних візуальних задач.</a:t>
                      </a:r>
                      <a:endParaRPr lang="uk-UA" sz="1400" kern="100" noProof="0" dirty="0">
                        <a:effectLst/>
                        <a:latin typeface="+mn-lt"/>
                        <a:ea typeface="Times New Roman" panose="02020603050405020304" pitchFamily="18" charset="0"/>
                        <a:cs typeface="Times New Roman" panose="02020603050405020304" pitchFamily="18" charset="0"/>
                      </a:endParaRPr>
                    </a:p>
                  </a:txBody>
                  <a:tcPr marL="5365" marR="5365" marT="5365" marB="53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382721461"/>
                  </a:ext>
                </a:extLst>
              </a:tr>
            </a:tbl>
          </a:graphicData>
        </a:graphic>
      </p:graphicFrame>
      <p:sp>
        <p:nvSpPr>
          <p:cNvPr id="12" name="TextBox 11">
            <a:extLst>
              <a:ext uri="{FF2B5EF4-FFF2-40B4-BE49-F238E27FC236}">
                <a16:creationId xmlns:a16="http://schemas.microsoft.com/office/drawing/2014/main" id="{D8853712-C275-062D-7E40-AD0909C29EA8}"/>
              </a:ext>
            </a:extLst>
          </p:cNvPr>
          <p:cNvSpPr txBox="1"/>
          <p:nvPr/>
        </p:nvSpPr>
        <p:spPr>
          <a:xfrm>
            <a:off x="260484" y="4817892"/>
            <a:ext cx="6096000" cy="584775"/>
          </a:xfrm>
          <a:prstGeom prst="rect">
            <a:avLst/>
          </a:prstGeom>
          <a:noFill/>
        </p:spPr>
        <p:txBody>
          <a:bodyPr wrap="square">
            <a:spAutoFit/>
          </a:bodyPr>
          <a:lstStyle/>
          <a:p>
            <a:r>
              <a:rPr lang="uk-UA" sz="1600" b="1" noProof="0" dirty="0"/>
              <a:t>GUI</a:t>
            </a:r>
            <a:r>
              <a:rPr lang="uk-UA" sz="1600" noProof="0" dirty="0"/>
              <a:t> орієнтований насамперед на </a:t>
            </a:r>
            <a:r>
              <a:rPr lang="uk-UA" sz="1600" b="1" noProof="0" dirty="0"/>
              <a:t>наочність і зручність</a:t>
            </a:r>
            <a:r>
              <a:rPr lang="uk-UA" sz="1600" noProof="0" dirty="0"/>
              <a:t>, а </a:t>
            </a:r>
            <a:r>
              <a:rPr lang="uk-UA" sz="1600" b="1" noProof="0" dirty="0"/>
              <a:t>CLI</a:t>
            </a:r>
            <a:r>
              <a:rPr lang="uk-UA" sz="1600" noProof="0" dirty="0"/>
              <a:t> – на </a:t>
            </a:r>
            <a:r>
              <a:rPr lang="uk-UA" sz="1600" b="1" noProof="0" dirty="0"/>
              <a:t>швидкість, точність та автоматизацію</a:t>
            </a:r>
            <a:r>
              <a:rPr lang="uk-UA" sz="1600" noProof="0" dirty="0"/>
              <a:t>.</a:t>
            </a:r>
          </a:p>
        </p:txBody>
      </p:sp>
    </p:spTree>
    <p:extLst>
      <p:ext uri="{BB962C8B-B14F-4D97-AF65-F5344CB8AC3E}">
        <p14:creationId xmlns:p14="http://schemas.microsoft.com/office/powerpoint/2010/main" val="3953529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4153" y="2918202"/>
            <a:ext cx="6148057" cy="648863"/>
          </a:xfrm>
        </p:spPr>
        <p:txBody>
          <a:bodyPr>
            <a:normAutofit fontScale="90000"/>
          </a:bodyPr>
          <a:lstStyle/>
          <a:p>
            <a:pPr algn="ctr"/>
            <a:r>
              <a:rPr lang="uk-UA" b="1" noProof="0" dirty="0"/>
              <a:t>Дякую за увагу!</a:t>
            </a:r>
          </a:p>
        </p:txBody>
      </p:sp>
    </p:spTree>
    <p:extLst>
      <p:ext uri="{BB962C8B-B14F-4D97-AF65-F5344CB8AC3E}">
        <p14:creationId xmlns:p14="http://schemas.microsoft.com/office/powerpoint/2010/main" val="4031745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1044</TotalTime>
  <Words>4157</Words>
  <Application>Microsoft Office PowerPoint</Application>
  <PresentationFormat>Widescreen</PresentationFormat>
  <Paragraphs>667</Paragraphs>
  <Slides>43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Calibri Light</vt:lpstr>
      <vt:lpstr>Consolas</vt:lpstr>
      <vt:lpstr>Times New Roman</vt:lpstr>
      <vt:lpstr>Office Theme</vt:lpstr>
      <vt:lpstr>Лекція 5: Основи операційних систем</vt:lpstr>
      <vt:lpstr>Основи операційних систем</vt:lpstr>
      <vt:lpstr>Навіщо потрібна операційна система?</vt:lpstr>
      <vt:lpstr>ОС як посередник</vt:lpstr>
      <vt:lpstr>Основні компоненти операційної системи</vt:lpstr>
      <vt:lpstr>Ядро операційної системи</vt:lpstr>
      <vt:lpstr>Режими роботи процесора</vt:lpstr>
      <vt:lpstr>Основні функції операційної системи</vt:lpstr>
      <vt:lpstr>Планувальник (scheduler)</vt:lpstr>
      <vt:lpstr>Керування оперативною пам'яттю</vt:lpstr>
      <vt:lpstr>Керування пристроями</vt:lpstr>
      <vt:lpstr>Драйвер пристрою</vt:lpstr>
      <vt:lpstr>Керування файлами</vt:lpstr>
      <vt:lpstr>Безпека та захист</vt:lpstr>
      <vt:lpstr>Завантаження операційної системи Що відбувається після ввімкнення комп'ютера?</vt:lpstr>
      <vt:lpstr>Bootloader</vt:lpstr>
      <vt:lpstr>Класифікація операційних систем</vt:lpstr>
      <vt:lpstr>За кількістю користувачів</vt:lpstr>
      <vt:lpstr>За кількістю задач</vt:lpstr>
      <vt:lpstr>Пакетні та інтерактивні ОС</vt:lpstr>
      <vt:lpstr>ОС реального часу</vt:lpstr>
      <vt:lpstr>Мережеві та розподілені ОС</vt:lpstr>
      <vt:lpstr>Microsoft Windows</vt:lpstr>
      <vt:lpstr>Архітектура Windows</vt:lpstr>
      <vt:lpstr>Windows: керування ресурсами та безпека</vt:lpstr>
      <vt:lpstr>Файлова система Windows</vt:lpstr>
      <vt:lpstr>Linux: призначення, походження та дистрибутиви</vt:lpstr>
      <vt:lpstr>Linux</vt:lpstr>
      <vt:lpstr>Linux: керування ресурсами та безпека</vt:lpstr>
      <vt:lpstr>Файлова система Linux</vt:lpstr>
      <vt:lpstr>Apple macOS</vt:lpstr>
      <vt:lpstr>Архітектура macOS: Darwin та XNU</vt:lpstr>
      <vt:lpstr>macOS: керування ресурсами та безпека</vt:lpstr>
      <vt:lpstr>Порівняння Windows, Linux та macOS</vt:lpstr>
      <vt:lpstr>Командний рядок Що таке командний рядок?</vt:lpstr>
      <vt:lpstr>Shell</vt:lpstr>
      <vt:lpstr>Базові команди Linux/macOS</vt:lpstr>
      <vt:lpstr>Базові команди Windows</vt:lpstr>
      <vt:lpstr>Робота з процесами з командного рядка</vt:lpstr>
      <vt:lpstr>Перенаправлення введення та виведення</vt:lpstr>
      <vt:lpstr>Скрипти та автоматизація</vt:lpstr>
      <vt:lpstr>Порівняння GUI та CLI</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Пользователь Windows</dc:creator>
  <cp:lastModifiedBy>Пользователь Windows</cp:lastModifiedBy>
  <cp:revision>82</cp:revision>
  <dcterms:created xsi:type="dcterms:W3CDTF">2026-08-22T15:33:16Z</dcterms:created>
  <dcterms:modified xsi:type="dcterms:W3CDTF">2026-09-13T05:52:00Z</dcterms:modified>
</cp:coreProperties>
</file>