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sldIdLst>
    <p:sldId id="270" r:id="rId2"/>
    <p:sldId id="256" r:id="rId3"/>
    <p:sldId id="297" r:id="rId4"/>
    <p:sldId id="298" r:id="rId5"/>
    <p:sldId id="299" r:id="rId6"/>
    <p:sldId id="300" r:id="rId7"/>
    <p:sldId id="301" r:id="rId8"/>
    <p:sldId id="385" r:id="rId9"/>
    <p:sldId id="386" r:id="rId10"/>
    <p:sldId id="387" r:id="rId11"/>
    <p:sldId id="388" r:id="rId12"/>
    <p:sldId id="389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6" r:id="rId22"/>
    <p:sldId id="310" r:id="rId23"/>
    <p:sldId id="311" r:id="rId24"/>
    <p:sldId id="312" r:id="rId25"/>
    <p:sldId id="313" r:id="rId26"/>
    <p:sldId id="314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31" r:id="rId40"/>
    <p:sldId id="332" r:id="rId41"/>
    <p:sldId id="333" r:id="rId42"/>
    <p:sldId id="334" r:id="rId43"/>
    <p:sldId id="329" r:id="rId44"/>
    <p:sldId id="330" r:id="rId45"/>
    <p:sldId id="335" r:id="rId46"/>
    <p:sldId id="336" r:id="rId47"/>
    <p:sldId id="337" r:id="rId48"/>
    <p:sldId id="338" r:id="rId49"/>
    <p:sldId id="339" r:id="rId50"/>
    <p:sldId id="340" r:id="rId51"/>
    <p:sldId id="341" r:id="rId52"/>
    <p:sldId id="342" r:id="rId53"/>
    <p:sldId id="343" r:id="rId54"/>
    <p:sldId id="345" r:id="rId55"/>
    <p:sldId id="346" r:id="rId56"/>
    <p:sldId id="347" r:id="rId57"/>
    <p:sldId id="348" r:id="rId58"/>
    <p:sldId id="349" r:id="rId59"/>
    <p:sldId id="350" r:id="rId60"/>
    <p:sldId id="351" r:id="rId61"/>
    <p:sldId id="352" r:id="rId62"/>
    <p:sldId id="353" r:id="rId63"/>
    <p:sldId id="354" r:id="rId64"/>
    <p:sldId id="355" r:id="rId65"/>
    <p:sldId id="356" r:id="rId66"/>
    <p:sldId id="357" r:id="rId67"/>
    <p:sldId id="358" r:id="rId68"/>
    <p:sldId id="359" r:id="rId69"/>
    <p:sldId id="360" r:id="rId70"/>
    <p:sldId id="361" r:id="rId71"/>
    <p:sldId id="362" r:id="rId72"/>
    <p:sldId id="344" r:id="rId73"/>
    <p:sldId id="315" r:id="rId74"/>
    <p:sldId id="364" r:id="rId75"/>
    <p:sldId id="365" r:id="rId76"/>
    <p:sldId id="368" r:id="rId77"/>
    <p:sldId id="369" r:id="rId78"/>
    <p:sldId id="370" r:id="rId79"/>
    <p:sldId id="371" r:id="rId80"/>
    <p:sldId id="372" r:id="rId81"/>
    <p:sldId id="373" r:id="rId82"/>
    <p:sldId id="374" r:id="rId83"/>
    <p:sldId id="375" r:id="rId84"/>
    <p:sldId id="376" r:id="rId85"/>
    <p:sldId id="377" r:id="rId86"/>
    <p:sldId id="378" r:id="rId87"/>
    <p:sldId id="379" r:id="rId88"/>
    <p:sldId id="366" r:id="rId89"/>
    <p:sldId id="380" r:id="rId90"/>
    <p:sldId id="381" r:id="rId91"/>
    <p:sldId id="382" r:id="rId92"/>
    <p:sldId id="383" r:id="rId93"/>
    <p:sldId id="384" r:id="rId94"/>
    <p:sldId id="296" r:id="rId9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4E8A3-EC81-49D4-9057-0DC63CE113E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C04B0-5B91-418F-AC12-6B78ED4A40C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084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C04B0-5B91-418F-AC12-6B78ED4A40C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093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C04B0-5B91-418F-AC12-6B78ED4A40C1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3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C04B0-5B91-418F-AC12-6B78ED4A40C1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29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C04B0-5B91-418F-AC12-6B78ED4A40C1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509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C04B0-5B91-418F-AC12-6B78ED4A40C1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124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05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8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518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19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651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291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37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32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57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568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48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96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ng.seas.rochester.edu/CNG/docs/x11color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xkcd.com/color/rgb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342" y="1376128"/>
            <a:ext cx="9144000" cy="2980720"/>
          </a:xfrm>
        </p:spPr>
        <p:txBody>
          <a:bodyPr>
            <a:normAutofit fontScale="90000"/>
          </a:bodyPr>
          <a:lstStyle/>
          <a:p>
            <a:br>
              <a:rPr lang="uk-UA" b="1" dirty="0">
                <a:latin typeface="+mn-lt"/>
              </a:rPr>
            </a:br>
            <a:br>
              <a:rPr lang="uk-UA" b="1" dirty="0">
                <a:latin typeface="+mn-lt"/>
              </a:rPr>
            </a:br>
            <a:r>
              <a:rPr lang="uk-UA" sz="4400" b="1" dirty="0"/>
              <a:t>Лекція 14:</a:t>
            </a:r>
            <a:br>
              <a:rPr lang="uk-UA" sz="4400" b="1" dirty="0"/>
            </a:br>
            <a:r>
              <a:rPr lang="ru-RU" sz="4400" b="1" dirty="0" err="1">
                <a:effectLst/>
                <a:ea typeface="Times New Roman" panose="02020603050405020304" pitchFamily="18" charset="0"/>
              </a:rPr>
              <a:t>Бібліотека</a:t>
            </a:r>
            <a:r>
              <a:rPr lang="ru-RU" sz="4400" b="1" dirty="0">
                <a:effectLst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effectLst/>
                <a:ea typeface="Times New Roman" panose="02020603050405020304" pitchFamily="18" charset="0"/>
              </a:rPr>
              <a:t>Matplotlib</a:t>
            </a:r>
            <a:r>
              <a:rPr lang="ru-RU" sz="4400" b="1" dirty="0">
                <a:effectLst/>
                <a:ea typeface="Times New Roman" panose="02020603050405020304" pitchFamily="18" charset="0"/>
              </a:rPr>
              <a:t> </a:t>
            </a:r>
            <a:br>
              <a:rPr lang="en-US" b="1" dirty="0">
                <a:latin typeface="+mn-lt"/>
              </a:rPr>
            </a:br>
            <a:endParaRPr lang="ru-RU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8206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787612" cy="6590923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800" b="1" dirty="0"/>
              <a:t>Встановлення </a:t>
            </a:r>
            <a:r>
              <a:rPr lang="en-US" sz="1800" b="1" dirty="0" err="1"/>
              <a:t>Matplotlib</a:t>
            </a:r>
            <a:r>
              <a:rPr lang="en-US" sz="1800" b="1" dirty="0"/>
              <a:t>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Існує два основні варіанти встановлення цієї бібліотеки: в першому випадку встановлюється пакет </a:t>
            </a:r>
            <a:r>
              <a:rPr lang="en-US" sz="1600" b="1" dirty="0"/>
              <a:t>Anaconda</a:t>
            </a:r>
            <a:r>
              <a:rPr lang="en-US" sz="1600" dirty="0"/>
              <a:t>, </a:t>
            </a:r>
            <a:r>
              <a:rPr lang="uk-UA" sz="1600" dirty="0"/>
              <a:t>до складу якого входить велика кількість різних інструментів для роботи в області машинного навчання і аналізу даних (і не тільки);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в другому – встановлюється як пакет </a:t>
            </a:r>
            <a:r>
              <a:rPr lang="en-US" sz="1600" b="1" dirty="0" err="1"/>
              <a:t>matplotlib</a:t>
            </a:r>
            <a:r>
              <a:rPr lang="en-US" sz="1600" dirty="0"/>
              <a:t> </a:t>
            </a:r>
            <a:r>
              <a:rPr lang="uk-UA" sz="1600" dirty="0"/>
              <a:t>самостійно, використовуючи менеджер пакетів (через </a:t>
            </a:r>
            <a:r>
              <a:rPr lang="en-US" sz="1600" i="1" dirty="0" err="1"/>
              <a:t>cmd</a:t>
            </a:r>
            <a:r>
              <a:rPr lang="en-US" sz="1600" dirty="0"/>
              <a:t>)</a:t>
            </a:r>
            <a:r>
              <a:rPr lang="uk-UA" sz="1600" dirty="0"/>
              <a:t>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Для перевірки того, що все встановилось правильно, необхідно запустити інтерпретатор Python і перевірити версію </a:t>
            </a:r>
            <a:r>
              <a:rPr lang="en-US" sz="1600" b="1" i="1" dirty="0" err="1"/>
              <a:t>matplotlib</a:t>
            </a:r>
            <a:r>
              <a:rPr lang="ru-RU" sz="1600" dirty="0"/>
              <a:t>:</a:t>
            </a: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Намалюємо перший графік:</a:t>
            </a:r>
            <a:r>
              <a:rPr lang="ru-RU" sz="1600" dirty="0"/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02" y="1592552"/>
            <a:ext cx="4194467" cy="2647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09976" y="1555658"/>
            <a:ext cx="56288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/>
              <a:t>встановлення matplotlib з усіма необхідними залежностями </a:t>
            </a:r>
            <a:endParaRPr lang="uk-UA" sz="1600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2" y="2552841"/>
            <a:ext cx="2988758" cy="633979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89029" y="3884081"/>
            <a:ext cx="3334567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069" y="3538860"/>
            <a:ext cx="4148212" cy="311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7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/>
          </a:bodyPr>
          <a:lstStyle/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dirty="0"/>
              <a:t>Побудова графіку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Для початку побудуємо просту лінійну залежність, дамо графіку назву, підпишемо осі і відобразимо сітку.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Код програми: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/>
              <a:t>np.linspace(0, 10, 50) </a:t>
            </a:r>
            <a:r>
              <a:rPr lang="ru-RU" altLang="ru-RU" sz="1600" dirty="0"/>
              <a:t>- </a:t>
            </a:r>
            <a:r>
              <a:rPr lang="uk-UA" sz="1600" dirty="0"/>
              <a:t>функція </a:t>
            </a:r>
            <a:r>
              <a:rPr lang="en-US" sz="1600" b="1" i="1" dirty="0" err="1"/>
              <a:t>linspace</a:t>
            </a:r>
            <a:r>
              <a:rPr lang="en-US" sz="1600" b="1" i="1" dirty="0"/>
              <a:t>() </a:t>
            </a:r>
            <a:r>
              <a:rPr lang="uk-UA" sz="1600" dirty="0"/>
              <a:t>повертає одновимірний масив із зазначеної кількості елементів, значення яких </a:t>
            </a:r>
            <a:r>
              <a:rPr lang="uk-UA" sz="1600" u="sng" dirty="0"/>
              <a:t>рівномірно розподілені усередині заданого інтервалу</a:t>
            </a:r>
            <a:r>
              <a:rPr lang="uk-UA" sz="1600" dirty="0"/>
              <a:t>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Параметри: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/>
              <a:t>start</a:t>
            </a:r>
            <a:r>
              <a:rPr lang="en-US" sz="1600" dirty="0"/>
              <a:t> - </a:t>
            </a:r>
            <a:r>
              <a:rPr lang="uk-UA" sz="1600" dirty="0"/>
              <a:t>число, яке є початком послідовності.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/>
              <a:t>stop</a:t>
            </a:r>
            <a:r>
              <a:rPr lang="en-US" sz="1600" dirty="0"/>
              <a:t> - </a:t>
            </a:r>
            <a:r>
              <a:rPr lang="uk-UA" sz="1600" dirty="0"/>
              <a:t>число, яке є кінцем послідовності, якщо </a:t>
            </a:r>
            <a:r>
              <a:rPr lang="en-US" sz="1600" b="1" i="1" dirty="0"/>
              <a:t>endpoint = True</a:t>
            </a:r>
            <a:r>
              <a:rPr lang="en-US" sz="1600" dirty="0"/>
              <a:t>. </a:t>
            </a:r>
            <a:r>
              <a:rPr lang="uk-UA" sz="1600" dirty="0"/>
              <a:t>Якщо </a:t>
            </a:r>
            <a:r>
              <a:rPr lang="en-US" sz="1600" b="1" i="1" dirty="0"/>
              <a:t>endpoint = False </a:t>
            </a:r>
            <a:r>
              <a:rPr lang="uk-UA" sz="1600" dirty="0"/>
              <a:t>то дане число не включається в інтервал, при цьому значення кроку між елементами послідовності змінюється.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 err="1"/>
              <a:t>num</a:t>
            </a:r>
            <a:r>
              <a:rPr lang="en-US" sz="1600" dirty="0"/>
              <a:t> - </a:t>
            </a:r>
            <a:r>
              <a:rPr lang="uk-UA" sz="1600" dirty="0"/>
              <a:t>ціле позитивне число (необов'язковий параметр) Визначає кількість елементів послідовності. За замовчуванням </a:t>
            </a:r>
            <a:r>
              <a:rPr lang="en-US" sz="1600" b="1" i="1" dirty="0" err="1"/>
              <a:t>num</a:t>
            </a:r>
            <a:r>
              <a:rPr lang="en-US" sz="1600" b="1" i="1" dirty="0"/>
              <a:t> = 50</a:t>
            </a:r>
            <a:r>
              <a:rPr lang="en-US" sz="1600" dirty="0"/>
              <a:t>. </a:t>
            </a:r>
            <a:endParaRPr lang="ru-RU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8230" y="1039125"/>
            <a:ext cx="4558492" cy="353943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Незалежна (x) і залежна (y) змінні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linspace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Побудова графіку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"Лінійна залежність y = x"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Заголовок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"x"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вісь абсцисс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вісь ординат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ввімкнення відображення сітки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побудова графіку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650" y="1039125"/>
            <a:ext cx="4710819" cy="353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69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/>
          </a:bodyPr>
          <a:lstStyle/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800" u="sng" dirty="0"/>
              <a:t>Змінимо тип лінії і її колір</a:t>
            </a:r>
            <a:r>
              <a:rPr lang="uk-UA" sz="1800" dirty="0"/>
              <a:t>, для цього в функцію </a:t>
            </a:r>
            <a:r>
              <a:rPr lang="uk-UA" sz="1800" b="1" i="1" dirty="0"/>
              <a:t>plot()</a:t>
            </a:r>
            <a:r>
              <a:rPr lang="uk-UA" sz="1800" dirty="0"/>
              <a:t>, в якості третього параметра передамо рядок, сформований певним чином, в нашому випадку це </a:t>
            </a:r>
            <a:r>
              <a:rPr lang="uk-UA" sz="1800" b="1" i="1" dirty="0"/>
              <a:t>"r-"</a:t>
            </a:r>
            <a:r>
              <a:rPr lang="uk-UA" sz="1800" dirty="0"/>
              <a:t>, де "r" означає </a:t>
            </a:r>
            <a:r>
              <a:rPr lang="uk-UA" sz="1800" u="sng" dirty="0"/>
              <a:t>червоний колір</a:t>
            </a:r>
            <a:r>
              <a:rPr lang="uk-UA" sz="1800" dirty="0"/>
              <a:t>, а </a:t>
            </a:r>
            <a:r>
              <a:rPr lang="uk-UA" sz="1800" b="1" dirty="0"/>
              <a:t>"-"</a:t>
            </a:r>
            <a:r>
              <a:rPr lang="uk-UA" sz="1800" dirty="0"/>
              <a:t> - тип лінії - </a:t>
            </a:r>
            <a:r>
              <a:rPr lang="uk-UA" sz="1800" u="sng" dirty="0"/>
              <a:t>пунктирна лінія</a:t>
            </a:r>
            <a:r>
              <a:rPr lang="uk-UA" sz="1800" dirty="0"/>
              <a:t>. </a:t>
            </a:r>
            <a:endParaRPr lang="ru-RU" sz="18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98764" y="1093445"/>
            <a:ext cx="4558492" cy="353943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Незалежна (x) і залежна (y) змінні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linspace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Побудова графіку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"Лінійна залежність y = x"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Заголовок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"x"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вісь абсцисс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вісь ординат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ввімкнення відображення сітки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"r--"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побудова графіку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524" y="1095232"/>
            <a:ext cx="4716857" cy="353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9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dirty="0"/>
              <a:t>Кілька графіків на одному полі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Побудуємо кілька графіків на одному полі, для цього додамо квадратичну залежність:</a:t>
            </a:r>
            <a:endParaRPr lang="ru-RU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9176" y="1227470"/>
            <a:ext cx="4861459" cy="4031873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Незалежна (x) і залежна (y) змінні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linspace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Квадратична залежність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Побудова графіку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"Залежності: y1 = x, y2 = x^2"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Заголовок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"x"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вісь абсцисс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"y1, y2"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вісь ординат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ввімкнення відображення сітки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побудова графіку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894" y="1118828"/>
            <a:ext cx="5920000" cy="444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9176" y="5701804"/>
            <a:ext cx="11162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У наведеному прикладі в функцію </a:t>
            </a:r>
            <a:r>
              <a:rPr lang="ru-RU" sz="1600" b="1" i="1" dirty="0"/>
              <a:t>plot() </a:t>
            </a:r>
            <a:r>
              <a:rPr lang="ru-RU" sz="1600" dirty="0"/>
              <a:t>послідовно передаються два масиви для побудови першого графіка і два масиви для побудови другого, при цьому, для обох графіків масив значень незалежної змінної </a:t>
            </a:r>
            <a:r>
              <a:rPr lang="ru-RU" sz="1600" b="1" i="1" dirty="0"/>
              <a:t>x</a:t>
            </a:r>
            <a:r>
              <a:rPr lang="ru-RU" sz="1600" dirty="0"/>
              <a:t> один і той самий. 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618817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9176" y="217023"/>
            <a:ext cx="11841933" cy="6590923"/>
          </a:xfrm>
        </p:spPr>
        <p:txBody>
          <a:bodyPr>
            <a:normAutofit/>
          </a:bodyPr>
          <a:lstStyle/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Завдання, що зустрічається доволі часто - це відобразити два або більше різних поля, на яких буде відображено по одному або відразу декілька графіків.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62139" y="777480"/>
            <a:ext cx="4778359" cy="483209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Незалежна (x) і залежна (y) змінні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linspace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Квадратична залежність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Побудова графіків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         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побудова першого графіку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"Залежності: y1 = x, y2 = x^2"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заголовок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"y1"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вісь ординат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          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ввімкнення відображення сітки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         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побудова першого графіку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"x"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вісь абсцисс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"y2"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вісь ординат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          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ввімкнення відображення сітки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173" y="586779"/>
            <a:ext cx="4727606" cy="47276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7695" y="5546198"/>
            <a:ext cx="1192341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/>
              <a:t>figure() </a:t>
            </a:r>
            <a:r>
              <a:rPr lang="en-US" sz="1400" dirty="0"/>
              <a:t>- </a:t>
            </a:r>
            <a:r>
              <a:rPr lang="uk-UA" sz="1400" dirty="0"/>
              <a:t>функція для налаштування загальних параметрів відображення графіків. В неї, як аргумент, передається кортеж, який визначає розмір загального поля. </a:t>
            </a:r>
          </a:p>
          <a:p>
            <a:r>
              <a:rPr lang="en-US" sz="1400" b="1" i="1" dirty="0"/>
              <a:t>subplot() </a:t>
            </a:r>
            <a:r>
              <a:rPr lang="en-US" sz="1400" dirty="0"/>
              <a:t>- </a:t>
            </a:r>
            <a:r>
              <a:rPr lang="uk-UA" sz="1400" dirty="0"/>
              <a:t>функція для завдання місця розташування поля з графіком. Аргументи функцію </a:t>
            </a:r>
            <a:r>
              <a:rPr lang="en-US" sz="1400" b="1" dirty="0"/>
              <a:t>subplot()</a:t>
            </a:r>
            <a:r>
              <a:rPr lang="uk-UA" sz="1400" dirty="0"/>
              <a:t>: перший аргумент - кількість рядків, другий - стовпців в формованому полі, третій - індекс (номер поля, рахуємо зверху вниз, зліва направо). </a:t>
            </a:r>
          </a:p>
          <a:p>
            <a:r>
              <a:rPr lang="uk-UA" sz="1400" dirty="0"/>
              <a:t>Додатково використано параметр</a:t>
            </a:r>
            <a:r>
              <a:rPr lang="uk-UA" sz="1400" b="1" i="1" dirty="0"/>
              <a:t> </a:t>
            </a:r>
            <a:r>
              <a:rPr lang="en-US" sz="1400" b="1" i="1" dirty="0" err="1"/>
              <a:t>fontsize</a:t>
            </a:r>
            <a:r>
              <a:rPr lang="en-US" sz="1400" b="1" i="1" dirty="0"/>
              <a:t> </a:t>
            </a:r>
            <a:r>
              <a:rPr lang="uk-UA" sz="1400" dirty="0"/>
              <a:t>для функцій </a:t>
            </a:r>
            <a:r>
              <a:rPr lang="en-US" sz="1400" b="1" i="1" dirty="0" err="1"/>
              <a:t>xlabel</a:t>
            </a:r>
            <a:r>
              <a:rPr lang="en-US" sz="1400" b="1" i="1" dirty="0"/>
              <a:t>() </a:t>
            </a:r>
            <a:r>
              <a:rPr lang="uk-UA" sz="1400" dirty="0"/>
              <a:t>і </a:t>
            </a:r>
            <a:r>
              <a:rPr lang="en-US" sz="1400" b="1" i="1" dirty="0" err="1"/>
              <a:t>ylabel</a:t>
            </a:r>
            <a:r>
              <a:rPr lang="en-US" sz="1400" b="1" i="1" dirty="0"/>
              <a:t>()</a:t>
            </a:r>
            <a:r>
              <a:rPr lang="en-US" sz="1400" dirty="0"/>
              <a:t>, </a:t>
            </a:r>
            <a:r>
              <a:rPr lang="uk-UA" sz="1400" dirty="0"/>
              <a:t>для задання розміру шрифту. </a:t>
            </a:r>
          </a:p>
        </p:txBody>
      </p:sp>
    </p:spTree>
    <p:extLst>
      <p:ext uri="{BB962C8B-B14F-4D97-AF65-F5344CB8AC3E}">
        <p14:creationId xmlns:p14="http://schemas.microsoft.com/office/powerpoint/2010/main" val="2940128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/>
          </a:bodyPr>
          <a:lstStyle/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dirty="0"/>
              <a:t>Побудова діаграми для категоріальних даних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До цього ми будували графіки з чисельних даними, тобто залежна і незалежна змінні мали числовий тип.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На практиці досить часто доводиться працювати з даними нечислової природи - імена людей, назва фруктів, і т.п.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Побудуємо діаграму на якій буде відображатися кількість фруктів в магазині: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7695" y="1817640"/>
            <a:ext cx="5214889" cy="230832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fruits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"apple"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"peach"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"orange"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"bannana"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"melon"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17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bar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fruits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"Fruits!"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"Fruit"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"Count"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986" y="1468925"/>
            <a:ext cx="6096000" cy="4572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7695" y="474223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Для виведення діаграми використовували функцію </a:t>
            </a:r>
            <a:r>
              <a:rPr lang="ru-RU" sz="1600" b="1" i="1" dirty="0"/>
              <a:t>bar() </a:t>
            </a:r>
            <a:endParaRPr lang="uk-UA" sz="1600" b="1" i="1" dirty="0"/>
          </a:p>
        </p:txBody>
      </p:sp>
    </p:spTree>
    <p:extLst>
      <p:ext uri="{BB962C8B-B14F-4D97-AF65-F5344CB8AC3E}">
        <p14:creationId xmlns:p14="http://schemas.microsoft.com/office/powerpoint/2010/main" val="3357196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18" y="199176"/>
            <a:ext cx="11651810" cy="64460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800" b="1" dirty="0"/>
              <a:t>Збереження графіку як зображення в </a:t>
            </a:r>
            <a:r>
              <a:rPr lang="en-US" sz="1800" b="1" dirty="0" err="1"/>
              <a:t>Matplotlib</a:t>
            </a:r>
            <a:r>
              <a:rPr lang="en-US" sz="1800" b="1" dirty="0"/>
              <a:t> </a:t>
            </a:r>
            <a:endParaRPr lang="ru-RU" sz="1800" b="1" dirty="0"/>
          </a:p>
          <a:p>
            <a:pPr marL="0" indent="0">
              <a:buNone/>
            </a:pPr>
            <a:r>
              <a:rPr lang="uk-UA" sz="1600" dirty="0"/>
              <a:t>У попередніх прикладахі було згенеровано графіки за допомогою функції </a:t>
            </a:r>
            <a:r>
              <a:rPr lang="en-US" sz="1600" b="1" i="1" dirty="0"/>
              <a:t>plot()</a:t>
            </a:r>
            <a:r>
              <a:rPr lang="en-US" sz="1600" dirty="0"/>
              <a:t>, </a:t>
            </a:r>
            <a:r>
              <a:rPr lang="uk-UA" sz="1600" dirty="0"/>
              <a:t>передавши дані, які ми хотіли б візуалізувати. Цей графік створюється, але не відображається, якщо не було викликано функцію </a:t>
            </a:r>
            <a:r>
              <a:rPr lang="en-US" sz="1600" b="1" i="1" dirty="0"/>
              <a:t>show()</a:t>
            </a:r>
            <a:r>
              <a:rPr lang="en-US" sz="1600" dirty="0"/>
              <a:t>. </a:t>
            </a:r>
            <a:r>
              <a:rPr lang="uk-UA" sz="1600" dirty="0"/>
              <a:t>Функція </a:t>
            </a:r>
            <a:r>
              <a:rPr lang="en-US" sz="1600" b="1" i="1" dirty="0"/>
              <a:t>show()</a:t>
            </a:r>
            <a:r>
              <a:rPr lang="en-US" sz="1600" dirty="0"/>
              <a:t>, </a:t>
            </a:r>
            <a:r>
              <a:rPr lang="uk-UA" sz="1600" dirty="0"/>
              <a:t>як випливає з назви, показує згенерований графік користувачеві у вікні. Після створення можна зберегти цей графік як файл - використовуючи функцію </a:t>
            </a:r>
            <a:r>
              <a:rPr lang="en-US" sz="1600" b="1" i="1" dirty="0" err="1"/>
              <a:t>savefig</a:t>
            </a:r>
            <a:r>
              <a:rPr lang="en-US" sz="1600" b="1" i="1" dirty="0"/>
              <a:t>()</a:t>
            </a:r>
            <a:r>
              <a:rPr lang="en-US" sz="1600" dirty="0"/>
              <a:t>:</a:t>
            </a: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За замовчуванням, отриманий файл буде збережений у форматі </a:t>
            </a:r>
            <a:r>
              <a:rPr lang="en-US" sz="1600" b="1" i="1" dirty="0" err="1"/>
              <a:t>png</a:t>
            </a:r>
            <a:r>
              <a:rPr lang="en-US" sz="1600" dirty="0"/>
              <a:t>, </a:t>
            </a:r>
            <a:r>
              <a:rPr lang="uk-UA" sz="1600" dirty="0"/>
              <a:t>а сам файл буде збережений в директорії з виконуваним файлом. Параметр </a:t>
            </a:r>
            <a:r>
              <a:rPr lang="en-US" sz="1600" b="1" i="1" dirty="0" err="1"/>
              <a:t>savefig</a:t>
            </a:r>
            <a:r>
              <a:rPr lang="en-US" sz="1600" dirty="0"/>
              <a:t> </a:t>
            </a:r>
            <a:r>
              <a:rPr lang="uk-UA" sz="1600" dirty="0"/>
              <a:t>може приймати шлях до майбутнього файлу, тобто можна вказати потрібний каталог,  куди зебрігатиметься файл, що дуже зручно якщо необхідно зберегти цілу серію картинок: 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80245" y="1340504"/>
            <a:ext cx="2783967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linspace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(-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-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'Збережений графік'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099" y="1320439"/>
            <a:ext cx="2773070" cy="2051390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80245" y="4152254"/>
            <a:ext cx="3408305" cy="249299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linspace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(-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200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not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r"./mpl_temp/"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r"./mpl_temp/"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-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)/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    ax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'mpl_temp/Новий графік'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str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471" y="4300396"/>
            <a:ext cx="3200691" cy="24312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7153" y="4371180"/>
            <a:ext cx="4420483" cy="205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50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18" y="199176"/>
            <a:ext cx="11651810" cy="6446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Варто відзначити, що функція </a:t>
            </a:r>
            <a:r>
              <a:rPr lang="en-US" sz="1600" b="1" i="1" dirty="0" err="1"/>
              <a:t>savefig</a:t>
            </a:r>
            <a:r>
              <a:rPr lang="en-US" sz="1600" b="1" i="1" dirty="0"/>
              <a:t>()</a:t>
            </a:r>
            <a:r>
              <a:rPr lang="en-US" sz="1600" dirty="0"/>
              <a:t> </a:t>
            </a:r>
            <a:r>
              <a:rPr lang="uk-UA" sz="1600" dirty="0"/>
              <a:t>не унікальна для об’єкта </a:t>
            </a:r>
            <a:r>
              <a:rPr lang="en-US" sz="1600" b="1" i="1" dirty="0" err="1"/>
              <a:t>plt</a:t>
            </a:r>
            <a:r>
              <a:rPr lang="en-US" sz="1600" dirty="0"/>
              <a:t>. </a:t>
            </a:r>
            <a:r>
              <a:rPr lang="uk-UA" sz="1600" dirty="0"/>
              <a:t>Ви також можете використовувати її на об'єкті </a:t>
            </a:r>
            <a:r>
              <a:rPr lang="en-US" sz="1600" b="1" i="1" dirty="0"/>
              <a:t>Figure</a:t>
            </a:r>
            <a:r>
              <a:rPr lang="en-US" sz="1600" dirty="0"/>
              <a:t>: 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uk-UA" sz="1600" dirty="0"/>
              <a:t>У функції </a:t>
            </a:r>
            <a:r>
              <a:rPr lang="en-US" sz="1600" b="1" i="1" dirty="0" err="1"/>
              <a:t>savefig</a:t>
            </a:r>
            <a:r>
              <a:rPr lang="en-US" sz="1600" b="1" i="1" dirty="0"/>
              <a:t>() </a:t>
            </a:r>
            <a:r>
              <a:rPr lang="uk-UA" sz="1600" dirty="0"/>
              <a:t>є обов'язковий аргумент </a:t>
            </a:r>
            <a:r>
              <a:rPr lang="en-US" sz="1600" b="1" i="1" dirty="0"/>
              <a:t>filename</a:t>
            </a:r>
            <a:r>
              <a:rPr lang="en-US" sz="1600" dirty="0"/>
              <a:t>. </a:t>
            </a:r>
            <a:r>
              <a:rPr lang="uk-UA" sz="1600" dirty="0"/>
              <a:t>В прикладі ми вказали ім'я файлу і формат. </a:t>
            </a:r>
          </a:p>
          <a:p>
            <a:pPr marL="0" indent="0">
              <a:buNone/>
            </a:pPr>
            <a:r>
              <a:rPr lang="uk-UA" sz="1600" dirty="0"/>
              <a:t>Крім того, вона приймає інші варіанти, такі як </a:t>
            </a:r>
            <a:r>
              <a:rPr lang="en-US" sz="1600" b="1" i="1" dirty="0"/>
              <a:t>dpi, </a:t>
            </a:r>
            <a:r>
              <a:rPr lang="uk-UA" sz="1600" b="1" i="1" dirty="0"/>
              <a:t> </a:t>
            </a:r>
            <a:r>
              <a:rPr lang="en-US" sz="1600" b="1" i="1" dirty="0"/>
              <a:t>transparent, </a:t>
            </a:r>
            <a:r>
              <a:rPr lang="uk-UA" sz="1600" b="1" i="1" dirty="0"/>
              <a:t> </a:t>
            </a:r>
            <a:r>
              <a:rPr lang="en-US" sz="1600" b="1" i="1" dirty="0" err="1"/>
              <a:t>bbox_inches</a:t>
            </a:r>
            <a:r>
              <a:rPr lang="en-US" sz="1600" b="1" i="1" dirty="0"/>
              <a:t>,</a:t>
            </a:r>
            <a:r>
              <a:rPr lang="uk-UA" sz="1600" b="1" i="1" dirty="0"/>
              <a:t> </a:t>
            </a:r>
            <a:r>
              <a:rPr lang="en-US" sz="1600" b="1" i="1" dirty="0"/>
              <a:t> quality </a:t>
            </a:r>
            <a:r>
              <a:rPr lang="uk-UA" sz="1600" dirty="0"/>
              <a:t>і т.д.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7818" y="721023"/>
            <a:ext cx="3467616" cy="3108543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not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r"./mpl_temp/"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r"./mpl_temp/"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sin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'mpl_temp/Новий графік.png'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702" y="548399"/>
            <a:ext cx="4230326" cy="31200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628" y="721023"/>
            <a:ext cx="173355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64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18" y="199176"/>
            <a:ext cx="11651810" cy="64460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800" b="1" dirty="0"/>
              <a:t>Налаштування роздільної здатності зображення </a:t>
            </a:r>
          </a:p>
          <a:p>
            <a:pPr marL="0" indent="0">
              <a:buNone/>
            </a:pPr>
            <a:r>
              <a:rPr lang="uk-UA" sz="1600" dirty="0"/>
              <a:t>Параметр </a:t>
            </a:r>
            <a:r>
              <a:rPr lang="en-US" sz="1600" b="1" i="1" dirty="0"/>
              <a:t>dpi </a:t>
            </a:r>
            <a:r>
              <a:rPr lang="uk-UA" sz="1600" dirty="0"/>
              <a:t>визначає кількість точок (пікселів) на дюйм. По суті, це роздільна здатність зображення, що створюється. </a:t>
            </a:r>
          </a:p>
          <a:p>
            <a:pPr marL="0" indent="0">
              <a:buNone/>
            </a:pPr>
            <a:r>
              <a:rPr lang="uk-UA" sz="1600" dirty="0"/>
              <a:t>Приклад: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7818" y="1293540"/>
            <a:ext cx="5118709" cy="375487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not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r"./mpl_temp/"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r"./mpl_temp/"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'./mpl_temp/saved_figure-50pi.png'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dpi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'./mpl_temp/saved_figure-100dpi.png'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dpi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'./mpl_temp/saved_figure-1000dpi.png'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dpi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0695" y="1293540"/>
            <a:ext cx="4813827" cy="21196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722" y="3527362"/>
            <a:ext cx="4733441" cy="98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60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18" y="199176"/>
            <a:ext cx="11651810" cy="64460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b="1" dirty="0"/>
              <a:t>Збереження прозорого зображення за допомогою Matplotlib </a:t>
            </a:r>
          </a:p>
          <a:p>
            <a:pPr marL="0" indent="0">
              <a:buNone/>
            </a:pPr>
            <a:r>
              <a:rPr lang="ru-RU" sz="1600" dirty="0"/>
              <a:t>Аргумент </a:t>
            </a:r>
            <a:r>
              <a:rPr lang="ru-RU" sz="1600" b="1" i="1" dirty="0"/>
              <a:t>transparent</a:t>
            </a:r>
            <a:r>
              <a:rPr lang="ru-RU" sz="1600" dirty="0"/>
              <a:t> може бути використаний для створення ділянки з прозорим фоном. </a:t>
            </a:r>
          </a:p>
          <a:p>
            <a:pPr marL="0" indent="0">
              <a:buNone/>
            </a:pPr>
            <a:r>
              <a:rPr lang="ru-RU" sz="1600" dirty="0"/>
              <a:t>Це може бути корисно, якщо ви плануєте використовувати графічне зображення в презентації, на папері або хочете використати його на сайті: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7818" y="1606328"/>
            <a:ext cx="4010521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'saved_figure.png'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transparent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008" y="1510749"/>
            <a:ext cx="5695950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76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818" y="199176"/>
            <a:ext cx="11651810" cy="6446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Файл може мати розширення необхідного формату файлу, відокремлене крапкою: 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uk-UA" sz="1600" dirty="0"/>
              <a:t>Формати файлів, що підтримуються: </a:t>
            </a:r>
            <a:r>
              <a:rPr lang="en-US" sz="1600" b="1" i="1" dirty="0" err="1"/>
              <a:t>eps</a:t>
            </a:r>
            <a:r>
              <a:rPr lang="en-US" sz="1600" i="1" dirty="0"/>
              <a:t>,</a:t>
            </a:r>
            <a:r>
              <a:rPr lang="en-US" sz="1600" b="1" i="1" dirty="0"/>
              <a:t> jpeg</a:t>
            </a:r>
            <a:r>
              <a:rPr lang="en-US" sz="1600" i="1" dirty="0"/>
              <a:t>,</a:t>
            </a:r>
            <a:r>
              <a:rPr lang="en-US" sz="1600" b="1" i="1" dirty="0"/>
              <a:t> jpg</a:t>
            </a:r>
            <a:r>
              <a:rPr lang="en-US" sz="1600" i="1" dirty="0"/>
              <a:t>, </a:t>
            </a:r>
            <a:r>
              <a:rPr lang="en-US" sz="1600" b="1" i="1" dirty="0"/>
              <a:t>pdf</a:t>
            </a:r>
            <a:r>
              <a:rPr lang="en-US" sz="1600" i="1" dirty="0"/>
              <a:t>,</a:t>
            </a:r>
            <a:r>
              <a:rPr lang="en-US" sz="1600" b="1" i="1" dirty="0"/>
              <a:t> </a:t>
            </a:r>
            <a:r>
              <a:rPr lang="en-US" sz="1600" b="1" i="1" dirty="0" err="1"/>
              <a:t>pgf</a:t>
            </a:r>
            <a:r>
              <a:rPr lang="en-US" sz="1600" i="1" dirty="0"/>
              <a:t>, </a:t>
            </a:r>
            <a:r>
              <a:rPr lang="en-US" sz="1600" b="1" i="1" dirty="0" err="1"/>
              <a:t>png</a:t>
            </a:r>
            <a:r>
              <a:rPr lang="en-US" sz="1600" i="1" dirty="0"/>
              <a:t>,</a:t>
            </a:r>
            <a:r>
              <a:rPr lang="en-US" sz="1600" b="1" i="1" dirty="0"/>
              <a:t> </a:t>
            </a:r>
            <a:r>
              <a:rPr lang="en-US" sz="1600" b="1" i="1" dirty="0" err="1"/>
              <a:t>ps</a:t>
            </a:r>
            <a:r>
              <a:rPr lang="en-US" sz="1600" i="1" dirty="0"/>
              <a:t>,</a:t>
            </a:r>
            <a:r>
              <a:rPr lang="en-US" sz="1600" b="1" i="1" dirty="0"/>
              <a:t> raw</a:t>
            </a:r>
            <a:r>
              <a:rPr lang="en-US" sz="1600" i="1" dirty="0"/>
              <a:t>,</a:t>
            </a:r>
            <a:r>
              <a:rPr lang="en-US" sz="1600" b="1" i="1" dirty="0"/>
              <a:t> </a:t>
            </a:r>
            <a:r>
              <a:rPr lang="en-US" sz="1600" b="1" i="1" dirty="0" err="1"/>
              <a:t>rgba</a:t>
            </a:r>
            <a:r>
              <a:rPr lang="en-US" sz="1600" i="1" dirty="0"/>
              <a:t>,</a:t>
            </a:r>
            <a:r>
              <a:rPr lang="en-US" sz="1600" b="1" i="1" dirty="0"/>
              <a:t> </a:t>
            </a:r>
            <a:r>
              <a:rPr lang="en-US" sz="1600" b="1" i="1" dirty="0" err="1"/>
              <a:t>svg</a:t>
            </a:r>
            <a:r>
              <a:rPr lang="en-US" sz="1600" i="1" dirty="0"/>
              <a:t>,</a:t>
            </a:r>
            <a:r>
              <a:rPr lang="en-US" sz="1600" b="1" i="1" dirty="0"/>
              <a:t> </a:t>
            </a:r>
            <a:r>
              <a:rPr lang="en-US" sz="1600" b="1" i="1" dirty="0" err="1"/>
              <a:t>svgz</a:t>
            </a:r>
            <a:r>
              <a:rPr lang="en-US" sz="1600" i="1" dirty="0"/>
              <a:t>,</a:t>
            </a:r>
            <a:r>
              <a:rPr lang="en-US" sz="1600" b="1" i="1" dirty="0"/>
              <a:t> </a:t>
            </a:r>
            <a:r>
              <a:rPr lang="en-US" sz="1600" b="1" i="1" dirty="0" err="1"/>
              <a:t>tif</a:t>
            </a:r>
            <a:r>
              <a:rPr lang="en-US" sz="1600" i="1" dirty="0"/>
              <a:t>,</a:t>
            </a:r>
            <a:r>
              <a:rPr lang="en-US" sz="1600" b="1" i="1" dirty="0"/>
              <a:t> tiff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7818" y="706904"/>
            <a:ext cx="3265638" cy="418576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not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r"./mpl_temp/"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r"./mpl_temp/"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linspace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(-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-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'mpl_temp/мій граф</a:t>
            </a:r>
            <a:r>
              <a:rPr lang="uk-UA" altLang="ru-RU" sz="1400" dirty="0">
                <a:solidFill>
                  <a:srgbClr val="C3E88D"/>
                </a:solidFill>
                <a:latin typeface="JetBrains Mono"/>
              </a:rPr>
              <a:t>і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к.png'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'mpl_temp/мій графік.pdf'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'mpl_temp/мій графік.svg'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'mpl_temp/мій графік.jpg'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savefig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'mpl_temp/мій графік.tiff'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90" y="1071657"/>
            <a:ext cx="6716034" cy="177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30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800" b="1" dirty="0"/>
              <a:t>Основні елементи графіку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143" y="760491"/>
            <a:ext cx="5649622" cy="57904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760491"/>
            <a:ext cx="654565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Кореневим елементом при побудови графіків в системі </a:t>
            </a:r>
            <a:r>
              <a:rPr lang="en-US" dirty="0" err="1"/>
              <a:t>matplotlib</a:t>
            </a:r>
            <a:r>
              <a:rPr lang="en-US" dirty="0"/>
              <a:t> </a:t>
            </a:r>
            <a:r>
              <a:rPr lang="uk-UA" dirty="0"/>
              <a:t>є Фігура (</a:t>
            </a:r>
            <a:r>
              <a:rPr lang="en-US" b="1" i="1" dirty="0"/>
              <a:t>Figure</a:t>
            </a:r>
            <a:r>
              <a:rPr lang="en-US" dirty="0"/>
              <a:t>).</a:t>
            </a:r>
            <a:endParaRPr lang="uk-UA" dirty="0"/>
          </a:p>
          <a:p>
            <a:r>
              <a:rPr lang="uk-UA" dirty="0"/>
              <a:t>Все, що намальовано на малюнку є елементами фігури.</a:t>
            </a:r>
          </a:p>
          <a:p>
            <a:endParaRPr lang="en-US" dirty="0"/>
          </a:p>
          <a:p>
            <a:r>
              <a:rPr lang="uk-UA" dirty="0"/>
              <a:t>Графік</a:t>
            </a:r>
            <a:r>
              <a:rPr lang="uk-UA" b="1" dirty="0"/>
              <a:t> </a:t>
            </a:r>
            <a:r>
              <a:rPr lang="uk-UA" dirty="0"/>
              <a:t>(</a:t>
            </a:r>
            <a:r>
              <a:rPr lang="en-US" b="1" i="1" dirty="0"/>
              <a:t>plot</a:t>
            </a:r>
            <a:r>
              <a:rPr lang="en-US" dirty="0"/>
              <a:t>)</a:t>
            </a:r>
            <a:endParaRPr lang="uk-UA" dirty="0"/>
          </a:p>
          <a:p>
            <a:r>
              <a:rPr lang="en-US" dirty="0" err="1"/>
              <a:t>Matplotlib</a:t>
            </a:r>
            <a:r>
              <a:rPr lang="en-US" dirty="0"/>
              <a:t> </a:t>
            </a:r>
            <a:r>
              <a:rPr lang="uk-UA" dirty="0"/>
              <a:t>надає величезну кількість різних налаштувань, які можна використовувати для того, щоб надати графік</a:t>
            </a:r>
            <a:r>
              <a:rPr lang="en-US" dirty="0"/>
              <a:t>e</a:t>
            </a:r>
            <a:r>
              <a:rPr lang="uk-UA" dirty="0"/>
              <a:t> вигляд, який потрібен: колір, товщина і тип лінії, стиль лінії і багато іншого. </a:t>
            </a:r>
          </a:p>
          <a:p>
            <a:r>
              <a:rPr lang="uk-UA" dirty="0"/>
              <a:t>Вісі (</a:t>
            </a:r>
            <a:r>
              <a:rPr lang="en-US" b="1" i="1" dirty="0"/>
              <a:t>axes</a:t>
            </a:r>
            <a:r>
              <a:rPr lang="en-US" dirty="0"/>
              <a:t>)</a:t>
            </a:r>
            <a:endParaRPr lang="uk-UA" dirty="0"/>
          </a:p>
          <a:p>
            <a:r>
              <a:rPr lang="uk-UA" dirty="0"/>
              <a:t>Другим, після безпосередньо самого графіка, за важливістю елементом фігури є вісі. Для кожної вісі можна задати мітку (</a:t>
            </a:r>
            <a:r>
              <a:rPr lang="en-US" b="1" i="1" dirty="0"/>
              <a:t>axis label</a:t>
            </a:r>
            <a:r>
              <a:rPr lang="uk-UA" dirty="0"/>
              <a:t>), основні (</a:t>
            </a:r>
            <a:r>
              <a:rPr lang="en-US" b="1" i="1" dirty="0"/>
              <a:t>major tick label</a:t>
            </a:r>
            <a:r>
              <a:rPr lang="en-US" dirty="0"/>
              <a:t>) </a:t>
            </a:r>
            <a:r>
              <a:rPr lang="uk-UA" dirty="0"/>
              <a:t>і додаткові (</a:t>
            </a:r>
            <a:r>
              <a:rPr lang="en-US" b="1" i="1" dirty="0"/>
              <a:t>minor tick label</a:t>
            </a:r>
            <a:r>
              <a:rPr lang="en-US" dirty="0"/>
              <a:t>) </a:t>
            </a:r>
            <a:r>
              <a:rPr lang="uk-UA" dirty="0"/>
              <a:t>відліки, їх підписи (</a:t>
            </a:r>
            <a:r>
              <a:rPr lang="en-US" b="1" i="1" dirty="0"/>
              <a:t>axis label</a:t>
            </a:r>
            <a:r>
              <a:rPr lang="en-US" dirty="0"/>
              <a:t>)</a:t>
            </a:r>
            <a:r>
              <a:rPr lang="uk-UA" dirty="0"/>
              <a:t>, розмір і товщину, також можна задати діапазони по кожній з осей. </a:t>
            </a:r>
            <a:endParaRPr lang="en-US" dirty="0"/>
          </a:p>
          <a:p>
            <a:endParaRPr lang="en-US" dirty="0"/>
          </a:p>
          <a:p>
            <a:r>
              <a:rPr lang="uk-UA" dirty="0"/>
              <a:t>Сітка</a:t>
            </a:r>
            <a:r>
              <a:rPr lang="en-US" dirty="0"/>
              <a:t>(</a:t>
            </a:r>
            <a:r>
              <a:rPr lang="en-US" b="1" i="1" dirty="0"/>
              <a:t>grid</a:t>
            </a:r>
            <a:r>
              <a:rPr lang="en-US" dirty="0"/>
              <a:t>)</a:t>
            </a:r>
            <a:r>
              <a:rPr lang="en-US" b="1" dirty="0"/>
              <a:t> </a:t>
            </a:r>
            <a:r>
              <a:rPr lang="uk-UA" dirty="0"/>
              <a:t> і легенда </a:t>
            </a:r>
            <a:r>
              <a:rPr lang="en-US" b="1" dirty="0"/>
              <a:t>(</a:t>
            </a:r>
            <a:r>
              <a:rPr lang="en-US" b="1" i="1" dirty="0"/>
              <a:t>label</a:t>
            </a:r>
            <a:r>
              <a:rPr lang="en-US" dirty="0"/>
              <a:t>)</a:t>
            </a:r>
          </a:p>
          <a:p>
            <a:r>
              <a:rPr lang="uk-UA" dirty="0"/>
              <a:t>Наступними елементами фігури, які значно підвищують інформативність графіка є сітка і легенда. Сітка також може бути основною (</a:t>
            </a:r>
            <a:r>
              <a:rPr lang="en-US" b="1" i="1" dirty="0"/>
              <a:t>major</a:t>
            </a:r>
            <a:r>
              <a:rPr lang="en-US" dirty="0"/>
              <a:t>) </a:t>
            </a:r>
            <a:r>
              <a:rPr lang="uk-UA" dirty="0"/>
              <a:t>і додаткової (</a:t>
            </a:r>
            <a:r>
              <a:rPr lang="en-US" b="1" i="1" dirty="0"/>
              <a:t>minor</a:t>
            </a:r>
            <a:r>
              <a:rPr lang="en-US" dirty="0"/>
              <a:t>). </a:t>
            </a:r>
            <a:r>
              <a:rPr lang="uk-UA" dirty="0"/>
              <a:t>Кожному типу сітки можна задавати колір, товщину лінії і тип. </a:t>
            </a:r>
          </a:p>
        </p:txBody>
      </p:sp>
    </p:spTree>
    <p:extLst>
      <p:ext uri="{BB962C8B-B14F-4D97-AF65-F5344CB8AC3E}">
        <p14:creationId xmlns:p14="http://schemas.microsoft.com/office/powerpoint/2010/main" val="3949490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9175" y="144854"/>
            <a:ext cx="11948492" cy="6590923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 b="1" dirty="0" err="1"/>
              <a:t>Pyplot</a:t>
            </a:r>
            <a:endParaRPr lang="en-US" sz="18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Практично всі завдання, пов'язані з побудовою графіків, можна вирішити, використовуючи можливості, які надає модуль </a:t>
            </a:r>
            <a:r>
              <a:rPr lang="en-US" sz="1600" b="1" i="1" dirty="0" err="1"/>
              <a:t>pyplot</a:t>
            </a:r>
            <a:r>
              <a:rPr lang="en-US" sz="1600" dirty="0"/>
              <a:t>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Основним елементом зображення, яке будує </a:t>
            </a:r>
            <a:r>
              <a:rPr lang="en-US" sz="1600" b="1" i="1" dirty="0" err="1"/>
              <a:t>pyplot</a:t>
            </a:r>
            <a:r>
              <a:rPr lang="en-US" sz="1600" dirty="0"/>
              <a:t> </a:t>
            </a:r>
            <a:r>
              <a:rPr lang="uk-UA" sz="1600" dirty="0"/>
              <a:t>є Фігура (</a:t>
            </a:r>
            <a:r>
              <a:rPr lang="en-US" sz="1600" b="1" i="1" dirty="0"/>
              <a:t>Figure</a:t>
            </a:r>
            <a:r>
              <a:rPr lang="en-US" sz="1600" dirty="0"/>
              <a:t>), </a:t>
            </a:r>
            <a:r>
              <a:rPr lang="uk-UA" sz="1600" dirty="0"/>
              <a:t>на неї накладаються один або більше графіків, осей, написів і т.п. Для побудови графіка використовується команда </a:t>
            </a:r>
            <a:r>
              <a:rPr lang="en-US" sz="1600" b="1" i="1" dirty="0"/>
              <a:t>plot()</a:t>
            </a:r>
            <a:r>
              <a:rPr lang="en-US" sz="1600" dirty="0"/>
              <a:t>. </a:t>
            </a:r>
            <a:r>
              <a:rPr lang="uk-UA" sz="1600" dirty="0"/>
              <a:t>У самому мінімальному варіанті можна її використовувати без параметрів: </a:t>
            </a: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9175" y="1703050"/>
            <a:ext cx="2502608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endParaRPr kumimoji="0" lang="en-US" altLang="ru-RU" sz="1400" b="0" i="0" u="none" strike="noStrike" cap="none" normalizeH="0" baseline="0" dirty="0">
              <a:ln>
                <a:noFill/>
              </a:ln>
              <a:solidFill>
                <a:srgbClr val="C3CEE3"/>
              </a:solidFill>
              <a:effectLst/>
              <a:latin typeface="JetBrains Mon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750" y="1479282"/>
            <a:ext cx="2614711" cy="1961034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9175" y="4296833"/>
            <a:ext cx="2502608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427" y="3444070"/>
            <a:ext cx="56493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dirty="0"/>
              <a:t>Якщо в якості параметра функції </a:t>
            </a:r>
            <a:r>
              <a:rPr lang="en-US" sz="1400" b="1" i="1" dirty="0"/>
              <a:t>plot() </a:t>
            </a:r>
            <a:r>
              <a:rPr lang="uk-UA" sz="1400" dirty="0"/>
              <a:t>передати список, то значення з цього списку будуть відкладені по осі ординат (вісь </a:t>
            </a:r>
            <a:r>
              <a:rPr lang="en-US" sz="1400" dirty="0"/>
              <a:t>y), </a:t>
            </a:r>
            <a:r>
              <a:rPr lang="uk-UA" sz="1400" dirty="0"/>
              <a:t>а по осі абсцис (вісь </a:t>
            </a:r>
            <a:r>
              <a:rPr lang="en-US" sz="1400" dirty="0"/>
              <a:t>x) </a:t>
            </a:r>
            <a:r>
              <a:rPr lang="uk-UA" sz="1400" dirty="0"/>
              <a:t>будуть відкладені індекси елементів масиву: 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6059352" y="3445899"/>
            <a:ext cx="4300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/>
              <a:t>Для того, щоб задати значення по осях x і y необхідно в </a:t>
            </a:r>
            <a:r>
              <a:rPr lang="ru-RU" sz="1400" b="1" i="1" dirty="0"/>
              <a:t>plot() </a:t>
            </a:r>
            <a:r>
              <a:rPr lang="ru-RU" sz="1400" dirty="0"/>
              <a:t>передати два списки: </a:t>
            </a:r>
            <a:endParaRPr lang="en-US" sz="14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013328" y="4296833"/>
            <a:ext cx="3301994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322" y="4327493"/>
            <a:ext cx="2832345" cy="22272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802" y="4182734"/>
            <a:ext cx="325755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73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 fontScale="92500" lnSpcReduction="10000"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dirty="0"/>
              <a:t>Текстові написи на графіку </a:t>
            </a:r>
            <a:endParaRPr lang="en-US" sz="16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Найбільш часто використовувані текстові написи на графіку це: </a:t>
            </a:r>
            <a:endParaRPr lang="en-US" sz="1600" dirty="0"/>
          </a:p>
          <a:p>
            <a:pPr marL="285750" lvl="0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1600" dirty="0"/>
              <a:t>найменування вісей; </a:t>
            </a:r>
          </a:p>
          <a:p>
            <a:pPr marL="285750" lvl="0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1600" dirty="0"/>
              <a:t>найменування самого графіка; </a:t>
            </a:r>
          </a:p>
          <a:p>
            <a:pPr marL="285750" lvl="0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1600" dirty="0"/>
              <a:t>текстовий фрагмент на полі з графіком; </a:t>
            </a:r>
          </a:p>
          <a:p>
            <a:pPr marL="285750" lvl="0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1600" dirty="0"/>
              <a:t>легенда. </a:t>
            </a:r>
          </a:p>
          <a:p>
            <a:pPr marL="285750" lvl="0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dirty="0"/>
              <a:t>Найменування вісей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Для завдання підписи вісі </a:t>
            </a:r>
            <a:r>
              <a:rPr lang="en-US" sz="1600" dirty="0"/>
              <a:t>x </a:t>
            </a:r>
            <a:r>
              <a:rPr lang="uk-UA" sz="1600" dirty="0"/>
              <a:t>використовується функція </a:t>
            </a:r>
            <a:r>
              <a:rPr lang="en-US" sz="1600" b="1" i="1" dirty="0" err="1"/>
              <a:t>xlabel</a:t>
            </a:r>
            <a:r>
              <a:rPr lang="en-US" sz="1600" b="1" i="1" dirty="0"/>
              <a:t>()</a:t>
            </a:r>
            <a:r>
              <a:rPr lang="en-US" sz="1600" dirty="0"/>
              <a:t>, </a:t>
            </a:r>
            <a:r>
              <a:rPr lang="uk-UA" sz="1600" dirty="0"/>
              <a:t>осі </a:t>
            </a:r>
            <a:r>
              <a:rPr lang="en-US" sz="1600" dirty="0"/>
              <a:t>y - </a:t>
            </a:r>
            <a:r>
              <a:rPr lang="en-US" sz="1600" b="1" i="1" dirty="0" err="1"/>
              <a:t>ylabel</a:t>
            </a:r>
            <a:r>
              <a:rPr lang="en-US" sz="1600" b="1" i="1" dirty="0"/>
              <a:t>()</a:t>
            </a:r>
            <a:r>
              <a:rPr lang="en-US" sz="1600" dirty="0"/>
              <a:t>.</a:t>
            </a:r>
            <a:r>
              <a:rPr lang="ru-RU" sz="1600" dirty="0"/>
              <a:t> </a:t>
            </a:r>
            <a:r>
              <a:rPr lang="uk-UA" sz="1600" dirty="0"/>
              <a:t>Для них основними є наступні аргументи: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marL="285750" lvl="0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b="1" i="1" dirty="0" err="1"/>
              <a:t>xlabel</a:t>
            </a:r>
            <a:r>
              <a:rPr lang="en-US" sz="1600" dirty="0"/>
              <a:t> (</a:t>
            </a:r>
            <a:r>
              <a:rPr lang="uk-UA" sz="1600" dirty="0"/>
              <a:t>або </a:t>
            </a:r>
            <a:r>
              <a:rPr lang="en-US" sz="1600" b="1" i="1" dirty="0" err="1"/>
              <a:t>ylabel</a:t>
            </a:r>
            <a:r>
              <a:rPr lang="en-US" sz="1600" dirty="0"/>
              <a:t>): </a:t>
            </a:r>
            <a:r>
              <a:rPr lang="uk-UA" sz="1600" dirty="0"/>
              <a:t>   </a:t>
            </a:r>
            <a:r>
              <a:rPr lang="en-US" sz="1600" dirty="0" err="1"/>
              <a:t>str</a:t>
            </a:r>
            <a:r>
              <a:rPr lang="en-US" sz="1600" dirty="0"/>
              <a:t> </a:t>
            </a:r>
            <a:endParaRPr lang="uk-UA" sz="1600" dirty="0"/>
          </a:p>
          <a:p>
            <a:pPr marL="806450" lvl="0" indent="-2730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1600" dirty="0"/>
              <a:t>Текст підпису. </a:t>
            </a:r>
          </a:p>
          <a:p>
            <a:pPr marL="285750" lvl="0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b="1" dirty="0" err="1"/>
              <a:t>labelpad</a:t>
            </a:r>
            <a:r>
              <a:rPr lang="en-US" sz="1600" dirty="0"/>
              <a:t>: </a:t>
            </a:r>
            <a:r>
              <a:rPr lang="uk-UA" sz="1600" dirty="0"/>
              <a:t>чисельне значення або </a:t>
            </a:r>
            <a:r>
              <a:rPr lang="en-US" sz="1600" dirty="0"/>
              <a:t>None; </a:t>
            </a:r>
            <a:r>
              <a:rPr lang="uk-UA" sz="1600" dirty="0"/>
              <a:t>значення за замовчуванням: </a:t>
            </a:r>
            <a:r>
              <a:rPr lang="en-US" sz="1600" dirty="0"/>
              <a:t>None </a:t>
            </a:r>
            <a:endParaRPr lang="uk-UA" sz="1600" dirty="0"/>
          </a:p>
          <a:p>
            <a:pPr marL="806450" lvl="0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uk-UA" sz="1600" dirty="0"/>
              <a:t>Відстань між областю графіка, що включає осі, і міткою.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Функції </a:t>
            </a:r>
            <a:r>
              <a:rPr lang="en-US" sz="1600" b="1" i="1" dirty="0" err="1"/>
              <a:t>xlabel</a:t>
            </a:r>
            <a:r>
              <a:rPr lang="en-US" sz="1600" b="1" i="1" dirty="0"/>
              <a:t>()</a:t>
            </a:r>
            <a:r>
              <a:rPr lang="en-US" sz="1600" dirty="0"/>
              <a:t>/</a:t>
            </a:r>
            <a:r>
              <a:rPr lang="en-US" sz="1600" b="1" i="1" dirty="0" err="1"/>
              <a:t>ylabel</a:t>
            </a:r>
            <a:r>
              <a:rPr lang="en-US" sz="1600" b="1" i="1" dirty="0"/>
              <a:t>() </a:t>
            </a:r>
            <a:r>
              <a:rPr lang="uk-UA" sz="1600" dirty="0"/>
              <a:t>приймають в якості аргументів параметри конструктора класу </a:t>
            </a:r>
            <a:r>
              <a:rPr lang="en-US" sz="1600" b="1" i="1" dirty="0" err="1"/>
              <a:t>matplotlib.text.Text</a:t>
            </a:r>
            <a:endParaRPr lang="uk-UA" sz="1600" b="1" i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b="1" i="1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i="1" dirty="0" err="1"/>
              <a:t>fontsize</a:t>
            </a:r>
            <a:r>
              <a:rPr lang="en-US" sz="1600" i="1" dirty="0"/>
              <a:t> </a:t>
            </a:r>
            <a:r>
              <a:rPr lang="ru-RU" sz="1600" dirty="0"/>
              <a:t>або </a:t>
            </a:r>
            <a:r>
              <a:rPr lang="en-US" sz="1600" b="1" i="1" dirty="0"/>
              <a:t>size</a:t>
            </a:r>
            <a:r>
              <a:rPr lang="en-US" sz="1600" i="1" dirty="0"/>
              <a:t>: </a:t>
            </a:r>
            <a:r>
              <a:rPr lang="ru-RU" sz="1600" dirty="0"/>
              <a:t>число або значення зі списку: {</a:t>
            </a:r>
            <a:r>
              <a:rPr lang="ru-RU" sz="1600" i="1" dirty="0"/>
              <a:t>‘</a:t>
            </a:r>
            <a:r>
              <a:rPr lang="en-US" sz="1600" i="1" dirty="0"/>
              <a:t>xx-small’, ‘x-small’, ‘small’, ‘medium’, ‘large’, ‘x-large’, ‘xx-large’</a:t>
            </a:r>
            <a:r>
              <a:rPr lang="en-US" sz="1600" dirty="0"/>
              <a:t>}.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Розмір шрифту.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i="1" dirty="0" err="1"/>
              <a:t>fontstyle</a:t>
            </a:r>
            <a:r>
              <a:rPr lang="en-US" sz="1600" dirty="0"/>
              <a:t>: </a:t>
            </a:r>
            <a:r>
              <a:rPr lang="ru-RU" sz="1600" dirty="0"/>
              <a:t>значення зі списку: {</a:t>
            </a:r>
            <a:r>
              <a:rPr lang="ru-RU" sz="1600" i="1" dirty="0"/>
              <a:t>‘</a:t>
            </a:r>
            <a:r>
              <a:rPr lang="en-US" sz="1600" i="1" dirty="0"/>
              <a:t>normal’, ‘italic’, ‘oblique’</a:t>
            </a:r>
            <a:r>
              <a:rPr lang="en-US" sz="1600" dirty="0"/>
              <a:t>}.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Стиль шрифту.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i="1" dirty="0" err="1"/>
              <a:t>fontweight</a:t>
            </a:r>
            <a:r>
              <a:rPr lang="en-US" sz="1600" dirty="0"/>
              <a:t>: </a:t>
            </a:r>
            <a:r>
              <a:rPr lang="ru-RU" sz="1600" dirty="0"/>
              <a:t>число в діапазоні від 0 до 1000 або значення зі списку: {</a:t>
            </a:r>
            <a:r>
              <a:rPr lang="ru-RU" sz="1600" i="1" dirty="0"/>
              <a:t>‘</a:t>
            </a:r>
            <a:r>
              <a:rPr lang="en-US" sz="1600" i="1" dirty="0"/>
              <a:t>ultralight’, ‘light’, ‘normal’, ‘regular’, ‘book’, ‘medium’, ‘roman’, ‘</a:t>
            </a:r>
            <a:r>
              <a:rPr lang="en-US" sz="1600" i="1" dirty="0" err="1"/>
              <a:t>semibold</a:t>
            </a:r>
            <a:r>
              <a:rPr lang="en-US" sz="1600" i="1" dirty="0"/>
              <a:t>’, ‘</a:t>
            </a:r>
            <a:r>
              <a:rPr lang="en-US" sz="1600" i="1" dirty="0" err="1"/>
              <a:t>demibold</a:t>
            </a:r>
            <a:r>
              <a:rPr lang="en-US" sz="1600" i="1" dirty="0"/>
              <a:t>’, ‘demi’, ‘bold’, ‘heavy’, ‘extra bold’, ‘black’</a:t>
            </a:r>
            <a:r>
              <a:rPr lang="en-US" sz="1600" dirty="0"/>
              <a:t>}.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Товщина шрифту.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i="1" dirty="0"/>
              <a:t>color</a:t>
            </a:r>
            <a:r>
              <a:rPr lang="en-US" sz="1600" i="1" dirty="0"/>
              <a:t>:</a:t>
            </a:r>
            <a:r>
              <a:rPr lang="en-US" sz="1600" dirty="0"/>
              <a:t> </a:t>
            </a:r>
            <a:endParaRPr lang="ru-RU" sz="1600" dirty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колір шрифту.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b="1" i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232903" y="6152306"/>
            <a:ext cx="3884397" cy="33855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'Day'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'blue'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066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dirty="0"/>
              <a:t>Заголовок графіка 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Для завдання заголовка графіка використовується функція </a:t>
            </a:r>
            <a:r>
              <a:rPr lang="ru-RU" sz="1600" b="1" i="1" dirty="0"/>
              <a:t>title(): </a:t>
            </a:r>
          </a:p>
          <a:p>
            <a:pPr algn="l"/>
            <a:endParaRPr lang="ru-RU" sz="1600" dirty="0"/>
          </a:p>
          <a:p>
            <a:pPr algn="l"/>
            <a:endParaRPr lang="ru-RU" sz="1600" dirty="0"/>
          </a:p>
          <a:p>
            <a:pPr algn="l"/>
            <a:r>
              <a:rPr lang="ru-RU" sz="1600" dirty="0"/>
              <a:t>Параметри заголовку наступі: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b="1" i="1" dirty="0"/>
              <a:t>label</a:t>
            </a:r>
            <a:r>
              <a:rPr lang="ru-RU" sz="1600" dirty="0"/>
              <a:t>: </a:t>
            </a:r>
            <a:r>
              <a:rPr lang="ru-RU" sz="1600" i="1" dirty="0"/>
              <a:t>str</a:t>
            </a:r>
            <a:r>
              <a:rPr lang="ru-RU" sz="1600" dirty="0"/>
              <a:t>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Текст заголовку.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b="1" i="1" dirty="0"/>
              <a:t>loc</a:t>
            </a:r>
            <a:r>
              <a:rPr lang="ru-RU" sz="1600" i="1" dirty="0"/>
              <a:t>: </a:t>
            </a:r>
            <a:r>
              <a:rPr lang="ru-RU" sz="1600" dirty="0"/>
              <a:t>значення з набору {‘</a:t>
            </a:r>
            <a:r>
              <a:rPr lang="ru-RU" sz="1600" i="1" dirty="0"/>
              <a:t>center</a:t>
            </a:r>
            <a:r>
              <a:rPr lang="ru-RU" sz="1600" dirty="0"/>
              <a:t>‘, ‘</a:t>
            </a:r>
            <a:r>
              <a:rPr lang="ru-RU" sz="1600" i="1" dirty="0"/>
              <a:t>left</a:t>
            </a:r>
            <a:r>
              <a:rPr lang="ru-RU" sz="1600" dirty="0"/>
              <a:t>‘, ‘</a:t>
            </a:r>
            <a:r>
              <a:rPr lang="ru-RU" sz="1600" i="1" dirty="0"/>
              <a:t>right</a:t>
            </a:r>
            <a:r>
              <a:rPr lang="ru-RU" sz="1600" dirty="0"/>
              <a:t>‘}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Вирівнювання заголовку.</a:t>
            </a:r>
          </a:p>
          <a:p>
            <a:pPr algn="l"/>
            <a:endParaRPr lang="ru-RU" sz="1600" dirty="0"/>
          </a:p>
          <a:p>
            <a:pPr algn="l"/>
            <a:r>
              <a:rPr lang="ru-RU" sz="1600" dirty="0"/>
              <a:t>Для функції </a:t>
            </a:r>
            <a:r>
              <a:rPr lang="ru-RU" sz="1600" b="1" i="1" dirty="0"/>
              <a:t>title()</a:t>
            </a:r>
            <a:r>
              <a:rPr lang="ru-RU" sz="1600" i="1" dirty="0"/>
              <a:t> </a:t>
            </a:r>
            <a:r>
              <a:rPr lang="ru-RU" sz="1600" dirty="0"/>
              <a:t>також доступні параметри конструкту класу </a:t>
            </a:r>
            <a:r>
              <a:rPr lang="ru-RU" sz="1600" b="1" i="1" dirty="0"/>
              <a:t>matplotlib.text.Text</a:t>
            </a:r>
            <a:r>
              <a:rPr lang="ru-RU" sz="1600" dirty="0"/>
              <a:t>, частина з них була описана при розгляді аргументів функції </a:t>
            </a:r>
            <a:r>
              <a:rPr lang="ru-RU" sz="1600" i="1" dirty="0"/>
              <a:t>xlabel()</a:t>
            </a:r>
            <a:r>
              <a:rPr lang="ru-RU" sz="1600" dirty="0"/>
              <a:t>/</a:t>
            </a:r>
            <a:r>
              <a:rPr lang="ru-RU" sz="1600" i="1" dirty="0"/>
              <a:t>ylabel()</a:t>
            </a:r>
            <a:r>
              <a:rPr lang="ru-RU" sz="1600" dirty="0"/>
              <a:t>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dirty="0"/>
              <a:t>Текстова замітка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За розміщення тексту на полі графіку відповідає функція </a:t>
            </a:r>
            <a:r>
              <a:rPr lang="ru-RU" sz="1600" b="1" i="1" dirty="0"/>
              <a:t>text()</a:t>
            </a:r>
            <a:r>
              <a:rPr lang="ru-RU" sz="1600" dirty="0"/>
              <a:t>, якою спочатку передаються координати позиції напису, а після цього - текст самого напису.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7695" y="1161128"/>
            <a:ext cx="2783134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'Chart price'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7695" y="5579219"/>
            <a:ext cx="2141933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text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'type: Steel'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824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/>
          </a:bodyPr>
          <a:lstStyle/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Розмістимо на графіку необхідний набір підписів. </a:t>
            </a:r>
            <a:endParaRPr lang="ru-RU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8230" y="573718"/>
            <a:ext cx="3502882" cy="267765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'steel price'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'Chart price'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'Day'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'blue'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'Price'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'blue'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text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'grow up!'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686" y="406063"/>
            <a:ext cx="3947276" cy="315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79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dirty="0"/>
              <a:t>Робота з лінійним графіком 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6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Р</a:t>
            </a:r>
            <a:r>
              <a:rPr lang="uk-UA" sz="1600" dirty="0"/>
              <a:t>озглянемо основні параметри і способи їх завдання для зміни зовнішнього вигляду лінійного графіка.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err="1"/>
              <a:t>Matplotlib</a:t>
            </a:r>
            <a:r>
              <a:rPr lang="en-US" sz="1600" dirty="0"/>
              <a:t> </a:t>
            </a:r>
            <a:r>
              <a:rPr lang="uk-UA" sz="1600" dirty="0"/>
              <a:t>надає величезну кількість інструментів для побудови різних видів графіків. Найбільш часто використовується саме лінійний графік.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Параметри, які відповідають за відображення графіка можна задати безпосередньо в функції </a:t>
            </a:r>
            <a:r>
              <a:rPr lang="en-US" sz="1600" b="1" i="1" dirty="0"/>
              <a:t>plot()</a:t>
            </a:r>
            <a:r>
              <a:rPr lang="en-US" sz="1600" dirty="0"/>
              <a:t>:</a:t>
            </a: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Або скористатися функцією </a:t>
            </a:r>
            <a:r>
              <a:rPr lang="ru-RU" sz="1600" b="1" i="1" dirty="0"/>
              <a:t>setp()</a:t>
            </a:r>
            <a:r>
              <a:rPr lang="ru-RU" sz="1600" dirty="0"/>
              <a:t>, через яку можна модифікувати потрібні параметри: </a:t>
            </a:r>
            <a:r>
              <a:rPr lang="en-US" sz="1600" dirty="0"/>
              <a:t> </a:t>
            </a: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b="1" dirty="0"/>
              <a:t>Стиль лінії графіка 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Стиль лінії графіка задається через параметр </a:t>
            </a:r>
            <a:r>
              <a:rPr lang="en-US" sz="1600" b="1" i="1" dirty="0" err="1"/>
              <a:t>linestyle</a:t>
            </a:r>
            <a:r>
              <a:rPr lang="en-US" sz="1600" dirty="0"/>
              <a:t>, </a:t>
            </a:r>
            <a:r>
              <a:rPr lang="uk-UA" sz="1600" dirty="0"/>
              <a:t>який може приймати значення з наведеної нижче таблиці. </a:t>
            </a:r>
            <a:endParaRPr lang="ru-RU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7695" y="1740549"/>
            <a:ext cx="2013180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'red'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7695" y="2464827"/>
            <a:ext cx="2698175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'red'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linewidth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354279"/>
              </p:ext>
            </p:extLst>
          </p:nvPr>
        </p:nvGraphicFramePr>
        <p:xfrm>
          <a:off x="620917" y="4015260"/>
          <a:ext cx="6033380" cy="2202140"/>
        </p:xfrm>
        <a:graphic>
          <a:graphicData uri="http://schemas.openxmlformats.org/drawingml/2006/table">
            <a:tbl>
              <a:tblPr/>
              <a:tblGrid>
                <a:gridCol w="2774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9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Значення параметру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‘-‘ </a:t>
                      </a:r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ru-RU" b="1" i="1" dirty="0">
                          <a:solidFill>
                            <a:srgbClr val="000000"/>
                          </a:solidFill>
                          <a:effectLst/>
                        </a:rPr>
                        <a:t>‘</a:t>
                      </a:r>
                      <a:r>
                        <a:rPr lang="en-US" b="1" i="1" dirty="0">
                          <a:solidFill>
                            <a:srgbClr val="000000"/>
                          </a:solidFill>
                          <a:effectLst/>
                        </a:rPr>
                        <a:t>solid’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Неперервна лінія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‘–‘</a:t>
                      </a:r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 або </a:t>
                      </a:r>
                      <a:r>
                        <a:rPr lang="ru-RU" b="1" i="1" dirty="0">
                          <a:solidFill>
                            <a:srgbClr val="000000"/>
                          </a:solidFill>
                          <a:effectLst/>
                        </a:rPr>
                        <a:t>‘</a:t>
                      </a:r>
                      <a:r>
                        <a:rPr lang="en-US" b="1" i="1" dirty="0">
                          <a:solidFill>
                            <a:srgbClr val="000000"/>
                          </a:solidFill>
                          <a:effectLst/>
                        </a:rPr>
                        <a:t>dashed’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Штрихова лінія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‘-.’</a:t>
                      </a:r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 або </a:t>
                      </a:r>
                      <a:r>
                        <a:rPr lang="ru-RU" b="1" i="1" dirty="0">
                          <a:solidFill>
                            <a:srgbClr val="000000"/>
                          </a:solidFill>
                          <a:effectLst/>
                        </a:rPr>
                        <a:t>‘</a:t>
                      </a:r>
                      <a:r>
                        <a:rPr lang="en-US" b="1" i="1" dirty="0" err="1">
                          <a:solidFill>
                            <a:srgbClr val="000000"/>
                          </a:solidFill>
                          <a:effectLst/>
                        </a:rPr>
                        <a:t>dashdot</a:t>
                      </a:r>
                      <a:r>
                        <a:rPr lang="en-US" b="1" i="1" dirty="0">
                          <a:solidFill>
                            <a:srgbClr val="000000"/>
                          </a:solidFill>
                          <a:effectLst/>
                        </a:rPr>
                        <a:t>’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Штрихпунктирна лінія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‘:’</a:t>
                      </a:r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 або </a:t>
                      </a:r>
                      <a:r>
                        <a:rPr lang="ru-RU" b="1" i="1" dirty="0">
                          <a:solidFill>
                            <a:srgbClr val="000000"/>
                          </a:solidFill>
                          <a:effectLst/>
                        </a:rPr>
                        <a:t>‘</a:t>
                      </a:r>
                      <a:r>
                        <a:rPr lang="en-US" b="1" i="1" dirty="0">
                          <a:solidFill>
                            <a:srgbClr val="000000"/>
                          </a:solidFill>
                          <a:effectLst/>
                        </a:rPr>
                        <a:t>dotted’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Пунктирна лінія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40">
                <a:tc>
                  <a:txBody>
                    <a:bodyPr/>
                    <a:lstStyle/>
                    <a:p>
                      <a:r>
                        <a:rPr lang="en-US" b="1" i="1" dirty="0">
                          <a:solidFill>
                            <a:srgbClr val="000000"/>
                          </a:solidFill>
                          <a:effectLst/>
                        </a:rPr>
                        <a:t>‘None’ </a:t>
                      </a:r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‘ ‘ </a:t>
                      </a:r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або  </a:t>
                      </a:r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”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rgbClr val="000000"/>
                          </a:solidFill>
                          <a:effectLst/>
                        </a:rPr>
                        <a:t>Не відображати лінію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003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/>
          </a:bodyPr>
          <a:lstStyle/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Стиль лінії можна передати відразу після вказівки списків з координатами без вказівки, що це параметр </a:t>
            </a:r>
            <a:r>
              <a:rPr lang="ru-RU" sz="1600" b="1" i="1" dirty="0"/>
              <a:t>linewidth</a:t>
            </a:r>
            <a:r>
              <a:rPr lang="ru-RU" sz="1600" dirty="0"/>
              <a:t>: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Або можна скористатися функцією </a:t>
            </a:r>
            <a:r>
              <a:rPr lang="ru-RU" sz="1600" b="1" i="1" dirty="0"/>
              <a:t>setp()</a:t>
            </a:r>
            <a:r>
              <a:rPr lang="ru-RU" sz="1600" dirty="0"/>
              <a:t>: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16459" y="1138567"/>
            <a:ext cx="2502608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'--'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494" y="497267"/>
            <a:ext cx="3080585" cy="2282148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6459" y="3321373"/>
            <a:ext cx="2502608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linestyle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'--'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0973" y="3131827"/>
            <a:ext cx="2958534" cy="239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07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/>
          </a:bodyPr>
          <a:lstStyle/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Для того, щоб вивести кілька графіків на одному полі необхідно передати відповідні набори значень в функцію </a:t>
            </a:r>
            <a:r>
              <a:rPr lang="en-US" sz="1600" b="1" i="1" dirty="0"/>
              <a:t>plot()</a:t>
            </a:r>
            <a:r>
              <a:rPr lang="en-US" sz="1600" dirty="0"/>
              <a:t>. </a:t>
            </a: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Побудуємо кілька наборів даних і виведемо їх з використанням різних стилів лінії: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Той же результат можна отримати, викликавши </a:t>
            </a:r>
            <a:r>
              <a:rPr lang="ru-RU" sz="1600" b="1" i="1" dirty="0"/>
              <a:t>plot() </a:t>
            </a:r>
            <a:r>
              <a:rPr lang="ru-RU" sz="1600" dirty="0"/>
              <a:t>для побудови кожного графіка окремо.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Якщо потрібно відобразити кожен графік окремо на своєму полі, то використовуйте для цього </a:t>
            </a:r>
            <a:r>
              <a:rPr lang="ru-RU" sz="1600" b="1" i="1" dirty="0"/>
              <a:t>subplot() </a:t>
            </a:r>
            <a:r>
              <a:rPr lang="uk-UA" sz="1600" b="1" i="1" dirty="0"/>
              <a:t> </a:t>
            </a:r>
            <a:endParaRPr lang="ru-RU" sz="1600" b="1" i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8230" y="951204"/>
            <a:ext cx="3645550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y4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'--'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'-.'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':'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357" y="711110"/>
            <a:ext cx="3299847" cy="2511511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8230" y="3606629"/>
            <a:ext cx="2502608" cy="267765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y4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'--'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'-.'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':'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357" y="3689701"/>
            <a:ext cx="3299847" cy="251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61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673" y="217283"/>
            <a:ext cx="11398313" cy="627405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1600" b="1" dirty="0"/>
              <a:t>Колір лінії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Задання кольору лінії графіка проводиться через параметр </a:t>
            </a:r>
            <a:r>
              <a:rPr lang="en-US" sz="1600" b="1" i="1" dirty="0"/>
              <a:t>color</a:t>
            </a:r>
            <a:r>
              <a:rPr lang="en-US" sz="1600" dirty="0"/>
              <a:t> (</a:t>
            </a:r>
            <a:r>
              <a:rPr lang="uk-UA" sz="1600" dirty="0"/>
              <a:t>або </a:t>
            </a:r>
            <a:r>
              <a:rPr lang="en-US" sz="1600" b="1" i="1" dirty="0"/>
              <a:t>c</a:t>
            </a:r>
            <a:r>
              <a:rPr lang="en-US" sz="1600" dirty="0"/>
              <a:t>, </a:t>
            </a:r>
            <a:r>
              <a:rPr lang="uk-UA" sz="1600" dirty="0"/>
              <a:t>якщо використовувати скорочений варіант). </a:t>
            </a:r>
          </a:p>
          <a:p>
            <a:pPr marL="0" indent="0"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Значення може бути представлено в одному з наступних </a:t>
            </a:r>
            <a:r>
              <a:rPr lang="uk-UA" sz="1600" b="1" dirty="0"/>
              <a:t>форматів</a:t>
            </a:r>
            <a:r>
              <a:rPr lang="uk-UA" sz="1600" dirty="0"/>
              <a:t>: </a:t>
            </a:r>
          </a:p>
          <a:p>
            <a:pPr marL="715963">
              <a:spcBef>
                <a:spcPts val="0"/>
              </a:spcBef>
            </a:pPr>
            <a:r>
              <a:rPr lang="en-US" sz="1600" dirty="0"/>
              <a:t>RGB </a:t>
            </a:r>
            <a:r>
              <a:rPr lang="uk-UA" sz="1600" dirty="0"/>
              <a:t>або </a:t>
            </a:r>
            <a:r>
              <a:rPr lang="en-US" sz="1600" dirty="0"/>
              <a:t>RGBA </a:t>
            </a:r>
            <a:r>
              <a:rPr lang="uk-UA" sz="1600" dirty="0"/>
              <a:t>кортеж значень з плаваючою точкою в діапазоні [0, 1] (приклад: (0.1, 0.2, 0.3))</a:t>
            </a:r>
          </a:p>
          <a:p>
            <a:pPr marL="715963">
              <a:spcBef>
                <a:spcPts val="0"/>
              </a:spcBef>
            </a:pPr>
            <a:r>
              <a:rPr lang="en-US" sz="1600" dirty="0"/>
              <a:t>RGB </a:t>
            </a:r>
            <a:r>
              <a:rPr lang="uk-UA" sz="1600" dirty="0"/>
              <a:t>або </a:t>
            </a:r>
            <a:r>
              <a:rPr lang="en-US" sz="1600" dirty="0"/>
              <a:t>RGBA </a:t>
            </a:r>
            <a:r>
              <a:rPr lang="uk-UA" sz="1600" dirty="0"/>
              <a:t>значення в </a:t>
            </a:r>
            <a:r>
              <a:rPr lang="en-US" sz="1600" dirty="0"/>
              <a:t>hex </a:t>
            </a:r>
            <a:r>
              <a:rPr lang="uk-UA" sz="1600" dirty="0"/>
              <a:t>форматі (приклад: '# 0</a:t>
            </a:r>
            <a:r>
              <a:rPr lang="en-US" sz="1600" dirty="0"/>
              <a:t>a0a0a') </a:t>
            </a:r>
            <a:endParaRPr lang="uk-UA" sz="1600" dirty="0"/>
          </a:p>
          <a:p>
            <a:pPr marL="715963">
              <a:spcBef>
                <a:spcPts val="0"/>
              </a:spcBef>
            </a:pPr>
            <a:r>
              <a:rPr lang="uk-UA" sz="1600" dirty="0"/>
              <a:t>строкове представлення числа з плаваючою точкою в діапазоні [0, 1] (визначає колір в шкалі сірого) (приклад: '0.7') </a:t>
            </a:r>
          </a:p>
          <a:p>
            <a:pPr marL="715963">
              <a:spcBef>
                <a:spcPts val="0"/>
              </a:spcBef>
            </a:pPr>
            <a:r>
              <a:rPr lang="uk-UA" sz="1600" dirty="0"/>
              <a:t>символ з набору { </a:t>
            </a:r>
            <a:r>
              <a:rPr lang="uk-UA" sz="1600" b="1" i="1" dirty="0"/>
              <a:t>'</a:t>
            </a:r>
            <a:r>
              <a:rPr lang="en-US" sz="1600" b="1" i="1" dirty="0"/>
              <a:t>b', 'g', 'r', 'c', 'm', 'y', 'k', 'w'</a:t>
            </a:r>
            <a:r>
              <a:rPr lang="en-US" sz="1600" dirty="0"/>
              <a:t>} </a:t>
            </a:r>
            <a:endParaRPr lang="uk-UA" sz="1600" dirty="0"/>
          </a:p>
          <a:p>
            <a:pPr marL="715963">
              <a:spcBef>
                <a:spcPts val="0"/>
              </a:spcBef>
            </a:pPr>
            <a:r>
              <a:rPr lang="uk-UA" sz="1600" dirty="0"/>
              <a:t>ім'я кольору з палітри </a:t>
            </a:r>
            <a:r>
              <a:rPr lang="en-US" sz="1600" dirty="0">
                <a:hlinkClick r:id="rId3"/>
              </a:rPr>
              <a:t>X11/CSS4</a:t>
            </a:r>
            <a:r>
              <a:rPr lang="en-US" sz="1600" dirty="0"/>
              <a:t> </a:t>
            </a:r>
            <a:endParaRPr lang="uk-UA" sz="1600" dirty="0"/>
          </a:p>
          <a:p>
            <a:pPr marL="715963">
              <a:spcBef>
                <a:spcPts val="0"/>
              </a:spcBef>
            </a:pPr>
            <a:r>
              <a:rPr lang="uk-UA" sz="1600" dirty="0"/>
              <a:t>колір з палітри </a:t>
            </a:r>
            <a:r>
              <a:rPr lang="en-US" sz="1600" dirty="0" err="1"/>
              <a:t>xkcd</a:t>
            </a:r>
            <a:r>
              <a:rPr lang="en-US" sz="1600" dirty="0"/>
              <a:t> (</a:t>
            </a:r>
            <a:r>
              <a:rPr lang="en-US" sz="1600" i="1" dirty="0">
                <a:hlinkClick r:id="rId4"/>
              </a:rPr>
              <a:t>https://xkcd.com/color/rgb/</a:t>
            </a:r>
            <a:r>
              <a:rPr lang="en-US" sz="1600" i="1" dirty="0"/>
              <a:t>), </a:t>
            </a:r>
            <a:r>
              <a:rPr lang="uk-UA" sz="1600" dirty="0"/>
              <a:t>повинен починатися з префікса </a:t>
            </a:r>
            <a:r>
              <a:rPr lang="uk-UA" sz="1600" b="1" i="1" dirty="0"/>
              <a:t>'</a:t>
            </a:r>
            <a:r>
              <a:rPr lang="en-US" sz="1600" b="1" i="1" dirty="0" err="1"/>
              <a:t>xkcd</a:t>
            </a:r>
            <a:r>
              <a:rPr lang="en-US" sz="1600" b="1" i="1" dirty="0"/>
              <a:t>:'</a:t>
            </a:r>
            <a:r>
              <a:rPr lang="en-US" sz="1600" dirty="0"/>
              <a:t> </a:t>
            </a:r>
            <a:endParaRPr lang="uk-UA" sz="1600" dirty="0"/>
          </a:p>
          <a:p>
            <a:pPr marL="715963">
              <a:spcBef>
                <a:spcPts val="0"/>
              </a:spcBef>
            </a:pPr>
            <a:r>
              <a:rPr lang="uk-UA" sz="1600" dirty="0"/>
              <a:t>колір з набору </a:t>
            </a:r>
            <a:r>
              <a:rPr lang="en-US" sz="1600" dirty="0"/>
              <a:t>Tableau Color (</a:t>
            </a:r>
            <a:r>
              <a:rPr lang="uk-UA" sz="1600" dirty="0"/>
              <a:t>палітра </a:t>
            </a:r>
            <a:r>
              <a:rPr lang="en-US" sz="1600" dirty="0"/>
              <a:t>T10), </a:t>
            </a:r>
            <a:r>
              <a:rPr lang="uk-UA" sz="1600" dirty="0"/>
              <a:t>повинен починатися з префікса </a:t>
            </a:r>
            <a:r>
              <a:rPr lang="uk-UA" sz="1600" b="1" i="1" dirty="0"/>
              <a:t>'</a:t>
            </a:r>
            <a:r>
              <a:rPr lang="en-US" sz="1600" b="1" i="1" dirty="0"/>
              <a:t>tab:' </a:t>
            </a:r>
            <a:endParaRPr lang="uk-UA" sz="1600" b="1" i="1" dirty="0"/>
          </a:p>
          <a:p>
            <a:pPr marL="0" indent="0"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Якщо колір задається за допомогою символу з набору {</a:t>
            </a:r>
            <a:r>
              <a:rPr lang="uk-UA" sz="1600" b="1" i="1" dirty="0"/>
              <a:t>'b', 'g', 'r', 'c', 'm', 'y', 'k', 'w'</a:t>
            </a:r>
            <a:r>
              <a:rPr lang="uk-UA" sz="1600" dirty="0"/>
              <a:t>},</a:t>
            </a:r>
            <a:r>
              <a:rPr lang="uk-UA" sz="1600" b="1" i="1" dirty="0"/>
              <a:t> </a:t>
            </a:r>
            <a:r>
              <a:rPr lang="uk-UA" sz="1600" dirty="0"/>
              <a:t>то він може бути поєднаний зі стилем лінії в рамках параметра </a:t>
            </a:r>
            <a:r>
              <a:rPr lang="uk-UA" sz="1600" b="1" i="1" dirty="0"/>
              <a:t>fmt</a:t>
            </a:r>
            <a:r>
              <a:rPr lang="uk-UA" sz="1600" dirty="0"/>
              <a:t> функції </a:t>
            </a:r>
            <a:r>
              <a:rPr lang="uk-UA" sz="1600" b="1" i="1" dirty="0"/>
              <a:t>plot()</a:t>
            </a:r>
            <a:r>
              <a:rPr lang="uk-UA" sz="16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Наприклад штриховая червона лінія буде здаватися так: </a:t>
            </a:r>
            <a:r>
              <a:rPr lang="uk-UA" sz="1600" b="1" i="1" dirty="0"/>
              <a:t>'-r'</a:t>
            </a:r>
            <a:r>
              <a:rPr lang="uk-UA" sz="1600" dirty="0"/>
              <a:t>, а штрих пунктирна зелена так </a:t>
            </a:r>
            <a:r>
              <a:rPr lang="uk-UA" sz="1600" b="1" i="1" dirty="0"/>
              <a:t>'-.g'</a:t>
            </a:r>
          </a:p>
          <a:p>
            <a:pPr marL="0" indent="0">
              <a:spcBef>
                <a:spcPts val="0"/>
              </a:spcBef>
              <a:buNone/>
            </a:pPr>
            <a:endParaRPr lang="uk-UA" sz="1600" b="1" i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2673" y="4080944"/>
            <a:ext cx="2502608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'--r'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225" y="3722818"/>
            <a:ext cx="3973906" cy="297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56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673" y="217283"/>
            <a:ext cx="11398313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Тип графіка </a:t>
            </a:r>
          </a:p>
          <a:p>
            <a:pPr marL="0" indent="0">
              <a:buNone/>
            </a:pPr>
            <a:r>
              <a:rPr lang="uk-UA" sz="1600" dirty="0"/>
              <a:t>Функція </a:t>
            </a:r>
            <a:r>
              <a:rPr lang="uk-UA" sz="1600" b="1" i="1" dirty="0"/>
              <a:t>plot() </a:t>
            </a:r>
            <a:r>
              <a:rPr lang="uk-UA" sz="1600" dirty="0"/>
              <a:t>дозволяє задати тип графіка: лінійний або точковий, при цьому для точкового графіка можна вказати відповідний маркер. </a:t>
            </a:r>
          </a:p>
          <a:p>
            <a:pPr marL="0" indent="0">
              <a:buNone/>
            </a:pPr>
            <a:r>
              <a:rPr lang="uk-UA" sz="1600" dirty="0"/>
              <a:t>Наприклад: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2673" y="1500706"/>
            <a:ext cx="2502608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'ro'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705" y="929206"/>
            <a:ext cx="3738478" cy="2714662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52673" y="3809340"/>
            <a:ext cx="2502608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'bx'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698" y="3725577"/>
            <a:ext cx="3765485" cy="279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2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673" y="217283"/>
            <a:ext cx="11398313" cy="627405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1600" b="1" dirty="0"/>
              <a:t>Розміщення графіків на різних полях</a:t>
            </a:r>
          </a:p>
          <a:p>
            <a:pPr marL="0" indent="0" algn="ctr">
              <a:buNone/>
            </a:pPr>
            <a:endParaRPr lang="uk-UA" sz="1600" b="1" dirty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Існують три основні підходи до розміщення декількох графіків на різних полях: </a:t>
            </a:r>
          </a:p>
          <a:p>
            <a:pPr marL="442913">
              <a:spcBef>
                <a:spcPts val="0"/>
              </a:spcBef>
            </a:pPr>
            <a:r>
              <a:rPr lang="uk-UA" sz="1600" dirty="0"/>
              <a:t>використання функції </a:t>
            </a:r>
            <a:r>
              <a:rPr lang="uk-UA" sz="1600" b="1" i="1" dirty="0"/>
              <a:t>subplot() </a:t>
            </a:r>
            <a:r>
              <a:rPr lang="uk-UA" sz="1600" dirty="0"/>
              <a:t>для зазначення місця розміщення поля з графіком; </a:t>
            </a:r>
          </a:p>
          <a:p>
            <a:pPr marL="442913">
              <a:spcBef>
                <a:spcPts val="0"/>
              </a:spcBef>
            </a:pPr>
            <a:r>
              <a:rPr lang="uk-UA" sz="1600" dirty="0"/>
              <a:t>використання функції </a:t>
            </a:r>
            <a:r>
              <a:rPr lang="uk-UA" sz="1600" b="1" i="1" dirty="0"/>
              <a:t>subplots()</a:t>
            </a:r>
            <a:r>
              <a:rPr lang="uk-UA" sz="1600" dirty="0"/>
              <a:t> для попереднього завдання сітки, в яку будуть укладатися поля; </a:t>
            </a:r>
          </a:p>
          <a:p>
            <a:pPr marL="442913">
              <a:spcBef>
                <a:spcPts val="0"/>
              </a:spcBef>
            </a:pPr>
            <a:r>
              <a:rPr lang="uk-UA" sz="1600" dirty="0"/>
              <a:t>використання </a:t>
            </a:r>
            <a:r>
              <a:rPr lang="uk-UA" sz="1600" b="1" i="1" dirty="0"/>
              <a:t>GridSpec</a:t>
            </a:r>
            <a:r>
              <a:rPr lang="uk-UA" sz="1600" dirty="0"/>
              <a:t>, для більш гнучкого завдання геометрії розміщення полів з графіками в сітці.</a:t>
            </a:r>
          </a:p>
          <a:p>
            <a:pPr marL="0" indent="0">
              <a:buNone/>
            </a:pPr>
            <a:r>
              <a:rPr lang="uk-UA" sz="1600" b="1" dirty="0"/>
              <a:t>Робота з функцією subplot() </a:t>
            </a:r>
          </a:p>
          <a:p>
            <a:pPr marL="0" indent="0">
              <a:buNone/>
            </a:pPr>
            <a:r>
              <a:rPr lang="uk-UA" sz="1600" dirty="0"/>
              <a:t>Найпростіший спосіб представити графіки в окремих полях - це використовувати функцію </a:t>
            </a:r>
            <a:r>
              <a:rPr lang="uk-UA" sz="1600" b="1" i="1" dirty="0"/>
              <a:t>supplot()</a:t>
            </a:r>
            <a:r>
              <a:rPr lang="uk-UA" sz="1600" dirty="0"/>
              <a:t> для завдання їх місць розміщення.</a:t>
            </a:r>
          </a:p>
          <a:p>
            <a:pPr marL="0" indent="0">
              <a:buNone/>
            </a:pPr>
            <a:r>
              <a:rPr lang="uk-UA" sz="1600" dirty="0"/>
              <a:t>Для вирішення поточної задачі доведеться один з параметрів - розмір підкладки, задати вручну. За це відповідає аргумент </a:t>
            </a:r>
            <a:r>
              <a:rPr lang="uk-UA" sz="1600" b="1" i="1" dirty="0"/>
              <a:t>figsize</a:t>
            </a:r>
            <a:r>
              <a:rPr lang="uk-UA" sz="1600" dirty="0"/>
              <a:t> функції </a:t>
            </a:r>
            <a:r>
              <a:rPr lang="uk-UA" sz="1600" b="1" i="1" dirty="0"/>
              <a:t>figure()</a:t>
            </a:r>
            <a:r>
              <a:rPr lang="uk-UA" sz="1600" dirty="0"/>
              <a:t>, якому присвоюється кортеж з двох </a:t>
            </a:r>
            <a:r>
              <a:rPr lang="uk-UA" sz="1600" b="1" i="1" dirty="0"/>
              <a:t>float</a:t>
            </a:r>
            <a:r>
              <a:rPr lang="uk-UA" sz="1600" dirty="0"/>
              <a:t> елементів, що визначають висоту і ширину підкладки. Після завдання розміру, вказується місце розташування, куди буде встановлено поле з графіком за допомогою функції </a:t>
            </a:r>
            <a:r>
              <a:rPr lang="uk-UA" sz="1600" b="1" i="1" dirty="0"/>
              <a:t>subplot()</a:t>
            </a:r>
            <a:r>
              <a:rPr lang="uk-UA" sz="1600" dirty="0"/>
              <a:t>. </a:t>
            </a:r>
          </a:p>
          <a:p>
            <a:pPr marL="0" indent="0">
              <a:buNone/>
            </a:pPr>
            <a:r>
              <a:rPr lang="uk-UA" sz="1600" dirty="0"/>
              <a:t>Найчастіше використовують такі варіанти виклику </a:t>
            </a:r>
            <a:r>
              <a:rPr lang="uk-UA" sz="1600" b="1" dirty="0"/>
              <a:t>subplot</a:t>
            </a:r>
            <a:r>
              <a:rPr lang="uk-UA" sz="1600" dirty="0"/>
              <a:t>:</a:t>
            </a:r>
          </a:p>
          <a:p>
            <a:pPr marL="0" indent="0">
              <a:buNone/>
            </a:pPr>
            <a:r>
              <a:rPr lang="ru-RU" sz="1500" b="1" i="1" dirty="0"/>
              <a:t>subplot(nrows, ncols, index)</a:t>
            </a:r>
            <a:endParaRPr lang="ru-RU" sz="1500" b="1" dirty="0"/>
          </a:p>
          <a:p>
            <a:r>
              <a:rPr lang="ru-RU" sz="1500" b="1" i="1" dirty="0"/>
              <a:t>nrows</a:t>
            </a:r>
            <a:r>
              <a:rPr lang="ru-RU" sz="1500" i="1" dirty="0"/>
              <a:t>: int</a:t>
            </a:r>
            <a:r>
              <a:rPr lang="ru-RU" sz="1500" dirty="0"/>
              <a:t> </a:t>
            </a:r>
          </a:p>
          <a:p>
            <a:pPr lvl="1"/>
            <a:r>
              <a:rPr lang="ru-RU" sz="1500" dirty="0"/>
              <a:t>Кількість строк.</a:t>
            </a:r>
          </a:p>
          <a:p>
            <a:r>
              <a:rPr lang="ru-RU" sz="1500" b="1" i="1" dirty="0"/>
              <a:t>ncols</a:t>
            </a:r>
            <a:r>
              <a:rPr lang="ru-RU" sz="1500" i="1" dirty="0"/>
              <a:t>: int </a:t>
            </a:r>
            <a:endParaRPr lang="ru-RU" sz="1500" dirty="0"/>
          </a:p>
          <a:p>
            <a:pPr lvl="1"/>
            <a:r>
              <a:rPr lang="ru-RU" sz="1500" dirty="0"/>
              <a:t>Кількість стовпців.</a:t>
            </a:r>
          </a:p>
          <a:p>
            <a:r>
              <a:rPr lang="ru-RU" sz="1500" b="1" i="1" dirty="0"/>
              <a:t>index</a:t>
            </a:r>
            <a:r>
              <a:rPr lang="ru-RU" sz="1500" i="1" dirty="0"/>
              <a:t>: int</a:t>
            </a:r>
            <a:r>
              <a:rPr lang="ru-RU" sz="1500" dirty="0"/>
              <a:t> </a:t>
            </a:r>
          </a:p>
          <a:p>
            <a:pPr lvl="1"/>
            <a:r>
              <a:rPr lang="ru-RU" sz="1500" dirty="0"/>
              <a:t>Положення елементу.</a:t>
            </a:r>
          </a:p>
          <a:p>
            <a:pPr marL="0" indent="0">
              <a:buNone/>
            </a:pPr>
            <a:r>
              <a:rPr lang="ru-RU" sz="1500" b="1" i="1" dirty="0"/>
              <a:t>subplot(pos)</a:t>
            </a:r>
            <a:endParaRPr lang="ru-RU" sz="1500" b="1" dirty="0"/>
          </a:p>
          <a:p>
            <a:r>
              <a:rPr lang="ru-RU" sz="1500" b="1" i="1" dirty="0"/>
              <a:t>pos</a:t>
            </a:r>
            <a:r>
              <a:rPr lang="ru-RU" sz="1500" i="1" dirty="0"/>
              <a:t>:int</a:t>
            </a:r>
            <a:r>
              <a:rPr lang="ru-RU" sz="1500" dirty="0"/>
              <a:t> </a:t>
            </a:r>
          </a:p>
          <a:p>
            <a:pPr lvl="1"/>
            <a:r>
              <a:rPr lang="uk-UA" sz="1600" dirty="0"/>
              <a:t>Позиція, у вигляді тризначного числа, що містить інформацію про кількість рядків, стовпців і індексів. Наприклад 212, означає підготувати розмітку з двома рядками і одним стовпцем, елемент вивести в першу позицію другого рядка. Цей варіант можна використовувати, якщо кількість рядків і стовпців сітки не більше 10, в іншому випадку краще звернутися до першого варіанту. </a:t>
            </a:r>
          </a:p>
        </p:txBody>
      </p:sp>
    </p:spTree>
    <p:extLst>
      <p:ext uri="{BB962C8B-B14F-4D97-AF65-F5344CB8AC3E}">
        <p14:creationId xmlns:p14="http://schemas.microsoft.com/office/powerpoint/2010/main" val="1491365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60537" y="503993"/>
            <a:ext cx="3210046" cy="440120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Вихідний набір даних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y4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Налаштування розмірів підкладки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Вивід графіків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'--'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'-.'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':'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283" y="995353"/>
            <a:ext cx="5020242" cy="3074451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893979" y="503993"/>
            <a:ext cx="3210046" cy="440120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Вихідний набір даних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y4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Налаштування розмірів підкладки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Вивід графіків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221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222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'--'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223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'-.'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224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':'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733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711" y="217283"/>
            <a:ext cx="11561275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Робота з функцією </a:t>
            </a:r>
            <a:r>
              <a:rPr lang="en-US" sz="1600" b="1" i="1" dirty="0"/>
              <a:t>subplots() </a:t>
            </a:r>
            <a:endParaRPr lang="uk-UA" sz="1600" b="1" i="1" dirty="0"/>
          </a:p>
          <a:p>
            <a:pPr marL="0" indent="0">
              <a:buNone/>
            </a:pPr>
            <a:r>
              <a:rPr lang="uk-UA" sz="1600" dirty="0"/>
              <a:t>Одна з незручностей використання послідовного виконання функцій </a:t>
            </a:r>
            <a:r>
              <a:rPr lang="en-US" sz="1600" b="1" i="1" dirty="0"/>
              <a:t>subplot()</a:t>
            </a:r>
            <a:r>
              <a:rPr lang="en-US" sz="1600" dirty="0"/>
              <a:t> </a:t>
            </a:r>
            <a:r>
              <a:rPr lang="uk-UA" sz="1600" dirty="0"/>
              <a:t>полягає в тому, що кожен раз доводиться вказувати кількість рядків і стовпців сітки. Для того, щоб цього уникнути, можна скористатися функцією </a:t>
            </a:r>
            <a:r>
              <a:rPr lang="en-US" sz="1600" b="1" i="1" dirty="0"/>
              <a:t>subplots()</a:t>
            </a:r>
            <a:r>
              <a:rPr lang="uk-UA" sz="1600" dirty="0"/>
              <a:t>. </a:t>
            </a:r>
          </a:p>
          <a:p>
            <a:pPr marL="0" indent="0">
              <a:buNone/>
            </a:pPr>
            <a:r>
              <a:rPr lang="uk-UA" sz="1600" dirty="0"/>
              <a:t>Функція </a:t>
            </a:r>
            <a:r>
              <a:rPr lang="en-US" sz="1600" b="1" dirty="0"/>
              <a:t>subplots()</a:t>
            </a:r>
            <a:r>
              <a:rPr lang="en-US" sz="1600" dirty="0"/>
              <a:t> </a:t>
            </a:r>
            <a:r>
              <a:rPr lang="uk-UA" sz="1600" dirty="0"/>
              <a:t>повертає два об'єкти, перший - це </a:t>
            </a:r>
            <a:r>
              <a:rPr lang="en-US" sz="1600" b="1" i="1" dirty="0"/>
              <a:t>Figure</a:t>
            </a:r>
            <a:r>
              <a:rPr lang="en-US" sz="1600" dirty="0"/>
              <a:t>, </a:t>
            </a:r>
            <a:r>
              <a:rPr lang="uk-UA" sz="1600" dirty="0"/>
              <a:t>підкладка, на якій будуть розміщені поля з графіками, другий - об'єкт або масив об'єктів </a:t>
            </a:r>
            <a:r>
              <a:rPr lang="en-US" sz="1600" b="1" i="1" dirty="0"/>
              <a:t>Axes</a:t>
            </a:r>
            <a:r>
              <a:rPr lang="en-US" sz="1600" dirty="0"/>
              <a:t>, </a:t>
            </a:r>
            <a:r>
              <a:rPr lang="uk-UA" sz="1600" dirty="0"/>
              <a:t>через які можна отримати повних доступ до налаштування зовнішнього вигляду відображуваних елементів.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88475" y="2271314"/>
            <a:ext cx="3506088" cy="375487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Вихідний набір даних</a:t>
            </a:r>
            <a:b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y4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Налаштування розмірів підкладки</a:t>
            </a:r>
            <a:b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Вивід графіків</a:t>
            </a:r>
            <a:b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'--'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'-.'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':'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62" y="2271314"/>
            <a:ext cx="5767299" cy="353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1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0" y="217283"/>
            <a:ext cx="11787611" cy="64183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Відображення легенди</a:t>
            </a:r>
          </a:p>
          <a:p>
            <a:pPr marL="0" indent="0">
              <a:buNone/>
            </a:pPr>
            <a:r>
              <a:rPr lang="uk-UA" sz="1600" dirty="0"/>
              <a:t> Для відображення легенди на графіку використовується функція </a:t>
            </a:r>
            <a:r>
              <a:rPr lang="en-US" sz="1600" b="1" i="1" dirty="0"/>
              <a:t>legend()</a:t>
            </a:r>
            <a:r>
              <a:rPr lang="en-US" sz="1600" dirty="0"/>
              <a:t>, </a:t>
            </a:r>
            <a:r>
              <a:rPr lang="uk-UA" sz="1600" dirty="0"/>
              <a:t>можливі такі варіанти її виклику: 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ru-RU" sz="1600" dirty="0"/>
              <a:t>У першому варіанті в якості міток для легенди буде використовуватися мітки, зазначені у функціях побудови графіків (параметр </a:t>
            </a:r>
            <a:r>
              <a:rPr lang="ru-RU" sz="1600" b="1" i="1" dirty="0"/>
              <a:t>label</a:t>
            </a:r>
            <a:r>
              <a:rPr lang="ru-RU" sz="1600" dirty="0"/>
              <a:t>): 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Другий варіант дозволять самостійно вказати текстову мітку для відображення даних: </a:t>
            </a:r>
            <a:endParaRPr lang="uk-UA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8160" y="873258"/>
            <a:ext cx="2034531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labels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handles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labels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78160" y="2140013"/>
            <a:ext cx="2760692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'o-r'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'line 1'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'o-.g'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'line 2'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698" y="2065276"/>
            <a:ext cx="2772982" cy="2106062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78160" y="4604346"/>
            <a:ext cx="2502608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'o-.g'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'L1'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'L2'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698" y="4604346"/>
            <a:ext cx="2772933" cy="215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744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У третьому варіанті можна вручну вказати відповідність лінії і міток для них: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/>
              <a:t>Місце розташування легенди визначається параметром </a:t>
            </a:r>
            <a:r>
              <a:rPr lang="ru-RU" sz="1600" b="1" dirty="0"/>
              <a:t>loc</a:t>
            </a:r>
            <a:r>
              <a:rPr lang="ru-RU" sz="1600" dirty="0"/>
              <a:t>, яке може приймати одне з наступних значень:  </a:t>
            </a:r>
            <a:endParaRPr lang="uk-UA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35391" y="570959"/>
            <a:ext cx="2884123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'o-b'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'o-.m'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'L2'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'L1'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5761" y="483229"/>
            <a:ext cx="3289851" cy="252525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048419"/>
              </p:ext>
            </p:extLst>
          </p:nvPr>
        </p:nvGraphicFramePr>
        <p:xfrm>
          <a:off x="832919" y="3379578"/>
          <a:ext cx="2528352" cy="3373940"/>
        </p:xfrm>
        <a:graphic>
          <a:graphicData uri="http://schemas.openxmlformats.org/drawingml/2006/table">
            <a:tbl>
              <a:tblPr/>
              <a:tblGrid>
                <a:gridCol w="1368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27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Строковий</a:t>
                      </a:r>
                      <a:r>
                        <a:rPr lang="ru-RU" sz="1200" b="1" baseline="0" dirty="0">
                          <a:solidFill>
                            <a:srgbClr val="000000"/>
                          </a:solidFill>
                          <a:effectLst/>
                        </a:rPr>
                        <a:t> опис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Код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‘best’</a:t>
                      </a:r>
                      <a:endParaRPr lang="en-US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‘upper right’</a:t>
                      </a:r>
                      <a:endParaRPr lang="en-US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‘upper left’</a:t>
                      </a:r>
                      <a:endParaRPr lang="en-US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‘lower left’</a:t>
                      </a:r>
                      <a:endParaRPr lang="en-US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‘lower right’</a:t>
                      </a:r>
                      <a:endParaRPr lang="en-US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‘right’</a:t>
                      </a:r>
                      <a:endParaRPr lang="en-US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‘center left’</a:t>
                      </a:r>
                      <a:endParaRPr lang="en-US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‘center right’</a:t>
                      </a:r>
                      <a:endParaRPr lang="en-US" sz="120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‘lower center’</a:t>
                      </a:r>
                      <a:endParaRPr lang="en-US" sz="120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‘upper center’</a:t>
                      </a:r>
                      <a:endParaRPr lang="en-US" sz="120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‘center’</a:t>
                      </a:r>
                      <a:endParaRPr lang="en-US" sz="120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139"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‘upper right’</a:t>
                      </a:r>
                      <a:endParaRPr lang="en-US" sz="120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1200" dirty="0"/>
                    </a:p>
                  </a:txBody>
                  <a:tcPr marL="9979" marR="9979" marT="4990" marB="49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984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Приклад, який демонструє різні варіанти розстановки легенди через параметр </a:t>
            </a:r>
            <a:r>
              <a:rPr lang="ru-RU" sz="1600" b="1" i="1" dirty="0"/>
              <a:t>loc</a:t>
            </a:r>
            <a:r>
              <a:rPr lang="ru-RU" sz="1600" dirty="0"/>
              <a:t>: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664819"/>
            <a:ext cx="4052713" cy="440120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locs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'best'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'upper right'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'upper left'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'lower left'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'lower right'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'right'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'center left'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'center right'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'lower center'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'upper center'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'center'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locs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'line 1'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'o-.g'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'line 2'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loc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locs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else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break</a:t>
            </a:r>
            <a:b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782" y="561975"/>
            <a:ext cx="6229350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08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Для більш гнучкого управління положенням об'єкта можна скористатися параметром </a:t>
            </a:r>
            <a:r>
              <a:rPr lang="en-US" sz="1600" b="1" i="1" dirty="0" err="1"/>
              <a:t>bbox_to_anchor</a:t>
            </a:r>
            <a:r>
              <a:rPr lang="en-US" sz="1600" dirty="0"/>
              <a:t> </a:t>
            </a:r>
            <a:r>
              <a:rPr lang="uk-UA" sz="1600" dirty="0"/>
              <a:t>функції </a:t>
            </a:r>
            <a:r>
              <a:rPr lang="en-US" sz="1600" b="1" i="1" dirty="0"/>
              <a:t>legend()</a:t>
            </a:r>
            <a:r>
              <a:rPr lang="en-US" sz="1600" dirty="0"/>
              <a:t>. </a:t>
            </a:r>
            <a:endParaRPr lang="uk-UA" sz="1600" dirty="0"/>
          </a:p>
          <a:p>
            <a:pPr marL="0" indent="0">
              <a:buNone/>
            </a:pPr>
            <a:r>
              <a:rPr lang="uk-UA" sz="1600" dirty="0"/>
              <a:t>Цьому параметру присвоюється кортеж, що складається з чотирьох або двох елементів: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ru-RU" sz="1600" dirty="0"/>
              <a:t>Приклад використання параметру </a:t>
            </a:r>
            <a:r>
              <a:rPr lang="en-US" sz="1600" b="1" i="1" dirty="0" err="1"/>
              <a:t>bbox_to_anchor</a:t>
            </a:r>
            <a:r>
              <a:rPr lang="en-US" sz="1600" dirty="0"/>
              <a:t>:</a:t>
            </a:r>
          </a:p>
          <a:p>
            <a:pPr marL="0" indent="0">
              <a:buNone/>
            </a:pPr>
            <a:r>
              <a:rPr lang="uk-UA" sz="1600" dirty="0"/>
              <a:t>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1053407"/>
            <a:ext cx="3159326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bbox_to_anchor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height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bbox_to_anchor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99254" y="2002655"/>
            <a:ext cx="3031599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'line 1'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'o-.g'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'line 2'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bbox_to_anchor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483" y="2002655"/>
            <a:ext cx="425767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023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/>
              <a:t>Розширені можливості пошуку відображалися легенди </a:t>
            </a:r>
          </a:p>
          <a:p>
            <a:pPr marL="0" indent="0">
              <a:buNone/>
            </a:pPr>
            <a:r>
              <a:rPr lang="ru-RU" sz="1600" dirty="0"/>
              <a:t>У таблиці нижче представлені додаткові параметри, які можна використовувати для більш тонкої настройки легенди. </a:t>
            </a:r>
            <a:endParaRPr lang="uk-UA" sz="1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569429"/>
              </p:ext>
            </p:extLst>
          </p:nvPr>
        </p:nvGraphicFramePr>
        <p:xfrm>
          <a:off x="235391" y="851594"/>
          <a:ext cx="8803740" cy="2926080"/>
        </p:xfrm>
        <a:graphic>
          <a:graphicData uri="http://schemas.openxmlformats.org/drawingml/2006/table">
            <a:tbl>
              <a:tblPr/>
              <a:tblGrid>
                <a:gridCol w="2040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5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Параметр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Тип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fontsize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int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float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ru-RU" sz="1600" b="0" i="1" dirty="0">
                          <a:solidFill>
                            <a:srgbClr val="000000"/>
                          </a:solidFill>
                          <a:effectLst/>
                        </a:rPr>
                        <a:t>{‘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xx-small’, ‘x-small’, ‘small’, ‘medium’, ‘large’, ‘x-large’, ‘xx-large’}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Розмір шрифту напису легенди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frameon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bool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Відображення рамки легенди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framealpha 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None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float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Прозорість легенди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facecolor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None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str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Колір заливки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edgecolor 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None </a:t>
                      </a:r>
                      <a:r>
                        <a:rPr lang="ru-RU" sz="1600" b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str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Колір рамки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title 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None </a:t>
                      </a:r>
                      <a:r>
                        <a:rPr lang="ru-RU" sz="1600" b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str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Текст заголовку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title_fontsize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None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str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Розмір шрифту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2017" y="3989230"/>
            <a:ext cx="7805663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'line 1'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'o-.g'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'line 2'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shadow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framealpha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facecolor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'y'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edgecolor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'Легенда'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867" y="3858687"/>
            <a:ext cx="3842395" cy="285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545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Інструмент </a:t>
            </a:r>
            <a:r>
              <a:rPr lang="en-US" sz="1600" b="1" dirty="0" err="1"/>
              <a:t>GridSpec</a:t>
            </a:r>
            <a:r>
              <a:rPr lang="en-US" sz="1600" b="1" dirty="0"/>
              <a:t> </a:t>
            </a:r>
          </a:p>
          <a:p>
            <a:pPr marL="0" indent="0">
              <a:buNone/>
            </a:pPr>
            <a:r>
              <a:rPr lang="en-US" sz="1600" b="1" i="1" dirty="0" err="1"/>
              <a:t>GridSpec</a:t>
            </a:r>
            <a:r>
              <a:rPr lang="uk-UA" sz="1600" b="1" dirty="0"/>
              <a:t> </a:t>
            </a:r>
            <a:r>
              <a:rPr lang="uk-UA" sz="1600" dirty="0"/>
              <a:t>дозволяє задавати геометрію сітки і розташування на ній полів з графіками. На перший погляд може здатися, що робота з </a:t>
            </a:r>
            <a:r>
              <a:rPr lang="en-US" sz="1600" i="1" dirty="0" err="1"/>
              <a:t>GridSpec</a:t>
            </a:r>
            <a:r>
              <a:rPr lang="en-US" sz="1600" dirty="0"/>
              <a:t> </a:t>
            </a:r>
            <a:r>
              <a:rPr lang="uk-UA" sz="1600" dirty="0"/>
              <a:t>досить незручна і вимагає написання зайвого коду, але якщо потрібно розташувати поля з графіками нетривіальним чином, то цей інструмент стає незамінним. </a:t>
            </a:r>
          </a:p>
          <a:p>
            <a:pPr marL="0" indent="0">
              <a:buNone/>
            </a:pPr>
            <a:r>
              <a:rPr lang="uk-UA" sz="1600" dirty="0"/>
              <a:t>Перед тим як працювати з </a:t>
            </a:r>
            <a:r>
              <a:rPr lang="en-US" sz="1600" b="1" i="1" dirty="0" err="1"/>
              <a:t>GridSpec</a:t>
            </a:r>
            <a:r>
              <a:rPr lang="en-US" sz="1600" dirty="0"/>
              <a:t> </a:t>
            </a:r>
            <a:r>
              <a:rPr lang="uk-UA" sz="1600" dirty="0"/>
              <a:t>необхідно його імпортувати: 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ru-RU" sz="1600" dirty="0"/>
              <a:t>Для початку вирішимо просту задачу відображення двох полів з графіками з використанням </a:t>
            </a:r>
            <a:r>
              <a:rPr lang="ru-RU" sz="1600" b="1" i="1" dirty="0"/>
              <a:t>GridSpec</a:t>
            </a:r>
            <a:r>
              <a:rPr lang="ru-RU" sz="1600" dirty="0"/>
              <a:t>: </a:t>
            </a:r>
            <a:endParaRPr lang="uk-UA" sz="16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98765" y="1704336"/>
            <a:ext cx="3188693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35391" y="2566400"/>
            <a:ext cx="4430508" cy="289310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constrained_layout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GridSpec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ncols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nrows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1830" y="2602000"/>
            <a:ext cx="666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70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Об'єкт класу GridSpec створюється в рядку: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У конструктор відповідного класу передається кількість стовпців, рядків і Фігура, на якій все буде відображено. </a:t>
            </a:r>
          </a:p>
          <a:p>
            <a:pPr marL="0" indent="0">
              <a:buNone/>
            </a:pPr>
            <a:r>
              <a:rPr lang="ru-RU" sz="1600" dirty="0"/>
              <a:t>Альтернативний варіант створення об'єкта </a:t>
            </a:r>
            <a:r>
              <a:rPr lang="ru-RU" sz="1600" b="1" i="1" dirty="0"/>
              <a:t>GridSpec</a:t>
            </a:r>
            <a:r>
              <a:rPr lang="ru-RU" sz="1600" dirty="0"/>
              <a:t> виглядає так:  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en-US" sz="1600" b="1" i="1" dirty="0" err="1"/>
              <a:t>fg</a:t>
            </a:r>
            <a:r>
              <a:rPr lang="en-US" sz="1600" dirty="0"/>
              <a:t> - </a:t>
            </a:r>
            <a:r>
              <a:rPr lang="uk-UA" sz="1600" dirty="0"/>
              <a:t>це об'єкт </a:t>
            </a:r>
            <a:r>
              <a:rPr lang="en-US" sz="1600" b="1" i="1" dirty="0"/>
              <a:t>Figure</a:t>
            </a:r>
            <a:r>
              <a:rPr lang="en-US" sz="1600" dirty="0"/>
              <a:t>, </a:t>
            </a:r>
            <a:r>
              <a:rPr lang="uk-UA" sz="1600" dirty="0"/>
              <a:t>у якого є метод </a:t>
            </a:r>
            <a:r>
              <a:rPr lang="en-US" sz="1600" b="1" i="1" dirty="0" err="1"/>
              <a:t>add_gridspec</a:t>
            </a:r>
            <a:r>
              <a:rPr lang="en-US" sz="1600" b="1" i="1" dirty="0"/>
              <a:t>()</a:t>
            </a:r>
            <a:r>
              <a:rPr lang="en-US" sz="1600" dirty="0"/>
              <a:t>, </a:t>
            </a:r>
            <a:r>
              <a:rPr lang="uk-UA" sz="1600" dirty="0"/>
              <a:t>що дозволяє додати на нього сітку із заданими параметрами (в нашому випадку один рядок і два стовпці). При завданні елементів сітки, на яких буде розташовано поле з графіком, </a:t>
            </a:r>
            <a:r>
              <a:rPr lang="en-US" sz="1600" i="1" dirty="0" err="1"/>
              <a:t>GridSpec</a:t>
            </a:r>
            <a:r>
              <a:rPr lang="en-US" sz="1600" dirty="0"/>
              <a:t> </a:t>
            </a:r>
            <a:r>
              <a:rPr lang="uk-UA" sz="1600" dirty="0"/>
              <a:t>дозволяє використовувати синтаксис подібний до того, що застосовується для побудови слайсів в </a:t>
            </a:r>
            <a:r>
              <a:rPr lang="en-US" sz="1600" b="1" i="1" dirty="0" err="1"/>
              <a:t>Numpy</a:t>
            </a:r>
            <a:r>
              <a:rPr lang="en-US" sz="1600" dirty="0"/>
              <a:t>. </a:t>
            </a:r>
            <a:endParaRPr lang="uk-UA" sz="1600" dirty="0"/>
          </a:p>
          <a:p>
            <a:pPr marL="0" indent="0">
              <a:buNone/>
            </a:pPr>
            <a:r>
              <a:rPr lang="uk-UA" sz="1600" dirty="0"/>
              <a:t>Додамо ще один набір даних до вже існуючого і </a:t>
            </a:r>
            <a:r>
              <a:rPr lang="ru-RU" sz="1600" dirty="0"/>
              <a:t>побудуємо графіки в новому компонуванні: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7818" y="545492"/>
            <a:ext cx="3978974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GridSpec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ncols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nrows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7818" y="1650014"/>
            <a:ext cx="2266967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add_gridspec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35391" y="3103314"/>
            <a:ext cx="4430508" cy="353943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[-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-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-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-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constrained_layout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add_gridspec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:])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fig_ax_3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915" y="3354309"/>
            <a:ext cx="6261055" cy="278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62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Ще один приклад, без даних (з порожніми полями), який ілюструє можливості даного підходу до компонування: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675712"/>
            <a:ext cx="4430508" cy="483209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constrained_layout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add_gridspec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'gs[0, :3]'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'gs[0, 3:]'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fig_ax_3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'gs[1:, 0]'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fig_ax_4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'gs[1:, 1]'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fig_ax_5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'gs[1, 2:]'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fig_ax_6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'gs[2:4, 2]'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fig_ax_7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'gs[2:4, 3:]'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fig_ax_8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'gs[4, 3:]'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224" y="509990"/>
            <a:ext cx="6148340" cy="618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59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Можна заздалегідь задати розміри областей і передати їх в якості параметрів у вигляді масивів: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957643"/>
            <a:ext cx="6843540" cy="353943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constrained_layout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widths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heights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add_gridspec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ncols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nrows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width_ratios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widths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height_ratios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heights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'w:1, h:2'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'w:3, h:2'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fig_ax_3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'w:1, h:0.7'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fig_ax_4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fig_ax_4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'w:3, h:0.7'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173" y="649825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584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908" y="172016"/>
            <a:ext cx="11896253" cy="64460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Текстові елементи графіку </a:t>
            </a:r>
          </a:p>
          <a:p>
            <a:pPr marL="0" indent="0">
              <a:buNone/>
            </a:pPr>
            <a:r>
              <a:rPr lang="uk-UA" sz="1600" dirty="0"/>
              <a:t>У частині текстового наповнення при побудові графіку виділяють наступні складові: </a:t>
            </a:r>
          </a:p>
          <a:p>
            <a:pPr marL="625475">
              <a:spcBef>
                <a:spcPts val="0"/>
              </a:spcBef>
            </a:pPr>
            <a:r>
              <a:rPr lang="uk-UA" sz="1600" dirty="0"/>
              <a:t>заголовок поля (</a:t>
            </a:r>
            <a:r>
              <a:rPr lang="en-US" sz="1600" b="1" i="1" dirty="0"/>
              <a:t>title</a:t>
            </a:r>
            <a:r>
              <a:rPr lang="en-US" sz="1600" dirty="0"/>
              <a:t>);</a:t>
            </a:r>
            <a:endParaRPr lang="uk-UA" sz="1600" dirty="0"/>
          </a:p>
          <a:p>
            <a:pPr marL="625475">
              <a:spcBef>
                <a:spcPts val="0"/>
              </a:spcBef>
            </a:pPr>
            <a:r>
              <a:rPr lang="en-US" sz="1600" dirty="0"/>
              <a:t> </a:t>
            </a:r>
            <a:r>
              <a:rPr lang="uk-UA" sz="1600" dirty="0"/>
              <a:t>заголовок фігури (</a:t>
            </a:r>
            <a:r>
              <a:rPr lang="en-US" sz="1600" b="1" i="1" dirty="0" err="1"/>
              <a:t>suptitle</a:t>
            </a:r>
            <a:r>
              <a:rPr lang="en-US" sz="1600" dirty="0"/>
              <a:t>); </a:t>
            </a:r>
            <a:endParaRPr lang="uk-UA" sz="1600" dirty="0"/>
          </a:p>
          <a:p>
            <a:pPr marL="625475">
              <a:spcBef>
                <a:spcPts val="0"/>
              </a:spcBef>
            </a:pPr>
            <a:r>
              <a:rPr lang="uk-UA" sz="1600" dirty="0"/>
              <a:t>підписи вісей (</a:t>
            </a:r>
            <a:r>
              <a:rPr lang="en-US" sz="1600" b="1" i="1" dirty="0" err="1"/>
              <a:t>xlabel</a:t>
            </a:r>
            <a:r>
              <a:rPr lang="en-US" sz="1600" dirty="0"/>
              <a:t>, </a:t>
            </a:r>
            <a:r>
              <a:rPr lang="en-US" sz="1600" b="1" i="1" dirty="0" err="1"/>
              <a:t>ylabel</a:t>
            </a:r>
            <a:r>
              <a:rPr lang="en-US" sz="1600" dirty="0"/>
              <a:t>); </a:t>
            </a:r>
            <a:endParaRPr lang="uk-UA" sz="1600" dirty="0"/>
          </a:p>
          <a:p>
            <a:pPr marL="625475">
              <a:spcBef>
                <a:spcPts val="0"/>
              </a:spcBef>
            </a:pPr>
            <a:r>
              <a:rPr lang="uk-UA" sz="1600" dirty="0"/>
              <a:t>тестовий блок на полі графіка (</a:t>
            </a:r>
            <a:r>
              <a:rPr lang="en-US" sz="1600" b="1" i="1" dirty="0"/>
              <a:t>text</a:t>
            </a:r>
            <a:r>
              <a:rPr lang="en-US" sz="1600" dirty="0"/>
              <a:t>), </a:t>
            </a:r>
            <a:r>
              <a:rPr lang="uk-UA" sz="1600" dirty="0"/>
              <a:t>або на фігурі (</a:t>
            </a:r>
            <a:r>
              <a:rPr lang="en-US" sz="1600" b="1" i="1" dirty="0" err="1"/>
              <a:t>figtext</a:t>
            </a:r>
            <a:r>
              <a:rPr lang="en-US" sz="1600" dirty="0"/>
              <a:t>); </a:t>
            </a:r>
            <a:endParaRPr lang="uk-UA" sz="1600" dirty="0"/>
          </a:p>
          <a:p>
            <a:pPr marL="625475">
              <a:spcBef>
                <a:spcPts val="0"/>
              </a:spcBef>
            </a:pPr>
            <a:r>
              <a:rPr lang="uk-UA" sz="1600" dirty="0"/>
              <a:t>анотація (</a:t>
            </a:r>
            <a:r>
              <a:rPr lang="en-US" sz="1600" b="1" i="1" dirty="0"/>
              <a:t>annotate</a:t>
            </a:r>
            <a:r>
              <a:rPr lang="en-US" sz="1600" dirty="0"/>
              <a:t>) - </a:t>
            </a:r>
            <a:r>
              <a:rPr lang="uk-UA" sz="1600" dirty="0"/>
              <a:t>текст і покажчик. </a:t>
            </a:r>
          </a:p>
          <a:p>
            <a:pPr marL="0" indent="0">
              <a:buNone/>
            </a:pPr>
            <a:r>
              <a:rPr lang="uk-UA" sz="1600" dirty="0"/>
              <a:t>У кожного елемента, який містить текст, крім специфічних параметрів, що відповідають за його настройку, є параметри класу </a:t>
            </a:r>
            <a:r>
              <a:rPr lang="en-US" sz="1600" b="1" i="1" dirty="0"/>
              <a:t>Text</a:t>
            </a:r>
            <a:r>
              <a:rPr lang="en-US" sz="1600" dirty="0"/>
              <a:t>, </a:t>
            </a:r>
            <a:r>
              <a:rPr lang="uk-UA" sz="1600" dirty="0"/>
              <a:t>які відкривають доступ до досить великого числа налаштувань зовнішнього вигляду і розташування текстового елемента.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3908" y="2554544"/>
            <a:ext cx="4581703" cy="418576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figtext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"figtext"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suptitle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"suptitle"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"title"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"xlabel"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"ylabel"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text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"text"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annotate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"annotate"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xytext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arrowprops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facecolor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'black'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shrink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"title"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"xlabel"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"ylabel"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text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"text"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236" y="3005751"/>
            <a:ext cx="6667299" cy="304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777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Елементи графіка, які містять текст, мають ряд настроювальних параметрів, які в офіційній документації визначаються як **</a:t>
            </a:r>
            <a:r>
              <a:rPr lang="en-US" sz="1600" dirty="0" err="1"/>
              <a:t>kwargs</a:t>
            </a:r>
            <a:r>
              <a:rPr lang="en-US" sz="1600" dirty="0"/>
              <a:t>. </a:t>
            </a:r>
            <a:r>
              <a:rPr lang="uk-UA" sz="1600" dirty="0"/>
              <a:t>Це властивості класу </a:t>
            </a:r>
            <a:r>
              <a:rPr lang="en-US" sz="1600" b="1" i="1" dirty="0" err="1"/>
              <a:t>matplotlib.text.Text</a:t>
            </a:r>
            <a:r>
              <a:rPr lang="en-US" sz="1600" dirty="0"/>
              <a:t>, </a:t>
            </a:r>
            <a:r>
              <a:rPr lang="uk-UA" sz="1600" dirty="0"/>
              <a:t>використовуються для управління поданням тексту. </a:t>
            </a:r>
          </a:p>
          <a:p>
            <a:pPr marL="0" indent="0">
              <a:buNone/>
            </a:pPr>
            <a:r>
              <a:rPr lang="uk-UA" sz="1600" b="1" dirty="0"/>
              <a:t>Тема фігури і поля графіка </a:t>
            </a:r>
          </a:p>
          <a:p>
            <a:pPr marL="0" indent="0">
              <a:buNone/>
            </a:pPr>
            <a:r>
              <a:rPr lang="uk-UA" sz="1600" dirty="0"/>
              <a:t>Текст заголовка для поля встановлюється за допомогою функції </a:t>
            </a:r>
            <a:r>
              <a:rPr lang="en-US" sz="1600" b="1" i="1" dirty="0"/>
              <a:t>title()</a:t>
            </a:r>
            <a:r>
              <a:rPr lang="en-US" sz="1600" dirty="0"/>
              <a:t>, </a:t>
            </a:r>
            <a:r>
              <a:rPr lang="uk-UA" sz="1600" dirty="0"/>
              <a:t>яка має такі основні аргументи: </a:t>
            </a:r>
          </a:p>
          <a:p>
            <a:r>
              <a:rPr lang="en-US" sz="1600" b="1" i="1" dirty="0"/>
              <a:t>label</a:t>
            </a:r>
            <a:r>
              <a:rPr lang="en-US" sz="1600" i="1" dirty="0"/>
              <a:t> : </a:t>
            </a:r>
            <a:r>
              <a:rPr lang="en-US" sz="1600" i="1" dirty="0" err="1"/>
              <a:t>str</a:t>
            </a:r>
            <a:r>
              <a:rPr lang="en-US" sz="1600" dirty="0"/>
              <a:t> </a:t>
            </a:r>
          </a:p>
          <a:p>
            <a:pPr lvl="1"/>
            <a:r>
              <a:rPr lang="ru-RU" sz="1600" dirty="0"/>
              <a:t>Текст заголовку.</a:t>
            </a:r>
          </a:p>
          <a:p>
            <a:r>
              <a:rPr lang="en-US" sz="1600" b="1" i="1" dirty="0" err="1"/>
              <a:t>fontdict</a:t>
            </a:r>
            <a:r>
              <a:rPr lang="en-US" sz="1600" i="1" dirty="0"/>
              <a:t> : </a:t>
            </a:r>
            <a:r>
              <a:rPr lang="en-US" sz="1600" i="1" dirty="0" err="1"/>
              <a:t>dict</a:t>
            </a:r>
            <a:r>
              <a:rPr lang="en-US" sz="1600" dirty="0"/>
              <a:t> </a:t>
            </a:r>
          </a:p>
          <a:p>
            <a:pPr lvl="1"/>
            <a:r>
              <a:rPr lang="ru-RU" sz="1600" dirty="0"/>
              <a:t>Словник для управління відображенням написи, містить наступні ключі : </a:t>
            </a:r>
          </a:p>
          <a:p>
            <a:pPr lvl="2"/>
            <a:r>
              <a:rPr lang="ru-RU" sz="1600" b="1" i="1" dirty="0"/>
              <a:t>‘</a:t>
            </a:r>
            <a:r>
              <a:rPr lang="en-US" sz="1600" b="1" i="1" dirty="0" err="1"/>
              <a:t>fontsize</a:t>
            </a:r>
            <a:r>
              <a:rPr lang="en-US" sz="1600" b="1" i="1" dirty="0"/>
              <a:t>’</a:t>
            </a:r>
            <a:r>
              <a:rPr lang="en-US" sz="1600" dirty="0"/>
              <a:t>: </a:t>
            </a:r>
            <a:r>
              <a:rPr lang="ru-RU" sz="1600" dirty="0"/>
              <a:t>розмір шрифта,</a:t>
            </a:r>
          </a:p>
          <a:p>
            <a:pPr lvl="2"/>
            <a:r>
              <a:rPr lang="ru-RU" sz="1600" b="1" i="1" dirty="0"/>
              <a:t>‘</a:t>
            </a:r>
            <a:r>
              <a:rPr lang="en-US" sz="1600" b="1" i="1" dirty="0" err="1"/>
              <a:t>fontweight</a:t>
            </a:r>
            <a:r>
              <a:rPr lang="en-US" sz="1600" b="1" i="1" dirty="0"/>
              <a:t>’</a:t>
            </a:r>
            <a:r>
              <a:rPr lang="en-US" sz="1600" dirty="0"/>
              <a:t> : </a:t>
            </a:r>
            <a:r>
              <a:rPr lang="ru-RU" sz="1600" dirty="0"/>
              <a:t>жирність,</a:t>
            </a:r>
          </a:p>
          <a:p>
            <a:pPr lvl="2"/>
            <a:r>
              <a:rPr lang="ru-RU" sz="1600" b="1" i="1" dirty="0"/>
              <a:t>‘</a:t>
            </a:r>
            <a:r>
              <a:rPr lang="en-US" sz="1600" b="1" i="1" dirty="0" err="1"/>
              <a:t>verticalalignment</a:t>
            </a:r>
            <a:r>
              <a:rPr lang="en-US" sz="1600" b="1" i="1" dirty="0"/>
              <a:t>’</a:t>
            </a:r>
            <a:r>
              <a:rPr lang="en-US" sz="1600" dirty="0"/>
              <a:t>: </a:t>
            </a:r>
            <a:r>
              <a:rPr lang="ru-RU" sz="1600" dirty="0"/>
              <a:t>вертикальне вирівнюваня,</a:t>
            </a:r>
          </a:p>
          <a:p>
            <a:pPr lvl="2"/>
            <a:r>
              <a:rPr lang="ru-RU" sz="1600" b="1" i="1" dirty="0"/>
              <a:t>‘</a:t>
            </a:r>
            <a:r>
              <a:rPr lang="en-US" sz="1600" b="1" i="1" dirty="0" err="1"/>
              <a:t>horizontalalignment</a:t>
            </a:r>
            <a:r>
              <a:rPr lang="en-US" sz="1600" b="1" i="1" dirty="0"/>
              <a:t>’</a:t>
            </a:r>
            <a:r>
              <a:rPr lang="en-US" sz="1600" dirty="0"/>
              <a:t>:</a:t>
            </a:r>
            <a:r>
              <a:rPr lang="en-US" sz="1600" b="1" dirty="0"/>
              <a:t> </a:t>
            </a:r>
            <a:r>
              <a:rPr lang="ru-RU" sz="1600" dirty="0"/>
              <a:t>горизонтальне вирівнювання.</a:t>
            </a:r>
          </a:p>
          <a:p>
            <a:r>
              <a:rPr lang="en-US" sz="1600" b="1" i="1" dirty="0" err="1"/>
              <a:t>loc</a:t>
            </a:r>
            <a:r>
              <a:rPr lang="en-US" sz="1600" i="1" dirty="0"/>
              <a:t> : {‘center’, ‘left’, ‘right’}, </a:t>
            </a:r>
            <a:r>
              <a:rPr lang="en-US" sz="1600" i="1" dirty="0" err="1"/>
              <a:t>str</a:t>
            </a:r>
            <a:r>
              <a:rPr lang="en-US" sz="1600" i="1" dirty="0"/>
              <a:t>, optional</a:t>
            </a:r>
            <a:r>
              <a:rPr lang="en-US" sz="1600" dirty="0"/>
              <a:t> </a:t>
            </a:r>
          </a:p>
          <a:p>
            <a:pPr lvl="1"/>
            <a:r>
              <a:rPr lang="ru-RU" sz="1600" dirty="0"/>
              <a:t>Горизонтальне вирівнювання.</a:t>
            </a:r>
          </a:p>
          <a:p>
            <a:r>
              <a:rPr lang="en-US" sz="1600" b="1" i="1" dirty="0"/>
              <a:t>pad</a:t>
            </a:r>
            <a:r>
              <a:rPr lang="en-US" sz="1600" i="1" dirty="0"/>
              <a:t> : float </a:t>
            </a:r>
            <a:r>
              <a:rPr lang="en-US" sz="1600" dirty="0"/>
              <a:t> </a:t>
            </a:r>
          </a:p>
          <a:p>
            <a:pPr lvl="1"/>
            <a:r>
              <a:rPr lang="uk-UA" sz="1600" dirty="0"/>
              <a:t>Зазор між заголовком і верхньою частиною поля графіка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40663344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Функція </a:t>
            </a:r>
            <a:r>
              <a:rPr lang="en-US" sz="1600" b="1" i="1" dirty="0"/>
              <a:t>title()</a:t>
            </a:r>
            <a:r>
              <a:rPr lang="en-US" sz="1600" b="1" dirty="0"/>
              <a:t> </a:t>
            </a:r>
            <a:r>
              <a:rPr lang="ru-RU" sz="1600" dirty="0"/>
              <a:t>також </a:t>
            </a:r>
            <a:r>
              <a:rPr lang="uk-UA" sz="1600" dirty="0"/>
              <a:t>підтримує в якості аргументів властивості класу </a:t>
            </a:r>
            <a:r>
              <a:rPr lang="en-US" sz="1600" b="1" i="1" dirty="0"/>
              <a:t>Text</a:t>
            </a:r>
            <a:r>
              <a:rPr lang="en-US" sz="1600" dirty="0"/>
              <a:t>:</a:t>
            </a:r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627119"/>
            <a:ext cx="6319359" cy="2462213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gridspec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weight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'light'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'regular'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'bold'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lc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enumerate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'left'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'center'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'right'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loc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fontweight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weight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pad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90" y="3499168"/>
            <a:ext cx="6870233" cy="299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0138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585" y="4271141"/>
            <a:ext cx="3422210" cy="248644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700" b="1" dirty="0"/>
              <a:t>Подписи вісей графіку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При роботі з </a:t>
            </a:r>
            <a:r>
              <a:rPr lang="en-US" sz="1600" b="1" i="1" dirty="0" err="1"/>
              <a:t>pyplot</a:t>
            </a:r>
            <a:r>
              <a:rPr lang="uk-UA" sz="1600" b="1" i="1" dirty="0"/>
              <a:t> </a:t>
            </a:r>
            <a:r>
              <a:rPr lang="uk-UA" sz="1600" dirty="0"/>
              <a:t>для встановлення підписів вісей графіку використовуються функції </a:t>
            </a:r>
            <a:r>
              <a:rPr lang="en-US" sz="1600" b="1" i="1" dirty="0" err="1"/>
              <a:t>labelx</a:t>
            </a:r>
            <a:r>
              <a:rPr lang="en-US" sz="1600" b="1" i="1" dirty="0"/>
              <a:t>()</a:t>
            </a:r>
            <a:r>
              <a:rPr lang="en-US" sz="1600" dirty="0"/>
              <a:t> </a:t>
            </a:r>
            <a:r>
              <a:rPr lang="uk-UA" sz="1600" dirty="0"/>
              <a:t>і </a:t>
            </a:r>
            <a:r>
              <a:rPr lang="en-US" sz="1600" b="1" i="1" dirty="0" err="1"/>
              <a:t>labely</a:t>
            </a:r>
            <a:r>
              <a:rPr lang="en-US" sz="1600" b="1" i="1" dirty="0"/>
              <a:t>()</a:t>
            </a:r>
            <a:r>
              <a:rPr lang="en-US" sz="1600" dirty="0"/>
              <a:t>. </a:t>
            </a:r>
            <a:endParaRPr lang="uk-UA" sz="16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При роботі з об'єктом </a:t>
            </a:r>
            <a:r>
              <a:rPr lang="en-US" sz="1600" b="1" i="1" dirty="0"/>
              <a:t>Axes</a:t>
            </a:r>
            <a:r>
              <a:rPr lang="en-US" sz="1600" dirty="0"/>
              <a:t> </a:t>
            </a:r>
            <a:r>
              <a:rPr lang="uk-UA" sz="1600" dirty="0"/>
              <a:t>для цих цілей підходять функції </a:t>
            </a:r>
            <a:r>
              <a:rPr lang="en-US" sz="1600" b="1" i="1" dirty="0" err="1"/>
              <a:t>set_xlabel</a:t>
            </a:r>
            <a:r>
              <a:rPr lang="en-US" sz="1600" b="1" i="1" dirty="0"/>
              <a:t>()</a:t>
            </a:r>
            <a:r>
              <a:rPr lang="en-US" sz="1600" dirty="0"/>
              <a:t> </a:t>
            </a:r>
            <a:r>
              <a:rPr lang="uk-UA" sz="1600" dirty="0"/>
              <a:t>і </a:t>
            </a:r>
            <a:r>
              <a:rPr lang="en-US" sz="1600" b="1" i="1" dirty="0" err="1"/>
              <a:t>set_ylabel</a:t>
            </a:r>
            <a:r>
              <a:rPr lang="en-US" sz="1600" b="1" i="1" dirty="0"/>
              <a:t>()</a:t>
            </a:r>
            <a:r>
              <a:rPr lang="en-US" sz="1600" dirty="0"/>
              <a:t>. </a:t>
            </a:r>
            <a:endParaRPr lang="uk-UA" sz="1600" dirty="0"/>
          </a:p>
          <a:p>
            <a:pPr marL="0" indent="0"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Основні аргументи функцій майже повністю збігаються з тими, що були описані в функції </a:t>
            </a:r>
            <a:r>
              <a:rPr lang="en-US" sz="1600" b="1" i="1" dirty="0"/>
              <a:t>title()</a:t>
            </a:r>
            <a:r>
              <a:rPr lang="en-US" sz="1600" dirty="0"/>
              <a:t>: </a:t>
            </a:r>
            <a:endParaRPr lang="uk-UA" sz="1600" dirty="0"/>
          </a:p>
          <a:p>
            <a:pPr>
              <a:spcBef>
                <a:spcPts val="0"/>
              </a:spcBef>
            </a:pPr>
            <a:r>
              <a:rPr lang="ru-RU" sz="1600" b="1" i="1" dirty="0"/>
              <a:t>label</a:t>
            </a:r>
            <a:r>
              <a:rPr lang="ru-RU" sz="1600" i="1" dirty="0"/>
              <a:t> : str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Текст підпису.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fontdict</a:t>
            </a:r>
            <a:r>
              <a:rPr lang="ru-RU" sz="1600" i="1" dirty="0"/>
              <a:t> : dict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Словник для управління відображенням написи, містить наступні ключі : </a:t>
            </a:r>
          </a:p>
          <a:p>
            <a:pPr lvl="2">
              <a:spcBef>
                <a:spcPts val="0"/>
              </a:spcBef>
            </a:pPr>
            <a:r>
              <a:rPr lang="ru-RU" sz="1600" b="1" i="1" dirty="0"/>
              <a:t>‘</a:t>
            </a:r>
            <a:r>
              <a:rPr lang="en-US" sz="1600" b="1" i="1" dirty="0" err="1"/>
              <a:t>fontsize</a:t>
            </a:r>
            <a:r>
              <a:rPr lang="en-US" sz="1600" b="1" i="1" dirty="0"/>
              <a:t>’</a:t>
            </a:r>
            <a:r>
              <a:rPr lang="en-US" sz="1600" dirty="0"/>
              <a:t>: </a:t>
            </a:r>
            <a:r>
              <a:rPr lang="ru-RU" sz="1600" dirty="0"/>
              <a:t>розмір шрифта,</a:t>
            </a:r>
          </a:p>
          <a:p>
            <a:pPr lvl="2">
              <a:spcBef>
                <a:spcPts val="0"/>
              </a:spcBef>
            </a:pPr>
            <a:r>
              <a:rPr lang="ru-RU" sz="1600" b="1" i="1" dirty="0"/>
              <a:t>‘</a:t>
            </a:r>
            <a:r>
              <a:rPr lang="en-US" sz="1600" b="1" i="1" dirty="0" err="1"/>
              <a:t>fontweight</a:t>
            </a:r>
            <a:r>
              <a:rPr lang="en-US" sz="1600" b="1" i="1" dirty="0"/>
              <a:t>’</a:t>
            </a:r>
            <a:r>
              <a:rPr lang="en-US" sz="1600" dirty="0"/>
              <a:t> : </a:t>
            </a:r>
            <a:r>
              <a:rPr lang="ru-RU" sz="1600" dirty="0"/>
              <a:t>жирність,</a:t>
            </a:r>
          </a:p>
          <a:p>
            <a:pPr lvl="2">
              <a:spcBef>
                <a:spcPts val="0"/>
              </a:spcBef>
            </a:pPr>
            <a:r>
              <a:rPr lang="ru-RU" sz="1600" b="1" i="1" dirty="0"/>
              <a:t>‘</a:t>
            </a:r>
            <a:r>
              <a:rPr lang="en-US" sz="1600" b="1" i="1" dirty="0" err="1"/>
              <a:t>verticalalignment</a:t>
            </a:r>
            <a:r>
              <a:rPr lang="en-US" sz="1600" b="1" i="1" dirty="0"/>
              <a:t>’</a:t>
            </a:r>
            <a:r>
              <a:rPr lang="en-US" sz="1600" dirty="0"/>
              <a:t>: </a:t>
            </a:r>
            <a:r>
              <a:rPr lang="ru-RU" sz="1600" dirty="0"/>
              <a:t>вертикальне вирівнюваня,</a:t>
            </a:r>
          </a:p>
          <a:p>
            <a:pPr lvl="2">
              <a:spcBef>
                <a:spcPts val="0"/>
              </a:spcBef>
            </a:pPr>
            <a:r>
              <a:rPr lang="ru-RU" sz="1600" b="1" i="1" dirty="0"/>
              <a:t>‘</a:t>
            </a:r>
            <a:r>
              <a:rPr lang="en-US" sz="1600" b="1" i="1" dirty="0" err="1"/>
              <a:t>horizontalalignment</a:t>
            </a:r>
            <a:r>
              <a:rPr lang="en-US" sz="1600" b="1" i="1" dirty="0"/>
              <a:t>’</a:t>
            </a:r>
            <a:r>
              <a:rPr lang="en-US" sz="1600" dirty="0"/>
              <a:t>:</a:t>
            </a:r>
            <a:r>
              <a:rPr lang="en-US" sz="1600" b="1" dirty="0"/>
              <a:t> </a:t>
            </a:r>
            <a:r>
              <a:rPr lang="ru-RU" sz="1600" dirty="0"/>
              <a:t>горизонтальне вирівнювання.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labelpad</a:t>
            </a:r>
            <a:r>
              <a:rPr lang="ru-RU" sz="1600" i="1" dirty="0"/>
              <a:t> : float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Зазор між підписом і віссю</a:t>
            </a:r>
            <a:r>
              <a:rPr lang="ru-RU" sz="1600" dirty="0"/>
              <a:t>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5925" y="4300066"/>
            <a:ext cx="2502608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"Вісь X"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"Вісь Y"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838" y="4300066"/>
            <a:ext cx="3464553" cy="25128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5391" y="3737177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i="1" dirty="0"/>
              <a:t>У найпростішому випадку досить передати лише підпис у вигляді рядка: </a:t>
            </a:r>
            <a:endParaRPr lang="uk-UA" sz="1400" i="1" dirty="0"/>
          </a:p>
        </p:txBody>
      </p:sp>
      <p:sp>
        <p:nvSpPr>
          <p:cNvPr id="6" name="Rectangle 5"/>
          <p:cNvSpPr/>
          <p:nvPr/>
        </p:nvSpPr>
        <p:spPr>
          <a:xfrm>
            <a:off x="6672404" y="2487799"/>
            <a:ext cx="4725910" cy="535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Деякі з додаткових властивостей для налаштування зовнішнього вигляду підписів вісей: </a:t>
            </a:r>
            <a:endParaRPr lang="uk-UA" sz="1400" i="1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714653" y="2936958"/>
            <a:ext cx="5406160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xlabel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"Незалежна величина"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fontweight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"bold"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"Залежна величина"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fontweight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"bold"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6797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/>
              <a:t>Текстовий блок</a:t>
            </a:r>
            <a:endParaRPr lang="en-US" sz="1600" b="1" dirty="0"/>
          </a:p>
          <a:p>
            <a:pPr marL="0" indent="0" algn="ctr">
              <a:spcBef>
                <a:spcPts val="0"/>
              </a:spcBef>
              <a:buNone/>
            </a:pPr>
            <a:endParaRPr lang="ru-RU" sz="1600" b="1" dirty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За установку текстових блоків на поле графіка відповідає функція </a:t>
            </a:r>
            <a:r>
              <a:rPr lang="en-US" sz="1600" b="1" i="1" dirty="0"/>
              <a:t>text()</a:t>
            </a:r>
            <a:r>
              <a:rPr lang="en-US" sz="1600" dirty="0"/>
              <a:t>. </a:t>
            </a:r>
            <a:r>
              <a:rPr lang="uk-UA" sz="1600" dirty="0"/>
              <a:t>Через основні параметри цієї функції можна задати розташування, утримання та налаштування шрифту: 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x</a:t>
            </a:r>
            <a:r>
              <a:rPr lang="ru-RU" sz="1600" i="1" dirty="0"/>
              <a:t>: float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Значення координати </a:t>
            </a:r>
            <a:r>
              <a:rPr lang="ru-RU" sz="1600" i="1" dirty="0"/>
              <a:t>x</a:t>
            </a:r>
            <a:r>
              <a:rPr lang="ru-RU" sz="1600" dirty="0"/>
              <a:t> напису.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y</a:t>
            </a:r>
            <a:r>
              <a:rPr lang="ru-RU" sz="1600" i="1" dirty="0"/>
              <a:t>: float 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Значення координати </a:t>
            </a:r>
            <a:r>
              <a:rPr lang="ru-RU" sz="1600" i="1" dirty="0"/>
              <a:t>у</a:t>
            </a:r>
            <a:r>
              <a:rPr lang="ru-RU" sz="1600" dirty="0"/>
              <a:t> напису.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s</a:t>
            </a:r>
            <a:r>
              <a:rPr lang="ru-RU" sz="1600" i="1" dirty="0"/>
              <a:t>: str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Текст напису.</a:t>
            </a:r>
          </a:p>
          <a:p>
            <a:pPr marL="457200" lvl="1" indent="0">
              <a:spcBef>
                <a:spcPts val="0"/>
              </a:spcBef>
              <a:buNone/>
            </a:pPr>
            <a:endParaRPr lang="ru-RU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61726" y="3258790"/>
            <a:ext cx="3013967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text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"HELLO!"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26" y="4530563"/>
            <a:ext cx="2995144" cy="23274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5391" y="2520126"/>
            <a:ext cx="53988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Для більш тонкого налаштування зовнішнього вигляду використовують властивості класу </a:t>
            </a:r>
            <a:r>
              <a:rPr lang="ru-RU" sz="1400" b="1" i="1" dirty="0"/>
              <a:t>Text</a:t>
            </a:r>
            <a:r>
              <a:rPr lang="ru-RU" sz="1400" i="1" dirty="0"/>
              <a:t>. У найпростішому варіанті використання </a:t>
            </a:r>
            <a:r>
              <a:rPr lang="ru-RU" sz="1400" b="1" i="1" dirty="0"/>
              <a:t>text()</a:t>
            </a:r>
            <a:r>
              <a:rPr lang="ru-RU" sz="1400" i="1" dirty="0"/>
              <a:t> буде виглядати так: </a:t>
            </a:r>
            <a:endParaRPr lang="uk-UA" sz="1400" i="1" dirty="0"/>
          </a:p>
        </p:txBody>
      </p:sp>
      <p:sp>
        <p:nvSpPr>
          <p:cNvPr id="6" name="Rectangle 5"/>
          <p:cNvSpPr/>
          <p:nvPr/>
        </p:nvSpPr>
        <p:spPr>
          <a:xfrm>
            <a:off x="6331390" y="1317594"/>
            <a:ext cx="5151422" cy="542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Використання властивостей класу </a:t>
            </a:r>
            <a:r>
              <a:rPr lang="ru-RU" sz="1400" b="1" i="1" dirty="0"/>
              <a:t>Text</a:t>
            </a:r>
            <a:r>
              <a:rPr lang="ru-RU" sz="1400" i="1" dirty="0"/>
              <a:t>, дозволяє істотно модифікувати напис: </a:t>
            </a:r>
            <a:endParaRPr lang="uk-UA" sz="1400" i="1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400798" y="1852907"/>
            <a:ext cx="4887877" cy="267765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bbox_properties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boxstyle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"darrow, pad=0.3"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"k"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"-"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text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"HELLO!"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bbox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bbox_properties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045" y="4537828"/>
            <a:ext cx="2898566" cy="219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204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sz="1600" b="1" dirty="0"/>
              <a:t>Анотація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Інструмент Анотація дозволяє встановити текстовий блок з заданим вмістом і стрілкою для конкретного місця на графіку.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Для створення анотації використовується функція </a:t>
            </a:r>
            <a:r>
              <a:rPr lang="uk-UA" sz="1600" b="1" i="1" dirty="0"/>
              <a:t>annotate()</a:t>
            </a:r>
            <a:r>
              <a:rPr lang="uk-UA" sz="1600" dirty="0"/>
              <a:t>, основними її аргументами є: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text</a:t>
            </a:r>
            <a:r>
              <a:rPr lang="ru-RU" sz="1600" i="1" dirty="0"/>
              <a:t> : str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Текст анотації.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xy</a:t>
            </a:r>
            <a:r>
              <a:rPr lang="ru-RU" sz="1600" i="1" dirty="0"/>
              <a:t> : (float, float)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Координати місця на яке буде вказувати стрілка.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xytext</a:t>
            </a:r>
            <a:r>
              <a:rPr lang="ru-RU" sz="1600" i="1" dirty="0"/>
              <a:t> : (float, float), optional 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Координати розміщення текстового напису.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xycoords</a:t>
            </a:r>
            <a:r>
              <a:rPr lang="ru-RU" sz="1600" i="1" dirty="0"/>
              <a:t>: str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Система координат, в якій визначається розташування покажчика</a:t>
            </a:r>
            <a:r>
              <a:rPr lang="ru-RU" sz="1600" dirty="0"/>
              <a:t>. 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textcoords</a:t>
            </a:r>
            <a:r>
              <a:rPr lang="ru-RU" sz="1600" i="1" dirty="0"/>
              <a:t>: str 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Система координат, в якій визначається розташування текстового блоку</a:t>
            </a:r>
            <a:r>
              <a:rPr lang="ru-RU" sz="1600" dirty="0"/>
              <a:t>. 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arrowprops</a:t>
            </a:r>
            <a:r>
              <a:rPr lang="ru-RU" sz="1600" i="1" dirty="0"/>
              <a:t> : dict, optional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Параметри відображения стрілки. Імена цих параметрів (ключі словника) є параметрами конструктора об'єкта класу </a:t>
            </a:r>
            <a:r>
              <a:rPr lang="ru-RU" sz="1600" b="1" i="1" dirty="0"/>
              <a:t>FancyArrowPatch</a:t>
            </a:r>
            <a:r>
              <a:rPr lang="ru-RU" sz="1600" dirty="0"/>
              <a:t> .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/>
              <a:t>Приклад:</a:t>
            </a:r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35391" y="4262673"/>
            <a:ext cx="3768980" cy="224676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math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annotate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'min'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xycoords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'data'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xytext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textcoords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'data'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arrowprops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facecolor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936" y="3792835"/>
            <a:ext cx="3820657" cy="286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33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230" y="208230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Параметрам </a:t>
            </a:r>
            <a:r>
              <a:rPr lang="uk-UA" sz="1600" b="1" i="1" dirty="0"/>
              <a:t>xycoords </a:t>
            </a:r>
            <a:r>
              <a:rPr lang="uk-UA" sz="1600" dirty="0"/>
              <a:t>і </a:t>
            </a:r>
            <a:r>
              <a:rPr lang="uk-UA" sz="1600" b="1" i="1" dirty="0"/>
              <a:t>textcoords</a:t>
            </a:r>
            <a:r>
              <a:rPr lang="uk-UA" sz="1600" dirty="0"/>
              <a:t> може бути присвоєно значення з таблиці: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771969"/>
              </p:ext>
            </p:extLst>
          </p:nvPr>
        </p:nvGraphicFramePr>
        <p:xfrm>
          <a:off x="586765" y="778599"/>
          <a:ext cx="7252230" cy="5304059"/>
        </p:xfrm>
        <a:graphic>
          <a:graphicData uri="http://schemas.openxmlformats.org/drawingml/2006/table">
            <a:tbl>
              <a:tblPr/>
              <a:tblGrid>
                <a:gridCol w="1432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0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208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Значення</a:t>
                      </a:r>
                      <a:endParaRPr lang="ru-RU" sz="1600" dirty="0"/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sz="1600" dirty="0"/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40">
                <a:tc>
                  <a:txBody>
                    <a:bodyPr/>
                    <a:lstStyle/>
                    <a:p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</a:rPr>
                        <a:t>‘figure points’</a:t>
                      </a:r>
                      <a:endParaRPr lang="en-US" sz="1600" b="1" dirty="0"/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Початок координат - це нижній лівий кут фігури (0, 0). Координати задаються в точках. </a:t>
                      </a:r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440">
                <a:tc>
                  <a:txBody>
                    <a:bodyPr/>
                    <a:lstStyle/>
                    <a:p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</a:rPr>
                        <a:t>‘figure pixels’</a:t>
                      </a:r>
                      <a:endParaRPr lang="en-US" sz="1600" b="1" dirty="0"/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Початок координат - це нижній лівий кут фігури (0, 0). Координати задаються в пікселях. </a:t>
                      </a:r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629">
                <a:tc>
                  <a:txBody>
                    <a:bodyPr/>
                    <a:lstStyle/>
                    <a:p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</a:rPr>
                        <a:t>‘figure fraction’</a:t>
                      </a:r>
                      <a:endParaRPr lang="en-US" sz="1600" b="1" dirty="0"/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Початок координат - це нижній лівий кут фігури (0, 0) при цьому у верхньому правому куті - це точка (1, 1). Координати задаються в частках від одиниці. </a:t>
                      </a:r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440">
                <a:tc>
                  <a:txBody>
                    <a:bodyPr/>
                    <a:lstStyle/>
                    <a:p>
                      <a:r>
                        <a:rPr lang="en-US" sz="1600" b="1" i="1">
                          <a:solidFill>
                            <a:srgbClr val="000000"/>
                          </a:solidFill>
                          <a:effectLst/>
                        </a:rPr>
                        <a:t>‘axes points’</a:t>
                      </a:r>
                      <a:endParaRPr lang="en-US" sz="1600" b="1"/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Початок координат - це нижній лівий кут поля графіка (0, 0). Координати задаються в точках. </a:t>
                      </a:r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440">
                <a:tc>
                  <a:txBody>
                    <a:bodyPr/>
                    <a:lstStyle/>
                    <a:p>
                      <a:r>
                        <a:rPr lang="en-US" sz="1600" b="1" i="1">
                          <a:solidFill>
                            <a:srgbClr val="000000"/>
                          </a:solidFill>
                          <a:effectLst/>
                        </a:rPr>
                        <a:t>‘axes pixels’</a:t>
                      </a:r>
                      <a:endParaRPr lang="en-US" sz="1600" b="1"/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Початок координат - це нижній лівий кут поля графіка (0, 0). Координати задаються в пікселях. </a:t>
                      </a:r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9817">
                <a:tc>
                  <a:txBody>
                    <a:bodyPr/>
                    <a:lstStyle/>
                    <a:p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</a:rPr>
                        <a:t>‘axes fraction’</a:t>
                      </a:r>
                      <a:endParaRPr lang="en-US" sz="1600" b="1" dirty="0"/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Початок координат - це нижній лівий кут поля графіка (0, 0) при цьому у верхньому правому куті поля - це точка (1, 1). Координати задаються в частках від одиниці. </a:t>
                      </a:r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440">
                <a:tc>
                  <a:txBody>
                    <a:bodyPr/>
                    <a:lstStyle/>
                    <a:p>
                      <a:r>
                        <a:rPr lang="en-US" sz="1600" b="1" i="1">
                          <a:solidFill>
                            <a:srgbClr val="000000"/>
                          </a:solidFill>
                          <a:effectLst/>
                        </a:rPr>
                        <a:t>‘data’</a:t>
                      </a:r>
                      <a:endParaRPr lang="en-US" sz="1600" b="1"/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Тип координатної системи: декартова. Робота ведеться в просторі поля графіка. </a:t>
                      </a:r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440">
                <a:tc>
                  <a:txBody>
                    <a:bodyPr/>
                    <a:lstStyle/>
                    <a:p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</a:rPr>
                        <a:t>‘polar’</a:t>
                      </a:r>
                      <a:endParaRPr lang="en-US" sz="1600" b="1" dirty="0"/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Тип координатної системи: полярна. Робота ведеться в просторі поля графіка. </a:t>
                      </a:r>
                    </a:p>
                  </a:txBody>
                  <a:tcPr marL="63063" marR="63063" marT="31531" marB="315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086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За конфігурація відображення стрілки відповідає параметр </a:t>
            </a:r>
            <a:r>
              <a:rPr lang="uk-UA" sz="1600" b="1" i="1" dirty="0"/>
              <a:t>arrowprops</a:t>
            </a:r>
            <a:r>
              <a:rPr lang="uk-UA" sz="1600" dirty="0"/>
              <a:t>, який приймає в якості значення словник, ключами якого є параметри конструктора класу </a:t>
            </a:r>
            <a:r>
              <a:rPr lang="uk-UA" sz="1600" b="1" i="1" dirty="0"/>
              <a:t>FancyArrowPatch</a:t>
            </a:r>
            <a:r>
              <a:rPr lang="uk-UA" sz="1600" dirty="0"/>
              <a:t>, з них можна виділити два: </a:t>
            </a:r>
            <a:r>
              <a:rPr lang="uk-UA" sz="1600" b="1" i="1" dirty="0"/>
              <a:t>arrowstyle</a:t>
            </a:r>
            <a:r>
              <a:rPr lang="uk-UA" sz="1600" dirty="0"/>
              <a:t>, який відповідає за стиль стрілки і </a:t>
            </a:r>
            <a:r>
              <a:rPr lang="uk-UA" sz="1600" b="1" i="1" dirty="0"/>
              <a:t>connectionstyle</a:t>
            </a:r>
            <a:r>
              <a:rPr lang="uk-UA" sz="1600" dirty="0"/>
              <a:t> - відповідає за стиль сполучної лінії. </a:t>
            </a:r>
          </a:p>
          <a:p>
            <a:pPr marL="0" indent="0">
              <a:buNone/>
            </a:pPr>
            <a:r>
              <a:rPr lang="uk-UA" sz="1600" dirty="0"/>
              <a:t>Доступні стилі стрілок: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19612"/>
              </p:ext>
            </p:extLst>
          </p:nvPr>
        </p:nvGraphicFramePr>
        <p:xfrm>
          <a:off x="235391" y="1353473"/>
          <a:ext cx="5668615" cy="4435507"/>
        </p:xfrm>
        <a:graphic>
          <a:graphicData uri="http://schemas.openxmlformats.org/drawingml/2006/table">
            <a:tbl>
              <a:tblPr/>
              <a:tblGrid>
                <a:gridCol w="1241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6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520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Клас</a:t>
                      </a:r>
                      <a:endParaRPr lang="ru-RU" sz="1200" dirty="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Ім’я</a:t>
                      </a:r>
                      <a:endParaRPr lang="ru-RU" sz="1200" dirty="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Атрибути</a:t>
                      </a:r>
                      <a:endParaRPr lang="ru-RU" sz="1200" dirty="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207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Curve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–</a:t>
                      </a:r>
                      <a:endParaRPr lang="ru-RU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None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207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CurveB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-&gt;</a:t>
                      </a:r>
                      <a:endParaRPr lang="ru-RU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head_length=0.4, head_width=0.2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613">
                <a:tc>
                  <a:txBody>
                    <a:bodyPr/>
                    <a:lstStyle/>
                    <a:p>
                      <a:r>
                        <a:rPr lang="en-US" sz="1200" b="0" i="1" dirty="0" err="1">
                          <a:solidFill>
                            <a:srgbClr val="000000"/>
                          </a:solidFill>
                          <a:effectLst/>
                        </a:rPr>
                        <a:t>BracketB</a:t>
                      </a:r>
                      <a:endParaRPr lang="en-US" sz="1200" dirty="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-[</a:t>
                      </a:r>
                      <a:endParaRPr lang="ru-RU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widthB=1.0, lengthB=0.2, angleB=None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207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CurveFilledB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-|&gt;</a:t>
                      </a:r>
                      <a:endParaRPr lang="ru-RU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head_length=0.4, head_width=0.2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207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CurveA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&lt;-</a:t>
                      </a:r>
                      <a:endParaRPr lang="ru-RU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head_length=0.4, head_width=0.2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207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CurveAB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&lt;-&gt;</a:t>
                      </a:r>
                      <a:endParaRPr lang="ru-RU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head_length=0.4, head_width=0.2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207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CurveFilledA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&lt;|-</a:t>
                      </a:r>
                      <a:endParaRPr lang="ru-RU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head_length=0.4, head_width=0.2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207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CurveFilledAB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&lt;|-|&gt;</a:t>
                      </a:r>
                      <a:endParaRPr lang="ru-RU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head_length=0.4, head_width=0.2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613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BracketA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]-</a:t>
                      </a:r>
                      <a:endParaRPr lang="ru-RU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widthA=1.0, lengthA=0.2, angleA=None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8019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BracketAB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]-[</a:t>
                      </a:r>
                      <a:endParaRPr lang="ru-RU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widthA=1.0, lengthA=0.2, angleA=None, widthB=1.0, lengthB=0.2, angleB=None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1613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Fancy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fancy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head_length=0.4, head_width=0.4, tail_width=0.4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1613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Simple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simple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head_length=0.5, head_width=0.5, tail_width=0.2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207"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Wedge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wedge</a:t>
                      </a:r>
                      <a:endParaRPr lang="en-US" sz="120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1" dirty="0" err="1">
                          <a:solidFill>
                            <a:srgbClr val="000000"/>
                          </a:solidFill>
                          <a:effectLst/>
                        </a:rPr>
                        <a:t>tail_width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=0.3, </a:t>
                      </a:r>
                      <a:r>
                        <a:rPr lang="en-US" sz="1200" b="0" i="1" dirty="0" err="1">
                          <a:solidFill>
                            <a:srgbClr val="000000"/>
                          </a:solidFill>
                          <a:effectLst/>
                        </a:rPr>
                        <a:t>shrink_factor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=0.5</a:t>
                      </a:r>
                      <a:endParaRPr lang="en-US" sz="1200" dirty="0"/>
                    </a:p>
                  </a:txBody>
                  <a:tcPr marL="58802" marR="58802" marT="29401" marB="294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2018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8003262" cy="2691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1600" dirty="0"/>
              <a:t>Приклад: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3620" y="660903"/>
            <a:ext cx="6825908" cy="504753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arrows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"-"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"-&gt;"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"-["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"|-|"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"-|&gt;"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"&lt;-"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"&lt;-&gt;"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"&lt;|-"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"&lt;|-|&gt;"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"fancy"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"simple"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"wedge"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bbox_properties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boxstyle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"round,pad=0.2"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ec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"k"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fc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"-"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ofs_x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ofs_y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ar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enumerate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arrows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ofs_x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annotate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ofs_x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0.92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-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ofs_y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xycoords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'data'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xytext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ofs_x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0.9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-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ofs_y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textcoords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'data'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bbox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bbox_properties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arrowprops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arrowstyle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ofs_y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0.75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ofs_y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else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ofs_y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0.15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0729" y="660903"/>
            <a:ext cx="5041271" cy="358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046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Стиль лінії з’єднання </a:t>
            </a:r>
          </a:p>
          <a:p>
            <a:pPr marL="0" indent="0">
              <a:buNone/>
            </a:pPr>
            <a:r>
              <a:rPr lang="uk-UA" sz="1600" dirty="0"/>
              <a:t>Параметр: </a:t>
            </a:r>
          </a:p>
          <a:p>
            <a:r>
              <a:rPr lang="en-US" sz="1600" b="1" i="1" dirty="0" err="1"/>
              <a:t>connectionstyle</a:t>
            </a:r>
            <a:r>
              <a:rPr lang="uk-UA" sz="1600" dirty="0"/>
              <a:t>: </a:t>
            </a:r>
            <a:r>
              <a:rPr lang="en-US" sz="1600" dirty="0" err="1"/>
              <a:t>str</a:t>
            </a:r>
            <a:r>
              <a:rPr lang="en-US" sz="1600" dirty="0"/>
              <a:t>, </a:t>
            </a:r>
            <a:r>
              <a:rPr lang="en-US" sz="1600" dirty="0" err="1"/>
              <a:t>ConnectionStyle</a:t>
            </a:r>
            <a:r>
              <a:rPr lang="en-US" sz="1600" dirty="0"/>
              <a:t>, or None, optional </a:t>
            </a: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Через даний параметр можна задати опис стилю лінії, яка з'єднує точки (</a:t>
            </a:r>
            <a:r>
              <a:rPr lang="en-US" sz="1600" b="1" i="1" dirty="0" err="1"/>
              <a:t>xy</a:t>
            </a:r>
            <a:r>
              <a:rPr lang="en-US" sz="1600" dirty="0"/>
              <a:t>, </a:t>
            </a:r>
            <a:r>
              <a:rPr lang="en-US" sz="1600" b="1" i="1" dirty="0" err="1"/>
              <a:t>xycoords</a:t>
            </a:r>
            <a:r>
              <a:rPr lang="en-US" sz="1600" dirty="0"/>
              <a:t>). </a:t>
            </a:r>
            <a:endParaRPr lang="uk-UA" sz="1600" dirty="0"/>
          </a:p>
          <a:p>
            <a:pPr marL="0" indent="0">
              <a:buNone/>
            </a:pPr>
            <a:r>
              <a:rPr lang="uk-UA" sz="1600" dirty="0"/>
              <a:t>Як значення даний параметр може приймати об'єкт класу </a:t>
            </a:r>
            <a:r>
              <a:rPr lang="en-US" sz="1600" b="1" i="1" dirty="0" err="1"/>
              <a:t>ConnectionStyle</a:t>
            </a:r>
            <a:r>
              <a:rPr lang="en-US" sz="1600" dirty="0"/>
              <a:t>, </a:t>
            </a:r>
            <a:r>
              <a:rPr lang="uk-UA" sz="1600" dirty="0"/>
              <a:t>або рядок, в якій вказується стиль лінії з'єднання з параметрами, перерахованими через кому.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642572"/>
              </p:ext>
            </p:extLst>
          </p:nvPr>
        </p:nvGraphicFramePr>
        <p:xfrm>
          <a:off x="778599" y="2801709"/>
          <a:ext cx="5911912" cy="2499360"/>
        </p:xfrm>
        <a:graphic>
          <a:graphicData uri="http://schemas.openxmlformats.org/drawingml/2006/table">
            <a:tbl>
              <a:tblPr/>
              <a:tblGrid>
                <a:gridCol w="1249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7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5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Клас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Ім’я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Атрибути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Angle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angle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angleA=90, angleB=0, rad=0.0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Angle3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angle3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angleA=90, angleB=0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Arc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arc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1">
                          <a:solidFill>
                            <a:srgbClr val="000000"/>
                          </a:solidFill>
                          <a:effectLst/>
                        </a:rPr>
                        <a:t>angleA=0, angleB=0, armA=None, armB=None, rad=0.0</a:t>
                      </a:r>
                      <a:endParaRPr lang="it-IT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Arc3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arc3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rad=0.0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Bar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bar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armA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=0.0,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armB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=0.0, fraction=0.3, angle=None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82252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422215"/>
            <a:ext cx="10791730" cy="516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Приклад: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7695" y="938263"/>
            <a:ext cx="6136616" cy="483209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math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conn_style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=[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"angle,angleA=90,angleB=0,rad=0.0"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"angle3,angleA=90,angleB=0"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"arc,angleA=0,angleB=0,armA=0,armB=40,rad=0.0"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"arc3,rad=-1.0"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"bar,armA=0.0,armB=0.0,fraction=0.1,angle=70"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"bar,fraction=-0.5,angle=180"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text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\n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join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conn_style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split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","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annotate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'text'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xycoords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'data'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xytext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textcoords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'data'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arrowprops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arrowstyle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"-&gt;"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connectionstyle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conn_style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427" y="938263"/>
            <a:ext cx="6601630" cy="393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931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94" y="90535"/>
            <a:ext cx="11878147" cy="640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dirty="0"/>
              <a:t>Розглянемо властивості класу </a:t>
            </a:r>
            <a:r>
              <a:rPr lang="en-US" sz="1600" b="1" i="1" dirty="0" err="1"/>
              <a:t>matplotlib.text.Text</a:t>
            </a:r>
            <a:r>
              <a:rPr lang="en-US" sz="1600" dirty="0"/>
              <a:t>, </a:t>
            </a:r>
            <a:r>
              <a:rPr lang="uk-UA" sz="1600" dirty="0"/>
              <a:t>які використовуються для тонкої настройки зовнішнього вигляду тексту на елементах </a:t>
            </a:r>
            <a:r>
              <a:rPr lang="en-US" sz="1600" b="1" i="1" dirty="0" err="1"/>
              <a:t>Matplotlib</a:t>
            </a:r>
            <a:r>
              <a:rPr lang="en-US" sz="1600" dirty="0"/>
              <a:t>. </a:t>
            </a: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/>
              <a:t>Параметри, що відповідають за відображення тексту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alpha</a:t>
            </a:r>
            <a:r>
              <a:rPr lang="en-US" sz="1600" i="1" dirty="0"/>
              <a:t>: float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Рівень прозорості написи. Параметр задається числом в діапазоні від 0 до 1. 0 - повна прозорість, 1 - повна непрозорість.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en-US" sz="1600" b="1" i="1" dirty="0"/>
              <a:t>color</a:t>
            </a:r>
            <a:r>
              <a:rPr lang="en-US" sz="1600" dirty="0"/>
              <a:t>: color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Колір тексту. Значення параметра має теж тип, що і параметр функції plot, що відповідає за колір графіка</a:t>
            </a: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b="1" i="1" dirty="0" err="1"/>
              <a:t>fontfamily</a:t>
            </a:r>
            <a:r>
              <a:rPr lang="en-US" sz="1600" i="1" dirty="0"/>
              <a:t> </a:t>
            </a:r>
            <a:r>
              <a:rPr lang="en-US" sz="1600" dirty="0"/>
              <a:t>(</a:t>
            </a:r>
            <a:r>
              <a:rPr lang="ru-RU" sz="1600" dirty="0"/>
              <a:t>або </a:t>
            </a:r>
            <a:r>
              <a:rPr lang="en-US" sz="1600" b="1" i="1" dirty="0"/>
              <a:t>family</a:t>
            </a:r>
            <a:r>
              <a:rPr lang="en-US" sz="1600" dirty="0"/>
              <a:t>): </a:t>
            </a:r>
            <a:r>
              <a:rPr lang="en-US" sz="1600" i="1" dirty="0" err="1"/>
              <a:t>str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Шрифт тексту, задається у вигляді рядка з наступного набору: {</a:t>
            </a:r>
            <a:r>
              <a:rPr lang="uk-UA" sz="1600" b="1" i="1" dirty="0"/>
              <a:t>'serif', 'sans-serif', 'cursive', 'fantasy', 'monospace'</a:t>
            </a:r>
            <a:r>
              <a:rPr lang="uk-UA" sz="1600" dirty="0"/>
              <a:t>}. Можна використовувати свій шрифт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fontsize</a:t>
            </a:r>
            <a:r>
              <a:rPr lang="en-US" sz="1600" i="1" dirty="0"/>
              <a:t> </a:t>
            </a:r>
            <a:r>
              <a:rPr lang="en-US" sz="1600" dirty="0"/>
              <a:t>(</a:t>
            </a:r>
            <a:r>
              <a:rPr lang="ru-RU" sz="1600" dirty="0"/>
              <a:t>або </a:t>
            </a:r>
            <a:r>
              <a:rPr lang="en-US" sz="1600" b="1" i="1" dirty="0"/>
              <a:t>size</a:t>
            </a:r>
            <a:r>
              <a:rPr lang="en-US" sz="1600" dirty="0"/>
              <a:t>):</a:t>
            </a:r>
            <a:r>
              <a:rPr lang="en-US" sz="1600" i="1" dirty="0"/>
              <a:t> </a:t>
            </a:r>
            <a:r>
              <a:rPr lang="en-US" sz="1600" i="1" dirty="0" err="1"/>
              <a:t>str</a:t>
            </a:r>
            <a:r>
              <a:rPr lang="en-US" sz="1600" dirty="0"/>
              <a:t>, </a:t>
            </a:r>
            <a:r>
              <a:rPr lang="en-US" sz="1600" i="1" dirty="0" err="1"/>
              <a:t>int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Розмір шрифту, можна вибрати з ряду: {</a:t>
            </a:r>
            <a:r>
              <a:rPr lang="uk-UA" sz="1600" b="1" dirty="0"/>
              <a:t>'</a:t>
            </a:r>
            <a:r>
              <a:rPr lang="en-US" sz="1600" b="1" i="1" dirty="0"/>
              <a:t>xx-small', 'x-small', 'small', 'medium', 'large', 'x-large', 'xx-large'</a:t>
            </a:r>
            <a:r>
              <a:rPr lang="en-US" sz="1600" dirty="0"/>
              <a:t>}, </a:t>
            </a:r>
            <a:r>
              <a:rPr lang="uk-UA" sz="1600" dirty="0"/>
              <a:t>або задати його в вигляді чисельного значення. 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fontstyle</a:t>
            </a:r>
            <a:r>
              <a:rPr lang="en-US" sz="1600" i="1" dirty="0"/>
              <a:t> </a:t>
            </a:r>
            <a:r>
              <a:rPr lang="en-US" sz="1600" dirty="0"/>
              <a:t>(</a:t>
            </a:r>
            <a:r>
              <a:rPr lang="ru-RU" sz="1600" dirty="0"/>
              <a:t>або </a:t>
            </a:r>
            <a:r>
              <a:rPr lang="en-US" sz="1600" b="1" i="1" dirty="0"/>
              <a:t>style</a:t>
            </a:r>
            <a:r>
              <a:rPr lang="en-US" sz="1600" dirty="0"/>
              <a:t>): </a:t>
            </a:r>
            <a:r>
              <a:rPr lang="en-US" sz="1600" i="1" dirty="0" err="1"/>
              <a:t>str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Стиль шрифту, задається з наступного набору {</a:t>
            </a:r>
            <a:r>
              <a:rPr lang="uk-UA" sz="1600" b="1" i="1" dirty="0"/>
              <a:t>'</a:t>
            </a:r>
            <a:r>
              <a:rPr lang="en-US" sz="1600" b="1" i="1" dirty="0"/>
              <a:t>normal', 'italic', 'oblique'</a:t>
            </a:r>
            <a:r>
              <a:rPr lang="en-US" sz="1600" dirty="0"/>
              <a:t>} 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fontvariant</a:t>
            </a:r>
            <a:r>
              <a:rPr lang="en-US" sz="1600" i="1" dirty="0"/>
              <a:t> </a:t>
            </a:r>
            <a:r>
              <a:rPr lang="en-US" sz="1600" dirty="0"/>
              <a:t>(</a:t>
            </a:r>
            <a:r>
              <a:rPr lang="ru-RU" sz="1600" dirty="0"/>
              <a:t>або </a:t>
            </a:r>
            <a:r>
              <a:rPr lang="en-US" sz="1600" b="1" i="1" dirty="0"/>
              <a:t>variant</a:t>
            </a:r>
            <a:r>
              <a:rPr lang="en-US" sz="1600" dirty="0"/>
              <a:t>): </a:t>
            </a:r>
            <a:r>
              <a:rPr lang="en-US" sz="1600" i="1" dirty="0" err="1"/>
              <a:t>str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Форма шрифта, задається з наступного набору </a:t>
            </a:r>
            <a:r>
              <a:rPr lang="ru-RU" sz="1600" i="1" dirty="0"/>
              <a:t>{</a:t>
            </a:r>
            <a:r>
              <a:rPr lang="ru-RU" sz="1600" b="1" i="1" dirty="0"/>
              <a:t>‘</a:t>
            </a:r>
            <a:r>
              <a:rPr lang="en-US" sz="1600" b="1" i="1" dirty="0"/>
              <a:t>normal’, ‘small-caps’</a:t>
            </a:r>
            <a:r>
              <a:rPr lang="en-US" sz="1600" i="1" dirty="0"/>
              <a:t>}</a:t>
            </a:r>
            <a:r>
              <a:rPr lang="en-US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fontweight</a:t>
            </a:r>
            <a:r>
              <a:rPr lang="en-US" sz="1600" dirty="0"/>
              <a:t> (</a:t>
            </a:r>
            <a:r>
              <a:rPr lang="ru-RU" sz="1600" dirty="0"/>
              <a:t>або </a:t>
            </a:r>
            <a:r>
              <a:rPr lang="en-US" sz="1600" i="1" dirty="0"/>
              <a:t>weight</a:t>
            </a:r>
            <a:r>
              <a:rPr lang="en-US" sz="1600" dirty="0"/>
              <a:t>): </a:t>
            </a:r>
            <a:r>
              <a:rPr lang="en-US" sz="1600" i="1" dirty="0" err="1"/>
              <a:t>str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Насиченість шрифту, задається з наступного набору {</a:t>
            </a:r>
            <a:r>
              <a:rPr lang="uk-UA" sz="1600" b="1" i="1" dirty="0"/>
              <a:t>'</a:t>
            </a:r>
            <a:r>
              <a:rPr lang="en-US" sz="1600" b="1" i="1" dirty="0"/>
              <a:t>ultralight', 'light', 'normal', 'regular', 'book', 'medium', 'roman', '</a:t>
            </a:r>
            <a:r>
              <a:rPr lang="en-US" sz="1600" b="1" i="1" dirty="0" err="1"/>
              <a:t>semibold</a:t>
            </a:r>
            <a:r>
              <a:rPr lang="en-US" sz="1600" b="1" i="1" dirty="0"/>
              <a:t>', '</a:t>
            </a:r>
            <a:r>
              <a:rPr lang="en-US" sz="1600" b="1" i="1" dirty="0" err="1"/>
              <a:t>demibold</a:t>
            </a:r>
            <a:r>
              <a:rPr lang="en-US" sz="1600" b="1" i="1" dirty="0"/>
              <a:t>', 'demi', 'bold ',' heavy ',' extra bold ',' black '</a:t>
            </a:r>
            <a:r>
              <a:rPr lang="en-US" sz="1600" dirty="0"/>
              <a:t>} </a:t>
            </a:r>
            <a:r>
              <a:rPr lang="uk-UA" sz="1600" dirty="0"/>
              <a:t>або чисельним значенням в діапазоні 0-1000. </a:t>
            </a:r>
            <a:endParaRPr lang="ru-RU" sz="2000" dirty="0"/>
          </a:p>
          <a:p>
            <a:pPr lvl="1"/>
            <a:endParaRPr lang="ru-RU" sz="2000" dirty="0"/>
          </a:p>
          <a:p>
            <a:pPr marL="457200" lvl="1" indent="0">
              <a:buNone/>
            </a:pPr>
            <a:endParaRPr lang="ru-RU" sz="20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7694" y="5106340"/>
            <a:ext cx="8111259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"Title"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alpha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fontstyle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"italic"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fontweight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"bold"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linespacing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470" y="4917435"/>
            <a:ext cx="2335795" cy="180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043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Для групового завдання властивостей можна використовувати параметр </a:t>
            </a:r>
            <a:r>
              <a:rPr lang="en-US" sz="1600" b="1" i="1" dirty="0" err="1"/>
              <a:t>fontproperties</a:t>
            </a:r>
            <a:r>
              <a:rPr lang="en-US" sz="1600" dirty="0"/>
              <a:t> </a:t>
            </a:r>
            <a:r>
              <a:rPr lang="uk-UA" sz="1600" dirty="0"/>
              <a:t>або </a:t>
            </a:r>
            <a:r>
              <a:rPr lang="en-US" sz="1600" b="1" i="1" dirty="0" err="1"/>
              <a:t>font_properties</a:t>
            </a:r>
            <a:r>
              <a:rPr lang="en-US" sz="1600" dirty="0"/>
              <a:t>, </a:t>
            </a:r>
            <a:r>
              <a:rPr lang="uk-UA" sz="1600" dirty="0"/>
              <a:t>якому в якості значення можна передати об'єкт класу </a:t>
            </a:r>
            <a:r>
              <a:rPr lang="en-US" sz="1600" b="1" i="1" dirty="0" err="1"/>
              <a:t>font_manager.FontProperties</a:t>
            </a:r>
            <a:r>
              <a:rPr lang="en-US" sz="1600" dirty="0"/>
              <a:t>. </a:t>
            </a:r>
            <a:r>
              <a:rPr lang="uk-UA" sz="1600" dirty="0"/>
              <a:t>Даний об'єкт створюється наступним чином: </a:t>
            </a:r>
          </a:p>
          <a:p>
            <a:pPr marL="0" indent="0">
              <a:buNone/>
            </a:pPr>
            <a:endParaRPr lang="uk-UA" sz="1600" dirty="0"/>
          </a:p>
          <a:p>
            <a:pPr>
              <a:spcBef>
                <a:spcPts val="0"/>
              </a:spcBef>
            </a:pPr>
            <a:r>
              <a:rPr lang="en-US" sz="1400" b="1" i="1" dirty="0"/>
              <a:t>family</a:t>
            </a:r>
            <a:r>
              <a:rPr lang="en-US" sz="1400" dirty="0"/>
              <a:t>  </a:t>
            </a:r>
          </a:p>
          <a:p>
            <a:pPr lvl="1">
              <a:spcBef>
                <a:spcPts val="0"/>
              </a:spcBef>
            </a:pPr>
            <a:r>
              <a:rPr lang="ru-RU" sz="1400" dirty="0"/>
              <a:t>Ім’я шрифту</a:t>
            </a:r>
          </a:p>
          <a:p>
            <a:pPr>
              <a:spcBef>
                <a:spcPts val="0"/>
              </a:spcBef>
            </a:pPr>
            <a:r>
              <a:rPr lang="en-US" sz="1400" b="1" i="1" dirty="0"/>
              <a:t>style</a:t>
            </a:r>
            <a:r>
              <a:rPr lang="en-US" sz="1400" dirty="0"/>
              <a:t>  </a:t>
            </a:r>
          </a:p>
          <a:p>
            <a:pPr lvl="1">
              <a:spcBef>
                <a:spcPts val="0"/>
              </a:spcBef>
            </a:pPr>
            <a:r>
              <a:rPr lang="ru-RU" sz="1400" dirty="0"/>
              <a:t>Стиль шрифту</a:t>
            </a:r>
          </a:p>
          <a:p>
            <a:pPr>
              <a:spcBef>
                <a:spcPts val="0"/>
              </a:spcBef>
            </a:pPr>
            <a:r>
              <a:rPr lang="en-US" sz="1400" b="1" i="1" dirty="0"/>
              <a:t>variant</a:t>
            </a:r>
            <a:r>
              <a:rPr lang="en-US" sz="14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400" dirty="0"/>
              <a:t>Тип шрифту</a:t>
            </a:r>
          </a:p>
          <a:p>
            <a:pPr>
              <a:spcBef>
                <a:spcPts val="0"/>
              </a:spcBef>
            </a:pPr>
            <a:r>
              <a:rPr lang="en-US" sz="1400" b="1" i="1" dirty="0"/>
              <a:t>stretch</a:t>
            </a:r>
            <a:r>
              <a:rPr lang="en-US" sz="1400" dirty="0"/>
              <a:t>  </a:t>
            </a:r>
          </a:p>
          <a:p>
            <a:pPr lvl="1">
              <a:spcBef>
                <a:spcPts val="0"/>
              </a:spcBef>
            </a:pPr>
            <a:r>
              <a:rPr lang="ru-RU" sz="1400" dirty="0"/>
              <a:t>Ширина шрифту</a:t>
            </a:r>
          </a:p>
          <a:p>
            <a:pPr>
              <a:spcBef>
                <a:spcPts val="0"/>
              </a:spcBef>
            </a:pPr>
            <a:r>
              <a:rPr lang="en-US" sz="1400" b="1" i="1" dirty="0"/>
              <a:t>weight</a:t>
            </a:r>
            <a:r>
              <a:rPr lang="en-US" sz="1400" b="1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400" dirty="0"/>
              <a:t>Насичченість шрифту</a:t>
            </a:r>
          </a:p>
          <a:p>
            <a:pPr>
              <a:spcBef>
                <a:spcPts val="0"/>
              </a:spcBef>
            </a:pPr>
            <a:r>
              <a:rPr lang="en-US" sz="1400" b="1" i="1" dirty="0"/>
              <a:t>size</a:t>
            </a:r>
            <a:r>
              <a:rPr lang="en-US" sz="1400" dirty="0"/>
              <a:t>  </a:t>
            </a:r>
          </a:p>
          <a:p>
            <a:pPr lvl="1">
              <a:spcBef>
                <a:spcPts val="0"/>
              </a:spcBef>
            </a:pPr>
            <a:r>
              <a:rPr lang="ru-RU" sz="1400" dirty="0"/>
              <a:t>Розмір шрифту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717508"/>
            <a:ext cx="9042860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FontProperties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family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style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variant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weight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stretch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fname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35391" y="3429094"/>
            <a:ext cx="8603381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font_manager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FontProperties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"Title"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fontproperties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FontProperties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family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"monospace"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style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"italic"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weight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"heavy"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8772" y="3354309"/>
            <a:ext cx="3211296" cy="244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170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82" y="217282"/>
            <a:ext cx="11977734" cy="647322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600" b="1" dirty="0"/>
              <a:t>Параметри, що відповідають за розміщення напису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Для напису можна задати вирівнювання, позицію, обертання і z-порядок: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b="1" i="1" dirty="0"/>
              <a:t>horizontalalignment</a:t>
            </a:r>
            <a:r>
              <a:rPr lang="ru-RU" sz="1600" dirty="0"/>
              <a:t> (або </a:t>
            </a:r>
            <a:r>
              <a:rPr lang="ru-RU" sz="1600" b="1" i="1" dirty="0"/>
              <a:t>ha</a:t>
            </a:r>
            <a:r>
              <a:rPr lang="ru-RU" sz="1600" dirty="0"/>
              <a:t>): </a:t>
            </a:r>
            <a:r>
              <a:rPr lang="ru-RU" sz="1600" i="1" dirty="0"/>
              <a:t>str</a:t>
            </a:r>
          </a:p>
          <a:p>
            <a:pPr marL="625475" indent="-263525" defTabSz="625475">
              <a:spcBef>
                <a:spcPts val="0"/>
              </a:spcBef>
              <a:tabLst>
                <a:tab pos="715963" algn="l"/>
              </a:tabLst>
            </a:pPr>
            <a:r>
              <a:rPr lang="uk-UA" sz="1600" dirty="0"/>
              <a:t>Горизонтальне вирівнювання, задається з наступного набору {</a:t>
            </a:r>
            <a:r>
              <a:rPr lang="uk-UA" sz="1600" b="1" i="1" dirty="0"/>
              <a:t>'center', 'right', 'left'</a:t>
            </a:r>
            <a:r>
              <a:rPr lang="uk-UA" sz="1600" dirty="0"/>
              <a:t>}.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b="1" i="1" dirty="0"/>
              <a:t>verticalalignmen</a:t>
            </a:r>
            <a:r>
              <a:rPr lang="ru-RU" sz="1600" b="1" dirty="0"/>
              <a:t>t</a:t>
            </a:r>
            <a:r>
              <a:rPr lang="ru-RU" sz="1600" dirty="0"/>
              <a:t> (або </a:t>
            </a:r>
            <a:r>
              <a:rPr lang="ru-RU" sz="1600" b="1" i="1" dirty="0"/>
              <a:t>va</a:t>
            </a:r>
            <a:r>
              <a:rPr lang="ru-RU" sz="1600" dirty="0"/>
              <a:t>): </a:t>
            </a:r>
            <a:r>
              <a:rPr lang="ru-RU" sz="1600" i="1" dirty="0"/>
              <a:t>str</a:t>
            </a:r>
          </a:p>
          <a:p>
            <a:pPr marL="533400" indent="-171450">
              <a:spcBef>
                <a:spcPts val="0"/>
              </a:spcBef>
            </a:pPr>
            <a:r>
              <a:rPr lang="ru-RU" sz="1600" dirty="0"/>
              <a:t>  </a:t>
            </a:r>
            <a:r>
              <a:rPr lang="uk-UA" sz="1600" dirty="0"/>
              <a:t>Вертикальне вирівнювання, задається з наступного набору {</a:t>
            </a:r>
            <a:r>
              <a:rPr lang="uk-UA" sz="1600" b="1" i="1" dirty="0"/>
              <a:t>'center', 'top', 'bottom', 'baseline', 'center_baseline'</a:t>
            </a:r>
            <a:r>
              <a:rPr lang="uk-UA" sz="1600" dirty="0"/>
              <a:t>}.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b="1" i="1" dirty="0"/>
              <a:t>position</a:t>
            </a:r>
            <a:r>
              <a:rPr lang="ru-RU" sz="1600" dirty="0"/>
              <a:t>: </a:t>
            </a:r>
            <a:r>
              <a:rPr lang="ru-RU" sz="1600" i="1" dirty="0"/>
              <a:t>(float, float)</a:t>
            </a:r>
          </a:p>
          <a:p>
            <a:pPr marL="533400" indent="-171450">
              <a:spcBef>
                <a:spcPts val="0"/>
              </a:spcBef>
            </a:pPr>
            <a:r>
              <a:rPr lang="ru-RU" sz="1600" dirty="0"/>
              <a:t>  </a:t>
            </a:r>
            <a:r>
              <a:rPr lang="uk-UA" sz="1600" dirty="0"/>
              <a:t>Позиція напису, визначається двома координатами</a:t>
            </a:r>
            <a:r>
              <a:rPr lang="uk-UA" sz="1600" i="1" dirty="0"/>
              <a:t> x </a:t>
            </a:r>
            <a:r>
              <a:rPr lang="uk-UA" sz="1600" dirty="0"/>
              <a:t>і </a:t>
            </a:r>
            <a:r>
              <a:rPr lang="uk-UA" sz="1600" i="1" dirty="0"/>
              <a:t>y</a:t>
            </a:r>
            <a:r>
              <a:rPr lang="uk-UA" sz="1600" dirty="0"/>
              <a:t>, які передаються в параметр </a:t>
            </a:r>
            <a:r>
              <a:rPr lang="uk-UA" sz="1600" i="1" dirty="0"/>
              <a:t>position</a:t>
            </a:r>
            <a:r>
              <a:rPr lang="uk-UA" sz="1600" dirty="0"/>
              <a:t> у вигляді кортежу з двох елементів.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b="1" i="1" dirty="0"/>
              <a:t>rotation</a:t>
            </a:r>
            <a:r>
              <a:rPr lang="ru-RU" sz="1600" dirty="0"/>
              <a:t>:</a:t>
            </a:r>
            <a:r>
              <a:rPr lang="ru-RU" sz="1600" i="1" dirty="0"/>
              <a:t> float </a:t>
            </a:r>
            <a:r>
              <a:rPr lang="ru-RU" sz="1600" dirty="0"/>
              <a:t>або </a:t>
            </a:r>
            <a:r>
              <a:rPr lang="ru-RU" sz="1600" i="1" dirty="0"/>
              <a:t>str</a:t>
            </a:r>
          </a:p>
          <a:p>
            <a:pPr marL="533400" indent="-171450">
              <a:spcBef>
                <a:spcPts val="0"/>
              </a:spcBef>
            </a:pPr>
            <a:r>
              <a:rPr lang="ru-RU" sz="1600" dirty="0"/>
              <a:t>  </a:t>
            </a:r>
            <a:r>
              <a:rPr lang="uk-UA" sz="1600" dirty="0"/>
              <a:t>Обертання. Орієнтацію напису можна задати у вигляді тексту {</a:t>
            </a:r>
            <a:r>
              <a:rPr lang="uk-UA" sz="1600" b="1" i="1" dirty="0"/>
              <a:t>'vertical', 'horizontal'</a:t>
            </a:r>
            <a:r>
              <a:rPr lang="uk-UA" sz="1600" dirty="0"/>
              <a:t>} або чисельно - значення в градусах.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b="1" i="1" dirty="0"/>
              <a:t>rotation_mode</a:t>
            </a:r>
            <a:r>
              <a:rPr lang="ru-RU" sz="1600" dirty="0"/>
              <a:t>: </a:t>
            </a:r>
            <a:r>
              <a:rPr lang="ru-RU" sz="1600" i="1" dirty="0"/>
              <a:t>str</a:t>
            </a:r>
          </a:p>
          <a:p>
            <a:pPr marL="533400" indent="-171450">
              <a:spcBef>
                <a:spcPts val="0"/>
              </a:spcBef>
            </a:pPr>
            <a:r>
              <a:rPr lang="ru-RU" sz="1600" dirty="0"/>
              <a:t> </a:t>
            </a:r>
            <a:r>
              <a:rPr lang="uk-UA" sz="1600" dirty="0"/>
              <a:t>Режим обертання. Даний параметр визначає черговість обертання і вирівнювання. Якщо він дорівнює </a:t>
            </a:r>
            <a:r>
              <a:rPr lang="uk-UA" sz="1600" b="1" i="1" dirty="0"/>
              <a:t>'default'</a:t>
            </a:r>
            <a:r>
              <a:rPr lang="uk-UA" sz="1600" dirty="0"/>
              <a:t>, то спочатку проводиться обертання, а потім вирівнювання. Якщо дорівнює </a:t>
            </a:r>
            <a:r>
              <a:rPr lang="uk-UA" sz="1600" b="1" i="1" dirty="0"/>
              <a:t>'anchor'</a:t>
            </a:r>
            <a:r>
              <a:rPr lang="uk-UA" sz="1600" dirty="0"/>
              <a:t>, то навпаки.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b="1" i="1" dirty="0"/>
              <a:t>zorder</a:t>
            </a:r>
            <a:r>
              <a:rPr lang="ru-RU" sz="1600" dirty="0"/>
              <a:t>: </a:t>
            </a:r>
            <a:r>
              <a:rPr lang="ru-RU" sz="1600" i="1" dirty="0"/>
              <a:t>float</a:t>
            </a:r>
          </a:p>
          <a:p>
            <a:pPr marL="533400" indent="-171450">
              <a:spcBef>
                <a:spcPts val="0"/>
              </a:spcBef>
            </a:pPr>
            <a:r>
              <a:rPr lang="ru-RU" sz="1600" dirty="0"/>
              <a:t>Порядок розташування. Значення параметра визначає черговість виведення елементів. Елемент з мінімальним значенням </a:t>
            </a:r>
            <a:r>
              <a:rPr lang="ru-RU" sz="1600" i="1" dirty="0"/>
              <a:t>zorder</a:t>
            </a:r>
            <a:r>
              <a:rPr lang="ru-RU" sz="1600" dirty="0"/>
              <a:t> виводиться першим. 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80659" y="4408871"/>
            <a:ext cx="5331652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"Title"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position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rotation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"vertical"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277" y="4140358"/>
            <a:ext cx="351472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0070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600" b="1" dirty="0"/>
              <a:t>Параметри, що відповідають налаштування заднього фону напису </a:t>
            </a:r>
          </a:p>
          <a:p>
            <a:pPr marL="0" indent="0">
              <a:spcBef>
                <a:spcPts val="0"/>
              </a:spcBef>
              <a:buNone/>
            </a:pPr>
            <a:endParaRPr lang="uk-UA" sz="1600" b="1" dirty="0"/>
          </a:p>
          <a:p>
            <a:pPr>
              <a:spcBef>
                <a:spcPts val="0"/>
              </a:spcBef>
            </a:pPr>
            <a:r>
              <a:rPr lang="en-US" sz="1600" b="1" i="1" dirty="0" err="1"/>
              <a:t>backgroundcolor</a:t>
            </a:r>
            <a:r>
              <a:rPr lang="en-US" sz="1600" dirty="0"/>
              <a:t>: color </a:t>
            </a:r>
            <a:endParaRPr lang="uk-UA" sz="1600" dirty="0"/>
          </a:p>
          <a:p>
            <a:pPr marL="533400" indent="-261938">
              <a:spcBef>
                <a:spcPts val="0"/>
              </a:spcBef>
            </a:pPr>
            <a:r>
              <a:rPr lang="uk-UA" sz="1600" dirty="0"/>
              <a:t>Колір заднього фону </a:t>
            </a:r>
          </a:p>
          <a:p>
            <a:pPr marL="271462" indent="0"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Якщо потрібно більш тонке налаштування із зазначенням кольору, товщини, типу рамки, кольори основної заливки, то використовуйте параметр </a:t>
            </a:r>
            <a:r>
              <a:rPr lang="en-US" sz="1600" b="1" i="1" dirty="0" err="1"/>
              <a:t>bbox</a:t>
            </a:r>
            <a:r>
              <a:rPr lang="en-US" sz="1600" dirty="0"/>
              <a:t>, </a:t>
            </a:r>
            <a:r>
              <a:rPr lang="uk-UA" sz="1600" dirty="0"/>
              <a:t>його значення - це словник, ключами якого є властивості класу </a:t>
            </a:r>
            <a:r>
              <a:rPr lang="en-US" sz="1600" b="1" i="1" dirty="0" err="1"/>
              <a:t>patches.FancyBboxPatch</a:t>
            </a:r>
            <a:r>
              <a:rPr lang="en-US" sz="1600" dirty="0"/>
              <a:t>: </a:t>
            </a:r>
            <a:endParaRPr lang="uk-UA" sz="1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289813"/>
              </p:ext>
            </p:extLst>
          </p:nvPr>
        </p:nvGraphicFramePr>
        <p:xfrm>
          <a:off x="389300" y="2189242"/>
          <a:ext cx="7188451" cy="3048000"/>
        </p:xfrm>
        <a:graphic>
          <a:graphicData uri="http://schemas.openxmlformats.org/drawingml/2006/table">
            <a:tbl>
              <a:tblPr/>
              <a:tblGrid>
                <a:gridCol w="1602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0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55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Властивість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Тип значення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boxstyle </a:t>
                      </a:r>
                      <a:endParaRPr lang="en-US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str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matplotlib.patches.BoxStyle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Стиль рамки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alpha</a:t>
                      </a:r>
                      <a:endParaRPr lang="en-US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float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None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Прозорість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color</a:t>
                      </a:r>
                      <a:endParaRPr lang="en-US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color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Колір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edgecolor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ec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color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None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ru-RU" sz="1400" b="0" i="1" dirty="0">
                          <a:solidFill>
                            <a:srgbClr val="000000"/>
                          </a:solidFill>
                          <a:effectLst/>
                        </a:rPr>
                        <a:t>‘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auto’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Колір межі рамки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facecolor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fc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color </a:t>
                      </a:r>
                      <a:r>
                        <a:rPr lang="uk-UA" sz="1400" b="0" i="1" dirty="0">
                          <a:solidFill>
                            <a:srgbClr val="000000"/>
                          </a:solidFill>
                          <a:effectLst/>
                        </a:rPr>
                        <a:t>або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None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Колір заливки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fill</a:t>
                      </a:r>
                      <a:endParaRPr lang="en-US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bool</a:t>
                      </a:r>
                      <a:endParaRPr lang="en-US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Заливка (використовувати чи ні)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hatch</a:t>
                      </a:r>
                      <a:endParaRPr lang="en-US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{‘/’, ‘\’, ‘|’, ‘-‘, ‘+’, ‘x’, ‘o’, ‘O’, ‘.’, ‘*’}</a:t>
                      </a:r>
                      <a:endParaRPr lang="en-US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solidFill>
                            <a:srgbClr val="000000"/>
                          </a:solidFill>
                          <a:effectLst/>
                        </a:rPr>
                        <a:t>Штриховка</a:t>
                      </a:r>
                      <a:endParaRPr lang="ru-RU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linestyle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ls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{‘-‘, ‘–‘, ‘-.’, ‘:’, ”, (offset, on-off-seq), …}</a:t>
                      </a:r>
                      <a:endParaRPr lang="en-US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Стиль лінії рамки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linewidth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lw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float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None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Товщина лінії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72152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Параметри </a:t>
            </a:r>
            <a:r>
              <a:rPr lang="en-US" sz="1600" b="1" i="1" dirty="0" err="1"/>
              <a:t>boxstyle</a:t>
            </a:r>
            <a:r>
              <a:rPr lang="en-US" sz="1600" dirty="0"/>
              <a:t>:</a:t>
            </a:r>
          </a:p>
          <a:p>
            <a:pPr marL="0" indent="0">
              <a:buNone/>
            </a:pPr>
            <a:endParaRPr lang="uk-UA" sz="16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74688"/>
              </p:ext>
            </p:extLst>
          </p:nvPr>
        </p:nvGraphicFramePr>
        <p:xfrm>
          <a:off x="150137" y="514354"/>
          <a:ext cx="7735431" cy="5497147"/>
        </p:xfrm>
        <a:graphic>
          <a:graphicData uri="http://schemas.openxmlformats.org/drawingml/2006/table">
            <a:tbl>
              <a:tblPr/>
              <a:tblGrid>
                <a:gridCol w="1433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1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2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7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1015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Клас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Ім’я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Атрибути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0000"/>
                          </a:solidFill>
                          <a:effectLst/>
                        </a:rPr>
                        <a:t>Зовнішній вигляд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136"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Circle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circle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pad=0.3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635"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DArrow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darrow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pad=0.3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941"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LArrow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larrow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pad=0.3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208"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RArrow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rarrow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pad=0.3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940"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Round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round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pad=0.3, rounding_size=None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155"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Round4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round4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pad=0.3, rounding_size=None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315"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Roundtooth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roundtooth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pad=0.3, tooth_size=None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8475"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Sawtooth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sawtooth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>
                          <a:solidFill>
                            <a:srgbClr val="000000"/>
                          </a:solidFill>
                          <a:effectLst/>
                        </a:rPr>
                        <a:t>pad=0.3, tooth_size=None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6582">
                <a:tc>
                  <a:txBody>
                    <a:bodyPr/>
                    <a:lstStyle/>
                    <a:p>
                      <a:r>
                        <a:rPr lang="en-US" b="0" i="1" dirty="0">
                          <a:solidFill>
                            <a:srgbClr val="000000"/>
                          </a:solidFill>
                          <a:effectLst/>
                        </a:rPr>
                        <a:t>Square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dirty="0">
                          <a:solidFill>
                            <a:srgbClr val="000000"/>
                          </a:solidFill>
                          <a:effectLst/>
                        </a:rPr>
                        <a:t>square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dirty="0">
                          <a:solidFill>
                            <a:srgbClr val="000000"/>
                          </a:solidFill>
                          <a:effectLst/>
                        </a:rPr>
                        <a:t>pad=0.3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03" y="976124"/>
            <a:ext cx="600075" cy="5238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752" y="1620334"/>
            <a:ext cx="714375" cy="4667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228" y="2207394"/>
            <a:ext cx="666750" cy="438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73" y="2686875"/>
            <a:ext cx="666750" cy="4953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035" y="3299610"/>
            <a:ext cx="581025" cy="381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73" y="3754783"/>
            <a:ext cx="638175" cy="4286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276" y="4298816"/>
            <a:ext cx="695325" cy="457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276" y="4835447"/>
            <a:ext cx="714375" cy="5143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248" y="5429969"/>
            <a:ext cx="666750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347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108642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Приклад оформлення заднього фону напису: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881577"/>
            <a:ext cx="6637138" cy="329320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patches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FancyBboxPatch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rgbClr val="C3CEE3"/>
              </a:solidFill>
              <a:effectLst/>
              <a:latin typeface="JetBrains Mon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bbox_properties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boxstyle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"rarrow, pad=0.3"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"g"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"-"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title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"Title"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fontsize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17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bbox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bbox_properties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position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0.85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554" y="881577"/>
            <a:ext cx="4699433" cy="329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6472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Налаштування графіків. </a:t>
            </a:r>
            <a:r>
              <a:rPr lang="en-US" sz="1600" b="1" dirty="0" err="1"/>
              <a:t>Colorbar</a:t>
            </a:r>
            <a:r>
              <a:rPr lang="en-US" sz="1600" b="1" dirty="0"/>
              <a:t> </a:t>
            </a:r>
            <a:endParaRPr lang="uk-UA" sz="1600" b="1" dirty="0"/>
          </a:p>
          <a:p>
            <a:pPr marL="0" indent="0">
              <a:buNone/>
            </a:pPr>
            <a:r>
              <a:rPr lang="uk-UA" sz="1600" dirty="0"/>
              <a:t>Якщо ви будуєте кольоровий розподіл з використанням </a:t>
            </a:r>
            <a:r>
              <a:rPr lang="en-US" sz="1600" b="1" i="1" dirty="0" err="1"/>
              <a:t>colormesh</a:t>
            </a:r>
            <a:r>
              <a:rPr lang="en-US" sz="1600" b="1" i="1" dirty="0"/>
              <a:t>()</a:t>
            </a:r>
            <a:r>
              <a:rPr lang="en-US" sz="1600" dirty="0"/>
              <a:t>, </a:t>
            </a:r>
            <a:r>
              <a:rPr lang="en-US" sz="1600" b="1" i="1" dirty="0" err="1"/>
              <a:t>pcolor</a:t>
            </a:r>
            <a:r>
              <a:rPr lang="en-US" sz="1600" b="1" i="1" dirty="0"/>
              <a:t>()</a:t>
            </a:r>
            <a:r>
              <a:rPr lang="en-US" sz="1600" dirty="0"/>
              <a:t>, </a:t>
            </a:r>
            <a:r>
              <a:rPr lang="en-US" sz="1600" b="1" i="1" dirty="0" err="1"/>
              <a:t>imshow</a:t>
            </a:r>
            <a:r>
              <a:rPr lang="en-US" sz="1600" b="1" i="1" dirty="0"/>
              <a:t>()</a:t>
            </a:r>
            <a:r>
              <a:rPr lang="uk-UA" sz="1600" dirty="0"/>
              <a:t>, то для відображення відповідності кольору і чисельного значення вам може знадобиться аналог легенди, який в </a:t>
            </a:r>
            <a:r>
              <a:rPr lang="en-US" sz="1600" dirty="0" err="1"/>
              <a:t>matplotlib</a:t>
            </a:r>
            <a:r>
              <a:rPr lang="en-US" sz="1600" dirty="0"/>
              <a:t> </a:t>
            </a:r>
            <a:r>
              <a:rPr lang="uk-UA" sz="1600" dirty="0"/>
              <a:t>називається </a:t>
            </a:r>
            <a:r>
              <a:rPr lang="en-US" sz="1600" b="1" i="1" dirty="0" err="1"/>
              <a:t>colorbar</a:t>
            </a:r>
            <a:r>
              <a:rPr lang="en-US" sz="1600" dirty="0"/>
              <a:t>. </a:t>
            </a:r>
            <a:endParaRPr lang="uk-UA" sz="1600" dirty="0"/>
          </a:p>
          <a:p>
            <a:pPr marL="0" indent="0">
              <a:buNone/>
            </a:pPr>
            <a:r>
              <a:rPr lang="ru-RU" sz="1600" dirty="0"/>
              <a:t>Побудуємо </a:t>
            </a:r>
            <a:r>
              <a:rPr lang="ru-RU" sz="1600" b="1" i="1" dirty="0"/>
              <a:t>colorbar</a:t>
            </a:r>
            <a:r>
              <a:rPr lang="ru-RU" sz="1600" dirty="0"/>
              <a:t> за допомогою відповідної функції: 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uk-UA" sz="1600" dirty="0"/>
              <a:t>Для дискретного поділу кольорів на кольоровій смузі, попередньо потрібно при побудові зображення у відповідну функцію (в нашому випадку </a:t>
            </a:r>
            <a:r>
              <a:rPr lang="en-US" sz="1600" b="1" i="1" dirty="0" err="1"/>
              <a:t>pcolor</a:t>
            </a:r>
            <a:r>
              <a:rPr lang="en-US" sz="1600" b="1" i="1" dirty="0"/>
              <a:t>()</a:t>
            </a:r>
            <a:r>
              <a:rPr lang="en-US" sz="1600" dirty="0"/>
              <a:t>) </a:t>
            </a:r>
            <a:r>
              <a:rPr lang="uk-UA" sz="1600" dirty="0"/>
              <a:t>через параметр </a:t>
            </a:r>
            <a:r>
              <a:rPr lang="en-US" sz="1600" b="1" i="1" dirty="0" err="1"/>
              <a:t>cmap</a:t>
            </a:r>
            <a:r>
              <a:rPr lang="en-US" sz="1600" dirty="0"/>
              <a:t> </a:t>
            </a:r>
            <a:r>
              <a:rPr lang="uk-UA" sz="1600" dirty="0"/>
              <a:t>передати необхідну кольорову схему: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35391" y="2782722"/>
            <a:ext cx="4553619" cy="2062103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size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pcolor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cmap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get_cmap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'viridis'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colorbar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926" y="2706561"/>
            <a:ext cx="417195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643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Загальне налаштування з використанням </a:t>
            </a:r>
            <a:r>
              <a:rPr lang="en-US" sz="1600" b="1" i="1" dirty="0" err="1"/>
              <a:t>inset_locator</a:t>
            </a:r>
            <a:r>
              <a:rPr lang="en-US" sz="1600" b="1" i="1" dirty="0"/>
              <a:t>() </a:t>
            </a:r>
            <a:endParaRPr lang="ru-RU" sz="1600" b="1" i="1" dirty="0"/>
          </a:p>
          <a:p>
            <a:pPr marL="0" indent="0">
              <a:buNone/>
            </a:pPr>
            <a:r>
              <a:rPr lang="uk-UA" sz="1600" dirty="0"/>
              <a:t>Одні з варіантів більш тонкого налаштування кольорової смуги - це створити на базі батьківського </a:t>
            </a:r>
            <a:r>
              <a:rPr lang="en-US" sz="1600" b="1" i="1" dirty="0"/>
              <a:t>Axes</a:t>
            </a:r>
            <a:r>
              <a:rPr lang="en-US" sz="1600" dirty="0"/>
              <a:t> </a:t>
            </a:r>
            <a:r>
              <a:rPr lang="uk-UA" sz="1600" dirty="0"/>
              <a:t>елемента свій і модифікувати частина його параметрів. Зручно робити це за допомогою функції </a:t>
            </a:r>
            <a:r>
              <a:rPr lang="en-US" sz="1600" b="1" i="1" dirty="0" err="1"/>
              <a:t>inset_axes</a:t>
            </a:r>
            <a:r>
              <a:rPr lang="en-US" sz="1600" dirty="0"/>
              <a:t> </a:t>
            </a:r>
            <a:r>
              <a:rPr lang="uk-UA" sz="1600" dirty="0"/>
              <a:t>з </a:t>
            </a:r>
            <a:r>
              <a:rPr lang="en-US" sz="1600" b="1" i="1" dirty="0"/>
              <a:t>mpl_toolkits.axes_grid1.inset_locator</a:t>
            </a:r>
            <a:r>
              <a:rPr lang="en-US" sz="1600" dirty="0"/>
              <a:t>. </a:t>
            </a:r>
            <a:r>
              <a:rPr lang="uk-UA" sz="1600" dirty="0"/>
              <a:t>Основні її аргументи перераховані в таблиці нижче: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772967"/>
              </p:ext>
            </p:extLst>
          </p:nvPr>
        </p:nvGraphicFramePr>
        <p:xfrm>
          <a:off x="334979" y="1400113"/>
          <a:ext cx="11615596" cy="4987729"/>
        </p:xfrm>
        <a:graphic>
          <a:graphicData uri="http://schemas.openxmlformats.org/drawingml/2006/table">
            <a:tbl>
              <a:tblPr/>
              <a:tblGrid>
                <a:gridCol w="1904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0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30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5849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Параметр</a:t>
                      </a:r>
                      <a:endParaRPr lang="ru-RU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Тип</a:t>
                      </a:r>
                      <a:endParaRPr lang="ru-RU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/>
                        <a:t>Опис</a:t>
                      </a:r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14"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parent_axes</a:t>
                      </a:r>
                      <a:endParaRPr lang="en-US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Axes</a:t>
                      </a:r>
                      <a:endParaRPr lang="en-US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Батьківський 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Axes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об’єкт</a:t>
                      </a:r>
                      <a:endParaRPr lang="ru-RU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857"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width</a:t>
                      </a:r>
                      <a:endParaRPr lang="en-US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float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str</a:t>
                      </a:r>
                      <a:endParaRPr lang="en-US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Ширина об'єкта: може бути задана у відсотках від батьківського об'єкта, або абсолютним значенням у вигляді числа </a:t>
                      </a:r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857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height</a:t>
                      </a:r>
                      <a:endParaRPr lang="en-US" sz="160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float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str</a:t>
                      </a:r>
                      <a:endParaRPr lang="en-US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Висота об'єкта: може бути задана у відсотках від батьківського об'єкта, або абсолютним значенням у вигляді числа </a:t>
                      </a:r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5089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loc</a:t>
                      </a:r>
                      <a:endParaRPr lang="en-US" sz="160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1" dirty="0">
                          <a:solidFill>
                            <a:srgbClr val="000000"/>
                          </a:solidFill>
                          <a:effectLst/>
                        </a:rPr>
                        <a:t>int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ru-RU" sz="1600" b="0" i="1" dirty="0">
                          <a:solidFill>
                            <a:srgbClr val="000000"/>
                          </a:solidFill>
                          <a:effectLst/>
                        </a:rPr>
                        <a:t>string, optional,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значення за замовчуванням:</a:t>
                      </a:r>
                      <a:r>
                        <a:rPr lang="ru-RU" sz="1600" b="0" i="1" dirty="0">
                          <a:solidFill>
                            <a:srgbClr val="000000"/>
                          </a:solidFill>
                          <a:effectLst/>
                        </a:rPr>
                        <a:t> 1</a:t>
                      </a:r>
                      <a:endParaRPr lang="ru-RU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Розташування об'єкту: може приймати значення з наступного набору:</a:t>
                      </a:r>
                    </a:p>
                    <a:p>
                      <a:r>
                        <a:rPr lang="uk-UA" sz="1600" i="1" dirty="0"/>
                        <a:t> '</a:t>
                      </a:r>
                      <a:r>
                        <a:rPr lang="en-US" sz="1600" i="1" dirty="0"/>
                        <a:t>upper right': 1, 'upper left': 2, 'lower left': 3, 'lower right': 4, 'right': 5, 'center left': 6 , 'center right': 7, 'lower center': 8, 'upper center': 9, 'center': 10 </a:t>
                      </a:r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2857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bbox_to_anchor</a:t>
                      </a:r>
                      <a:endParaRPr lang="en-US" sz="160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tuple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matplotlib.transforms.BboxBase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optional</a:t>
                      </a:r>
                      <a:endParaRPr lang="en-US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Розташування і співвідношення сторін об'єкта. Може бути задано в форматі (лівий кут, нижній кут, ширина, висота), або (лівий кут, нижній кут). </a:t>
                      </a:r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bbox_transform</a:t>
                      </a:r>
                      <a:endParaRPr lang="en-US" sz="160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matplotlib.transforms.Transform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optional</a:t>
                      </a:r>
                      <a:endParaRPr lang="en-US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Трансформація об'єкта </a:t>
                      </a:r>
                      <a:endParaRPr lang="ru-RU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borderpad</a:t>
                      </a:r>
                      <a:endParaRPr lang="en-US" sz="160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float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optional</a:t>
                      </a:r>
                      <a:endParaRPr lang="en-US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Зазор між </a:t>
                      </a:r>
                      <a:r>
                        <a:rPr lang="en-US" sz="1600" dirty="0" err="1"/>
                        <a:t>bbox_to_anchor</a:t>
                      </a:r>
                      <a:r>
                        <a:rPr lang="en-US" sz="1600" dirty="0"/>
                        <a:t> </a:t>
                      </a:r>
                      <a:r>
                        <a:rPr lang="uk-UA" sz="1600" dirty="0"/>
                        <a:t>і об'єктом </a:t>
                      </a:r>
                      <a:endParaRPr lang="ru-RU" sz="1600" dirty="0"/>
                    </a:p>
                  </a:txBody>
                  <a:tcPr marL="45804" marR="45804" marT="22902" marB="22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355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i="1" dirty="0"/>
              <a:t>Приклад </a:t>
            </a:r>
            <a:r>
              <a:rPr lang="en-US" sz="1600" b="1" i="1" dirty="0" err="1"/>
              <a:t>inset_axes</a:t>
            </a:r>
            <a:r>
              <a:rPr lang="ru-RU" sz="1600" dirty="0"/>
              <a:t>: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588289"/>
            <a:ext cx="4979248" cy="39703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mpl_toolkits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axes_grid1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inset_locator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inset_axes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axins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inset_axes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"7%"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height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"50%"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loc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'lower left'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bbox_to_anchor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1.05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bbox_transform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transAxes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borderpad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      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colorbar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axins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189" y="588289"/>
            <a:ext cx="4855373" cy="315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483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Завдання шкали і розміщення написів </a:t>
            </a:r>
          </a:p>
          <a:p>
            <a:pPr marL="0" indent="0">
              <a:buNone/>
            </a:pPr>
            <a:r>
              <a:rPr lang="uk-UA" sz="1600" dirty="0"/>
              <a:t>Для завдання власної шкали необхідно передати відповідний список у функцію </a:t>
            </a:r>
            <a:r>
              <a:rPr lang="en-US" sz="1600" b="1" i="1" dirty="0" err="1"/>
              <a:t>colorbar</a:t>
            </a:r>
            <a:r>
              <a:rPr lang="en-US" sz="1600" b="1" i="1" dirty="0"/>
              <a:t>()</a:t>
            </a:r>
            <a:r>
              <a:rPr lang="en-US" sz="1600" dirty="0"/>
              <a:t> </a:t>
            </a:r>
            <a:r>
              <a:rPr lang="uk-UA" sz="1600" dirty="0"/>
              <a:t>через параметр </a:t>
            </a:r>
            <a:r>
              <a:rPr lang="en-US" sz="1600" b="1" i="1" dirty="0"/>
              <a:t>ticks</a:t>
            </a:r>
            <a:r>
              <a:rPr lang="en-US" sz="1600" dirty="0"/>
              <a:t>. </a:t>
            </a:r>
            <a:r>
              <a:rPr lang="uk-UA" sz="1600" dirty="0"/>
              <a:t>Напис на шкалі встановлюється за допомогою параметра </a:t>
            </a:r>
            <a:r>
              <a:rPr lang="en-US" sz="1600" b="1" i="1" dirty="0"/>
              <a:t>label</a:t>
            </a:r>
            <a:r>
              <a:rPr lang="en-US" sz="1600" dirty="0"/>
              <a:t>, </a:t>
            </a:r>
            <a:r>
              <a:rPr lang="uk-UA" sz="1600" dirty="0"/>
              <a:t>функції </a:t>
            </a:r>
            <a:r>
              <a:rPr lang="en-US" sz="1600" b="1" i="1" dirty="0" err="1"/>
              <a:t>colorbar</a:t>
            </a:r>
            <a:r>
              <a:rPr lang="en-US" sz="1600" b="1" i="1" dirty="0"/>
              <a:t>()</a:t>
            </a:r>
            <a:r>
              <a:rPr lang="en-US" sz="1600" dirty="0"/>
              <a:t>. </a:t>
            </a: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i="1" dirty="0"/>
              <a:t>В попередньому прикладі змінимо останній рядок:</a:t>
            </a:r>
          </a:p>
          <a:p>
            <a:pPr marL="0" indent="0">
              <a:buNone/>
            </a:pPr>
            <a:endParaRPr lang="uk-UA" sz="1600" i="1" dirty="0"/>
          </a:p>
          <a:p>
            <a:pPr marL="0" indent="0">
              <a:buNone/>
            </a:pPr>
            <a:endParaRPr lang="uk-UA" sz="1600" i="1" dirty="0"/>
          </a:p>
          <a:p>
            <a:pPr marL="0" indent="0">
              <a:buNone/>
            </a:pPr>
            <a:endParaRPr lang="uk-UA" sz="1600" i="1" dirty="0"/>
          </a:p>
          <a:p>
            <a:pPr marL="0" indent="0">
              <a:buNone/>
            </a:pPr>
            <a:endParaRPr lang="uk-UA" sz="1600" i="1" dirty="0"/>
          </a:p>
          <a:p>
            <a:pPr marL="0" indent="0">
              <a:buNone/>
            </a:pPr>
            <a:endParaRPr lang="uk-UA" sz="1600" i="1" dirty="0"/>
          </a:p>
          <a:p>
            <a:pPr marL="0" indent="0">
              <a:buNone/>
            </a:pPr>
            <a:endParaRPr lang="uk-UA" sz="1600" i="1" dirty="0"/>
          </a:p>
          <a:p>
            <a:pPr marL="0" indent="0">
              <a:buNone/>
            </a:pPr>
            <a:r>
              <a:rPr lang="ru-RU" sz="1600" dirty="0"/>
              <a:t>Якщо є необхідність в установці текстових написів, то можна використовувати функцію </a:t>
            </a:r>
            <a:r>
              <a:rPr lang="ru-RU" sz="1600" b="1" i="1" dirty="0"/>
              <a:t>set_yticklabels()</a:t>
            </a:r>
            <a:r>
              <a:rPr lang="ru-RU" sz="1600" dirty="0"/>
              <a:t>: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1849192"/>
            <a:ext cx="4590552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colorbar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axins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ticks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'Value'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839" y="1068123"/>
            <a:ext cx="4581525" cy="2705100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35391" y="4267387"/>
            <a:ext cx="5141985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cbar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colorbar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axins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ticks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'Value'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cbar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set_yticklabels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'Low'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'Medium'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'High'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288" y="4267387"/>
            <a:ext cx="42386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998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dirty="0"/>
              <a:t>Додаткові параметри налаштування </a:t>
            </a:r>
            <a:r>
              <a:rPr lang="en-US" sz="1600" b="1" i="1" dirty="0" err="1"/>
              <a:t>colorbar</a:t>
            </a:r>
            <a:r>
              <a:rPr lang="en-US" sz="1600" b="1" i="1" dirty="0"/>
              <a:t>() </a:t>
            </a:r>
            <a:endParaRPr lang="uk-UA" sz="1600" b="1" i="1" dirty="0"/>
          </a:p>
          <a:p>
            <a:pPr marL="0" indent="0">
              <a:buNone/>
            </a:pPr>
            <a:r>
              <a:rPr lang="uk-UA" sz="1600" dirty="0"/>
              <a:t>Розглянемо ряд параметрів для налаштування зовнішнього вигляду </a:t>
            </a:r>
            <a:r>
              <a:rPr lang="en-US" sz="1600" b="1" i="1" dirty="0" err="1"/>
              <a:t>colorbar</a:t>
            </a:r>
            <a:r>
              <a:rPr lang="en-US" sz="1600" dirty="0"/>
              <a:t>, </a:t>
            </a:r>
            <a:r>
              <a:rPr lang="uk-UA" sz="1600" dirty="0"/>
              <a:t>які доступні як аргументи відповідної функції.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359852"/>
              </p:ext>
            </p:extLst>
          </p:nvPr>
        </p:nvGraphicFramePr>
        <p:xfrm>
          <a:off x="235391" y="1078835"/>
          <a:ext cx="9931651" cy="2011680"/>
        </p:xfrm>
        <a:graphic>
          <a:graphicData uri="http://schemas.openxmlformats.org/drawingml/2006/table">
            <a:tbl>
              <a:tblPr/>
              <a:tblGrid>
                <a:gridCol w="1376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4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0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Властивість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Тип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orientation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vertical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horizontal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Орієнтація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shrink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float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Масштабування кольорової сміги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extend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[ ‘neither’ | ‘both’ | ‘min’ | ‘max’ ] 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Положення вказівника продовження шкали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extendfrac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[ None | ‘auto’ | length | lengths ]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Розмір вказівника продовження шкали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drawedges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bool 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Відображення розподільчої сітки на кольоровій смузі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35391" y="3550468"/>
            <a:ext cx="4144083" cy="224676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cmap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get_cmap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'viridis'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colorbar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orientation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'horizontal'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shrink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0.9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extend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'max'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extendfrac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extendrect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False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drawedges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False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7538" y="3465072"/>
            <a:ext cx="447675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304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uk-UA" sz="1600" b="1" dirty="0"/>
              <a:t>Візуалізація даних. лінійний графік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uk-UA" sz="1600" dirty="0"/>
              <a:t>Лінійний графік - це один з найбільш часто використовуваних видів графіка для візуалізації даних. Тепер більш детально розглянемо можливості налаштування його зовнішнього вигляду. </a:t>
            </a:r>
          </a:p>
          <a:p>
            <a:pPr marL="0" indent="0">
              <a:spcBef>
                <a:spcPts val="600"/>
              </a:spcBef>
              <a:buNone/>
            </a:pPr>
            <a:endParaRPr lang="ru-RU" sz="1600" b="1" dirty="0"/>
          </a:p>
          <a:p>
            <a:pPr marL="0" indent="0">
              <a:spcBef>
                <a:spcPts val="600"/>
              </a:spcBef>
              <a:buNone/>
            </a:pPr>
            <a:r>
              <a:rPr lang="ru-RU" sz="1600" b="1" dirty="0"/>
              <a:t>Побудова графику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600" dirty="0"/>
              <a:t>Для побудови лінійного графіку використовується функція </a:t>
            </a:r>
            <a:r>
              <a:rPr lang="ru-RU" sz="1600" b="1" i="1" dirty="0"/>
              <a:t>plot()</a:t>
            </a:r>
            <a:r>
              <a:rPr lang="ru-RU" sz="1600" dirty="0"/>
              <a:t>, з наступною сигнатурою :</a:t>
            </a:r>
          </a:p>
          <a:p>
            <a:pPr marL="0" indent="0">
              <a:spcBef>
                <a:spcPts val="600"/>
              </a:spcBef>
              <a:buNone/>
            </a:pPr>
            <a:endParaRPr lang="ru-RU" sz="1600" dirty="0"/>
          </a:p>
          <a:p>
            <a:pPr marL="0" indent="0">
              <a:spcBef>
                <a:spcPts val="600"/>
              </a:spcBef>
              <a:buNone/>
            </a:pPr>
            <a:r>
              <a:rPr lang="ru-RU" sz="1600" b="1" i="1" dirty="0"/>
              <a:t>plot([x], y, [fmt], *, data=None, **kwargs) </a:t>
            </a:r>
            <a:endParaRPr lang="ru-RU" sz="1600" dirty="0"/>
          </a:p>
          <a:p>
            <a:pPr marL="0" indent="0">
              <a:spcBef>
                <a:spcPts val="600"/>
              </a:spcBef>
              <a:buNone/>
            </a:pPr>
            <a:r>
              <a:rPr lang="ru-RU" sz="1600" b="1" i="1" dirty="0"/>
              <a:t>plot([x], y, [fmt], [x2], y2, [fmt2], …, **kwargs)</a:t>
            </a:r>
          </a:p>
          <a:p>
            <a:pPr marL="0" indent="0">
              <a:spcBef>
                <a:spcPts val="600"/>
              </a:spcBef>
              <a:buNone/>
            </a:pPr>
            <a:endParaRPr lang="ru-RU" sz="1600" dirty="0"/>
          </a:p>
          <a:p>
            <a:pPr marL="0" indent="0">
              <a:spcBef>
                <a:spcPts val="600"/>
              </a:spcBef>
              <a:buNone/>
            </a:pPr>
            <a:r>
              <a:rPr lang="uk-UA" sz="1600" dirty="0"/>
              <a:t>Якщо викликати функцію </a:t>
            </a:r>
            <a:r>
              <a:rPr lang="en-US" sz="1600" dirty="0"/>
              <a:t>plot () </a:t>
            </a:r>
            <a:r>
              <a:rPr lang="uk-UA" sz="1600" dirty="0"/>
              <a:t>з одним аргументом  </a:t>
            </a:r>
            <a:r>
              <a:rPr lang="en-US" sz="1600" b="1" i="1" dirty="0"/>
              <a:t>plot (y)</a:t>
            </a:r>
            <a:r>
              <a:rPr lang="en-US" sz="1600" dirty="0"/>
              <a:t>, </a:t>
            </a:r>
            <a:r>
              <a:rPr lang="uk-UA" sz="1600" dirty="0"/>
              <a:t>то ми отримаємо графік, у якого по осі ординат (вісь </a:t>
            </a:r>
            <a:r>
              <a:rPr lang="en-US" sz="1600" dirty="0"/>
              <a:t>y) </a:t>
            </a:r>
            <a:r>
              <a:rPr lang="uk-UA" sz="1600" dirty="0"/>
              <a:t>будуть відкладені значення з переданого списку, по по осі абсцис (вісь </a:t>
            </a:r>
            <a:r>
              <a:rPr lang="en-US" sz="1600" dirty="0"/>
              <a:t>x) - </a:t>
            </a:r>
            <a:r>
              <a:rPr lang="uk-UA" sz="1600" dirty="0"/>
              <a:t>індекси елементів масиву.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600" dirty="0"/>
              <a:t>Аргументи функції </a:t>
            </a:r>
            <a:r>
              <a:rPr lang="ru-RU" sz="1600" b="1" i="1" dirty="0"/>
              <a:t>plot()</a:t>
            </a:r>
            <a:r>
              <a:rPr lang="ru-RU" sz="1600" dirty="0"/>
              <a:t>:</a:t>
            </a:r>
          </a:p>
          <a:p>
            <a:pPr marL="0" indent="0">
              <a:spcBef>
                <a:spcPts val="600"/>
              </a:spcBef>
              <a:buNone/>
            </a:pPr>
            <a:endParaRPr lang="ru-RU" sz="1600" dirty="0"/>
          </a:p>
          <a:p>
            <a:pPr>
              <a:spcBef>
                <a:spcPts val="600"/>
              </a:spcBef>
            </a:pPr>
            <a:r>
              <a:rPr lang="ru-RU" sz="1600" b="1" i="1" dirty="0"/>
              <a:t>x, x2, …</a:t>
            </a:r>
            <a:r>
              <a:rPr lang="ru-RU" sz="1600" i="1" dirty="0"/>
              <a:t>:</a:t>
            </a:r>
            <a:r>
              <a:rPr lang="ru-RU" sz="1600" b="1" i="1" dirty="0"/>
              <a:t> </a:t>
            </a:r>
            <a:r>
              <a:rPr lang="ru-RU" sz="1600" i="1" dirty="0"/>
              <a:t>array</a:t>
            </a:r>
            <a:r>
              <a:rPr lang="ru-RU" sz="1600" dirty="0"/>
              <a:t> </a:t>
            </a:r>
          </a:p>
          <a:p>
            <a:pPr lvl="1">
              <a:spcBef>
                <a:spcPts val="600"/>
              </a:spcBef>
            </a:pPr>
            <a:r>
              <a:rPr lang="uk-UA" sz="1600" dirty="0"/>
              <a:t>Набір даних для осі абсцис першого, другого і т.д. графіка</a:t>
            </a:r>
            <a:r>
              <a:rPr lang="ru-RU" sz="1600" dirty="0"/>
              <a:t>.</a:t>
            </a:r>
          </a:p>
          <a:p>
            <a:pPr>
              <a:spcBef>
                <a:spcPts val="600"/>
              </a:spcBef>
            </a:pPr>
            <a:r>
              <a:rPr lang="ru-RU" sz="1600" b="1" i="1" dirty="0"/>
              <a:t>y, y2, …</a:t>
            </a:r>
            <a:r>
              <a:rPr lang="ru-RU" sz="1600" i="1" dirty="0"/>
              <a:t>:</a:t>
            </a:r>
            <a:r>
              <a:rPr lang="ru-RU" sz="1600" b="1" i="1" dirty="0"/>
              <a:t> </a:t>
            </a:r>
            <a:r>
              <a:rPr lang="ru-RU" sz="1600" i="1" dirty="0"/>
              <a:t>array</a:t>
            </a:r>
            <a:r>
              <a:rPr lang="ru-RU" sz="1600" dirty="0"/>
              <a:t> </a:t>
            </a:r>
          </a:p>
          <a:p>
            <a:pPr lvl="1">
              <a:spcBef>
                <a:spcPts val="600"/>
              </a:spcBef>
            </a:pPr>
            <a:r>
              <a:rPr lang="uk-UA" sz="1600" dirty="0"/>
              <a:t>Набір даних для осі ординат першого, другого і т.д. графіка</a:t>
            </a:r>
            <a:r>
              <a:rPr lang="ru-RU" sz="1600" dirty="0"/>
              <a:t>.</a:t>
            </a:r>
          </a:p>
          <a:p>
            <a:pPr>
              <a:spcBef>
                <a:spcPts val="600"/>
              </a:spcBef>
            </a:pPr>
            <a:r>
              <a:rPr lang="ru-RU" sz="1600" b="1" i="1" dirty="0"/>
              <a:t>fmt</a:t>
            </a:r>
            <a:r>
              <a:rPr lang="ru-RU" sz="1600" i="1" dirty="0"/>
              <a:t>: str</a:t>
            </a:r>
            <a:r>
              <a:rPr lang="ru-RU" sz="1600" dirty="0"/>
              <a:t> </a:t>
            </a:r>
          </a:p>
          <a:p>
            <a:pPr lvl="1">
              <a:spcBef>
                <a:spcPts val="600"/>
              </a:spcBef>
            </a:pPr>
            <a:r>
              <a:rPr lang="uk-UA" sz="1600" dirty="0"/>
              <a:t>Формат графіка, задається у вигляді рядка: </a:t>
            </a:r>
            <a:r>
              <a:rPr lang="uk-UA" sz="1600" b="1" i="1" dirty="0"/>
              <a:t>'[marker] [line] [color]'</a:t>
            </a:r>
            <a:r>
              <a:rPr lang="ru-RU" sz="1600" dirty="0"/>
              <a:t>.</a:t>
            </a:r>
          </a:p>
          <a:p>
            <a:pPr>
              <a:spcBef>
                <a:spcPts val="600"/>
              </a:spcBef>
            </a:pPr>
            <a:r>
              <a:rPr lang="ru-RU" sz="1600" b="1" i="1" dirty="0"/>
              <a:t>**kwargs</a:t>
            </a:r>
            <a:r>
              <a:rPr lang="ru-RU" sz="1600" b="1" dirty="0"/>
              <a:t> </a:t>
            </a:r>
            <a:r>
              <a:rPr lang="ru-RU" sz="1600" dirty="0"/>
              <a:t>– </a:t>
            </a:r>
            <a:r>
              <a:rPr lang="uk-UA" sz="1600" dirty="0"/>
              <a:t>властивості класу </a:t>
            </a:r>
            <a:r>
              <a:rPr lang="en-US" sz="1600" dirty="0"/>
              <a:t>Line2D, </a:t>
            </a:r>
            <a:r>
              <a:rPr lang="uk-UA" sz="1600" dirty="0"/>
              <a:t>які надають доступ до великої кількості налаштувань зовнішнього вигляду графіка</a:t>
            </a:r>
          </a:p>
        </p:txBody>
      </p:sp>
    </p:spTree>
    <p:extLst>
      <p:ext uri="{BB962C8B-B14F-4D97-AF65-F5344CB8AC3E}">
        <p14:creationId xmlns:p14="http://schemas.microsoft.com/office/powerpoint/2010/main" val="24868970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Найбільш корисні властивості класу </a:t>
            </a:r>
            <a:r>
              <a:rPr lang="en-US" sz="1600" b="1" i="1" dirty="0"/>
              <a:t>Line2D</a:t>
            </a:r>
            <a:r>
              <a:rPr lang="uk-UA" sz="1600" dirty="0"/>
              <a:t> наступні: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596332"/>
              </p:ext>
            </p:extLst>
          </p:nvPr>
        </p:nvGraphicFramePr>
        <p:xfrm>
          <a:off x="376214" y="742625"/>
          <a:ext cx="9266739" cy="4245859"/>
        </p:xfrm>
        <a:graphic>
          <a:graphicData uri="http://schemas.openxmlformats.org/drawingml/2006/table">
            <a:tbl>
              <a:tblPr/>
              <a:tblGrid>
                <a:gridCol w="3088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6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1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321"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</a:rPr>
                        <a:t>Властивість</a:t>
                      </a:r>
                      <a:endParaRPr lang="ru-RU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Тип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321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alpha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float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Прозорість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321">
                <a:tc>
                  <a:txBody>
                    <a:bodyPr/>
                    <a:lstStyle/>
                    <a:p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color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c</a:t>
                      </a:r>
                      <a:endParaRPr lang="en-US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color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Колір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062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fillstyle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{‘full’, ‘left’, ‘right’, ‘bottom’, ‘top’, ‘none’}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Стиль заливки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321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label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object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Текстова мітка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399"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linestyle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ls</a:t>
                      </a:r>
                      <a:endParaRPr lang="en-US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{‘-‘, ‘–‘, ‘-.’, ‘:’, ”, (offset, on-off-seq), …}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Стиль лінії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321"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linewidth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lw</a:t>
                      </a:r>
                      <a:endParaRPr lang="en-US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float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Товщина лінії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321"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marker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matplotlib.markers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solidFill>
                            <a:srgbClr val="000000"/>
                          </a:solidFill>
                          <a:effectLst/>
                        </a:rPr>
                        <a:t>Стиль маркера</a:t>
                      </a:r>
                      <a:endParaRPr lang="ru-RU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321"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markeredgecolor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mec</a:t>
                      </a:r>
                      <a:endParaRPr lang="en-US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color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Колір межі</a:t>
                      </a:r>
                      <a:r>
                        <a:rPr lang="ru-RU" sz="1600" b="0" baseline="0" dirty="0">
                          <a:solidFill>
                            <a:srgbClr val="000000"/>
                          </a:solidFill>
                          <a:effectLst/>
                        </a:rPr>
                        <a:t> маркера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321"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markeredgewidth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mew</a:t>
                      </a:r>
                      <a:endParaRPr lang="en-US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float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Товщина межі</a:t>
                      </a:r>
                      <a:r>
                        <a:rPr lang="ru-RU" sz="1600" b="0" baseline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маркера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321"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markerfacecolor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mfc</a:t>
                      </a:r>
                      <a:endParaRPr lang="en-US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color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Колір заливки маркера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2321">
                <a:tc>
                  <a:txBody>
                    <a:bodyPr/>
                    <a:lstStyle/>
                    <a:p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markersize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600" b="0" i="1" dirty="0" err="1">
                          <a:solidFill>
                            <a:srgbClr val="000000"/>
                          </a:solidFill>
                          <a:effectLst/>
                        </a:rPr>
                        <a:t>ms</a:t>
                      </a:r>
                      <a:endParaRPr lang="en-US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1">
                          <a:solidFill>
                            <a:srgbClr val="000000"/>
                          </a:solidFill>
                          <a:effectLst/>
                        </a:rPr>
                        <a:t>float</a:t>
                      </a:r>
                      <a:endParaRPr lang="en-US" sz="160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Розмір маркера</a:t>
                      </a:r>
                      <a:endParaRPr lang="ru-RU" sz="1600" dirty="0"/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6027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28" y="0"/>
            <a:ext cx="11923414" cy="677199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600" dirty="0"/>
              <a:t>Параметри аргументу</a:t>
            </a:r>
            <a:r>
              <a:rPr lang="ru-RU" sz="1600" b="1" i="1" dirty="0"/>
              <a:t> fmt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marker</a:t>
            </a:r>
            <a:r>
              <a:rPr lang="ru-RU" sz="1600" dirty="0"/>
              <a:t>: str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/>
              <a:t>Визначає тип маркера, може приймати одне із значень, представлених в таблиці нижче </a:t>
            </a:r>
            <a:endParaRPr lang="uk-UA" sz="1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027597"/>
              </p:ext>
            </p:extLst>
          </p:nvPr>
        </p:nvGraphicFramePr>
        <p:xfrm>
          <a:off x="199651" y="832918"/>
          <a:ext cx="6201149" cy="5679522"/>
        </p:xfrm>
        <a:graphic>
          <a:graphicData uri="http://schemas.openxmlformats.org/drawingml/2006/table">
            <a:tbl>
              <a:tblPr/>
              <a:tblGrid>
                <a:gridCol w="1295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5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6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Символ</a:t>
                      </a:r>
                      <a:endParaRPr lang="ru-RU" sz="1200" dirty="0">
                        <a:effectLst/>
                      </a:endParaRPr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sz="1200" dirty="0">
                        <a:effectLst/>
                      </a:endParaRPr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5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‘.’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Точка (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point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‘,’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Піксель (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pixel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‘o’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Коло (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circle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969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‘v’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</a:t>
                      </a:r>
                      <a:r>
                        <a:rPr lang="ru-RU" sz="1200" b="0" baseline="0" dirty="0">
                          <a:solidFill>
                            <a:srgbClr val="000000"/>
                          </a:solidFill>
                          <a:effectLst/>
                        </a:rPr>
                        <a:t> вниз 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ru-RU" sz="1200" b="0" i="1" dirty="0">
                          <a:solidFill>
                            <a:srgbClr val="000000"/>
                          </a:solidFill>
                          <a:effectLst/>
                        </a:rPr>
                        <a:t>triangle_down marker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ru-RU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969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‘^’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</a:t>
                      </a:r>
                      <a:r>
                        <a:rPr lang="ru-RU" sz="1200" b="0" baseline="0" dirty="0">
                          <a:solidFill>
                            <a:srgbClr val="000000"/>
                          </a:solidFill>
                          <a:effectLst/>
                        </a:rPr>
                        <a:t> вверх (</a:t>
                      </a:r>
                      <a:r>
                        <a:rPr lang="en-US" sz="1200" b="0" i="1" dirty="0" err="1">
                          <a:solidFill>
                            <a:srgbClr val="000000"/>
                          </a:solidFill>
                          <a:effectLst/>
                        </a:rPr>
                        <a:t>triangle_up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969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‘&lt;‘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</a:t>
                      </a:r>
                      <a:r>
                        <a:rPr lang="ru-RU" sz="1200" b="0" baseline="0" dirty="0">
                          <a:solidFill>
                            <a:srgbClr val="000000"/>
                          </a:solidFill>
                          <a:effectLst/>
                        </a:rPr>
                        <a:t> вліво 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 (</a:t>
                      </a:r>
                      <a:r>
                        <a:rPr lang="ru-RU" sz="1200" b="0" i="1" dirty="0">
                          <a:solidFill>
                            <a:srgbClr val="000000"/>
                          </a:solidFill>
                          <a:effectLst/>
                        </a:rPr>
                        <a:t>triangle_left marker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ru-RU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969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‘&gt;’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</a:t>
                      </a:r>
                      <a:r>
                        <a:rPr lang="ru-RU" sz="1200" b="0" baseline="0" dirty="0">
                          <a:solidFill>
                            <a:srgbClr val="000000"/>
                          </a:solidFill>
                          <a:effectLst/>
                        </a:rPr>
                        <a:t> вправо 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ru-RU" sz="1200" b="0" i="1" dirty="0">
                          <a:solidFill>
                            <a:srgbClr val="000000"/>
                          </a:solidFill>
                          <a:effectLst/>
                        </a:rPr>
                        <a:t>triangle_right marker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ru-RU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‘1’</a:t>
                      </a:r>
                      <a:endParaRPr lang="ru-RU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</a:t>
                      </a:r>
                      <a:r>
                        <a:rPr lang="ru-RU" sz="1200" b="0" baseline="0" dirty="0">
                          <a:solidFill>
                            <a:srgbClr val="000000"/>
                          </a:solidFill>
                          <a:effectLst/>
                        </a:rPr>
                        <a:t> вниз 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ru-RU" sz="1200" b="0" i="1" dirty="0">
                          <a:solidFill>
                            <a:srgbClr val="000000"/>
                          </a:solidFill>
                          <a:effectLst/>
                        </a:rPr>
                        <a:t>tri_down marker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ru-RU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‘2’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</a:t>
                      </a:r>
                      <a:r>
                        <a:rPr lang="ru-RU" sz="1200" b="0" baseline="0" dirty="0">
                          <a:solidFill>
                            <a:srgbClr val="000000"/>
                          </a:solidFill>
                          <a:effectLst/>
                        </a:rPr>
                        <a:t> вверх (</a:t>
                      </a:r>
                      <a:r>
                        <a:rPr lang="en-US" sz="1200" b="0" i="1" dirty="0" err="1">
                          <a:solidFill>
                            <a:srgbClr val="000000"/>
                          </a:solidFill>
                          <a:effectLst/>
                        </a:rPr>
                        <a:t>tri_up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‘3’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</a:t>
                      </a:r>
                      <a:r>
                        <a:rPr lang="ru-RU" sz="1200" b="0" baseline="0" dirty="0">
                          <a:solidFill>
                            <a:srgbClr val="000000"/>
                          </a:solidFill>
                          <a:effectLst/>
                        </a:rPr>
                        <a:t> вліво 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ru-RU" sz="1200" b="0" i="1" dirty="0">
                          <a:solidFill>
                            <a:srgbClr val="000000"/>
                          </a:solidFill>
                          <a:effectLst/>
                        </a:rPr>
                        <a:t>tri_left marker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ru-RU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969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‘4’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</a:t>
                      </a:r>
                      <a:r>
                        <a:rPr lang="ru-RU" sz="1200" b="0" baseline="0" dirty="0">
                          <a:solidFill>
                            <a:srgbClr val="000000"/>
                          </a:solidFill>
                          <a:effectLst/>
                        </a:rPr>
                        <a:t> вправо 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ru-RU" sz="1200" b="0" i="1" dirty="0">
                          <a:solidFill>
                            <a:srgbClr val="000000"/>
                          </a:solidFill>
                          <a:effectLst/>
                        </a:rPr>
                        <a:t>tri_right marker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ru-RU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‘s’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Квадрат (</a:t>
                      </a:r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square marker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‘p’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П’ятикутник (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pentagon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‘*’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Зірка (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star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‘h’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Шестикутник (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hexagon1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‘H’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Шестикутник (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hexagon2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‘+’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Плюс (</a:t>
                      </a:r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plus marker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‘x’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Х-подібний маркер(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x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‘D’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Ромб (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diamond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‘d’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Ромб (</a:t>
                      </a:r>
                      <a:r>
                        <a:rPr lang="en-US" sz="1200" b="0" i="1">
                          <a:solidFill>
                            <a:srgbClr val="000000"/>
                          </a:solidFill>
                          <a:effectLst/>
                        </a:rPr>
                        <a:t>thin_diamond marker</a:t>
                      </a: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‘|’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Вертикальна</a:t>
                      </a:r>
                      <a:r>
                        <a:rPr lang="ru-RU" sz="1200" b="0" baseline="0" dirty="0">
                          <a:solidFill>
                            <a:srgbClr val="000000"/>
                          </a:solidFill>
                          <a:effectLst/>
                        </a:rPr>
                        <a:t> лінія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en-US" sz="1200" b="0" i="1" dirty="0" err="1">
                          <a:solidFill>
                            <a:srgbClr val="000000"/>
                          </a:solidFill>
                          <a:effectLst/>
                        </a:rPr>
                        <a:t>vline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7687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000000"/>
                          </a:solidFill>
                          <a:effectLst/>
                        </a:rPr>
                        <a:t>‘_’</a:t>
                      </a:r>
                      <a:endParaRPr lang="ru-RU" sz="120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</a:rPr>
                        <a:t>Горизонтальна лінія (</a:t>
                      </a:r>
                      <a:r>
                        <a:rPr lang="en-US" sz="1200" b="0" i="1" dirty="0" err="1">
                          <a:solidFill>
                            <a:srgbClr val="000000"/>
                          </a:solidFill>
                          <a:effectLst/>
                        </a:rPr>
                        <a:t>hline</a:t>
                      </a:r>
                      <a:r>
                        <a:rPr lang="en-US" sz="1200" b="0" i="1" dirty="0">
                          <a:solidFill>
                            <a:srgbClr val="000000"/>
                          </a:solidFill>
                          <a:effectLst/>
                        </a:rPr>
                        <a:t> marker</a:t>
                      </a: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dirty="0"/>
                    </a:p>
                  </a:txBody>
                  <a:tcPr marL="40667" marR="40667" marT="20333" marB="203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1928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i="1" dirty="0"/>
              <a:t>l</a:t>
            </a:r>
            <a:r>
              <a:rPr lang="ru-RU" sz="1600" b="1" i="1" dirty="0"/>
              <a:t>ine</a:t>
            </a:r>
            <a:r>
              <a:rPr lang="ru-RU" sz="1600" dirty="0"/>
              <a:t>: str</a:t>
            </a:r>
            <a:endParaRPr lang="en-US" sz="1600" dirty="0"/>
          </a:p>
          <a:p>
            <a:pPr marL="0" indent="0">
              <a:buNone/>
            </a:pPr>
            <a:r>
              <a:rPr lang="ru-RU" sz="1600" dirty="0"/>
              <a:t>Стиль лінії</a:t>
            </a:r>
            <a:r>
              <a:rPr lang="en-US" sz="1600" dirty="0"/>
              <a:t>. </a:t>
            </a:r>
            <a:r>
              <a:rPr lang="ru-RU" sz="1600" dirty="0"/>
              <a:t>Може приймати одне з наступних значень: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en-US" sz="1600" b="1" i="1" dirty="0"/>
              <a:t>color </a:t>
            </a:r>
            <a:endParaRPr lang="uk-UA" sz="1600" b="1" i="1" dirty="0"/>
          </a:p>
          <a:p>
            <a:pPr marL="0" indent="0">
              <a:buNone/>
            </a:pPr>
            <a:r>
              <a:rPr lang="uk-UA" sz="1600" dirty="0"/>
              <a:t>Колір графіка. В рамках аргументу </a:t>
            </a:r>
            <a:r>
              <a:rPr lang="en-US" sz="1600" b="1" i="1" dirty="0" err="1"/>
              <a:t>fmt</a:t>
            </a:r>
            <a:r>
              <a:rPr lang="en-US" sz="1600" dirty="0"/>
              <a:t> </a:t>
            </a:r>
            <a:r>
              <a:rPr lang="uk-UA" sz="1600" dirty="0"/>
              <a:t>колір задається: </a:t>
            </a:r>
            <a:r>
              <a:rPr lang="ru-RU" sz="1600" dirty="0"/>
              <a:t> </a:t>
            </a:r>
            <a:endParaRPr lang="uk-UA" sz="1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15104"/>
              </p:ext>
            </p:extLst>
          </p:nvPr>
        </p:nvGraphicFramePr>
        <p:xfrm>
          <a:off x="235391" y="878185"/>
          <a:ext cx="5305330" cy="1676400"/>
        </p:xfrm>
        <a:graphic>
          <a:graphicData uri="http://schemas.openxmlformats.org/drawingml/2006/table">
            <a:tbl>
              <a:tblPr/>
              <a:tblGrid>
                <a:gridCol w="1041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3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889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Символ</a:t>
                      </a:r>
                      <a:endParaRPr lang="ru-RU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0">
                          <a:solidFill>
                            <a:srgbClr val="000000"/>
                          </a:solidFill>
                          <a:effectLst/>
                        </a:rPr>
                        <a:t>‘-‘</a:t>
                      </a:r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Суцільна лінія(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solid line style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0">
                          <a:solidFill>
                            <a:srgbClr val="000000"/>
                          </a:solidFill>
                          <a:effectLst/>
                        </a:rPr>
                        <a:t>‘–‘</a:t>
                      </a:r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Штрихова лінія(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dashed line style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0">
                          <a:solidFill>
                            <a:srgbClr val="000000"/>
                          </a:solidFill>
                          <a:effectLst/>
                        </a:rPr>
                        <a:t>‘-.’</a:t>
                      </a:r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Штрих-пунктирна лінія (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dash-dot line style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0">
                          <a:solidFill>
                            <a:srgbClr val="000000"/>
                          </a:solidFill>
                          <a:effectLst/>
                        </a:rPr>
                        <a:t>‘:’</a:t>
                      </a:r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Штрихова лінія (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dotted line style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717414"/>
              </p:ext>
            </p:extLst>
          </p:nvPr>
        </p:nvGraphicFramePr>
        <p:xfrm>
          <a:off x="747665" y="3473815"/>
          <a:ext cx="3489357" cy="3017520"/>
        </p:xfrm>
        <a:graphic>
          <a:graphicData uri="http://schemas.openxmlformats.org/drawingml/2006/table">
            <a:tbl>
              <a:tblPr/>
              <a:tblGrid>
                <a:gridCol w="945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4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415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Символ</a:t>
                      </a:r>
                      <a:endParaRPr lang="ru-RU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415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‘b’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Синій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415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‘g’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Зелений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415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‘r’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Червоний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415">
                <a:tc>
                  <a:txBody>
                    <a:bodyPr/>
                    <a:lstStyle/>
                    <a:p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</a:rPr>
                        <a:t>‘c’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Бірюзовий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415">
                <a:tc>
                  <a:txBody>
                    <a:bodyPr/>
                    <a:lstStyle/>
                    <a:p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</a:rPr>
                        <a:t>‘m’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Фіолетовий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415">
                <a:tc>
                  <a:txBody>
                    <a:bodyPr/>
                    <a:lstStyle/>
                    <a:p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</a:rPr>
                        <a:t>‘y’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Жовтий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415">
                <a:tc>
                  <a:txBody>
                    <a:bodyPr/>
                    <a:lstStyle/>
                    <a:p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</a:rPr>
                        <a:t>‘k’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Чорний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415">
                <a:tc>
                  <a:txBody>
                    <a:bodyPr/>
                    <a:lstStyle/>
                    <a:p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</a:rPr>
                        <a:t>‘w’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Білий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336470" y="453915"/>
            <a:ext cx="5166799" cy="212365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'o-r'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alpha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0.7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"first"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lw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mec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'b'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mew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'v-.g'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"second"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mec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lw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mew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657" y="2833735"/>
            <a:ext cx="6344343" cy="388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77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600" b="1" dirty="0"/>
              <a:t>Заливка області між графіком і віссю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/>
              <a:t>Для заливки областей використовуєтсья функція </a:t>
            </a:r>
            <a:r>
              <a:rPr lang="ru-RU" sz="1600" b="1" i="1" dirty="0"/>
              <a:t>fill_between()</a:t>
            </a:r>
            <a:r>
              <a:rPr lang="ru-RU" sz="1600" dirty="0"/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fill_between(x, y1, y2=0, where=None, interpolate=False, step=None, *, data=None, **kwargs)</a:t>
            </a:r>
            <a:endParaRPr lang="ru-RU" sz="1600" dirty="0"/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/>
              <a:t>Основні параметри функції: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  <a:p>
            <a:pPr>
              <a:spcBef>
                <a:spcPts val="600"/>
              </a:spcBef>
            </a:pPr>
            <a:r>
              <a:rPr lang="ru-RU" sz="1600" b="1" i="1" dirty="0"/>
              <a:t>x</a:t>
            </a:r>
            <a:r>
              <a:rPr lang="ru-RU" sz="1600" dirty="0"/>
              <a:t> : масив довжини </a:t>
            </a:r>
            <a:r>
              <a:rPr lang="ru-RU" sz="1600" i="1" dirty="0"/>
              <a:t>N</a:t>
            </a:r>
            <a:r>
              <a:rPr lang="ru-RU" sz="1600" dirty="0"/>
              <a:t> </a:t>
            </a:r>
          </a:p>
          <a:p>
            <a:pPr lvl="1">
              <a:spcBef>
                <a:spcPts val="600"/>
              </a:spcBef>
            </a:pPr>
            <a:r>
              <a:rPr lang="ru-RU" sz="1600" dirty="0"/>
              <a:t>Набір даних для вісі абсцис.</a:t>
            </a:r>
          </a:p>
          <a:p>
            <a:pPr>
              <a:spcBef>
                <a:spcPts val="600"/>
              </a:spcBef>
            </a:pPr>
            <a:r>
              <a:rPr lang="ru-RU" sz="1600" b="1" i="1" dirty="0"/>
              <a:t>y1</a:t>
            </a:r>
            <a:r>
              <a:rPr lang="ru-RU" sz="1600" dirty="0"/>
              <a:t> : масив довжини </a:t>
            </a:r>
            <a:r>
              <a:rPr lang="ru-RU" sz="1600" i="1" dirty="0"/>
              <a:t>N </a:t>
            </a:r>
            <a:r>
              <a:rPr lang="ru-RU" sz="1600" dirty="0"/>
              <a:t>або скалярне значення</a:t>
            </a:r>
          </a:p>
          <a:p>
            <a:pPr lvl="1">
              <a:spcBef>
                <a:spcPts val="600"/>
              </a:spcBef>
            </a:pPr>
            <a:r>
              <a:rPr lang="ru-RU" sz="1600" dirty="0"/>
              <a:t>Набір даних для вісі ординат – перша крива.</a:t>
            </a:r>
          </a:p>
          <a:p>
            <a:pPr>
              <a:spcBef>
                <a:spcPts val="600"/>
              </a:spcBef>
            </a:pPr>
            <a:r>
              <a:rPr lang="ru-RU" sz="1600" b="1" dirty="0"/>
              <a:t>y2</a:t>
            </a:r>
            <a:r>
              <a:rPr lang="ru-RU" sz="1600" dirty="0"/>
              <a:t> : масив довжини N або скалярне значення</a:t>
            </a:r>
          </a:p>
          <a:p>
            <a:pPr lvl="1">
              <a:spcBef>
                <a:spcPts val="600"/>
              </a:spcBef>
            </a:pPr>
            <a:r>
              <a:rPr lang="ru-RU" sz="1600" dirty="0"/>
              <a:t>Набір даних для вісі ординат – друга крива.</a:t>
            </a:r>
          </a:p>
          <a:p>
            <a:pPr>
              <a:spcBef>
                <a:spcPts val="600"/>
              </a:spcBef>
            </a:pPr>
            <a:r>
              <a:rPr lang="ru-RU" sz="1600" b="1" i="1" dirty="0"/>
              <a:t>where</a:t>
            </a:r>
            <a:r>
              <a:rPr lang="ru-RU" sz="1600" dirty="0"/>
              <a:t>: масив </a:t>
            </a:r>
            <a:r>
              <a:rPr lang="ru-RU" sz="1600" i="1" dirty="0"/>
              <a:t>bool</a:t>
            </a:r>
            <a:r>
              <a:rPr lang="ru-RU" sz="1600" dirty="0"/>
              <a:t> элементів (довжини N), optional, значення за замовчуванням: </a:t>
            </a:r>
            <a:r>
              <a:rPr lang="ru-RU" sz="1600" i="1" dirty="0"/>
              <a:t>None</a:t>
            </a:r>
            <a:r>
              <a:rPr lang="ru-RU" sz="1600" dirty="0"/>
              <a:t> </a:t>
            </a:r>
          </a:p>
          <a:p>
            <a:pPr lvl="1">
              <a:spcBef>
                <a:spcPts val="600"/>
              </a:spcBef>
            </a:pPr>
            <a:r>
              <a:rPr lang="ru-RU" sz="1600" dirty="0"/>
              <a:t>Задає область, що заливається кольором, який визначається координатами </a:t>
            </a:r>
            <a:r>
              <a:rPr lang="ru-RU" sz="1600" b="1" i="1" dirty="0"/>
              <a:t>x[where]</a:t>
            </a:r>
            <a:r>
              <a:rPr lang="ru-RU" sz="1600" dirty="0"/>
              <a:t>: інтервал буде залитий між </a:t>
            </a:r>
            <a:r>
              <a:rPr lang="ru-RU" sz="1600" b="1" i="1" dirty="0"/>
              <a:t>x[i]</a:t>
            </a:r>
            <a:r>
              <a:rPr lang="ru-RU" sz="1600" dirty="0"/>
              <a:t> і </a:t>
            </a:r>
            <a:r>
              <a:rPr lang="ru-RU" sz="1600" b="1" i="1" dirty="0"/>
              <a:t>x[i+1]</a:t>
            </a:r>
            <a:r>
              <a:rPr lang="ru-RU" sz="1600" dirty="0"/>
              <a:t>, якщо </a:t>
            </a:r>
            <a:r>
              <a:rPr lang="ru-RU" sz="1600" b="1" i="1" dirty="0"/>
              <a:t>where[i]</a:t>
            </a:r>
            <a:r>
              <a:rPr lang="ru-RU" sz="1600" dirty="0"/>
              <a:t> і </a:t>
            </a:r>
            <a:r>
              <a:rPr lang="ru-RU" sz="1600" b="1" i="1" dirty="0"/>
              <a:t>where[i+1]</a:t>
            </a:r>
            <a:r>
              <a:rPr lang="ru-RU" sz="1600" i="1" dirty="0"/>
              <a:t> </a:t>
            </a:r>
            <a:r>
              <a:rPr lang="ru-RU" sz="1600" dirty="0"/>
              <a:t>рівні </a:t>
            </a:r>
            <a:r>
              <a:rPr lang="ru-RU" sz="1600" i="1" dirty="0"/>
              <a:t>True</a:t>
            </a:r>
            <a:r>
              <a:rPr lang="ru-RU" sz="1600" dirty="0"/>
              <a:t>.</a:t>
            </a:r>
          </a:p>
          <a:p>
            <a:pPr>
              <a:spcBef>
                <a:spcPts val="600"/>
              </a:spcBef>
            </a:pPr>
            <a:r>
              <a:rPr lang="ru-RU" sz="1600" b="1" i="1" dirty="0"/>
              <a:t>step</a:t>
            </a:r>
            <a:r>
              <a:rPr lang="ru-RU" sz="1600" dirty="0"/>
              <a:t>: </a:t>
            </a:r>
            <a:r>
              <a:rPr lang="ru-RU" sz="1600" i="1" dirty="0"/>
              <a:t>{‘pre’, ‘post’, ‘mid’}, optional</a:t>
            </a:r>
            <a:r>
              <a:rPr lang="ru-RU" sz="1600" dirty="0"/>
              <a:t> </a:t>
            </a:r>
          </a:p>
          <a:p>
            <a:pPr lvl="1">
              <a:spcBef>
                <a:spcPts val="600"/>
              </a:spcBef>
            </a:pPr>
            <a:r>
              <a:rPr lang="uk-UA" sz="1600" dirty="0"/>
              <a:t>Визначає крок, якщо використовується step-функція для відображення графіка</a:t>
            </a:r>
            <a:r>
              <a:rPr lang="ru-RU" sz="1600" dirty="0"/>
              <a:t>.</a:t>
            </a:r>
          </a:p>
          <a:p>
            <a:pPr>
              <a:spcBef>
                <a:spcPts val="600"/>
              </a:spcBef>
            </a:pPr>
            <a:r>
              <a:rPr lang="ru-RU" sz="1600" b="1" dirty="0"/>
              <a:t>**kwargs </a:t>
            </a:r>
          </a:p>
          <a:p>
            <a:pPr lvl="1">
              <a:spcBef>
                <a:spcPts val="600"/>
              </a:spcBef>
            </a:pPr>
            <a:r>
              <a:rPr lang="uk-UA" sz="1600" dirty="0"/>
              <a:t>Властивості</a:t>
            </a:r>
            <a:r>
              <a:rPr lang="ru-RU" sz="1600" dirty="0"/>
              <a:t> класу </a:t>
            </a:r>
            <a:r>
              <a:rPr lang="en-US" sz="1600" i="1" dirty="0"/>
              <a:t>Polygon</a:t>
            </a:r>
          </a:p>
          <a:p>
            <a:pPr lvl="1">
              <a:spcBef>
                <a:spcPts val="0"/>
              </a:spcBef>
            </a:pPr>
            <a:endParaRPr lang="ru-RU" sz="1600" dirty="0"/>
          </a:p>
          <a:p>
            <a:pPr marL="0" indent="0">
              <a:buNone/>
            </a:pP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3349699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Приклад: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ru-RU" sz="1600" dirty="0"/>
              <a:t>Змінимо правила заливки:</a:t>
            </a:r>
            <a:endParaRPr lang="uk-UA" sz="16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5924" y="588146"/>
            <a:ext cx="2502608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fill_between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342" y="316871"/>
            <a:ext cx="3490490" cy="2571184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5924" y="4005660"/>
            <a:ext cx="4268604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fill_between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where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0.75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|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 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0.75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766" y="3720974"/>
            <a:ext cx="3531066" cy="263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554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Використовуючи параметри </a:t>
            </a:r>
            <a:r>
              <a:rPr lang="uk-UA" sz="1600" b="1" i="1" dirty="0"/>
              <a:t>y1</a:t>
            </a:r>
            <a:r>
              <a:rPr lang="uk-UA" sz="1600" dirty="0"/>
              <a:t> і </a:t>
            </a:r>
            <a:r>
              <a:rPr lang="uk-UA" sz="1600" b="1" i="1" dirty="0"/>
              <a:t>y2</a:t>
            </a:r>
            <a:r>
              <a:rPr lang="uk-UA" sz="1600" dirty="0"/>
              <a:t> можна формувати більш складні рішення.</a:t>
            </a:r>
          </a:p>
          <a:p>
            <a:pPr marL="0" indent="0">
              <a:buNone/>
            </a:pPr>
            <a:r>
              <a:rPr lang="uk-UA" sz="1600" dirty="0"/>
              <a:t> Заливка області між 0 і y, за умови, що y&gt; = 0: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ru-RU" sz="1600" dirty="0"/>
              <a:t>Заливка області між 0.5 і y, за умови, що y &gt;= 0.5: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44032" y="1167566"/>
            <a:ext cx="3055132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fill_between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where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968" y="830089"/>
            <a:ext cx="3316493" cy="2374773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44032" y="4002223"/>
            <a:ext cx="3338863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fill_between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where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712" y="3920150"/>
            <a:ext cx="3288749" cy="239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647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Заливка області між </a:t>
            </a:r>
            <a:r>
              <a:rPr lang="ru-RU" sz="1600" i="1" dirty="0"/>
              <a:t>y</a:t>
            </a:r>
            <a:r>
              <a:rPr lang="ru-RU" sz="1600" dirty="0"/>
              <a:t> і 1: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Варіант двокольорової заливки:</a:t>
            </a:r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625279"/>
            <a:ext cx="2502608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fill_between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707" y="480211"/>
            <a:ext cx="3198603" cy="232146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35391" y="3604705"/>
            <a:ext cx="4550733" cy="224676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fill_between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where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"g"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alpha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fill_between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where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alpha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737" y="3341777"/>
            <a:ext cx="4213832" cy="314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642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Налаштування маркування графіків </a:t>
            </a:r>
          </a:p>
          <a:p>
            <a:pPr marL="0" indent="0" algn="ctr">
              <a:buNone/>
            </a:pPr>
            <a:endParaRPr lang="uk-UA" sz="1600" b="1" dirty="0"/>
          </a:p>
          <a:p>
            <a:pPr marL="0" indent="0" algn="ctr">
              <a:buNone/>
            </a:pPr>
            <a:endParaRPr lang="uk-UA" sz="1600" b="1" dirty="0"/>
          </a:p>
          <a:p>
            <a:pPr marL="0" indent="0" algn="ctr">
              <a:buNone/>
            </a:pPr>
            <a:endParaRPr lang="uk-UA" sz="1600" b="1" dirty="0"/>
          </a:p>
          <a:p>
            <a:pPr marL="0" indent="0" algn="ctr">
              <a:buNone/>
            </a:pPr>
            <a:endParaRPr lang="uk-UA" sz="1600" b="1" dirty="0"/>
          </a:p>
          <a:p>
            <a:pPr marL="0" indent="0" algn="ctr">
              <a:buNone/>
            </a:pPr>
            <a:endParaRPr lang="uk-UA" sz="1600" b="1" dirty="0"/>
          </a:p>
          <a:p>
            <a:pPr marL="0" indent="0" algn="ctr">
              <a:buNone/>
            </a:pPr>
            <a:endParaRPr lang="uk-UA" sz="1600" b="1" dirty="0"/>
          </a:p>
          <a:p>
            <a:pPr marL="0" indent="0" algn="ctr">
              <a:buNone/>
            </a:pPr>
            <a:endParaRPr lang="uk-UA" sz="1600" b="1" dirty="0"/>
          </a:p>
          <a:p>
            <a:pPr marL="0" indent="0" algn="ctr">
              <a:buNone/>
            </a:pPr>
            <a:endParaRPr lang="uk-UA" sz="1600" b="1" dirty="0"/>
          </a:p>
          <a:p>
            <a:pPr marL="0" indent="0">
              <a:buNone/>
            </a:pPr>
            <a:r>
              <a:rPr lang="ru-RU" sz="1600" dirty="0"/>
              <a:t>В наборі даних, які генерує код:</a:t>
            </a:r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endParaRPr lang="ru-RU" sz="1600" b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914071"/>
            <a:ext cx="2604687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marker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"o"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"g"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rgbClr val="89DDFF"/>
              </a:solidFill>
              <a:effectLst/>
              <a:latin typeface="JetBrains Mon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762" y="560969"/>
            <a:ext cx="3874885" cy="279334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35391" y="3688886"/>
            <a:ext cx="2295821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282" y="3363768"/>
            <a:ext cx="4264184" cy="31703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5390" y="4693850"/>
            <a:ext cx="44180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/>
              <a:t>кількість точок становить 500, </a:t>
            </a:r>
          </a:p>
          <a:p>
            <a:r>
              <a:rPr lang="uk-UA" sz="1600" dirty="0"/>
              <a:t>тому підхід, представлений вище застосувати вже не можна:</a:t>
            </a:r>
            <a:endParaRPr lang="uk-UA" sz="1600" b="1" dirty="0"/>
          </a:p>
          <a:p>
            <a:endParaRPr lang="uk-UA" sz="1200" b="1" dirty="0"/>
          </a:p>
        </p:txBody>
      </p:sp>
    </p:spTree>
    <p:extLst>
      <p:ext uri="{BB962C8B-B14F-4D97-AF65-F5344CB8AC3E}">
        <p14:creationId xmlns:p14="http://schemas.microsoft.com/office/powerpoint/2010/main" val="4209309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95" y="217283"/>
            <a:ext cx="11986788" cy="6541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У такому випадку потрібно задати інтервал відображення маркерів, для цього використовується параметр </a:t>
            </a:r>
            <a:r>
              <a:rPr lang="en-US" sz="1600" b="1" i="1" dirty="0" err="1"/>
              <a:t>markevery</a:t>
            </a:r>
            <a:r>
              <a:rPr lang="en-US" sz="1600" dirty="0"/>
              <a:t>, </a:t>
            </a:r>
            <a:r>
              <a:rPr lang="uk-UA" sz="1600" dirty="0"/>
              <a:t>який може приймати одне з наступних значень: </a:t>
            </a:r>
          </a:p>
          <a:p>
            <a:r>
              <a:rPr lang="en-US" sz="1600" b="1" i="1" dirty="0"/>
              <a:t>None</a:t>
            </a:r>
            <a:r>
              <a:rPr lang="en-US" sz="1600" dirty="0"/>
              <a:t> - </a:t>
            </a:r>
            <a:r>
              <a:rPr lang="uk-UA" sz="1600" dirty="0"/>
              <a:t>відображатися буде кожна точка; </a:t>
            </a:r>
          </a:p>
          <a:p>
            <a:r>
              <a:rPr lang="en-US" sz="1600" b="1" i="1" dirty="0"/>
              <a:t>N</a:t>
            </a:r>
            <a:r>
              <a:rPr lang="en-US" sz="1600" dirty="0"/>
              <a:t> - </a:t>
            </a:r>
            <a:r>
              <a:rPr lang="uk-UA" sz="1600" dirty="0"/>
              <a:t>відображатися буде кожна </a:t>
            </a:r>
            <a:r>
              <a:rPr lang="en-US" sz="1600" dirty="0"/>
              <a:t>N-</a:t>
            </a:r>
            <a:r>
              <a:rPr lang="uk-UA" sz="1600" dirty="0"/>
              <a:t>а точка; </a:t>
            </a:r>
          </a:p>
          <a:p>
            <a:r>
              <a:rPr lang="uk-UA" sz="1600" b="1" i="1" dirty="0"/>
              <a:t>(</a:t>
            </a:r>
            <a:r>
              <a:rPr lang="en-US" sz="1600" b="1" i="1" dirty="0"/>
              <a:t>Start, N) </a:t>
            </a:r>
            <a:r>
              <a:rPr lang="en-US" sz="1600" dirty="0"/>
              <a:t>- </a:t>
            </a:r>
            <a:r>
              <a:rPr lang="uk-UA" sz="1600" dirty="0"/>
              <a:t>відображається кожна </a:t>
            </a:r>
            <a:r>
              <a:rPr lang="en-US" sz="1600" dirty="0"/>
              <a:t>N-</a:t>
            </a:r>
            <a:r>
              <a:rPr lang="uk-UA" sz="1600" dirty="0"/>
              <a:t>а точка починаючи з точки </a:t>
            </a:r>
            <a:r>
              <a:rPr lang="en-US" sz="1600" i="1" dirty="0"/>
              <a:t>start</a:t>
            </a:r>
            <a:r>
              <a:rPr lang="en-US" sz="1600" dirty="0"/>
              <a:t>; </a:t>
            </a:r>
            <a:endParaRPr lang="uk-UA" sz="1600" dirty="0"/>
          </a:p>
          <a:p>
            <a:r>
              <a:rPr lang="en-US" sz="1600" b="1" i="1" dirty="0"/>
              <a:t>slice(start, end, N)</a:t>
            </a:r>
            <a:r>
              <a:rPr lang="en-US" sz="1600" dirty="0"/>
              <a:t> - </a:t>
            </a:r>
            <a:r>
              <a:rPr lang="uk-UA" sz="1600" dirty="0"/>
              <a:t>відображається кожна </a:t>
            </a:r>
            <a:r>
              <a:rPr lang="en-US" sz="1600" dirty="0"/>
              <a:t>N-</a:t>
            </a:r>
            <a:r>
              <a:rPr lang="uk-UA" sz="1600" dirty="0"/>
              <a:t>а точка в інтервалі від </a:t>
            </a:r>
            <a:r>
              <a:rPr lang="en-US" sz="1600" i="1" dirty="0"/>
              <a:t>start</a:t>
            </a:r>
            <a:r>
              <a:rPr lang="en-US" sz="1600" dirty="0"/>
              <a:t> </a:t>
            </a:r>
            <a:r>
              <a:rPr lang="uk-UA" sz="1600" dirty="0"/>
              <a:t>до </a:t>
            </a:r>
            <a:r>
              <a:rPr lang="en-US" sz="1600" i="1" dirty="0"/>
              <a:t>end</a:t>
            </a:r>
            <a:r>
              <a:rPr lang="en-US" sz="1600" dirty="0"/>
              <a:t>; </a:t>
            </a:r>
            <a:endParaRPr lang="uk-UA" sz="1600" dirty="0"/>
          </a:p>
          <a:p>
            <a:r>
              <a:rPr lang="en-US" sz="1600" b="1" i="1" dirty="0"/>
              <a:t>[I, j, m, n]</a:t>
            </a:r>
            <a:r>
              <a:rPr lang="en-US" sz="1600" dirty="0"/>
              <a:t> - </a:t>
            </a:r>
            <a:r>
              <a:rPr lang="uk-UA" sz="1600" dirty="0"/>
              <a:t>будуть відображені тільки точки </a:t>
            </a:r>
            <a:r>
              <a:rPr lang="en-US" sz="1600" dirty="0" err="1"/>
              <a:t>i</a:t>
            </a:r>
            <a:r>
              <a:rPr lang="en-US" sz="1600" dirty="0"/>
              <a:t>, j, m, n. </a:t>
            </a: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Приклад, що демонструє роботу з </a:t>
            </a:r>
            <a:r>
              <a:rPr lang="en-US" sz="1600" b="1" i="1" dirty="0" err="1"/>
              <a:t>markevery</a:t>
            </a:r>
            <a:r>
              <a:rPr lang="en-US" sz="1600" dirty="0"/>
              <a:t>: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7695" y="3235436"/>
            <a:ext cx="6999032" cy="267765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m_ev_case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slice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case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enumerate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m_ev_case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str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case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"o"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markevery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case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505" y="3105339"/>
            <a:ext cx="5080495" cy="365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329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Обрізка графіку</a:t>
            </a:r>
          </a:p>
          <a:p>
            <a:pPr marL="0" indent="0">
              <a:buNone/>
            </a:pPr>
            <a:r>
              <a:rPr lang="uk-UA" sz="1600" dirty="0"/>
              <a:t>Для того, щоб відобразити тільки частину графіка, яка відповідає певній умові використовують попереднє маскування даних за допомогою функції </a:t>
            </a:r>
            <a:r>
              <a:rPr lang="en-US" sz="1600" b="1" i="1" dirty="0" err="1"/>
              <a:t>masked_where</a:t>
            </a:r>
            <a:r>
              <a:rPr lang="en-US" sz="1600" dirty="0"/>
              <a:t> </a:t>
            </a:r>
            <a:r>
              <a:rPr lang="uk-UA" sz="1600" dirty="0"/>
              <a:t>з пакета </a:t>
            </a:r>
            <a:r>
              <a:rPr lang="en-US" sz="1600" b="1" i="1" dirty="0" err="1"/>
              <a:t>numpy</a:t>
            </a:r>
            <a:r>
              <a:rPr lang="en-US" sz="1600" dirty="0"/>
              <a:t>.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16872" y="2137208"/>
            <a:ext cx="3873176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y_masked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masked_where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 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ylim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y_masked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linewidth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977" y="1649995"/>
            <a:ext cx="4593124" cy="344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144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b="1" dirty="0"/>
              <a:t>Візуалізація даних. Ступінчастий, стековий, точковий графік і інші </a:t>
            </a:r>
            <a:endParaRPr lang="en-US" sz="1600" b="1" dirty="0"/>
          </a:p>
          <a:p>
            <a:pPr marL="0" indent="0">
              <a:spcBef>
                <a:spcPts val="0"/>
              </a:spcBef>
              <a:buNone/>
            </a:pPr>
            <a:endParaRPr lang="en-US" sz="16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/>
              <a:t>Ступ</a:t>
            </a:r>
            <a:r>
              <a:rPr lang="uk-UA" sz="1600" b="1" dirty="0"/>
              <a:t>і</a:t>
            </a:r>
            <a:r>
              <a:rPr lang="ru-RU" sz="1600" b="1" dirty="0"/>
              <a:t>нчатий графік. </a:t>
            </a:r>
            <a:r>
              <a:rPr lang="ru-RU" sz="1600" dirty="0"/>
              <a:t>Такий графік будується за допомогою функції </a:t>
            </a:r>
            <a:r>
              <a:rPr lang="ru-RU" sz="1600" b="1" i="1" dirty="0"/>
              <a:t>step()</a:t>
            </a:r>
            <a:r>
              <a:rPr lang="ru-RU" sz="1600" dirty="0"/>
              <a:t>, яка приймає набір наступних параметрів: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x</a:t>
            </a:r>
            <a:r>
              <a:rPr lang="ru-RU" sz="1600" i="1" dirty="0"/>
              <a:t>: array_like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набір даних для вісі абсцис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y</a:t>
            </a:r>
            <a:r>
              <a:rPr lang="ru-RU" sz="1600" i="1" dirty="0"/>
              <a:t>: array_like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набір даних для вісі ординат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fmt</a:t>
            </a:r>
            <a:r>
              <a:rPr lang="ru-RU" sz="1600" i="1" dirty="0"/>
              <a:t>: str, optional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Задає відображення лінії.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data</a:t>
            </a:r>
            <a:r>
              <a:rPr lang="ru-RU" sz="1600" i="1" dirty="0"/>
              <a:t>: indexable object, optional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мітки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where</a:t>
            </a:r>
            <a:r>
              <a:rPr lang="ru-RU" sz="1600" i="1" dirty="0"/>
              <a:t> : {‘pre’, ‘post’, ‘mid’}, optional, default ‘pre’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Визначає місце, де буде встановлено крок. </a:t>
            </a:r>
          </a:p>
          <a:p>
            <a:pPr lvl="2">
              <a:spcBef>
                <a:spcPts val="0"/>
              </a:spcBef>
            </a:pPr>
            <a:r>
              <a:rPr lang="ru-RU" sz="1600" i="1" dirty="0"/>
              <a:t>‘pre’</a:t>
            </a:r>
            <a:r>
              <a:rPr lang="ru-RU" sz="1600" dirty="0"/>
              <a:t>: значення </a:t>
            </a:r>
            <a:r>
              <a:rPr lang="ru-RU" sz="1600" i="1" dirty="0"/>
              <a:t>y</a:t>
            </a:r>
            <a:r>
              <a:rPr lang="ru-RU" sz="1600" dirty="0"/>
              <a:t> ставиться зліва від значення </a:t>
            </a:r>
            <a:r>
              <a:rPr lang="ru-RU" sz="1600" i="1" dirty="0"/>
              <a:t>x</a:t>
            </a:r>
            <a:r>
              <a:rPr lang="ru-RU" sz="1600" dirty="0"/>
              <a:t>, тобто значення </a:t>
            </a:r>
            <a:r>
              <a:rPr lang="ru-RU" sz="1600" i="1" dirty="0"/>
              <a:t>y[i] </a:t>
            </a:r>
            <a:r>
              <a:rPr lang="ru-RU" sz="1600" dirty="0"/>
              <a:t>визначається для інтервалу </a:t>
            </a:r>
            <a:r>
              <a:rPr lang="ru-RU" sz="1600" i="1" dirty="0"/>
              <a:t>(x[i-1]; x[i])</a:t>
            </a:r>
            <a:r>
              <a:rPr lang="ru-RU" sz="1600" dirty="0"/>
              <a:t>.</a:t>
            </a:r>
          </a:p>
          <a:p>
            <a:pPr lvl="2">
              <a:spcBef>
                <a:spcPts val="0"/>
              </a:spcBef>
            </a:pPr>
            <a:r>
              <a:rPr lang="ru-RU" sz="1600" i="1" dirty="0"/>
              <a:t>‘post’</a:t>
            </a:r>
            <a:r>
              <a:rPr lang="ru-RU" sz="1600" dirty="0"/>
              <a:t>: значення </a:t>
            </a:r>
            <a:r>
              <a:rPr lang="ru-RU" sz="1600" i="1" dirty="0"/>
              <a:t>y</a:t>
            </a:r>
            <a:r>
              <a:rPr lang="ru-RU" sz="1600" dirty="0"/>
              <a:t> ставиться справа від значення </a:t>
            </a:r>
            <a:r>
              <a:rPr lang="ru-RU" sz="1600" i="1" dirty="0"/>
              <a:t>x</a:t>
            </a:r>
            <a:r>
              <a:rPr lang="ru-RU" sz="1600" dirty="0"/>
              <a:t>, тобто значення </a:t>
            </a:r>
            <a:r>
              <a:rPr lang="ru-RU" sz="1600" i="1" dirty="0"/>
              <a:t>y[i] </a:t>
            </a:r>
            <a:r>
              <a:rPr lang="ru-RU" sz="1600" dirty="0"/>
              <a:t>визначається для інтервалу </a:t>
            </a:r>
            <a:r>
              <a:rPr lang="ru-RU" sz="1600" i="1" dirty="0"/>
              <a:t>(x[i]; x[i+1])</a:t>
            </a:r>
            <a:r>
              <a:rPr lang="ru-RU" sz="1600" dirty="0"/>
              <a:t>.</a:t>
            </a:r>
          </a:p>
          <a:p>
            <a:pPr lvl="2">
              <a:spcBef>
                <a:spcPts val="0"/>
              </a:spcBef>
            </a:pPr>
            <a:r>
              <a:rPr lang="ru-RU" sz="1600" i="1" dirty="0"/>
              <a:t>‘mid’</a:t>
            </a:r>
            <a:r>
              <a:rPr lang="ru-RU" sz="1600" dirty="0"/>
              <a:t>: значення </a:t>
            </a:r>
            <a:r>
              <a:rPr lang="ru-RU" sz="1600" i="1" dirty="0"/>
              <a:t>y</a:t>
            </a:r>
            <a:r>
              <a:rPr lang="ru-RU" sz="1600" dirty="0"/>
              <a:t> ставиться в середині інтервалу.</a:t>
            </a:r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61500" y="4308404"/>
            <a:ext cx="3506088" cy="2462213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where_set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'pre'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'post'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'mid'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enumerate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step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"g-o"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where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where_set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grid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656" y="4226551"/>
            <a:ext cx="8092222" cy="226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409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91" y="208047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Для побудови </a:t>
            </a:r>
            <a:r>
              <a:rPr lang="uk-UA" sz="1600" b="1" dirty="0"/>
              <a:t>стекового графіка </a:t>
            </a:r>
            <a:r>
              <a:rPr lang="uk-UA" sz="1600" dirty="0"/>
              <a:t>використовується функція </a:t>
            </a:r>
            <a:r>
              <a:rPr lang="uk-UA" sz="1600" b="1" i="1" dirty="0"/>
              <a:t>stackplot()</a:t>
            </a:r>
            <a:r>
              <a:rPr lang="uk-UA" sz="1600" dirty="0"/>
              <a:t>. Суть його в тому, що графіки відображаються один над одним, і кожен наступний є сумою попереднього і заданого набору даних: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14036" y="912537"/>
            <a:ext cx="3344185" cy="267765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array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([(-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array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([(-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array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labels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"y3"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stackplot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labels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loc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'upper left'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874" y="912537"/>
            <a:ext cx="3802326" cy="28097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02028" y="912537"/>
            <a:ext cx="36276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/>
              <a:t>Верхня межа області </a:t>
            </a:r>
            <a:r>
              <a:rPr lang="en-US" sz="1600" i="1" dirty="0"/>
              <a:t>y2 </a:t>
            </a:r>
            <a:r>
              <a:rPr lang="uk-UA" sz="1600" i="1" dirty="0"/>
              <a:t>визначається як сума значень з наборів </a:t>
            </a:r>
            <a:r>
              <a:rPr lang="en-US" sz="1600" i="1" dirty="0"/>
              <a:t>y1 </a:t>
            </a:r>
            <a:r>
              <a:rPr lang="uk-UA" sz="1600" i="1" dirty="0"/>
              <a:t>і </a:t>
            </a:r>
            <a:r>
              <a:rPr lang="en-US" sz="1600" i="1" dirty="0"/>
              <a:t>y2, y3 - </a:t>
            </a:r>
            <a:r>
              <a:rPr lang="uk-UA" sz="1600" i="1" dirty="0"/>
              <a:t>відповідно сума </a:t>
            </a:r>
            <a:r>
              <a:rPr lang="en-US" sz="1600" i="1" dirty="0"/>
              <a:t>y1, y2 </a:t>
            </a:r>
            <a:r>
              <a:rPr lang="uk-UA" sz="1600" i="1" dirty="0"/>
              <a:t>і </a:t>
            </a:r>
            <a:r>
              <a:rPr lang="en-US" sz="1600" i="1" dirty="0"/>
              <a:t>y3. </a:t>
            </a:r>
            <a:endParaRPr lang="uk-UA" sz="1600" i="1" dirty="0"/>
          </a:p>
        </p:txBody>
      </p:sp>
    </p:spTree>
    <p:extLst>
      <p:ext uri="{BB962C8B-B14F-4D97-AF65-F5344CB8AC3E}">
        <p14:creationId xmlns:p14="http://schemas.microsoft.com/office/powerpoint/2010/main" val="33664247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209" y="152628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/>
              <a:t>Stem-графік </a:t>
            </a:r>
          </a:p>
          <a:p>
            <a:pPr marL="0" indent="0">
              <a:buNone/>
            </a:pPr>
            <a:r>
              <a:rPr lang="uk-UA" sz="1600" dirty="0"/>
              <a:t>Візуально цей графік виглядає як набір ліній від точки з координатами (x, y) до базової лінії, у верхній точці ставиться маркер: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endParaRPr lang="ru-RU" sz="1600" dirty="0"/>
          </a:p>
          <a:p>
            <a:pPr marL="0" indent="0">
              <a:buNone/>
            </a:pPr>
            <a:r>
              <a:rPr lang="ru-RU" sz="1600" dirty="0"/>
              <a:t>Додаткові параметри функції </a:t>
            </a:r>
            <a:r>
              <a:rPr lang="ru-RU" sz="1600" b="1" i="1" dirty="0"/>
              <a:t>stem()</a:t>
            </a:r>
            <a:r>
              <a:rPr lang="ru-RU" sz="1600" dirty="0"/>
              <a:t>:</a:t>
            </a:r>
          </a:p>
          <a:p>
            <a:r>
              <a:rPr lang="ru-RU" sz="1600" b="1" i="1" dirty="0"/>
              <a:t>linefmt</a:t>
            </a:r>
            <a:r>
              <a:rPr lang="ru-RU" sz="1600" i="1" dirty="0"/>
              <a:t>: str, optional</a:t>
            </a:r>
            <a:r>
              <a:rPr lang="ru-RU" sz="1600" dirty="0"/>
              <a:t> </a:t>
            </a:r>
          </a:p>
          <a:p>
            <a:pPr lvl="1"/>
            <a:r>
              <a:rPr lang="ru-RU" sz="1600" dirty="0"/>
              <a:t>Стиль вертикальної лінії</a:t>
            </a:r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32509" y="1294128"/>
            <a:ext cx="3119765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array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([(-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stem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414" y="847437"/>
            <a:ext cx="3612756" cy="267161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558693"/>
              </p:ext>
            </p:extLst>
          </p:nvPr>
        </p:nvGraphicFramePr>
        <p:xfrm>
          <a:off x="189209" y="4750280"/>
          <a:ext cx="5967147" cy="1676400"/>
        </p:xfrm>
        <a:graphic>
          <a:graphicData uri="http://schemas.openxmlformats.org/drawingml/2006/table">
            <a:tbl>
              <a:tblPr/>
              <a:tblGrid>
                <a:gridCol w="976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0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effectLst/>
                        </a:rPr>
                        <a:t>С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имвол</a:t>
                      </a:r>
                      <a:endParaRPr lang="ru-RU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Стиль лінії</a:t>
                      </a:r>
                      <a:endParaRPr lang="ru-RU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0" i="1">
                          <a:solidFill>
                            <a:srgbClr val="000000"/>
                          </a:solidFill>
                          <a:effectLst/>
                        </a:rPr>
                        <a:t>‘-‘</a:t>
                      </a:r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Суцільна лінія (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solid line style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0" i="1">
                          <a:solidFill>
                            <a:srgbClr val="000000"/>
                          </a:solidFill>
                          <a:effectLst/>
                        </a:rPr>
                        <a:t>‘–‘</a:t>
                      </a:r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Штрихова лінія (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dashed line style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0" i="1">
                          <a:solidFill>
                            <a:srgbClr val="000000"/>
                          </a:solidFill>
                          <a:effectLst/>
                        </a:rPr>
                        <a:t>‘-.’</a:t>
                      </a:r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Штрих-пунктирна лінія (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dash-dot line style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0" i="1">
                          <a:solidFill>
                            <a:srgbClr val="000000"/>
                          </a:solidFill>
                          <a:effectLst/>
                        </a:rPr>
                        <a:t>‘:’</a:t>
                      </a:r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</a:rPr>
                        <a:t>Штрихова лінія (</a:t>
                      </a:r>
                      <a:r>
                        <a:rPr lang="en-US" sz="1600" b="0" i="1" dirty="0">
                          <a:solidFill>
                            <a:srgbClr val="000000"/>
                          </a:solidFill>
                          <a:effectLst/>
                        </a:rPr>
                        <a:t>dotted line style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3293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 lnSpcReduction="10000"/>
          </a:bodyPr>
          <a:lstStyle/>
          <a:p>
            <a:r>
              <a:rPr lang="da-DK" sz="1600" b="1" i="1" dirty="0"/>
              <a:t>markerfmt</a:t>
            </a:r>
            <a:r>
              <a:rPr lang="da-DK" sz="1600" i="1" dirty="0"/>
              <a:t>: str, optional</a:t>
            </a:r>
            <a:r>
              <a:rPr lang="da-DK" sz="1600" dirty="0"/>
              <a:t> </a:t>
            </a:r>
          </a:p>
          <a:p>
            <a:pPr lvl="1"/>
            <a:r>
              <a:rPr lang="da-DK" sz="1600" dirty="0"/>
              <a:t>Формат маркера</a:t>
            </a:r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pPr lvl="1"/>
            <a:endParaRPr lang="uk-UA" sz="1600" dirty="0"/>
          </a:p>
          <a:p>
            <a:r>
              <a:rPr lang="en-US" sz="1600" b="1" i="1" dirty="0" err="1"/>
              <a:t>basefmt</a:t>
            </a:r>
            <a:r>
              <a:rPr lang="en-US" sz="1600" i="1" dirty="0"/>
              <a:t>: </a:t>
            </a:r>
            <a:r>
              <a:rPr lang="en-US" sz="1600" i="1" dirty="0" err="1"/>
              <a:t>str</a:t>
            </a:r>
            <a:r>
              <a:rPr lang="en-US" sz="1600" i="1" dirty="0"/>
              <a:t>, optional</a:t>
            </a:r>
            <a:r>
              <a:rPr lang="en-US" sz="1600" dirty="0"/>
              <a:t> </a:t>
            </a:r>
          </a:p>
          <a:p>
            <a:pPr lvl="1"/>
            <a:r>
              <a:rPr lang="ru-RU" sz="1600" dirty="0"/>
              <a:t>Формат базової лінії</a:t>
            </a:r>
          </a:p>
          <a:p>
            <a:r>
              <a:rPr lang="en-US" sz="1600" b="1" i="1" dirty="0"/>
              <a:t>bottom</a:t>
            </a:r>
            <a:r>
              <a:rPr lang="en-US" sz="1600" i="1" dirty="0"/>
              <a:t>: float, optional, default: 0</a:t>
            </a:r>
            <a:r>
              <a:rPr lang="en-US" sz="1600" dirty="0"/>
              <a:t> </a:t>
            </a:r>
          </a:p>
          <a:p>
            <a:pPr lvl="1"/>
            <a:r>
              <a:rPr lang="en-US" sz="1600" i="1" dirty="0"/>
              <a:t>y</a:t>
            </a:r>
            <a:r>
              <a:rPr lang="en-US" sz="1600" dirty="0"/>
              <a:t>-</a:t>
            </a:r>
            <a:r>
              <a:rPr lang="ru-RU" sz="1600" dirty="0"/>
              <a:t>координата базової лінії</a:t>
            </a:r>
          </a:p>
          <a:p>
            <a:pPr marL="0" lvl="1" indent="0">
              <a:buNone/>
            </a:pPr>
            <a:endParaRPr lang="da-DK" sz="1600" dirty="0"/>
          </a:p>
          <a:p>
            <a:pPr marL="0" indent="0">
              <a:buNone/>
            </a:pPr>
            <a:endParaRPr lang="uk-UA" sz="1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872065"/>
              </p:ext>
            </p:extLst>
          </p:nvPr>
        </p:nvGraphicFramePr>
        <p:xfrm>
          <a:off x="395933" y="865958"/>
          <a:ext cx="6059188" cy="4351335"/>
        </p:xfrm>
        <a:graphic>
          <a:graphicData uri="http://schemas.openxmlformats.org/drawingml/2006/table">
            <a:tbl>
              <a:tblPr/>
              <a:tblGrid>
                <a:gridCol w="165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9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089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Значення</a:t>
                      </a:r>
                      <a:endParaRPr lang="ru-RU" sz="1400" dirty="0">
                        <a:effectLst/>
                      </a:endParaRPr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sz="1400" dirty="0">
                        <a:effectLst/>
                      </a:endParaRPr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‘o’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solidFill>
                            <a:srgbClr val="000000"/>
                          </a:solidFill>
                          <a:effectLst/>
                        </a:rPr>
                        <a:t>Круг (</a:t>
                      </a:r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Circle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ru-RU" sz="1400" b="0" i="1">
                          <a:solidFill>
                            <a:srgbClr val="000000"/>
                          </a:solidFill>
                          <a:effectLst/>
                        </a:rPr>
                        <a:t>‘+’</a:t>
                      </a:r>
                      <a:endParaRPr lang="ru-RU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Знак плюс (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Plus sign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ru-RU" sz="1400" b="0" i="1">
                          <a:solidFill>
                            <a:srgbClr val="000000"/>
                          </a:solidFill>
                          <a:effectLst/>
                        </a:rPr>
                        <a:t>‘*’</a:t>
                      </a:r>
                      <a:endParaRPr lang="ru-RU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Зірка (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Asterisk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ru-RU" sz="1400" b="0" i="1">
                          <a:solidFill>
                            <a:srgbClr val="000000"/>
                          </a:solidFill>
                          <a:effectLst/>
                        </a:rPr>
                        <a:t>‘.’</a:t>
                      </a:r>
                      <a:endParaRPr lang="ru-RU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Точка (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Point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‘x’</a:t>
                      </a:r>
                      <a:endParaRPr lang="en-US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Хрест (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Cross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‘square’ or ‘s’</a:t>
                      </a:r>
                      <a:endParaRPr lang="en-US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Квадрат (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Square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‘diamond’ or ‘d’</a:t>
                      </a:r>
                      <a:endParaRPr lang="en-US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Ромб (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Diamond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ru-RU" sz="1400" b="0" i="1">
                          <a:solidFill>
                            <a:srgbClr val="000000"/>
                          </a:solidFill>
                          <a:effectLst/>
                        </a:rPr>
                        <a:t>‘^’</a:t>
                      </a:r>
                      <a:endParaRPr lang="ru-RU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 вниз (</a:t>
                      </a:r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triangle_down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‘v’</a:t>
                      </a:r>
                      <a:endParaRPr lang="en-US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 вверх  (</a:t>
                      </a:r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triangle_up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ru-RU" sz="1400" b="0" i="1">
                          <a:solidFill>
                            <a:srgbClr val="000000"/>
                          </a:solidFill>
                          <a:effectLst/>
                        </a:rPr>
                        <a:t>‘&lt;‘</a:t>
                      </a:r>
                      <a:endParaRPr lang="ru-RU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 вліво(</a:t>
                      </a:r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triangle_left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ru-RU" sz="1400" b="0" i="1">
                          <a:solidFill>
                            <a:srgbClr val="000000"/>
                          </a:solidFill>
                          <a:effectLst/>
                        </a:rPr>
                        <a:t>‘&gt;’</a:t>
                      </a:r>
                      <a:endParaRPr lang="ru-RU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Трикутник, направлений вправо(</a:t>
                      </a:r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triangle_right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‘pentagram’ or ‘p’</a:t>
                      </a:r>
                      <a:endParaRPr lang="en-US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П’ятикутник (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Five-pointed star (pentagram)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‘hexagram’ or ‘h’</a:t>
                      </a:r>
                      <a:endParaRPr lang="en-US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Шестикутник (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Six-pointed star (hexagram)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‘none’</a:t>
                      </a:r>
                      <a:endParaRPr lang="en-US" sz="140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Без маркера (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No markers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400" dirty="0"/>
                    </a:p>
                  </a:txBody>
                  <a:tcPr marL="72522" marR="72522" marT="36261" marB="362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414787" y="217283"/>
            <a:ext cx="41193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Приклад, що демонструє роботу з додатковими параметрами:</a:t>
            </a:r>
            <a:endParaRPr lang="uk-UA" sz="1600" i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322514" y="876937"/>
            <a:ext cx="4303871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array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([(-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stem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linefmt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"r--"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markerfmt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"^"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bottom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050" y="2895621"/>
            <a:ext cx="4138575" cy="307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312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1" y="217283"/>
            <a:ext cx="1161559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Для відображення </a:t>
            </a:r>
            <a:r>
              <a:rPr lang="uk-UA" sz="1600" b="1" dirty="0"/>
              <a:t>точкового графіка </a:t>
            </a:r>
            <a:r>
              <a:rPr lang="uk-UA" sz="1600" dirty="0"/>
              <a:t>призначена функція </a:t>
            </a:r>
            <a:r>
              <a:rPr lang="en-US" sz="1600" b="1" i="1" dirty="0"/>
              <a:t>scatter()</a:t>
            </a:r>
            <a:r>
              <a:rPr lang="en-US" sz="1600" dirty="0"/>
              <a:t>. </a:t>
            </a:r>
            <a:r>
              <a:rPr lang="uk-UA" sz="1600" dirty="0"/>
              <a:t>У найпростішому вигляді точковий графік можна отримати передавши функції </a:t>
            </a:r>
            <a:r>
              <a:rPr lang="en-US" sz="1600" b="1" i="1" dirty="0"/>
              <a:t>scatter()</a:t>
            </a:r>
            <a:r>
              <a:rPr lang="en-US" sz="1600" dirty="0"/>
              <a:t> </a:t>
            </a:r>
            <a:r>
              <a:rPr lang="uk-UA" sz="1600" dirty="0"/>
              <a:t>набори точок для </a:t>
            </a:r>
            <a:r>
              <a:rPr lang="en-US" sz="1600" dirty="0"/>
              <a:t>x, y </a:t>
            </a:r>
            <a:r>
              <a:rPr lang="uk-UA" sz="1600" dirty="0"/>
              <a:t>координат: 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Для більш детальної настройки відображення необхідно скористатися додатковими параметрами функції </a:t>
            </a:r>
            <a:r>
              <a:rPr lang="en-US" sz="1600" b="1" i="1" dirty="0"/>
              <a:t>scatter()</a:t>
            </a:r>
            <a:r>
              <a:rPr lang="en-US" sz="1600" dirty="0"/>
              <a:t>, </a:t>
            </a:r>
            <a:r>
              <a:rPr lang="uk-UA" sz="1600" dirty="0"/>
              <a:t>сигнатура її виклику має наступний вигляд: </a:t>
            </a:r>
          </a:p>
          <a:p>
            <a:pPr marL="0" indent="0">
              <a:buNone/>
            </a:pPr>
            <a:r>
              <a:rPr lang="en-US" sz="1600" b="1" i="1" dirty="0"/>
              <a:t>scatter(x, y, s = None, c = None, marker = None, </a:t>
            </a:r>
            <a:r>
              <a:rPr lang="en-US" sz="1600" b="1" i="1" dirty="0" err="1"/>
              <a:t>cmap</a:t>
            </a:r>
            <a:r>
              <a:rPr lang="en-US" sz="1600" b="1" i="1" dirty="0"/>
              <a:t> = None, norm = None, </a:t>
            </a:r>
            <a:r>
              <a:rPr lang="en-US" sz="1600" b="1" i="1" dirty="0" err="1"/>
              <a:t>vmin</a:t>
            </a:r>
            <a:r>
              <a:rPr lang="en-US" sz="1600" b="1" i="1" dirty="0"/>
              <a:t> = None, </a:t>
            </a:r>
            <a:r>
              <a:rPr lang="en-US" sz="1600" b="1" i="1" dirty="0" err="1"/>
              <a:t>vmax</a:t>
            </a:r>
            <a:r>
              <a:rPr lang="en-US" sz="1600" b="1" i="1" dirty="0"/>
              <a:t> = None, alpha = None, </a:t>
            </a:r>
            <a:r>
              <a:rPr lang="en-US" sz="1600" b="1" i="1" dirty="0" err="1"/>
              <a:t>linewidths</a:t>
            </a:r>
            <a:r>
              <a:rPr lang="en-US" sz="1600" b="1" i="1" dirty="0"/>
              <a:t> = None, </a:t>
            </a:r>
            <a:r>
              <a:rPr lang="en-US" sz="1600" b="1" i="1" dirty="0" err="1"/>
              <a:t>verts</a:t>
            </a:r>
            <a:r>
              <a:rPr lang="en-US" sz="1600" b="1" i="1" dirty="0"/>
              <a:t> = None, </a:t>
            </a:r>
            <a:r>
              <a:rPr lang="en-US" sz="1600" b="1" i="1" dirty="0" err="1"/>
              <a:t>edgecolors</a:t>
            </a:r>
            <a:r>
              <a:rPr lang="en-US" sz="1600" b="1" i="1" dirty="0"/>
              <a:t> = None, *, </a:t>
            </a:r>
            <a:r>
              <a:rPr lang="en-US" sz="1600" b="1" i="1" dirty="0" err="1"/>
              <a:t>plotnonfinite</a:t>
            </a:r>
            <a:r>
              <a:rPr lang="en-US" sz="1600" b="1" i="1" dirty="0"/>
              <a:t> = False, data = None, ** </a:t>
            </a:r>
            <a:r>
              <a:rPr lang="en-US" sz="1600" b="1" i="1" dirty="0" err="1"/>
              <a:t>kwargs</a:t>
            </a:r>
            <a:r>
              <a:rPr lang="en-US" sz="1600" b="1" i="1" dirty="0"/>
              <a:t>)</a:t>
            </a:r>
            <a:endParaRPr lang="uk-UA" sz="1600" b="1" i="1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5391" y="1003685"/>
            <a:ext cx="2502608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scatter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116" y="833909"/>
            <a:ext cx="3668927" cy="266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9096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551" y="217283"/>
            <a:ext cx="11588436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 </a:t>
            </a:r>
            <a:r>
              <a:rPr lang="uk-UA" sz="1600" dirty="0"/>
              <a:t>Розглянемо деякі з параметрів налаштування відображення точкового графіка: </a:t>
            </a:r>
          </a:p>
          <a:p>
            <a:pPr marL="0" indent="0">
              <a:buNone/>
            </a:pPr>
            <a:endParaRPr lang="uk-UA" sz="1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75740"/>
              </p:ext>
            </p:extLst>
          </p:nvPr>
        </p:nvGraphicFramePr>
        <p:xfrm>
          <a:off x="262551" y="965546"/>
          <a:ext cx="6427960" cy="5223578"/>
        </p:xfrm>
        <a:graphic>
          <a:graphicData uri="http://schemas.openxmlformats.org/drawingml/2006/table">
            <a:tbl>
              <a:tblPr/>
              <a:tblGrid>
                <a:gridCol w="1192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8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3012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Параметр</a:t>
                      </a:r>
                      <a:endParaRPr lang="ru-RU" sz="1400" dirty="0">
                        <a:effectLst/>
                      </a:endParaRPr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Тип</a:t>
                      </a:r>
                      <a:endParaRPr lang="ru-RU" sz="1400" dirty="0">
                        <a:effectLst/>
                      </a:endParaRPr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Опис</a:t>
                      </a:r>
                      <a:endParaRPr lang="ru-RU" sz="1400" dirty="0">
                        <a:effectLst/>
                      </a:endParaRPr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012"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US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array_like, shape (n, )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Набір даних для вісі абсцис</a:t>
                      </a:r>
                      <a:endParaRPr lang="ru-RU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012"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y</a:t>
                      </a:r>
                      <a:endParaRPr lang="en-US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array_like, shape (n, )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Набір даних для вісі ординат</a:t>
                      </a:r>
                      <a:endParaRPr lang="ru-RU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271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s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scalar </a:t>
                      </a:r>
                      <a:r>
                        <a:rPr lang="uk-UA" sz="1400" b="0" dirty="0">
                          <a:solidFill>
                            <a:srgbClr val="000000"/>
                          </a:solidFill>
                          <a:effectLst/>
                        </a:rPr>
                        <a:t>або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array_like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, shape (n, ), optional</a:t>
                      </a:r>
                      <a:endParaRPr lang="en-US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solidFill>
                            <a:srgbClr val="000000"/>
                          </a:solidFill>
                          <a:effectLst/>
                        </a:rPr>
                        <a:t>Масштаб точек</a:t>
                      </a:r>
                      <a:endParaRPr lang="ru-RU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271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c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color, sequence, </a:t>
                      </a:r>
                      <a:r>
                        <a:rPr lang="uk-UA" sz="1400" b="0" dirty="0">
                          <a:solidFill>
                            <a:srgbClr val="000000"/>
                          </a:solidFill>
                          <a:effectLst/>
                        </a:rPr>
                        <a:t>або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sequence of color, optional</a:t>
                      </a:r>
                      <a:endParaRPr lang="en-US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Колір</a:t>
                      </a:r>
                      <a:endParaRPr lang="ru-RU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012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marker 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MarkerStyle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, optional</a:t>
                      </a:r>
                      <a:endParaRPr lang="en-US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Стиль точки об’єкта</a:t>
                      </a:r>
                      <a:endParaRPr lang="ru-RU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012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cmap 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Colormap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, optional, default: None</a:t>
                      </a:r>
                      <a:endParaRPr lang="en-US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Кольорова схема</a:t>
                      </a:r>
                      <a:endParaRPr lang="ru-RU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012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norm 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Normalize, optional, default: None</a:t>
                      </a:r>
                      <a:endParaRPr lang="en-US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Нормалізація даних</a:t>
                      </a:r>
                      <a:endParaRPr lang="ru-RU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012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alpha 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scalar, optional, default: None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Прозорість</a:t>
                      </a:r>
                      <a:endParaRPr lang="ru-RU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5271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linewidths 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scalar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1400" b="0" i="1" dirty="0" err="1">
                          <a:solidFill>
                            <a:srgbClr val="000000"/>
                          </a:solidFill>
                          <a:effectLst/>
                        </a:rPr>
                        <a:t>array_like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, optional, default: None</a:t>
                      </a:r>
                      <a:endParaRPr lang="en-US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Ширина межі маркеру</a:t>
                      </a:r>
                      <a:endParaRPr lang="ru-RU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5271">
                <a:tc>
                  <a:txBody>
                    <a:bodyPr/>
                    <a:lstStyle/>
                    <a:p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</a:rPr>
                        <a:t>edgecolors </a:t>
                      </a:r>
                      <a:endParaRPr lang="en-US" sz="140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{‘face’, ‘none’, None}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color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або </a:t>
                      </a: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</a:rPr>
                        <a:t>sequence of color, optional.</a:t>
                      </a:r>
                      <a:endParaRPr lang="en-US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</a:rPr>
                        <a:t>Колір межі</a:t>
                      </a:r>
                      <a:endParaRPr lang="ru-RU" sz="1400" dirty="0"/>
                    </a:p>
                  </a:txBody>
                  <a:tcPr marL="77702" marR="77702" marT="38851" marB="388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973494" y="785978"/>
            <a:ext cx="4327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Приклад, що використовує розширені параметри для налаштування відображення графіка: </a:t>
            </a:r>
            <a:endParaRPr lang="uk-UA" sz="1600" i="1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905594" y="1751104"/>
            <a:ext cx="4945393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2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10.5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scatter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80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marker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"D"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linewidths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edgecolors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"g"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3494" y="3240259"/>
            <a:ext cx="3780922" cy="285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953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605" y="172016"/>
            <a:ext cx="11579382" cy="63193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Приклад, що демонструє роботу з кольором і розміром маркерів в точковому графіку: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1604" y="628958"/>
            <a:ext cx="6342890" cy="289310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colors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mcolors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bc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mcolors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BASE_COLORS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10.5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0.25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num_set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mcolors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BASE_COLORS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num_set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35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colors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keys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num_set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scatter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alpha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colors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linewidths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edgecolors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"face"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"g--"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alpha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336" y="628958"/>
            <a:ext cx="5488663" cy="390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029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65" y="217283"/>
            <a:ext cx="11552222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Стовпчасті діаграми </a:t>
            </a:r>
          </a:p>
          <a:p>
            <a:pPr marL="0" indent="0">
              <a:buNone/>
            </a:pPr>
            <a:r>
              <a:rPr lang="uk-UA" sz="1600" dirty="0"/>
              <a:t>Для візуалізації категоріальних даних добре підходять стовпчасті діаграми. Для їх побудови використовуються функції: </a:t>
            </a:r>
          </a:p>
          <a:p>
            <a:pPr marL="0" indent="0">
              <a:buNone/>
            </a:pPr>
            <a:r>
              <a:rPr lang="en-US" sz="1600" b="1" i="1" dirty="0"/>
              <a:t>bar() </a:t>
            </a:r>
            <a:r>
              <a:rPr lang="en-US" sz="1600" dirty="0"/>
              <a:t>- </a:t>
            </a:r>
            <a:r>
              <a:rPr lang="uk-UA" sz="1600" dirty="0"/>
              <a:t>для побудови вертикальної діаграми </a:t>
            </a:r>
          </a:p>
          <a:p>
            <a:pPr marL="0" indent="0">
              <a:buNone/>
            </a:pPr>
            <a:r>
              <a:rPr lang="en-US" sz="1600" b="1" i="1" dirty="0" err="1"/>
              <a:t>barh</a:t>
            </a:r>
            <a:r>
              <a:rPr lang="en-US" sz="1600" b="1" i="1" dirty="0"/>
              <a:t>() </a:t>
            </a:r>
            <a:r>
              <a:rPr lang="en-US" sz="1600" dirty="0"/>
              <a:t>- </a:t>
            </a:r>
            <a:r>
              <a:rPr lang="uk-UA" sz="1600" dirty="0"/>
              <a:t>для побудови горизонтальної діаграми. </a:t>
            </a:r>
          </a:p>
          <a:p>
            <a:pPr marL="0" indent="0">
              <a:buNone/>
            </a:pPr>
            <a:r>
              <a:rPr lang="uk-UA" sz="1600" dirty="0"/>
              <a:t>Побудуємо просту діаграму: 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uk-UA" sz="1600" dirty="0"/>
              <a:t>Якщо замінимо </a:t>
            </a:r>
            <a:r>
              <a:rPr lang="en-US" sz="1600" b="1" i="1" dirty="0"/>
              <a:t>bar() </a:t>
            </a:r>
            <a:r>
              <a:rPr lang="uk-UA" sz="1600" dirty="0"/>
              <a:t>на </a:t>
            </a:r>
            <a:r>
              <a:rPr lang="en-US" sz="1600" b="1" i="1" dirty="0" err="1"/>
              <a:t>barh</a:t>
            </a:r>
            <a:r>
              <a:rPr lang="en-US" sz="1600" b="1" i="1" dirty="0"/>
              <a:t>() </a:t>
            </a:r>
            <a:r>
              <a:rPr lang="uk-UA" sz="1600" dirty="0"/>
              <a:t>отримаємо горизонтальну діаграму:</a:t>
            </a:r>
            <a:endParaRPr lang="uk-UA" sz="1600" b="1" i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98765" y="2045753"/>
            <a:ext cx="3886000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groups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groups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bar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groups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845" y="1559535"/>
            <a:ext cx="3035577" cy="2409822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98765" y="4567731"/>
            <a:ext cx="3886000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groups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groups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barh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groups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646" y="4410075"/>
            <a:ext cx="3057775" cy="22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605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854" y="117695"/>
            <a:ext cx="11850987" cy="6645244"/>
          </a:xfrm>
        </p:spPr>
        <p:txBody>
          <a:bodyPr>
            <a:normAutofit fontScale="6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500" dirty="0"/>
              <a:t>Розглянемо більш детально параметри функції </a:t>
            </a:r>
            <a:r>
              <a:rPr lang="ru-RU" sz="2500" b="1" i="1" dirty="0"/>
              <a:t>bar():</a:t>
            </a:r>
          </a:p>
          <a:p>
            <a:pPr marL="0" indent="0">
              <a:spcBef>
                <a:spcPts val="0"/>
              </a:spcBef>
              <a:buNone/>
            </a:pPr>
            <a:endParaRPr lang="ru-RU" sz="2500" u="sng" dirty="0"/>
          </a:p>
          <a:p>
            <a:pPr marL="0" indent="0">
              <a:spcBef>
                <a:spcPts val="0"/>
              </a:spcBef>
              <a:buNone/>
            </a:pPr>
            <a:r>
              <a:rPr lang="ru-RU" sz="2500" u="sng" dirty="0"/>
              <a:t>Основні параметри: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x</a:t>
            </a:r>
            <a:r>
              <a:rPr lang="ru-RU" sz="2500" dirty="0"/>
              <a:t>: набір величин</a:t>
            </a:r>
          </a:p>
          <a:p>
            <a:pPr lvl="1">
              <a:spcBef>
                <a:spcPts val="0"/>
              </a:spcBef>
            </a:pPr>
            <a:r>
              <a:rPr lang="ru-RU" sz="2500" i="1" dirty="0"/>
              <a:t>x</a:t>
            </a:r>
            <a:r>
              <a:rPr lang="ru-RU" sz="2500" dirty="0"/>
              <a:t> координати стовпців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height </a:t>
            </a:r>
            <a:r>
              <a:rPr lang="ru-RU" sz="2500" dirty="0"/>
              <a:t>: скалярна величина або набір величин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Висоти стовпчиків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width</a:t>
            </a:r>
            <a:r>
              <a:rPr lang="ru-RU" sz="2500" dirty="0"/>
              <a:t>: скалярна величина, масив або </a:t>
            </a:r>
            <a:r>
              <a:rPr lang="ru-RU" sz="2500" i="1" dirty="0"/>
              <a:t>optional</a:t>
            </a:r>
            <a:r>
              <a:rPr lang="ru-RU" sz="25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Ширина стовпчиків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bottom</a:t>
            </a:r>
            <a:r>
              <a:rPr lang="ru-RU" sz="2500" dirty="0"/>
              <a:t>: скалярна величина, масив або </a:t>
            </a:r>
            <a:r>
              <a:rPr lang="ru-RU" sz="2500" i="1" dirty="0"/>
              <a:t>optional</a:t>
            </a:r>
            <a:r>
              <a:rPr lang="ru-RU" sz="25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2500" i="1" dirty="0"/>
              <a:t>y</a:t>
            </a:r>
            <a:r>
              <a:rPr lang="ru-RU" sz="2500" dirty="0"/>
              <a:t> координата бази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align</a:t>
            </a:r>
            <a:r>
              <a:rPr lang="ru-RU" sz="2500" i="1" dirty="0"/>
              <a:t> : {‘center’, ‘edge’}, optional, </a:t>
            </a:r>
            <a:r>
              <a:rPr lang="ru-RU" sz="2500" dirty="0"/>
              <a:t>значення за замовчуванням</a:t>
            </a:r>
            <a:r>
              <a:rPr lang="ru-RU" sz="2500" i="1" dirty="0"/>
              <a:t>: ‘center’</a:t>
            </a:r>
            <a:r>
              <a:rPr lang="ru-RU" sz="25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Вирівнювання по координаті </a:t>
            </a:r>
            <a:r>
              <a:rPr lang="ru-RU" sz="2500" i="1" dirty="0"/>
              <a:t>x</a:t>
            </a:r>
            <a:r>
              <a:rPr lang="ru-RU" sz="2500" dirty="0"/>
              <a:t>.</a:t>
            </a:r>
          </a:p>
          <a:p>
            <a:pPr marL="457200" lvl="1" indent="0">
              <a:spcBef>
                <a:spcPts val="0"/>
              </a:spcBef>
              <a:buNone/>
            </a:pPr>
            <a:endParaRPr lang="ru-RU" sz="25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500" u="sng" dirty="0"/>
              <a:t>Додаткові параметри: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color</a:t>
            </a:r>
            <a:r>
              <a:rPr lang="ru-RU" sz="2500" dirty="0"/>
              <a:t>: скалярна величина, масив або </a:t>
            </a:r>
            <a:r>
              <a:rPr lang="ru-RU" sz="2500" i="1" dirty="0"/>
              <a:t>optional</a:t>
            </a:r>
            <a:r>
              <a:rPr lang="ru-RU" sz="25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Колір стопчиків діаграми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edgecolor</a:t>
            </a:r>
            <a:r>
              <a:rPr lang="ru-RU" sz="2500" dirty="0"/>
              <a:t>: скалярна величина, масив або </a:t>
            </a:r>
            <a:r>
              <a:rPr lang="ru-RU" sz="2500" i="1" dirty="0"/>
              <a:t>optional</a:t>
            </a:r>
            <a:r>
              <a:rPr lang="ru-RU" sz="25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Колір межі стовпчиків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linewidth</a:t>
            </a:r>
            <a:r>
              <a:rPr lang="ru-RU" sz="2500" dirty="0"/>
              <a:t>: скалярна величина, масив або </a:t>
            </a:r>
            <a:r>
              <a:rPr lang="ru-RU" sz="2500" i="1" dirty="0"/>
              <a:t>optional</a:t>
            </a:r>
            <a:r>
              <a:rPr lang="ru-RU" sz="25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Ширина межі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tick_label</a:t>
            </a:r>
            <a:r>
              <a:rPr lang="ru-RU" sz="2500" dirty="0"/>
              <a:t>: </a:t>
            </a:r>
            <a:r>
              <a:rPr lang="ru-RU" sz="2500" i="1" dirty="0"/>
              <a:t>str</a:t>
            </a:r>
            <a:r>
              <a:rPr lang="ru-RU" sz="2500" dirty="0"/>
              <a:t>, масив або </a:t>
            </a:r>
            <a:r>
              <a:rPr lang="ru-RU" sz="2500" i="1" dirty="0"/>
              <a:t>optional</a:t>
            </a:r>
            <a:r>
              <a:rPr lang="ru-RU" sz="25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Мітки для стовпчика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xerr, yerr</a:t>
            </a:r>
            <a:r>
              <a:rPr lang="ru-RU" sz="2500" dirty="0"/>
              <a:t>: скалярна величина, масив размеру </a:t>
            </a:r>
            <a:r>
              <a:rPr lang="ru-RU" sz="2500" i="1" dirty="0"/>
              <a:t>shape(N,)</a:t>
            </a:r>
            <a:r>
              <a:rPr lang="ru-RU" sz="2500" dirty="0"/>
              <a:t> або </a:t>
            </a:r>
            <a:r>
              <a:rPr lang="ru-RU" sz="2500" i="1" dirty="0"/>
              <a:t>shape(2,N)</a:t>
            </a:r>
            <a:r>
              <a:rPr lang="ru-RU" sz="2500" dirty="0"/>
              <a:t> або </a:t>
            </a:r>
            <a:r>
              <a:rPr lang="ru-RU" sz="2500" i="1" dirty="0"/>
              <a:t>optional</a:t>
            </a:r>
            <a:r>
              <a:rPr lang="ru-RU" sz="25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Величина помилки для графіка. Виставлене значення віддаляється / додається до верхньої (правої - для горизонтального графіка) кордоні. Може приймати наступні значення : </a:t>
            </a:r>
          </a:p>
          <a:p>
            <a:pPr lvl="2">
              <a:spcBef>
                <a:spcPts val="0"/>
              </a:spcBef>
            </a:pPr>
            <a:r>
              <a:rPr lang="ru-RU" sz="2500" dirty="0"/>
              <a:t>скаляр: симетрично +/- для всіх барів</a:t>
            </a:r>
          </a:p>
          <a:p>
            <a:pPr lvl="2">
              <a:spcBef>
                <a:spcPts val="0"/>
              </a:spcBef>
            </a:pPr>
            <a:r>
              <a:rPr lang="ru-RU" sz="2500" i="1" dirty="0"/>
              <a:t>shape(N,)</a:t>
            </a:r>
            <a:r>
              <a:rPr lang="ru-RU" sz="2500" dirty="0"/>
              <a:t>: симетрично +/- для кожного бара</a:t>
            </a:r>
          </a:p>
          <a:p>
            <a:pPr lvl="2">
              <a:spcBef>
                <a:spcPts val="0"/>
              </a:spcBef>
            </a:pPr>
            <a:r>
              <a:rPr lang="ru-RU" sz="2500" i="1" dirty="0"/>
              <a:t>shape(2,N)</a:t>
            </a:r>
            <a:r>
              <a:rPr lang="ru-RU" sz="2500" dirty="0"/>
              <a:t>: вибірково – і + для кожного бара. Перший рядок містить нижні значення помилок, другий рядок - верхні .</a:t>
            </a:r>
          </a:p>
          <a:p>
            <a:pPr lvl="2">
              <a:spcBef>
                <a:spcPts val="0"/>
              </a:spcBef>
            </a:pPr>
            <a:r>
              <a:rPr lang="ru-RU" sz="2500" i="1" dirty="0"/>
              <a:t>None</a:t>
            </a:r>
            <a:r>
              <a:rPr lang="ru-RU" sz="2500" dirty="0"/>
              <a:t>: не відображати значення помилок. Це значення використовується за замовчуванням.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ecolor</a:t>
            </a:r>
            <a:r>
              <a:rPr lang="ru-RU" sz="2500" dirty="0"/>
              <a:t>: скалярна величина, масив або </a:t>
            </a:r>
            <a:r>
              <a:rPr lang="ru-RU" sz="2500" i="1" dirty="0"/>
              <a:t>optional</a:t>
            </a:r>
            <a:r>
              <a:rPr lang="ru-RU" sz="2500" dirty="0"/>
              <a:t>, значення за замочуванням: ‘black’ 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Колір лінії помилки.</a:t>
            </a:r>
          </a:p>
          <a:p>
            <a:pPr>
              <a:spcBef>
                <a:spcPts val="0"/>
              </a:spcBef>
            </a:pPr>
            <a:r>
              <a:rPr lang="ru-RU" sz="2500" b="1" i="1" dirty="0"/>
              <a:t>log</a:t>
            </a:r>
            <a:r>
              <a:rPr lang="ru-RU" sz="2500" dirty="0"/>
              <a:t>: </a:t>
            </a:r>
            <a:r>
              <a:rPr lang="ru-RU" sz="2500" i="1" dirty="0"/>
              <a:t>bool, optional</a:t>
            </a:r>
            <a:r>
              <a:rPr lang="ru-RU" sz="2500" dirty="0"/>
              <a:t>, значення за замовчуванням: </a:t>
            </a:r>
            <a:r>
              <a:rPr lang="ru-RU" sz="2500" i="1" dirty="0"/>
              <a:t>False</a:t>
            </a:r>
            <a:r>
              <a:rPr lang="ru-RU" sz="25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Включення логарифмічного масштабу для осі </a:t>
            </a:r>
            <a:r>
              <a:rPr lang="ru-RU" sz="2500" i="1" dirty="0"/>
              <a:t>y</a:t>
            </a:r>
            <a:endParaRPr lang="ru-RU" sz="2500" dirty="0"/>
          </a:p>
          <a:p>
            <a:pPr>
              <a:spcBef>
                <a:spcPts val="0"/>
              </a:spcBef>
            </a:pPr>
            <a:r>
              <a:rPr lang="ru-RU" sz="2500" b="1" i="1" dirty="0"/>
              <a:t>orientation</a:t>
            </a:r>
            <a:r>
              <a:rPr lang="ru-RU" sz="2500" i="1" dirty="0"/>
              <a:t> : {‘vertical’, ‘horizontal’}, optional</a:t>
            </a:r>
            <a:r>
              <a:rPr lang="ru-RU" sz="25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2500" dirty="0"/>
              <a:t>Орієнтація: вертикальна чи горизонтальна.</a:t>
            </a:r>
          </a:p>
          <a:p>
            <a:pPr marL="0" indent="0">
              <a:buNone/>
            </a:pP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206385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65" y="217283"/>
            <a:ext cx="11552222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Приклад, який демонструє роботу з параметрами:</a:t>
            </a:r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6337" y="663333"/>
            <a:ext cx="8029762" cy="2462213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bc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mcolors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BASE_COLORS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groups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bc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groups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width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0.1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colors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"g"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][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))]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_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bar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groups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alpha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bottom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colors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edgecolor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"k"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linewidth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37" y="3571595"/>
            <a:ext cx="4231316" cy="317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329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65" y="217283"/>
            <a:ext cx="11552222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Групові стовпчасті діаграми </a:t>
            </a:r>
          </a:p>
          <a:p>
            <a:pPr marL="0" indent="0">
              <a:buNone/>
            </a:pPr>
            <a:r>
              <a:rPr lang="uk-UA" sz="1600" dirty="0"/>
              <a:t>Використовуючи певним чином підготовлені дані можна будувати групові діаграми: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5513" y="1120605"/>
            <a:ext cx="4015843" cy="353943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cat_par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width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0.3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cat_par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rects1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bar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-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'g1'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rects2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bar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'g2'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set_title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'Приклад групової діаграми'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set_xticks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set_xticklabels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cat_par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legend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705" y="1012882"/>
            <a:ext cx="4835587" cy="378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7742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123" y="153909"/>
            <a:ext cx="11552222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Діаграма з errorbar елементом </a:t>
            </a:r>
          </a:p>
          <a:p>
            <a:pPr marL="0" indent="0">
              <a:buNone/>
            </a:pPr>
            <a:r>
              <a:rPr lang="uk-UA" sz="1600" b="1" i="1" dirty="0"/>
              <a:t>Errorbar</a:t>
            </a:r>
            <a:r>
              <a:rPr lang="uk-UA" sz="1600" dirty="0"/>
              <a:t> елемент дозволяє задати величину помилки для кожного елемента графіка. </a:t>
            </a:r>
          </a:p>
          <a:p>
            <a:pPr marL="0" indent="0">
              <a:buNone/>
            </a:pPr>
            <a:r>
              <a:rPr lang="uk-UA" sz="1600" dirty="0"/>
              <a:t>Для цього використовуються параметри </a:t>
            </a:r>
            <a:r>
              <a:rPr lang="uk-UA" sz="1600" b="1" i="1" dirty="0"/>
              <a:t>xerr</a:t>
            </a:r>
            <a:r>
              <a:rPr lang="uk-UA" sz="1600" dirty="0"/>
              <a:t>, </a:t>
            </a:r>
            <a:r>
              <a:rPr lang="uk-UA" sz="1600" b="1" i="1" dirty="0"/>
              <a:t>yerr</a:t>
            </a:r>
            <a:r>
              <a:rPr lang="uk-UA" sz="1600" dirty="0"/>
              <a:t> і </a:t>
            </a:r>
            <a:r>
              <a:rPr lang="uk-UA" sz="1600" b="1" i="1" dirty="0"/>
              <a:t>ecolor</a:t>
            </a:r>
            <a:r>
              <a:rPr lang="uk-UA" sz="1600" dirty="0"/>
              <a:t> (для задання кольору):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3498" y="1216513"/>
            <a:ext cx="6836615" cy="267765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rnd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randint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cat_par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error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array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_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cat_par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))]).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bar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cat_par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yerr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ecolor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alpha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edgecolor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linewidth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bar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cat_par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yerr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error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ecolor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alpha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edgecolor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linewidth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28" y="3943362"/>
            <a:ext cx="5649361" cy="291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264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64" y="172015"/>
            <a:ext cx="11787611" cy="65738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Кругові діаграми </a:t>
            </a:r>
          </a:p>
          <a:p>
            <a:pPr marL="0" indent="0">
              <a:buNone/>
            </a:pPr>
            <a:r>
              <a:rPr lang="uk-UA" sz="1600" b="1" dirty="0"/>
              <a:t>Класична кругова діаграма </a:t>
            </a:r>
          </a:p>
          <a:p>
            <a:pPr marL="0" indent="0">
              <a:buNone/>
            </a:pPr>
            <a:r>
              <a:rPr lang="uk-UA" sz="1600" dirty="0"/>
              <a:t>Кругові діаграми - це наочний спосіб показати частку компоненти в наборі. Вони ідеально підходять для звітів, презентацій і т.п. Для побудови кругових діаграм в Matplotlib використовується функція </a:t>
            </a:r>
            <a:r>
              <a:rPr lang="uk-UA" sz="1600" b="1" i="1" dirty="0"/>
              <a:t>pie()</a:t>
            </a:r>
            <a:r>
              <a:rPr lang="uk-UA" sz="1600" dirty="0"/>
              <a:t>. Приклад побудови діаграми: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Розглянемо параметри функції </a:t>
            </a:r>
            <a:r>
              <a:rPr lang="uk-UA" sz="1600" b="1" i="1" dirty="0"/>
              <a:t>pie()</a:t>
            </a:r>
            <a:r>
              <a:rPr lang="uk-UA" sz="1600" dirty="0"/>
              <a:t>:</a:t>
            </a:r>
          </a:p>
          <a:p>
            <a:pPr>
              <a:spcBef>
                <a:spcPts val="0"/>
              </a:spcBef>
            </a:pPr>
            <a:r>
              <a:rPr lang="uk-UA" sz="1600" dirty="0"/>
              <a:t> </a:t>
            </a:r>
            <a:r>
              <a:rPr lang="uk-UA" sz="1600" b="1" i="1" dirty="0"/>
              <a:t>x</a:t>
            </a:r>
            <a:r>
              <a:rPr lang="uk-UA" sz="1600" dirty="0"/>
              <a:t>: масив </a:t>
            </a:r>
          </a:p>
          <a:p>
            <a:pPr marL="625475">
              <a:spcBef>
                <a:spcPts val="0"/>
              </a:spcBef>
            </a:pPr>
            <a:r>
              <a:rPr lang="uk-UA" sz="1600" dirty="0"/>
              <a:t>Масив з розмірами часток. </a:t>
            </a:r>
          </a:p>
          <a:p>
            <a:pPr>
              <a:spcBef>
                <a:spcPts val="0"/>
              </a:spcBef>
            </a:pPr>
            <a:r>
              <a:rPr lang="uk-UA" sz="1600" b="1" i="1" dirty="0"/>
              <a:t>explode</a:t>
            </a:r>
            <a:r>
              <a:rPr lang="uk-UA" sz="1600" dirty="0"/>
              <a:t>: масив, optional, значення за замовчуванням: None </a:t>
            </a:r>
          </a:p>
          <a:p>
            <a:pPr marL="625475">
              <a:spcBef>
                <a:spcPts val="0"/>
              </a:spcBef>
            </a:pPr>
            <a:r>
              <a:rPr lang="uk-UA" sz="1600" dirty="0"/>
              <a:t>Якщо параметр не дорівнює None, то частина секторів, які перераховані в переданому значенні будуть винесені з діаграми на задану відстань, приклад діаграми: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25102" y="1461899"/>
            <a:ext cx="4254050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labels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"Ford"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"Toyota"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"BMV"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"AUDI"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"Jaguar"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pie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labels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axis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"equal"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4505" y="1461899"/>
            <a:ext cx="2110978" cy="1933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053" y="4602696"/>
            <a:ext cx="265747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0933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76" y="217283"/>
            <a:ext cx="11651811" cy="643701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labels</a:t>
            </a:r>
            <a:r>
              <a:rPr lang="ru-RU" sz="1600" i="1" dirty="0"/>
              <a:t>: list, optional</a:t>
            </a:r>
            <a:r>
              <a:rPr lang="ru-RU" sz="1600" dirty="0"/>
              <a:t>, значення за замовчуванням:</a:t>
            </a:r>
            <a:r>
              <a:rPr lang="ru-RU" sz="1600" i="1" dirty="0"/>
              <a:t>None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Тектові мітки секторів.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colors</a:t>
            </a:r>
            <a:r>
              <a:rPr lang="ru-RU" sz="1600" dirty="0"/>
              <a:t>: масив, </a:t>
            </a:r>
            <a:r>
              <a:rPr lang="ru-RU" sz="1600" i="1" dirty="0"/>
              <a:t>optional</a:t>
            </a:r>
            <a:r>
              <a:rPr lang="ru-RU" sz="1600" dirty="0"/>
              <a:t>, значення за замовчуванням: </a:t>
            </a:r>
            <a:r>
              <a:rPr lang="ru-RU" sz="1600" i="1" dirty="0"/>
              <a:t>None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Кольора секторів.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autopct</a:t>
            </a:r>
            <a:r>
              <a:rPr lang="ru-RU" sz="1600" dirty="0"/>
              <a:t>: </a:t>
            </a:r>
            <a:r>
              <a:rPr lang="ru-RU" sz="1600" i="1" dirty="0"/>
              <a:t>str</a:t>
            </a:r>
            <a:r>
              <a:rPr lang="ru-RU" sz="1600" dirty="0"/>
              <a:t>, функція, </a:t>
            </a:r>
            <a:r>
              <a:rPr lang="ru-RU" sz="1600" i="1" dirty="0"/>
              <a:t>optional</a:t>
            </a:r>
            <a:r>
              <a:rPr lang="ru-RU" sz="1600" dirty="0"/>
              <a:t>, значення за замовчуванням: </a:t>
            </a:r>
            <a:r>
              <a:rPr lang="ru-RU" sz="1600" i="1" dirty="0"/>
              <a:t>None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Формат текстовлїй мітки всередині сектору, текст – це числове значення показника, зв’язаного з конкретним сектором.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pctdistance</a:t>
            </a:r>
            <a:r>
              <a:rPr lang="ru-RU" sz="1600" dirty="0"/>
              <a:t>: </a:t>
            </a:r>
            <a:r>
              <a:rPr lang="ru-RU" sz="1600" i="1" dirty="0"/>
              <a:t>float, optional</a:t>
            </a:r>
            <a:r>
              <a:rPr lang="ru-RU" sz="1600" dirty="0"/>
              <a:t>, значення за замовчуванням: 0.6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Відстань між центром кожної частки і початком текстової мітки, яка визначається параметром </a:t>
            </a:r>
            <a:r>
              <a:rPr lang="ru-RU" sz="1600" i="1" dirty="0"/>
              <a:t>autopct</a:t>
            </a:r>
            <a:r>
              <a:rPr lang="ru-RU" sz="16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shadow</a:t>
            </a:r>
            <a:r>
              <a:rPr lang="ru-RU" sz="1600" i="1" dirty="0"/>
              <a:t>: bool, optional</a:t>
            </a:r>
            <a:r>
              <a:rPr lang="ru-RU" sz="1600" dirty="0"/>
              <a:t>, значення за замовчуванням :</a:t>
            </a:r>
            <a:r>
              <a:rPr lang="ru-RU" sz="1600" i="1" dirty="0"/>
              <a:t>False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Відображенні тіні для діаграми.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labeldistance</a:t>
            </a:r>
            <a:r>
              <a:rPr lang="ru-RU" sz="1600" dirty="0"/>
              <a:t>: </a:t>
            </a:r>
            <a:r>
              <a:rPr lang="ru-RU" sz="1600" i="1" dirty="0"/>
              <a:t>float, None</a:t>
            </a:r>
            <a:r>
              <a:rPr lang="ru-RU" sz="1600" dirty="0"/>
              <a:t>, </a:t>
            </a:r>
            <a:r>
              <a:rPr lang="ru-RU" sz="1600" i="1" dirty="0"/>
              <a:t>optional</a:t>
            </a:r>
            <a:r>
              <a:rPr lang="ru-RU" sz="1600" dirty="0"/>
              <a:t>, значення за замовчуванням: 1.1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Відстань, на якому будуть відображені текстові мітки часткою. Якщо параметр дорівнює None, то позначки не буде відображено</a:t>
            </a:r>
            <a:r>
              <a:rPr lang="ru-RU" sz="16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startangle</a:t>
            </a:r>
            <a:r>
              <a:rPr lang="ru-RU" sz="1600" i="1" dirty="0"/>
              <a:t>: float, optional</a:t>
            </a:r>
            <a:r>
              <a:rPr lang="ru-RU" sz="1600" dirty="0"/>
              <a:t>, значення за замовчуванням:</a:t>
            </a:r>
            <a:r>
              <a:rPr lang="ru-RU" sz="1600" i="1" dirty="0"/>
              <a:t>None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Задає кут, на який потрібно повернути діаграму проти годинниковою стрілкою щодо осі </a:t>
            </a:r>
            <a:r>
              <a:rPr lang="ru-RU" sz="1600" i="1" dirty="0"/>
              <a:t>x</a:t>
            </a:r>
            <a:r>
              <a:rPr lang="ru-RU" sz="16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radius</a:t>
            </a:r>
            <a:r>
              <a:rPr lang="ru-RU" sz="1600" i="1" dirty="0"/>
              <a:t>: float, optional</a:t>
            </a:r>
            <a:r>
              <a:rPr lang="ru-RU" sz="1600" dirty="0"/>
              <a:t>, значення за замовчуванням:</a:t>
            </a:r>
            <a:r>
              <a:rPr lang="ru-RU" sz="1600" i="1" dirty="0"/>
              <a:t>None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Величина радіуса діаграми.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counterclock</a:t>
            </a:r>
            <a:r>
              <a:rPr lang="ru-RU" sz="1600" dirty="0"/>
              <a:t>: </a:t>
            </a:r>
            <a:r>
              <a:rPr lang="ru-RU" sz="1600" i="1" dirty="0"/>
              <a:t>bool, optional</a:t>
            </a:r>
            <a:r>
              <a:rPr lang="ru-RU" sz="1600" dirty="0"/>
              <a:t>, значення за замовчуванням:</a:t>
            </a:r>
            <a:r>
              <a:rPr lang="ru-RU" sz="1600" i="1" dirty="0"/>
              <a:t>True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Визначає напрямок обертання - за годинниковою або проти годинникової стрілки</a:t>
            </a:r>
            <a:r>
              <a:rPr lang="ru-RU" sz="16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wedgeprops</a:t>
            </a:r>
            <a:r>
              <a:rPr lang="ru-RU" sz="1600" i="1" dirty="0"/>
              <a:t>: dict, optional</a:t>
            </a:r>
            <a:r>
              <a:rPr lang="ru-RU" sz="1600" dirty="0"/>
              <a:t>, значення за замовчуванням:</a:t>
            </a:r>
            <a:r>
              <a:rPr lang="ru-RU" sz="1600" i="1" dirty="0"/>
              <a:t>None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Словник параметрів, що визначають зовнішній вигляд секторів.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textprops</a:t>
            </a:r>
            <a:r>
              <a:rPr lang="ru-RU" sz="1600" i="1" dirty="0"/>
              <a:t>: dict, optional</a:t>
            </a:r>
            <a:r>
              <a:rPr lang="ru-RU" sz="1600" dirty="0"/>
              <a:t>, значення за замовчуванням:</a:t>
            </a:r>
            <a:r>
              <a:rPr lang="ru-RU" sz="1600" i="1" dirty="0"/>
              <a:t>None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Словник параметрів, що визначають зовнішній вигляд текстових міток.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center</a:t>
            </a:r>
            <a:r>
              <a:rPr lang="ru-RU" sz="1600" dirty="0"/>
              <a:t>: </a:t>
            </a:r>
            <a:r>
              <a:rPr lang="ru-RU" sz="1600" i="1" dirty="0"/>
              <a:t>list </a:t>
            </a:r>
            <a:r>
              <a:rPr lang="ru-RU" sz="1600" dirty="0"/>
              <a:t>значень </a:t>
            </a:r>
            <a:r>
              <a:rPr lang="ru-RU" sz="1600" i="1" dirty="0"/>
              <a:t>float</a:t>
            </a:r>
            <a:r>
              <a:rPr lang="ru-RU" sz="1600" dirty="0"/>
              <a:t>, </a:t>
            </a:r>
            <a:r>
              <a:rPr lang="ru-RU" sz="1600" i="1" dirty="0"/>
              <a:t>optional</a:t>
            </a:r>
            <a:r>
              <a:rPr lang="ru-RU" sz="1600" dirty="0"/>
              <a:t>, значення за замовчуванням: (0, 0)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Центр діаграми.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frame</a:t>
            </a:r>
            <a:r>
              <a:rPr lang="ru-RU" sz="1600" dirty="0"/>
              <a:t>: </a:t>
            </a:r>
            <a:r>
              <a:rPr lang="ru-RU" sz="1600" i="1" dirty="0"/>
              <a:t>bool, optional</a:t>
            </a:r>
            <a:r>
              <a:rPr lang="ru-RU" sz="1600" dirty="0"/>
              <a:t>, значення за замовчуванням:False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Якщо параметр рівний </a:t>
            </a:r>
            <a:r>
              <a:rPr lang="ru-RU" sz="1600" i="1" dirty="0"/>
              <a:t>True</a:t>
            </a:r>
            <a:r>
              <a:rPr lang="ru-RU" sz="1600" dirty="0"/>
              <a:t>, то навколо діаграми буде відображена рамка.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rotatelabels</a:t>
            </a:r>
            <a:r>
              <a:rPr lang="ru-RU" sz="1600" dirty="0"/>
              <a:t>: </a:t>
            </a:r>
            <a:r>
              <a:rPr lang="ru-RU" sz="1600" i="1" dirty="0"/>
              <a:t>bool, optional</a:t>
            </a:r>
            <a:r>
              <a:rPr lang="ru-RU" sz="1600" dirty="0"/>
              <a:t>, значення за замовчуванням:</a:t>
            </a:r>
            <a:r>
              <a:rPr lang="ru-RU" sz="1600" i="1" dirty="0"/>
              <a:t>False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Якщо параметр рівний </a:t>
            </a:r>
            <a:r>
              <a:rPr lang="ru-RU" sz="1600" i="1" dirty="0"/>
              <a:t>True</a:t>
            </a:r>
            <a:r>
              <a:rPr lang="ru-RU" sz="1600" dirty="0"/>
              <a:t>, то текстові мітки будуть повернуті під кутом.</a:t>
            </a:r>
          </a:p>
          <a:p>
            <a:pPr lvl="1">
              <a:spcBef>
                <a:spcPts val="0"/>
              </a:spcBef>
            </a:pPr>
            <a:endParaRPr lang="ru-RU" sz="2300" dirty="0"/>
          </a:p>
          <a:p>
            <a:pPr marL="457200" lvl="1" indent="0">
              <a:spcBef>
                <a:spcPts val="0"/>
              </a:spcBef>
              <a:buNone/>
            </a:pPr>
            <a:endParaRPr lang="ru-RU" sz="2300" dirty="0"/>
          </a:p>
          <a:p>
            <a:pPr marL="0" indent="0">
              <a:spcBef>
                <a:spcPts val="0"/>
              </a:spcBef>
              <a:buNone/>
            </a:pP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8432867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65" y="217283"/>
            <a:ext cx="11552222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Приклад, що демонструє роботу з параметрами функції </a:t>
            </a:r>
            <a:r>
              <a:rPr lang="ru-RU" sz="1600" b="1" i="1" dirty="0"/>
              <a:t>pie()</a:t>
            </a:r>
            <a:r>
              <a:rPr lang="ru-RU" sz="1600" dirty="0"/>
              <a:t>: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98765" y="688654"/>
            <a:ext cx="11375806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labels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"Ford"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"Toyota"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"BMV"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"AUDI"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"Jaguar"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explode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0.15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pie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labels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autopct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'%1.1f%%'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shadow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explode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explode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wedgeprops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'lw'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'ls'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'--'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'edgecolor'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"k"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rotatelabels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axis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"equal"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43" y="3043048"/>
            <a:ext cx="431482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947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65" y="217283"/>
            <a:ext cx="11552222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b="1" dirty="0"/>
              <a:t>Вкладені кругові діаграми </a:t>
            </a:r>
          </a:p>
          <a:p>
            <a:pPr marL="0" indent="0">
              <a:buNone/>
            </a:pPr>
            <a:r>
              <a:rPr lang="ru-RU" sz="1600" dirty="0"/>
              <a:t>Така діаграма складається з двох компонент: внутрішня її частина є детальним представленням інформації, а зовнішня - сумарним по заданих областях. Кожна область являє собою список чисельних значень, разом вони утворюють загальний набір даних. 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uk-UA" sz="1600" dirty="0"/>
              <a:t>Кругову діаграму у вигляді бублика можна зробити через параметр </a:t>
            </a:r>
            <a:r>
              <a:rPr lang="en-US" sz="1600" b="1" i="1" dirty="0" err="1"/>
              <a:t>wedgeprops</a:t>
            </a:r>
            <a:r>
              <a:rPr lang="en-US" sz="1600" dirty="0"/>
              <a:t>, </a:t>
            </a:r>
            <a:r>
              <a:rPr lang="uk-UA" sz="1600" dirty="0"/>
              <a:t>який відповідає за зовнішній вигляд сектора: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71192" y="1099668"/>
            <a:ext cx="8284512" cy="267765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offset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0.4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array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cmap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get_cmap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"tab20b"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b_colors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cmap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array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sm_colors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cmap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array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pie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axis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radius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b_colors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wedgeprops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offset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edgecolor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pie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flatten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radius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offset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colors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sm_colors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wedgeprops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offset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edgecolor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395" y="1243674"/>
            <a:ext cx="2790825" cy="253365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71192" y="4507375"/>
            <a:ext cx="4586512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labels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"Ford"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"Toyota"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"BMV"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"AUDI"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"Jaguar"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pie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labels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wedgeprops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width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049" y="4354717"/>
            <a:ext cx="2733804" cy="237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327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65" y="217283"/>
            <a:ext cx="11552222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800" b="1" dirty="0"/>
              <a:t>Візуалізація даних. Кольорова сітка </a:t>
            </a:r>
          </a:p>
          <a:p>
            <a:pPr marL="0" indent="0">
              <a:buNone/>
            </a:pPr>
            <a:r>
              <a:rPr lang="uk-UA" sz="1600" dirty="0"/>
              <a:t>Кольорова сітка являє собою поле, заповнене кольором, який визначається заданою кольоровою картою і чисельними значеннями елементів переданого двовимірного масиву. </a:t>
            </a:r>
          </a:p>
          <a:p>
            <a:pPr marL="0" indent="0">
              <a:buNone/>
            </a:pPr>
            <a:r>
              <a:rPr lang="uk-UA" sz="1600" b="1" dirty="0"/>
              <a:t>Кольорові карти (</a:t>
            </a:r>
            <a:r>
              <a:rPr lang="en-US" sz="1600" b="1" dirty="0" err="1"/>
              <a:t>colormaps</a:t>
            </a:r>
            <a:r>
              <a:rPr lang="en-US" sz="1600" b="1" dirty="0"/>
              <a:t>) </a:t>
            </a:r>
            <a:endParaRPr lang="uk-UA" sz="1600" b="1" dirty="0"/>
          </a:p>
          <a:p>
            <a:pPr marL="0" indent="0">
              <a:buNone/>
            </a:pPr>
            <a:r>
              <a:rPr lang="uk-UA" sz="1600" dirty="0"/>
              <a:t>Кольорова карта являє собою підготовлений набір кольорів, який добре підходить для візуалізації того чи іншого набору даних.</a:t>
            </a:r>
            <a:r>
              <a:rPr lang="en-US" sz="1600" dirty="0"/>
              <a:t> </a:t>
            </a:r>
            <a:r>
              <a:rPr lang="uk-UA" sz="1600" dirty="0"/>
              <a:t>Такі карти можна створювати самостійно, якщо серед існуючих немає відповідного рішення. Нижче представлені приклади деяких кольорових схем, з бібліотеки </a:t>
            </a:r>
            <a:r>
              <a:rPr lang="en-US" sz="1600" dirty="0" err="1"/>
              <a:t>Matplotlib</a:t>
            </a:r>
            <a:r>
              <a:rPr lang="en-US" sz="1600" dirty="0"/>
              <a:t>. </a:t>
            </a:r>
            <a:endParaRPr lang="uk-UA" sz="16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1" y="2335793"/>
            <a:ext cx="5744468" cy="429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93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65" y="217283"/>
            <a:ext cx="11552222" cy="627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600" b="1" dirty="0"/>
              <a:t>Побудова кольорової сітки </a:t>
            </a:r>
          </a:p>
          <a:p>
            <a:pPr marL="0" indent="0">
              <a:buNone/>
            </a:pPr>
            <a:r>
              <a:rPr lang="uk-UA" sz="1600" dirty="0"/>
              <a:t>Розглянемо дві функції для побудови кольорової сітки: </a:t>
            </a:r>
            <a:r>
              <a:rPr lang="en-US" sz="1600" b="1" i="1" dirty="0" err="1"/>
              <a:t>imshow</a:t>
            </a:r>
            <a:r>
              <a:rPr lang="en-US" sz="1600" b="1" i="1" dirty="0"/>
              <a:t>()</a:t>
            </a:r>
            <a:r>
              <a:rPr lang="en-US" sz="1600" dirty="0"/>
              <a:t> </a:t>
            </a:r>
            <a:r>
              <a:rPr lang="uk-UA" sz="1600" dirty="0"/>
              <a:t>і </a:t>
            </a:r>
            <a:r>
              <a:rPr lang="en-US" sz="1600" b="1" i="1" dirty="0" err="1"/>
              <a:t>pcolormesh</a:t>
            </a:r>
            <a:r>
              <a:rPr lang="en-US" sz="1600" b="1" i="1" dirty="0"/>
              <a:t>()</a:t>
            </a:r>
            <a:r>
              <a:rPr lang="en-US" sz="1600" dirty="0"/>
              <a:t>. </a:t>
            </a:r>
            <a:endParaRPr lang="uk-UA" sz="1600" dirty="0"/>
          </a:p>
          <a:p>
            <a:pPr marL="0" indent="0">
              <a:buNone/>
            </a:pPr>
            <a:r>
              <a:rPr lang="uk-UA" sz="1600" dirty="0"/>
              <a:t>Основне призначення функції </a:t>
            </a:r>
            <a:r>
              <a:rPr lang="en-US" sz="1600" b="1" i="1" dirty="0" err="1"/>
              <a:t>imshow</a:t>
            </a:r>
            <a:r>
              <a:rPr lang="en-US" sz="1600" b="1" i="1" dirty="0"/>
              <a:t>()</a:t>
            </a:r>
            <a:r>
              <a:rPr lang="en-US" sz="1600" dirty="0"/>
              <a:t> </a:t>
            </a:r>
            <a:r>
              <a:rPr lang="uk-UA" sz="1600" dirty="0"/>
              <a:t>полягає в представленні 2</a:t>
            </a:r>
            <a:r>
              <a:rPr lang="en-US" sz="1600" dirty="0"/>
              <a:t>d </a:t>
            </a:r>
            <a:r>
              <a:rPr lang="uk-UA" sz="1600" dirty="0"/>
              <a:t>растрів. Це можуть бути картинки, двовимірні масиви даних, матриці і т.д. </a:t>
            </a:r>
          </a:p>
          <a:p>
            <a:pPr marL="0" indent="0">
              <a:buNone/>
            </a:pPr>
            <a:r>
              <a:rPr lang="uk-UA" sz="1600" dirty="0"/>
              <a:t>Приклад, що завантажує зображення з інтернету по заданому </a:t>
            </a:r>
            <a:r>
              <a:rPr lang="en-US" sz="1600" dirty="0"/>
              <a:t>URL </a:t>
            </a:r>
            <a:r>
              <a:rPr lang="uk-UA" sz="1600" dirty="0"/>
              <a:t>і відображає його з використанням бібліотеки </a:t>
            </a:r>
            <a:r>
              <a:rPr lang="en-US" sz="1600" dirty="0" err="1"/>
              <a:t>Matplotlib</a:t>
            </a:r>
            <a:r>
              <a:rPr lang="en-US" sz="1600" dirty="0"/>
              <a:t>:</a:t>
            </a: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ru-RU" sz="1600" dirty="0"/>
              <a:t>Створимо двовимірний набір даних і відобразимо його за допомогою </a:t>
            </a:r>
            <a:r>
              <a:rPr lang="ru-RU" sz="1600" b="1" i="1" dirty="0"/>
              <a:t>imshow()</a:t>
            </a:r>
            <a:r>
              <a:rPr lang="ru-RU" sz="1600" dirty="0"/>
              <a:t>: </a:t>
            </a:r>
            <a:r>
              <a:rPr lang="en-US" sz="1600" dirty="0"/>
              <a:t> 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9299" y="1747909"/>
            <a:ext cx="5307863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PIL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Image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requests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io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BytesIO</a:t>
            </a:r>
            <a:endParaRPr kumimoji="0" lang="en-US" altLang="ru-RU" sz="1400" b="0" i="0" u="none" strike="noStrike" cap="none" normalizeH="0" baseline="0" dirty="0">
              <a:ln>
                <a:noFill/>
              </a:ln>
              <a:solidFill>
                <a:srgbClr val="C3CEE3"/>
              </a:solidFill>
              <a:effectLst/>
              <a:latin typeface="JetBrains Mon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response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requests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JetBrains Mono"/>
              </a:rPr>
              <a:t>https://matplotlib.org/_static/logo2.png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img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Image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BytesIO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response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content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imshow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img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876" y="2000818"/>
            <a:ext cx="5463621" cy="1670694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89299" y="4425895"/>
            <a:ext cx="2712602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19680801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imshow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395" y="4311835"/>
            <a:ext cx="2280019" cy="228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39533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854" y="0"/>
            <a:ext cx="11878147" cy="679009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Розглянемо деякі параметри функції </a:t>
            </a:r>
            <a:r>
              <a:rPr lang="en-US" sz="1600" b="1" i="1" dirty="0" err="1"/>
              <a:t>imshow</a:t>
            </a:r>
            <a:r>
              <a:rPr lang="en-US" sz="1600" b="1" i="1" dirty="0"/>
              <a:t>()</a:t>
            </a:r>
            <a:r>
              <a:rPr lang="en-US" sz="1600" i="1" dirty="0"/>
              <a:t>:</a:t>
            </a: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b="1" i="1" dirty="0"/>
              <a:t>X</a:t>
            </a:r>
            <a:r>
              <a:rPr lang="en-US" sz="1600" dirty="0"/>
              <a:t> : </a:t>
            </a:r>
            <a:r>
              <a:rPr lang="ru-RU" sz="1600" dirty="0"/>
              <a:t>маси або </a:t>
            </a:r>
            <a:r>
              <a:rPr lang="en-US" sz="1600" dirty="0"/>
              <a:t>PIL </a:t>
            </a:r>
            <a:r>
              <a:rPr lang="ru-RU" sz="1600" dirty="0"/>
              <a:t>зображення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Підтримуються наступні розмірності масивів </a:t>
            </a:r>
            <a:r>
              <a:rPr lang="ru-RU" sz="1600" dirty="0"/>
              <a:t>: </a:t>
            </a:r>
          </a:p>
          <a:p>
            <a:pPr lvl="2">
              <a:spcBef>
                <a:spcPts val="0"/>
              </a:spcBef>
            </a:pPr>
            <a:r>
              <a:rPr lang="ru-RU" sz="1600" dirty="0"/>
              <a:t>(</a:t>
            </a:r>
            <a:r>
              <a:rPr lang="en-US" sz="1600" i="1" dirty="0"/>
              <a:t>M, N</a:t>
            </a:r>
            <a:r>
              <a:rPr lang="en-US" sz="1600" dirty="0"/>
              <a:t>): </a:t>
            </a:r>
            <a:r>
              <a:rPr lang="ru-RU" sz="1600" dirty="0"/>
              <a:t>двомірний масив зі скалярними даними.</a:t>
            </a:r>
          </a:p>
          <a:p>
            <a:pPr lvl="2">
              <a:spcBef>
                <a:spcPts val="0"/>
              </a:spcBef>
            </a:pPr>
            <a:r>
              <a:rPr lang="ru-RU" sz="1600" dirty="0"/>
              <a:t>(</a:t>
            </a:r>
            <a:r>
              <a:rPr lang="en-US" sz="1600" i="1" dirty="0"/>
              <a:t>M, N</a:t>
            </a:r>
            <a:r>
              <a:rPr lang="en-US" sz="1600" dirty="0"/>
              <a:t>, 3): </a:t>
            </a:r>
            <a:r>
              <a:rPr lang="ru-RU" sz="1600" dirty="0"/>
              <a:t>масив з </a:t>
            </a:r>
            <a:r>
              <a:rPr lang="en-US" sz="1600" i="1" dirty="0"/>
              <a:t>RGB </a:t>
            </a:r>
            <a:r>
              <a:rPr lang="ru-RU" sz="1600" dirty="0"/>
              <a:t>значеннями (0-1 </a:t>
            </a:r>
            <a:r>
              <a:rPr lang="en-US" sz="1600" i="1" dirty="0"/>
              <a:t>float </a:t>
            </a:r>
            <a:r>
              <a:rPr lang="ru-RU" sz="1600" dirty="0"/>
              <a:t>або 0-255 </a:t>
            </a:r>
            <a:r>
              <a:rPr lang="en-US" sz="1600" i="1" dirty="0" err="1"/>
              <a:t>int</a:t>
            </a:r>
            <a:r>
              <a:rPr lang="en-US" sz="1600" dirty="0"/>
              <a:t>).</a:t>
            </a:r>
          </a:p>
          <a:p>
            <a:pPr lvl="2">
              <a:spcBef>
                <a:spcPts val="0"/>
              </a:spcBef>
            </a:pPr>
            <a:r>
              <a:rPr lang="en-US" sz="1600" dirty="0"/>
              <a:t>(M, N, 4): </a:t>
            </a:r>
            <a:r>
              <a:rPr lang="ru-RU" sz="1600" dirty="0"/>
              <a:t>масив з </a:t>
            </a:r>
            <a:r>
              <a:rPr lang="en-US" sz="1600" i="1" dirty="0"/>
              <a:t>RGBA </a:t>
            </a:r>
            <a:r>
              <a:rPr lang="ru-RU" sz="1600" dirty="0"/>
              <a:t>значеннями (0-1 </a:t>
            </a:r>
            <a:r>
              <a:rPr lang="en-US" sz="1600" i="1" dirty="0"/>
              <a:t>float </a:t>
            </a:r>
            <a:r>
              <a:rPr lang="ru-RU" sz="1600" dirty="0"/>
              <a:t>або 0-255 </a:t>
            </a:r>
            <a:r>
              <a:rPr lang="en-US" sz="1600" i="1" dirty="0" err="1"/>
              <a:t>int</a:t>
            </a:r>
            <a:r>
              <a:rPr lang="en-US" sz="1600" dirty="0"/>
              <a:t>).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cmap</a:t>
            </a:r>
            <a:r>
              <a:rPr lang="en-US" sz="1600" dirty="0"/>
              <a:t>: </a:t>
            </a:r>
            <a:r>
              <a:rPr lang="en-US" sz="1600" i="1" dirty="0" err="1"/>
              <a:t>str</a:t>
            </a:r>
            <a:r>
              <a:rPr lang="en-US" sz="1600" i="1" dirty="0"/>
              <a:t> </a:t>
            </a:r>
            <a:r>
              <a:rPr lang="ru-RU" sz="1600" dirty="0"/>
              <a:t>або </a:t>
            </a:r>
            <a:r>
              <a:rPr lang="en-US" sz="1600" i="1" dirty="0" err="1"/>
              <a:t>Colormap</a:t>
            </a:r>
            <a:r>
              <a:rPr lang="en-US" sz="1600" i="1" dirty="0"/>
              <a:t>, 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Кольорова карта зображення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norm</a:t>
            </a:r>
            <a:r>
              <a:rPr lang="en-US" sz="1600" i="1" dirty="0"/>
              <a:t>: Normalize, 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Нормалізація - приведення скалярних даних до діапазону [0,1] перед використанням cmap. Цей параметр ігнорується для </a:t>
            </a:r>
            <a:r>
              <a:rPr lang="uk-UA" sz="1600" i="1" dirty="0"/>
              <a:t>RGB(A)</a:t>
            </a:r>
            <a:r>
              <a:rPr lang="uk-UA" sz="1600" dirty="0"/>
              <a:t> даних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aspect</a:t>
            </a:r>
            <a:r>
              <a:rPr lang="en-US" sz="1600" dirty="0"/>
              <a:t>: </a:t>
            </a:r>
            <a:r>
              <a:rPr lang="en-US" sz="1600" i="1" dirty="0"/>
              <a:t>{‘equal’, ‘auto’} </a:t>
            </a:r>
            <a:r>
              <a:rPr lang="uk-UA" sz="1600" dirty="0"/>
              <a:t>або</a:t>
            </a:r>
            <a:r>
              <a:rPr lang="ru-RU" sz="1600" i="1" dirty="0"/>
              <a:t> </a:t>
            </a:r>
            <a:r>
              <a:rPr lang="en-US" sz="1600" i="1" dirty="0"/>
              <a:t>float, 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en-US" sz="1600" i="1" dirty="0"/>
              <a:t>‘equal’</a:t>
            </a:r>
            <a:r>
              <a:rPr lang="en-US" sz="1600" dirty="0"/>
              <a:t>: </a:t>
            </a:r>
            <a:r>
              <a:rPr lang="ru-RU" sz="1600" dirty="0"/>
              <a:t>забезпечує відношення сторін рівне 1. </a:t>
            </a:r>
          </a:p>
          <a:p>
            <a:pPr lvl="1">
              <a:spcBef>
                <a:spcPts val="0"/>
              </a:spcBef>
            </a:pPr>
            <a:r>
              <a:rPr lang="ru-RU" sz="1600" i="1" dirty="0"/>
              <a:t>‘</a:t>
            </a:r>
            <a:r>
              <a:rPr lang="en-US" sz="1600" i="1" dirty="0"/>
              <a:t>auto’</a:t>
            </a:r>
            <a:r>
              <a:rPr lang="en-US" sz="1600" dirty="0"/>
              <a:t>: </a:t>
            </a:r>
            <a:r>
              <a:rPr lang="ru-RU" sz="1600" dirty="0"/>
              <a:t>відношення не змінюється. 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interpolation</a:t>
            </a:r>
            <a:r>
              <a:rPr lang="en-US" sz="1600" i="1" dirty="0"/>
              <a:t>: </a:t>
            </a:r>
            <a:r>
              <a:rPr lang="en-US" sz="1600" i="1" dirty="0" err="1"/>
              <a:t>str</a:t>
            </a:r>
            <a:r>
              <a:rPr lang="en-US" sz="1600" i="1" dirty="0"/>
              <a:t>, 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Алгоритм інтерполяції, доступні наступні значення:</a:t>
            </a:r>
            <a:r>
              <a:rPr lang="ru-RU" sz="1600" i="1" dirty="0"/>
              <a:t> ‘</a:t>
            </a:r>
            <a:r>
              <a:rPr lang="en-US" sz="1600" i="1" dirty="0"/>
              <a:t>none’, ‘nearest’, ‘bilinear’, ‘</a:t>
            </a:r>
            <a:r>
              <a:rPr lang="en-US" sz="1600" i="1" dirty="0" err="1"/>
              <a:t>bicubic</a:t>
            </a:r>
            <a:r>
              <a:rPr lang="en-US" sz="1600" i="1" dirty="0"/>
              <a:t>’, ‘spline16’, ‘spline36’, ‘</a:t>
            </a:r>
            <a:r>
              <a:rPr lang="en-US" sz="1600" i="1" dirty="0" err="1"/>
              <a:t>hanning</a:t>
            </a:r>
            <a:r>
              <a:rPr lang="en-US" sz="1600" i="1" dirty="0"/>
              <a:t>’, ‘hamming’, ‘</a:t>
            </a:r>
            <a:r>
              <a:rPr lang="en-US" sz="1600" i="1" dirty="0" err="1"/>
              <a:t>hermite</a:t>
            </a:r>
            <a:r>
              <a:rPr lang="en-US" sz="1600" i="1" dirty="0"/>
              <a:t>’, ‘</a:t>
            </a:r>
            <a:r>
              <a:rPr lang="en-US" sz="1600" i="1" dirty="0" err="1"/>
              <a:t>kaiser</a:t>
            </a:r>
            <a:r>
              <a:rPr lang="en-US" sz="1600" i="1" dirty="0"/>
              <a:t>’, ‘quadric’, ‘</a:t>
            </a:r>
            <a:r>
              <a:rPr lang="en-US" sz="1600" i="1" dirty="0" err="1"/>
              <a:t>catrom</a:t>
            </a:r>
            <a:r>
              <a:rPr lang="en-US" sz="1600" i="1" dirty="0"/>
              <a:t>’, ‘</a:t>
            </a:r>
            <a:r>
              <a:rPr lang="en-US" sz="1600" i="1" dirty="0" err="1"/>
              <a:t>gaussian</a:t>
            </a:r>
            <a:r>
              <a:rPr lang="en-US" sz="1600" i="1" dirty="0"/>
              <a:t>’, ‘</a:t>
            </a:r>
            <a:r>
              <a:rPr lang="en-US" sz="1600" i="1" dirty="0" err="1"/>
              <a:t>bessel</a:t>
            </a:r>
            <a:r>
              <a:rPr lang="en-US" sz="1600" i="1" dirty="0"/>
              <a:t>’, ‘</a:t>
            </a:r>
            <a:r>
              <a:rPr lang="en-US" sz="1600" i="1" dirty="0" err="1"/>
              <a:t>mitchell</a:t>
            </a:r>
            <a:r>
              <a:rPr lang="en-US" sz="1600" i="1" dirty="0"/>
              <a:t>’, ‘</a:t>
            </a:r>
            <a:r>
              <a:rPr lang="en-US" sz="1600" i="1" dirty="0" err="1"/>
              <a:t>sinc</a:t>
            </a:r>
            <a:r>
              <a:rPr lang="en-US" sz="1600" i="1" dirty="0"/>
              <a:t>’, ‘</a:t>
            </a:r>
            <a:r>
              <a:rPr lang="en-US" sz="1600" i="1" dirty="0" err="1"/>
              <a:t>lanczos</a:t>
            </a:r>
            <a:r>
              <a:rPr lang="en-US" sz="1600" i="1" dirty="0"/>
              <a:t>’</a:t>
            </a:r>
            <a:r>
              <a:rPr lang="en-US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alpha</a:t>
            </a:r>
            <a:r>
              <a:rPr lang="en-US" sz="1600" i="1" dirty="0"/>
              <a:t>: scalar, 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Прозорість, визначається в діапазоні від 0 до 1. Параметр ігнорується для RGBA значення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vmin</a:t>
            </a:r>
            <a:r>
              <a:rPr lang="en-US" sz="1600" i="1" dirty="0"/>
              <a:t>, </a:t>
            </a:r>
            <a:r>
              <a:rPr lang="en-US" sz="1600" i="1" dirty="0" err="1"/>
              <a:t>vmax</a:t>
            </a:r>
            <a:r>
              <a:rPr lang="en-US" sz="1600" i="1" dirty="0"/>
              <a:t> : </a:t>
            </a:r>
            <a:r>
              <a:rPr lang="ru-RU" sz="1600" dirty="0"/>
              <a:t>чисельне значення</a:t>
            </a:r>
            <a:r>
              <a:rPr lang="ru-RU" sz="1600" i="1" dirty="0"/>
              <a:t>, </a:t>
            </a:r>
            <a:r>
              <a:rPr lang="en-US" sz="1600" i="1" dirty="0"/>
              <a:t>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Чисельні значення vmin і vmax (якщо параметр norm не заданий явно) визначають діапазон в даних, який буде покритий кольоровою картою. За замовчуванням колірна карта охоплює весь діапазон значень відображуваних даних. Якщо використовується параметр norm, то vmin і vmax ігноруються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origin</a:t>
            </a:r>
            <a:r>
              <a:rPr lang="en-US" sz="1600" i="1" dirty="0"/>
              <a:t>: {‘upper’, ‘lower’}, 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Розташування початку координат - точки [0,0]: </a:t>
            </a:r>
            <a:r>
              <a:rPr lang="uk-UA" sz="1600" i="1" dirty="0"/>
              <a:t>'</a:t>
            </a:r>
            <a:r>
              <a:rPr lang="en-US" sz="1600" i="1" dirty="0"/>
              <a:t>upper</a:t>
            </a:r>
            <a:r>
              <a:rPr lang="en-US" sz="1600" dirty="0"/>
              <a:t>' - </a:t>
            </a:r>
            <a:r>
              <a:rPr lang="uk-UA" sz="1600" dirty="0"/>
              <a:t>верхній лівий, '</a:t>
            </a:r>
            <a:r>
              <a:rPr lang="en-US" sz="1600" i="1" dirty="0"/>
              <a:t>lower</a:t>
            </a:r>
            <a:r>
              <a:rPr lang="en-US" sz="1600" dirty="0"/>
              <a:t>' - </a:t>
            </a:r>
            <a:r>
              <a:rPr lang="uk-UA" sz="1600" dirty="0"/>
              <a:t>нижній лівий кут координатної площини. </a:t>
            </a:r>
            <a:r>
              <a:rPr lang="en-US" sz="1600" i="1" dirty="0"/>
              <a:t>extent: scalars (left, right, bottom, top), optional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Зміна розмірів зображення вздовж осей</a:t>
            </a:r>
            <a:r>
              <a:rPr lang="ru-RU" sz="1600" dirty="0"/>
              <a:t> </a:t>
            </a:r>
            <a:r>
              <a:rPr lang="en-US" sz="1600" dirty="0"/>
              <a:t>x, y.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filterrad</a:t>
            </a:r>
            <a:r>
              <a:rPr lang="en-US" sz="1600" i="1" dirty="0"/>
              <a:t>: float &gt; 0, optional,</a:t>
            </a:r>
            <a:r>
              <a:rPr lang="en-US" sz="1600" dirty="0"/>
              <a:t> </a:t>
            </a:r>
            <a:r>
              <a:rPr lang="ru-RU" sz="1600" dirty="0"/>
              <a:t>значення за замовчуванням: 4.0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Параметр filter radius для фільтрів, які його використовують, наприклад: </a:t>
            </a:r>
            <a:r>
              <a:rPr lang="uk-UA" sz="1600" i="1" dirty="0"/>
              <a:t>'sinc'</a:t>
            </a:r>
            <a:r>
              <a:rPr lang="uk-UA" sz="1600" dirty="0"/>
              <a:t>, </a:t>
            </a:r>
            <a:r>
              <a:rPr lang="uk-UA" sz="1600" i="1" dirty="0"/>
              <a:t>'lanczos'</a:t>
            </a:r>
            <a:r>
              <a:rPr lang="uk-UA" sz="1600" dirty="0"/>
              <a:t> або </a:t>
            </a:r>
            <a:r>
              <a:rPr lang="uk-UA" sz="1600" i="1" dirty="0"/>
              <a:t>'blackman</a:t>
            </a:r>
            <a:r>
              <a:rPr lang="en-US" sz="1600" i="1" dirty="0"/>
              <a:t>’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15516639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65" y="217283"/>
            <a:ext cx="11552222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Приклад, який використовує параметри з наведеного вище списку: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0245" y="654279"/>
            <a:ext cx="9573455" cy="2462213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19680801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subplots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figsize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constrained_layout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imshow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cmap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'winter'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aspect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'equal'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vmin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vmax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origin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"lower"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colorbar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imshow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cmap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'plasma'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aspect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'equal'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interpolation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'gaussian'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origin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"lower"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extent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colorbar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65" y="3553488"/>
            <a:ext cx="9525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933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909" y="217283"/>
            <a:ext cx="11950574" cy="643701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Розглянемо ще одну функцію для візуалізації 2</a:t>
            </a:r>
            <a:r>
              <a:rPr lang="en-US" sz="1600" dirty="0"/>
              <a:t>D </a:t>
            </a:r>
            <a:r>
              <a:rPr lang="uk-UA" sz="1600" dirty="0"/>
              <a:t>наборів даних - </a:t>
            </a:r>
            <a:r>
              <a:rPr lang="en-US" sz="1600" b="1" i="1" dirty="0" err="1"/>
              <a:t>pcolormesh</a:t>
            </a:r>
            <a:r>
              <a:rPr lang="en-US" sz="1600" b="1" i="1" dirty="0"/>
              <a:t>()</a:t>
            </a:r>
            <a:r>
              <a:rPr lang="en-US" sz="1600" dirty="0"/>
              <a:t>. </a:t>
            </a:r>
            <a:r>
              <a:rPr lang="uk-UA" sz="1600" dirty="0"/>
              <a:t>У бібліотеці </a:t>
            </a:r>
            <a:r>
              <a:rPr lang="en-US" sz="1600" dirty="0" err="1"/>
              <a:t>Matplotlib</a:t>
            </a:r>
            <a:r>
              <a:rPr lang="en-US" sz="1600" dirty="0"/>
              <a:t> </a:t>
            </a:r>
            <a:r>
              <a:rPr lang="uk-UA" sz="1600" dirty="0"/>
              <a:t>є ще одна функція з аналогічним функціоналом - </a:t>
            </a:r>
            <a:r>
              <a:rPr lang="en-US" sz="1600" b="1" i="1" dirty="0" err="1"/>
              <a:t>pcolor</a:t>
            </a:r>
            <a:r>
              <a:rPr lang="en-US" sz="1600" b="1" i="1" dirty="0"/>
              <a:t>()</a:t>
            </a:r>
            <a:r>
              <a:rPr lang="en-US" sz="1600" dirty="0"/>
              <a:t>, </a:t>
            </a:r>
            <a:r>
              <a:rPr lang="uk-UA" sz="1600" dirty="0"/>
              <a:t>на відміну від неї </a:t>
            </a:r>
            <a:r>
              <a:rPr lang="en-US" sz="1600" b="1" i="1" dirty="0" err="1"/>
              <a:t>pcolormesh</a:t>
            </a:r>
            <a:r>
              <a:rPr lang="en-US" sz="1600" b="1" i="1" dirty="0"/>
              <a:t>()</a:t>
            </a:r>
            <a:r>
              <a:rPr lang="en-US" sz="1600" dirty="0"/>
              <a:t> </a:t>
            </a:r>
            <a:r>
              <a:rPr lang="uk-UA" sz="1600" dirty="0"/>
              <a:t>швидша і є найкращим варіантом в більшості випадків.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Функція </a:t>
            </a:r>
            <a:r>
              <a:rPr lang="en-US" sz="1600" b="1" i="1" dirty="0" err="1"/>
              <a:t>pcolormesh</a:t>
            </a:r>
            <a:r>
              <a:rPr lang="en-US" sz="1600" b="1" i="1" dirty="0"/>
              <a:t>()</a:t>
            </a:r>
            <a:r>
              <a:rPr lang="en-US" sz="1600" dirty="0"/>
              <a:t> </a:t>
            </a:r>
            <a:r>
              <a:rPr lang="uk-UA" sz="1600" dirty="0"/>
              <a:t>схожа за своїми можливостями на </a:t>
            </a:r>
            <a:r>
              <a:rPr lang="en-US" sz="1600" b="1" i="1" dirty="0" err="1"/>
              <a:t>imshow</a:t>
            </a:r>
            <a:r>
              <a:rPr lang="en-US" sz="1600" b="1" i="1" dirty="0"/>
              <a:t>()</a:t>
            </a:r>
            <a:r>
              <a:rPr lang="en-US" sz="1600" dirty="0"/>
              <a:t>, </a:t>
            </a:r>
            <a:r>
              <a:rPr lang="uk-UA" sz="1600" dirty="0"/>
              <a:t>але є і відмінності. </a:t>
            </a:r>
          </a:p>
          <a:p>
            <a:pPr marL="0" indent="0"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/>
              <a:t>Розглянемо параметри функції </a:t>
            </a:r>
            <a:r>
              <a:rPr lang="en-US" sz="1600" b="1" dirty="0" err="1"/>
              <a:t>pcolormesh</a:t>
            </a:r>
            <a:r>
              <a:rPr lang="en-US" sz="1600" b="1" dirty="0"/>
              <a:t>()</a:t>
            </a:r>
            <a:r>
              <a:rPr lang="en-US" sz="1600" dirty="0"/>
              <a:t>: 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en-US" sz="1600" b="1" i="1" dirty="0"/>
              <a:t>C</a:t>
            </a:r>
            <a:r>
              <a:rPr lang="en-US" sz="1600" dirty="0"/>
              <a:t>: </a:t>
            </a:r>
            <a:r>
              <a:rPr lang="ru-RU" sz="1600" dirty="0"/>
              <a:t>масив </a:t>
            </a:r>
          </a:p>
          <a:p>
            <a:pPr lvl="1">
              <a:spcBef>
                <a:spcPts val="0"/>
              </a:spcBef>
            </a:pPr>
            <a:r>
              <a:rPr lang="ru-RU" sz="1600" i="1" dirty="0"/>
              <a:t>2</a:t>
            </a:r>
            <a:r>
              <a:rPr lang="en-US" sz="1600" i="1" dirty="0"/>
              <a:t>D </a:t>
            </a:r>
            <a:r>
              <a:rPr lang="ru-RU" sz="1600" dirty="0"/>
              <a:t>масив скалярних значень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cmap</a:t>
            </a:r>
            <a:r>
              <a:rPr lang="en-US" sz="1600" dirty="0"/>
              <a:t>: </a:t>
            </a:r>
            <a:r>
              <a:rPr lang="en-US" sz="1600" i="1" dirty="0" err="1"/>
              <a:t>str</a:t>
            </a:r>
            <a:r>
              <a:rPr lang="en-US" sz="1600" i="1" dirty="0"/>
              <a:t> </a:t>
            </a:r>
            <a:r>
              <a:rPr lang="ru-RU" sz="1600" dirty="0"/>
              <a:t>або </a:t>
            </a:r>
            <a:r>
              <a:rPr lang="en-US" sz="1600" i="1" dirty="0" err="1"/>
              <a:t>Colormap</a:t>
            </a:r>
            <a:r>
              <a:rPr lang="en-US" sz="1600" i="1" dirty="0"/>
              <a:t>, 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див. </a:t>
            </a:r>
            <a:r>
              <a:rPr lang="en-US" sz="1600" i="1" dirty="0" err="1"/>
              <a:t>cmap</a:t>
            </a:r>
            <a:r>
              <a:rPr lang="en-US" sz="1600" i="1" dirty="0"/>
              <a:t> </a:t>
            </a:r>
            <a:r>
              <a:rPr lang="ru-RU" sz="1600" dirty="0"/>
              <a:t>в </a:t>
            </a:r>
            <a:r>
              <a:rPr lang="en-US" sz="1600" i="1" dirty="0" err="1"/>
              <a:t>imshow</a:t>
            </a:r>
            <a:r>
              <a:rPr lang="en-US" sz="1600" i="1" dirty="0"/>
              <a:t>()</a:t>
            </a: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b="1" i="1" dirty="0"/>
              <a:t>norm</a:t>
            </a:r>
            <a:r>
              <a:rPr lang="en-US" sz="1600" i="1" dirty="0"/>
              <a:t>: Normalize, 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див. </a:t>
            </a:r>
            <a:r>
              <a:rPr lang="en-US" sz="1600" i="1" dirty="0" err="1"/>
              <a:t>cmap</a:t>
            </a:r>
            <a:r>
              <a:rPr lang="en-US" sz="1600" dirty="0"/>
              <a:t> </a:t>
            </a:r>
            <a:r>
              <a:rPr lang="ru-RU" sz="1600" dirty="0"/>
              <a:t>в </a:t>
            </a:r>
            <a:r>
              <a:rPr lang="en-US" sz="1600" i="1" dirty="0" err="1"/>
              <a:t>imshow</a:t>
            </a:r>
            <a:r>
              <a:rPr lang="en-US" sz="1600" i="1" dirty="0"/>
              <a:t>()</a:t>
            </a: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b="1" i="1" dirty="0" err="1"/>
              <a:t>vmin</a:t>
            </a:r>
            <a:r>
              <a:rPr lang="en-US" sz="1600" b="1" i="1" dirty="0"/>
              <a:t>, </a:t>
            </a:r>
            <a:r>
              <a:rPr lang="en-US" sz="1600" b="1" i="1" dirty="0" err="1"/>
              <a:t>vmax</a:t>
            </a:r>
            <a:r>
              <a:rPr lang="en-US" sz="1600" i="1" dirty="0"/>
              <a:t>: scalar, optional, </a:t>
            </a:r>
            <a:r>
              <a:rPr lang="ru-RU" sz="1600" dirty="0"/>
              <a:t>значення за замовчуванням</a:t>
            </a:r>
            <a:r>
              <a:rPr lang="ru-RU" sz="1600" i="1" dirty="0"/>
              <a:t>: </a:t>
            </a:r>
            <a:r>
              <a:rPr lang="en-US" sz="1600" i="1" dirty="0"/>
              <a:t>None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див. </a:t>
            </a:r>
            <a:r>
              <a:rPr lang="en-US" sz="1600" i="1" dirty="0" err="1"/>
              <a:t>vmin</a:t>
            </a:r>
            <a:r>
              <a:rPr lang="en-US" sz="1600" i="1" dirty="0"/>
              <a:t>, </a:t>
            </a:r>
            <a:r>
              <a:rPr lang="en-US" sz="1600" i="1" dirty="0" err="1"/>
              <a:t>vmax</a:t>
            </a:r>
            <a:r>
              <a:rPr lang="en-US" sz="1600" i="1" dirty="0"/>
              <a:t> </a:t>
            </a:r>
            <a:r>
              <a:rPr lang="ru-RU" sz="1600" dirty="0"/>
              <a:t>в </a:t>
            </a:r>
            <a:r>
              <a:rPr lang="en-US" sz="1600" i="1" dirty="0" err="1"/>
              <a:t>imshow</a:t>
            </a:r>
            <a:r>
              <a:rPr lang="en-US" sz="1600" i="1" dirty="0"/>
              <a:t>()</a:t>
            </a: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b="1" i="1" dirty="0" err="1"/>
              <a:t>edgecolors</a:t>
            </a:r>
            <a:r>
              <a:rPr lang="en-US" sz="1600" i="1" dirty="0"/>
              <a:t> : {‘none’, None, ‘face’, color, color sequence}, 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Колір межі, за замовчуванням: </a:t>
            </a:r>
            <a:r>
              <a:rPr lang="ru-RU" sz="1600" i="1" dirty="0"/>
              <a:t>‘</a:t>
            </a:r>
            <a:r>
              <a:rPr lang="en-US" sz="1600" i="1" dirty="0"/>
              <a:t>none’</a:t>
            </a:r>
            <a:r>
              <a:rPr lang="en-US" sz="1600" dirty="0"/>
              <a:t>, </a:t>
            </a:r>
            <a:r>
              <a:rPr lang="ru-RU" sz="1600" dirty="0"/>
              <a:t>можливі наступні варіанти: </a:t>
            </a:r>
          </a:p>
          <a:p>
            <a:pPr lvl="2">
              <a:spcBef>
                <a:spcPts val="0"/>
              </a:spcBef>
            </a:pPr>
            <a:r>
              <a:rPr lang="ru-RU" sz="1600" i="1" dirty="0"/>
              <a:t>‘</a:t>
            </a:r>
            <a:r>
              <a:rPr lang="en-US" sz="1600" i="1" dirty="0"/>
              <a:t>none’ </a:t>
            </a:r>
            <a:r>
              <a:rPr lang="en-US" sz="1600" dirty="0"/>
              <a:t>or ”: </a:t>
            </a:r>
            <a:r>
              <a:rPr lang="ru-RU" sz="1600" dirty="0"/>
              <a:t>без відображення межі.</a:t>
            </a:r>
          </a:p>
          <a:p>
            <a:pPr lvl="2">
              <a:spcBef>
                <a:spcPts val="0"/>
              </a:spcBef>
            </a:pPr>
            <a:r>
              <a:rPr lang="en-US" sz="1600" i="1" dirty="0"/>
              <a:t>None</a:t>
            </a:r>
            <a:r>
              <a:rPr lang="en-US" sz="1600" dirty="0"/>
              <a:t>: </a:t>
            </a:r>
            <a:r>
              <a:rPr lang="ru-RU" sz="1600" dirty="0"/>
              <a:t>чорний колір. </a:t>
            </a:r>
          </a:p>
          <a:p>
            <a:pPr lvl="2">
              <a:spcBef>
                <a:spcPts val="0"/>
              </a:spcBef>
            </a:pPr>
            <a:r>
              <a:rPr lang="ru-RU" sz="1600" i="1" dirty="0"/>
              <a:t>‘</a:t>
            </a:r>
            <a:r>
              <a:rPr lang="en-US" sz="1600" i="1" dirty="0"/>
              <a:t>face’</a:t>
            </a:r>
            <a:r>
              <a:rPr lang="en-US" sz="1600" dirty="0"/>
              <a:t>: </a:t>
            </a:r>
            <a:r>
              <a:rPr lang="ru-RU" sz="1600" dirty="0"/>
              <a:t>використання кольору комірки.</a:t>
            </a:r>
          </a:p>
          <a:p>
            <a:pPr lvl="2">
              <a:spcBef>
                <a:spcPts val="0"/>
              </a:spcBef>
            </a:pPr>
            <a:r>
              <a:rPr lang="ru-RU" sz="1600" dirty="0"/>
              <a:t>Можна вибрати колір з доступних наборів.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alpha</a:t>
            </a:r>
            <a:r>
              <a:rPr lang="en-US" sz="1600" i="1" dirty="0"/>
              <a:t>: scalar, optional, </a:t>
            </a:r>
            <a:r>
              <a:rPr lang="ru-RU" sz="1600" dirty="0"/>
              <a:t>значення за замовчуванням</a:t>
            </a:r>
            <a:r>
              <a:rPr lang="ru-RU" sz="1600" i="1" dirty="0"/>
              <a:t>: </a:t>
            </a:r>
            <a:r>
              <a:rPr lang="en-US" sz="1600" i="1" dirty="0"/>
              <a:t>None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див. </a:t>
            </a:r>
            <a:r>
              <a:rPr lang="en-US" sz="1600" i="1" dirty="0"/>
              <a:t>alpha </a:t>
            </a:r>
            <a:r>
              <a:rPr lang="ru-RU" sz="1600" dirty="0"/>
              <a:t>в </a:t>
            </a:r>
            <a:r>
              <a:rPr lang="en-US" sz="1600" i="1" dirty="0" err="1"/>
              <a:t>imshow</a:t>
            </a:r>
            <a:r>
              <a:rPr lang="en-US" sz="1600" i="1" dirty="0"/>
              <a:t>()</a:t>
            </a:r>
            <a:r>
              <a:rPr lang="en-US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shading</a:t>
            </a:r>
            <a:r>
              <a:rPr lang="en-US" sz="1600" i="1" dirty="0"/>
              <a:t>: {‘flat’, ‘</a:t>
            </a:r>
            <a:r>
              <a:rPr lang="en-US" sz="1600" i="1" dirty="0" err="1"/>
              <a:t>gouraud</a:t>
            </a:r>
            <a:r>
              <a:rPr lang="en-US" sz="1600" i="1" dirty="0"/>
              <a:t>’}, optional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Стиль заливки, доступні значення: </a:t>
            </a:r>
          </a:p>
          <a:p>
            <a:pPr lvl="2">
              <a:spcBef>
                <a:spcPts val="0"/>
              </a:spcBef>
            </a:pPr>
            <a:r>
              <a:rPr lang="ru-RU" sz="1600" i="1" dirty="0"/>
              <a:t>‘</a:t>
            </a:r>
            <a:r>
              <a:rPr lang="en-US" sz="1600" i="1" dirty="0"/>
              <a:t>flat’</a:t>
            </a:r>
            <a:r>
              <a:rPr lang="en-US" sz="1600" dirty="0"/>
              <a:t>: </a:t>
            </a:r>
            <a:r>
              <a:rPr lang="ru-RU" sz="1600" dirty="0"/>
              <a:t>суцільний стиль заливки для кожного квадрату.</a:t>
            </a:r>
          </a:p>
          <a:p>
            <a:pPr lvl="2">
              <a:spcBef>
                <a:spcPts val="0"/>
              </a:spcBef>
            </a:pPr>
            <a:r>
              <a:rPr lang="ru-RU" sz="1600" dirty="0"/>
              <a:t>‘</a:t>
            </a:r>
            <a:r>
              <a:rPr lang="en-US" sz="1600" i="1" dirty="0" err="1"/>
              <a:t>gouraud</a:t>
            </a:r>
            <a:r>
              <a:rPr lang="en-US" sz="1600" dirty="0"/>
              <a:t>‘: </a:t>
            </a:r>
            <a:r>
              <a:rPr lang="ru-RU" sz="1600" dirty="0"/>
              <a:t>для кожного квадрата буде використаний метод затінення </a:t>
            </a:r>
            <a:r>
              <a:rPr lang="en-US" sz="1600" i="1" dirty="0" err="1"/>
              <a:t>Gouraud</a:t>
            </a:r>
            <a:r>
              <a:rPr lang="en-US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snap</a:t>
            </a:r>
            <a:r>
              <a:rPr lang="en-US" sz="1600" i="1" dirty="0"/>
              <a:t>: </a:t>
            </a:r>
            <a:r>
              <a:rPr lang="en-US" sz="1600" i="1" dirty="0" err="1"/>
              <a:t>bool</a:t>
            </a:r>
            <a:r>
              <a:rPr lang="en-US" sz="1600" i="1" dirty="0"/>
              <a:t>, optional, </a:t>
            </a:r>
            <a:r>
              <a:rPr lang="ru-RU" sz="1600" dirty="0"/>
              <a:t>значення за замовчуванням</a:t>
            </a:r>
            <a:r>
              <a:rPr lang="ru-RU" sz="1600" i="1" dirty="0"/>
              <a:t>: </a:t>
            </a:r>
            <a:r>
              <a:rPr lang="en-US" sz="1600" i="1" dirty="0"/>
              <a:t>False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Прив’язка сітки до меж пікселів.</a:t>
            </a:r>
          </a:p>
          <a:p>
            <a:pPr marL="0" indent="0">
              <a:spcBef>
                <a:spcPts val="0"/>
              </a:spcBef>
              <a:buNone/>
            </a:pPr>
            <a:endParaRPr lang="uk-UA" sz="1600" dirty="0"/>
          </a:p>
        </p:txBody>
      </p:sp>
      <p:sp>
        <p:nvSpPr>
          <p:cNvPr id="2" name="Rectangle 1"/>
          <p:cNvSpPr/>
          <p:nvPr/>
        </p:nvSpPr>
        <p:spPr>
          <a:xfrm>
            <a:off x="7535891" y="967513"/>
            <a:ext cx="3673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/>
              <a:t>Приклад використання функції </a:t>
            </a:r>
            <a:r>
              <a:rPr lang="en-US" sz="1400" b="1" i="1" dirty="0" err="1"/>
              <a:t>pcolormesh</a:t>
            </a:r>
            <a:r>
              <a:rPr lang="en-US" sz="1400" b="1" i="1" dirty="0"/>
              <a:t>():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58113" y="1356771"/>
            <a:ext cx="5533887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pcolormesh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cmap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'plasma'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edgecolors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"k"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shading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'flat'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502" y="3038690"/>
            <a:ext cx="3640981" cy="271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9659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123" y="217283"/>
            <a:ext cx="11660863" cy="62740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/>
              <a:t>Побудова 3D графіків. Робота з mplot3d Toolkit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/>
              <a:t>Імпортуємо необхідні модулі для роботи з 3D: 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  <a:p>
            <a:pPr marL="0" indent="0">
              <a:spcBef>
                <a:spcPts val="0"/>
              </a:spcBef>
              <a:buNone/>
            </a:pPr>
            <a:endParaRPr lang="ru-RU" sz="1600" b="1" dirty="0"/>
          </a:p>
          <a:p>
            <a:pPr marL="0" indent="0">
              <a:spcBef>
                <a:spcPts val="0"/>
              </a:spcBef>
              <a:buNone/>
            </a:pPr>
            <a:endParaRPr lang="ru-RU" sz="16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/>
              <a:t>Лінейній графік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/>
              <a:t>Для побудови лінійного гарфіку використовується функція </a:t>
            </a:r>
            <a:r>
              <a:rPr lang="ru-RU" sz="1600" i="1" dirty="0"/>
              <a:t>plot().           </a:t>
            </a:r>
            <a:r>
              <a:rPr lang="ru-RU" sz="1600" b="1" i="1" dirty="0"/>
              <a:t>Axes3D.plot(self, xs, ys, *args, zdir=’z’, **kwargs)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xs</a:t>
            </a:r>
            <a:r>
              <a:rPr lang="ru-RU" sz="1600" dirty="0"/>
              <a:t>: </a:t>
            </a:r>
            <a:r>
              <a:rPr lang="ru-RU" sz="1600" i="1" dirty="0"/>
              <a:t>1D </a:t>
            </a:r>
            <a:r>
              <a:rPr lang="ru-RU" sz="1600" dirty="0"/>
              <a:t>масив </a:t>
            </a:r>
          </a:p>
          <a:p>
            <a:pPr lvl="1">
              <a:spcBef>
                <a:spcPts val="0"/>
              </a:spcBef>
            </a:pPr>
            <a:r>
              <a:rPr lang="ru-RU" sz="1600" i="1" dirty="0"/>
              <a:t>x </a:t>
            </a:r>
            <a:r>
              <a:rPr lang="ru-RU" sz="1600" dirty="0"/>
              <a:t>координати.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ys</a:t>
            </a:r>
            <a:r>
              <a:rPr lang="ru-RU" sz="1600" dirty="0"/>
              <a:t>: </a:t>
            </a:r>
            <a:r>
              <a:rPr lang="ru-RU" sz="1600" i="1" dirty="0"/>
              <a:t>1D </a:t>
            </a:r>
            <a:r>
              <a:rPr lang="ru-RU" sz="1600" dirty="0"/>
              <a:t>масси</a:t>
            </a:r>
          </a:p>
          <a:p>
            <a:pPr lvl="1">
              <a:spcBef>
                <a:spcPts val="0"/>
              </a:spcBef>
            </a:pPr>
            <a:r>
              <a:rPr lang="ru-RU" sz="1600" i="1" dirty="0"/>
              <a:t>y </a:t>
            </a:r>
            <a:r>
              <a:rPr lang="ru-RU" sz="1600" dirty="0"/>
              <a:t>координати.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zs</a:t>
            </a:r>
            <a:r>
              <a:rPr lang="ru-RU" sz="1600" dirty="0"/>
              <a:t>: скалярне значення або </a:t>
            </a:r>
            <a:r>
              <a:rPr lang="ru-RU" sz="1600" i="1" dirty="0"/>
              <a:t>1D </a:t>
            </a:r>
            <a:r>
              <a:rPr lang="ru-RU" sz="1600" dirty="0"/>
              <a:t>масив </a:t>
            </a:r>
          </a:p>
          <a:p>
            <a:pPr lvl="1">
              <a:spcBef>
                <a:spcPts val="0"/>
              </a:spcBef>
            </a:pPr>
            <a:r>
              <a:rPr lang="ru-RU" sz="1600" i="1" dirty="0"/>
              <a:t>z </a:t>
            </a:r>
            <a:r>
              <a:rPr lang="ru-RU" sz="1600" dirty="0"/>
              <a:t>координати. Якщо переданий скаляр, то він буде присвоєно всім точкам графіка 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zdir</a:t>
            </a:r>
            <a:r>
              <a:rPr lang="ru-RU" sz="1600" i="1" dirty="0"/>
              <a:t>: {‘x’, ‘y’, ‘z’}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Визначає вісь, яка буде прийнята за z напрямок, значення за замовчуванням: </a:t>
            </a:r>
            <a:r>
              <a:rPr lang="ru-RU" sz="1600" i="1" dirty="0"/>
              <a:t>‘z’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**kwargs</a:t>
            </a:r>
            <a:r>
              <a:rPr lang="ru-RU" sz="1600" b="1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Додаткові аргументи, аналогічні тим, що використовуються в функції </a:t>
            </a:r>
            <a:r>
              <a:rPr lang="uk-UA" sz="1600" b="1" i="1" dirty="0"/>
              <a:t>plot()</a:t>
            </a:r>
            <a:r>
              <a:rPr lang="uk-UA" sz="1600" dirty="0"/>
              <a:t> для побудови двовимірних графіків</a:t>
            </a:r>
            <a:r>
              <a:rPr lang="ru-RU" sz="16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uk-UA" sz="16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2551" y="700322"/>
            <a:ext cx="3448380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mpl_toolkits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mplot3d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Axes3D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90123" y="4103649"/>
            <a:ext cx="3448380" cy="2462213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mpl_toolkits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mplot3d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Axes3D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linspace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z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projection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'3d'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z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label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'parametric curve'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573" y="4103649"/>
            <a:ext cx="2553007" cy="232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045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28" y="217283"/>
            <a:ext cx="12013947" cy="657281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600" dirty="0"/>
              <a:t>Для побудови </a:t>
            </a:r>
            <a:r>
              <a:rPr lang="ru-RU" sz="1600" b="1" dirty="0"/>
              <a:t>точкового графіка </a:t>
            </a:r>
            <a:r>
              <a:rPr lang="ru-RU" sz="1600" dirty="0"/>
              <a:t>використовується функція </a:t>
            </a:r>
            <a:r>
              <a:rPr lang="ru-RU" sz="1600" b="1" i="1" dirty="0"/>
              <a:t>scatter()</a:t>
            </a:r>
            <a:r>
              <a:rPr lang="ru-RU" sz="16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i="1" dirty="0"/>
              <a:t>Axes3D.scatter(self, xs, ys, zs=0, zdir=’z’, s=20, c=None, depthshade=True, *args, **kwargs)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xs, ys</a:t>
            </a:r>
            <a:r>
              <a:rPr lang="ru-RU" sz="1600" dirty="0"/>
              <a:t>: масив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Координати точок по вісям </a:t>
            </a:r>
            <a:r>
              <a:rPr lang="ru-RU" sz="1600" i="1" dirty="0"/>
              <a:t>x </a:t>
            </a:r>
            <a:r>
              <a:rPr lang="ru-RU" sz="1600" dirty="0"/>
              <a:t>і </a:t>
            </a:r>
            <a:r>
              <a:rPr lang="ru-RU" sz="1600" i="1" dirty="0"/>
              <a:t>y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zs</a:t>
            </a:r>
            <a:r>
              <a:rPr lang="ru-RU" sz="1600" dirty="0"/>
              <a:t>: </a:t>
            </a:r>
            <a:r>
              <a:rPr lang="ru-RU" sz="1600" i="1" dirty="0"/>
              <a:t>float </a:t>
            </a:r>
            <a:r>
              <a:rPr lang="ru-RU" sz="1600" dirty="0"/>
              <a:t>або масив, </a:t>
            </a:r>
            <a:r>
              <a:rPr lang="ru-RU" sz="1600" i="1" dirty="0"/>
              <a:t>optional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Координати точок по вісі </a:t>
            </a:r>
            <a:r>
              <a:rPr lang="ru-RU" sz="1600" i="1" dirty="0"/>
              <a:t>z</a:t>
            </a:r>
            <a:r>
              <a:rPr lang="ru-RU" sz="1600" dirty="0"/>
              <a:t>. Якщо переданий скаляр, то він буде присвоєно всім точкам графіка. Значення за замовчуванням : 0.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zdir</a:t>
            </a:r>
            <a:r>
              <a:rPr lang="ru-RU" sz="1600" i="1" dirty="0"/>
              <a:t>: {‘x’, ‘y’, ‘z’, ‘-x’, ‘-y’, ‘-z’}, optional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Визначає вісь, яка буде прийнята за z напрямок, значення за замовчуванням : </a:t>
            </a:r>
            <a:r>
              <a:rPr lang="ru-RU" sz="1600" i="1" dirty="0"/>
              <a:t>‘z’</a:t>
            </a:r>
            <a:endParaRPr lang="ru-RU" sz="1600" dirty="0"/>
          </a:p>
          <a:p>
            <a:pPr>
              <a:spcBef>
                <a:spcPts val="0"/>
              </a:spcBef>
            </a:pPr>
            <a:r>
              <a:rPr lang="ru-RU" sz="1600" b="1" i="1" dirty="0"/>
              <a:t>s</a:t>
            </a:r>
            <a:r>
              <a:rPr lang="ru-RU" sz="1600" dirty="0"/>
              <a:t>: скаляр або масив, </a:t>
            </a:r>
            <a:r>
              <a:rPr lang="ru-RU" sz="1600" i="1" dirty="0"/>
              <a:t>optional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Розмір маркера. Значення за замовчуванням: 20.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c</a:t>
            </a:r>
            <a:r>
              <a:rPr lang="ru-RU" sz="1600" dirty="0"/>
              <a:t>: </a:t>
            </a:r>
            <a:r>
              <a:rPr lang="ru-RU" sz="1600" i="1" dirty="0"/>
              <a:t>color</a:t>
            </a:r>
            <a:r>
              <a:rPr lang="ru-RU" sz="1600" dirty="0"/>
              <a:t>, масив, масив значень кольора, </a:t>
            </a:r>
            <a:r>
              <a:rPr lang="ru-RU" sz="1600" i="1" dirty="0"/>
              <a:t>optional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Колір маркера. Можливі значення: </a:t>
            </a:r>
          </a:p>
          <a:p>
            <a:pPr lvl="2">
              <a:spcBef>
                <a:spcPts val="0"/>
              </a:spcBef>
            </a:pPr>
            <a:r>
              <a:rPr lang="ru-RU" sz="1600" dirty="0"/>
              <a:t>Строкове значення кольора для всіх маркерів.</a:t>
            </a:r>
          </a:p>
          <a:p>
            <a:pPr lvl="2">
              <a:spcBef>
                <a:spcPts val="0"/>
              </a:spcBef>
            </a:pPr>
            <a:r>
              <a:rPr lang="ru-RU" sz="1600" dirty="0"/>
              <a:t>Масив строкових значень кольора.</a:t>
            </a:r>
          </a:p>
          <a:p>
            <a:pPr lvl="2">
              <a:spcBef>
                <a:spcPts val="0"/>
              </a:spcBef>
            </a:pPr>
            <a:r>
              <a:rPr lang="ru-RU" sz="1600" dirty="0"/>
              <a:t>Масив чисел, </a:t>
            </a:r>
            <a:r>
              <a:rPr lang="uk-UA" sz="1600" dirty="0"/>
              <a:t>які можуть бути відображені в кольори через функції cmap і norm</a:t>
            </a:r>
            <a:r>
              <a:rPr lang="ru-RU" sz="1600" dirty="0"/>
              <a:t>.</a:t>
            </a:r>
          </a:p>
          <a:p>
            <a:pPr lvl="2">
              <a:spcBef>
                <a:spcPts val="0"/>
              </a:spcBef>
            </a:pPr>
            <a:r>
              <a:rPr lang="ru-RU" sz="1600" i="1" dirty="0"/>
              <a:t>2D</a:t>
            </a:r>
            <a:r>
              <a:rPr lang="ru-RU" sz="1600" dirty="0"/>
              <a:t> масив, елементами якого є </a:t>
            </a:r>
            <a:r>
              <a:rPr lang="ru-RU" sz="1600" i="1" dirty="0"/>
              <a:t>RGB </a:t>
            </a:r>
            <a:r>
              <a:rPr lang="ru-RU" sz="1600" dirty="0"/>
              <a:t>або </a:t>
            </a:r>
            <a:r>
              <a:rPr lang="ru-RU" sz="1600" i="1" dirty="0"/>
              <a:t>RGBA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depthshade</a:t>
            </a:r>
            <a:r>
              <a:rPr lang="ru-RU" sz="1600" i="1" dirty="0"/>
              <a:t>: bool, optional</a:t>
            </a:r>
            <a:r>
              <a:rPr lang="ru-RU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Затінення маркерів для додання ефекту глибини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</a:pPr>
            <a:r>
              <a:rPr lang="ru-RU" sz="1600" b="1" i="1" dirty="0"/>
              <a:t>**kwargs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Додаткові аргументи, аналогічні тим, що використовуються в функції scatter () для побудови двовимірних графіків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421746046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69" y="217283"/>
            <a:ext cx="11669917" cy="6274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Приклад:</a:t>
            </a:r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1069" y="592744"/>
            <a:ext cx="3448380" cy="289310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mpl_toolkits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mplot3d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Axes3D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123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(-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z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(-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random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randint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projection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'3d'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scatter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z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034" y="439094"/>
            <a:ext cx="391477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28937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217283"/>
            <a:ext cx="11624649" cy="62740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Для побудови </a:t>
            </a:r>
            <a:r>
              <a:rPr lang="ru-RU" sz="1600" b="1" dirty="0"/>
              <a:t>каркасної поверхні </a:t>
            </a:r>
            <a:r>
              <a:rPr lang="ru-RU" sz="1600" dirty="0"/>
              <a:t>використовується функція </a:t>
            </a:r>
            <a:r>
              <a:rPr lang="ru-RU" sz="1600" b="1" i="1" dirty="0"/>
              <a:t>plot_wireframe()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r>
              <a:rPr lang="ru-RU" sz="1600" b="1" i="1" dirty="0"/>
              <a:t>plot_wireframe(self, X, Y, Z, *args, **kwargs)</a:t>
            </a:r>
            <a:endParaRPr lang="ru-RU" sz="1600" b="1" dirty="0"/>
          </a:p>
          <a:p>
            <a:r>
              <a:rPr lang="ru-RU" sz="1600" b="1" i="1" dirty="0"/>
              <a:t>X, Y, Z</a:t>
            </a:r>
            <a:r>
              <a:rPr lang="ru-RU" sz="1600" i="1" dirty="0"/>
              <a:t>: 2D</a:t>
            </a:r>
            <a:r>
              <a:rPr lang="ru-RU" sz="1600" dirty="0"/>
              <a:t> масиви </a:t>
            </a:r>
          </a:p>
          <a:p>
            <a:pPr lvl="1"/>
            <a:r>
              <a:rPr lang="ru-RU" sz="1600" dirty="0"/>
              <a:t>Данв для побудови поверхні.</a:t>
            </a:r>
          </a:p>
          <a:p>
            <a:r>
              <a:rPr lang="ru-RU" sz="1600" b="1" i="1" dirty="0"/>
              <a:t>rcount, ccount</a:t>
            </a:r>
            <a:r>
              <a:rPr lang="ru-RU" sz="1600" i="1" dirty="0"/>
              <a:t>: int</a:t>
            </a:r>
            <a:r>
              <a:rPr lang="ru-RU" sz="1600" dirty="0"/>
              <a:t> </a:t>
            </a:r>
          </a:p>
          <a:p>
            <a:pPr lvl="1"/>
            <a:r>
              <a:rPr lang="uk-UA" sz="1600" dirty="0"/>
              <a:t>Максимальна кількість елементів каркаса, яке буде використано в кожному з напрямків. Значення за замовчуванням: 50</a:t>
            </a:r>
            <a:r>
              <a:rPr lang="ru-RU" sz="1600" dirty="0"/>
              <a:t>.</a:t>
            </a:r>
          </a:p>
          <a:p>
            <a:r>
              <a:rPr lang="ru-RU" sz="1600" b="1" i="1" dirty="0"/>
              <a:t>rstride, cstride</a:t>
            </a:r>
            <a:r>
              <a:rPr lang="ru-RU" sz="1600" i="1" dirty="0"/>
              <a:t>: int</a:t>
            </a:r>
            <a:r>
              <a:rPr lang="ru-RU" sz="1600" dirty="0"/>
              <a:t> </a:t>
            </a:r>
          </a:p>
          <a:p>
            <a:pPr lvl="1"/>
            <a:r>
              <a:rPr lang="uk-UA" sz="1600" dirty="0"/>
              <a:t>Ці установки впливають величину кроку, з яким будуть братися елементи рядка/стовпця з переданих масивів. Параметри </a:t>
            </a:r>
            <a:r>
              <a:rPr lang="uk-UA" sz="1600" i="1" dirty="0"/>
              <a:t>rstride, cstride і rcount, ccount </a:t>
            </a:r>
            <a:r>
              <a:rPr lang="uk-UA" sz="1600" dirty="0"/>
              <a:t>є взаємовиключними</a:t>
            </a:r>
            <a:r>
              <a:rPr lang="ru-RU" sz="1600" dirty="0"/>
              <a:t>.</a:t>
            </a:r>
          </a:p>
          <a:p>
            <a:r>
              <a:rPr lang="ru-RU" sz="1600" b="1" i="1" dirty="0"/>
              <a:t>**kwargs</a:t>
            </a:r>
            <a:r>
              <a:rPr lang="ru-RU" sz="1600" b="1" dirty="0"/>
              <a:t> </a:t>
            </a:r>
          </a:p>
          <a:p>
            <a:pPr lvl="1"/>
            <a:r>
              <a:rPr lang="ru-RU" sz="1600" dirty="0"/>
              <a:t>Додаткові аргументи, що визначаються </a:t>
            </a:r>
            <a:r>
              <a:rPr lang="en-US" sz="1600" i="1" dirty="0"/>
              <a:t>Line3DCollection</a:t>
            </a:r>
            <a:r>
              <a:rPr lang="ru-RU" sz="1600" dirty="0"/>
              <a:t>.</a:t>
            </a:r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07406" y="3742431"/>
            <a:ext cx="3448380" cy="267765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mpl_toolkits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mplot3d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Axes3D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u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mgrid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u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u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z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projection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'3d'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plot_wireframe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z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994" y="3742431"/>
            <a:ext cx="33909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5860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69" y="217283"/>
            <a:ext cx="11669917" cy="627405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600" dirty="0"/>
              <a:t>Для побудови </a:t>
            </a:r>
            <a:r>
              <a:rPr lang="ru-RU" sz="1600" b="1" dirty="0"/>
              <a:t>поверхонь </a:t>
            </a:r>
            <a:r>
              <a:rPr lang="ru-RU" sz="1600" dirty="0"/>
              <a:t>використовуйте </a:t>
            </a:r>
            <a:r>
              <a:rPr lang="en-US" sz="1600" b="1" i="1" dirty="0" err="1"/>
              <a:t>plot_surface</a:t>
            </a:r>
            <a:r>
              <a:rPr lang="en-US" sz="1600" b="1" i="1" dirty="0"/>
              <a:t>()</a:t>
            </a:r>
            <a:r>
              <a:rPr lang="en-US" sz="1600" i="1" dirty="0"/>
              <a:t>.</a:t>
            </a: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b="1" i="1" dirty="0" err="1"/>
              <a:t>plot_surface</a:t>
            </a:r>
            <a:r>
              <a:rPr lang="en-US" sz="1600" b="1" i="1" dirty="0"/>
              <a:t>(self, X, Y, Z, *</a:t>
            </a:r>
            <a:r>
              <a:rPr lang="en-US" sz="1600" b="1" i="1" dirty="0" err="1"/>
              <a:t>args</a:t>
            </a:r>
            <a:r>
              <a:rPr lang="en-US" sz="1600" b="1" i="1" dirty="0"/>
              <a:t>, norm=None, </a:t>
            </a:r>
            <a:r>
              <a:rPr lang="en-US" sz="1600" b="1" i="1" dirty="0" err="1"/>
              <a:t>vmin</a:t>
            </a:r>
            <a:r>
              <a:rPr lang="en-US" sz="1600" b="1" i="1" dirty="0"/>
              <a:t>=None, </a:t>
            </a:r>
            <a:r>
              <a:rPr lang="en-US" sz="1600" b="1" i="1" dirty="0" err="1"/>
              <a:t>vmax</a:t>
            </a:r>
            <a:r>
              <a:rPr lang="en-US" sz="1600" b="1" i="1" dirty="0"/>
              <a:t>=None, </a:t>
            </a:r>
            <a:r>
              <a:rPr lang="en-US" sz="1600" b="1" i="1" dirty="0" err="1"/>
              <a:t>lightsource</a:t>
            </a:r>
            <a:r>
              <a:rPr lang="en-US" sz="1600" b="1" i="1" dirty="0"/>
              <a:t>=None, **</a:t>
            </a:r>
            <a:r>
              <a:rPr lang="en-US" sz="1600" b="1" i="1" dirty="0" err="1"/>
              <a:t>kwargs</a:t>
            </a:r>
            <a:r>
              <a:rPr lang="en-US" sz="1600" b="1" i="1" dirty="0"/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b="1" i="1" dirty="0"/>
              <a:t>X, Y, Z </a:t>
            </a:r>
            <a:r>
              <a:rPr lang="en-US" sz="1600" i="1" dirty="0"/>
              <a:t>: 2D</a:t>
            </a:r>
            <a:r>
              <a:rPr lang="en-US" sz="1600" dirty="0"/>
              <a:t> </a:t>
            </a:r>
            <a:r>
              <a:rPr lang="ru-RU" sz="1600" dirty="0"/>
              <a:t>масиви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Дані для побудови поверхонь.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rcount</a:t>
            </a:r>
            <a:r>
              <a:rPr lang="en-US" sz="1600" b="1" i="1" dirty="0"/>
              <a:t>, </a:t>
            </a:r>
            <a:r>
              <a:rPr lang="en-US" sz="1600" b="1" i="1" dirty="0" err="1"/>
              <a:t>ccount</a:t>
            </a:r>
            <a:r>
              <a:rPr lang="en-US" sz="1600" b="1" i="1" dirty="0"/>
              <a:t> </a:t>
            </a:r>
            <a:r>
              <a:rPr lang="en-US" sz="1600" i="1" dirty="0"/>
              <a:t>: </a:t>
            </a:r>
            <a:r>
              <a:rPr lang="en-US" sz="1600" i="1" dirty="0" err="1"/>
              <a:t>int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див. </a:t>
            </a:r>
            <a:r>
              <a:rPr lang="en-US" sz="1600" i="1" dirty="0" err="1"/>
              <a:t>rcount</a:t>
            </a:r>
            <a:r>
              <a:rPr lang="en-US" sz="1600" dirty="0"/>
              <a:t>, </a:t>
            </a:r>
            <a:r>
              <a:rPr lang="en-US" sz="1600" i="1" dirty="0" err="1"/>
              <a:t>ccount</a:t>
            </a:r>
            <a:r>
              <a:rPr lang="en-US" sz="1600" i="1" dirty="0"/>
              <a:t> </a:t>
            </a:r>
            <a:r>
              <a:rPr lang="ru-RU" sz="1600" dirty="0"/>
              <a:t>в каркасна поверхня.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rstride</a:t>
            </a:r>
            <a:r>
              <a:rPr lang="en-US" sz="1600" b="1" i="1" dirty="0"/>
              <a:t>, </a:t>
            </a:r>
            <a:r>
              <a:rPr lang="en-US" sz="1600" b="1" i="1" dirty="0" err="1"/>
              <a:t>cstride</a:t>
            </a:r>
            <a:r>
              <a:rPr lang="en-US" sz="1600" b="1" i="1" dirty="0"/>
              <a:t> </a:t>
            </a:r>
            <a:r>
              <a:rPr lang="en-US" sz="1600" i="1" dirty="0"/>
              <a:t>: </a:t>
            </a:r>
            <a:r>
              <a:rPr lang="en-US" sz="1600" i="1" dirty="0" err="1"/>
              <a:t>int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див. </a:t>
            </a:r>
            <a:r>
              <a:rPr lang="en-US" sz="1600" i="1" dirty="0" err="1"/>
              <a:t>rstride</a:t>
            </a:r>
            <a:r>
              <a:rPr lang="en-US" sz="1600" dirty="0"/>
              <a:t>, </a:t>
            </a:r>
            <a:r>
              <a:rPr lang="en-US" sz="1600" i="1" dirty="0" err="1"/>
              <a:t>cstride</a:t>
            </a:r>
            <a:r>
              <a:rPr lang="en-US" sz="1600" i="1" dirty="0"/>
              <a:t> </a:t>
            </a:r>
            <a:r>
              <a:rPr lang="ru-RU" sz="1600" dirty="0"/>
              <a:t>в каркасна поверхня.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color</a:t>
            </a:r>
            <a:r>
              <a:rPr lang="en-US" sz="1600" i="1" dirty="0"/>
              <a:t>: color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Колір для елементів поверхні.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cmap</a:t>
            </a:r>
            <a:r>
              <a:rPr lang="en-US" sz="1600" dirty="0"/>
              <a:t>: </a:t>
            </a:r>
            <a:r>
              <a:rPr lang="en-US" sz="1600" i="1" dirty="0" err="1"/>
              <a:t>Colormap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en-US" sz="1600" i="1" dirty="0" err="1"/>
              <a:t>Colormap</a:t>
            </a:r>
            <a:r>
              <a:rPr lang="en-US" sz="1600" i="1" dirty="0"/>
              <a:t> </a:t>
            </a:r>
            <a:r>
              <a:rPr lang="ru-RU" sz="1600" dirty="0"/>
              <a:t>для елементів поверхні.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facecolors</a:t>
            </a:r>
            <a:r>
              <a:rPr lang="en-US" sz="1600" dirty="0"/>
              <a:t>: </a:t>
            </a:r>
            <a:r>
              <a:rPr lang="ru-RU" sz="1600" dirty="0"/>
              <a:t>масив елементів </a:t>
            </a:r>
            <a:r>
              <a:rPr lang="en-US" sz="1600" i="1" dirty="0"/>
              <a:t>color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uk-UA" sz="1600" dirty="0"/>
              <a:t>Індивідуальний колір для кожного елемента поверхні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norm</a:t>
            </a:r>
            <a:r>
              <a:rPr lang="en-US" sz="1600" dirty="0"/>
              <a:t>: </a:t>
            </a:r>
            <a:r>
              <a:rPr lang="en-US" sz="1600" i="1" dirty="0"/>
              <a:t>Normalize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Нормалізація для </a:t>
            </a:r>
            <a:r>
              <a:rPr lang="en-US" sz="1600" i="1" dirty="0" err="1"/>
              <a:t>colormap</a:t>
            </a:r>
            <a:r>
              <a:rPr lang="en-US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 err="1"/>
              <a:t>vmin</a:t>
            </a:r>
            <a:r>
              <a:rPr lang="en-US" sz="1600" b="1" i="1" dirty="0"/>
              <a:t>, </a:t>
            </a:r>
            <a:r>
              <a:rPr lang="en-US" sz="1600" b="1" i="1" dirty="0" err="1"/>
              <a:t>vmax</a:t>
            </a:r>
            <a:r>
              <a:rPr lang="en-US" sz="1600" i="1" dirty="0"/>
              <a:t>: float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Межі нормалізації.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shade</a:t>
            </a:r>
            <a:r>
              <a:rPr lang="en-US" sz="1600" i="1" dirty="0"/>
              <a:t>: </a:t>
            </a:r>
            <a:r>
              <a:rPr lang="en-US" sz="1600" i="1" dirty="0" err="1"/>
              <a:t>bool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Використання тіні для </a:t>
            </a:r>
            <a:r>
              <a:rPr lang="en-US" sz="1600" i="1" dirty="0" err="1"/>
              <a:t>facecolors</a:t>
            </a:r>
            <a:r>
              <a:rPr lang="en-US" sz="1600" dirty="0"/>
              <a:t>. </a:t>
            </a:r>
            <a:r>
              <a:rPr lang="ru-RU" sz="1600" dirty="0"/>
              <a:t>Значення за замовчуванням: </a:t>
            </a:r>
            <a:r>
              <a:rPr lang="en-US" sz="1600" i="1" dirty="0"/>
              <a:t>True.</a:t>
            </a: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b="1" i="1" dirty="0" err="1"/>
              <a:t>lightsource</a:t>
            </a:r>
            <a:r>
              <a:rPr lang="en-US" sz="1600" dirty="0"/>
              <a:t>: </a:t>
            </a:r>
            <a:r>
              <a:rPr lang="en-US" sz="1600" i="1" dirty="0" err="1"/>
              <a:t>LightSource</a:t>
            </a:r>
            <a:r>
              <a:rPr lang="en-US" sz="1600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Об</a:t>
            </a:r>
            <a:r>
              <a:rPr lang="en-US" sz="1600" dirty="0"/>
              <a:t>’</a:t>
            </a:r>
            <a:r>
              <a:rPr lang="uk-UA" sz="1600" dirty="0"/>
              <a:t>єкт</a:t>
            </a:r>
            <a:r>
              <a:rPr lang="ru-RU" sz="1600" dirty="0"/>
              <a:t> класу </a:t>
            </a:r>
            <a:r>
              <a:rPr lang="en-US" sz="1600" i="1" dirty="0" err="1"/>
              <a:t>LightSource</a:t>
            </a:r>
            <a:r>
              <a:rPr lang="en-US" sz="1600" i="1" dirty="0"/>
              <a:t> </a:t>
            </a:r>
            <a:r>
              <a:rPr lang="en-US" sz="1600" dirty="0"/>
              <a:t>– </a:t>
            </a:r>
            <a:r>
              <a:rPr lang="ru-RU" sz="1600" dirty="0"/>
              <a:t>визначає джерело світла, використовується, </a:t>
            </a:r>
            <a:endParaRPr lang="en-US" sz="1600" dirty="0"/>
          </a:p>
          <a:p>
            <a:pPr marL="457200" lvl="1" indent="0">
              <a:spcBef>
                <a:spcPts val="0"/>
              </a:spcBef>
              <a:buNone/>
            </a:pPr>
            <a:r>
              <a:rPr lang="ru-RU" sz="1600" dirty="0"/>
              <a:t>тільки якщо </a:t>
            </a:r>
            <a:r>
              <a:rPr lang="en-US" sz="1600" i="1" dirty="0"/>
              <a:t>shade = True</a:t>
            </a:r>
            <a:r>
              <a:rPr lang="en-US" sz="1600" dirty="0"/>
              <a:t>.</a:t>
            </a:r>
          </a:p>
          <a:p>
            <a:pPr>
              <a:spcBef>
                <a:spcPts val="0"/>
              </a:spcBef>
            </a:pPr>
            <a:r>
              <a:rPr lang="en-US" sz="1600" b="1" i="1" dirty="0"/>
              <a:t>**</a:t>
            </a:r>
            <a:r>
              <a:rPr lang="en-US" sz="1600" b="1" i="1" dirty="0" err="1"/>
              <a:t>kwargs</a:t>
            </a:r>
            <a:r>
              <a:rPr lang="en-US" sz="1600" b="1" dirty="0"/>
              <a:t> </a:t>
            </a:r>
          </a:p>
          <a:p>
            <a:pPr lvl="1">
              <a:spcBef>
                <a:spcPts val="0"/>
              </a:spcBef>
            </a:pPr>
            <a:r>
              <a:rPr lang="ru-RU" sz="1600" dirty="0"/>
              <a:t>Додаткові аргументи, що визначаються в </a:t>
            </a:r>
            <a:r>
              <a:rPr lang="en-US" sz="1600" i="1" dirty="0"/>
              <a:t>Poly3DCollectron</a:t>
            </a:r>
            <a:endParaRPr lang="uk-UA" sz="1400" i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100824" y="899642"/>
            <a:ext cx="3448380" cy="267765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matplotlib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pyplot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mpl_toolkits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mplot3d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Axes3D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numpy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u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mgrid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u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u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sin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z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figure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add_subplot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projection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'3d'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plot_surface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z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cmap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'inferno'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show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824" y="3684760"/>
            <a:ext cx="3500677" cy="293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347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0423" y="2362955"/>
            <a:ext cx="11295708" cy="851026"/>
          </a:xfrm>
        </p:spPr>
        <p:txBody>
          <a:bodyPr>
            <a:normAutofit/>
          </a:bodyPr>
          <a:lstStyle/>
          <a:p>
            <a:r>
              <a:rPr lang="ru-RU" sz="5400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388899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1593</TotalTime>
  <Words>18603</Words>
  <Application>Microsoft Office PowerPoint</Application>
  <PresentationFormat>Широкий екран</PresentationFormat>
  <Paragraphs>1421</Paragraphs>
  <Slides>94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94</vt:i4>
      </vt:variant>
    </vt:vector>
  </HeadingPairs>
  <TitlesOfParts>
    <vt:vector size="99" baseType="lpstr">
      <vt:lpstr>Arial</vt:lpstr>
      <vt:lpstr>Calibri</vt:lpstr>
      <vt:lpstr>Calibri Light</vt:lpstr>
      <vt:lpstr>JetBrains Mono</vt:lpstr>
      <vt:lpstr>Office Theme</vt:lpstr>
      <vt:lpstr>  Лекція 14: Бібліотека Matplotlib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Робота з файлами  в Python</dc:title>
  <dc:creator>Пользователь Windows</dc:creator>
  <cp:lastModifiedBy>frostoff4ever@gmail.com</cp:lastModifiedBy>
  <cp:revision>124</cp:revision>
  <dcterms:created xsi:type="dcterms:W3CDTF">2020-12-19T15:10:55Z</dcterms:created>
  <dcterms:modified xsi:type="dcterms:W3CDTF">2026-09-16T07:38:32Z</dcterms:modified>
</cp:coreProperties>
</file>