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74" r:id="rId12"/>
    <p:sldId id="275" r:id="rId13"/>
    <p:sldId id="272" r:id="rId14"/>
    <p:sldId id="265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339"/>
    <p:restoredTop sz="94585"/>
  </p:normalViewPr>
  <p:slideViewPr>
    <p:cSldViewPr snapToGrid="0">
      <p:cViewPr varScale="1">
        <p:scale>
          <a:sx n="101" d="100"/>
          <a:sy n="101" d="100"/>
        </p:scale>
        <p:origin x="20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25.09.2026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 fontScale="90000"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 КОНКУРЕНТОСПРОМОЖНОСТІ ПІДПРИЄМСТВА З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КОНКУРЕНТОСПРОМОЖНІСТЮ ПРОДУКЦІЇ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4</a:t>
            </a:r>
            <a:br>
              <a:rPr lang="ru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Взаємозв’язок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взаємовплив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Тому,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виразом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-конкурентами,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тих самих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зважуючи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те,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нерозривні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(рис. 4.1).</a:t>
            </a:r>
          </a:p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8B11CE-D31D-BE5D-7434-DB10AE943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394" y="3383280"/>
            <a:ext cx="6803656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4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співвідносяться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обійтися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абсолютною, тому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оцінена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підприємств-конкурентів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одних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посередній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наводяться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(товару)» (табл.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.1).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(товару)»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цікавим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заслуговує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083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1DC3A8-1512-95EF-AC73-FC9A54731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874" y="487680"/>
            <a:ext cx="7054676" cy="308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93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вважаємо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яким-небудь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товаром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замінником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проблем».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 часу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5438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тому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відбивають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потреб. Чим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−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(рис. 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.2).</a:t>
            </a:r>
          </a:p>
          <a:p>
            <a:pPr marL="0" indent="0"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36D735-2ACA-DCD8-9691-DF14E436C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106193"/>
            <a:ext cx="5784088" cy="322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8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ергономічні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вона покликана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 них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судити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товарів-конкурентів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слугують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базою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проектно-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конструкторські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(склад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вага).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535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Ергономічні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змальовують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точки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гігієнічні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антропометричні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виразність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цілісність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утилізацію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тарифи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наладку,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запуск,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обслуговуючого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пальне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електроенергію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ремонт,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запасні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045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нормам, стандартам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документами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норм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параметрах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2842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9AD6FAC-C536-07A0-3449-623EF3A09E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1" y="152400"/>
            <a:ext cx="11742738" cy="5618163"/>
          </a:xfrm>
        </p:spPr>
        <p:txBody>
          <a:bodyPr/>
          <a:lstStyle/>
          <a:p>
            <a:pPr rtl="0"/>
            <a:r>
              <a:rPr lang="ru-RU" sz="1800" b="0" dirty="0" err="1"/>
              <a:t>Приклади</a:t>
            </a:r>
            <a:r>
              <a:rPr lang="ru-RU" sz="1800" b="0" dirty="0"/>
              <a:t> </a:t>
            </a:r>
            <a:r>
              <a:rPr lang="ru-RU" sz="1800" b="0" dirty="0" err="1"/>
              <a:t>параметрів</a:t>
            </a:r>
            <a:r>
              <a:rPr lang="ru-RU" sz="1800" b="0" dirty="0"/>
              <a:t> </a:t>
            </a:r>
            <a:r>
              <a:rPr lang="ru-RU" sz="1800" b="0" dirty="0" err="1"/>
              <a:t>конкурентоспроможності</a:t>
            </a:r>
            <a:r>
              <a:rPr lang="ru-RU" sz="1800" b="0" dirty="0"/>
              <a:t> товару (на </a:t>
            </a:r>
            <a:r>
              <a:rPr lang="ru-RU" sz="1800" b="0" dirty="0" err="1"/>
              <a:t>прикладі</a:t>
            </a:r>
            <a:r>
              <a:rPr lang="ru-RU" sz="1800" b="0" dirty="0"/>
              <a:t> смартфона)</a:t>
            </a:r>
          </a:p>
          <a:p>
            <a:pPr rtl="0"/>
            <a:r>
              <a:rPr lang="ru-RU" sz="1800" dirty="0"/>
              <a:t>1. </a:t>
            </a:r>
            <a:r>
              <a:rPr lang="ru-RU" sz="1800" dirty="0" err="1"/>
              <a:t>Технічні</a:t>
            </a:r>
            <a:r>
              <a:rPr lang="ru-RU" sz="1800" dirty="0"/>
              <a:t> </a:t>
            </a:r>
            <a:r>
              <a:rPr lang="ru-RU" sz="1800" dirty="0" err="1"/>
              <a:t>параметри</a:t>
            </a:r>
            <a:endParaRPr lang="ru-RU" sz="1800" dirty="0"/>
          </a:p>
          <a:p>
            <a:pPr rtl="0"/>
            <a:r>
              <a:rPr lang="ru-RU" sz="1800" dirty="0" err="1"/>
              <a:t>Ергономічні</a:t>
            </a:r>
            <a:r>
              <a:rPr lang="ru-RU" sz="1800" b="0" dirty="0"/>
              <a:t> — </a:t>
            </a:r>
            <a:r>
              <a:rPr lang="ru-RU" sz="1800" b="0" dirty="0" err="1"/>
              <a:t>зручність</a:t>
            </a:r>
            <a:r>
              <a:rPr lang="ru-RU" sz="1800" b="0" dirty="0"/>
              <a:t> </a:t>
            </a:r>
            <a:r>
              <a:rPr lang="ru-RU" sz="1800" b="0" dirty="0" err="1"/>
              <a:t>використання</a:t>
            </a:r>
            <a:r>
              <a:rPr lang="ru-RU" sz="1800" b="0" dirty="0"/>
              <a:t> товару </a:t>
            </a:r>
            <a:r>
              <a:rPr lang="ru-RU" sz="1800" b="0" dirty="0" err="1"/>
              <a:t>споживачем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зручність</a:t>
            </a:r>
            <a:r>
              <a:rPr lang="ru-RU" sz="1800" b="0" dirty="0"/>
              <a:t> </a:t>
            </a:r>
            <a:r>
              <a:rPr lang="ru-RU" sz="1800" b="0" dirty="0" err="1"/>
              <a:t>утримання</a:t>
            </a:r>
            <a:r>
              <a:rPr lang="ru-RU" sz="1800" b="0" dirty="0"/>
              <a:t> в </a:t>
            </a:r>
            <a:r>
              <a:rPr lang="ru-RU" sz="1800" b="0" dirty="0" err="1"/>
              <a:t>руці</a:t>
            </a:r>
            <a:r>
              <a:rPr lang="ru-RU" sz="1800" b="0" dirty="0"/>
              <a:t> (</a:t>
            </a:r>
            <a:r>
              <a:rPr lang="ru-RU" sz="1800" b="0" dirty="0" err="1"/>
              <a:t>розмір</a:t>
            </a:r>
            <a:r>
              <a:rPr lang="ru-RU" sz="1800" b="0" dirty="0"/>
              <a:t>, вага, форма корпусу)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зручність</a:t>
            </a:r>
            <a:r>
              <a:rPr lang="ru-RU" sz="1800" b="0" dirty="0"/>
              <a:t> </a:t>
            </a:r>
            <a:r>
              <a:rPr lang="ru-RU" sz="1800" b="0" dirty="0" err="1"/>
              <a:t>управління</a:t>
            </a:r>
            <a:r>
              <a:rPr lang="ru-RU" sz="1800" b="0" dirty="0"/>
              <a:t> (</a:t>
            </a:r>
            <a:r>
              <a:rPr lang="ru-RU" sz="1800" b="0" dirty="0" err="1"/>
              <a:t>розташування</a:t>
            </a:r>
            <a:r>
              <a:rPr lang="ru-RU" sz="1800" b="0" dirty="0"/>
              <a:t> кнопок, </a:t>
            </a:r>
            <a:r>
              <a:rPr lang="ru-RU" sz="1800" b="0" dirty="0" err="1"/>
              <a:t>чутливість</a:t>
            </a:r>
            <a:r>
              <a:rPr lang="ru-RU" sz="1800" b="0" dirty="0"/>
              <a:t> </a:t>
            </a:r>
            <a:r>
              <a:rPr lang="ru-RU" sz="1800" b="0" dirty="0" err="1"/>
              <a:t>екрана</a:t>
            </a:r>
            <a:r>
              <a:rPr lang="ru-RU" sz="1800" b="0" dirty="0"/>
              <a:t>, </a:t>
            </a:r>
            <a:r>
              <a:rPr lang="ru-RU" sz="1800" b="0" dirty="0" err="1"/>
              <a:t>зручність</a:t>
            </a:r>
            <a:r>
              <a:rPr lang="ru-RU" sz="1800" b="0" dirty="0"/>
              <a:t> </a:t>
            </a:r>
            <a:r>
              <a:rPr lang="ru-RU" sz="1800" b="0" dirty="0" err="1"/>
              <a:t>жестів</a:t>
            </a:r>
            <a:r>
              <a:rPr lang="ru-RU" sz="1800" b="0" dirty="0"/>
              <a:t>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розмір</a:t>
            </a:r>
            <a:r>
              <a:rPr lang="ru-RU" sz="1800" b="0" dirty="0"/>
              <a:t> і </a:t>
            </a:r>
            <a:r>
              <a:rPr lang="ru-RU" sz="1800" b="0" dirty="0" err="1"/>
              <a:t>читабельність</a:t>
            </a:r>
            <a:r>
              <a:rPr lang="ru-RU" sz="1800" b="0" dirty="0"/>
              <a:t> </a:t>
            </a:r>
            <a:r>
              <a:rPr lang="ru-RU" sz="1800" b="0" dirty="0" err="1"/>
              <a:t>шрифтів</a:t>
            </a:r>
            <a:r>
              <a:rPr lang="ru-RU" sz="1800" b="0" dirty="0"/>
              <a:t> на </a:t>
            </a:r>
            <a:r>
              <a:rPr lang="ru-RU" sz="1800" b="0" dirty="0" err="1"/>
              <a:t>екрані</a:t>
            </a:r>
            <a:r>
              <a:rPr lang="ru-RU" sz="1800" b="0" dirty="0"/>
              <a:t>, </a:t>
            </a:r>
            <a:r>
              <a:rPr lang="ru-RU" sz="1800" b="0" dirty="0" err="1"/>
              <a:t>зручність</a:t>
            </a:r>
            <a:r>
              <a:rPr lang="ru-RU" sz="1800" b="0" dirty="0"/>
              <a:t> меню</a:t>
            </a:r>
          </a:p>
          <a:p>
            <a:pPr rtl="0"/>
            <a:r>
              <a:rPr lang="ru-RU" sz="1800" dirty="0" err="1"/>
              <a:t>Естетичні</a:t>
            </a:r>
            <a:r>
              <a:rPr lang="ru-RU" sz="1800" dirty="0"/>
              <a:t> </a:t>
            </a:r>
            <a:r>
              <a:rPr lang="ru-RU" sz="1800" b="0" dirty="0"/>
              <a:t>— </a:t>
            </a:r>
            <a:r>
              <a:rPr lang="ru-RU" sz="1800" b="0" dirty="0" err="1"/>
              <a:t>зовнішній</a:t>
            </a:r>
            <a:r>
              <a:rPr lang="ru-RU" sz="1800" b="0" dirty="0"/>
              <a:t> </a:t>
            </a:r>
            <a:r>
              <a:rPr lang="ru-RU" sz="1800" b="0" dirty="0" err="1"/>
              <a:t>вигляд</a:t>
            </a:r>
            <a:r>
              <a:rPr lang="ru-RU" sz="1800" b="0" dirty="0"/>
              <a:t>, дизайн: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/>
              <a:t>дизайн корпусу, </a:t>
            </a:r>
            <a:r>
              <a:rPr lang="ru-RU" sz="1800" b="0" dirty="0" err="1"/>
              <a:t>кольорові</a:t>
            </a:r>
            <a:r>
              <a:rPr lang="ru-RU" sz="1800" b="0" dirty="0"/>
              <a:t> </a:t>
            </a:r>
            <a:r>
              <a:rPr lang="ru-RU" sz="1800" b="0" dirty="0" err="1"/>
              <a:t>рішення</a:t>
            </a:r>
            <a:endParaRPr lang="ru-RU" sz="1800" b="0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якість</a:t>
            </a:r>
            <a:r>
              <a:rPr lang="ru-RU" sz="1800" b="0" dirty="0"/>
              <a:t> </a:t>
            </a:r>
            <a:r>
              <a:rPr lang="ru-RU" sz="1800" b="0" dirty="0" err="1"/>
              <a:t>матеріалів</a:t>
            </a:r>
            <a:r>
              <a:rPr lang="ru-RU" sz="1800" b="0" dirty="0"/>
              <a:t> (</a:t>
            </a:r>
            <a:r>
              <a:rPr lang="ru-RU" sz="1800" b="0" dirty="0" err="1"/>
              <a:t>скло</a:t>
            </a:r>
            <a:r>
              <a:rPr lang="ru-RU" sz="1800" b="0" dirty="0"/>
              <a:t>, метал, пластик)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сучасність</a:t>
            </a:r>
            <a:r>
              <a:rPr lang="ru-RU" sz="1800" b="0" dirty="0"/>
              <a:t> та </a:t>
            </a:r>
            <a:r>
              <a:rPr lang="ru-RU" sz="1800" b="0" dirty="0" err="1"/>
              <a:t>стильність</a:t>
            </a:r>
            <a:r>
              <a:rPr lang="ru-RU" sz="1800" b="0" dirty="0"/>
              <a:t> </a:t>
            </a:r>
            <a:r>
              <a:rPr lang="ru-RU" sz="1800" b="0" dirty="0" err="1"/>
              <a:t>зовнішнього</a:t>
            </a:r>
            <a:r>
              <a:rPr lang="ru-RU" sz="1800" b="0" dirty="0"/>
              <a:t> </a:t>
            </a:r>
            <a:r>
              <a:rPr lang="ru-RU" sz="1800" b="0" dirty="0" err="1"/>
              <a:t>вигляду</a:t>
            </a:r>
            <a:endParaRPr lang="ru-RU" sz="1800" b="0" dirty="0"/>
          </a:p>
          <a:p>
            <a:pPr rtl="0"/>
            <a:r>
              <a:rPr lang="ru-RU" sz="1800" dirty="0" err="1"/>
              <a:t>Призначення</a:t>
            </a:r>
            <a:r>
              <a:rPr lang="ru-RU" sz="1800" b="0" dirty="0"/>
              <a:t> — </a:t>
            </a:r>
            <a:r>
              <a:rPr lang="ru-RU" sz="1800" b="0" dirty="0" err="1"/>
              <a:t>відповідність</a:t>
            </a:r>
            <a:r>
              <a:rPr lang="ru-RU" sz="1800" b="0" dirty="0"/>
              <a:t> товару </a:t>
            </a:r>
            <a:r>
              <a:rPr lang="ru-RU" sz="1800" b="0" dirty="0" err="1"/>
              <a:t>своєму</a:t>
            </a:r>
            <a:r>
              <a:rPr lang="ru-RU" sz="1800" b="0" dirty="0"/>
              <a:t> </a:t>
            </a:r>
            <a:r>
              <a:rPr lang="ru-RU" sz="1800" b="0" dirty="0" err="1"/>
              <a:t>функціональному</a:t>
            </a:r>
            <a:r>
              <a:rPr lang="ru-RU" sz="1800" b="0" dirty="0"/>
              <a:t> </a:t>
            </a:r>
            <a:r>
              <a:rPr lang="ru-RU" sz="1800" b="0" dirty="0" err="1"/>
              <a:t>призначенню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i="1" dirty="0" err="1"/>
              <a:t>Класифікаційні</a:t>
            </a:r>
            <a:r>
              <a:rPr lang="ru-RU" sz="1800" b="0" dirty="0"/>
              <a:t> — </a:t>
            </a:r>
            <a:r>
              <a:rPr lang="ru-RU" sz="1800" b="0" dirty="0" err="1"/>
              <a:t>приналежність</a:t>
            </a:r>
            <a:r>
              <a:rPr lang="ru-RU" sz="1800" b="0" dirty="0"/>
              <a:t> до </a:t>
            </a:r>
            <a:r>
              <a:rPr lang="ru-RU" sz="1800" b="0" dirty="0" err="1"/>
              <a:t>певного</a:t>
            </a:r>
            <a:r>
              <a:rPr lang="ru-RU" sz="1800" b="0" dirty="0"/>
              <a:t> </a:t>
            </a:r>
            <a:r>
              <a:rPr lang="ru-RU" sz="1800" b="0" dirty="0" err="1"/>
              <a:t>класу</a:t>
            </a:r>
            <a:r>
              <a:rPr lang="ru-RU" sz="1800" b="0" dirty="0"/>
              <a:t> </a:t>
            </a:r>
            <a:r>
              <a:rPr lang="ru-RU" sz="1800" b="0" dirty="0" err="1"/>
              <a:t>пристроїв</a:t>
            </a:r>
            <a:r>
              <a:rPr lang="ru-RU" sz="1800" b="0" dirty="0"/>
              <a:t> (</a:t>
            </a:r>
            <a:r>
              <a:rPr lang="ru-RU" sz="1800" b="0" dirty="0" err="1"/>
              <a:t>флагманський</a:t>
            </a:r>
            <a:r>
              <a:rPr lang="ru-RU" sz="1800" b="0" dirty="0"/>
              <a:t>, </a:t>
            </a:r>
            <a:r>
              <a:rPr lang="ru-RU" sz="1800" b="0" dirty="0" err="1"/>
              <a:t>бюджетний</a:t>
            </a:r>
            <a:r>
              <a:rPr lang="ru-RU" sz="1800" b="0" dirty="0"/>
              <a:t>, </a:t>
            </a:r>
            <a:r>
              <a:rPr lang="ru-RU" sz="1800" b="0" dirty="0" err="1"/>
              <a:t>ігровий</a:t>
            </a:r>
            <a:r>
              <a:rPr lang="ru-RU" sz="1800" b="0" dirty="0"/>
              <a:t> смартфон)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i="1" dirty="0" err="1"/>
              <a:t>Технічної</a:t>
            </a:r>
            <a:r>
              <a:rPr lang="ru-RU" sz="1800" b="0" i="1" dirty="0"/>
              <a:t> </a:t>
            </a:r>
            <a:r>
              <a:rPr lang="ru-RU" sz="1800" b="0" i="1" dirty="0" err="1"/>
              <a:t>ефективності</a:t>
            </a:r>
            <a:r>
              <a:rPr lang="ru-RU" sz="1800" b="0" dirty="0"/>
              <a:t> — </a:t>
            </a:r>
            <a:r>
              <a:rPr lang="ru-RU" sz="1800" b="0" dirty="0" err="1"/>
              <a:t>продуктивність</a:t>
            </a:r>
            <a:r>
              <a:rPr lang="ru-RU" sz="1800" b="0" dirty="0"/>
              <a:t> </a:t>
            </a:r>
            <a:r>
              <a:rPr lang="ru-RU" sz="1800" b="0" dirty="0" err="1"/>
              <a:t>процесора</a:t>
            </a:r>
            <a:r>
              <a:rPr lang="ru-RU" sz="1800" b="0" dirty="0"/>
              <a:t>, </a:t>
            </a:r>
            <a:r>
              <a:rPr lang="ru-RU" sz="1800" b="0" dirty="0" err="1"/>
              <a:t>обсяг</a:t>
            </a:r>
            <a:r>
              <a:rPr lang="ru-RU" sz="1800" b="0" dirty="0"/>
              <a:t> </a:t>
            </a:r>
            <a:r>
              <a:rPr lang="ru-RU" sz="1800" b="0" dirty="0" err="1"/>
              <a:t>оперативної</a:t>
            </a:r>
            <a:r>
              <a:rPr lang="ru-RU" sz="1800" b="0" dirty="0"/>
              <a:t> </a:t>
            </a:r>
            <a:r>
              <a:rPr lang="ru-RU" sz="1800" b="0" dirty="0" err="1"/>
              <a:t>пам'яті</a:t>
            </a:r>
            <a:r>
              <a:rPr lang="ru-RU" sz="1800" b="0" dirty="0"/>
              <a:t>, </a:t>
            </a:r>
            <a:r>
              <a:rPr lang="ru-RU" sz="1800" b="0" dirty="0" err="1"/>
              <a:t>якість</a:t>
            </a:r>
            <a:r>
              <a:rPr lang="ru-RU" sz="1800" b="0" dirty="0"/>
              <a:t> </a:t>
            </a:r>
            <a:r>
              <a:rPr lang="ru-RU" sz="1800" b="0" dirty="0" err="1"/>
              <a:t>камери</a:t>
            </a:r>
            <a:r>
              <a:rPr lang="ru-RU" sz="1800" b="0" dirty="0"/>
              <a:t>, час </a:t>
            </a:r>
            <a:r>
              <a:rPr lang="ru-RU" sz="1800" b="0" dirty="0" err="1"/>
              <a:t>автономної</a:t>
            </a:r>
            <a:r>
              <a:rPr lang="ru-RU" sz="1800" b="0" dirty="0"/>
              <a:t> </a:t>
            </a:r>
            <a:r>
              <a:rPr lang="ru-RU" sz="1800" b="0" dirty="0" err="1"/>
              <a:t>роботи</a:t>
            </a:r>
            <a:r>
              <a:rPr lang="ru-RU" sz="1800" b="0" dirty="0"/>
              <a:t> </a:t>
            </a:r>
            <a:r>
              <a:rPr lang="ru-RU" sz="1800" b="0" dirty="0" err="1"/>
              <a:t>батареї</a:t>
            </a:r>
            <a:endParaRPr lang="ru-RU" sz="1800" b="0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i="1" dirty="0" err="1"/>
              <a:t>Конструктивні</a:t>
            </a:r>
            <a:r>
              <a:rPr lang="ru-RU" sz="1800" b="0" dirty="0"/>
              <a:t> — </a:t>
            </a:r>
            <a:r>
              <a:rPr lang="ru-RU" sz="1800" b="0" dirty="0" err="1"/>
              <a:t>розмір</a:t>
            </a:r>
            <a:r>
              <a:rPr lang="ru-RU" sz="1800" b="0" dirty="0"/>
              <a:t> </a:t>
            </a:r>
            <a:r>
              <a:rPr lang="ru-RU" sz="1800" b="0" dirty="0" err="1"/>
              <a:t>екрана</a:t>
            </a:r>
            <a:r>
              <a:rPr lang="ru-RU" sz="1800" b="0" dirty="0"/>
              <a:t>, </a:t>
            </a:r>
            <a:r>
              <a:rPr lang="ru-RU" sz="1800" b="0" dirty="0" err="1"/>
              <a:t>товщина</a:t>
            </a:r>
            <a:r>
              <a:rPr lang="ru-RU" sz="1800" b="0" dirty="0"/>
              <a:t> та вага корпусу, </a:t>
            </a:r>
            <a:r>
              <a:rPr lang="ru-RU" sz="1800" b="0" dirty="0" err="1"/>
              <a:t>наявність</a:t>
            </a:r>
            <a:r>
              <a:rPr lang="ru-RU" sz="1800" b="0" dirty="0"/>
              <a:t> слота для </a:t>
            </a:r>
            <a:r>
              <a:rPr lang="ru-RU" sz="1800" b="0" dirty="0" err="1"/>
              <a:t>карти</a:t>
            </a:r>
            <a:r>
              <a:rPr lang="ru-RU" sz="1800" b="0" dirty="0"/>
              <a:t> </a:t>
            </a:r>
            <a:r>
              <a:rPr lang="ru-RU" sz="1800" b="0" dirty="0" err="1"/>
              <a:t>пам'яті</a:t>
            </a:r>
            <a:endParaRPr lang="ru-RU" sz="1800" b="0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0171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1CF8756-2DDB-C467-D173-6C8CA7E971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7801" y="139700"/>
            <a:ext cx="11679238" cy="5630863"/>
          </a:xfrm>
        </p:spPr>
        <p:txBody>
          <a:bodyPr/>
          <a:lstStyle/>
          <a:p>
            <a:pPr rtl="0"/>
            <a:r>
              <a:rPr lang="ru-RU" sz="1800" dirty="0"/>
              <a:t>2. </a:t>
            </a:r>
            <a:r>
              <a:rPr lang="ru-RU" sz="1800" dirty="0" err="1"/>
              <a:t>Економічні</a:t>
            </a:r>
            <a:r>
              <a:rPr lang="ru-RU" sz="1800" dirty="0"/>
              <a:t> </a:t>
            </a:r>
            <a:r>
              <a:rPr lang="ru-RU" sz="1800" dirty="0" err="1"/>
              <a:t>параметри</a:t>
            </a:r>
            <a:endParaRPr lang="ru-RU" sz="1800" dirty="0"/>
          </a:p>
          <a:p>
            <a:pPr rtl="0"/>
            <a:r>
              <a:rPr lang="ru-RU" sz="1800" dirty="0" err="1"/>
              <a:t>Одноразові</a:t>
            </a:r>
            <a:r>
              <a:rPr lang="ru-RU" sz="1800" b="0" dirty="0"/>
              <a:t> — </a:t>
            </a:r>
            <a:r>
              <a:rPr lang="ru-RU" sz="1800" b="0" dirty="0" err="1"/>
              <a:t>витрати</a:t>
            </a:r>
            <a:r>
              <a:rPr lang="ru-RU" sz="1800" b="0" dirty="0"/>
              <a:t>, </a:t>
            </a:r>
            <a:r>
              <a:rPr lang="ru-RU" sz="1800" b="0" dirty="0" err="1"/>
              <a:t>які</a:t>
            </a:r>
            <a:r>
              <a:rPr lang="ru-RU" sz="1800" b="0" dirty="0"/>
              <a:t> </a:t>
            </a:r>
            <a:r>
              <a:rPr lang="ru-RU" sz="1800" b="0" dirty="0" err="1"/>
              <a:t>споживач</a:t>
            </a:r>
            <a:r>
              <a:rPr lang="ru-RU" sz="1800" b="0" dirty="0"/>
              <a:t> </a:t>
            </a:r>
            <a:r>
              <a:rPr lang="ru-RU" sz="1800" b="0" dirty="0" err="1"/>
              <a:t>несе</a:t>
            </a:r>
            <a:r>
              <a:rPr lang="ru-RU" sz="1800" b="0" dirty="0"/>
              <a:t> один раз при </a:t>
            </a:r>
            <a:r>
              <a:rPr lang="ru-RU" sz="1800" b="0" dirty="0" err="1"/>
              <a:t>купівлі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ціна</a:t>
            </a:r>
            <a:r>
              <a:rPr lang="ru-RU" sz="1800" b="0" dirty="0"/>
              <a:t> самого смартфона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вартість</a:t>
            </a:r>
            <a:r>
              <a:rPr lang="ru-RU" sz="1800" b="0" dirty="0"/>
              <a:t> </a:t>
            </a:r>
            <a:r>
              <a:rPr lang="ru-RU" sz="1800" b="0" dirty="0" err="1"/>
              <a:t>додаткових</a:t>
            </a:r>
            <a:r>
              <a:rPr lang="ru-RU" sz="1800" b="0" dirty="0"/>
              <a:t> </a:t>
            </a:r>
            <a:r>
              <a:rPr lang="ru-RU" sz="1800" b="0" dirty="0" err="1"/>
              <a:t>аксесуарів</a:t>
            </a:r>
            <a:r>
              <a:rPr lang="ru-RU" sz="1800" b="0" dirty="0"/>
              <a:t> при </a:t>
            </a:r>
            <a:r>
              <a:rPr lang="ru-RU" sz="1800" b="0" dirty="0" err="1"/>
              <a:t>купівлі</a:t>
            </a:r>
            <a:r>
              <a:rPr lang="ru-RU" sz="1800" b="0" dirty="0"/>
              <a:t> (</a:t>
            </a:r>
            <a:r>
              <a:rPr lang="ru-RU" sz="1800" b="0" dirty="0" err="1"/>
              <a:t>чохол</a:t>
            </a:r>
            <a:r>
              <a:rPr lang="ru-RU" sz="1800" b="0" dirty="0"/>
              <a:t>, </a:t>
            </a:r>
            <a:r>
              <a:rPr lang="ru-RU" sz="1800" b="0" dirty="0" err="1"/>
              <a:t>захисне</a:t>
            </a:r>
            <a:r>
              <a:rPr lang="ru-RU" sz="1800" b="0" dirty="0"/>
              <a:t> </a:t>
            </a:r>
            <a:r>
              <a:rPr lang="ru-RU" sz="1800" b="0" dirty="0" err="1"/>
              <a:t>скло</a:t>
            </a:r>
            <a:r>
              <a:rPr lang="ru-RU" sz="1800" b="0" dirty="0"/>
              <a:t>, </a:t>
            </a:r>
            <a:r>
              <a:rPr lang="ru-RU" sz="1800" b="0" dirty="0" err="1"/>
              <a:t>зарядний</a:t>
            </a:r>
            <a:r>
              <a:rPr lang="ru-RU" sz="1800" b="0" dirty="0"/>
              <a:t> </a:t>
            </a:r>
            <a:r>
              <a:rPr lang="ru-RU" sz="1800" b="0" dirty="0" err="1"/>
              <a:t>пристрій</a:t>
            </a:r>
            <a:r>
              <a:rPr lang="ru-RU" sz="1800" b="0" dirty="0"/>
              <a:t>, </a:t>
            </a:r>
            <a:r>
              <a:rPr lang="ru-RU" sz="1800" b="0" dirty="0" err="1"/>
              <a:t>якщо</a:t>
            </a:r>
            <a:r>
              <a:rPr lang="ru-RU" sz="1800" b="0" dirty="0"/>
              <a:t> не входить у комплект)</a:t>
            </a:r>
          </a:p>
          <a:p>
            <a:pPr rtl="0"/>
            <a:r>
              <a:rPr lang="ru-RU" sz="1800" dirty="0" err="1"/>
              <a:t>Поточні</a:t>
            </a:r>
            <a:r>
              <a:rPr lang="ru-RU" sz="1800" b="0" dirty="0"/>
              <a:t> — </a:t>
            </a:r>
            <a:r>
              <a:rPr lang="ru-RU" sz="1800" b="0" dirty="0" err="1"/>
              <a:t>витрати</a:t>
            </a:r>
            <a:r>
              <a:rPr lang="ru-RU" sz="1800" b="0" dirty="0"/>
              <a:t>, </a:t>
            </a:r>
            <a:r>
              <a:rPr lang="ru-RU" sz="1800" b="0" dirty="0" err="1"/>
              <a:t>пов'язані</a:t>
            </a:r>
            <a:r>
              <a:rPr lang="ru-RU" sz="1800" b="0" dirty="0"/>
              <a:t> з </a:t>
            </a:r>
            <a:r>
              <a:rPr lang="ru-RU" sz="1800" b="0" dirty="0" err="1"/>
              <a:t>подальшою</a:t>
            </a:r>
            <a:r>
              <a:rPr lang="ru-RU" sz="1800" b="0" dirty="0"/>
              <a:t> </a:t>
            </a:r>
            <a:r>
              <a:rPr lang="ru-RU" sz="1800" b="0" dirty="0" err="1"/>
              <a:t>експлуатацією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витрати</a:t>
            </a:r>
            <a:r>
              <a:rPr lang="ru-RU" sz="1800" b="0" dirty="0"/>
              <a:t> на </a:t>
            </a:r>
            <a:r>
              <a:rPr lang="ru-RU" sz="1800" b="0" dirty="0" err="1"/>
              <a:t>мобільний</a:t>
            </a:r>
            <a:r>
              <a:rPr lang="ru-RU" sz="1800" b="0" dirty="0"/>
              <a:t> </a:t>
            </a:r>
            <a:r>
              <a:rPr lang="ru-RU" sz="1800" b="0" dirty="0" err="1"/>
              <a:t>зв'язок</a:t>
            </a:r>
            <a:r>
              <a:rPr lang="ru-RU" sz="1800" b="0" dirty="0"/>
              <a:t> та </a:t>
            </a:r>
            <a:r>
              <a:rPr lang="ru-RU" sz="1800" b="0" dirty="0" err="1"/>
              <a:t>інтернет-трафік</a:t>
            </a:r>
            <a:endParaRPr lang="ru-RU" sz="1800" b="0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витрати</a:t>
            </a:r>
            <a:r>
              <a:rPr lang="ru-RU" sz="1800" b="0" dirty="0"/>
              <a:t> на ремонт (</a:t>
            </a:r>
            <a:r>
              <a:rPr lang="ru-RU" sz="1800" b="0" dirty="0" err="1"/>
              <a:t>заміна</a:t>
            </a:r>
            <a:r>
              <a:rPr lang="ru-RU" sz="1800" b="0" dirty="0"/>
              <a:t> </a:t>
            </a:r>
            <a:r>
              <a:rPr lang="ru-RU" sz="1800" b="0" dirty="0" err="1"/>
              <a:t>екрана</a:t>
            </a:r>
            <a:r>
              <a:rPr lang="ru-RU" sz="1800" b="0" dirty="0"/>
              <a:t>, </a:t>
            </a:r>
            <a:r>
              <a:rPr lang="ru-RU" sz="1800" b="0" dirty="0" err="1"/>
              <a:t>батареї</a:t>
            </a:r>
            <a:r>
              <a:rPr lang="ru-RU" sz="1800" b="0" dirty="0"/>
              <a:t>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витрати</a:t>
            </a:r>
            <a:r>
              <a:rPr lang="ru-RU" sz="1800" b="0" dirty="0"/>
              <a:t> на </a:t>
            </a:r>
            <a:r>
              <a:rPr lang="ru-RU" sz="1800" b="0" dirty="0" err="1"/>
              <a:t>оновлення</a:t>
            </a:r>
            <a:r>
              <a:rPr lang="ru-RU" sz="1800" b="0" dirty="0"/>
              <a:t> </a:t>
            </a:r>
            <a:r>
              <a:rPr lang="ru-RU" sz="1800" b="0" dirty="0" err="1"/>
              <a:t>програмного</a:t>
            </a:r>
            <a:r>
              <a:rPr lang="ru-RU" sz="1800" b="0" dirty="0"/>
              <a:t> </a:t>
            </a:r>
            <a:r>
              <a:rPr lang="ru-RU" sz="1800" b="0" dirty="0" err="1"/>
              <a:t>забезпечення</a:t>
            </a:r>
            <a:r>
              <a:rPr lang="ru-RU" sz="1800" b="0" dirty="0"/>
              <a:t> </a:t>
            </a:r>
            <a:r>
              <a:rPr lang="ru-RU" sz="1800" b="0" dirty="0" err="1"/>
              <a:t>чи</a:t>
            </a:r>
            <a:r>
              <a:rPr lang="ru-RU" sz="1800" b="0" dirty="0"/>
              <a:t> </a:t>
            </a:r>
            <a:r>
              <a:rPr lang="ru-RU" sz="1800" b="0" dirty="0" err="1"/>
              <a:t>придбання</a:t>
            </a:r>
            <a:r>
              <a:rPr lang="ru-RU" sz="1800" b="0" dirty="0"/>
              <a:t> </a:t>
            </a:r>
            <a:r>
              <a:rPr lang="ru-RU" sz="1800" b="0" dirty="0" err="1"/>
              <a:t>додатків</a:t>
            </a:r>
            <a:endParaRPr lang="ru-RU" sz="1800" b="0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8058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0DCB92D-F52C-E130-2522-6135E96B66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01" y="279400"/>
            <a:ext cx="11526838" cy="5491163"/>
          </a:xfrm>
        </p:spPr>
        <p:txBody>
          <a:bodyPr/>
          <a:lstStyle/>
          <a:p>
            <a:pPr rtl="0"/>
            <a:r>
              <a:rPr lang="ru-RU" sz="1800" dirty="0"/>
              <a:t>3. </a:t>
            </a:r>
            <a:r>
              <a:rPr lang="ru-RU" sz="1800" dirty="0" err="1"/>
              <a:t>Нормативні</a:t>
            </a:r>
            <a:r>
              <a:rPr lang="ru-RU" sz="1800" dirty="0"/>
              <a:t> </a:t>
            </a:r>
            <a:r>
              <a:rPr lang="ru-RU" sz="1800" dirty="0" err="1"/>
              <a:t>параметри</a:t>
            </a:r>
            <a:endParaRPr lang="ru-RU" sz="1800" dirty="0"/>
          </a:p>
          <a:p>
            <a:pPr rtl="0"/>
            <a:r>
              <a:rPr lang="ru-RU" sz="1800" dirty="0" err="1"/>
              <a:t>Безпеки</a:t>
            </a:r>
            <a:r>
              <a:rPr lang="ru-RU" sz="1800" b="0" dirty="0"/>
              <a:t> — </a:t>
            </a:r>
            <a:r>
              <a:rPr lang="ru-RU" sz="1800" b="0" dirty="0" err="1"/>
              <a:t>відповідність</a:t>
            </a:r>
            <a:r>
              <a:rPr lang="ru-RU" sz="1800" b="0" dirty="0"/>
              <a:t> </a:t>
            </a:r>
            <a:r>
              <a:rPr lang="ru-RU" sz="1800" b="0" dirty="0" err="1"/>
              <a:t>вимогам</a:t>
            </a:r>
            <a:r>
              <a:rPr lang="ru-RU" sz="1800" b="0" dirty="0"/>
              <a:t> </a:t>
            </a:r>
            <a:r>
              <a:rPr lang="ru-RU" sz="1800" b="0" dirty="0" err="1"/>
              <a:t>безпеки</a:t>
            </a:r>
            <a:r>
              <a:rPr lang="ru-RU" sz="1800" b="0" dirty="0"/>
              <a:t> для </a:t>
            </a:r>
            <a:r>
              <a:rPr lang="ru-RU" sz="1800" b="0" dirty="0" err="1"/>
              <a:t>споживача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сертифікація</a:t>
            </a:r>
            <a:r>
              <a:rPr lang="ru-RU" sz="1800" b="0" dirty="0"/>
              <a:t> </a:t>
            </a:r>
            <a:r>
              <a:rPr lang="ru-RU" sz="1800" b="0" dirty="0" err="1"/>
              <a:t>щодо</a:t>
            </a:r>
            <a:r>
              <a:rPr lang="ru-RU" sz="1800" b="0" dirty="0"/>
              <a:t> </a:t>
            </a:r>
            <a:r>
              <a:rPr lang="ru-RU" sz="1800" b="0" dirty="0" err="1"/>
              <a:t>рівня</a:t>
            </a:r>
            <a:r>
              <a:rPr lang="ru-RU" sz="1800" b="0" dirty="0"/>
              <a:t> </a:t>
            </a:r>
            <a:r>
              <a:rPr lang="ru-RU" sz="1800" b="0" dirty="0" err="1"/>
              <a:t>радіовипромінювання</a:t>
            </a:r>
            <a:r>
              <a:rPr lang="ru-RU" sz="1800" b="0" dirty="0"/>
              <a:t> (</a:t>
            </a:r>
            <a:r>
              <a:rPr lang="en-US" sz="1800" b="0" dirty="0"/>
              <a:t>SAR)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безпечність</a:t>
            </a:r>
            <a:r>
              <a:rPr lang="ru-RU" sz="1800" b="0" dirty="0"/>
              <a:t> </a:t>
            </a:r>
            <a:r>
              <a:rPr lang="ru-RU" sz="1800" b="0" dirty="0" err="1"/>
              <a:t>акумулятора</a:t>
            </a:r>
            <a:r>
              <a:rPr lang="ru-RU" sz="1800" b="0" dirty="0"/>
              <a:t> (</a:t>
            </a:r>
            <a:r>
              <a:rPr lang="ru-RU" sz="1800" b="0" dirty="0" err="1"/>
              <a:t>відсутність</a:t>
            </a:r>
            <a:r>
              <a:rPr lang="ru-RU" sz="1800" b="0" dirty="0"/>
              <a:t> </a:t>
            </a:r>
            <a:r>
              <a:rPr lang="ru-RU" sz="1800" b="0" dirty="0" err="1"/>
              <a:t>ризику</a:t>
            </a:r>
            <a:r>
              <a:rPr lang="ru-RU" sz="1800" b="0" dirty="0"/>
              <a:t> </a:t>
            </a:r>
            <a:r>
              <a:rPr lang="ru-RU" sz="1800" b="0" dirty="0" err="1"/>
              <a:t>загоряння</a:t>
            </a:r>
            <a:r>
              <a:rPr lang="ru-RU" sz="1800" b="0" dirty="0"/>
              <a:t> </a:t>
            </a:r>
            <a:r>
              <a:rPr lang="ru-RU" sz="1800" b="0" dirty="0" err="1"/>
              <a:t>чи</a:t>
            </a:r>
            <a:r>
              <a:rPr lang="ru-RU" sz="1800" b="0" dirty="0"/>
              <a:t> </a:t>
            </a:r>
            <a:r>
              <a:rPr lang="ru-RU" sz="1800" b="0" dirty="0" err="1"/>
              <a:t>вибуху</a:t>
            </a:r>
            <a:r>
              <a:rPr lang="ru-RU" sz="1800" b="0" dirty="0"/>
              <a:t>)</a:t>
            </a:r>
          </a:p>
          <a:p>
            <a:pPr rtl="0"/>
            <a:r>
              <a:rPr lang="ru-RU" sz="1800" dirty="0" err="1"/>
              <a:t>Патентної</a:t>
            </a:r>
            <a:r>
              <a:rPr lang="ru-RU" sz="1800" dirty="0"/>
              <a:t> </a:t>
            </a:r>
            <a:r>
              <a:rPr lang="ru-RU" sz="1800" dirty="0" err="1"/>
              <a:t>чистоти</a:t>
            </a:r>
            <a:r>
              <a:rPr lang="ru-RU" sz="1800" dirty="0"/>
              <a:t> </a:t>
            </a:r>
            <a:r>
              <a:rPr lang="ru-RU" sz="1800" b="0" dirty="0"/>
              <a:t>— </a:t>
            </a:r>
            <a:r>
              <a:rPr lang="ru-RU" sz="1800" b="0" dirty="0" err="1"/>
              <a:t>відсутність</a:t>
            </a:r>
            <a:r>
              <a:rPr lang="ru-RU" sz="1800" b="0" dirty="0"/>
              <a:t> </a:t>
            </a:r>
            <a:r>
              <a:rPr lang="ru-RU" sz="1800" b="0" dirty="0" err="1"/>
              <a:t>порушень</a:t>
            </a:r>
            <a:r>
              <a:rPr lang="ru-RU" sz="1800" b="0" dirty="0"/>
              <a:t> прав </a:t>
            </a:r>
            <a:r>
              <a:rPr lang="ru-RU" sz="1800" b="0" dirty="0" err="1"/>
              <a:t>інтелектуальної</a:t>
            </a:r>
            <a:r>
              <a:rPr lang="ru-RU" sz="1800" b="0" dirty="0"/>
              <a:t> </a:t>
            </a:r>
            <a:r>
              <a:rPr lang="ru-RU" sz="1800" b="0" dirty="0" err="1"/>
              <a:t>власності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відсутність</a:t>
            </a:r>
            <a:r>
              <a:rPr lang="ru-RU" sz="1800" b="0" dirty="0"/>
              <a:t> </a:t>
            </a:r>
            <a:r>
              <a:rPr lang="ru-RU" sz="1800" b="0" dirty="0" err="1"/>
              <a:t>порушень</a:t>
            </a:r>
            <a:r>
              <a:rPr lang="ru-RU" sz="1800" b="0" dirty="0"/>
              <a:t> </a:t>
            </a:r>
            <a:r>
              <a:rPr lang="ru-RU" sz="1800" b="0" dirty="0" err="1"/>
              <a:t>патентів</a:t>
            </a:r>
            <a:r>
              <a:rPr lang="ru-RU" sz="1800" b="0" dirty="0"/>
              <a:t> на </a:t>
            </a:r>
            <a:r>
              <a:rPr lang="ru-RU" sz="1800" b="0" dirty="0" err="1"/>
              <a:t>технології</a:t>
            </a:r>
            <a:r>
              <a:rPr lang="ru-RU" sz="1800" b="0" dirty="0"/>
              <a:t> (</a:t>
            </a:r>
            <a:r>
              <a:rPr lang="ru-RU" sz="1800" b="0" dirty="0" err="1"/>
              <a:t>наприклад</a:t>
            </a:r>
            <a:r>
              <a:rPr lang="ru-RU" sz="1800" b="0" dirty="0"/>
              <a:t>, </a:t>
            </a:r>
            <a:r>
              <a:rPr lang="ru-RU" sz="1800" b="0" dirty="0" err="1"/>
              <a:t>технологію</a:t>
            </a:r>
            <a:r>
              <a:rPr lang="ru-RU" sz="1800" b="0" dirty="0"/>
              <a:t> </a:t>
            </a:r>
            <a:r>
              <a:rPr lang="ru-RU" sz="1800" b="0" dirty="0" err="1"/>
              <a:t>екрана</a:t>
            </a:r>
            <a:r>
              <a:rPr lang="ru-RU" sz="1800" b="0" dirty="0"/>
              <a:t>, </a:t>
            </a:r>
            <a:r>
              <a:rPr lang="ru-RU" sz="1800" b="0" dirty="0" err="1"/>
              <a:t>процесора</a:t>
            </a:r>
            <a:r>
              <a:rPr lang="ru-RU" sz="1800" b="0" dirty="0"/>
              <a:t>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законність</a:t>
            </a:r>
            <a:r>
              <a:rPr lang="ru-RU" sz="1800" b="0" dirty="0"/>
              <a:t> </a:t>
            </a:r>
            <a:r>
              <a:rPr lang="ru-RU" sz="1800" b="0" dirty="0" err="1"/>
              <a:t>використання</a:t>
            </a:r>
            <a:r>
              <a:rPr lang="ru-RU" sz="1800" b="0" dirty="0"/>
              <a:t> </a:t>
            </a:r>
            <a:r>
              <a:rPr lang="ru-RU" sz="1800" b="0" dirty="0" err="1"/>
              <a:t>операційної</a:t>
            </a:r>
            <a:r>
              <a:rPr lang="ru-RU" sz="1800" b="0" dirty="0"/>
              <a:t> </a:t>
            </a:r>
            <a:r>
              <a:rPr lang="ru-RU" sz="1800" b="0" dirty="0" err="1"/>
              <a:t>системи</a:t>
            </a:r>
            <a:r>
              <a:rPr lang="ru-RU" sz="1800" b="0" dirty="0"/>
              <a:t> та </a:t>
            </a:r>
            <a:r>
              <a:rPr lang="ru-RU" sz="1800" b="0" dirty="0" err="1"/>
              <a:t>програмного</a:t>
            </a:r>
            <a:r>
              <a:rPr lang="ru-RU" sz="1800" b="0" dirty="0"/>
              <a:t> </a:t>
            </a:r>
            <a:r>
              <a:rPr lang="ru-RU" sz="1800" b="0" dirty="0" err="1"/>
              <a:t>забезпечення</a:t>
            </a:r>
            <a:endParaRPr lang="ru-RU" sz="1800" b="0" dirty="0"/>
          </a:p>
          <a:p>
            <a:pPr rtl="0"/>
            <a:r>
              <a:rPr lang="ru-RU" sz="1800" dirty="0" err="1"/>
              <a:t>Екологічності</a:t>
            </a:r>
            <a:r>
              <a:rPr lang="ru-RU" sz="1800" dirty="0"/>
              <a:t> </a:t>
            </a:r>
            <a:r>
              <a:rPr lang="ru-RU" sz="1800" b="0" dirty="0"/>
              <a:t>— </a:t>
            </a:r>
            <a:r>
              <a:rPr lang="ru-RU" sz="1800" b="0" dirty="0" err="1"/>
              <a:t>вплив</a:t>
            </a:r>
            <a:r>
              <a:rPr lang="ru-RU" sz="1800" b="0" dirty="0"/>
              <a:t> на </a:t>
            </a:r>
            <a:r>
              <a:rPr lang="ru-RU" sz="1800" b="0" dirty="0" err="1"/>
              <a:t>навколишнє</a:t>
            </a:r>
            <a:r>
              <a:rPr lang="ru-RU" sz="1800" b="0" dirty="0"/>
              <a:t> </a:t>
            </a:r>
            <a:r>
              <a:rPr lang="ru-RU" sz="1800" b="0" dirty="0" err="1"/>
              <a:t>середовище</a:t>
            </a:r>
            <a:r>
              <a:rPr lang="ru-RU" sz="1800" b="0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можливість</a:t>
            </a:r>
            <a:r>
              <a:rPr lang="ru-RU" sz="1800" b="0" dirty="0"/>
              <a:t> </a:t>
            </a:r>
            <a:r>
              <a:rPr lang="ru-RU" sz="1800" b="0" dirty="0" err="1"/>
              <a:t>переробки</a:t>
            </a:r>
            <a:r>
              <a:rPr lang="ru-RU" sz="1800" b="0" dirty="0"/>
              <a:t> корпусу та </a:t>
            </a:r>
            <a:r>
              <a:rPr lang="ru-RU" sz="1800" b="0" dirty="0" err="1"/>
              <a:t>компонентів</a:t>
            </a:r>
            <a:r>
              <a:rPr lang="ru-RU" sz="1800" b="0" dirty="0"/>
              <a:t> пристрою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енергоефективність</a:t>
            </a:r>
            <a:r>
              <a:rPr lang="ru-RU" sz="1800" b="0" dirty="0"/>
              <a:t> (</a:t>
            </a:r>
            <a:r>
              <a:rPr lang="ru-RU" sz="1800" b="0" dirty="0" err="1"/>
              <a:t>споживання</a:t>
            </a:r>
            <a:r>
              <a:rPr lang="ru-RU" sz="1800" b="0" dirty="0"/>
              <a:t> </a:t>
            </a:r>
            <a:r>
              <a:rPr lang="ru-RU" sz="1800" b="0" dirty="0" err="1"/>
              <a:t>електроенергії</a:t>
            </a:r>
            <a:r>
              <a:rPr lang="ru-RU" sz="1800" b="0" dirty="0"/>
              <a:t> </a:t>
            </a:r>
            <a:r>
              <a:rPr lang="ru-RU" sz="1800" b="0" dirty="0" err="1"/>
              <a:t>під</a:t>
            </a:r>
            <a:r>
              <a:rPr lang="ru-RU" sz="1800" b="0" dirty="0"/>
              <a:t> час </a:t>
            </a:r>
            <a:r>
              <a:rPr lang="ru-RU" sz="1800" b="0" dirty="0" err="1"/>
              <a:t>заряджання</a:t>
            </a:r>
            <a:r>
              <a:rPr lang="ru-RU" sz="1800" b="0" dirty="0"/>
              <a:t>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ru-RU" sz="1800" b="0" dirty="0" err="1"/>
              <a:t>відповідність</a:t>
            </a:r>
            <a:r>
              <a:rPr lang="ru-RU" sz="1800" b="0" dirty="0"/>
              <a:t> </a:t>
            </a:r>
            <a:r>
              <a:rPr lang="ru-RU" sz="1800" b="0" dirty="0" err="1"/>
              <a:t>міжнародним</a:t>
            </a:r>
            <a:r>
              <a:rPr lang="ru-RU" sz="1800" b="0" dirty="0"/>
              <a:t> </a:t>
            </a:r>
            <a:r>
              <a:rPr lang="ru-RU" sz="1800" b="0" dirty="0" err="1"/>
              <a:t>екологічним</a:t>
            </a:r>
            <a:r>
              <a:rPr lang="ru-RU" sz="1800" b="0" dirty="0"/>
              <a:t> стандартам </a:t>
            </a:r>
            <a:r>
              <a:rPr lang="ru-RU" sz="1800" b="0" dirty="0" err="1"/>
              <a:t>виробництва</a:t>
            </a:r>
            <a:r>
              <a:rPr lang="ru-RU" sz="1800" b="0" dirty="0"/>
              <a:t> </a:t>
            </a:r>
            <a:r>
              <a:rPr lang="ru-RU" sz="1800" b="0" dirty="0" err="1"/>
              <a:t>електроніки</a:t>
            </a:r>
            <a:r>
              <a:rPr lang="ru-RU" sz="1800" b="0" dirty="0"/>
              <a:t> (</a:t>
            </a:r>
            <a:r>
              <a:rPr lang="ru-RU" sz="1800" b="0" dirty="0" err="1"/>
              <a:t>наприклад</a:t>
            </a:r>
            <a:r>
              <a:rPr lang="ru-RU" sz="1800" b="0" dirty="0"/>
              <a:t>, </a:t>
            </a:r>
            <a:r>
              <a:rPr lang="en-US" sz="1800" b="0" dirty="0"/>
              <a:t>RoHS)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370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.3.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набуття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трудомісткості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техніко-технологічних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тари;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вчасний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інжиніринг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соціально-трудових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молодих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поточного і оперативного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маркетингового комплексу,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марок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каналами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комплексу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6696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FBD4518-7F01-DA97-B6EA-12B91AF78A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329184"/>
            <a:ext cx="11601006" cy="5441379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експлуатації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характеристики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сподіватися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0815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2158</TotalTime>
  <Words>1384</Words>
  <Application>Microsoft Macintosh PowerPoint</Application>
  <PresentationFormat>Широкоэкранный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ЗВ’ЯЗОК КОНКУРЕНТОСПРОМОЖНОСТІ ПІДПРИЄМСТВА З КОНКУРЕНТОСПРОМОЖНІСТЮ ПРОДУКЦІЇ   Лекція 4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94</cp:revision>
  <dcterms:created xsi:type="dcterms:W3CDTF">2023-01-12T09:20:21Z</dcterms:created>
  <dcterms:modified xsi:type="dcterms:W3CDTF">2026-09-25T09:47:03Z</dcterms:modified>
</cp:coreProperties>
</file>