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6" r:id="rId2"/>
    <p:sldId id="270" r:id="rId3"/>
    <p:sldId id="271" r:id="rId4"/>
    <p:sldId id="273" r:id="rId5"/>
    <p:sldId id="259" r:id="rId6"/>
    <p:sldId id="261" r:id="rId7"/>
    <p:sldId id="263" r:id="rId8"/>
    <p:sldId id="264" r:id="rId9"/>
    <p:sldId id="265" r:id="rId10"/>
    <p:sldId id="262" r:id="rId11"/>
    <p:sldId id="266" r:id="rId12"/>
    <p:sldId id="267" r:id="rId13"/>
    <p:sldId id="268" r:id="rId14"/>
    <p:sldId id="269" r:id="rId15"/>
    <p:sldId id="275" r:id="rId16"/>
    <p:sldId id="276" r:id="rId17"/>
    <p:sldId id="277" r:id="rId18"/>
    <p:sldId id="281" r:id="rId19"/>
    <p:sldId id="282" r:id="rId20"/>
    <p:sldId id="278" r:id="rId21"/>
    <p:sldId id="283" r:id="rId22"/>
    <p:sldId id="284" r:id="rId23"/>
    <p:sldId id="285" r:id="rId24"/>
    <p:sldId id="286" r:id="rId25"/>
    <p:sldId id="287" r:id="rId26"/>
    <p:sldId id="288" r:id="rId27"/>
    <p:sldId id="289" r:id="rId28"/>
    <p:sldId id="279" r:id="rId29"/>
    <p:sldId id="290" r:id="rId30"/>
    <p:sldId id="291" r:id="rId31"/>
    <p:sldId id="293" r:id="rId32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25" autoAdjust="0"/>
    <p:restoredTop sz="94660"/>
  </p:normalViewPr>
  <p:slideViewPr>
    <p:cSldViewPr snapToGrid="0">
      <p:cViewPr varScale="1">
        <p:scale>
          <a:sx n="70" d="100"/>
          <a:sy n="70" d="100"/>
        </p:scale>
        <p:origin x="456" y="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theme" Target="theme/theme1.xml"/><Relationship Id="rId8" Type="http://schemas.openxmlformats.org/officeDocument/2006/relationships/slide" Target="slides/slide7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417779" y="802298"/>
            <a:ext cx="8637073" cy="2541431"/>
          </a:xfrm>
        </p:spPr>
        <p:txBody>
          <a:bodyPr bIns="0" anchor="b">
            <a:normAutofit/>
          </a:bodyPr>
          <a:lstStyle>
            <a:lvl1pPr algn="l">
              <a:defRPr sz="66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417780" y="3531204"/>
            <a:ext cx="8637072" cy="977621"/>
          </a:xfrm>
        </p:spPr>
        <p:txBody>
          <a:bodyPr tIns="91440" bIns="91440">
            <a:normAutofit/>
          </a:bodyPr>
          <a:lstStyle>
            <a:lvl1pPr marL="0" indent="0" algn="l">
              <a:buNone/>
              <a:defRPr sz="1800" b="0" cap="all" baseline="0">
                <a:solidFill>
                  <a:schemeClr val="tx1"/>
                </a:solidFill>
              </a:defRPr>
            </a:lvl1pPr>
            <a:lvl2pPr marL="457200" indent="0" algn="ctr">
              <a:buNone/>
              <a:defRPr sz="18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9/10/2026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416500" y="329307"/>
            <a:ext cx="4973915" cy="309201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437664" y="798973"/>
            <a:ext cx="811019" cy="503578"/>
          </a:xfrm>
        </p:spPr>
        <p:txBody>
          <a:bodyPr/>
          <a:lstStyle/>
          <a:p>
            <a:fld id="{6D22F896-40B5-4ADD-8801-0D06FADFA095}" type="slidenum">
              <a:rPr lang="en-US" dirty="0"/>
              <a:t>‹№›</a:t>
            </a:fld>
            <a:endParaRPr lang="en-US" dirty="0"/>
          </a:p>
        </p:txBody>
      </p:sp>
      <p:cxnSp>
        <p:nvCxnSpPr>
          <p:cNvPr id="15" name="Straight Connector 14"/>
          <p:cNvCxnSpPr/>
          <p:nvPr/>
        </p:nvCxnSpPr>
        <p:spPr>
          <a:xfrm>
            <a:off x="2417780" y="3528542"/>
            <a:ext cx="863707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anchor="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9/10/2026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‹№›</a:t>
            </a:fld>
            <a:endParaRPr lang="en-US" dirty="0"/>
          </a:p>
        </p:txBody>
      </p:sp>
      <p:cxnSp>
        <p:nvCxnSpPr>
          <p:cNvPr id="33" name="Straight Connector 32"/>
          <p:cNvCxnSpPr/>
          <p:nvPr/>
        </p:nvCxnSpPr>
        <p:spPr>
          <a:xfrm>
            <a:off x="1453896" y="1847088"/>
            <a:ext cx="960752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54239" y="1756130"/>
            <a:ext cx="8643154" cy="1887950"/>
          </a:xfrm>
        </p:spPr>
        <p:txBody>
          <a:bodyPr anchor="b">
            <a:normAutofit/>
          </a:bodyPr>
          <a:lstStyle>
            <a:lvl1pPr algn="l">
              <a:defRPr sz="36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54239" y="3806195"/>
            <a:ext cx="8630446" cy="1012929"/>
          </a:xfrm>
        </p:spPr>
        <p:txBody>
          <a:bodyPr tIns="91440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9/10/2026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‹№›</a:t>
            </a:fld>
            <a:endParaRPr lang="en-US" dirty="0"/>
          </a:p>
        </p:txBody>
      </p:sp>
      <p:cxnSp>
        <p:nvCxnSpPr>
          <p:cNvPr id="15" name="Straight Connector 14"/>
          <p:cNvCxnSpPr/>
          <p:nvPr/>
        </p:nvCxnSpPr>
        <p:spPr>
          <a:xfrm>
            <a:off x="1454239" y="3804985"/>
            <a:ext cx="8630446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9217" y="804889"/>
            <a:ext cx="9605635" cy="105930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447331" y="2010878"/>
            <a:ext cx="4645152" cy="3448595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413771" y="2017343"/>
            <a:ext cx="4645152" cy="344152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9/10/2026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‹№›</a:t>
            </a:fld>
            <a:endParaRPr lang="en-US" dirty="0"/>
          </a:p>
        </p:txBody>
      </p:sp>
      <p:cxnSp>
        <p:nvCxnSpPr>
          <p:cNvPr id="35" name="Straight Connector 34"/>
          <p:cNvCxnSpPr/>
          <p:nvPr/>
        </p:nvCxnSpPr>
        <p:spPr>
          <a:xfrm>
            <a:off x="1453896" y="1847088"/>
            <a:ext cx="960752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7191" y="804163"/>
            <a:ext cx="9607661" cy="1056319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47191" y="2019549"/>
            <a:ext cx="4645152" cy="801943"/>
          </a:xfrm>
        </p:spPr>
        <p:txBody>
          <a:bodyPr anchor="b">
            <a:normAutofit/>
          </a:bodyPr>
          <a:lstStyle>
            <a:lvl1pPr marL="0" indent="0">
              <a:lnSpc>
                <a:spcPct val="100000"/>
              </a:lnSpc>
              <a:buNone/>
              <a:defRPr sz="2200" b="0" cap="all" baseline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47191" y="2824269"/>
            <a:ext cx="4645152" cy="2644457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412362" y="2023003"/>
            <a:ext cx="4645152" cy="802237"/>
          </a:xfrm>
        </p:spPr>
        <p:txBody>
          <a:bodyPr anchor="b">
            <a:normAutofit/>
          </a:bodyPr>
          <a:lstStyle>
            <a:lvl1pPr marL="0" indent="0">
              <a:lnSpc>
                <a:spcPct val="100000"/>
              </a:lnSpc>
              <a:buNone/>
              <a:defRPr sz="2200" b="0" cap="all" baseline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412362" y="2821491"/>
            <a:ext cx="4645152" cy="2637371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9/10/2026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‹№›</a:t>
            </a:fld>
            <a:endParaRPr lang="en-US" dirty="0"/>
          </a:p>
        </p:txBody>
      </p:sp>
      <p:cxnSp>
        <p:nvCxnSpPr>
          <p:cNvPr id="29" name="Straight Connector 28"/>
          <p:cNvCxnSpPr/>
          <p:nvPr/>
        </p:nvCxnSpPr>
        <p:spPr>
          <a:xfrm>
            <a:off x="1453896" y="1847088"/>
            <a:ext cx="960752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9/10/2026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‹№›</a:t>
            </a:fld>
            <a:endParaRPr lang="en-US" dirty="0"/>
          </a:p>
        </p:txBody>
      </p:sp>
      <p:cxnSp>
        <p:nvCxnSpPr>
          <p:cNvPr id="25" name="Straight Connector 24"/>
          <p:cNvCxnSpPr/>
          <p:nvPr/>
        </p:nvCxnSpPr>
        <p:spPr>
          <a:xfrm>
            <a:off x="1453896" y="1847088"/>
            <a:ext cx="960752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9/10/2026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‹№›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4671" y="798973"/>
            <a:ext cx="3273099" cy="2247117"/>
          </a:xfrm>
        </p:spPr>
        <p:txBody>
          <a:bodyPr anchor="b">
            <a:normAutofit/>
          </a:bodyPr>
          <a:lstStyle>
            <a:lvl1pPr algn="l">
              <a:defRPr sz="24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43714" y="798974"/>
            <a:ext cx="6012470" cy="4658826"/>
          </a:xfrm>
        </p:spPr>
        <p:txBody>
          <a:bodyPr anchor="ctr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44671" y="3205491"/>
            <a:ext cx="3275013" cy="2248181"/>
          </a:xfrm>
        </p:spPr>
        <p:txBody>
          <a:bodyPr/>
          <a:lstStyle>
            <a:lvl1pPr marL="0" indent="0" algn="l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9/10/2026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‹№›</a:t>
            </a:fld>
            <a:endParaRPr lang="en-US" dirty="0"/>
          </a:p>
        </p:txBody>
      </p:sp>
      <p:cxnSp>
        <p:nvCxnSpPr>
          <p:cNvPr id="17" name="Straight Connector 16"/>
          <p:cNvCxnSpPr/>
          <p:nvPr/>
        </p:nvCxnSpPr>
        <p:spPr>
          <a:xfrm>
            <a:off x="1448280" y="3205491"/>
            <a:ext cx="3269490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/>
          <p:cNvGrpSpPr/>
          <p:nvPr/>
        </p:nvGrpSpPr>
        <p:grpSpPr>
          <a:xfrm>
            <a:off x="7477387" y="482170"/>
            <a:ext cx="4074533" cy="5149101"/>
            <a:chOff x="7477387" y="482170"/>
            <a:chExt cx="4074533" cy="5149101"/>
          </a:xfrm>
        </p:grpSpPr>
        <p:sp>
          <p:nvSpPr>
            <p:cNvPr id="18" name="Rectangle 17"/>
            <p:cNvSpPr/>
            <p:nvPr/>
          </p:nvSpPr>
          <p:spPr bwMode="black">
            <a:xfrm>
              <a:off x="7477387" y="482170"/>
              <a:ext cx="4074533" cy="5149101"/>
            </a:xfrm>
            <a:prstGeom prst="rect">
              <a:avLst/>
            </a:prstGeom>
            <a:gradFill>
              <a:gsLst>
                <a:gs pos="0">
                  <a:srgbClr val="000001"/>
                </a:gs>
                <a:gs pos="100000">
                  <a:srgbClr val="191919"/>
                </a:gs>
              </a:gsLst>
            </a:gradFill>
            <a:ln w="76200" cmpd="sng">
              <a:noFill/>
              <a:miter lim="800000"/>
            </a:ln>
            <a:effectLst>
              <a:outerShdw blurRad="127000" dist="228600" dir="4740000" sx="98000" sy="98000" algn="tl" rotWithShape="0">
                <a:srgbClr val="000000">
                  <a:alpha val="34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w="152400" h="50800" prst="softRound"/>
            </a:sp3d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Rectangle 18"/>
            <p:cNvSpPr/>
            <p:nvPr/>
          </p:nvSpPr>
          <p:spPr bwMode="blackWhite">
            <a:xfrm>
              <a:off x="7790446" y="812506"/>
              <a:ext cx="3450289" cy="4466452"/>
            </a:xfrm>
            <a:prstGeom prst="rect">
              <a:avLst/>
            </a:prstGeom>
            <a:gradFill>
              <a:gsLst>
                <a:gs pos="0">
                  <a:srgbClr val="DADADA"/>
                </a:gs>
                <a:gs pos="100000">
                  <a:srgbClr val="FFFFFE"/>
                </a:gs>
              </a:gsLst>
              <a:lin ang="16200000" scaled="0"/>
            </a:gradFill>
            <a:ln w="50800" cmpd="sng">
              <a:solidFill>
                <a:srgbClr val="191919"/>
              </a:solidFill>
              <a:miter lim="800000"/>
            </a:ln>
            <a:effectLst>
              <a:innerShdw blurRad="63500" dist="88900" dir="14100000">
                <a:srgbClr val="000000">
                  <a:alpha val="30000"/>
                </a:srgbClr>
              </a:innerShdw>
            </a:effectLst>
            <a:scene3d>
              <a:camera prst="orthographicFront"/>
              <a:lightRig rig="threePt" dir="t"/>
            </a:scene3d>
            <a:sp3d>
              <a:bevelT prst="relaxedInset"/>
            </a:sp3d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51206" y="1129513"/>
            <a:ext cx="5532328" cy="1830584"/>
          </a:xfrm>
        </p:spPr>
        <p:txBody>
          <a:bodyPr anchor="b">
            <a:normAutofit/>
          </a:bodyPr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8124389" y="1122542"/>
            <a:ext cx="2791171" cy="3866327"/>
          </a:xfrm>
          <a:solidFill>
            <a:schemeClr val="bg1">
              <a:lumMod val="85000"/>
            </a:schemeClr>
          </a:solidFill>
          <a:ln w="9525" cap="sq">
            <a:noFill/>
            <a:miter lim="800000"/>
          </a:ln>
          <a:effectLst/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50329" y="3145992"/>
            <a:ext cx="5524404" cy="2003742"/>
          </a:xfrm>
        </p:spPr>
        <p:txBody>
          <a:bodyPr>
            <a:normAutofit/>
          </a:bodyPr>
          <a:lstStyle>
            <a:lvl1pPr marL="0" indent="0" algn="l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1447382" y="5469856"/>
            <a:ext cx="5527351" cy="320123"/>
          </a:xfrm>
        </p:spPr>
        <p:txBody>
          <a:bodyPr/>
          <a:lstStyle>
            <a:lvl1pPr algn="l">
              <a:defRPr/>
            </a:lvl1pPr>
          </a:lstStyle>
          <a:p>
            <a:fld id="{48A87A34-81AB-432B-8DAE-1953F412C126}" type="datetimeFigureOut">
              <a:rPr lang="en-US" dirty="0"/>
              <a:pPr/>
              <a:t>9/10/2026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1447382" y="318640"/>
            <a:ext cx="5541004" cy="320931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‹№›</a:t>
            </a:fld>
            <a:endParaRPr lang="en-US" dirty="0"/>
          </a:p>
        </p:txBody>
      </p:sp>
      <p:cxnSp>
        <p:nvCxnSpPr>
          <p:cNvPr id="31" name="Straight Connector 30"/>
          <p:cNvCxnSpPr/>
          <p:nvPr/>
        </p:nvCxnSpPr>
        <p:spPr>
          <a:xfrm>
            <a:off x="1447382" y="3143605"/>
            <a:ext cx="5527351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9/10/2026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‹№›</a:t>
            </a:fld>
            <a:endParaRPr lang="en-US" dirty="0"/>
          </a:p>
        </p:txBody>
      </p:sp>
      <p:cxnSp>
        <p:nvCxnSpPr>
          <p:cNvPr id="26" name="Straight Connector 25"/>
          <p:cNvCxnSpPr/>
          <p:nvPr/>
        </p:nvCxnSpPr>
        <p:spPr>
          <a:xfrm>
            <a:off x="1453896" y="1847088"/>
            <a:ext cx="960752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439111" y="798973"/>
            <a:ext cx="1615742" cy="4659889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444672" y="798973"/>
            <a:ext cx="7828830" cy="4659889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9/10/2026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‹№›</a:t>
            </a:fld>
            <a:endParaRPr lang="en-US" dirty="0"/>
          </a:p>
        </p:txBody>
      </p:sp>
      <p:cxnSp>
        <p:nvCxnSpPr>
          <p:cNvPr id="15" name="Straight Connector 14"/>
          <p:cNvCxnSpPr/>
          <p:nvPr/>
        </p:nvCxnSpPr>
        <p:spPr>
          <a:xfrm>
            <a:off x="9439111" y="798973"/>
            <a:ext cx="0" cy="4659889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2019476"/>
            <a:ext cx="12192000" cy="4105941"/>
          </a:xfrm>
          <a:prstGeom prst="rect">
            <a:avLst/>
          </a:prstGeom>
          <a:gradFill flip="none" rotWithShape="1">
            <a:gsLst>
              <a:gs pos="0">
                <a:schemeClr val="bg2">
                  <a:alpha val="0"/>
                </a:schemeClr>
              </a:gs>
              <a:gs pos="100000">
                <a:schemeClr val="bg2"/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38" b="-1538"/>
          <a:stretch/>
        </p:blipFill>
        <p:spPr bwMode="black">
          <a:xfrm>
            <a:off x="0" y="6126480"/>
            <a:ext cx="12192000" cy="742950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451579" y="804519"/>
            <a:ext cx="9603275" cy="1049235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51579" y="2015732"/>
            <a:ext cx="9603275" cy="345061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554138" y="330370"/>
            <a:ext cx="3500715" cy="3092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8A87A34-81AB-432B-8DAE-1953F412C126}" type="datetimeFigureOut">
              <a:rPr lang="en-US" dirty="0"/>
              <a:pPr/>
              <a:t>9/10/2026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451579" y="329307"/>
            <a:ext cx="5938836" cy="3092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0060" y="798973"/>
            <a:ext cx="811019" cy="503578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r">
              <a:defRPr sz="2800">
                <a:solidFill>
                  <a:schemeClr val="accent1"/>
                </a:solidFill>
              </a:defRPr>
            </a:lvl1pPr>
          </a:lstStyle>
          <a:p>
            <a:fld id="{6D22F896-40B5-4ADD-8801-0D06FADFA095}" type="slidenum">
              <a:rPr lang="en-US" dirty="0"/>
              <a:pPr/>
              <a:t>‹№›</a:t>
            </a:fld>
            <a:endParaRPr lang="en-US" dirty="0"/>
          </a:p>
        </p:txBody>
      </p:sp>
      <p:cxnSp>
        <p:nvCxnSpPr>
          <p:cNvPr id="10" name="Straight Connector 9"/>
          <p:cNvCxnSpPr/>
          <p:nvPr/>
        </p:nvCxnSpPr>
        <p:spPr>
          <a:xfrm>
            <a:off x="0" y="6128413"/>
            <a:ext cx="12192000" cy="0"/>
          </a:xfrm>
          <a:prstGeom prst="line">
            <a:avLst/>
          </a:prstGeom>
          <a:ln w="12700">
            <a:solidFill>
              <a:srgbClr val="000001">
                <a:alpha val="20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200" b="0" i="0" kern="1200" cap="all">
          <a:solidFill>
            <a:schemeClr val="tx1"/>
          </a:solidFill>
          <a:effectLst/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2000" kern="120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800" kern="1200" cap="none" baseline="0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600" kern="1200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400" kern="1200" cap="none" baseline="0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 baseline="0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 baseline="0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Історичні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аспекти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суїцидальної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поведінки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3727412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994793" y="176593"/>
            <a:ext cx="9603275" cy="3450613"/>
          </a:xfrm>
        </p:spPr>
        <p:txBody>
          <a:bodyPr/>
          <a:lstStyle/>
          <a:p>
            <a:pPr marL="0" indent="0" algn="just">
              <a:buNone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За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даними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Всесвітньої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організації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охорони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здоров’я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самогубства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вийшли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на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одне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з перших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місць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за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рівнем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смертності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Протягом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останніх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чотирьох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із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половиною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десятиліть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фахівцями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цієї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організації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було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зафіксовано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повсюдне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зростання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смертності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від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суїцидів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причому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в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різних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вікових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групах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9580702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008234" y="2006222"/>
            <a:ext cx="9603275" cy="3598670"/>
          </a:xfrm>
        </p:spPr>
        <p:txBody>
          <a:bodyPr/>
          <a:lstStyle/>
          <a:p>
            <a:pPr marL="0" indent="0" algn="just">
              <a:buNone/>
            </a:pP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Традиційно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ступінь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суїцидонебезпечності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в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країні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визначається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індексом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частоти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завершених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самогубств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на 100 тис.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осіб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endParaRPr lang="ru-RU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just">
              <a:buNone/>
            </a:pP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Згідно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зі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шкалою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оцінки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ВООЗ,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виділяють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три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рівні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частоти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самогубства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endParaRPr lang="ru-RU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just">
              <a:buNone/>
            </a:pP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низький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– до 10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випадків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на 100 тис.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населення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; </a:t>
            </a:r>
            <a:endParaRPr lang="ru-RU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just">
              <a:buNone/>
            </a:pP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середній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–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від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10 до 20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випадків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на 100 тис.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населення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; </a:t>
            </a:r>
            <a:endParaRPr lang="ru-RU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just">
              <a:buNone/>
            </a:pP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високий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або «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критичний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» –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понад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20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випадків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на 100 тис.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населення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</a:p>
        </p:txBody>
      </p:sp>
    </p:spTree>
    <p:extLst>
      <p:ext uri="{BB962C8B-B14F-4D97-AF65-F5344CB8AC3E}">
        <p14:creationId xmlns:p14="http://schemas.microsoft.com/office/powerpoint/2010/main" val="313506678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60219" y="173077"/>
            <a:ext cx="11069782" cy="5618123"/>
          </a:xfrm>
        </p:spPr>
        <p:txBody>
          <a:bodyPr>
            <a:noAutofit/>
          </a:bodyPr>
          <a:lstStyle/>
          <a:p>
            <a:pPr marL="0" indent="457200" algn="just">
              <a:lnSpc>
                <a:spcPct val="150000"/>
              </a:lnSpc>
              <a:spcBef>
                <a:spcPts val="0"/>
              </a:spcBef>
              <a:buNone/>
            </a:pPr>
            <a:r>
              <a:rPr lang="ru-RU" sz="1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Дослідженням</a:t>
            </a:r>
            <a:r>
              <a:rPr lang="ru-RU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феномену </a:t>
            </a:r>
            <a:r>
              <a:rPr lang="ru-RU" sz="1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самогубства</a:t>
            </a:r>
            <a:r>
              <a:rPr lang="ru-RU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займається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суїцидологія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– </a:t>
            </a:r>
            <a:r>
              <a:rPr 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міждисциплінарна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галузь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знання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що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вивчає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причини </a:t>
            </a:r>
            <a:r>
              <a:rPr 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суїцидальної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поведінки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та шляхи </a:t>
            </a:r>
            <a:r>
              <a:rPr 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його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профілактики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endParaRPr lang="ru-RU" sz="18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457200" algn="just">
              <a:lnSpc>
                <a:spcPct val="150000"/>
              </a:lnSpc>
              <a:spcBef>
                <a:spcPts val="0"/>
              </a:spcBef>
              <a:buNone/>
            </a:pPr>
            <a:r>
              <a:rPr lang="ru-RU" sz="1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Суіцидологія</a:t>
            </a:r>
            <a:r>
              <a:rPr lang="ru-RU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тісно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пов’язана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з такими </a:t>
            </a:r>
            <a:r>
              <a:rPr 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дисциплінами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як </a:t>
            </a:r>
            <a:r>
              <a:rPr 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психологія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психіатрія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фізіологія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філософія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соціологія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endParaRPr lang="ru-RU" sz="18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457200" algn="just">
              <a:lnSpc>
                <a:spcPct val="150000"/>
              </a:lnSpc>
              <a:spcBef>
                <a:spcPts val="0"/>
              </a:spcBef>
              <a:buNone/>
            </a:pPr>
            <a:r>
              <a:rPr lang="ru-RU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Тим 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часом </a:t>
            </a:r>
            <a:r>
              <a:rPr 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нинішній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стан </a:t>
            </a:r>
            <a:r>
              <a:rPr 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суїцидологічної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науки </a:t>
            </a:r>
            <a:r>
              <a:rPr 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розкриває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ще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одну </a:t>
            </a:r>
            <a:r>
              <a:rPr 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важливу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проблему: </a:t>
            </a:r>
            <a:r>
              <a:rPr 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рівень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суїцидологічних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знань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щодо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незавершених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суїцидів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парасуїцидів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суїцидальних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спроб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). </a:t>
            </a:r>
            <a:endParaRPr lang="ru-RU" sz="18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457200" algn="just">
              <a:lnSpc>
                <a:spcPct val="150000"/>
              </a:lnSpc>
              <a:spcBef>
                <a:spcPts val="0"/>
              </a:spcBef>
              <a:buNone/>
            </a:pPr>
            <a:r>
              <a:rPr lang="ru-RU" sz="1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Наприклад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реальні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показники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рівня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суїциду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в США, на думку </a:t>
            </a:r>
            <a:r>
              <a:rPr 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дослідників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удвічі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є </a:t>
            </a:r>
            <a:r>
              <a:rPr 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вищими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порівняно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з </a:t>
            </a:r>
            <a:r>
              <a:rPr 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офіційними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цифрами, </a:t>
            </a:r>
            <a:r>
              <a:rPr 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оскільки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існує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проблема з </a:t>
            </a:r>
            <a:r>
              <a:rPr 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констатацією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смерті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в </a:t>
            </a:r>
            <a:r>
              <a:rPr 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разі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суїциду</a:t>
            </a:r>
            <a:r>
              <a:rPr lang="ru-RU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marL="0" indent="457200" algn="just">
              <a:lnSpc>
                <a:spcPct val="150000"/>
              </a:lnSpc>
              <a:spcBef>
                <a:spcPts val="0"/>
              </a:spcBef>
              <a:buNone/>
            </a:pPr>
            <a:endParaRPr lang="uk-UA" sz="1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457200" algn="just">
              <a:lnSpc>
                <a:spcPct val="150000"/>
              </a:lnSpc>
              <a:spcBef>
                <a:spcPts val="0"/>
              </a:spcBef>
              <a:buNone/>
            </a:pPr>
            <a:r>
              <a:rPr 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Сьогодні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немає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єдиної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системи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обліку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та </a:t>
            </a:r>
            <a:r>
              <a:rPr 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реєстрації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суїцидальних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спроб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і </a:t>
            </a:r>
            <a:r>
              <a:rPr 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трактування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цих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дій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неоднозначне</a:t>
            </a:r>
            <a:endParaRPr lang="ru-RU" sz="1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398374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723331" y="122830"/>
            <a:ext cx="10467833" cy="5131558"/>
          </a:xfrm>
        </p:spPr>
        <p:txBody>
          <a:bodyPr/>
          <a:lstStyle/>
          <a:p>
            <a:pPr marL="0" indent="0" algn="just">
              <a:buNone/>
            </a:pP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Перші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згадки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про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самогубство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сягають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глибокої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давнини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докласового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і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ранньокласового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суспільства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що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зумовлювало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і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ставлення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до </a:t>
            </a:r>
            <a:r>
              <a:rPr lang="ru-RU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нього</a:t>
            </a:r>
            <a:endParaRPr lang="ru-RU" sz="24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just">
              <a:buNone/>
            </a:pPr>
            <a:endParaRPr lang="uk-UA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just">
              <a:buNone/>
            </a:pP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Із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появою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перших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суїцидів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пов’язана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й неоднозначна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їх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оцінка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Наприклад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самогубство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літніх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людей у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примітивному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суспільстві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коли вони ставали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тягарем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для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племені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заохочувалося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і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сліди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цього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зберігалися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в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деяких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етнічних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спільнотах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і до нового часу (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згадаймо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японський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фільм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«Легенда про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Нарайямі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»).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Це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певним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чином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нагадує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форму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альтруїстичного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суїциду</a:t>
            </a:r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just">
              <a:buNone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82067727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04716" y="581891"/>
            <a:ext cx="11876447" cy="5597235"/>
          </a:xfrm>
        </p:spPr>
        <p:txBody>
          <a:bodyPr>
            <a:normAutofit/>
          </a:bodyPr>
          <a:lstStyle/>
          <a:p>
            <a:pPr marL="0" indent="0" algn="just">
              <a:buNone/>
            </a:pP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Принесення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себе в жертву богам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існувало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в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багатьох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народів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endParaRPr lang="ru-RU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just">
              <a:buNone/>
            </a:pP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Наприклад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ритуальні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самогубства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існували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в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Стародавньому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Китаї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і в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Стародавній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Японії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під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час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будівництва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храмів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Відлуння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цієї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архаїки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можна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знайти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і в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нинішній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суїцидальній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поведінці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; про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ритуальний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вираз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суїциду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згадував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зокрема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той же Е. Дюркгейм. </a:t>
            </a:r>
            <a:endParaRPr lang="ru-RU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just">
              <a:buNone/>
            </a:pP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Ритуальне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самогубство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вдів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практикувалося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у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стародавніх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скіфів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стародавніх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германців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вдови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полеглих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воїнів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), а в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Індії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(«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саті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»)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воно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дожило й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дотепер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Передбачалося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що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в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потойбічному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світі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(«...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ні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весь я не помру») вони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воз’єднаються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зі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своїми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коханими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або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повелителями. </a:t>
            </a:r>
            <a:endParaRPr lang="ru-RU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just">
              <a:buNone/>
            </a:pP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Стародавні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кельти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також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вважали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що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душа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здатна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до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переселення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тому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суїцид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заохочувався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якщо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існувала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загроза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волі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endParaRPr lang="ru-RU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just">
              <a:buNone/>
            </a:pP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Індуїсти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кидалися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під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священні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колісниці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для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воз’єднання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з божеством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marL="0" indent="0" algn="just">
              <a:buNone/>
            </a:pP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Протягом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багатьох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століть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в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Японії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люди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шанобливо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ставилися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до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харакірі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81709926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52400" y="249382"/>
            <a:ext cx="11942617" cy="5624945"/>
          </a:xfrm>
        </p:spPr>
        <p:txBody>
          <a:bodyPr>
            <a:normAutofit/>
          </a:bodyPr>
          <a:lstStyle/>
          <a:p>
            <a:pPr marL="0" indent="0" algn="just">
              <a:buNone/>
            </a:pP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Разом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із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тим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самогубство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– не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тільки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жертва,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воно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є і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відступом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від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мети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загального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блага і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являє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собою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егоцентричну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позицію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особистості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мета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якої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–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уникнути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індивідуального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страждання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marL="0" indent="0" algn="just">
              <a:buNone/>
            </a:pP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Можна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припустити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що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з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розвитком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тих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чи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інших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усталених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форм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регулювання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суспільного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життя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«право»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особистості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на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добровільний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відхід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із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життя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суворо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регламентувався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endParaRPr lang="ru-RU" sz="24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just">
              <a:buNone/>
            </a:pP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Однак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у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часи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античності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ставилися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позитивно до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самогубства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як до акту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добровільного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вибору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вільного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вчинку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що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доводить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особисту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віру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того,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хто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це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робить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у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неістотність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смерті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у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безсмертя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людської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душі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Так учинили Сократ, Демосфен, Сенека.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Тоді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стояла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дилема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вважати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факт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добровільного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відходу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з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життя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високою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піднесено-продуманою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смертю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або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справою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негідною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брудною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02769000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0" y="-1"/>
            <a:ext cx="12082817" cy="6114197"/>
          </a:xfrm>
        </p:spPr>
        <p:txBody>
          <a:bodyPr>
            <a:noAutofit/>
          </a:bodyPr>
          <a:lstStyle/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Неоднозначність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подібного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ставлення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до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самогубства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проявилася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і в роботах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філософів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античності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Батько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ідеалізму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Платон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виступав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проти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самогубства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У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своїй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книзі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«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Закони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»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він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писав,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що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самогубці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мають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бути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поховані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окремо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від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інших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людей, а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їхні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могили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не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повинні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прикрашатися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жодним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написами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та </a:t>
            </a:r>
            <a:r>
              <a:rPr lang="ru-RU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пам’ятниками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endParaRPr lang="uk-UA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Платон поставив перед собою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дуже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складне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завдання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: не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зрікаючись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від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любові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й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поваги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до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свого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вчителя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Сократа,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показати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що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самогубство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учинене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цією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ідеальною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людиною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– не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вихід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і не </a:t>
            </a:r>
            <a:r>
              <a:rPr lang="ru-RU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спосіб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endParaRPr lang="ru-RU" sz="24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Сенека говорив,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що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треба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йти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до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смерті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без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ненависті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до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життя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Треба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навчитися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зневажати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її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–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радив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він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своєму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учневі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Луцилію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–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занадто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багато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навколо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неї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забобонів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До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самогубства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в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римського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філософа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двояке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ставлення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 Новому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Заповіті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самогубство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представлено в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опозиції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Христа –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Іуди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Суїцид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Іуди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(«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Іудин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гріх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»)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забарвлений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у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негативні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тони.</a:t>
            </a:r>
          </a:p>
        </p:txBody>
      </p:sp>
    </p:spTree>
    <p:extLst>
      <p:ext uri="{BB962C8B-B14F-4D97-AF65-F5344CB8AC3E}">
        <p14:creationId xmlns:p14="http://schemas.microsoft.com/office/powerpoint/2010/main" val="227718781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31273" y="720436"/>
            <a:ext cx="5929745" cy="4745909"/>
          </a:xfrm>
        </p:spPr>
        <p:txBody>
          <a:bodyPr>
            <a:normAutofit lnSpcReduction="10000"/>
          </a:bodyPr>
          <a:lstStyle/>
          <a:p>
            <a:pPr marL="0" indent="0" algn="just">
              <a:lnSpc>
                <a:spcPct val="200000"/>
              </a:lnSpc>
              <a:buNone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Августин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Блаженний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першим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із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батьків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церкви засудив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суїцид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У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його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трактуванні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самогубець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–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це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душогуб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Він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порушує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шосту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заповідь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: «Не убий»: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адже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там не говориться «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ближнього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свого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».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Близького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потрібно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полюбити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як самого себе;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отже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вона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забороняє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взагалі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вбивати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Самогубство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ж є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найгіршим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із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гріхів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ще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й тому,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що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в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ньому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немає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можливості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розкаятися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</a:p>
          <a:p>
            <a:pPr marL="0" indent="0">
              <a:buNone/>
            </a:pPr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2"/>
          <a:srcRect l="39318" t="37172" r="36213" b="11724"/>
          <a:stretch/>
        </p:blipFill>
        <p:spPr>
          <a:xfrm>
            <a:off x="7259781" y="484909"/>
            <a:ext cx="4475019" cy="52570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8484776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" y="2033516"/>
            <a:ext cx="7356142" cy="3363556"/>
          </a:xfrm>
        </p:spPr>
        <p:txBody>
          <a:bodyPr>
            <a:normAutofit/>
          </a:bodyPr>
          <a:lstStyle/>
          <a:p>
            <a:pPr marL="0" indent="0" algn="just">
              <a:buNone/>
            </a:pP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Найбільший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католицький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філософ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і теолог Фома </a:t>
            </a:r>
            <a:r>
              <a:rPr lang="ru-RU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Аквінський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XIII ст.)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був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категоричним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він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не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знаходив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виправдання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для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жодного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виду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самогубства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Самогубство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за Св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Фомою,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тричі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смертний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гріх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проти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Господа,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котрий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дарує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життя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проти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громадського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закону 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і </a:t>
            </a:r>
            <a:r>
              <a:rPr lang="ru-RU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проти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людського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єства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–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інстинкту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самозбереження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2"/>
          <a:srcRect l="24470" t="34983" r="57113" b="23131"/>
          <a:stretch/>
        </p:blipFill>
        <p:spPr>
          <a:xfrm>
            <a:off x="7661563" y="563609"/>
            <a:ext cx="3934692" cy="50336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0831799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72955" y="787433"/>
            <a:ext cx="11919045" cy="4084817"/>
          </a:xfrm>
        </p:spPr>
        <p:txBody>
          <a:bodyPr>
            <a:noAutofit/>
          </a:bodyPr>
          <a:lstStyle/>
          <a:p>
            <a:pPr marL="0" indent="0" algn="just">
              <a:buNone/>
            </a:pP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Загалом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потрібно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зазначити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що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в т.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зв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«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аврамічних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»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релігіях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–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іудаїзмі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християнстві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ісламі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– до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самогубства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ставляться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в основному негативно. В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іудаїзмі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суїцид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засуджується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але з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відомими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застереженнями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У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трактаті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«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Семахот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»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самогубство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названо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найгіршим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із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гріхів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ще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більш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важким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злочином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ніж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убивство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бо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самогубець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відкидає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Божий суд і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нехтує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правом на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майбутнє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життя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Водночас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цей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злочин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вважався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підсудним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не земному суду, а небесному. Талмуд усе ж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дозволяє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єврею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вбити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себе,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якщо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інакше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він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може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впасти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в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гріх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ідолопоклонства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убивства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або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перелюбу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Допускався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суїцид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і в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безвихідній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ситуації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як,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наприклад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самогубство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ув’язнених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у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нацистських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концтаборах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83179121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17419" y="595746"/>
            <a:ext cx="10237436" cy="4870600"/>
          </a:xfrm>
        </p:spPr>
        <p:txBody>
          <a:bodyPr>
            <a:normAutofit/>
          </a:bodyPr>
          <a:lstStyle/>
          <a:p>
            <a:pPr marL="0" indent="0" algn="just">
              <a:buNone/>
            </a:pP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ісламі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зафіксовано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негативне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ставлення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до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звичайного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самогубства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і в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Корані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міститься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пряма заборона на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позбавлення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себе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життя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(4:29). </a:t>
            </a:r>
            <a:endParaRPr lang="ru-RU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just">
              <a:buNone/>
            </a:pP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Однак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є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тлумачення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Корану,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які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заявляють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про те,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що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якщо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людина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вб’є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невірних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і в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результаті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помре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сама, то вона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опиниться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в раю, і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її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статус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дорівнюватиме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статусу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шахіда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endParaRPr lang="ru-RU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just">
              <a:buNone/>
            </a:pP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Але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ці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тлумачення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властиві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деяким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сектам і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містичним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течіям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усередині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ісламу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і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відкидаються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більшістю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богословів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Резюмуючи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можна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навести слова М.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Еліаде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: «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Кілька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головних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релігійних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традицій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відкидають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суїцид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як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релігійно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неприйнятний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акт, але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визнають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мучеництво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–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це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іудаїзм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християнство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та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іслам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endParaRPr lang="ru-RU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just">
              <a:buNone/>
            </a:pP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Ці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релігії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розрізняють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активне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бажання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покласти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край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своєму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життю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суїцидом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і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пасивне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прийняття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смерті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як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божественної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волі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через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мучеництво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від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рук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іншого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» (М.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Еліаде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1987, с.125).</a:t>
            </a:r>
          </a:p>
        </p:txBody>
      </p:sp>
    </p:spTree>
    <p:extLst>
      <p:ext uri="{BB962C8B-B14F-4D97-AF65-F5344CB8AC3E}">
        <p14:creationId xmlns:p14="http://schemas.microsoft.com/office/powerpoint/2010/main" val="245056409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 algn="just">
              <a:buNone/>
            </a:pP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Мислителі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Нового часу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також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неоднозначно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ставилися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до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цієї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проблеми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яку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французький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екзистенціаліст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А. Камю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вважав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єдино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важливою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антропологічною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філософською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проблемою. Усе залежало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від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світоглядних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установок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їхніх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носіїв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98649180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29491" y="0"/>
            <a:ext cx="6386945" cy="5680364"/>
          </a:xfrm>
        </p:spPr>
        <p:txBody>
          <a:bodyPr>
            <a:normAutofit fontScale="92500" lnSpcReduction="20000"/>
          </a:bodyPr>
          <a:lstStyle/>
          <a:p>
            <a:pPr marL="0" indent="0" algn="just">
              <a:buNone/>
            </a:pP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Великий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німецький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філософ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І. Кант,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навпаки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вважав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що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суїцид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–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це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образа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людства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що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порушує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логічну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й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естетичну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доцільність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у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природі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й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людині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marL="0" indent="0" algn="just">
              <a:buNone/>
            </a:pP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І. Кант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виправдовував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абсолютну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моральну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заборону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на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самогубство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бачачи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внутрішнє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протиріччя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цього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акту: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самогубство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егоїстичне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й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парадоксальне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оскільки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суб’єкт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прагне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поліпшити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свою долю шляхом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саморуйнування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Функцією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почуття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любові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до самого себе є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продовження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життя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і вона входить у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протиріччя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із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собою,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якщо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призводить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до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самознищення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Отже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мета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суїцидента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суперечлива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він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хоче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померти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і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поліпшити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так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своє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життя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Надалі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в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суїцидології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це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буде представлено в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одній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із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ключових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категорій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–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амбівалентності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2"/>
          <a:srcRect l="21063" t="51413" r="64770" b="15725"/>
          <a:stretch/>
        </p:blipFill>
        <p:spPr>
          <a:xfrm>
            <a:off x="7245926" y="319393"/>
            <a:ext cx="3588329" cy="46820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8381266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219567" y="227876"/>
            <a:ext cx="9603275" cy="3450613"/>
          </a:xfrm>
        </p:spPr>
        <p:txBody>
          <a:bodyPr/>
          <a:lstStyle/>
          <a:p>
            <a:pPr marL="0" indent="0" algn="just">
              <a:buNone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 ХХ ст.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проблеми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самогубства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гостро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обговорювалися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в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контексті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філософського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напряму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екзистенціалізму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: С.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К’єркегор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Л. Шестов, М.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Бердяєв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К. Ясперс, А. Камю. Ми коротко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зупинимося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на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позиціях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А. Камю і М.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Бердяєва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що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представляють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два боки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екзистенціального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погляду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на проблему</a:t>
            </a:r>
          </a:p>
        </p:txBody>
      </p:sp>
    </p:spTree>
    <p:extLst>
      <p:ext uri="{BB962C8B-B14F-4D97-AF65-F5344CB8AC3E}">
        <p14:creationId xmlns:p14="http://schemas.microsoft.com/office/powerpoint/2010/main" val="345515580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983673" y="1343891"/>
            <a:ext cx="9613981" cy="2604655"/>
          </a:xfrm>
        </p:spPr>
        <p:txBody>
          <a:bodyPr>
            <a:normAutofit/>
          </a:bodyPr>
          <a:lstStyle/>
          <a:p>
            <a:pPr marL="0" indent="0" algn="just">
              <a:buNone/>
            </a:pP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 ХХ ст.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проблеми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самогубства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гостро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обговорювалися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в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контексті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філософського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напряму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екзистенціалізму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: С.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К’єркегор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Л. Шестов, М.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Бердяєв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К. Ясперс, А. Камю. Ми коротко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зупинимося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на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позиціях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А. Камю і М.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Бердяєва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що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представляють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два боки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екзистенціального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погляду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на 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проблему.</a:t>
            </a:r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2995979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92727" y="519442"/>
            <a:ext cx="10737273" cy="4842267"/>
          </a:xfrm>
        </p:spPr>
        <p:txBody>
          <a:bodyPr>
            <a:normAutofit lnSpcReduction="10000"/>
          </a:bodyPr>
          <a:lstStyle/>
          <a:p>
            <a:pPr marL="0" indent="0" algn="just">
              <a:buNone/>
            </a:pP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Термін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«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суїцид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» (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від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латинського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sui»-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сам, «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caedre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»-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вбивати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був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введений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ще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у 1635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році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британським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лікарем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та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філософом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Томасом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Брайоном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але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майже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до 18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сторіччя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цей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термін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не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використовували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Термін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виданій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у 1642 р.,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хоча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ряд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авторів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стверджує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що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з’явився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цей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термін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уже в XII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ст</a:t>
            </a:r>
            <a:endParaRPr lang="ru-RU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just">
              <a:buNone/>
            </a:pPr>
            <a:endParaRPr lang="uk-UA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just">
              <a:buNone/>
            </a:pP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Існує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дуже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багато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тлумачень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термінів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суїцид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самогубство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та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суїцидальна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поведінка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Варто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розрізняти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та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розуміти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що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саме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вони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позначають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та яка в них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різниця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Термін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суїцид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або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самогубство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позначає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акт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навмисного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позбавлення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себе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життя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та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розглядаються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багатьма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авторами, як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словасиноніми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endParaRPr lang="ru-RU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just">
              <a:buNone/>
            </a:pP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Етимологічно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це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складне слово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містить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латинський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суфікс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«-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cida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»,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що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має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значення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«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вбивця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»,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від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дієслова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«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caedere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»,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що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означає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«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зарізати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»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або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«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вбити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».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Префікс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sui-»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латини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має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зворотне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значення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«себе».</a:t>
            </a:r>
          </a:p>
        </p:txBody>
      </p:sp>
    </p:spTree>
    <p:extLst>
      <p:ext uri="{BB962C8B-B14F-4D97-AF65-F5344CB8AC3E}">
        <p14:creationId xmlns:p14="http://schemas.microsoft.com/office/powerpoint/2010/main" val="2513881797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43345" y="568036"/>
            <a:ext cx="10611509" cy="4898309"/>
          </a:xfrm>
        </p:spPr>
        <p:txBody>
          <a:bodyPr/>
          <a:lstStyle/>
          <a:p>
            <a:pPr marL="0" indent="0" algn="just">
              <a:lnSpc>
                <a:spcPct val="150000"/>
              </a:lnSpc>
              <a:buNone/>
            </a:pP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Деякі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автори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пропонували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навіть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зовсім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змінити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звичне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вживання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терміна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«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суїцид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» і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використовувати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замість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нього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термін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«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penacide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» (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Т. Сальваторе, 2002). </a:t>
            </a:r>
            <a:endParaRPr lang="ru-RU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just">
              <a:lnSpc>
                <a:spcPct val="150000"/>
              </a:lnSpc>
              <a:buNone/>
            </a:pP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Pena» –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із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латинського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«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poena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»,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що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означає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«мука»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або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«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покарання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» (в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англійській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мові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ця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семантика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збереглася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в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слові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pain» – «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біль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»). </a:t>
            </a:r>
            <a:endParaRPr lang="ru-RU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just">
              <a:lnSpc>
                <a:spcPct val="150000"/>
              </a:lnSpc>
              <a:buNone/>
            </a:pP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Це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однак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спрощує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складний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учинок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перетворюючи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його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в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просту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елімінацію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болю (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хоча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про роль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психічного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болю у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формуванні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суїцидальної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ідеації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говорив Е.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Шнейдеман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), і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ігнорує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суїцидальні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акти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в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героїчних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ситуаціях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наприклад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на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війні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або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в культурно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специфічній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поведінці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наприклад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ритуальний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суїцид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в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Японії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08795051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078173" y="518616"/>
            <a:ext cx="9976681" cy="4947730"/>
          </a:xfrm>
        </p:spPr>
        <p:txBody>
          <a:bodyPr>
            <a:normAutofit/>
          </a:bodyPr>
          <a:lstStyle/>
          <a:p>
            <a:pPr marL="0" indent="0" algn="just">
              <a:buNone/>
            </a:pP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Термін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«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суїцид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» (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самовбивство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вперше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було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використано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в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книзі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Т. Брауна «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Religio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Medici»,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написаній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у 1635 р. і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виданій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у 1642 р.,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хоча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ряд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авторів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стверджує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що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з’явився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цей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термін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уже в 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XII 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ст. 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[</a:t>
            </a:r>
          </a:p>
          <a:p>
            <a:pPr marL="0" indent="0" algn="just">
              <a:buNone/>
            </a:pPr>
            <a:r>
              <a:rPr lang="ru-RU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Термін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«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суїцидологія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»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вперше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з’явився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 </a:t>
            </a:r>
            <a:r>
              <a:rPr lang="ru-RU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радянській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(в тому </a:t>
            </a:r>
            <a:r>
              <a:rPr lang="ru-RU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числі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і </a:t>
            </a:r>
            <a:r>
              <a:rPr lang="ru-RU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українській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 </a:t>
            </a:r>
            <a:r>
              <a:rPr lang="ru-RU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науковій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літературі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наприкінці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XI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Х ст., а на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заході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за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свідченням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Е.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Шнейдмана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одного з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батьків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цієї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науки, – у 1929 р. </a:t>
            </a:r>
            <a:endParaRPr lang="ru-RU" sz="24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just">
              <a:buNone/>
            </a:pPr>
            <a:r>
              <a:rPr lang="ru-RU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Суїцидологія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–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це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наука,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що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вивчає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теоретичний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і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практичний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аспекти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аутоагресивної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суїцидальної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активності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людини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91796045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27546" y="232012"/>
            <a:ext cx="11764370" cy="5813945"/>
          </a:xfrm>
        </p:spPr>
        <p:txBody>
          <a:bodyPr>
            <a:normAutofit/>
          </a:bodyPr>
          <a:lstStyle/>
          <a:p>
            <a:pPr marL="0" indent="0" algn="just">
              <a:buNone/>
            </a:pPr>
            <a:r>
              <a:rPr lang="ru-RU" dirty="0" err="1" smtClean="0"/>
              <a:t>Те</a:t>
            </a:r>
            <a:r>
              <a:rPr lang="ru-RU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орію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суїциду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розвивали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психіатри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антропологи, психологи,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соціологи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правознавці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marL="0" indent="0" algn="just">
              <a:buNone/>
            </a:pP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Характерною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рисою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науки Х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Х – початку 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XX 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ст.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було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прагнення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знайти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єдину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і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найголовнішу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причину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аутоагресивної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поведінки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людини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При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цьому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представники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різних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наукових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дисциплін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намагалися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створити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самостійну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теорію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що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пояснює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причини і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сутність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суїцидальних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проявів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endParaRPr lang="ru-RU" sz="24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just">
              <a:buNone/>
            </a:pP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«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Розуміння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складної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біосоціальної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природи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цього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явища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і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необхідності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підходити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до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нього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як до складного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міждисциплінарного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об'єкта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вивчення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–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пише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А.Г.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Амбрумова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–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виникло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не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відразу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Подібному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розумінню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передував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тривалий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період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вивчення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суїцидальної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поведінки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у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складі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деяких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традиційних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наук –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медицини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психології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соціології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– у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жодній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з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яких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8 вона не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розглядалася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як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самостійний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об'єкт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дослідження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»</a:t>
            </a:r>
          </a:p>
        </p:txBody>
      </p:sp>
    </p:spTree>
    <p:extLst>
      <p:ext uri="{BB962C8B-B14F-4D97-AF65-F5344CB8AC3E}">
        <p14:creationId xmlns:p14="http://schemas.microsoft.com/office/powerpoint/2010/main" val="2110957063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29491" y="166254"/>
            <a:ext cx="6096000" cy="5735782"/>
          </a:xfrm>
        </p:spPr>
        <p:txBody>
          <a:bodyPr>
            <a:noAutofit/>
          </a:bodyPr>
          <a:lstStyle/>
          <a:p>
            <a:pPr marL="0" indent="0" algn="just">
              <a:buNone/>
            </a:pP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Творцем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соціологічного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підходу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є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французький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соціолог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Еміль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Дюркгейм, француз.</a:t>
            </a:r>
          </a:p>
          <a:p>
            <a:pPr marL="0" indent="0" algn="just">
              <a:buNone/>
            </a:pP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Вважається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одним з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засновників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соціології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як науки,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що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оперує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власними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емпіричними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методами,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які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служать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не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тільки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ілюстрацією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до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різноманітних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гіпотез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а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головним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чином для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їх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доказу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 </a:t>
            </a:r>
            <a:endParaRPr lang="ru-RU" sz="24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just">
              <a:buNone/>
            </a:pP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Е. Дюркгейм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вивчав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насамперед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вплив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соціальної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структури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суспільства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та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її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змін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на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суїцидальну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поведінку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індивідів</a:t>
            </a:r>
            <a:r>
              <a:rPr lang="ru-RU" sz="2400" dirty="0"/>
              <a:t>. </a:t>
            </a: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2"/>
          <a:srcRect l="18182" t="33697" r="69015" b="38424"/>
          <a:stretch/>
        </p:blipFill>
        <p:spPr>
          <a:xfrm>
            <a:off x="7259782" y="747438"/>
            <a:ext cx="4350327" cy="53285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50804535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00251" y="286603"/>
            <a:ext cx="11136573" cy="5049671"/>
          </a:xfrm>
        </p:spPr>
        <p:txBody>
          <a:bodyPr>
            <a:noAutofit/>
          </a:bodyPr>
          <a:lstStyle/>
          <a:p>
            <a:pPr marL="0" indent="0" algn="just">
              <a:lnSpc>
                <a:spcPct val="150000"/>
              </a:lnSpc>
              <a:buNone/>
            </a:pP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Е. Дюркгейм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заперечує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«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наявний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зв’язок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» </a:t>
            </a:r>
            <a:r>
              <a:rPr lang="ru-RU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між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самогубством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як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індивідуальним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актом і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самогубством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як </a:t>
            </a:r>
            <a:r>
              <a:rPr lang="ru-RU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колективним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явищем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Водночас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він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чітко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проводить межу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між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ними. </a:t>
            </a:r>
            <a:endParaRPr lang="ru-RU" sz="24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just">
              <a:lnSpc>
                <a:spcPct val="150000"/>
              </a:lnSpc>
              <a:buNone/>
            </a:pPr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just">
              <a:lnSpc>
                <a:spcPct val="150000"/>
              </a:lnSpc>
              <a:buNone/>
            </a:pPr>
            <a:r>
              <a:rPr lang="ru-RU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Власне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визнаючи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що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самогубство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є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індивідуальним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актом,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джерелами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його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він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вважав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соціальне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середовище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Керуючись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двома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критеріями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– </a:t>
            </a:r>
            <a:r>
              <a:rPr lang="ru-RU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соціальною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інтеграцією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та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соціальною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регуляцією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–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він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виділяє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чотири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типи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можливої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суїцидальної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поведінки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05477665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51165" y="512618"/>
            <a:ext cx="10403690" cy="4953727"/>
          </a:xfrm>
        </p:spPr>
        <p:txBody>
          <a:bodyPr>
            <a:normAutofit/>
          </a:bodyPr>
          <a:lstStyle/>
          <a:p>
            <a:pPr marL="0" indent="0" algn="just">
              <a:buNone/>
            </a:pP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Перші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два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типи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пов’язані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з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порушенням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соціальної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інтеграції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що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розуміється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як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ступінь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залученості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людини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в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суспільство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Це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егоїстичне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соціальна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інтеграція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значно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знижена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й </a:t>
            </a:r>
            <a:r>
              <a:rPr lang="ru-RU" sz="2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альтруїстичне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соціальна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інтеграція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занадто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висока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самогубство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endParaRPr lang="ru-RU" sz="24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just">
              <a:buNone/>
            </a:pPr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just">
              <a:buNone/>
            </a:pP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Друга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діада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пов’язана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з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порушенням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соціальної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регуляції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під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якою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розуміється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ступінь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впливу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суспільства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на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індивіда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насамперед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за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допомогою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обмежень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Це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аномічне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соціальна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регуляція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знижена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і </a:t>
            </a:r>
            <a:r>
              <a:rPr lang="ru-RU" sz="2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фаталістичн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е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соціальна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регуляція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підвищена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самогубство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520657058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49135" y="781396"/>
            <a:ext cx="11654443" cy="4804757"/>
          </a:xfrm>
        </p:spPr>
        <p:txBody>
          <a:bodyPr>
            <a:normAutofit/>
          </a:bodyPr>
          <a:lstStyle/>
          <a:p>
            <a:pPr marL="0" indent="0" algn="just">
              <a:lnSpc>
                <a:spcPct val="150000"/>
              </a:lnSpc>
              <a:spcBef>
                <a:spcPts val="0"/>
              </a:spcBef>
              <a:buNone/>
            </a:pPr>
            <a:r>
              <a:rPr lang="en-US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«</a:t>
            </a:r>
            <a:r>
              <a:rPr lang="uk-UA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</a:t>
            </a:r>
            <a:r>
              <a:rPr lang="ru-RU" sz="24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номічний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» </a:t>
            </a:r>
            <a:r>
              <a:rPr lang="ru-RU" sz="2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суїцид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–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найбільш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часто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трапляється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у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психічно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здорових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людей –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являє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собою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реакцію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особистості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на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нездоланні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життєві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труднощі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фруструючі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події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На думку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дослідника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аномія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в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сучасному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суспільстві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–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це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«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регулярний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і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специфічний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фактор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самогубства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;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це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одне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з тих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віянь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якими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визначається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щорічна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сума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самогубств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... тут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відіграє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роль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гнів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і все те,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що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звичайно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супроводжує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розчарування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»</a:t>
            </a:r>
          </a:p>
        </p:txBody>
      </p:sp>
    </p:spTree>
    <p:extLst>
      <p:ext uri="{BB962C8B-B14F-4D97-AF65-F5344CB8AC3E}">
        <p14:creationId xmlns:p14="http://schemas.microsoft.com/office/powerpoint/2010/main" val="1222281353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60219" y="471056"/>
            <a:ext cx="10694636" cy="4995290"/>
          </a:xfrm>
        </p:spPr>
        <p:txBody>
          <a:bodyPr>
            <a:normAutofit/>
          </a:bodyPr>
          <a:lstStyle/>
          <a:p>
            <a:pPr marL="0" indent="0" algn="just">
              <a:buNone/>
            </a:pPr>
            <a: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«</a:t>
            </a:r>
            <a:r>
              <a:rPr lang="ru-RU" sz="2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егоїстичний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» </a:t>
            </a:r>
            <a:r>
              <a:rPr lang="ru-RU" sz="2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суїцид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– Е. Дюркгейм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підкреслював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відому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схожість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між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егоїстичним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й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аномічним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самогубствами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Егоїзм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і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аномія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– «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тільки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дві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різні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сторони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одного й того ж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соціального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стану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»</a:t>
            </a:r>
          </a:p>
          <a:p>
            <a:pPr marL="0" indent="0" algn="just">
              <a:buNone/>
            </a:pPr>
            <a:endParaRPr lang="uk-UA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just">
              <a:buNone/>
            </a:pPr>
            <a: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«</a:t>
            </a:r>
            <a:r>
              <a:rPr lang="ru-RU" sz="2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альтруїстичний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»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суїцид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є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повною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протилежністю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егоїстичного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суїциду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та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пов’язаний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із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підвищеною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інтеграцією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індивіда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в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суспільстві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Він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також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випливає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зі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структури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собистості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що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ставить на перше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місце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благо людей,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суспільства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й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держави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Цей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тип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зустрічається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в людей,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орієнтованих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на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високі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ідеї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що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живуть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суспільними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інтересами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і не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розглядають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своє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власне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життя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у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відриві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від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оточуючих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і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суспільства</a:t>
            </a:r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74286905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29491" y="595745"/>
            <a:ext cx="11471357" cy="5040779"/>
          </a:xfrm>
        </p:spPr>
        <p:txBody>
          <a:bodyPr>
            <a:noAutofit/>
          </a:bodyPr>
          <a:lstStyle/>
          <a:p>
            <a:pPr marL="0" indent="0" algn="just">
              <a:lnSpc>
                <a:spcPct val="150000"/>
              </a:lnSpc>
              <a:spcBef>
                <a:spcPts val="0"/>
              </a:spcBef>
              <a:buNone/>
            </a:pP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«</a:t>
            </a:r>
            <a:r>
              <a:rPr lang="ru-RU" sz="2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фаталістичний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»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суїцид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у свою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чергу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протилежний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аномічному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та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виникає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в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результаті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жорсткої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регуляції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суспільством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поведінки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індивідів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Згідно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з Е. Дюркгеймом, «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фаталістичний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суїцид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є результатом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надлишку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регламентації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;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його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здійснюють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люди,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майбутнє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яких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безжально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замуроване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пристрасті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яких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жорстоко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обмежені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дисципліною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». До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цього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типу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відносять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«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усі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випадки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самогубства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викликані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непомірним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матеріальним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або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моральним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деспотизмом», коли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людина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відчуває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безсилля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перед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неминучістю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і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непохитністю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встановлених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суспільством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правил.</a:t>
            </a:r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79342149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91070" y="259307"/>
            <a:ext cx="11805312" cy="5909481"/>
          </a:xfrm>
        </p:spPr>
        <p:txBody>
          <a:bodyPr>
            <a:noAutofit/>
          </a:bodyPr>
          <a:lstStyle/>
          <a:p>
            <a:pPr marL="0" indent="0" algn="just">
              <a:buNone/>
            </a:pP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Послідовник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Е. Дюркгейма,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французький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соціолог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М.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Хальбвакс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вважав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що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суїцидологія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повинна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займатися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тільки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завершеними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суїцидами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marL="0" indent="0" algn="just">
              <a:buNone/>
            </a:pP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Він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заперечував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існування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альтруїстичного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самогубства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вважаючи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його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формою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самопожертви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яка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має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зовсім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іншу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соціальну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логіку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і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пропонував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свою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класифікацію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де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розрізняв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самогубство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спокутне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самозвинувачення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),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протестне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і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дезілюзіоноване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що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здійснюються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в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результаті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розчарування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і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незадоволеності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своїм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життям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marL="0" indent="0" algn="just">
              <a:buNone/>
            </a:pPr>
            <a:endParaRPr lang="uk-UA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just">
              <a:buNone/>
            </a:pP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первісних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архаїчних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суспільствах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де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ще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немає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поділу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на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класи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касти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стани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професійні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групи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де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релігійні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моральні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правові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переживання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та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принципи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подібні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особистість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не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диференційована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зі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спільноти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«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поняття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індивідуальності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в строгому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сенсі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слова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ще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немає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».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Інтереси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особистості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невіддільні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від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інтересів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групи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У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сучасному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суспільстві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ситуація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інша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тут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особистість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самотня</a:t>
            </a:r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39591242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МЕДИКО-БІОЛОГІЧНІ АСПЕКТИ ВИВЧЕННЯ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СУЇЦИДАЛЬНОЇ ПОВЕДІНКИ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40337472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t="23085"/>
          <a:stretch/>
        </p:blipFill>
        <p:spPr>
          <a:xfrm>
            <a:off x="2452254" y="353546"/>
            <a:ext cx="7327015" cy="47242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15261314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Объект 5"/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l="46534" t="30065" r="26357" b="37155"/>
          <a:stretch/>
        </p:blipFill>
        <p:spPr>
          <a:xfrm>
            <a:off x="1759527" y="138546"/>
            <a:ext cx="8714509" cy="59272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16240106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dirty="0" smtClean="0"/>
              <a:t>Домашнє завдання</a:t>
            </a:r>
            <a:endParaRPr lang="ru-RU" dirty="0"/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13858" y="2059509"/>
            <a:ext cx="2117313" cy="3415020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956543" y="2077540"/>
            <a:ext cx="2081679" cy="33789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61458346"/>
      </p:ext>
    </p:extLst>
  </p:cSld>
  <p:clrMapOvr>
    <a:masterClrMapping/>
  </p:clrMapOvr>
</p:sld>
</file>

<file path=ppt/theme/theme1.xml><?xml version="1.0" encoding="utf-8"?>
<a:theme xmlns:a="http://schemas.openxmlformats.org/drawingml/2006/main" name="Gallery">
  <a:themeElements>
    <a:clrScheme name="Gallery">
      <a:dk1>
        <a:sysClr val="windowText" lastClr="000000"/>
      </a:dk1>
      <a:lt1>
        <a:sysClr val="window" lastClr="FFFFFF"/>
      </a:lt1>
      <a:dk2>
        <a:srgbClr val="454545"/>
      </a:dk2>
      <a:lt2>
        <a:srgbClr val="DFDBD5"/>
      </a:lt2>
      <a:accent1>
        <a:srgbClr val="B71E42"/>
      </a:accent1>
      <a:accent2>
        <a:srgbClr val="DE478E"/>
      </a:accent2>
      <a:accent3>
        <a:srgbClr val="BC72F0"/>
      </a:accent3>
      <a:accent4>
        <a:srgbClr val="795FAF"/>
      </a:accent4>
      <a:accent5>
        <a:srgbClr val="586EA6"/>
      </a:accent5>
      <a:accent6>
        <a:srgbClr val="6892A0"/>
      </a:accent6>
      <a:hlink>
        <a:srgbClr val="FA2B5C"/>
      </a:hlink>
      <a:folHlink>
        <a:srgbClr val="BC658E"/>
      </a:folHlink>
    </a:clrScheme>
    <a:fontScheme name="Gallery">
      <a:majorFont>
        <a:latin typeface="Gill Sans MT" panose="020B0502020104020203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Gill Sans MT" panose="020B0502020104020203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Gallery">
      <a:fillStyleLst>
        <a:solidFill>
          <a:schemeClr val="phClr"/>
        </a:solidFill>
        <a:gradFill rotWithShape="1">
          <a:gsLst>
            <a:gs pos="0">
              <a:schemeClr val="phClr">
                <a:tint val="54000"/>
                <a:alpha val="100000"/>
                <a:satMod val="105000"/>
                <a:lumMod val="110000"/>
              </a:schemeClr>
            </a:gs>
            <a:gs pos="100000">
              <a:schemeClr val="phClr">
                <a:tint val="78000"/>
                <a:alpha val="92000"/>
                <a:satMod val="109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satMod val="110000"/>
                <a:lumMod val="104000"/>
              </a:schemeClr>
            </a:gs>
            <a:gs pos="69000">
              <a:schemeClr val="phClr">
                <a:shade val="88000"/>
                <a:satMod val="130000"/>
                <a:lumMod val="92000"/>
              </a:schemeClr>
            </a:gs>
            <a:gs pos="100000">
              <a:schemeClr val="phClr">
                <a:shade val="78000"/>
                <a:satMod val="130000"/>
                <a:lumMod val="92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0800" dist="50800" dir="5400000" sx="96000" sy="96000" rotWithShape="0">
              <a:srgbClr val="000000">
                <a:alpha val="48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1080000"/>
            </a:lightRig>
          </a:scene3d>
          <a:sp3d>
            <a:bevelT w="38100" h="12700" prst="softRound"/>
          </a:sp3d>
        </a:effectStyle>
      </a:effectStyleLst>
      <a:bgFillStyleLst>
        <a:solidFill>
          <a:schemeClr val="phClr"/>
        </a:solidFill>
        <a:solidFill>
          <a:schemeClr val="phClr"/>
        </a:solidFill>
        <a:gradFill rotWithShape="1">
          <a:gsLst>
            <a:gs pos="0">
              <a:schemeClr val="phClr">
                <a:tint val="94000"/>
                <a:satMod val="80000"/>
                <a:lumMod val="106000"/>
              </a:schemeClr>
            </a:gs>
            <a:gs pos="100000">
              <a:schemeClr val="phClr">
                <a:shade val="8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Gallery" id="{BBFCD31E-59A1-489D-B089-A3EAD7CAE12E}" vid="{F5E91637-A7B6-4E27-B710-77DA7014EE1E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TM10001114[[fn=Галерея]]</Template>
  <TotalTime>214</TotalTime>
  <Words>2371</Words>
  <Application>Microsoft Office PowerPoint</Application>
  <PresentationFormat>Широкий екран</PresentationFormat>
  <Paragraphs>76</Paragraphs>
  <Slides>31</Slides>
  <Notes>0</Notes>
  <HiddenSlides>0</HiddenSlides>
  <MMClips>0</MMClips>
  <ScaleCrop>false</ScaleCrop>
  <HeadingPairs>
    <vt:vector size="6" baseType="variant">
      <vt:variant>
        <vt:lpstr>Використані шрифти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слайдів</vt:lpstr>
      </vt:variant>
      <vt:variant>
        <vt:i4>31</vt:i4>
      </vt:variant>
    </vt:vector>
  </HeadingPairs>
  <TitlesOfParts>
    <vt:vector size="35" baseType="lpstr">
      <vt:lpstr>Arial</vt:lpstr>
      <vt:lpstr>Gill Sans MT</vt:lpstr>
      <vt:lpstr>Times New Roman</vt:lpstr>
      <vt:lpstr>Gallery</vt:lpstr>
      <vt:lpstr>Історичні аспекти суїцидальної поведінки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МЕДИКО-БІОЛОГІЧНІ АСПЕКТИ ВИВЧЕННЯ СУЇЦИДАЛЬНОЇ ПОВЕДІНКИ</vt:lpstr>
      <vt:lpstr>Презентація PowerPoint</vt:lpstr>
      <vt:lpstr>Презентація PowerPoint</vt:lpstr>
      <vt:lpstr>Домашнє завдання</vt:lpstr>
    </vt:vector>
  </TitlesOfParts>
  <Company>SPecialiST RePack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Історичні аспекти суїцидальної поведінки</dc:title>
  <dc:creator>Asus</dc:creator>
  <cp:lastModifiedBy>Kharytonov Nikita</cp:lastModifiedBy>
  <cp:revision>24</cp:revision>
  <dcterms:created xsi:type="dcterms:W3CDTF">2022-09-08T06:13:16Z</dcterms:created>
  <dcterms:modified xsi:type="dcterms:W3CDTF">2026-09-10T17:14:41Z</dcterms:modified>
</cp:coreProperties>
</file>