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686"/>
    <p:restoredTop sz="95940"/>
  </p:normalViewPr>
  <p:slideViewPr>
    <p:cSldViewPr snapToGrid="0">
      <p:cViewPr varScale="1">
        <p:scale>
          <a:sx n="115" d="100"/>
          <a:sy n="115" d="100"/>
        </p:scale>
        <p:origin x="81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5/6/24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5/6/24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5/6/24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5/6/24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5/6/24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5/6/24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5/6/24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5/6/24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5/6/24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5/6/24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5/6/24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5/6/24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5/6/24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5/6/24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5/6/24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5/6/24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5/6/24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C37C8F-CAAC-9BF3-F9FA-BF448C09ADB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err="1"/>
              <a:t>Самоменеджмент</a:t>
            </a:r>
            <a:r>
              <a:rPr lang="uk-UA" dirty="0"/>
              <a:t> </a:t>
            </a:r>
            <a:endParaRPr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E814D06-C35E-1A71-AEBD-265FF07AD2F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Практичне 23.04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149516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6FAC0BA-2DE8-CB67-D240-5BE260F5D5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8780" y="267629"/>
            <a:ext cx="10727474" cy="6244683"/>
          </a:xfrm>
        </p:spPr>
        <p:txBody>
          <a:bodyPr/>
          <a:lstStyle/>
          <a:p>
            <a:r>
              <a:rPr lang="ru-RU" sz="1800" dirty="0" err="1">
                <a:effectLst/>
                <a:latin typeface="Times New Roman" panose="02020603050405020304" pitchFamily="18" charset="0"/>
              </a:rPr>
              <a:t>Ситуація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</a:rPr>
              <a:t>No</a:t>
            </a:r>
            <a:r>
              <a:rPr lang="uk-UA" sz="1800" dirty="0">
                <a:effectLst/>
                <a:latin typeface="Times New Roman" panose="02020603050405020304" pitchFamily="18" charset="0"/>
              </a:rPr>
              <a:t>5</a:t>
            </a:r>
            <a:r>
              <a:rPr lang="en-US" sz="1800" dirty="0">
                <a:effectLst/>
                <a:latin typeface="Times New Roman" panose="02020603050405020304" pitchFamily="18" charset="0"/>
              </a:rPr>
              <a:t> </a:t>
            </a:r>
            <a:endParaRPr lang="en-US" dirty="0"/>
          </a:p>
          <a:p>
            <a:r>
              <a:rPr lang="ru-RU" sz="1800" dirty="0">
                <a:effectLst/>
                <a:latin typeface="Times New Roman" panose="02020603050405020304" pitchFamily="18" charset="0"/>
              </a:rPr>
              <a:t>Ви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склали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свіи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життєвии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̆ план. У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ньому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є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серед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пріоритетних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завдань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будування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свого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маєтку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. Як Ви будете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виконувати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цеи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розділ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Вашого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плану? </a:t>
            </a:r>
            <a:endParaRPr lang="ru-RU" dirty="0"/>
          </a:p>
          <a:p>
            <a:r>
              <a:rPr lang="ru-RU" sz="1800" dirty="0">
                <a:effectLst/>
                <a:latin typeface="Times New Roman" panose="02020603050405020304" pitchFamily="18" charset="0"/>
              </a:rPr>
              <a:t>Для того,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щоб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побудувати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свіи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дім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необхідно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мати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відповідну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кваліфікацію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: треба бути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будівельником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, прорабом,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теслярем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, маляром, знати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ще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цілии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̆ ряд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спеціальностеи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̆. </a:t>
            </a:r>
            <a:endParaRPr lang="ru-RU" dirty="0"/>
          </a:p>
          <a:p>
            <a:r>
              <a:rPr lang="ru-RU" sz="1800" dirty="0" err="1">
                <a:effectLst/>
                <a:latin typeface="Times New Roman" panose="02020603050405020304" pitchFamily="18" charset="0"/>
              </a:rPr>
              <a:t>Питання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endParaRPr lang="ru-RU" dirty="0"/>
          </a:p>
          <a:p>
            <a:pPr>
              <a:buFont typeface="+mj-lt"/>
              <a:buAutoNum type="arabicPeriod"/>
            </a:pPr>
            <a:r>
              <a:rPr lang="ru-RU" sz="1800" dirty="0" err="1"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будете Ви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самі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займатися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будівництвом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свого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дому? </a:t>
            </a:r>
          </a:p>
          <a:p>
            <a:pPr>
              <a:buFont typeface="+mj-lt"/>
              <a:buAutoNum type="arabicPeriod"/>
            </a:pPr>
            <a:r>
              <a:rPr lang="ru-RU" sz="1800" dirty="0" err="1">
                <a:effectLst/>
                <a:latin typeface="Times New Roman" panose="02020603050405020304" pitchFamily="18" charset="0"/>
              </a:rPr>
              <a:t>Якщо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ні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, то кому Ви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доручите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виконувати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цю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частину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Вашого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плану? </a:t>
            </a:r>
          </a:p>
          <a:p>
            <a:pPr>
              <a:buFont typeface="+mj-lt"/>
              <a:buAutoNum type="arabicPeriod"/>
            </a:pPr>
            <a:r>
              <a:rPr lang="ru-RU" sz="1800" dirty="0" err="1"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можна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назвати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це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делегуванням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? </a:t>
            </a:r>
            <a:endParaRPr lang="ru-RU" dirty="0"/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116614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0456CCD-490D-7F80-3858-9AB5682F60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2234" y="312235"/>
            <a:ext cx="10950498" cy="6278136"/>
          </a:xfrm>
        </p:spPr>
        <p:txBody>
          <a:bodyPr/>
          <a:lstStyle/>
          <a:p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Ситуація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No</a:t>
            </a:r>
            <a:r>
              <a:rPr lang="uk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6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Припустимо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у Вас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виникла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ідея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можливо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винахід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можливо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відкриття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чогось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зовсім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нового,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до Вас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іще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ніхто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не знав.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Згадайте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Ньютона,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яблуко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впало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йому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на голову, і закон,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якии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він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відкрив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). Для того,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оформити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Ваше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відкриття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винахід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необхідно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перевірити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зробив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таке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саме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відкриття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хтось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раніше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за Вас.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цього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здійснюють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“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патентнии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пошук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глибиною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у 20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”.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означає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Вам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слід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переглянути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всі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Бюлетені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винаходів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за 20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причому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вітчизняних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</a:rPr>
              <a:t>,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а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зарубіжних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країн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провідними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даніи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галузі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(як правило,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Японія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США,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Англія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Франція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Німеччина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).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такии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пошук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спеціалісти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витрачають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багато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часу (два, а то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більше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місяців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більше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нічим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займатися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).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Питання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1.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будете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патентнии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пошук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Вашого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можливого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винаходу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самі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працюєте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патентнии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пошук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не входить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переліку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Ваших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посадових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обов’язків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?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2. Кому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делегувати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роботу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щодо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патентного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пошуку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підготування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заяви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винахід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?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426397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C23DEFD-60B5-D017-1983-913D879FE4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023" y="367991"/>
            <a:ext cx="11708781" cy="6188926"/>
          </a:xfrm>
        </p:spPr>
        <p:txBody>
          <a:bodyPr/>
          <a:lstStyle/>
          <a:p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Ситуація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No</a:t>
            </a:r>
            <a:r>
              <a:rPr lang="uk-UA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7</a:t>
            </a:r>
            <a:endParaRPr lang="en-US" dirty="0">
              <a:solidFill>
                <a:schemeClr val="tx1"/>
              </a:solidFill>
              <a:highlight>
                <a:srgbClr val="00FFFF"/>
              </a:highlight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нарахування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земельного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податку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працівники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податковоі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інспекціі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проводять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дуже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великии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обсяг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робіт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по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збору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занесенню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комп’ютер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інформаціі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щодо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розмірів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земельних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ділянок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по кожному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окремому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громадянину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Начальник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відділу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податковоі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інспекціі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якому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доручено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цієі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зробивши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попередні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розрахунки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обсягу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робіт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зрозумів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силами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працівників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відділу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виконати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цю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роботу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визначении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термін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неможливо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використовуючи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робочии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час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працівників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відділу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комп’ютерну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техніку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яка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була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розпорядженні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відділу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зв’язку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цим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він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підготував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проект наказу,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якому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цих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робіт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залучалися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працівники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відділів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використанням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їхньоі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комп’ютерноі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техніки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Роботу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пропонували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проводити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у 2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зміни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в тому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числі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суботу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неділю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наданням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відгулів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серед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тижня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проведеними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розрахунками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та проектом наказу начальник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відділу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прийшов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до начальника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інспекціі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і,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обгрунтувавши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пропозиціі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переконав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керівника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інспекціі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підписати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наказ.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Керівництво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погодилося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іншого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виходу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даноі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ситуаціі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немає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результаті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робота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була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виконана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визначении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термін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Питання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1.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Якии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метод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прийняття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рішень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використав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начальник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відділу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?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2. Як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гадаєте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погодився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б начальник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інспекціі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залучення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цього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працівників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відділів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б начальник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відділу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просто сказав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йому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про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не показавши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своїх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розрахунків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проекту наказу?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цьому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випадку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було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б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ефективним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спілкування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двох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керівників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відділу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інспекціі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̈) з точки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зору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мети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домовленості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)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економіі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часу?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992189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EA7DF6C-ABCF-265A-AE00-9316783DFF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0050" y="457200"/>
            <a:ext cx="11410950" cy="6210299"/>
          </a:xfrm>
        </p:spPr>
        <p:txBody>
          <a:bodyPr>
            <a:normAutofit fontScale="92500" lnSpcReduction="20000"/>
          </a:bodyPr>
          <a:lstStyle/>
          <a:p>
            <a:r>
              <a:rPr lang="ru-RU" sz="1800" dirty="0" err="1"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Ситуація</a:t>
            </a:r>
            <a:r>
              <a:rPr lang="ru-RU" sz="1800" dirty="0"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No </a:t>
            </a:r>
            <a:r>
              <a:rPr lang="uk-UA" sz="1800" dirty="0"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8</a:t>
            </a:r>
            <a:endParaRPr lang="en-US" dirty="0">
              <a:highlight>
                <a:srgbClr val="00FFFF"/>
              </a:highlight>
            </a:endParaRPr>
          </a:p>
          <a:p>
            <a:r>
              <a:rPr lang="ru-RU" sz="1800" dirty="0" err="1">
                <a:effectLst/>
                <a:latin typeface="Times New Roman" panose="02020603050405020304" pitchFamily="18" charset="0"/>
              </a:rPr>
              <a:t>Інна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Миколаївна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одержала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нове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призначення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– начальник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відділу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автоматизованого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адміністрування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податків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податковоі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інспекціі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̈. </a:t>
            </a:r>
            <a:endParaRPr lang="ru-RU" dirty="0"/>
          </a:p>
          <a:p>
            <a:r>
              <a:rPr lang="ru-RU" sz="1800" dirty="0" err="1">
                <a:effectLst/>
                <a:latin typeface="Times New Roman" panose="02020603050405020304" pitchFamily="18" charset="0"/>
              </a:rPr>
              <a:t>Під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їі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керівництвом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знаходяться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3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підрозділи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:</a:t>
            </a:r>
            <a:br>
              <a:rPr lang="ru-RU" sz="1800" dirty="0"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effectLst/>
                <a:latin typeface="Symbol" pitchFamily="2" charset="2"/>
              </a:rPr>
              <a:t>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група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обліку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платників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–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юридичних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осіб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– 1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чол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.;</a:t>
            </a:r>
            <a:br>
              <a:rPr lang="ru-RU" sz="1800" dirty="0"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effectLst/>
                <a:latin typeface="Symbol" pitchFamily="2" charset="2"/>
              </a:rPr>
              <a:t>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група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Державного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реєстру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фізичних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осіб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– 1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чол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.;</a:t>
            </a:r>
            <a:br>
              <a:rPr lang="ru-RU" sz="1800" dirty="0"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effectLst/>
                <a:latin typeface="Symbol" pitchFamily="2" charset="2"/>
              </a:rPr>
              <a:t>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група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автоматизаціі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процесів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оподаткування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– 2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чол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.</a:t>
            </a:r>
            <a:br>
              <a:rPr lang="ru-RU" sz="1800" dirty="0">
                <a:effectLst/>
                <a:latin typeface="Times New Roman" panose="02020603050405020304" pitchFamily="18" charset="0"/>
              </a:rPr>
            </a:br>
            <a:r>
              <a:rPr lang="ru-RU" sz="1800" dirty="0" err="1">
                <a:effectLst/>
                <a:latin typeface="Times New Roman" panose="02020603050405020304" pitchFamily="18" charset="0"/>
              </a:rPr>
              <a:t>Пройшов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тиждень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Інна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Миколаївна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зрозуміла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не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встигає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робити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всі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справи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, тому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багато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бере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на себе.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Проаналізувавши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всі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види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своєі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в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податковіи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інспекціі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̈, вона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міркувала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повинна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робити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сама, і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може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делегувати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своїм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підлеглим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. </a:t>
            </a:r>
            <a:endParaRPr lang="ru-RU" dirty="0"/>
          </a:p>
          <a:p>
            <a:r>
              <a:rPr lang="ru-RU" sz="1800" dirty="0" err="1">
                <a:effectLst/>
                <a:latin typeface="Times New Roman" panose="02020603050405020304" pitchFamily="18" charset="0"/>
              </a:rPr>
              <a:t>Нижче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перелічені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види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начальника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відділу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автоматизованого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адміністрування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податків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податковоі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інспекціі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̈: </a:t>
            </a:r>
            <a:endParaRPr lang="ru-RU" dirty="0"/>
          </a:p>
          <a:p>
            <a:r>
              <a:rPr lang="ru-RU" sz="1800" dirty="0">
                <a:effectLst/>
                <a:latin typeface="Times New Roman" panose="02020603050405020304" pitchFamily="18" charset="0"/>
              </a:rPr>
              <a:t>1. Робота з документами:</a:t>
            </a:r>
            <a:br>
              <a:rPr lang="ru-RU" sz="1800" dirty="0"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effectLst/>
                <a:latin typeface="Symbol" pitchFamily="2" charset="2"/>
              </a:rPr>
              <a:t>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підготовка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планів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роботи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відділу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;</a:t>
            </a:r>
            <a:br>
              <a:rPr lang="ru-RU" sz="1800" dirty="0"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effectLst/>
                <a:latin typeface="Symbol" pitchFamily="2" charset="2"/>
              </a:rPr>
              <a:t>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підготовка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проектів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наказів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по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інспекціі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̈;</a:t>
            </a:r>
            <a:br>
              <a:rPr lang="ru-RU" sz="1800" dirty="0"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effectLst/>
                <a:latin typeface="Symbol" pitchFamily="2" charset="2"/>
              </a:rPr>
              <a:t>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реєстрація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вхідноі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кореспонденціі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̈;</a:t>
            </a:r>
            <a:br>
              <a:rPr lang="ru-RU" sz="1800" dirty="0"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effectLst/>
                <a:latin typeface="Symbol" pitchFamily="2" charset="2"/>
              </a:rPr>
              <a:t>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підготування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статеи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̆ у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місцеву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газету;</a:t>
            </a:r>
            <a:br>
              <a:rPr lang="ru-RU" sz="1800" dirty="0"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effectLst/>
                <a:latin typeface="Symbol" pitchFamily="2" charset="2"/>
              </a:rPr>
              <a:t>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оформлення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тендерних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документів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;</a:t>
            </a:r>
            <a:br>
              <a:rPr lang="ru-RU" sz="1800" dirty="0"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effectLst/>
                <a:latin typeface="Symbol" pitchFamily="2" charset="2"/>
              </a:rPr>
              <a:t>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підготовка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Положення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про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відділ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посадових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інструкціи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працівників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відділу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;</a:t>
            </a:r>
            <a:br>
              <a:rPr lang="ru-RU" sz="1800" dirty="0"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effectLst/>
                <a:latin typeface="Symbol" pitchFamily="2" charset="2"/>
              </a:rPr>
              <a:t>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ознайомлення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з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законодавчими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актами,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розпорядженнями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, наказами;</a:t>
            </a:r>
            <a:br>
              <a:rPr lang="ru-RU" sz="1800" dirty="0"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effectLst/>
                <a:latin typeface="Symbol" pitchFamily="2" charset="2"/>
              </a:rPr>
              <a:t>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підготовка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відповідеи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̆ на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контрольні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завдання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керівництва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.</a:t>
            </a:r>
            <a:br>
              <a:rPr lang="ru-RU" sz="1800" dirty="0"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effectLst/>
                <a:latin typeface="Times New Roman" panose="02020603050405020304" pitchFamily="18" charset="0"/>
              </a:rPr>
              <a:t>2. Робота з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комп’ютерною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технікою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(КТ):</a:t>
            </a:r>
            <a:br>
              <a:rPr lang="ru-RU" sz="1800" dirty="0"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effectLst/>
                <a:latin typeface="Symbol" pitchFamily="2" charset="2"/>
              </a:rPr>
              <a:t>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налагодження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КТ (ПЕОМ, принтера, сканера, сервера,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локальноі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обчислювальноі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мережі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та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інш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.);</a:t>
            </a:r>
            <a:br>
              <a:rPr lang="ru-RU" sz="1800" dirty="0"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effectLst/>
                <a:latin typeface="Symbol" pitchFamily="2" charset="2"/>
              </a:rPr>
              <a:t> 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ремонт (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дрібнии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̆) КТ;</a:t>
            </a:r>
            <a:br>
              <a:rPr lang="ru-RU" sz="1800" dirty="0"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effectLst/>
                <a:latin typeface="Symbol" pitchFamily="2" charset="2"/>
              </a:rPr>
              <a:t>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профілактика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КТ;</a:t>
            </a:r>
            <a:br>
              <a:rPr lang="ru-RU" sz="1800" dirty="0"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effectLst/>
                <a:latin typeface="Symbol" pitchFamily="2" charset="2"/>
              </a:rPr>
              <a:t>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КТ;</a:t>
            </a:r>
            <a:br>
              <a:rPr lang="ru-RU" sz="1800" dirty="0">
                <a:effectLst/>
                <a:latin typeface="Times New Roman" panose="02020603050405020304" pitchFamily="18" charset="0"/>
              </a:rPr>
            </a:br>
            <a:endParaRPr lang="ru-RU" dirty="0"/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1916647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42B9457-7377-9CCA-AECF-A935563526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457200"/>
            <a:ext cx="11353800" cy="6134099"/>
          </a:xfrm>
        </p:spPr>
        <p:txBody>
          <a:bodyPr>
            <a:normAutofit fontScale="77500" lnSpcReduction="20000"/>
          </a:bodyPr>
          <a:lstStyle/>
          <a:p>
            <a:r>
              <a:rPr lang="ru-RU" sz="1800" dirty="0">
                <a:effectLst/>
                <a:latin typeface="Times New Roman" panose="02020603050405020304" pitchFamily="18" charset="0"/>
              </a:rPr>
              <a:t>3. Робота з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програмним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забезпеченням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: </a:t>
            </a:r>
            <a:endParaRPr lang="ru-RU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effectLst/>
                <a:latin typeface="Symbol" pitchFamily="2" charset="2"/>
              </a:rPr>
              <a:t>  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установка на ПЕОМ нового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програмного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забезпечення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та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його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вивчення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; </a:t>
            </a:r>
            <a:endParaRPr lang="ru-RU" dirty="0"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effectLst/>
                <a:latin typeface="Symbol" pitchFamily="2" charset="2"/>
              </a:rPr>
              <a:t>  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зміна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версіи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̆ (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внесення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змін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в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програмне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забезпечення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); </a:t>
            </a:r>
            <a:endParaRPr lang="ru-RU" dirty="0"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effectLst/>
                <a:latin typeface="Symbol" pitchFamily="2" charset="2"/>
              </a:rPr>
              <a:t>  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навчання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робітників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інспекціі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роботі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на ПЕОМ і в АРМах; </a:t>
            </a:r>
            <a:endParaRPr lang="ru-RU" dirty="0"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effectLst/>
                <a:latin typeface="Symbol" pitchFamily="2" charset="2"/>
              </a:rPr>
              <a:t>  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організація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консультаціи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спеціалістів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з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питань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роботи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на ПЕОМ; </a:t>
            </a:r>
            <a:endParaRPr lang="ru-RU" dirty="0"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effectLst/>
                <a:latin typeface="Symbol" pitchFamily="2" charset="2"/>
              </a:rPr>
              <a:t>  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робота з базами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даних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;</a:t>
            </a:r>
            <a:br>
              <a:rPr lang="ru-RU" sz="1800" dirty="0"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effectLst/>
                <a:latin typeface="Times New Roman" panose="02020603050405020304" pitchFamily="18" charset="0"/>
              </a:rPr>
              <a:t>4. Ремонт та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купівля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комп’ютерноі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техніки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: </a:t>
            </a:r>
            <a:endParaRPr lang="ru-RU" dirty="0"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effectLst/>
                <a:latin typeface="Symbol" pitchFamily="2" charset="2"/>
              </a:rPr>
              <a:t>  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збір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інформаціі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̈ про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комп’ютерні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фірми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вивчення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ринку КТ; </a:t>
            </a:r>
            <a:endParaRPr lang="ru-RU" dirty="0"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effectLst/>
                <a:latin typeface="Symbol" pitchFamily="2" charset="2"/>
              </a:rPr>
              <a:t>  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вивчення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прайсів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; </a:t>
            </a:r>
            <a:endParaRPr lang="ru-RU" dirty="0"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effectLst/>
                <a:latin typeface="Symbol" pitchFamily="2" charset="2"/>
              </a:rPr>
              <a:t>  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встановлення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контактів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з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обраними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фірмами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(по телефону); </a:t>
            </a:r>
            <a:endParaRPr lang="ru-RU" dirty="0"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effectLst/>
                <a:latin typeface="Symbol" pitchFamily="2" charset="2"/>
              </a:rPr>
              <a:t>  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прийняття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рішення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– з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якими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фірмами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працювати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(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враховуючи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ціни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та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надання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послуг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щодо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); </a:t>
            </a:r>
            <a:endParaRPr lang="ru-RU" dirty="0">
              <a:effectLst/>
            </a:endParaRPr>
          </a:p>
          <a:p>
            <a:r>
              <a:rPr lang="ru-RU" sz="1800" dirty="0">
                <a:effectLst/>
                <a:latin typeface="Symbol" pitchFamily="2" charset="2"/>
              </a:rPr>
              <a:t>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закупівля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КТ,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відправка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їі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̈ в ремонт та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інш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. </a:t>
            </a:r>
          </a:p>
          <a:p>
            <a:r>
              <a:rPr lang="ru-RU" sz="1800" dirty="0">
                <a:effectLst/>
                <a:latin typeface="Times New Roman" panose="02020603050405020304" pitchFamily="18" charset="0"/>
              </a:rPr>
              <a:t>5.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Загальні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питання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: </a:t>
            </a:r>
            <a:endParaRPr lang="ru-RU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effectLst/>
                <a:latin typeface="Symbol" pitchFamily="2" charset="2"/>
              </a:rPr>
              <a:t>  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аналіз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роботи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відділу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; </a:t>
            </a:r>
            <a:endParaRPr lang="ru-RU" dirty="0"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effectLst/>
                <a:latin typeface="Symbol" pitchFamily="2" charset="2"/>
              </a:rPr>
              <a:t>  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аналіз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забезпечення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податковоі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інспекціі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̈ КТ; стан КТ; </a:t>
            </a:r>
            <a:endParaRPr lang="ru-RU" dirty="0"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effectLst/>
                <a:latin typeface="Symbol" pitchFamily="2" charset="2"/>
              </a:rPr>
              <a:t>  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участь в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нарадах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які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проводить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керівництво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; </a:t>
            </a:r>
            <a:endParaRPr lang="ru-RU" dirty="0"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effectLst/>
                <a:latin typeface="Symbol" pitchFamily="2" charset="2"/>
              </a:rPr>
              <a:t>  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виконання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завдань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керівництва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; </a:t>
            </a:r>
            <a:endParaRPr lang="ru-RU" dirty="0"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effectLst/>
                <a:latin typeface="Symbol" pitchFamily="2" charset="2"/>
              </a:rPr>
              <a:t>  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проведення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нарад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у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відділі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зі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своїми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підлеглими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; </a:t>
            </a:r>
            <a:endParaRPr lang="ru-RU" dirty="0"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effectLst/>
                <a:latin typeface="Symbol" pitchFamily="2" charset="2"/>
              </a:rPr>
              <a:t>  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участь в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семінарах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та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інших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заходах з приводу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податкового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законодавства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; </a:t>
            </a:r>
            <a:endParaRPr lang="ru-RU" dirty="0"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effectLst/>
                <a:latin typeface="Symbol" pitchFamily="2" charset="2"/>
              </a:rPr>
              <a:t>  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проведення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зустрічеи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̆ та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консультаціи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щодо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податкового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законодавства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з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клієнтами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керівниками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, бухгалтерами,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підприємцями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та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інш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effectLst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445118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ADDE3AA-F2D7-179C-B6B7-6E2AD5CB36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900" y="419100"/>
            <a:ext cx="11087100" cy="6172199"/>
          </a:xfrm>
        </p:spPr>
        <p:txBody>
          <a:bodyPr/>
          <a:lstStyle/>
          <a:p>
            <a:pPr>
              <a:buFont typeface="+mj-lt"/>
              <a:buAutoNum type="arabicPeriod"/>
            </a:pPr>
            <a:r>
              <a:rPr lang="ru-RU" sz="1800" dirty="0" err="1">
                <a:effectLst/>
                <a:latin typeface="Times New Roman" panose="02020603050405020304" pitchFamily="18" charset="0"/>
              </a:rPr>
              <a:t>Питання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endParaRPr lang="ru-RU" dirty="0">
              <a:effectLst/>
            </a:endParaRPr>
          </a:p>
          <a:p>
            <a:pPr>
              <a:buFont typeface="+mj-lt"/>
              <a:buAutoNum type="arabicPeriod"/>
            </a:pPr>
            <a:r>
              <a:rPr lang="ru-RU" sz="1800" dirty="0">
                <a:effectLst/>
                <a:latin typeface="Times New Roman" panose="02020603050405020304" pitchFamily="18" charset="0"/>
              </a:rPr>
              <a:t>1. Як Ви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думаєте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які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види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Інна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Миколаївна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повинна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виконувати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сама, а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які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може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делегувати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підлеглим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? </a:t>
            </a:r>
            <a:endParaRPr lang="ru-RU" dirty="0">
              <a:effectLst/>
            </a:endParaRPr>
          </a:p>
          <a:p>
            <a:r>
              <a:rPr lang="ru-RU" sz="1800" dirty="0">
                <a:effectLst/>
                <a:latin typeface="Times New Roman" panose="02020603050405020304" pitchFamily="18" charset="0"/>
              </a:rPr>
              <a:t>2.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Якии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̆ метод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прийняття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рішень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вона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може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використати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в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даному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випадку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? </a:t>
            </a:r>
            <a:endParaRPr lang="ru-RU" dirty="0">
              <a:effectLst/>
            </a:endParaRPr>
          </a:p>
          <a:p>
            <a:r>
              <a:rPr lang="ru-RU" sz="1800" dirty="0">
                <a:effectLst/>
                <a:latin typeface="Times New Roman" panose="02020603050405020304" pitchFamily="18" charset="0"/>
              </a:rPr>
              <a:t>3.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Розподіліть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перелічені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види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за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пріоритетами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на 3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категоріі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̈ за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допомогою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методу АБВ. </a:t>
            </a:r>
            <a:endParaRPr lang="ru-RU" dirty="0">
              <a:effectLst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1846044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F611514-1E5C-B871-A8F9-374F3235EF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0050" y="438150"/>
            <a:ext cx="10991850" cy="6115049"/>
          </a:xfrm>
        </p:spPr>
        <p:txBody>
          <a:bodyPr>
            <a:normAutofit lnSpcReduction="10000"/>
          </a:bodyPr>
          <a:lstStyle/>
          <a:p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Ситуація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No</a:t>
            </a:r>
            <a:r>
              <a:rPr lang="uk-UA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9</a:t>
            </a:r>
            <a:endParaRPr lang="en-US" dirty="0">
              <a:solidFill>
                <a:schemeClr val="tx1"/>
              </a:solidFill>
              <a:highlight>
                <a:srgbClr val="00FFFF"/>
              </a:highlight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Якось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завітала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своєі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знайомоі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̈. Вона - молода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жінка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декілька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тому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закінчила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інститут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але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вже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сім'ю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двох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діточок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працює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трьох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роботах.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Вдома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неі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ідеальнии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порядок, усе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блищить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усе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своєму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місці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діти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чотири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шість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вивчають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іноземні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мови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Symbol" pitchFamily="2" charset="2"/>
              </a:rPr>
              <a:t>  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встигаєш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усе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? - запитала 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Symbol" pitchFamily="2" charset="2"/>
              </a:rPr>
              <a:t>  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У мене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немає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жодних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проблем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делегуванням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відповідала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вона. - 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працюю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інофірмі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крім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того, роблю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переклади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іноземноі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мови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цю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роботу 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виконую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вдома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)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працюю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бухгалтером на малому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підприємстві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(там мало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- 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приходжу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туди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двічі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місяць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іншу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роботу,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таку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наприклад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бухгалтерські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звіти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я роблю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вдома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).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хоча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я не маю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підлеглих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але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заробляю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достатньо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оплатити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ряд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п'ять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днів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тиждень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до мене приходить "гувернантка", яка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доглядає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дітеи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вивчає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з ними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іноземні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мови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їм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дуже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подобається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тому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вона робить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процесі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гри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).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Крім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того, вона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готує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обід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Білизну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недавнього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часу 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віддавала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пральні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але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тепер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у мене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пральна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машина-автомат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програмним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управлінням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яка робить усе сама.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Прибирати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кімнатах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допомагає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чоловік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миючии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пилосос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Таким чином,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вихідні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у мене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лишається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час і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прогулянки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дітьми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Питання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1. Про яке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делегування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йдеться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моя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знайома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сама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каже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підлеглих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неі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немає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?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2.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знайшли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види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робіт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делегувала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моя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знайома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назвіть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назвіть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кому вона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делегувала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219050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2946448-AA79-3241-C9CF-BA2A5A846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438150"/>
            <a:ext cx="10610850" cy="5848349"/>
          </a:xfrm>
        </p:spPr>
        <p:txBody>
          <a:bodyPr>
            <a:normAutofit/>
          </a:bodyPr>
          <a:lstStyle/>
          <a:p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Ситуація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No 1</a:t>
            </a:r>
            <a:r>
              <a:rPr lang="uk-UA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0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домовились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своєю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старшою сестрою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зустрітися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після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певному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місці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разом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у справах. Про час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зустрічі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було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домовлено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але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чекаєте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вже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сорок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хвилин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все нема. Сестра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працює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солідніи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фірмі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то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затримали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роботі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– і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чекаєте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Нарешті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сестра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з’являється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Але вона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якась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неуважна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засмучена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Мало того,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спізнилася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забула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принести Ваш словник,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якии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брала на роботу,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подзвонила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додому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попередити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запізнитеся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А коли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докоряєте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їи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вона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забуває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все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спізнюється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скрізь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сестра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зривається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: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- Тебе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не_вистачало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! І так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забула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шеф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призначив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напередодні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співбесіду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дев’яту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годину ранку,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забула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завчасно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підготувати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доповідь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нараду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цілии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ряд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неприємностеи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̆!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Питання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1.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б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порадили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сестрі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з точки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зору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самоменеджменту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вона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забувала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своєчасно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важливі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справи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запізнювалась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зустрічі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?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2.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правила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прийоми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самоменеджменту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їи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необхідно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вивчити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?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193393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184627B-470A-9122-8A3A-469975B8C1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323850"/>
            <a:ext cx="11430000" cy="6343649"/>
          </a:xfrm>
        </p:spPr>
        <p:txBody>
          <a:bodyPr/>
          <a:lstStyle/>
          <a:p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Ситуация </a:t>
            </a:r>
            <a:r>
              <a:rPr lang="en-US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No</a:t>
            </a:r>
            <a:r>
              <a:rPr lang="uk-UA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uk-UA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</a:rPr>
              <a:t>11</a:t>
            </a:r>
            <a:r>
              <a:rPr lang="en-US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endParaRPr lang="uk-UA" sz="1800" dirty="0">
              <a:solidFill>
                <a:schemeClr val="tx1"/>
              </a:solidFill>
              <a:effectLst/>
              <a:highlight>
                <a:srgbClr val="00FFFF"/>
              </a:highlight>
              <a:latin typeface="Times New Roman" panose="02020603050405020304" pitchFamily="18" charset="0"/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Олена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менеджер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однієі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фірм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збиралася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на роботу.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Вранці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вона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ледве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піднялася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було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таке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відчуття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відпочивала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зовсім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хоча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напередодні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рано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лягла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спати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Готуючи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сніданок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порізала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руку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ножем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; накричала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дитину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Ідучи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на роботу,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ледве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потрапила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машину.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Протягом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робочого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дня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відчувала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себе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зовсім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розбитою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нездатною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навіть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простоі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Олена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занепокоїлася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зовсім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не схоже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неі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̈, вона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завжди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була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врівноваженою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повною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сил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енергіі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напередодні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вона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відчувала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себе добре,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ніяких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ознак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захворювання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було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По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дорозі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додому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Олена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завернула до подруги. Наталка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працювала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лікарем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трохи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захоплювалася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астрологією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біоритмологією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Перевіривши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всі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об'єктивні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показники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кров'янии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тиск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температуру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тіла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аналізи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),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були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нормі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Наталка сказала: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Даваи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подивимося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індивідуальні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біоритми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знаєш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людина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народження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знаходиться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впливом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трьох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потоків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енергіі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постійно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змінюються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визначають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три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особистих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індивідуальних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біоритми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фізичнии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(ф),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емоційнии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(е)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інтелектуальнии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(і).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Тривалість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фізичного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біоритму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- 23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відповідно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кожні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11,5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днів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спостерігається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перепад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фізичноі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активності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Тривалість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емоційного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біоритму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- 28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днів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кожні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14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днів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спостерігаються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перепади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емоційного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стану,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обумовлюють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гостроту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твоїх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почуттів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твіи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настріи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Інтелектуальнии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біоритм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тривалість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33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кожні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16,5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днів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відбувається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зміна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твоїх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інтелектуальних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можливостеи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твоєі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здатності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творчоі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праці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концентраціі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уваги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пам'яті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078792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100E8FF-259C-80B5-F753-F648152393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0050" y="342900"/>
            <a:ext cx="11430000" cy="6248399"/>
          </a:xfrm>
        </p:spPr>
        <p:txBody>
          <a:bodyPr/>
          <a:lstStyle/>
          <a:p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Оскільки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тривалість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періодів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цих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трьох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біоритмів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різна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то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кожноі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завжди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існують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різні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комбінаціі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фізичного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емоційного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інтелектуального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стану,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постійно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змінюються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Біоритмограма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вигляд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синусоїди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де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спостерігати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фазу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накопичення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енергіі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(-) і фазу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витрачання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(+).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коли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відбувається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зміна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фаз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біоритмів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(к) 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критичні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такі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спостерігатися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зниження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працездатності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уваги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порушення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емоційного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стану,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навіть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підвищується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імовірність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нещасних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випадків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травматизму.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Такі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кожноі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особисті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так само як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біоритми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вони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залежать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народження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Краще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знати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такі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критичні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обачливим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запобігти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нещасних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випадків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зайвих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сварок.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Даваи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подивимося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біоритми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: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діаграма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), рис. 1.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бачиш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сьогодні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у тебе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тричі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критичнии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день, тому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всі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три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біоритми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фізичнии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емоційнии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інтелектуальнии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змінюють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свою фазу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протилежну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: вони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всі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перетинають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горизонтальну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лінію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одніи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точці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яка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відповідає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сьогоднішньому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дню. Тому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іди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додому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будь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обережна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по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дорозі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відпочиваи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сьогодні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а завтра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будеш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почувати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себе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значно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краще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Питання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1.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Знайдіть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графіку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біоритмограм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Олени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цеи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"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тричі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критичнии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день".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2.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особливо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небезпечні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Ви можете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виділити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біоритмограмах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?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3.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періоди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декілька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днів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навіть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тижнів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) Ви можете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виділити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найбільш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сприятливі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спілкування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занять спортом,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інтелектуальноі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?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4. Як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гадаєте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Олена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використати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біоритмограму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яку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розрахувала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викреслила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неі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Наталія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більш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раціонального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планування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своєі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?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то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саме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?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495190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3A36D99-A64C-6CC0-4AF5-6DC3B6F397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898" y="468351"/>
            <a:ext cx="11229278" cy="6110869"/>
          </a:xfrm>
        </p:spPr>
        <p:txBody>
          <a:bodyPr>
            <a:normAutofit fontScale="85000" lnSpcReduction="20000"/>
          </a:bodyPr>
          <a:lstStyle/>
          <a:p>
            <a:pPr algn="ctr">
              <a:buFont typeface="+mj-lt"/>
              <a:buAutoNum type="arabicPeriod"/>
            </a:pP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endParaRPr lang="ru-RU" b="1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/>
            </a:pP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No1 </a:t>
            </a:r>
            <a:endParaRPr lang="en-US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закінчення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аспірантурі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мною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кандидатські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іспити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повністю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теоретичну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експериментальну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частину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оброблено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експериментальні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всіма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розділами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дисертаціі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надруковані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статті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одержано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свідоцтво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винахід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дисертаціі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доповідались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конференціях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семінарах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провідних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науково-дослідних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/>
            </a:pP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дисертаційноі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впроваджені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про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складено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акти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підписані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міністерств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Але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рукопис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дисертаціі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першому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підготувати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встигла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місяць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закінчення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строку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аспірантурі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мене запросив до себе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завідувач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"Я знаю Вашу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 сказав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- знаю,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Вами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все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окрім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дисертаціі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діючого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аспірант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роботу в строк, то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право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першочерговии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захист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дисертаціі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спеціалізованіи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раді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ж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дисертація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представлена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аспірантом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строк), то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потім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буде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захищати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в порядку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черги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усіма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здобувачами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черга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даний момент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розписана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2 роки вперед.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врахувати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наукові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часом "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старіють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". Я даю Вам один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місяць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кінця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місяця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Ви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надасте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готовоі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дисертаціі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хоча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 у рукописному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спеціалізованоі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ради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відділу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аспірантури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то таким чином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підставите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себе,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кафедру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інститут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зв'язку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невиконанням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плану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педагогічних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кадрів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захисту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дисертаціи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̆".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дня я обдумала все,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сказав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завідувач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прорахувала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визначила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наприкінці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дня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поклала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стіл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завідувача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заяву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чергову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відпустку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підписав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Через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місяць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поклала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стіл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першии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рукопису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готовоі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дисертаціі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через 3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місяця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відбувся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захист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Як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гадаєте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про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міркувала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той день, коли мене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викликав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завідувач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перш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написати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заяву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відпустку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місяця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написати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рукопис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дисертаціі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об'ємом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200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сторінок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 Як би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зробили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Ви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моєму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місці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/>
            </a:pP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900270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81069B8A-D733-E01D-6D33-606297C90B2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04950" y="990600"/>
            <a:ext cx="8648700" cy="5067300"/>
          </a:xfrm>
        </p:spPr>
      </p:pic>
    </p:spTree>
    <p:extLst>
      <p:ext uri="{BB962C8B-B14F-4D97-AF65-F5344CB8AC3E}">
        <p14:creationId xmlns:p14="http://schemas.microsoft.com/office/powerpoint/2010/main" val="42495139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69AEC65-F33D-FCD8-F429-AEE2AB4B86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457200"/>
            <a:ext cx="11106150" cy="5867399"/>
          </a:xfrm>
        </p:spPr>
        <p:txBody>
          <a:bodyPr/>
          <a:lstStyle/>
          <a:p>
            <a:r>
              <a:rPr lang="uk-UA" sz="1800" kern="0" dirty="0">
                <a:effectLst/>
                <a:highlight>
                  <a:srgbClr val="00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Ситуація 12</a:t>
            </a:r>
            <a:endParaRPr lang="ru-RU" sz="1800" dirty="0">
              <a:effectLst/>
              <a:highlight>
                <a:srgbClr val="00FFFF"/>
              </a:highlight>
              <a:latin typeface="Times New Roman" panose="02020603050405020304" pitchFamily="18" charset="0"/>
            </a:endParaRPr>
          </a:p>
          <a:p>
            <a:r>
              <a:rPr lang="ru-RU" sz="1800" dirty="0">
                <a:effectLst/>
                <a:latin typeface="Times New Roman" panose="02020603050405020304" pitchFamily="18" charset="0"/>
              </a:rPr>
              <a:t>Ви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вирішили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у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вихіднии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̆ день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відвідати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свою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приятельку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, з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якою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давно не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бачилися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. Ви разом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навчалися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у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школі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, дружили, але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потім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пішли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вчитися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у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різні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ВНЗ.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Зустрічалися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, але не часто.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Тепер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і Ви, і вона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після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закінчення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інституту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працюєте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менеджерами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різних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фірм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, і Вам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хотілося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б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обмінятися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враженнями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порівняти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успіхи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. Ви приходите до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неі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додому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бачите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вона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сидить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за столом і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працює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обкладена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цілою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купою папок,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паперів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. </a:t>
            </a:r>
            <a:endParaRPr lang="ru-RU" dirty="0"/>
          </a:p>
          <a:p>
            <a:r>
              <a:rPr lang="ru-RU" sz="1800" dirty="0">
                <a:effectLst/>
                <a:latin typeface="Times New Roman" panose="02020603050405020304" pitchFamily="18" charset="0"/>
              </a:rPr>
              <a:t>-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Вибач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, -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каже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вона, – але я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вимушена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працювати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вдома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, тому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роботі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нічого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не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встигаю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робити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своєчасно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. Я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завжди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запізнююсь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: на роботу, на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наради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, на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ділові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зустрічі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; у мене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кожен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день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ціла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купа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документів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службових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записок,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розпоряджень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які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необхідно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прочитати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обробити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, занести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важливу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інформацію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в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комп’ютер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поставити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підписи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.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Крім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того,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цілии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̆ день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ідуть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клієнти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та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відвідувачі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безперервно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дзвонить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телефон. Так проходить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цілии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робочии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̆ день.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Наприкінці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дня я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зовсім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розбита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, а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найважливішу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роботу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зробити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не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встигаю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.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Отже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приходиться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брати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їі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додому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. Колись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ти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розповідала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у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Вашому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інституті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викладають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таку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дисципліну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як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самоменеджмент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. То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може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ти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допоможеш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мені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навчиш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мене, як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організувати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свіи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робочии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̆ день таким чином,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щоб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на все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вистачило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часу? </a:t>
            </a:r>
            <a:endParaRPr lang="ru-RU" dirty="0"/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6915238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C0D5751-9AFF-2A8D-717E-A388388B67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700" y="495300"/>
            <a:ext cx="11334750" cy="5905499"/>
          </a:xfrm>
        </p:spPr>
        <p:txBody>
          <a:bodyPr/>
          <a:lstStyle/>
          <a:p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Питання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1.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можете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допомогти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Вашіи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подрузі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?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розділи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самоменеджменту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їи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необхідно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звернути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увагу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?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принципи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правила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самоменеджменту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застосувати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вирішення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кожноі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перелічених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нею проблем? </a:t>
            </a:r>
            <a:endParaRPr lang="ru-RU" dirty="0">
              <a:solidFill>
                <a:schemeClr val="tx1"/>
              </a:solidFill>
            </a:endParaRPr>
          </a:p>
          <a:p>
            <a:pPr>
              <a:buFont typeface="+mj-lt"/>
              <a:buAutoNum type="arabicPeriod" startAt="2"/>
            </a:pP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треба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організувати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свіи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робочии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день? </a:t>
            </a:r>
          </a:p>
          <a:p>
            <a:pPr>
              <a:buFont typeface="+mj-lt"/>
              <a:buAutoNum type="arabicPeriod" startAt="2"/>
            </a:pP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організувати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так,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встигати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найважливіші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справи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роботі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?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принципи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правила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самоменеджменту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цього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застосувати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?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4.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налагодити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роботу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клієнтами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відвідувачами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?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5.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справлятися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з телефоном?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59419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AB64590-7927-EB36-B572-C2D63F83C5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5687" y="446049"/>
            <a:ext cx="11619571" cy="5776331"/>
          </a:xfrm>
        </p:spPr>
        <p:txBody>
          <a:bodyPr/>
          <a:lstStyle/>
          <a:p>
            <a:r>
              <a:rPr lang="uk-UA" dirty="0"/>
              <a:t>Скласти інтелект карту на наступний тиждень більше інформації тут </a:t>
            </a:r>
            <a:r>
              <a:rPr lang="en-US" dirty="0"/>
              <a:t>https://</a:t>
            </a:r>
            <a:r>
              <a:rPr lang="en-US" dirty="0" err="1"/>
              <a:t>osvitanova.com.ua</a:t>
            </a:r>
            <a:r>
              <a:rPr lang="en-US" dirty="0"/>
              <a:t>/posts/1232-intelekt-karta-mystetstvo-myslyty-shyrshe</a:t>
            </a:r>
            <a:endParaRPr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523A0302-5DC1-E51D-2C91-5325790DEF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00038" y="1183418"/>
            <a:ext cx="6418611" cy="4810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19643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D1B6CFB-BD85-404A-13DD-82F4272484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293" y="423746"/>
            <a:ext cx="11329639" cy="6345043"/>
          </a:xfrm>
        </p:spPr>
        <p:txBody>
          <a:bodyPr>
            <a:normAutofit fontScale="85000" lnSpcReduction="10000"/>
          </a:bodyPr>
          <a:lstStyle/>
          <a:p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No2 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Людмила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Олександрівна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начальник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відділу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податкового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аудиту і валютного контролю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податковоі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інспекціі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складала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черговии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план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відділу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міркувала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правильно вона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планує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роботу?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графіків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розпоряджень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іноді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втомлюєшся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відділі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працює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11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чоловік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податкові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ревізори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інспектори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податкові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інспектори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відділу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заплановані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згідно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планом)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позапланові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план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перевірок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затверджується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секретна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то Людмила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Олександрівна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поквартальні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перевірок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за 10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днів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початку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розпорядження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затверджує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склад бригад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графіки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перевірок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місяць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кожного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відділу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свою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специфіку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майже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весь час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відділу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інспектори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знаходяться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 початку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дня з 8 до 9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Людмила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Олександрівна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проводить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щоденну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оперативну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нараду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доповідають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перевірок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відбулися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напередодні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порушення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ході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доповідають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звіти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9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відділу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їдуть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поточних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запланованих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перевірок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Людмила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Олександрівна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залишається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сама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доводиться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самостійно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найскладнішу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найвідповідальнішу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роботу: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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звіти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перевірок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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звіти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донараховані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кошти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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звіти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акти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податковоі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міліціі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̈: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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обробка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оперативноі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про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перевірок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день,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тиждень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обробка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про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мобілізацію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164307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E257775-DC44-2B38-4835-D346F1FBA0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2595" y="512957"/>
            <a:ext cx="11363093" cy="6211228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  <a:effectLst/>
                <a:latin typeface="Symbol" pitchFamily="2" charset="2"/>
              </a:rPr>
              <a:t>  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обробка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інформаціі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про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фіктивні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фірми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  <a:effectLst/>
                <a:latin typeface="Symbol" pitchFamily="2" charset="2"/>
              </a:rPr>
              <a:t>  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формування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баз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даних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br>
              <a:rPr lang="ru-RU" dirty="0">
                <a:effectLst/>
                <a:latin typeface="Times New Roman" panose="02020603050405020304" pitchFamily="18" charset="0"/>
              </a:rPr>
            </a:b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Так проходить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майже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кожен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день. І Людмила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Олександрівна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замислилась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правильно вона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планує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роботу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відділу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свою особисту роботу як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керівника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?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Питання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endParaRPr lang="ru-RU" sz="1600" dirty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1.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існує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система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планування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відділу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?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Опишіть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2.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Назвіть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усі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види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начальника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відділу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податкового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аудиту і  валютного контролю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державноі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податковоі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інспекціі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Людмили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Олександрівни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sz="1800" dirty="0">
              <a:solidFill>
                <a:schemeClr val="tx1"/>
              </a:solidFill>
              <a:effectLst/>
            </a:endParaRPr>
          </a:p>
          <a:p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3. Як би Ви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ці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види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робіт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поділили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пріоритетами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на три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категоріі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̈,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використовуючи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метод АБВ?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4. Як на Вашу думку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організована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робота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відділу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керівника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відділу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– добре,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їі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можна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вдосконалити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?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5. Як би Ви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організували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роботу,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були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б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керівником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відділу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?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672861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FA96A63-3B7B-5FCD-0A63-CE1BD92F67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6839" y="312234"/>
            <a:ext cx="11140068" cy="6266985"/>
          </a:xfrm>
        </p:spPr>
        <p:txBody>
          <a:bodyPr>
            <a:normAutofit fontScale="92500"/>
          </a:bodyPr>
          <a:lstStyle/>
          <a:p>
            <a:r>
              <a:rPr lang="ru-RU" sz="1800" dirty="0" err="1">
                <a:effectLst/>
                <a:latin typeface="Times New Roman" panose="02020603050405020304" pitchFamily="18" charset="0"/>
              </a:rPr>
              <a:t>Ситуація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</a:rPr>
              <a:t>No3 </a:t>
            </a:r>
            <a:endParaRPr lang="en-US" dirty="0"/>
          </a:p>
          <a:p>
            <a:r>
              <a:rPr lang="ru-RU" sz="1800" dirty="0">
                <a:effectLst/>
                <a:latin typeface="Times New Roman" panose="02020603050405020304" pitchFamily="18" charset="0"/>
              </a:rPr>
              <a:t>Мене часто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запитують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слухачі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: </a:t>
            </a:r>
            <a:endParaRPr lang="ru-RU" dirty="0"/>
          </a:p>
          <a:p>
            <a:r>
              <a:rPr lang="ru-RU" sz="1800" dirty="0">
                <a:effectLst/>
                <a:latin typeface="Times New Roman" panose="02020603050405020304" pitchFamily="18" charset="0"/>
              </a:rPr>
              <a:t>"Як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можна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скласти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свіи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життєвии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̆ план? Ми не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знаємо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нас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чекає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через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рік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.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Навіть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через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місяць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або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завтра.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Звісно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, ми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живемо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не на безлюдному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острові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, а як би і там - все одно: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оточуюче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середовище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може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змінювати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наші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плани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. </a:t>
            </a:r>
            <a:endParaRPr lang="ru-RU" dirty="0"/>
          </a:p>
          <a:p>
            <a:r>
              <a:rPr lang="ru-RU" sz="1800" dirty="0" err="1">
                <a:effectLst/>
                <a:latin typeface="Times New Roman" panose="02020603050405020304" pitchFamily="18" charset="0"/>
              </a:rPr>
              <a:t>Може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пройти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смерч, ураган. Ви можете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захворіти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або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станеться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обвал курсу валют...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Життя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вносить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своі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корективи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у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наші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плани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.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Нарешті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, з часом ми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самі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міняємося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змінюються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наші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ціннісні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орієнтири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. І те,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у 16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років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здавалося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найважливішим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у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житті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, у 30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може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зовсім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втратити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для нас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інтерес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. Але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це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не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означає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життєві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плани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розробляти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не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варто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.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Їх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обов'язково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необхідно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розробляти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втілювати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в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життя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.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Інша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річ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- вони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потребують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періодичного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коригування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.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Неможна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один раз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розроблении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̆ план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сприймати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як догму і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панікувати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якщо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з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якихось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незалежних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від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Вас причин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ці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плани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зриваються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бо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це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приведе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до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стресу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навіть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психічних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розладів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. </a:t>
            </a:r>
            <a:endParaRPr lang="ru-RU" dirty="0"/>
          </a:p>
          <a:p>
            <a:r>
              <a:rPr lang="ru-RU" sz="1800" dirty="0" err="1">
                <a:effectLst/>
                <a:latin typeface="Times New Roman" panose="02020603050405020304" pitchFamily="18" charset="0"/>
              </a:rPr>
              <a:t>Є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люди,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які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розписують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все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своє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життя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життя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своїх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дітеи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̆ крок за кроком на десятки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років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вперед; вони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завжди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знають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все: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хто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, коли, з ким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одружиться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, де і ким буде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працювати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, до кого вони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підуть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у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гості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Різдво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, де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будуть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відпочивати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цього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року, де -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наступного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... Але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якщо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трапляється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щось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несподіване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виявляється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вони не в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змозі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не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тільки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змінити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на ходу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своі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плани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опанувати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взяти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під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контроль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ситуацію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, а і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подолати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свіи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̆ страх перед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обставинами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, страх за те,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плани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порушені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, строки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зірвані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, вони не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знають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їм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діяти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у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ціи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ситуаціі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̈.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Таке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ставлення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приводить до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психічних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захворювань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самогубств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та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інших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необачливих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вчинків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. </a:t>
            </a:r>
            <a:endParaRPr lang="ru-RU" dirty="0"/>
          </a:p>
          <a:p>
            <a:r>
              <a:rPr lang="ru-RU" sz="1800" dirty="0" err="1">
                <a:effectLst/>
                <a:latin typeface="Times New Roman" panose="02020603050405020304" pitchFamily="18" charset="0"/>
              </a:rPr>
              <a:t>Пам'ятаю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, ми з приятелем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якось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повертались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з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його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дачі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: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нажаль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, у нас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зламалася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машина і ми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вимушені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були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йти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залізничну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станцію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. Коли ми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дісталися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туди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, то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з'ясувалося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декілька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найближчих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електричок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відмінено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доведеться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досить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довго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чекати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. Я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бачила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, як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міи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знайомии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змарнів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він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дуже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нервував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. "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Ти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куди-небудь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запізнюєшся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?" - запитала я. - "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Ні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, але я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звик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повертатися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до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десятоі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години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". </a:t>
            </a:r>
            <a:endParaRPr lang="ru-RU" dirty="0"/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311755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A259AF9-41B4-9364-C3F3-274C2DB11F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293" y="579863"/>
            <a:ext cx="11296185" cy="5876693"/>
          </a:xfrm>
        </p:spPr>
        <p:txBody>
          <a:bodyPr/>
          <a:lstStyle/>
          <a:p>
            <a:r>
              <a:rPr lang="ru-RU" sz="1800" dirty="0">
                <a:effectLst/>
                <a:latin typeface="Times New Roman" panose="02020603050405020304" pitchFamily="18" charset="0"/>
              </a:rPr>
              <a:t>Як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бачите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мільйони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людеи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̆ не в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змозі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на ходу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змінити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не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тільки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життєві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плани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, а й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звичайнии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щоденнии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розпис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. </a:t>
            </a:r>
            <a:endParaRPr lang="ru-RU" dirty="0"/>
          </a:p>
          <a:p>
            <a:r>
              <a:rPr lang="ru-RU" sz="1800" dirty="0" err="1">
                <a:effectLst/>
                <a:latin typeface="Times New Roman" panose="02020603050405020304" pitchFamily="18" charset="0"/>
              </a:rPr>
              <a:t>Питання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</a:p>
          <a:p>
            <a:r>
              <a:rPr lang="ru-RU" sz="1800" dirty="0">
                <a:effectLst/>
                <a:latin typeface="Times New Roman" panose="02020603050405020304" pitchFamily="18" charset="0"/>
              </a:rPr>
              <a:t>Як Ви будете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поводитися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в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подібніи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ситуаціі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̈? </a:t>
            </a:r>
            <a:endParaRPr lang="ru-RU" dirty="0"/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548163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A465C23-6524-0F3B-759E-AC21E54F1F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501" y="133815"/>
            <a:ext cx="10995103" cy="6423102"/>
          </a:xfrm>
        </p:spPr>
        <p:txBody>
          <a:bodyPr>
            <a:normAutofit fontScale="70000" lnSpcReduction="20000"/>
          </a:bodyPr>
          <a:lstStyle/>
          <a:p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Тест </a:t>
            </a:r>
            <a:endParaRPr lang="ru-R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endParaRPr lang="ru-RU" sz="21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раціональних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діи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̆, яка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перевірена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дещо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жартівливого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тесту. Для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вам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вибрати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найбільш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відповіднии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відповіді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підрахувати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балів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стоять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нього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дужках </a:t>
            </a:r>
          </a:p>
          <a:p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1.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доводиться вам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братися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дві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одночасно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b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Рідко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(1); часто (0);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ніколи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(2).</a:t>
            </a:r>
            <a:b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1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купуєте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дорогі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речі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знаєте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потім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важко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буде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звести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кінці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кінцями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Ніколи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(2);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завжди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(0);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іноді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(1).</a:t>
            </a:r>
            <a:b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1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вам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сподобається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красива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річ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зупинить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вас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ціна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b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Ніколи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(0);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іноді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(1);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завжди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(2).</a:t>
            </a:r>
            <a:b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1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вас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зіпсується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побутовии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прилад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купите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новии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спробуєте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відремонтувати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старии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̆?</a:t>
            </a:r>
            <a:b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Куплю (0);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(1);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полагоджу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сам (2).</a:t>
            </a:r>
          </a:p>
          <a:p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робитимете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порветься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шкарпетка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b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Зашию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(2); про всяк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випадок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збережу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цілу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(1);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викину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обидві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(0).</a:t>
            </a:r>
            <a:b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1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вимикаєте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світло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воно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потрібне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b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Ніколи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(0);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іноді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(1);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завжди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(2).</a:t>
            </a:r>
            <a:b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1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7. У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якому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телефонуєте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b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 правило, у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справі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(2); як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доведеться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(1); люблю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поспілкуватися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(0). </a:t>
            </a:r>
          </a:p>
          <a:p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вдається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вам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одночасно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виконувати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кілька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b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 (2);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зважаючи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(1); </a:t>
            </a:r>
            <a:r>
              <a:rPr lang="ru-RU" sz="2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</a:t>
            </a:r>
            <a:r>
              <a:rPr lang="ru-RU" sz="2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(0).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314176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B334647-FAE8-74A8-8CAE-8A840B14EF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897" y="390293"/>
            <a:ext cx="11117765" cy="6255834"/>
          </a:xfrm>
        </p:spPr>
        <p:txBody>
          <a:bodyPr/>
          <a:lstStyle/>
          <a:p>
            <a:r>
              <a:rPr lang="ru-RU" sz="1800" dirty="0">
                <a:effectLst/>
                <a:latin typeface="Times New Roman" panose="02020603050405020304" pitchFamily="18" charset="0"/>
              </a:rPr>
              <a:t>9.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робите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зі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старими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газетами?</a:t>
            </a:r>
            <a:br>
              <a:rPr lang="ru-RU" sz="1800" dirty="0">
                <a:effectLst/>
                <a:latin typeface="Times New Roman" panose="02020603050405020304" pitchFamily="18" charset="0"/>
              </a:rPr>
            </a:br>
            <a:r>
              <a:rPr lang="ru-RU" sz="1800" dirty="0" err="1">
                <a:effectLst/>
                <a:latin typeface="Times New Roman" panose="02020603050405020304" pitchFamily="18" charset="0"/>
              </a:rPr>
              <a:t>Викидаю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(0);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зберігаю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(1);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здаю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на макулатуру (2).</a:t>
            </a:r>
            <a:br>
              <a:rPr lang="ru-RU" sz="1800" dirty="0"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effectLst/>
                <a:latin typeface="Times New Roman" panose="02020603050405020304" pitchFamily="18" charset="0"/>
              </a:rPr>
              <a:t>10.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купуєте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більше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хліба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ніж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потрібно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?</a:t>
            </a:r>
            <a:br>
              <a:rPr lang="ru-RU" sz="1800" dirty="0"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effectLst/>
                <a:latin typeface="Times New Roman" panose="02020603050405020304" pitchFamily="18" charset="0"/>
              </a:rPr>
              <a:t>Так (0);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іноді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(1);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ні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(2).</a:t>
            </a:r>
            <a:br>
              <a:rPr lang="ru-RU" sz="1800" dirty="0"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effectLst/>
                <a:latin typeface="Times New Roman" panose="02020603050405020304" pitchFamily="18" charset="0"/>
              </a:rPr>
              <a:t>11.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з'їдаєте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все,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лежить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тарілці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?</a:t>
            </a:r>
            <a:br>
              <a:rPr lang="ru-RU" sz="1800" dirty="0">
                <a:effectLst/>
                <a:latin typeface="Times New Roman" panose="02020603050405020304" pitchFamily="18" charset="0"/>
              </a:rPr>
            </a:br>
            <a:r>
              <a:rPr lang="ru-RU" sz="1800" dirty="0" err="1">
                <a:effectLst/>
                <a:latin typeface="Times New Roman" panose="02020603050405020304" pitchFamily="18" charset="0"/>
              </a:rPr>
              <a:t>Завжди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(2);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іноді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залишаю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(1);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ніколи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(0).</a:t>
            </a:r>
            <a:br>
              <a:rPr lang="ru-RU" sz="1800" dirty="0"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effectLst/>
                <a:latin typeface="Times New Roman" panose="02020603050405020304" pitchFamily="18" charset="0"/>
              </a:rPr>
              <a:t>12.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акуратно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носите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одяг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взуття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?</a:t>
            </a:r>
            <a:br>
              <a:rPr lang="ru-RU" sz="1800" dirty="0"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effectLst/>
                <a:latin typeface="Times New Roman" panose="02020603050405020304" pitchFamily="18" charset="0"/>
              </a:rPr>
              <a:t>Так (2); не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завжди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(1);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ні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(0). </a:t>
            </a:r>
            <a:endParaRPr lang="ru-RU" dirty="0">
              <a:effectLst/>
            </a:endParaRPr>
          </a:p>
          <a:p>
            <a:r>
              <a:rPr lang="ru-RU" sz="1800" dirty="0">
                <a:effectLst/>
                <a:latin typeface="Times New Roman" panose="02020603050405020304" pitchFamily="18" charset="0"/>
              </a:rPr>
              <a:t>13.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дбайливо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ставитеся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до чужих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речеи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̆?</a:t>
            </a:r>
            <a:br>
              <a:rPr lang="ru-RU" sz="1800" dirty="0">
                <a:effectLst/>
                <a:latin typeface="Times New Roman" panose="02020603050405020304" pitchFamily="18" charset="0"/>
              </a:rPr>
            </a:br>
            <a:r>
              <a:rPr lang="ru-RU" sz="1800" dirty="0" err="1">
                <a:effectLst/>
                <a:latin typeface="Times New Roman" panose="02020603050405020304" pitchFamily="18" charset="0"/>
              </a:rPr>
              <a:t>Ні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(0); так (1);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обережніше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ніж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до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своїх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(2).</a:t>
            </a:r>
            <a:br>
              <a:rPr lang="ru-RU" sz="1800" dirty="0">
                <a:effectLst/>
                <a:latin typeface="Times New Roman" panose="02020603050405020304" pitchFamily="18" charset="0"/>
              </a:rPr>
            </a:br>
            <a:r>
              <a:rPr lang="ru-RU" sz="1800" dirty="0" err="1">
                <a:effectLst/>
                <a:latin typeface="Times New Roman,Italic" pitchFamily="2" charset="0"/>
              </a:rPr>
              <a:t>Підведіть</a:t>
            </a:r>
            <a:r>
              <a:rPr lang="ru-RU" sz="1800" dirty="0">
                <a:effectLst/>
                <a:latin typeface="Times New Roman,Italic" pitchFamily="2" charset="0"/>
              </a:rPr>
              <a:t> </a:t>
            </a:r>
            <a:r>
              <a:rPr lang="ru-RU" sz="1800" dirty="0" err="1">
                <a:effectLst/>
                <a:latin typeface="Times New Roman,Italic" pitchFamily="2" charset="0"/>
              </a:rPr>
              <a:t>підсумки</a:t>
            </a:r>
            <a:br>
              <a:rPr lang="ru-RU" sz="1800" dirty="0">
                <a:effectLst/>
                <a:latin typeface="Times New Roman,Italic" pitchFamily="2" charset="0"/>
              </a:rPr>
            </a:br>
            <a:r>
              <a:rPr lang="ru-RU" sz="1800" dirty="0" err="1">
                <a:effectLst/>
                <a:latin typeface="Times New Roman" panose="02020603050405020304" pitchFamily="18" charset="0"/>
              </a:rPr>
              <a:t>Якщо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набрали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більше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за 20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балів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дуже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раціональна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людина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успішно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endParaRPr lang="ru-RU" dirty="0">
              <a:effectLst/>
            </a:endParaRPr>
          </a:p>
          <a:p>
            <a:r>
              <a:rPr lang="ru-RU" sz="1800" dirty="0" err="1">
                <a:effectLst/>
                <a:latin typeface="Times New Roman" panose="02020603050405020304" pitchFamily="18" charset="0"/>
              </a:rPr>
              <a:t>впораєтесь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з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обов'язками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плановика.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Якщо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кількість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балів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складає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,Italic" pitchFamily="2" charset="0"/>
              </a:rPr>
              <a:t>від</a:t>
            </a:r>
            <a:r>
              <a:rPr lang="ru-RU" sz="1800" dirty="0">
                <a:effectLst/>
                <a:latin typeface="Times New Roman,Italic" pitchFamily="2" charset="0"/>
              </a:rPr>
              <a:t> 13 до 19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, вам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також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можна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доручати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складати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плани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, але при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цьому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контролювати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бо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іноді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любите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показати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широту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натури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, у тому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числі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й за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рахунок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фірми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effectLst/>
            </a:endParaRPr>
          </a:p>
          <a:p>
            <a:r>
              <a:rPr lang="ru-RU" sz="1800" dirty="0">
                <a:effectLst/>
                <a:latin typeface="Times New Roman" panose="02020603050405020304" pitchFamily="18" charset="0"/>
              </a:rPr>
              <a:t>При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кількості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набраних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балів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,Italic" pitchFamily="2" charset="0"/>
              </a:rPr>
              <a:t>від</a:t>
            </a:r>
            <a:r>
              <a:rPr lang="ru-RU" sz="1800" dirty="0">
                <a:effectLst/>
                <a:latin typeface="Times New Roman,Italic" pitchFamily="2" charset="0"/>
              </a:rPr>
              <a:t> 6 до 12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можете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лише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допомагати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іншим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оскільки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бажання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економити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охоплює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вас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лише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іноді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відмовляєте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собі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й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іншим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у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всьому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необхідному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, але коли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воно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минає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всіма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силами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надолужуєте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втрачене</a:t>
            </a:r>
            <a:r>
              <a:rPr lang="ru-RU" dirty="0">
                <a:latin typeface="Times New Roman" panose="02020603050405020304" pitchFamily="18" charset="0"/>
              </a:rPr>
              <a:t>. </a:t>
            </a:r>
            <a:endParaRPr lang="ru-RU" dirty="0">
              <a:effectLst/>
            </a:endParaRPr>
          </a:p>
          <a:p>
            <a:r>
              <a:rPr kumimoji="0" lang="ru-UA" altLang="ru-UA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Нарешті, якщо кількість балів у вас менша 6, до планової діяльності вас допускати не можна, бо ви безтурботні </a:t>
            </a:r>
            <a:endParaRPr kumimoji="0" lang="ru-UA" altLang="ru-UA" sz="4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endParaRPr lang="ru-RU" dirty="0">
              <a:effectLst/>
            </a:endParaRPr>
          </a:p>
          <a:p>
            <a:endParaRPr lang="ru-RU" dirty="0">
              <a:effectLst/>
            </a:endParaRPr>
          </a:p>
          <a:p>
            <a:endParaRPr dirty="0"/>
          </a:p>
        </p:txBody>
      </p:sp>
      <p:pic>
        <p:nvPicPr>
          <p:cNvPr id="2051" name="Picture 3" descr="page110image35559808">
            <a:extLst>
              <a:ext uri="{FF2B5EF4-FFF2-40B4-BE49-F238E27FC236}">
                <a16:creationId xmlns:a16="http://schemas.microsoft.com/office/drawing/2014/main" id="{6D910F8F-752E-8186-5872-2BFF1BA818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752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9" name="Picture 1" descr="page110image35559808">
            <a:extLst>
              <a:ext uri="{FF2B5EF4-FFF2-40B4-BE49-F238E27FC236}">
                <a16:creationId xmlns:a16="http://schemas.microsoft.com/office/drawing/2014/main" id="{6BD870DF-BCC7-AED8-7635-DFFF0A69D6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752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96628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4533F13-2041-3C9E-9A79-1B039FB05A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2595" y="234176"/>
            <a:ext cx="11251581" cy="6478857"/>
          </a:xfrm>
        </p:spPr>
        <p:txBody>
          <a:bodyPr>
            <a:normAutofit fontScale="92500" lnSpcReduction="20000"/>
          </a:bodyPr>
          <a:lstStyle/>
          <a:p>
            <a:r>
              <a:rPr lang="ru-RU" sz="1800" dirty="0" err="1">
                <a:effectLst/>
                <a:highlight>
                  <a:srgbClr val="00FFFF"/>
                </a:highlight>
                <a:latin typeface="Times New Roman,Bold" pitchFamily="2" charset="0"/>
              </a:rPr>
              <a:t>Практичні</a:t>
            </a:r>
            <a:r>
              <a:rPr lang="ru-RU" sz="1800" dirty="0">
                <a:effectLst/>
                <a:highlight>
                  <a:srgbClr val="00FFFF"/>
                </a:highlight>
                <a:latin typeface="Times New Roman,Bold" pitchFamily="2" charset="0"/>
              </a:rPr>
              <a:t> </a:t>
            </a:r>
            <a:r>
              <a:rPr lang="ru-RU" sz="1800" dirty="0" err="1">
                <a:effectLst/>
                <a:highlight>
                  <a:srgbClr val="00FFFF"/>
                </a:highlight>
                <a:latin typeface="Times New Roman,Bold" pitchFamily="2" charset="0"/>
              </a:rPr>
              <a:t>ситуаціі</a:t>
            </a:r>
            <a:r>
              <a:rPr lang="ru-RU" sz="1800" dirty="0">
                <a:effectLst/>
                <a:highlight>
                  <a:srgbClr val="00FFFF"/>
                </a:highlight>
                <a:latin typeface="Times New Roman,Bold" pitchFamily="2" charset="0"/>
              </a:rPr>
              <a:t>̈ </a:t>
            </a:r>
            <a:endParaRPr lang="ru-RU" dirty="0">
              <a:highlight>
                <a:srgbClr val="00FFFF"/>
              </a:highlight>
            </a:endParaRPr>
          </a:p>
          <a:p>
            <a:r>
              <a:rPr lang="ru-RU" sz="1800" dirty="0" err="1">
                <a:effectLst/>
                <a:latin typeface="Times New Roman" panose="02020603050405020304" pitchFamily="18" charset="0"/>
              </a:rPr>
              <a:t>Ситуація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</a:rPr>
              <a:t>No</a:t>
            </a:r>
            <a:r>
              <a:rPr lang="uk-UA" sz="1800" dirty="0">
                <a:effectLst/>
                <a:latin typeface="Times New Roman" panose="02020603050405020304" pitchFamily="18" charset="0"/>
              </a:rPr>
              <a:t>4</a:t>
            </a:r>
            <a:r>
              <a:rPr lang="en-US" sz="1800" dirty="0">
                <a:effectLst/>
                <a:latin typeface="Times New Roman" panose="02020603050405020304" pitchFamily="18" charset="0"/>
              </a:rPr>
              <a:t> </a:t>
            </a:r>
            <a:endParaRPr lang="en-US" dirty="0"/>
          </a:p>
          <a:p>
            <a:r>
              <a:rPr lang="ru-RU" sz="1800" dirty="0" err="1">
                <a:effectLst/>
                <a:latin typeface="Times New Roman" panose="02020603050405020304" pitchFamily="18" charset="0"/>
              </a:rPr>
              <a:t>Робочии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̆ день начальника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відділу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обліку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звітності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та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прогнозування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надходжень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Державноі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податковоі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інспекціі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складається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з таких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видів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: </a:t>
            </a:r>
            <a:endParaRPr lang="ru-RU" dirty="0"/>
          </a:p>
          <a:p>
            <a:r>
              <a:rPr lang="ru-RU" sz="1800" dirty="0">
                <a:effectLst/>
                <a:latin typeface="Times New Roman" panose="02020603050405020304" pitchFamily="18" charset="0"/>
              </a:rPr>
              <a:t>1.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Нарада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у начальника ДПІ (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щоденно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). </a:t>
            </a:r>
            <a:endParaRPr lang="ru-RU" dirty="0"/>
          </a:p>
          <a:p>
            <a:r>
              <a:rPr lang="ru-RU" sz="1800" dirty="0">
                <a:effectLst/>
                <a:latin typeface="Times New Roman" panose="02020603050405020304" pitchFamily="18" charset="0"/>
              </a:rPr>
              <a:t>2.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Ознайомлення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з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проблемними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поточними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питаннями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та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планування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робочого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часу. </a:t>
            </a:r>
            <a:endParaRPr lang="ru-RU" dirty="0"/>
          </a:p>
          <a:p>
            <a:r>
              <a:rPr lang="ru-RU" sz="1800" dirty="0">
                <a:effectLst/>
                <a:latin typeface="Times New Roman" panose="02020603050405020304" pitchFamily="18" charset="0"/>
              </a:rPr>
              <a:t>3.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Аналіз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виконання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прогнозного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завдання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по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мобілізаціі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надходжень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станом на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поточнии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̆ день.</a:t>
            </a:r>
          </a:p>
          <a:p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Аналіз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позитивних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негативних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тенденціи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̆,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пошук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можливих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резервів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. </a:t>
            </a:r>
            <a:endParaRPr lang="ru-RU" dirty="0"/>
          </a:p>
          <a:p>
            <a:pPr>
              <a:buFont typeface="+mj-lt"/>
              <a:buAutoNum type="arabicPeriod" startAt="4"/>
            </a:pPr>
            <a:r>
              <a:rPr lang="ru-RU" sz="1800" dirty="0" err="1">
                <a:effectLst/>
                <a:latin typeface="Times New Roman" panose="02020603050405020304" pitchFamily="18" charset="0"/>
              </a:rPr>
              <a:t>Підготовка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і передача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звітних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даних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та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пропозиціи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̆ для начальника ДПІ. </a:t>
            </a:r>
          </a:p>
          <a:p>
            <a:pPr>
              <a:buFont typeface="+mj-lt"/>
              <a:buAutoNum type="arabicPeriod" startAt="4"/>
            </a:pPr>
            <a:r>
              <a:rPr lang="ru-RU" sz="1800" dirty="0" err="1">
                <a:effectLst/>
                <a:latin typeface="Times New Roman" panose="02020603050405020304" pitchFamily="18" charset="0"/>
              </a:rPr>
              <a:t>Підготовка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оперативних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матеріалів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та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пропозиціи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̆ для начальника ДПІ. </a:t>
            </a:r>
          </a:p>
          <a:p>
            <a:pPr>
              <a:buFont typeface="+mj-lt"/>
              <a:buAutoNum type="arabicPeriod" startAt="4"/>
            </a:pPr>
            <a:r>
              <a:rPr lang="ru-RU" sz="1800" dirty="0" err="1">
                <a:effectLst/>
                <a:latin typeface="Times New Roman" panose="02020603050405020304" pitchFamily="18" charset="0"/>
              </a:rPr>
              <a:t>Аналіз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звітності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поданоі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платниками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податків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співставлення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з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оперативними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даними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підготування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висновків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для начальника. </a:t>
            </a:r>
            <a:endParaRPr lang="ru-RU" dirty="0"/>
          </a:p>
          <a:p>
            <a:pPr>
              <a:buFont typeface="+mj-lt"/>
              <a:buAutoNum type="arabicPeriod" startAt="7"/>
            </a:pPr>
            <a:r>
              <a:rPr lang="ru-RU" sz="1800" dirty="0" err="1">
                <a:effectLst/>
                <a:latin typeface="Times New Roman" panose="02020603050405020304" pitchFamily="18" charset="0"/>
              </a:rPr>
              <a:t>Вивчення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інструкціи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̆,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наказів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розпоряджень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керівництва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. </a:t>
            </a:r>
          </a:p>
          <a:p>
            <a:pPr>
              <a:buFont typeface="+mj-lt"/>
              <a:buAutoNum type="arabicPeriod" startAt="7"/>
            </a:pPr>
            <a:r>
              <a:rPr lang="ru-RU" sz="1800" dirty="0">
                <a:effectLst/>
                <a:latin typeface="Times New Roman" panose="02020603050405020304" pitchFamily="18" charset="0"/>
              </a:rPr>
              <a:t>Робота з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поштою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. </a:t>
            </a:r>
          </a:p>
          <a:p>
            <a:pPr>
              <a:buFont typeface="+mj-lt"/>
              <a:buAutoNum type="arabicPeriod" startAt="7"/>
            </a:pPr>
            <a:r>
              <a:rPr lang="ru-RU" sz="1800" dirty="0" err="1">
                <a:effectLst/>
                <a:latin typeface="Times New Roman" panose="02020603050405020304" pitchFamily="18" charset="0"/>
              </a:rPr>
              <a:t>Проведення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прийомів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консультаціи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̆. </a:t>
            </a:r>
          </a:p>
          <a:p>
            <a:pPr>
              <a:buFont typeface="+mj-lt"/>
              <a:buAutoNum type="arabicPeriod" startAt="7"/>
            </a:pPr>
            <a:r>
              <a:rPr lang="ru-RU" sz="1800" dirty="0">
                <a:effectLst/>
                <a:latin typeface="Times New Roman" panose="02020603050405020304" pitchFamily="18" charset="0"/>
              </a:rPr>
              <a:t>Контроль за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виконанням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обов’язків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підлеглими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спеціалістами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. </a:t>
            </a:r>
          </a:p>
          <a:p>
            <a:pPr>
              <a:buFont typeface="+mj-lt"/>
              <a:buAutoNum type="arabicPeriod" startAt="7"/>
            </a:pPr>
            <a:r>
              <a:rPr lang="ru-RU" sz="1800" dirty="0" err="1">
                <a:effectLst/>
                <a:latin typeface="Times New Roman" panose="02020603050405020304" pitchFamily="18" charset="0"/>
              </a:rPr>
              <a:t>Питання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</a:p>
          <a:p>
            <a:pPr>
              <a:buFont typeface="+mj-lt"/>
              <a:buAutoNum type="arabicPeriod"/>
            </a:pPr>
            <a:r>
              <a:rPr lang="ru-RU" sz="1800" dirty="0">
                <a:effectLst/>
                <a:latin typeface="Times New Roman" panose="02020603050405020304" pitchFamily="18" charset="0"/>
              </a:rPr>
              <a:t>Як би Ви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визначили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пріоритетність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цих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видів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? </a:t>
            </a:r>
          </a:p>
          <a:p>
            <a:pPr>
              <a:buFont typeface="+mj-lt"/>
              <a:buAutoNum type="arabicPeriod"/>
            </a:pPr>
            <a:r>
              <a:rPr lang="ru-RU" sz="1800" dirty="0" err="1">
                <a:effectLst/>
                <a:latin typeface="Times New Roman" panose="02020603050405020304" pitchFamily="18" charset="0"/>
              </a:rPr>
              <a:t>Розподіліть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ці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завдання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за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пріоритетами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на 3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категоріі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̈ за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допомогою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аналізу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</a:p>
          <a:p>
            <a:r>
              <a:rPr lang="ru-RU" sz="1800" dirty="0">
                <a:effectLst/>
                <a:latin typeface="Times New Roman" panose="02020603050405020304" pitchFamily="18" charset="0"/>
              </a:rPr>
              <a:t>АБВ. </a:t>
            </a:r>
            <a:endParaRPr lang="ru-RU" dirty="0"/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4906734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803</TotalTime>
  <Words>4658</Words>
  <Application>Microsoft Macintosh PowerPoint</Application>
  <PresentationFormat>Широкоэкранный</PresentationFormat>
  <Paragraphs>166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31" baseType="lpstr">
      <vt:lpstr>Arial</vt:lpstr>
      <vt:lpstr>Symbol</vt:lpstr>
      <vt:lpstr>Times New Roman</vt:lpstr>
      <vt:lpstr>Times New Roman,Bold</vt:lpstr>
      <vt:lpstr>Times New Roman,Italic</vt:lpstr>
      <vt:lpstr>Trebuchet MS</vt:lpstr>
      <vt:lpstr>Wingdings 3</vt:lpstr>
      <vt:lpstr>Facet</vt:lpstr>
      <vt:lpstr>Самоменеджмент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Самоменеджмент </dc:title>
  <dc:creator>Александр Ткачук</dc:creator>
  <cp:lastModifiedBy>Александр Ткачук</cp:lastModifiedBy>
  <cp:revision>16</cp:revision>
  <dcterms:created xsi:type="dcterms:W3CDTF">2024-04-22T13:00:05Z</dcterms:created>
  <dcterms:modified xsi:type="dcterms:W3CDTF">2024-05-06T14:54:34Z</dcterms:modified>
</cp:coreProperties>
</file>