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Помір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20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1265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На лекціях 1–2 надійність перевірялася розрахунком у момент проєктування. Сьогодні — що відбувається з конструкцією через 30–50 років.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Розділи 3–5 безпосередньо готують практичні роботи 5 і 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Задає мотивацію всієї лекції.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Це ключ до розуміння обох сценаріїв депасивації: обидва руйнують саме хімічний захист.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Джерела хлоридів: морська вода, протиожеледні реагенти, деякі добавки.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Іржаві плями і тріщини вздовж арматури — це вже друга стадія, а не початок.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Критичні зони для сталі — бази колон у рівні підлоги: накопичується волога, огляду заважає обладнання.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Суха деревина не гниє взагалі, незалежно від віку. Конструкціям по кілька сотень років саме тому.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Для кожного класу нормуються клас бетону, водоцементне відношення, вміст цементу і захисний шар.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Проєктний шар 30 мм може фактично виявитися 10 мм.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Усі вимоги до довговічності прив'язуються саме до проєктного терміну.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Ключова відмінність повірочного розрахунку: жодна величина не береться з норм, усі визначаються вимірюванням.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Склерометр дає міцність поверхневого шару; за карбонізованої поверхні результат завищений.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Тріщина не є причиною, вона є симптомом. Замазати її — означає приховати від спостереження.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Остання помилка методична: вона знецінює весь звіт.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ІІІ категорія не означає аварійності. Плутанина між ІІІ і ІV — найчастіша помилка студентів на ПР6.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Прямий зв'язок із лекцією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Оздоблення зношене на 60 %, фундаменти — на 10 %. Більша частина зносу припадає на елементи, які легко відновлюються.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Знос потрібен для планування ремонтів і оцінки вартості, а не для рішення про безпеку.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Схема прогнозу: обрати визначальний параметр, побудувати модель, задати граничне значення, обчислити час.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Це дані варіанта 1 практичної роботи 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Депасивація мала б настати ще до обстеження — тобто корозія вже триває.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Прогноз на 47 років не означає, що 47 років можна нічого не робити.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Нижній і значно поширеніший рівень спостереження — регулярні огляди: поточні, загальні двічі на рік, позачергові після подій.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Найпоширеніша помилка при впровадженні: обладнання встановлено, дані накопичуються, рішення ніхто не приймає.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Місток до лекції 4, де живучість розглядатиметься докладно.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Перегукується з висновком лекції 1 про верхню межу надійності.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Співвіднести кожну тезу з тим, що прозвучало на лекції.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Нагадати, що ПР5 і ПР6 виконуються на матеріалі наскрізного об'єкта.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2" y="1992473"/>
            <a:ext cx="11522075" cy="31905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uk-UA" dirty="0"/>
              <a:t>Зразок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775904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dirty="0"/>
              <a:t>Зразок заголовка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10"/>
          </p:nvPr>
        </p:nvSpPr>
        <p:spPr>
          <a:xfrm>
            <a:off x="334963" y="1593850"/>
            <a:ext cx="11522075" cy="4176713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563952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 з вмі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4" name="Місце для вмісту 3"/>
          <p:cNvSpPr>
            <a:spLocks noGrp="1"/>
          </p:cNvSpPr>
          <p:nvPr>
            <p:ph sz="quarter" idx="10"/>
          </p:nvPr>
        </p:nvSpPr>
        <p:spPr>
          <a:xfrm>
            <a:off x="334963" y="188913"/>
            <a:ext cx="11522075" cy="5578475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3192927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Іна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221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789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3" r:id="rId3"/>
    <p:sldLayoutId id="214748366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9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469" userDrawn="1">
          <p15:clr>
            <a:srgbClr val="F26B43"/>
          </p15:clr>
        </p15:guide>
        <p15:guide id="5" orient="horz" pos="2260" userDrawn="1">
          <p15:clr>
            <a:srgbClr val="F26B43"/>
          </p15:clr>
        </p15:guide>
        <p15:guide id="6" orient="horz" pos="37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 algn="ctr"/>
            <a:r>
              <a:rPr sz="3200" b="1">
                <a:solidFill>
                  <a:srgbClr val="FFFFFF"/>
                </a:solidFill>
                <a:latin typeface="Montserrat ExtraBold"/>
              </a:rPr>
              <a:t>Системи надійності і безпеки будівель
та протипожежний інжиніринг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Montserrat ExtraBold"/>
              </a:rPr>
              <a:t>
Лекція 3</a:t>
            </a:r>
          </a:p>
          <a:p>
            <a:pPr algn="ctr"/>
            <a:r>
              <a:rPr sz="2400">
                <a:solidFill>
                  <a:srgbClr val="FFFFFF"/>
                </a:solidFill>
                <a:latin typeface="Montserrat"/>
              </a:rPr>
              <a:t>Довговічність, технічний стан і живучість будівель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План лекції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2100">
                <a:solidFill>
                  <a:srgbClr val="224D83"/>
                </a:solidFill>
                <a:latin typeface="Montserrat"/>
              </a:rPr>
              <a:t>Механізми деградації будівельних матеріалів</a:t>
            </a: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2100">
                <a:solidFill>
                  <a:srgbClr val="224D83"/>
                </a:solidFill>
                <a:latin typeface="Montserrat"/>
              </a:rPr>
              <a:t>Класи впливу середовища. Проєктування на термін служби</a:t>
            </a: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2100">
                <a:solidFill>
                  <a:srgbClr val="224D83"/>
                </a:solidFill>
                <a:latin typeface="Montserrat"/>
              </a:rPr>
              <a:t>Організація та етапи обстеження будівель</a:t>
            </a: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2100">
                <a:solidFill>
                  <a:srgbClr val="224D83"/>
                </a:solidFill>
                <a:latin typeface="Montserrat"/>
              </a:rPr>
              <a:t>Категорії технічного стану та фізичний знос</a:t>
            </a: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2100">
                <a:solidFill>
                  <a:srgbClr val="224D83"/>
                </a:solidFill>
                <a:latin typeface="Montserrat"/>
              </a:rPr>
              <a:t>Прогнозування залишкового ресурсу</a:t>
            </a: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2100">
                <a:solidFill>
                  <a:srgbClr val="224D83"/>
                </a:solidFill>
                <a:latin typeface="Montserrat"/>
              </a:rPr>
              <a:t>Моніторинг конструкцій</a:t>
            </a: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2100">
                <a:solidFill>
                  <a:srgbClr val="224D83"/>
                </a:solidFill>
                <a:latin typeface="Montserrat"/>
              </a:rPr>
              <a:t>Довговічність і живучість: зв'язок понять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Чому деградація важливіша за перевантаження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234475"/>
            <a:ext cx="10332720" cy="120032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400" b="1" dirty="0" err="1">
                <a:solidFill>
                  <a:srgbClr val="224D83"/>
                </a:solidFill>
                <a:latin typeface="Montserrat ExtraBold"/>
              </a:rPr>
              <a:t>Аварія</a:t>
            </a:r>
            <a:r>
              <a:rPr sz="24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400" b="1" dirty="0" err="1">
                <a:solidFill>
                  <a:srgbClr val="224D83"/>
                </a:solidFill>
                <a:latin typeface="Montserrat ExtraBold"/>
              </a:rPr>
              <a:t>від</a:t>
            </a:r>
            <a:r>
              <a:rPr sz="24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400" b="1" dirty="0" err="1">
                <a:solidFill>
                  <a:srgbClr val="224D83"/>
                </a:solidFill>
                <a:latin typeface="Montserrat ExtraBold"/>
              </a:rPr>
              <a:t>перевантаження</a:t>
            </a:r>
            <a:r>
              <a:rPr sz="24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lang="en-US" sz="2400" b="1" dirty="0">
                <a:solidFill>
                  <a:srgbClr val="224D83"/>
                </a:solidFill>
                <a:latin typeface="Montserrat ExtraBold"/>
              </a:rPr>
              <a:t>– </a:t>
            </a:r>
            <a:r>
              <a:rPr sz="2400" b="1" dirty="0" err="1">
                <a:solidFill>
                  <a:srgbClr val="224D83"/>
                </a:solidFill>
                <a:latin typeface="Montserrat ExtraBold"/>
              </a:rPr>
              <a:t>подія</a:t>
            </a:r>
            <a:r>
              <a:rPr sz="24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400" b="1" dirty="0" err="1">
                <a:solidFill>
                  <a:srgbClr val="224D83"/>
                </a:solidFill>
                <a:latin typeface="Montserrat ExtraBold"/>
              </a:rPr>
              <a:t>рідкісна</a:t>
            </a:r>
            <a:r>
              <a:rPr sz="2400" b="1" dirty="0">
                <a:solidFill>
                  <a:srgbClr val="224D83"/>
                </a:solidFill>
                <a:latin typeface="Montserrat ExtraBold"/>
              </a:rPr>
              <a:t>.
</a:t>
            </a:r>
            <a:r>
              <a:rPr sz="2400" b="1" dirty="0" err="1">
                <a:solidFill>
                  <a:srgbClr val="224D83"/>
                </a:solidFill>
                <a:latin typeface="Montserrat ExtraBold"/>
              </a:rPr>
              <a:t>Поступова</a:t>
            </a:r>
            <a:r>
              <a:rPr sz="24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400" b="1" dirty="0" err="1">
                <a:solidFill>
                  <a:srgbClr val="224D83"/>
                </a:solidFill>
                <a:latin typeface="Montserrat ExtraBold"/>
              </a:rPr>
              <a:t>втрата</a:t>
            </a:r>
            <a:r>
              <a:rPr sz="24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400" b="1" dirty="0" err="1">
                <a:solidFill>
                  <a:srgbClr val="224D83"/>
                </a:solidFill>
                <a:latin typeface="Montserrat ExtraBold"/>
              </a:rPr>
              <a:t>перерізу</a:t>
            </a:r>
            <a:r>
              <a:rPr sz="24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400" b="1" dirty="0" err="1">
                <a:solidFill>
                  <a:srgbClr val="224D83"/>
                </a:solidFill>
                <a:latin typeface="Montserrat ExtraBold"/>
              </a:rPr>
              <a:t>арматури</a:t>
            </a:r>
            <a:r>
              <a:rPr sz="24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400" b="1" dirty="0" err="1">
                <a:solidFill>
                  <a:srgbClr val="224D83"/>
                </a:solidFill>
                <a:latin typeface="Montserrat ExtraBold"/>
              </a:rPr>
              <a:t>відбувається</a:t>
            </a:r>
            <a:r>
              <a:rPr sz="2400" b="1" dirty="0">
                <a:solidFill>
                  <a:srgbClr val="224D83"/>
                </a:solidFill>
                <a:latin typeface="Montserrat ExtraBold"/>
              </a:rPr>
              <a:t>
</a:t>
            </a:r>
            <a:r>
              <a:rPr sz="2400" b="1" dirty="0" err="1">
                <a:solidFill>
                  <a:srgbClr val="224D83"/>
                </a:solidFill>
                <a:latin typeface="Montserrat ExtraBold"/>
              </a:rPr>
              <a:t>на</a:t>
            </a:r>
            <a:r>
              <a:rPr sz="24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400" b="1" dirty="0" err="1">
                <a:solidFill>
                  <a:srgbClr val="224D83"/>
                </a:solidFill>
                <a:latin typeface="Montserrat ExtraBold"/>
              </a:rPr>
              <a:t>кожному</a:t>
            </a:r>
            <a:r>
              <a:rPr sz="24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400" b="1" dirty="0" err="1">
                <a:solidFill>
                  <a:srgbClr val="224D83"/>
                </a:solidFill>
                <a:latin typeface="Montserrat ExtraBold"/>
              </a:rPr>
              <a:t>другому</a:t>
            </a:r>
            <a:r>
              <a:rPr sz="24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400" b="1" dirty="0" err="1">
                <a:solidFill>
                  <a:srgbClr val="224D83"/>
                </a:solidFill>
                <a:latin typeface="Montserrat ExtraBold"/>
              </a:rPr>
              <a:t>об'єкті</a:t>
            </a:r>
            <a:r>
              <a:rPr sz="2400" b="1" dirty="0">
                <a:solidFill>
                  <a:srgbClr val="224D83"/>
                </a:solidFill>
                <a:latin typeface="Montserrat ExtraBold"/>
              </a:rPr>
              <a:t> з </a:t>
            </a:r>
            <a:r>
              <a:rPr sz="2400" b="1" dirty="0" err="1">
                <a:solidFill>
                  <a:srgbClr val="224D83"/>
                </a:solidFill>
                <a:latin typeface="Montserrat ExtraBold"/>
              </a:rPr>
              <a:t>порушеною</a:t>
            </a:r>
            <a:r>
              <a:rPr sz="24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400" b="1" dirty="0" err="1">
                <a:solidFill>
                  <a:srgbClr val="224D83"/>
                </a:solidFill>
                <a:latin typeface="Montserrat ExtraBold"/>
              </a:rPr>
              <a:t>гідроізоляцією</a:t>
            </a:r>
            <a:r>
              <a:rPr sz="2400" b="1" dirty="0">
                <a:solidFill>
                  <a:srgbClr val="224D83"/>
                </a:solidFill>
                <a:latin typeface="Montserrat ExtraBold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3840480"/>
            <a:ext cx="109728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1900" dirty="0" err="1">
                <a:solidFill>
                  <a:srgbClr val="4A5A6E"/>
                </a:solidFill>
                <a:latin typeface="Montserrat"/>
              </a:rPr>
              <a:t>Деградація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діє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повільно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і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тривалий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час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залишається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непомітною</a:t>
            </a:r>
            <a:endParaRPr sz="1900" dirty="0">
              <a:solidFill>
                <a:srgbClr val="4A5A6E"/>
              </a:solidFill>
              <a:latin typeface="Montserrat"/>
            </a:endParaRPr>
          </a:p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1900" dirty="0" err="1">
                <a:solidFill>
                  <a:srgbClr val="4A5A6E"/>
                </a:solidFill>
                <a:latin typeface="Montserrat"/>
              </a:rPr>
              <a:t>Саме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вона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є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найпоширенішою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причиною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переходу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конструкцій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у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незадовільний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стан</a:t>
            </a:r>
            <a:endParaRPr sz="1900" dirty="0">
              <a:solidFill>
                <a:srgbClr val="4A5A6E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Чому арматура в бетоні не кородує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600"/>
              </a:spcAft>
              <a:buFont typeface="Arial"/>
              <a:buChar char="•"/>
            </a:pPr>
            <a:r>
              <a:rPr sz="2100">
                <a:solidFill>
                  <a:srgbClr val="224D83"/>
                </a:solidFill>
                <a:latin typeface="Montserrat"/>
              </a:rPr>
              <a:t>Поровий розчин свіжого бетону має pH 12,5–13,5</a:t>
            </a:r>
          </a:p>
          <a:p>
            <a:pPr marL="190500" indent="-190500" algn="l">
              <a:spcAft>
                <a:spcPts val="1600"/>
              </a:spcAft>
              <a:buFont typeface="Arial"/>
              <a:buChar char="•"/>
            </a:pPr>
            <a:r>
              <a:rPr sz="2100">
                <a:solidFill>
                  <a:srgbClr val="224D83"/>
                </a:solidFill>
                <a:latin typeface="Montserrat"/>
              </a:rPr>
              <a:t>За такої лужності на поверхні сталі утворюється пасивна оксидна плівка</a:t>
            </a:r>
          </a:p>
          <a:p>
            <a:pPr marL="190500" indent="-190500" algn="l">
              <a:spcAft>
                <a:spcPts val="1600"/>
              </a:spcAft>
              <a:buFont typeface="Arial"/>
              <a:buChar char="•"/>
            </a:pPr>
            <a:r>
              <a:rPr sz="2100">
                <a:solidFill>
                  <a:srgbClr val="224D83"/>
                </a:solidFill>
                <a:latin typeface="Montserrat"/>
              </a:rPr>
              <a:t>Корозія стає термодинамічно невигідною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65760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400" b="1">
                <a:solidFill>
                  <a:srgbClr val="224D83"/>
                </a:solidFill>
                <a:latin typeface="Montserrat ExtraBold"/>
              </a:rPr>
              <a:t>Захист дає не непроникність бетону,
а хімічне середовище навколо арматури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Два сценарії депасивації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1920240"/>
          <a:ext cx="10972800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Карбонізація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Хлоридна корозія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CO₂ реагує з гідроксидом кальцію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Хлориди проникають дифузією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Лужність знижується до pH &lt; 9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Плівка руйнується локально за високої лужності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Фронт просувається від поверхні вглиб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Пітінгова корозія — точкові виразки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Рівномірна втрата перерізу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Різке зниження пластичності арматури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94360" y="39319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spcAft>
                <a:spcPts val="1000"/>
              </a:spcAft>
              <a:buNone/>
            </a:pPr>
            <a:r>
              <a:rPr sz="1900">
                <a:solidFill>
                  <a:srgbClr val="4A5A6E"/>
                </a:solidFill>
                <a:latin typeface="Montserrat"/>
              </a:rPr>
              <a:t>Хлоридна небезпечніша: перетворює в'язке руйнування на крихке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Чому процес самоприскорюється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2410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Продукти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корозії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мають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об'єм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у 2–6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разів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більший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за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вихідний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метал</a:t>
            </a:r>
            <a:endParaRPr sz="20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Створюються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розтягуючі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напруження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в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захисному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шарі</a:t>
            </a:r>
            <a:endParaRPr sz="20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З'являються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тріщини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вздовж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арматури</a:t>
            </a:r>
            <a:endParaRPr sz="20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Відшаровується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захисний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шар</a:t>
            </a:r>
            <a:endParaRPr sz="2000" dirty="0">
              <a:solidFill>
                <a:srgbClr val="224D83"/>
              </a:solidFill>
              <a:latin typeface="Montserrat"/>
            </a:endParaRPr>
          </a:p>
          <a:p>
            <a:pPr marL="190500" indent="-190500">
              <a:spcAft>
                <a:spcPts val="14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Арматура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оголюється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en-US" sz="2000" dirty="0">
                <a:solidFill>
                  <a:srgbClr val="224D83"/>
                </a:solidFill>
                <a:latin typeface="Montserrat ExtraBold"/>
              </a:rPr>
              <a:t>–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доступ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кисню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і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вологи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стає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прямим</a:t>
            </a:r>
            <a:endParaRPr sz="2000" dirty="0">
              <a:solidFill>
                <a:srgbClr val="224D83"/>
              </a:solidFill>
              <a:latin typeface="Montserra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400" b="1">
                <a:solidFill>
                  <a:srgbClr val="224D83"/>
                </a:solidFill>
                <a:latin typeface="Montserrat ExtraBold"/>
              </a:rPr>
              <a:t>Ранні ознаки не можна ігнорувати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Механізми деградації за матеріалами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1828800"/>
          <a:ext cx="10972800" cy="24505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085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89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Матеріал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Механізм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Ознаки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Залізобетон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Карбонізація, хлориди, сульфатна агресія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Іржаві плями, тріщини вздовж арматури, відколи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Сталь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Атмосферна корозія, корозійна втома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Шаруватий наліт, зменшення товщини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Цегляна кладка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Морозна деструкція, вилуговування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Лущення, висоли, розкришування швів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Деревина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Біопошкодження при вологості &gt; 20 %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Зміна кольору, м'якість, льотні отвори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Бетон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Заморожування-відтавання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Поверхневе лущення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Спільна умова майже всіх механізмів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73736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5400" b="1">
                <a:solidFill>
                  <a:srgbClr val="224D83"/>
                </a:solidFill>
                <a:latin typeface="Montserrat ExtraBold"/>
              </a:rPr>
              <a:t>Волога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3291840"/>
            <a:ext cx="10972800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1900" dirty="0" err="1">
                <a:solidFill>
                  <a:srgbClr val="4A5A6E"/>
                </a:solidFill>
                <a:latin typeface="Montserrat"/>
              </a:rPr>
              <a:t>Найефективніший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засіб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підвищення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довговічності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lang="uk-UA" sz="1900" dirty="0">
                <a:solidFill>
                  <a:srgbClr val="4A5A6E"/>
                </a:solidFill>
                <a:latin typeface="Montserrat"/>
              </a:rPr>
              <a:t>–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не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хімічний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захист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, а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виключення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систематичного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зволоження</a:t>
            </a:r>
            <a:endParaRPr sz="1900" dirty="0">
              <a:solidFill>
                <a:srgbClr val="4A5A6E"/>
              </a:solidFill>
              <a:latin typeface="Montserrat"/>
            </a:endParaRPr>
          </a:p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1900" dirty="0" err="1">
                <a:solidFill>
                  <a:srgbClr val="4A5A6E"/>
                </a:solidFill>
                <a:latin typeface="Montserrat"/>
              </a:rPr>
              <a:t>Справна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покрівля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,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працююча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гідроізоляція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,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відведення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води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від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цоколя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,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вентильовані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конструкції</a:t>
            </a:r>
            <a:endParaRPr sz="1900" dirty="0">
              <a:solidFill>
                <a:srgbClr val="4A5A6E"/>
              </a:solidFill>
              <a:latin typeface="Montserrat"/>
            </a:endParaRPr>
          </a:p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1900" dirty="0" err="1">
                <a:solidFill>
                  <a:srgbClr val="4A5A6E"/>
                </a:solidFill>
                <a:latin typeface="Montserrat"/>
              </a:rPr>
              <a:t>Це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рішення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коштує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незрівнянно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менше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за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будь-яке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підсилення</a:t>
            </a:r>
            <a:endParaRPr sz="1900" dirty="0">
              <a:solidFill>
                <a:srgbClr val="4A5A6E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Класи впливу середовища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1783080"/>
          <a:ext cx="10972800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61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112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253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Клас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Тип дії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Типові умови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X0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Немає ризику корозії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Сухе середовище, неармований бетон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XC1–XC4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Корозія від карбонізації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Від сухого до циклічно вологого середовища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XD1–XD3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Хлориди не з морської води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Протиожеледні реагенти, промислові води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XS1–XS3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Хлориди морської води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Прибережна зона, зона припливів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XF1–XF4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Заморожування-відтавання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З протиожеледними реагентами і без них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XA1–XA3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Хімічна агресія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Ґрунтові та стічні води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Захисний шар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9164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3600" b="1">
                <a:solidFill>
                  <a:srgbClr val="224D83"/>
                </a:solidFill>
                <a:latin typeface="Montserrat"/>
              </a:rPr>
              <a:t>cnom = cmin + Δcdev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2514600"/>
            <a:ext cx="10972800" cy="122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000"/>
              </a:spcAft>
              <a:buFont typeface="Arial"/>
              <a:buChar char="•"/>
            </a:pPr>
            <a:r>
              <a:rPr sz="1900" dirty="0" err="1">
                <a:solidFill>
                  <a:srgbClr val="224D83"/>
                </a:solidFill>
                <a:latin typeface="Montserrat"/>
              </a:rPr>
              <a:t>cmin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sz="1900" dirty="0">
                <a:solidFill>
                  <a:srgbClr val="224D83"/>
                </a:solidFill>
                <a:latin typeface="Montserrat"/>
              </a:rPr>
              <a:t>–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вимоги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зчеплення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і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довговічності</a:t>
            </a:r>
            <a:endParaRPr sz="19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000"/>
              </a:spcAft>
              <a:buFont typeface="Arial"/>
              <a:buChar char="•"/>
            </a:pPr>
            <a:r>
              <a:rPr sz="1900" dirty="0" err="1">
                <a:solidFill>
                  <a:srgbClr val="224D83"/>
                </a:solidFill>
                <a:latin typeface="Montserrat"/>
              </a:rPr>
              <a:t>Δcdev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sz="1900" dirty="0">
                <a:solidFill>
                  <a:srgbClr val="224D83"/>
                </a:solidFill>
                <a:latin typeface="Montserrat"/>
              </a:rPr>
              <a:t>–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допуск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на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відхилення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при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виготовленні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,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зазвичай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близько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10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мм</a:t>
            </a:r>
            <a:endParaRPr sz="19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000"/>
              </a:spcAft>
              <a:buFont typeface="Arial"/>
              <a:buChar char="•"/>
            </a:pPr>
            <a:r>
              <a:rPr sz="1900" dirty="0" err="1">
                <a:solidFill>
                  <a:srgbClr val="224D83"/>
                </a:solidFill>
                <a:latin typeface="Montserrat"/>
              </a:rPr>
              <a:t>За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посиленого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контролю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виконання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допуск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може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бути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зменшений</a:t>
            </a:r>
            <a:endParaRPr sz="1900" dirty="0">
              <a:solidFill>
                <a:srgbClr val="224D83"/>
              </a:solidFill>
              <a:latin typeface="Montserra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379476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200" b="1">
                <a:solidFill>
                  <a:srgbClr val="224D83"/>
                </a:solidFill>
                <a:latin typeface="Montserrat ExtraBold"/>
              </a:rPr>
              <a:t>Незакріплені фіксатори зводять нанівець
увесь розрахунок довговічності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Проєктний термін служби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2011680"/>
          <a:ext cx="10972800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07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56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Категорія об'єкта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Років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Приклади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Тимчасові споруди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≈ 10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Павільйони, побутові містечка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Замінні елементи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10–25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Опорні частини, мембранні покриття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Будівлі та звичайні споруди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50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Житлові, громадські, виробничі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Монументальні, мости, тунелі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100+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Унікальні споруди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94360" y="411480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spcAft>
                <a:spcPts val="1000"/>
              </a:spcAft>
              <a:buNone/>
            </a:pPr>
            <a:r>
              <a:rPr sz="1800">
                <a:solidFill>
                  <a:srgbClr val="4A5A6E"/>
                </a:solidFill>
                <a:latin typeface="Montserrat"/>
              </a:rPr>
              <a:t>Закінчення терміну не означає потреби в знесенні: воно означає потребу в обстеженні та обґрунтуванні подальшої експлуатації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Етапи обстеження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500"/>
              </a:spcAft>
              <a:buFont typeface="Arial"/>
              <a:buChar char="•"/>
            </a:pPr>
            <a:r>
              <a:rPr sz="2000">
                <a:solidFill>
                  <a:srgbClr val="224D83"/>
                </a:solidFill>
                <a:latin typeface="Montserrat"/>
              </a:rPr>
              <a:t>Підготовчий: документація, історія експлуатації, програма робіт</a:t>
            </a:r>
          </a:p>
          <a:p>
            <a:pPr marL="190500" indent="-190500" algn="l">
              <a:spcAft>
                <a:spcPts val="1500"/>
              </a:spcAft>
              <a:buFont typeface="Arial"/>
              <a:buChar char="•"/>
            </a:pPr>
            <a:r>
              <a:rPr sz="2000">
                <a:solidFill>
                  <a:srgbClr val="224D83"/>
                </a:solidFill>
                <a:latin typeface="Montserrat"/>
              </a:rPr>
              <a:t>Попереднє (візуальне): суцільний огляд, фотофіксація, схеми дефектів</a:t>
            </a:r>
          </a:p>
          <a:p>
            <a:pPr marL="190500" indent="-190500" algn="l">
              <a:spcAft>
                <a:spcPts val="1500"/>
              </a:spcAft>
              <a:buFont typeface="Arial"/>
              <a:buChar char="•"/>
            </a:pPr>
            <a:r>
              <a:rPr sz="2000">
                <a:solidFill>
                  <a:srgbClr val="224D83"/>
                </a:solidFill>
                <a:latin typeface="Montserrat"/>
              </a:rPr>
              <a:t>Детальне (інструментальне): вимірювання, неруйнівний контроль, розкриття</a:t>
            </a:r>
          </a:p>
          <a:p>
            <a:pPr marL="190500" indent="-190500" algn="l">
              <a:spcAft>
                <a:spcPts val="1500"/>
              </a:spcAft>
              <a:buFont typeface="Arial"/>
              <a:buChar char="•"/>
            </a:pPr>
            <a:r>
              <a:rPr sz="2000">
                <a:solidFill>
                  <a:srgbClr val="224D83"/>
                </a:solidFill>
                <a:latin typeface="Montserrat"/>
              </a:rPr>
              <a:t>Повірочні розрахунки за фактичними характеристиками</a:t>
            </a:r>
          </a:p>
          <a:p>
            <a:pPr marL="190500" indent="-190500" algn="l">
              <a:spcAft>
                <a:spcPts val="1500"/>
              </a:spcAft>
              <a:buFont typeface="Arial"/>
              <a:buChar char="•"/>
            </a:pPr>
            <a:r>
              <a:rPr sz="2000">
                <a:solidFill>
                  <a:srgbClr val="224D83"/>
                </a:solidFill>
                <a:latin typeface="Montserrat"/>
              </a:rPr>
              <a:t>Технічний звіт: категорія стану, висновки, рекомендації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Методи інструментального обстеження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1783080"/>
          <a:ext cx="10972800" cy="3035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40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89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69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Параметр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Метод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Особливості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Міцність бетону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Склерометр, ударний імпульс, відрив зі сколюванням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Непрямі методи потребують градуювальної залежності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Дефекти, порожнини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Ультразвуковий метод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Чутливий до вологості й армування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Захисний шар, арматура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Електромагнітний вимірювач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Похибка зростає за густого армування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Глибина карбонізації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Індикатор на свіжому сколі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Потрібен для прогнозу ресурсу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Прогини, крени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Нівелір, тахеометр, лазерне сканування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Потребує прив'язки до вихідного положення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Розвиток тріщин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Маяки, щілиноміри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Оцінюють активність у часі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Як читати тріщини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1920240"/>
          <a:ext cx="10972800" cy="17129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29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198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Тип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Ознаки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Силові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Орієнтація пов'язана з напруженим станом: нормальні в зоні моменту, похилі в приопорних зонах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Температурно-усадкові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Немає зв'язку з епюрою зусиль, часто утворюють сітку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Осадові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Похилий напрямок, розкриття збільшується в бік просідання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94360" y="3566160"/>
            <a:ext cx="109728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900"/>
              </a:spcAft>
              <a:buFont typeface="Arial"/>
              <a:buChar char="•"/>
            </a:pPr>
            <a:r>
              <a:rPr sz="1700" dirty="0" err="1">
                <a:solidFill>
                  <a:srgbClr val="4A5A6E"/>
                </a:solidFill>
                <a:latin typeface="Montserrat"/>
              </a:rPr>
              <a:t>Активність</a:t>
            </a:r>
            <a:r>
              <a:rPr sz="17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4A5A6E"/>
                </a:solidFill>
                <a:latin typeface="Montserrat"/>
              </a:rPr>
              <a:t>визначають</a:t>
            </a:r>
            <a:r>
              <a:rPr sz="17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4A5A6E"/>
                </a:solidFill>
                <a:latin typeface="Montserrat"/>
              </a:rPr>
              <a:t>маяками</a:t>
            </a:r>
            <a:r>
              <a:rPr sz="17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4A5A6E"/>
                </a:solidFill>
                <a:latin typeface="Montserrat"/>
              </a:rPr>
              <a:t>або</a:t>
            </a:r>
            <a:r>
              <a:rPr sz="17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4A5A6E"/>
                </a:solidFill>
                <a:latin typeface="Montserrat"/>
              </a:rPr>
              <a:t>щілиномірами</a:t>
            </a:r>
            <a:r>
              <a:rPr sz="17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4A5A6E"/>
                </a:solidFill>
                <a:latin typeface="Montserrat"/>
              </a:rPr>
              <a:t>протягом</a:t>
            </a:r>
            <a:r>
              <a:rPr sz="17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4A5A6E"/>
                </a:solidFill>
                <a:latin typeface="Montserrat"/>
              </a:rPr>
              <a:t>кількох</a:t>
            </a:r>
            <a:r>
              <a:rPr sz="17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4A5A6E"/>
                </a:solidFill>
                <a:latin typeface="Montserrat"/>
              </a:rPr>
              <a:t>місяців</a:t>
            </a:r>
            <a:r>
              <a:rPr sz="17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4A5A6E"/>
                </a:solidFill>
                <a:latin typeface="Montserrat"/>
              </a:rPr>
              <a:t>із</a:t>
            </a:r>
            <a:r>
              <a:rPr sz="17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4A5A6E"/>
                </a:solidFill>
                <a:latin typeface="Montserrat"/>
              </a:rPr>
              <a:t>перекриттям</a:t>
            </a:r>
            <a:r>
              <a:rPr sz="17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4A5A6E"/>
                </a:solidFill>
                <a:latin typeface="Montserrat"/>
              </a:rPr>
              <a:t>сезонів</a:t>
            </a:r>
            <a:endParaRPr sz="1700" dirty="0">
              <a:solidFill>
                <a:srgbClr val="4A5A6E"/>
              </a:solidFill>
              <a:latin typeface="Montserrat"/>
            </a:endParaRPr>
          </a:p>
          <a:p>
            <a:pPr marL="190500" indent="-190500" algn="l">
              <a:spcAft>
                <a:spcPts val="900"/>
              </a:spcAft>
              <a:buFont typeface="Arial"/>
              <a:buChar char="•"/>
            </a:pPr>
            <a:r>
              <a:rPr sz="1700" dirty="0" err="1">
                <a:solidFill>
                  <a:srgbClr val="4A5A6E"/>
                </a:solidFill>
                <a:latin typeface="Montserrat"/>
              </a:rPr>
              <a:t>Тріщина</a:t>
            </a:r>
            <a:r>
              <a:rPr sz="1700" dirty="0">
                <a:solidFill>
                  <a:srgbClr val="4A5A6E"/>
                </a:solidFill>
                <a:latin typeface="Montserrat"/>
              </a:rPr>
              <a:t>, </a:t>
            </a:r>
            <a:r>
              <a:rPr sz="1700" dirty="0" err="1">
                <a:solidFill>
                  <a:srgbClr val="4A5A6E"/>
                </a:solidFill>
                <a:latin typeface="Montserrat"/>
              </a:rPr>
              <a:t>що</a:t>
            </a:r>
            <a:r>
              <a:rPr sz="17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4A5A6E"/>
                </a:solidFill>
                <a:latin typeface="Montserrat"/>
              </a:rPr>
              <a:t>розкривається</a:t>
            </a:r>
            <a:r>
              <a:rPr sz="17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4A5A6E"/>
                </a:solidFill>
                <a:latin typeface="Montserrat"/>
              </a:rPr>
              <a:t>взимку</a:t>
            </a:r>
            <a:r>
              <a:rPr sz="1700" dirty="0">
                <a:solidFill>
                  <a:srgbClr val="4A5A6E"/>
                </a:solidFill>
                <a:latin typeface="Montserrat"/>
              </a:rPr>
              <a:t> і </a:t>
            </a:r>
            <a:r>
              <a:rPr sz="1700" dirty="0" err="1">
                <a:solidFill>
                  <a:srgbClr val="4A5A6E"/>
                </a:solidFill>
                <a:latin typeface="Montserrat"/>
              </a:rPr>
              <a:t>закривається</a:t>
            </a:r>
            <a:r>
              <a:rPr sz="17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4A5A6E"/>
                </a:solidFill>
                <a:latin typeface="Montserrat"/>
              </a:rPr>
              <a:t>влітку</a:t>
            </a:r>
            <a:r>
              <a:rPr sz="1700" dirty="0">
                <a:solidFill>
                  <a:srgbClr val="4A5A6E"/>
                </a:solidFill>
                <a:latin typeface="Montserrat"/>
              </a:rPr>
              <a:t>, </a:t>
            </a:r>
            <a:r>
              <a:rPr lang="uk-UA" sz="1700" dirty="0">
                <a:solidFill>
                  <a:srgbClr val="4A5A6E"/>
                </a:solidFill>
                <a:latin typeface="Montserrat"/>
              </a:rPr>
              <a:t>–</a:t>
            </a:r>
            <a:r>
              <a:rPr sz="17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4A5A6E"/>
                </a:solidFill>
                <a:latin typeface="Montserrat"/>
              </a:rPr>
              <a:t>температурна</a:t>
            </a:r>
            <a:endParaRPr sz="1700" dirty="0">
              <a:solidFill>
                <a:srgbClr val="4A5A6E"/>
              </a:solidFill>
              <a:latin typeface="Montserrat"/>
            </a:endParaRPr>
          </a:p>
          <a:p>
            <a:pPr marL="190500" indent="-190500" algn="l">
              <a:spcAft>
                <a:spcPts val="900"/>
              </a:spcAft>
              <a:buFont typeface="Arial"/>
              <a:buChar char="•"/>
            </a:pPr>
            <a:r>
              <a:rPr sz="1700" dirty="0" err="1">
                <a:solidFill>
                  <a:srgbClr val="4A5A6E"/>
                </a:solidFill>
                <a:latin typeface="Montserrat"/>
              </a:rPr>
              <a:t>Тріщина</a:t>
            </a:r>
            <a:r>
              <a:rPr sz="1700" dirty="0">
                <a:solidFill>
                  <a:srgbClr val="4A5A6E"/>
                </a:solidFill>
                <a:latin typeface="Montserrat"/>
              </a:rPr>
              <a:t>, </a:t>
            </a:r>
            <a:r>
              <a:rPr sz="1700" dirty="0" err="1">
                <a:solidFill>
                  <a:srgbClr val="4A5A6E"/>
                </a:solidFill>
                <a:latin typeface="Montserrat"/>
              </a:rPr>
              <a:t>що</a:t>
            </a:r>
            <a:r>
              <a:rPr sz="17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4A5A6E"/>
                </a:solidFill>
                <a:latin typeface="Montserrat"/>
              </a:rPr>
              <a:t>монотонно</a:t>
            </a:r>
            <a:r>
              <a:rPr sz="17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4A5A6E"/>
                </a:solidFill>
                <a:latin typeface="Montserrat"/>
              </a:rPr>
              <a:t>розкривається</a:t>
            </a:r>
            <a:r>
              <a:rPr sz="17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4A5A6E"/>
                </a:solidFill>
                <a:latin typeface="Montserrat"/>
              </a:rPr>
              <a:t>незалежно</a:t>
            </a:r>
            <a:r>
              <a:rPr sz="17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4A5A6E"/>
                </a:solidFill>
                <a:latin typeface="Montserrat"/>
              </a:rPr>
              <a:t>від</a:t>
            </a:r>
            <a:r>
              <a:rPr sz="17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4A5A6E"/>
                </a:solidFill>
                <a:latin typeface="Montserrat"/>
              </a:rPr>
              <a:t>сезону</a:t>
            </a:r>
            <a:r>
              <a:rPr sz="1700" dirty="0">
                <a:solidFill>
                  <a:srgbClr val="4A5A6E"/>
                </a:solidFill>
                <a:latin typeface="Montserrat"/>
              </a:rPr>
              <a:t>, </a:t>
            </a:r>
            <a:r>
              <a:rPr sz="1700" dirty="0" err="1">
                <a:solidFill>
                  <a:srgbClr val="4A5A6E"/>
                </a:solidFill>
                <a:latin typeface="Montserrat"/>
              </a:rPr>
              <a:t>свідчить</a:t>
            </a:r>
            <a:r>
              <a:rPr sz="17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4A5A6E"/>
                </a:solidFill>
                <a:latin typeface="Montserrat"/>
              </a:rPr>
              <a:t>про</a:t>
            </a:r>
            <a:r>
              <a:rPr sz="17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4A5A6E"/>
                </a:solidFill>
                <a:latin typeface="Montserrat"/>
              </a:rPr>
              <a:t>процес</a:t>
            </a:r>
            <a:r>
              <a:rPr sz="1700" dirty="0">
                <a:solidFill>
                  <a:srgbClr val="4A5A6E"/>
                </a:solidFill>
                <a:latin typeface="Montserrat"/>
              </a:rPr>
              <a:t>, </a:t>
            </a:r>
            <a:r>
              <a:rPr sz="1700" dirty="0" err="1">
                <a:solidFill>
                  <a:srgbClr val="4A5A6E"/>
                </a:solidFill>
                <a:latin typeface="Montserrat"/>
              </a:rPr>
              <a:t>який</a:t>
            </a:r>
            <a:r>
              <a:rPr sz="17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700" dirty="0" err="1">
                <a:solidFill>
                  <a:srgbClr val="4A5A6E"/>
                </a:solidFill>
                <a:latin typeface="Montserrat"/>
              </a:rPr>
              <a:t>триває</a:t>
            </a:r>
            <a:endParaRPr sz="1700" dirty="0">
              <a:solidFill>
                <a:srgbClr val="4A5A6E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Типові помилки обстеження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2564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1900" dirty="0" err="1">
                <a:solidFill>
                  <a:srgbClr val="224D83"/>
                </a:solidFill>
                <a:latin typeface="Montserrat"/>
              </a:rPr>
              <a:t>Обстеження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лише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доступних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конструкцій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sz="1900" dirty="0">
                <a:solidFill>
                  <a:srgbClr val="224D83"/>
                </a:solidFill>
                <a:latin typeface="Montserrat"/>
              </a:rPr>
              <a:t>–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найгірший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стан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майже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завжди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мають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приховані</a:t>
            </a:r>
            <a:endParaRPr sz="19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1900" dirty="0" err="1">
                <a:solidFill>
                  <a:srgbClr val="224D83"/>
                </a:solidFill>
                <a:latin typeface="Montserrat"/>
              </a:rPr>
              <a:t>Відсутність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розкриттів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опорних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вузлів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і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зон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анкерування</a:t>
            </a:r>
            <a:endParaRPr sz="19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1900" dirty="0" err="1">
                <a:solidFill>
                  <a:srgbClr val="224D83"/>
                </a:solidFill>
                <a:latin typeface="Montserrat"/>
              </a:rPr>
              <a:t>Ігнорування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історії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об'єкта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: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перепланувань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,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протікань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,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зміни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призначення</a:t>
            </a:r>
            <a:endParaRPr sz="19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1900" dirty="0" err="1">
                <a:solidFill>
                  <a:srgbClr val="224D83"/>
                </a:solidFill>
                <a:latin typeface="Montserrat"/>
              </a:rPr>
              <a:t>Одноразове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вимірювання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тріщин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без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спостереження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в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часі</a:t>
            </a:r>
            <a:endParaRPr sz="19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1900" dirty="0" err="1">
                <a:solidFill>
                  <a:srgbClr val="224D83"/>
                </a:solidFill>
                <a:latin typeface="Montserrat"/>
              </a:rPr>
              <a:t>Повірочний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розрахунок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за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проєктними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, а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не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фактичними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характеристиками</a:t>
            </a:r>
            <a:endParaRPr sz="1900" dirty="0">
              <a:solidFill>
                <a:srgbClr val="224D83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Категорії технічного стану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1828800"/>
          <a:ext cx="10972800" cy="2097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61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307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058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Категорія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Стан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Дії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І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Нормальний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Експлуатація без обмежень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ІІ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Задовільний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Заходи захисту; експлуатація без обмежень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ІІІ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Непридатний до нормальної експлуатації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Підсилення або обмеження навантажень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ІV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Аварійний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Негайне припинення експлуатації, евакуація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94360" y="44805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spcAft>
                <a:spcPts val="1000"/>
              </a:spcAft>
              <a:buNone/>
            </a:pPr>
            <a:r>
              <a:rPr sz="1900">
                <a:solidFill>
                  <a:srgbClr val="4A5A6E"/>
                </a:solidFill>
                <a:latin typeface="Montserrat"/>
              </a:rPr>
              <a:t>Категорія будівлі визначається за найгіршою категорією основних несучих елементів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Відповідальність за висновок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73736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300" b="1">
                <a:solidFill>
                  <a:srgbClr val="224D83"/>
                </a:solidFill>
                <a:latin typeface="Montserrat ExtraBold"/>
              </a:rPr>
              <a:t>Типова ситуація: замовник тисне, щоб поставили ІІ категорію замість ІІІ,
бо ІІІ тягне витрати на підсилення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3657600"/>
            <a:ext cx="109728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1900">
                <a:solidFill>
                  <a:srgbClr val="4A5A6E"/>
                </a:solidFill>
                <a:latin typeface="Montserrat"/>
              </a:rPr>
              <a:t>Відповідальність несе той, хто підписав висновок. Обвалення Sampoong сталося після того, як керівництво вирішило не закривати магазин попри явні ознаки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Фізичний знос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73736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3400" b="1">
                <a:solidFill>
                  <a:srgbClr val="224D83"/>
                </a:solidFill>
                <a:latin typeface="Montserrat"/>
              </a:rPr>
              <a:t>Фб = Σ (Фi · Li)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3037449"/>
              </p:ext>
            </p:extLst>
          </p:nvPr>
        </p:nvGraphicFramePr>
        <p:xfrm>
          <a:off x="594360" y="2468880"/>
          <a:ext cx="10972800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529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Елемент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Фi, %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Li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Добуток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Фундаменти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10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0,12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1,2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Стіни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25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0,30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7,5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Перекриття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30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0,20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6,0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Покрівля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50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0,08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4,0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Підлоги, вікна, оздоблення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45–60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0,30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16,0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Разом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dirty="0">
                          <a:solidFill>
                            <a:srgbClr val="224D83"/>
                          </a:solidFill>
                          <a:latin typeface="+mn-lt"/>
                        </a:rPr>
                        <a:t>–</a:t>
                      </a:r>
                      <a:endParaRPr sz="1500" dirty="0">
                        <a:solidFill>
                          <a:srgbClr val="224D83"/>
                        </a:solidFill>
                        <a:latin typeface="Montserrat"/>
                      </a:endParaRP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1,00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dirty="0">
                          <a:solidFill>
                            <a:srgbClr val="224D83"/>
                          </a:solidFill>
                          <a:latin typeface="Montserrat"/>
                        </a:rPr>
                        <a:t>34,7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Що знос не показує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357586"/>
            <a:ext cx="10332720" cy="9541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 dirty="0" err="1">
                <a:solidFill>
                  <a:srgbClr val="224D83"/>
                </a:solidFill>
                <a:latin typeface="Montserrat ExtraBold"/>
              </a:rPr>
              <a:t>Фізичний</a:t>
            </a:r>
            <a:r>
              <a:rPr sz="28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800" b="1" dirty="0" err="1">
                <a:solidFill>
                  <a:srgbClr val="224D83"/>
                </a:solidFill>
                <a:latin typeface="Montserrat ExtraBold"/>
              </a:rPr>
              <a:t>знос</a:t>
            </a:r>
            <a:r>
              <a:rPr sz="28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lang="en-US" sz="2800" b="1" dirty="0">
                <a:solidFill>
                  <a:srgbClr val="224D83"/>
                </a:solidFill>
                <a:latin typeface="Montserrat ExtraBold"/>
              </a:rPr>
              <a:t>–</a:t>
            </a:r>
            <a:r>
              <a:rPr sz="28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800" b="1" dirty="0" err="1">
                <a:solidFill>
                  <a:srgbClr val="224D83"/>
                </a:solidFill>
                <a:latin typeface="Montserrat ExtraBold"/>
              </a:rPr>
              <a:t>вартісна</a:t>
            </a:r>
            <a:r>
              <a:rPr sz="28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800" b="1" dirty="0" err="1">
                <a:solidFill>
                  <a:srgbClr val="224D83"/>
                </a:solidFill>
                <a:latin typeface="Montserrat ExtraBold"/>
              </a:rPr>
              <a:t>характеристика</a:t>
            </a:r>
            <a:r>
              <a:rPr sz="2800" b="1" dirty="0">
                <a:solidFill>
                  <a:srgbClr val="224D83"/>
                </a:solidFill>
                <a:latin typeface="Montserrat ExtraBold"/>
              </a:rPr>
              <a:t>,
а </a:t>
            </a:r>
            <a:r>
              <a:rPr sz="2800" b="1" dirty="0" err="1">
                <a:solidFill>
                  <a:srgbClr val="224D83"/>
                </a:solidFill>
                <a:latin typeface="Montserrat ExtraBold"/>
              </a:rPr>
              <a:t>не</a:t>
            </a:r>
            <a:r>
              <a:rPr sz="28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800" b="1" dirty="0" err="1">
                <a:solidFill>
                  <a:srgbClr val="224D83"/>
                </a:solidFill>
                <a:latin typeface="Montserrat ExtraBold"/>
              </a:rPr>
              <a:t>показник</a:t>
            </a:r>
            <a:r>
              <a:rPr sz="28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800" b="1" dirty="0" err="1">
                <a:solidFill>
                  <a:srgbClr val="224D83"/>
                </a:solidFill>
                <a:latin typeface="Montserrat ExtraBold"/>
              </a:rPr>
              <a:t>несучої</a:t>
            </a:r>
            <a:r>
              <a:rPr sz="28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800" b="1" dirty="0" err="1">
                <a:solidFill>
                  <a:srgbClr val="224D83"/>
                </a:solidFill>
                <a:latin typeface="Montserrat ExtraBold"/>
              </a:rPr>
              <a:t>здатності</a:t>
            </a:r>
            <a:endParaRPr sz="2800" b="1" dirty="0">
              <a:solidFill>
                <a:srgbClr val="224D83"/>
              </a:solidFill>
              <a:latin typeface="Montserrat ExtraBold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4360" y="3657600"/>
            <a:ext cx="1097280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1900" dirty="0" err="1">
                <a:solidFill>
                  <a:srgbClr val="4A5A6E"/>
                </a:solidFill>
                <a:latin typeface="Montserrat"/>
              </a:rPr>
              <a:t>Будівля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з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високим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зносом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оздоблення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може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мати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цілком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працездатний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каркас</a:t>
            </a:r>
            <a:endParaRPr sz="1900" dirty="0">
              <a:solidFill>
                <a:srgbClr val="4A5A6E"/>
              </a:solidFill>
              <a:latin typeface="Montserrat"/>
            </a:endParaRPr>
          </a:p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1900" dirty="0" err="1">
                <a:solidFill>
                  <a:srgbClr val="4A5A6E"/>
                </a:solidFill>
                <a:latin typeface="Montserrat"/>
              </a:rPr>
              <a:t>Свіжий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фасад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не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свідчить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про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стан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прихованих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конструкцій</a:t>
            </a:r>
            <a:endParaRPr sz="1900" dirty="0">
              <a:solidFill>
                <a:srgbClr val="4A5A6E"/>
              </a:solidFill>
              <a:latin typeface="Montserrat"/>
            </a:endParaRPr>
          </a:p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1900" dirty="0" err="1">
                <a:solidFill>
                  <a:srgbClr val="4A5A6E"/>
                </a:solidFill>
                <a:latin typeface="Montserrat"/>
              </a:rPr>
              <a:t>Робити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висновок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про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можливість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експлуатації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за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одним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відсотком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зносу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неприпустимо</a:t>
            </a:r>
            <a:endParaRPr sz="1900" dirty="0">
              <a:solidFill>
                <a:srgbClr val="4A5A6E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Прогнозування залишкового ресурсу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6984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2500" b="1">
                <a:solidFill>
                  <a:srgbClr val="224D83"/>
                </a:solidFill>
                <a:latin typeface="Montserrat"/>
              </a:rPr>
              <a:t>Дифузійна модель:   x(t) = k · √t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sz="2500" b="1">
                <a:solidFill>
                  <a:srgbClr val="224D83"/>
                </a:solidFill>
                <a:latin typeface="Montserrat"/>
              </a:rPr>
              <a:t>Лінійна модель:      Δs(t) = v · (t − t₀)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sz="2500" b="1">
                <a:solidFill>
                  <a:srgbClr val="224D83"/>
                </a:solidFill>
                <a:latin typeface="Montserrat"/>
              </a:rPr>
              <a:t>Залишковий ресурс:  Tзал = tгран − tобст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3840480"/>
            <a:ext cx="10972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spcAft>
                <a:spcPts val="1000"/>
              </a:spcAft>
              <a:buNone/>
            </a:pPr>
            <a:r>
              <a:rPr sz="1800" dirty="0" err="1">
                <a:solidFill>
                  <a:srgbClr val="4A5A6E"/>
                </a:solidFill>
                <a:latin typeface="Montserrat"/>
              </a:rPr>
              <a:t>Кореневий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характер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пояснюється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просто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: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що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глибше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фронт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,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то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довший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шлях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має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подолати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CO₂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до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реакційної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зони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lang="uk-UA" sz="1800" dirty="0">
                <a:solidFill>
                  <a:srgbClr val="4A5A6E"/>
                </a:solidFill>
                <a:latin typeface="Montserrat"/>
              </a:rPr>
              <a:t>–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процес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уповільнюється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сам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собою</a:t>
            </a:r>
            <a:endParaRPr sz="1800" dirty="0">
              <a:solidFill>
                <a:srgbClr val="4A5A6E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Приклад: плита перекриття 1975 року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1900">
                <a:solidFill>
                  <a:srgbClr val="224D83"/>
                </a:solidFill>
                <a:latin typeface="Montserrat"/>
              </a:rPr>
              <a:t>Захисний шар 20 мм, клас XC3. Через 45 років виміряна глибина карбонізації 14 мм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377440"/>
            <a:ext cx="106984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2500" b="1">
                <a:solidFill>
                  <a:srgbClr val="224D83"/>
                </a:solidFill>
                <a:latin typeface="Montserrat"/>
              </a:rPr>
              <a:t>k = 14 / √45 = 2,09 мм/рік^0,5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sz="2500" b="1">
                <a:solidFill>
                  <a:srgbClr val="224D83"/>
                </a:solidFill>
                <a:latin typeface="Montserrat"/>
              </a:rPr>
              <a:t>t = (20 / 2,09)² = 91,8 року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sz="2500" b="1">
                <a:solidFill>
                  <a:srgbClr val="224D83"/>
                </a:solidFill>
                <a:latin typeface="Montserrat"/>
              </a:rPr>
              <a:t>Tзал = 91,8 − 45 = 47 років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4114800"/>
            <a:ext cx="10972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1800" dirty="0" err="1">
                <a:solidFill>
                  <a:srgbClr val="4A5A6E"/>
                </a:solidFill>
                <a:latin typeface="Montserrat"/>
              </a:rPr>
              <a:t>Далі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починається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другий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період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lang="uk-UA" sz="1800" dirty="0">
                <a:solidFill>
                  <a:srgbClr val="4A5A6E"/>
                </a:solidFill>
                <a:latin typeface="Montserrat"/>
              </a:rPr>
              <a:t>–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власне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корозія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,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значно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коротший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: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від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кількох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років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до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двох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десятиліть</a:t>
            </a:r>
            <a:endParaRPr sz="1800" dirty="0">
              <a:solidFill>
                <a:srgbClr val="4A5A6E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Що буде, якщо шар удвічі менший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828800"/>
            <a:ext cx="106984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2700" b="1">
                <a:solidFill>
                  <a:srgbClr val="224D83"/>
                </a:solidFill>
                <a:latin typeface="Montserrat"/>
              </a:rPr>
              <a:t>Фактичний шар 10 мм замість 20: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sz="2700" b="1">
                <a:solidFill>
                  <a:srgbClr val="224D83"/>
                </a:solidFill>
                <a:latin typeface="Montserrat"/>
              </a:rPr>
              <a:t>t = (10 / 2,09)² = 22,9 року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01752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600" b="1">
                <a:solidFill>
                  <a:srgbClr val="224D83"/>
                </a:solidFill>
                <a:latin typeface="Montserrat ExtraBold"/>
              </a:rPr>
              <a:t>Зменшення захисного шару вдвічі
скорочує час до депасивації вчетверо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448056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1800">
                <a:solidFill>
                  <a:srgbClr val="4A5A6E"/>
                </a:solidFill>
                <a:latin typeface="Montserrat"/>
              </a:rPr>
              <a:t>Час пропорційний квадрату товщини шару. Це найсильніший кількісний аргумент на користь контролю за фіксаторами арматури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Джерела похибки прогнозу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22211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1900" dirty="0" err="1">
                <a:solidFill>
                  <a:srgbClr val="224D83"/>
                </a:solidFill>
                <a:latin typeface="Montserrat"/>
              </a:rPr>
              <a:t>Зміна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умов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експлуатації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: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постійне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зволоження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різко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змінює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коефіцієнт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k</a:t>
            </a: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1900" dirty="0" err="1">
                <a:solidFill>
                  <a:srgbClr val="224D83"/>
                </a:solidFill>
                <a:latin typeface="Montserrat"/>
              </a:rPr>
              <a:t>Нерівномірність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деградації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: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виміряне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в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одній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точці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не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характеризує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весь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елемент</a:t>
            </a:r>
            <a:endParaRPr sz="19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1900" dirty="0" err="1">
                <a:solidFill>
                  <a:srgbClr val="224D83"/>
                </a:solidFill>
                <a:latin typeface="Montserrat"/>
              </a:rPr>
              <a:t>Вплив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тріщин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sz="1900" dirty="0">
                <a:solidFill>
                  <a:srgbClr val="224D83"/>
                </a:solidFill>
                <a:latin typeface="Montserrat"/>
              </a:rPr>
              <a:t>–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локальні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шляхи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прискореного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проникнення</a:t>
            </a:r>
            <a:endParaRPr sz="19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1900" dirty="0" err="1">
                <a:solidFill>
                  <a:srgbClr val="224D83"/>
                </a:solidFill>
                <a:latin typeface="Montserrat"/>
              </a:rPr>
              <a:t>Неврахування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другого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періоду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в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загальному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ресурсі</a:t>
            </a:r>
            <a:endParaRPr sz="19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1900" dirty="0" err="1">
                <a:solidFill>
                  <a:srgbClr val="224D83"/>
                </a:solidFill>
                <a:latin typeface="Montserrat"/>
              </a:rPr>
              <a:t>Припущення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про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сталість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k,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тоді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як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концентрація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CO₂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зростає</a:t>
            </a:r>
            <a:endParaRPr sz="1900" dirty="0">
              <a:solidFill>
                <a:srgbClr val="224D83"/>
              </a:solidFill>
              <a:latin typeface="Montserra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420624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100" b="1">
                <a:solidFill>
                  <a:srgbClr val="224D83"/>
                </a:solidFill>
                <a:latin typeface="Montserrat ExtraBold"/>
              </a:rPr>
              <a:t>Прогноз подавати діапазоном і призначати дату наступного обстеження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Моніторинг конструкцій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1920240"/>
          <a:ext cx="10972800" cy="2066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29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96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50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Що контролюється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Засоби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Застосування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Осідання і крени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Геодезичні марки, інклінометри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Фундаменти, висотні будівлі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Розкриття тріщин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Щілиноміри, тензодатчики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Стіни, вузли, склепіння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Деформації та зусилля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Тензорезистори, волоконно-оптичні сенсори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Великопрогінні, вантові системи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Динамічні характеристики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Акселерометри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Мости, висотні будівлі, покриття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94360" y="429768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spcAft>
                <a:spcPts val="1000"/>
              </a:spcAft>
              <a:buNone/>
            </a:pPr>
            <a:r>
              <a:rPr sz="1800">
                <a:solidFill>
                  <a:srgbClr val="4A5A6E"/>
                </a:solidFill>
                <a:latin typeface="Montserrat"/>
              </a:rPr>
              <a:t>Обов'язковий для класу наслідків СС3 та за особливих умов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 dirty="0" err="1">
                <a:solidFill>
                  <a:srgbClr val="224D83"/>
                </a:solidFill>
                <a:latin typeface="Montserrat ExtraBold"/>
              </a:rPr>
              <a:t>Головне</a:t>
            </a:r>
            <a:r>
              <a:rPr sz="3200" b="1" dirty="0">
                <a:solidFill>
                  <a:srgbClr val="224D83"/>
                </a:solidFill>
                <a:latin typeface="Montserrat ExtraBold"/>
              </a:rPr>
              <a:t> в </a:t>
            </a:r>
            <a:r>
              <a:rPr sz="3200" b="1" dirty="0" err="1">
                <a:solidFill>
                  <a:srgbClr val="224D83"/>
                </a:solidFill>
                <a:latin typeface="Montserrat ExtraBold"/>
              </a:rPr>
              <a:t>системі</a:t>
            </a:r>
            <a:r>
              <a:rPr sz="3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3200" b="1" dirty="0" err="1">
                <a:solidFill>
                  <a:srgbClr val="224D83"/>
                </a:solidFill>
                <a:latin typeface="Montserrat ExtraBold"/>
              </a:rPr>
              <a:t>моніторингу</a:t>
            </a:r>
            <a:r>
              <a:rPr sz="3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lang="en-US" sz="3200" b="1" dirty="0">
                <a:solidFill>
                  <a:srgbClr val="224D83"/>
                </a:solidFill>
              </a:rPr>
              <a:t>–</a:t>
            </a:r>
            <a:r>
              <a:rPr sz="3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3200" b="1" dirty="0" err="1">
                <a:solidFill>
                  <a:srgbClr val="224D83"/>
                </a:solidFill>
                <a:latin typeface="Montserrat ExtraBold"/>
              </a:rPr>
              <a:t>не</a:t>
            </a:r>
            <a:r>
              <a:rPr sz="3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3200" b="1" dirty="0" err="1">
                <a:solidFill>
                  <a:srgbClr val="224D83"/>
                </a:solidFill>
                <a:latin typeface="Montserrat ExtraBold"/>
              </a:rPr>
              <a:t>датчики</a:t>
            </a:r>
            <a:endParaRPr sz="3200" b="1" dirty="0">
              <a:solidFill>
                <a:srgbClr val="224D83"/>
              </a:solidFill>
              <a:latin typeface="Montserrat ExtraBold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2011680"/>
          <a:ext cx="10972800" cy="188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29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307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89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Рівень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dirty="0" err="1">
                          <a:solidFill>
                            <a:srgbClr val="FFFFFF"/>
                          </a:solidFill>
                          <a:latin typeface="Montserrat"/>
                        </a:rPr>
                        <a:t>Що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Montserrat"/>
                        </a:rPr>
                        <a:t> </a:t>
                      </a:r>
                      <a:r>
                        <a:rPr sz="1400" b="1" dirty="0" err="1">
                          <a:solidFill>
                            <a:srgbClr val="FFFFFF"/>
                          </a:solidFill>
                          <a:latin typeface="Montserrat"/>
                        </a:rPr>
                        <a:t>означає</a:t>
                      </a:r>
                      <a:endParaRPr sz="1400" b="1" dirty="0">
                        <a:solidFill>
                          <a:srgbClr val="FFFFFF"/>
                        </a:solidFill>
                        <a:latin typeface="Montserrat"/>
                      </a:endParaRP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Дія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Попереджувальний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Параметр вийшов за очікувані межі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Аналіз причин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Тривожний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Зміна значуща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Позачергове обстеження, обмеження експлуатації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Аварійний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Загроза обвалення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Евакуація</a:t>
                      </a:r>
                      <a:endParaRPr sz="1600" dirty="0">
                        <a:solidFill>
                          <a:srgbClr val="224D83"/>
                        </a:solidFill>
                        <a:latin typeface="Montserrat"/>
                      </a:endParaRP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914400" y="3749039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200" b="1">
                <a:solidFill>
                  <a:srgbClr val="224D83"/>
                </a:solidFill>
                <a:latin typeface="Montserrat ExtraBold"/>
              </a:rPr>
              <a:t>Без критеріїв і регламенту реагування система збирає дані,
які нікого ні до чого не зобов'язують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Як деградація знижує живучість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1900" dirty="0" err="1">
                <a:solidFill>
                  <a:srgbClr val="224D83"/>
                </a:solidFill>
                <a:latin typeface="Montserrat"/>
              </a:rPr>
              <a:t>Перерозподіл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зусиль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після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втрати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елемента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вимагає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запасу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в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сусідніх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sz="1900" dirty="0">
                <a:solidFill>
                  <a:srgbClr val="224D83"/>
                </a:solidFill>
                <a:latin typeface="Montserrat"/>
              </a:rPr>
              <a:t>–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кородована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конструкція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його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не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має</a:t>
            </a:r>
            <a:endParaRPr sz="19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1900" dirty="0" err="1">
                <a:solidFill>
                  <a:srgbClr val="224D83"/>
                </a:solidFill>
                <a:latin typeface="Montserrat"/>
              </a:rPr>
              <a:t>Корозія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знижує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пластичність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арматури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: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в'язкі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схеми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руйнування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стають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крихкими</a:t>
            </a:r>
            <a:endParaRPr sz="19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1900" dirty="0" err="1">
                <a:solidFill>
                  <a:srgbClr val="224D83"/>
                </a:solidFill>
                <a:latin typeface="Montserrat"/>
              </a:rPr>
              <a:t>Деградація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вражає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насамперед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вузли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і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зони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анкерування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sz="1900" dirty="0">
                <a:solidFill>
                  <a:srgbClr val="224D83"/>
                </a:solidFill>
                <a:latin typeface="Montserrat"/>
              </a:rPr>
              <a:t>–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саме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те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,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від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чого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залежить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безперервність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системи</a:t>
            </a:r>
            <a:endParaRPr sz="19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1900" dirty="0" err="1">
                <a:solidFill>
                  <a:srgbClr val="224D83"/>
                </a:solidFill>
                <a:latin typeface="Montserrat"/>
              </a:rPr>
              <a:t>Прихований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характер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: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фактична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живучість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нижча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за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розрахункову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, і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ніхто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про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це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не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знає</a:t>
            </a:r>
            <a:endParaRPr sz="1900" dirty="0">
              <a:solidFill>
                <a:srgbClr val="224D83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Ключовий висновок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01168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800" b="1">
                <a:solidFill>
                  <a:srgbClr val="224D83"/>
                </a:solidFill>
                <a:latin typeface="Montserrat ExtraBold"/>
              </a:rPr>
              <a:t>Проєктна живучість, як і проєктна надійність,
є верхньою межею фактичної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4206240"/>
            <a:ext cx="109728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1800">
                <a:solidFill>
                  <a:srgbClr val="4A5A6E"/>
                </a:solidFill>
                <a:latin typeface="Montserrat"/>
              </a:rPr>
              <a:t>Підтримання живучості протягом терміну служби забезпечується не розрахунком, а обслуговуванням. Саме тому обстеження і моніторинг належать до системи забезпечення безпеки, а не до господарських робіт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Висновки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000"/>
              </a:spcAft>
              <a:buFont typeface="Arial"/>
              <a:buChar char="•"/>
            </a:pPr>
            <a:r>
              <a:rPr sz="1800" dirty="0" err="1">
                <a:solidFill>
                  <a:srgbClr val="224D83"/>
                </a:solidFill>
                <a:latin typeface="Montserrat"/>
              </a:rPr>
              <a:t>Спільна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умова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більшості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механізмів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деградації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sz="1800" dirty="0">
                <a:solidFill>
                  <a:srgbClr val="224D83"/>
                </a:solidFill>
                <a:latin typeface="Montserrat"/>
              </a:rPr>
              <a:t>–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волога</a:t>
            </a:r>
            <a:endParaRPr sz="18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000"/>
              </a:spcAft>
              <a:buFont typeface="Arial"/>
              <a:buChar char="•"/>
            </a:pPr>
            <a:r>
              <a:rPr sz="1800" dirty="0" err="1">
                <a:solidFill>
                  <a:srgbClr val="224D83"/>
                </a:solidFill>
                <a:latin typeface="Montserrat"/>
              </a:rPr>
              <a:t>Корозія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арматури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має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два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періоди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: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до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депасивації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і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власне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корозії</a:t>
            </a:r>
            <a:endParaRPr sz="18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000"/>
              </a:spcAft>
              <a:buFont typeface="Arial"/>
              <a:buChar char="•"/>
            </a:pPr>
            <a:r>
              <a:rPr sz="1800" dirty="0" err="1">
                <a:solidFill>
                  <a:srgbClr val="224D83"/>
                </a:solidFill>
                <a:latin typeface="Montserrat"/>
              </a:rPr>
              <a:t>Час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до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депасивації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пропорційний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квадрату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товщини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захисного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шару</a:t>
            </a:r>
            <a:endParaRPr sz="18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000"/>
              </a:spcAft>
              <a:buFont typeface="Arial"/>
              <a:buChar char="•"/>
            </a:pPr>
            <a:r>
              <a:rPr sz="1800" dirty="0" err="1">
                <a:solidFill>
                  <a:srgbClr val="224D83"/>
                </a:solidFill>
                <a:latin typeface="Montserrat"/>
              </a:rPr>
              <a:t>Категорія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стану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визначається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за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найгіршим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несучим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елементом</a:t>
            </a:r>
            <a:endParaRPr sz="18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000"/>
              </a:spcAft>
              <a:buFont typeface="Arial"/>
              <a:buChar char="•"/>
            </a:pPr>
            <a:r>
              <a:rPr sz="1800" dirty="0" err="1">
                <a:solidFill>
                  <a:srgbClr val="224D83"/>
                </a:solidFill>
                <a:latin typeface="Montserrat"/>
              </a:rPr>
              <a:t>Фізичний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знос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не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замінює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оцінювання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несучої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здатності</a:t>
            </a:r>
            <a:endParaRPr sz="18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000"/>
              </a:spcAft>
              <a:buFont typeface="Arial"/>
              <a:buChar char="•"/>
            </a:pPr>
            <a:r>
              <a:rPr sz="1800" dirty="0" err="1">
                <a:solidFill>
                  <a:srgbClr val="224D83"/>
                </a:solidFill>
                <a:latin typeface="Montserrat"/>
              </a:rPr>
              <a:t>Прогноз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ресурсу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подається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діапазоном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із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датою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наступного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обстеження</a:t>
            </a:r>
            <a:endParaRPr sz="18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000"/>
              </a:spcAft>
              <a:buFont typeface="Arial"/>
              <a:buChar char="•"/>
            </a:pPr>
            <a:r>
              <a:rPr sz="1800" dirty="0" err="1">
                <a:solidFill>
                  <a:srgbClr val="224D83"/>
                </a:solidFill>
                <a:latin typeface="Montserrat"/>
              </a:rPr>
              <a:t>Деградація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знижує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живучість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системи</a:t>
            </a:r>
            <a:endParaRPr sz="1800" dirty="0">
              <a:solidFill>
                <a:srgbClr val="224D83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Завдання на самостійну роботу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1800">
                <a:solidFill>
                  <a:srgbClr val="224D83"/>
                </a:solidFill>
                <a:latin typeface="Montserrat"/>
              </a:rPr>
              <a:t>Опрацювати положення ДБН В.1.2-14:2018 щодо довговічності та заданого терміну служби</a:t>
            </a: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1800">
                <a:solidFill>
                  <a:srgbClr val="224D83"/>
                </a:solidFill>
                <a:latin typeface="Montserrat"/>
              </a:rPr>
              <a:t>Ознайомитися з класами впливу середовища і вимогами до бетону та захисного шару</a:t>
            </a: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1800">
                <a:solidFill>
                  <a:srgbClr val="224D83"/>
                </a:solidFill>
                <a:latin typeface="Montserrat"/>
              </a:rPr>
              <a:t>Повторити методи неруйнівного контролю: принцип дії, сфера застосування, обмеження</a:t>
            </a: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1800">
                <a:solidFill>
                  <a:srgbClr val="224D83"/>
                </a:solidFill>
                <a:latin typeface="Montserrat"/>
              </a:rPr>
              <a:t>Підготуватися до ПР5: форма відомості дефектів, умовні позначення для схем</a:t>
            </a: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1800">
                <a:solidFill>
                  <a:srgbClr val="224D83"/>
                </a:solidFill>
                <a:latin typeface="Montserrat"/>
              </a:rPr>
              <a:t>Для ПР6: дифузійна модель деградації, обчислення фізичного зносу за питомими вагами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Житомирська політехніка">
      <a:dk1>
        <a:srgbClr val="224D83"/>
      </a:dk1>
      <a:lt1>
        <a:sysClr val="window" lastClr="FFFFFF"/>
      </a:lt1>
      <a:dk2>
        <a:srgbClr val="FFFFFF"/>
      </a:dk2>
      <a:lt2>
        <a:srgbClr val="224D8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Житомирська політехніка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1889</Words>
  <Application>Microsoft Office PowerPoint</Application>
  <PresentationFormat>Широкий екран</PresentationFormat>
  <Paragraphs>314</Paragraphs>
  <Slides>30</Slides>
  <Notes>29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30</vt:i4>
      </vt:variant>
    </vt:vector>
  </HeadingPairs>
  <TitlesOfParts>
    <vt:vector size="34" baseType="lpstr">
      <vt:lpstr>Arial</vt:lpstr>
      <vt:lpstr>Montserrat</vt:lpstr>
      <vt:lpstr>Montserrat ExtraBold</vt:lpstr>
      <vt:lpstr>Тема Office</vt:lpstr>
      <vt:lpstr>Системи надійності і безпеки будівель
та протипожежний інжиніринг 
Лекція 3 Довговічність, технічний стан і живучість будівель</vt:lpstr>
      <vt:lpstr>План лекції</vt:lpstr>
      <vt:lpstr>Чому деградація важливіша за перевантаження</vt:lpstr>
      <vt:lpstr>Чому арматура в бетоні не кородує</vt:lpstr>
      <vt:lpstr>Два сценарії депасивації</vt:lpstr>
      <vt:lpstr>Чому процес самоприскорюється</vt:lpstr>
      <vt:lpstr>Механізми деградації за матеріалами</vt:lpstr>
      <vt:lpstr>Спільна умова майже всіх механізмів</vt:lpstr>
      <vt:lpstr>Класи впливу середовища</vt:lpstr>
      <vt:lpstr>Захисний шар</vt:lpstr>
      <vt:lpstr>Проєктний термін служби</vt:lpstr>
      <vt:lpstr>Етапи обстеження</vt:lpstr>
      <vt:lpstr>Методи інструментального обстеження</vt:lpstr>
      <vt:lpstr>Як читати тріщини</vt:lpstr>
      <vt:lpstr>Типові помилки обстеження</vt:lpstr>
      <vt:lpstr>Категорії технічного стану</vt:lpstr>
      <vt:lpstr>Відповідальність за висновок</vt:lpstr>
      <vt:lpstr>Фізичний знос</vt:lpstr>
      <vt:lpstr>Що знос не показує</vt:lpstr>
      <vt:lpstr>Прогнозування залишкового ресурсу</vt:lpstr>
      <vt:lpstr>Приклад: плита перекриття 1975 року</vt:lpstr>
      <vt:lpstr>Що буде, якщо шар удвічі менший</vt:lpstr>
      <vt:lpstr>Джерела похибки прогнозу</vt:lpstr>
      <vt:lpstr>Моніторинг конструкцій</vt:lpstr>
      <vt:lpstr>Головне в системі моніторингу – не датчики</vt:lpstr>
      <vt:lpstr>Як деградація знижує живучість</vt:lpstr>
      <vt:lpstr>Ключовий висновок</vt:lpstr>
      <vt:lpstr>Висновки</vt:lpstr>
      <vt:lpstr>Завдання на самостійну роботу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Новосьолов Іван Володимирович</dc:creator>
  <cp:lastModifiedBy>Vadim M</cp:lastModifiedBy>
  <cp:revision>9</cp:revision>
  <dcterms:created xsi:type="dcterms:W3CDTF">2023-01-12T09:20:21Z</dcterms:created>
  <dcterms:modified xsi:type="dcterms:W3CDTF">2026-10-02T06:46:14Z</dcterms:modified>
</cp:coreProperties>
</file>