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charts/chart2.xml" ContentType="application/vnd.openxmlformats-officedocument.drawingml.chart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Частка у ВВП ЄС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B2A5B"/>
              </a:solidFill>
              <a:effectLst/>
            </c:spPr>
          </c:dPt>
          <c:dPt>
            <c:idx val="1"/>
            <c:bubble3D val="0"/>
            <c:spPr>
              <a:solidFill>
                <a:srgbClr val="153E7A"/>
              </a:solidFill>
              <a:effectLst/>
            </c:spPr>
          </c:dPt>
          <c:dPt>
            <c:idx val="2"/>
            <c:bubble3D val="0"/>
            <c:spPr>
              <a:solidFill>
                <a:srgbClr val="4F79B8"/>
              </a:solidFill>
              <a:effectLst/>
            </c:spPr>
          </c:dPt>
          <c:dPt>
            <c:idx val="3"/>
            <c:bubble3D val="0"/>
            <c:spPr>
              <a:solidFill>
                <a:srgbClr val="F2B705"/>
              </a:solidFill>
              <a:effectLst/>
            </c:spPr>
          </c:dPt>
          <c:dLbls>
            <c:dLbl>
              <c:idx val="0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Німеччина</c:v>
                </c:pt>
                <c:pt idx="1">
                  <c:v>Франція</c:v>
                </c:pt>
                <c:pt idx="2">
                  <c:v>Італія</c:v>
                </c:pt>
                <c:pt idx="3">
                  <c:v>Інші 24 держави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23.8</c:v>
                </c:pt>
                <c:pt idx="1">
                  <c:v>15.8</c:v>
                </c:pt>
                <c:pt idx="2">
                  <c:v>12</c:v>
                </c:pt>
                <c:pt idx="3">
                  <c:v>48.4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E293B"/>
                </a:solidFill>
                <a:latin typeface="Arial"/>
              </a:defRPr>
            </a:pPr>
            <a:r>
              <a:rPr sz="1400" b="0" i="0" u="none" strike="noStrike">
                <a:solidFill>
                  <a:srgbClr val="1E293B"/>
                </a:solidFill>
                <a:latin typeface="Arial"/>
              </a:rPr>
              <a:t>Торгівля товарами ЄС — Україна, 2025 р., млрд €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2B705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Експорт ЄС до України</c:v>
                  </c:pt>
                  <c:pt idx="1">
                    <c:v>Імпорт ЄС з України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46.5</c:v>
                </c:pt>
                <c:pt idx="1">
                  <c:v>21.7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4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Вступ: ЄС як система sui generis. Дані станом на вересень 2026 р. Компетентності: ЗК5, СК1, РН2, РН6.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Лекція закладає концептуальну основу курсу: розуміння того, як і чому ЄС ухвалює рішення, необхідне для інтерпретації пріоритетів програм ЄС у змістовому модулі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Наголосити на логіці «малих кроків» Ж. Монне: інтеграція через конкретні галузі створює фактичну солідарність.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Звернути увагу на два виміри: поглиблення (передання повноважень) і розширення (кількість членів).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Попросити студентів визначити, на якій стадії перебувають ЄЕЗ, митний союз ЄС — Туреччина, ПВЗВТ Україна — ЄС.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Жодна теорія не пояснює все; використовуйте їх як аналітичні лінзи для різних рішень ЄС.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Ключова думка: цінності пов’язані з доступом до ринку, членства і коштів ЄС.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Єдиний ринок запроваджено 1.01.1993 після Білої книги 1985 р. (близько 300 заходів) та Єдиного європейського акта.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Фінансовий вимір: NextGenerationEU/RRF завершується у 2026 р.; пропозиція БФР 2028–2034 — близько 1,76 трлн € (1,26 % ВНД), переговори тривають (детально — тема 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 (12 год.): аналітичний огляд етапів формування ЄС; аналіз місця України в системі європейської інтеграції.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ЗМІСТОВИЙ МОДУЛЬ 1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Союз як інституційна та політико-економічна система</a:t>
            </a:r>
            <a:endParaRPr lang="en-US" sz="3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Історичні передумови формування Європейського Союзу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інтеграція як процес поглиблення співробітництва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Цінності, принципи та правові засади функціонування ЄС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як суб’єкт міжнародних економічних відносин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Спільний ринок ЄС: чотири свободи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Інституційна спроможність ЄС: сталий розвиток, конкурентоспроможність, економічна безпека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в системі європейської інтеграції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Історичні передумови формування Європейського Союзу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Декларації Шумана до «геополітичного ЄС»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групи передумов європейської інтеграції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Безпекова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Унеможливити нову війну між Францією та Німеччиною через взаємне переплетення стратегічних галузей (вугілля, сталь).</a:t>
            </a:r>
            <a:endParaRPr lang="en-US" sz="1950" dirty="0"/>
          </a:p>
        </p:txBody>
      </p:sp>
      <p:sp>
        <p:nvSpPr>
          <p:cNvPr id="13" name="Shape 9"/>
          <p:cNvSpPr/>
          <p:nvPr/>
        </p:nvSpPr>
        <p:spPr>
          <a:xfrm>
            <a:off x="6233008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461608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Повоєнна відбудова, потреба в розширенні ринків, ефект масштабу та підвищення продуктивності.</a:t>
            </a:r>
            <a:endParaRPr lang="en-US" sz="1950" dirty="0"/>
          </a:p>
        </p:txBody>
      </p:sp>
      <p:sp>
        <p:nvSpPr>
          <p:cNvPr id="18" name="Shape 13"/>
          <p:cNvSpPr/>
          <p:nvPr/>
        </p:nvSpPr>
        <p:spPr>
          <a:xfrm>
            <a:off x="548640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81328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Геополітична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77240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Біполярне протистояння; прагнення Західної Європи зберегти суб’єктність між США та СРСР.</a:t>
            </a:r>
            <a:endParaRPr lang="en-US" sz="1950" dirty="0"/>
          </a:p>
        </p:txBody>
      </p:sp>
      <p:sp>
        <p:nvSpPr>
          <p:cNvPr id="23" name="Shape 17"/>
          <p:cNvSpPr/>
          <p:nvPr/>
        </p:nvSpPr>
        <p:spPr>
          <a:xfrm>
            <a:off x="6233008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46160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24" y="4238244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165696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Ідейна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6461608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Федералістські та функціоналістські концепції: Р. Куденгове-Калергі, А. Бріан, А. Спінеллі, Д. Мітрані, Ж. Монне.</a:t>
            </a:r>
            <a:endParaRPr lang="en-US" sz="195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 Шумана (9.05.1950) → Паризький договір про ЄОВС (18.04.1951): перший наднаціональний орган — Верховний орган.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Етапи еволюції: поглиблення і розширення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45600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588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1950–1951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1588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 Шумана; Паризький договір про ЄОВС (6 держав)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236019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62008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1957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62008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Римські договори: ЄЕС і Євратом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326439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52427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1968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252427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 митного союзу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416858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42847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1973–1986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342847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Розширення: Данія, Ірландія, Велика Британія, Греція, Іспанія, Португалія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507278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33266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33266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Єдиний європейський акт; програма єдиного ринку</a:t>
            </a:r>
            <a:endParaRPr lang="en-US" sz="1450" dirty="0"/>
          </a:p>
        </p:txBody>
      </p:sp>
      <p:sp>
        <p:nvSpPr>
          <p:cNvPr id="24" name="Shape 21"/>
          <p:cNvSpPr/>
          <p:nvPr/>
        </p:nvSpPr>
        <p:spPr>
          <a:xfrm>
            <a:off x="597697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23686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1993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523686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Маастрихтський договір: ЄС, ЕВС, громадянство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688117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14105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1999/2002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614105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 (безготівкове / готівкове)</a:t>
            </a:r>
            <a:endParaRPr lang="en-US" sz="1450" dirty="0"/>
          </a:p>
        </p:txBody>
      </p:sp>
      <p:sp>
        <p:nvSpPr>
          <p:cNvPr id="30" name="Shape 27"/>
          <p:cNvSpPr/>
          <p:nvPr/>
        </p:nvSpPr>
        <p:spPr>
          <a:xfrm>
            <a:off x="778536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045252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2004–2013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7045252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до 28 держав</a:t>
            </a:r>
            <a:endParaRPr lang="en-US" sz="1450" dirty="0"/>
          </a:p>
        </p:txBody>
      </p:sp>
      <p:sp>
        <p:nvSpPr>
          <p:cNvPr id="33" name="Shape 30"/>
          <p:cNvSpPr/>
          <p:nvPr/>
        </p:nvSpPr>
        <p:spPr>
          <a:xfrm>
            <a:off x="868956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794944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2009</a:t>
            </a:r>
            <a:endParaRPr lang="en-US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794944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Лісабонський договір: правосуб’єктність ЄС, Хартія</a:t>
            </a:r>
            <a:endParaRPr lang="en-US" sz="1450" dirty="0"/>
          </a:p>
        </p:txBody>
      </p:sp>
      <p:sp>
        <p:nvSpPr>
          <p:cNvPr id="36" name="Shape 33"/>
          <p:cNvSpPr/>
          <p:nvPr/>
        </p:nvSpPr>
        <p:spPr>
          <a:xfrm>
            <a:off x="959375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8853642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1600" dirty="0"/>
          </a:p>
        </p:txBody>
      </p:sp>
      <p:sp>
        <p:nvSpPr>
          <p:cNvPr id="38" name="Text 35"/>
          <p:cNvSpPr txBox="1"/>
          <p:nvPr/>
        </p:nvSpPr>
        <p:spPr>
          <a:xfrm>
            <a:off x="8853642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Brexit; NextGenerationEU</a:t>
            </a:r>
            <a:endParaRPr lang="en-US" sz="1450" dirty="0"/>
          </a:p>
        </p:txBody>
      </p:sp>
      <p:sp>
        <p:nvSpPr>
          <p:cNvPr id="39" name="Shape 36"/>
          <p:cNvSpPr/>
          <p:nvPr/>
        </p:nvSpPr>
        <p:spPr>
          <a:xfrm>
            <a:off x="1049795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75783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2022–2026</a:t>
            </a:r>
            <a:endParaRPr lang="en-US" sz="1600" dirty="0"/>
          </a:p>
        </p:txBody>
      </p:sp>
      <p:sp>
        <p:nvSpPr>
          <p:cNvPr id="41" name="Text 38"/>
          <p:cNvSpPr txBox="1"/>
          <p:nvPr/>
        </p:nvSpPr>
        <p:spPr>
          <a:xfrm>
            <a:off x="975783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Кандидатство України; переговори; перші кластери (2026)</a:t>
            </a:r>
            <a:endParaRPr lang="en-US" sz="1450" dirty="0"/>
          </a:p>
        </p:txBody>
      </p:sp>
      <p:sp>
        <p:nvSpPr>
          <p:cNvPr id="42" name="Text 39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Закономірність «кризи як рушій інтеграції»: провал ЄОС (1954), «порожнє крісло» (1965–1966), боргова криза, COVID-19, війна РФ проти України.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інтеграція як процес поглиблення співробітництва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Економічний, політико-інституційний, правовий і ціннісний виміри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Форми економічної інтеграції за Б. Баласою та їх реалізація в ЄС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6671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6671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Зона вільної торгівлі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76656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Скасування мит і квот у взаємній торгівлі.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модель ЗВТ у відносинах із третіми країнами (ПВЗВТ з Україною).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2570013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826045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54412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54412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2935773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Митний союз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954061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єдиний зовнішній тариф і спільна торговельна політика.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ЄЕС: з 1 липня 1968 р.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484741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10344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82152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82152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21317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Спільний (єдиний) ринок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523146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вільний рух факторів виробництва.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з 1 січня 1993 р.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712482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80854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09893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09893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7490582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Економічний і валютний союз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7508870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координація економічної політики, спільна валюта.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євро з 1999 р.; 21 держава з 2026 р.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940222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65825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0376337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10376337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976798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Повна економічна інтеграція</a:t>
            </a:r>
            <a:endParaRPr lang="en-US" sz="1600" dirty="0"/>
          </a:p>
        </p:txBody>
      </p:sp>
      <p:sp>
        <p:nvSpPr>
          <p:cNvPr id="36" name="Text 33"/>
          <p:cNvSpPr txBox="1"/>
          <p:nvPr/>
        </p:nvSpPr>
        <p:spPr>
          <a:xfrm>
            <a:off x="978627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Уніфікація фіскальної та соціальної політики.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досягнуто: податки — переважно національні.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Я. Тінберген: негативна інтеграція (усунення бар’єрів) і позитивна інтеграція (спільні інституції та політики). ЄС поєднує обидві.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Теорії європейської інтеграції: аналітичні «лінзи»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103120"/>
                <a:gridCol w="4114800"/>
                <a:gridCol w="2496312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Теорія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Представники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Ключова теза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пояснює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Неофункціоналізм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Е. Хаас (1958)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Ефект «переливу» (spillover); зростання ролі наднаціональних інституцій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 митного союзу до єдиного ринку та ЕВС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Міжурядовий підхід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С. Гоффманн (1966)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 контролюють «високу політику»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Опір інтеграції в обороні, податках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Ліберальний інтерговерменталізм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Е. Моравчик (1998)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— результат міждержавного торгу на основі національних преференцій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Великі договірні та бюджетні угоди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Багаторівневе врядування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Л. Гуг, Г. Маркс (2001)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Влада розподілена між наднаціональним, національним і субнаціональним рівнями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Політика згуртованості, Interreg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Постфункціоналізм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Л. Гуг, Г. Маркс (2009)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Політизація та ідентичність стримують інтеграцію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Євроскептицизм, Brexit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Новий інтерговерменталізм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К. Бікертон та ін. (2015)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Поглиблення через міжурядові формати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Роль Європейської Ради в кризах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Диференційована інтеграція: єдність у різноманітті участі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777240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Зона євро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держава з 1 січня 2026 р. (після приєднання Болгарії).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3390824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19424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440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619424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Шенген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3619424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країн: 25 держав ЄС + Ісландія, Ліхтенштейн, Норвегія, Швейцарія.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6233008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461608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Посилена співпраця</a:t>
            </a:r>
            <a:endParaRPr lang="en-US" sz="1550" dirty="0"/>
          </a:p>
        </p:txBody>
      </p:sp>
      <p:sp>
        <p:nvSpPr>
          <p:cNvPr id="21" name="Text 16"/>
          <p:cNvSpPr txBox="1"/>
          <p:nvPr/>
        </p:nvSpPr>
        <p:spPr>
          <a:xfrm>
            <a:off x="6461608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20 ДЄС: щонайменше 9 держав-членів (напр., Європейська прокуратура, унітарний патент).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9075191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9303791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807" y="20665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303791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Винятки (opt-outs)</a:t>
            </a:r>
            <a:endParaRPr lang="en-US" sz="1550" dirty="0"/>
          </a:p>
        </p:txBody>
      </p:sp>
      <p:sp>
        <p:nvSpPr>
          <p:cNvPr id="26" name="Text 20"/>
          <p:cNvSpPr txBox="1"/>
          <p:nvPr/>
        </p:nvSpPr>
        <p:spPr>
          <a:xfrm>
            <a:off x="9303791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Данія (євро, частина простору свободи, безпеки і юстиції), Ірландія (Шенген).</a:t>
            </a:r>
            <a:endParaRPr lang="en-US" sz="20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держав-кандидатів диференціація відкриває можливість поступової інтеграції до окремих політик і програм ЄС ще до членства.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Цінності, принципи та правові засади функціонування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2–5, 7, 49 ДЄС · ст. 288 ДФЄС · Хартія основоположних прав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 ЄС (ст. 2 ДЄС) та їх операційне значення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Людська гідність і свобода;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Демократія і рівність;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Верховенство права;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 людини, зокрема права осіб, які належать до меншин.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Суспільство: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плюралізм, недискримінація, толерантність, справедливість, солідарність, рівність жінок і чоловіків.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 (ст. 3 ДЄС)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мир, внутрішній ринок, сталий розвиток, згуртованість, ЕВС, науково-технічний прогрес: «вершина» логіки втручання програм ЄС.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 як умова доступу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Членство: ст. 49 ДЄС — заявку подає європейська держава, що поважає цінності ст. 2.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Захист: процедура ст. 7 ДЄС (Польща — 2017–2024; Угорщина — з 2018).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Фінанси: Регламент (ЄС, Євратом) 2020/2092 про режим обумовленості — призупинення виплат із бюджету ЄС у разі порушень верховенства права.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Базові принципи функціонування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Наділення компетенцією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5(1)–(2) ДЄС: ЄС діє лише в межах компетенцій, наданих Договорами.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Субсидіарність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5(3) ДЄС: дія ЄС — лише якщо цілі краще досягаються на рівні Союзу.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Пропорційність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5(4) ДЄС: зміст і форма дій не виходять за межі необхідного.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548640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44398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Щира співпраця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4(3) ДЄС: взаємна підтримка Союзу та держав-членів.</a:t>
            </a:r>
            <a:endParaRPr lang="en-US" sz="2000" dirty="0"/>
          </a:p>
        </p:txBody>
      </p:sp>
      <p:sp>
        <p:nvSpPr>
          <p:cNvPr id="27" name="Shape 21"/>
          <p:cNvSpPr/>
          <p:nvPr/>
        </p:nvSpPr>
        <p:spPr>
          <a:xfrm>
            <a:off x="4338218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44398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 рівновага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13(2) ДЄС: кожна інституція діє в межах своїх повноважень.</a:t>
            </a:r>
            <a:endParaRPr lang="en-US" sz="2000" dirty="0"/>
          </a:p>
        </p:txBody>
      </p:sp>
      <p:sp>
        <p:nvSpPr>
          <p:cNvPr id="32" name="Shape 25"/>
          <p:cNvSpPr/>
          <p:nvPr/>
        </p:nvSpPr>
        <p:spPr>
          <a:xfrm>
            <a:off x="8127797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44398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Демократичні принципи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9–12 ДЄС: рівність громадян, представницька і партиципативна демократія.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Джерела права ЄС: ієрархія та acquis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97680"/>
                <a:gridCol w="441655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Характеристика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Первинне право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ДЄС, ДФЄС, Хартія основоположних прав (ст. 6(1) ДЄС), протоколи, договори про вступ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Установчий рівень: компетенції, інституції, процедури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Загальні принципи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Правова визначеність, пропорційність, недискримінація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Сформульовані Судом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Міжнародні угоди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Угоди за ст. 216–218 ДФЄС (напр., Угода про асоціацію з Україною)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Пріоритет над вторинним правом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Вторинне право (ст. 288 ДФЄС)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Регламенти, директиви, рішення, рекомендації, висновки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Регламент — прямо застосовний; директива — обов’язкова щодо результату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Судова практика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Суду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Однакове тлумачення права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«М’яке право»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Повідомлення, стратегії, робочі програми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Необов’язкові, але визначають пріоритети фінансування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 ЄС — сукупність прав і зобов’язань, яку держава-кандидат імплементує до вступу.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ЄС як суб’єкт міжнародних економічних відносин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Правосуб’єктність (ст. 47 ДЄС) · виключна компетенція у торговельній політиці (ст. 3, 207 ДФЄС)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 вага ЄС у світі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18,8 трлн €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ВВП ЄС у 2025 р. (реальне зростання — 1,5 %)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452,0 млн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 ЄС на 1 січня 2026 р.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17,0 %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частка у світовому експорті товарів і послуг (2024; Китай — 14,4 %)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держава в зоні євро (з 1.01.2026)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Торговельна наддержава: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самостійний член СОТ; мережа ЗВТ, ПВЗВТ та угод про економічне партнерство.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Регуляторний лідер: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GDPR, Регламент про штучний інтелект (ЄС) 2024/1689, CBAM (остаточний режим з 1.01.2026).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розвитку: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NDICI — «Глобальна Європа», IPA III, Ukraine Facility, EIB Global.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Eurostat (2026); ECB; Council of the EU.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Концентрація економічної ваги: частки у ВВП ЄС (2025)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566928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583680" y="1783080"/>
            <a:ext cx="50593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зовнішньоекономічної дії ЄС: 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Скринінг ПІІ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2019/452;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Іноземні субсидії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2022/2560;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Протидія економічному примусу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2023/2675;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Санкції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(ст. 215 ДФЄС): 20 пакетів проти РФ станом на червень 2026 р.;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Фінансові інструменти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зовнішньої дії та Global Gateway.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найбільші економіки формують 51,6 % ВВП ЄС — фактор, що впливає на міждержавний торг і критерій населення при голосуванні.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 ЄС впливає на світову економіку: три концепти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Нормативна сила Європи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І. Меннерс (2002): ЄС формує уявлення про «нормальне» в міжнародних відносинах через поширення цінностей — демократії, прав людини, верховенства права.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Ринкова сила Європи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 Дамро (2012): доступ до великого єдиного ринку є джерелом впливу; ЄС експортує правила ринку через торговельні угоди та умовність.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Брюссельський ефект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 Бредфорд (2020): глобальні компанії адаптуються до найвищих стандартів ЄС, тож регулювання ЄС поширюється на світові ринки.</a:t>
            </a:r>
            <a:endParaRPr lang="en-US" sz="2000" dirty="0"/>
          </a:p>
        </p:txBody>
      </p:sp>
      <p:sp>
        <p:nvSpPr>
          <p:cNvPr id="22" name="Text 17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України: доступ до ринку і фінансів ЄС дедалі тісніше пов’язаний із регуляторним наближенням.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Спільний ринок ЄС: свобода руху товарів, послуг, капіталу та робочої сили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26(2) ДФЄС: простір без внутрішніх кордонів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5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свободи єдиного ринку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463040"/>
                <a:gridCol w="3749040"/>
                <a:gridCol w="3776472"/>
              </a:tblGrid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Свобода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ДФЄС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Механізми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Товари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28–37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Митний союз; заборона мит, квот і заходів рівнозначної дії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Взаємне визнання (Cassis de Dijon, 1979); гармонізація; CE-маркування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Особи (працівники)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45–55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 працювати, проживати, започатковувати діяльність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Координація соцзабезпечення; визнання кваліфікацій (Директива 2005/36/ЄС)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Послуги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56–62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Транскордонне надання послуг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Директива про послуги 2006/123/ЄС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Капітал і платежі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63–66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Заборона обмежень руху капіталу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Союз заощаджень та інвестицій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Модельні оцінки Комісії: без єдиного ринку ВВП ЄС був би в середньому на 8–9 % нижчим (in ’t Veld, 2019).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Незавершеність ринку та секторна інтеграція України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Бар’єри: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послуги, енергетика, цифрові та фінансові ринки.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Доповідь Е. Летти (2024):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«п’ята свобода» — дослідження, інновації, знання, освіта.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єдиного ринку (травень 2025 р.)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усунення найшкідливіших бар’єрів.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синхронізація з ENTSO-E (16.03.2022); спільний транзит (з 1.10.2022); Програма єдиного ринку; «роумінг як удома» з 1.01.2026 — перша держава поза ЄС/ЄЕЗ.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«П’ята свобода» і програми ЄС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Вільний рух знань, досліджень та освіти безпосередньо корелює з логікою Horizon Europe та Erasmus+: мобільність дослідників і студентів, спільні дослідницькі консорціуми, європейські університетські альянси.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міст між темою 1 і змістовим модулем 2 курсу.</a:t>
            </a:r>
            <a:endParaRPr lang="en-US" sz="1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 спроможність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Сталий розвиток · конкурентоспроможність · економічна безпека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виміри інституційної спроможності ЄС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Сталий розвиток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Ст. 3(3) ДЄС; ст. 11 ДФЄС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Європейський зелений курс (2019)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Кліматичний закон (Регламент (ЄС) 2021/1119): −55 % до 2030 р., нейтральність до 2050 р.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Ціль −90 % до 2040 р.: остаточне схвалення Радою 5.03.2026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CBAM: остаточний режим з 2026 р.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4338218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Конкуренто-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спроможність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566818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Доповідь М. Драгі (09.2024): потреба +750–800 млрд € інвестицій щороку (4,4–4,7 % ВВП)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Компас конкурентоспроможності, COM(2025) 30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Спрощення законодавства («омнібуси»)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Робоча програма Комісії 2026 «Момент незалежності Європи»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8127797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 безпека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8356397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Стратегія JOIN(2023) 20: просування — захист — партнерство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Спільне повідомлення від 3.12.2025: моніторинг, стримування, зменшення залежностей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RESourceEU: 3 млрд € на критичну сировину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Закони про чіпи, критичну сировину, промисловість з нульовими викидами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Обмеження: одностайність у чутливих сферах; бюджет близько 1 % ВНД; регуляторне навантаження; політизація.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системі європейської інтеграції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· зобов’язання · перспективи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етапи європейської інтеграції України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8132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1119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2014/2017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1119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Угода про асоціацію (підписання / повна чинність 1.09.2017)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248036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650152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28.02.2022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650152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Заявка на членство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3479394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649184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23.06.2022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649184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кандидата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447842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48217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14.12.2023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3648217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про відкриття переговорів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77459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647250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25.06.2024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647250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Перша міжурядова конференція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6476492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646283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30.09.2025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46283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 скринінгу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747552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645316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29.10.2025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645316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Оновлені умови ПВЗВТ (ст. 29 Угоди)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847455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644348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01.01.2026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644348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«роумінг як удома»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947359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643381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15.06.2026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8643381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кластер 1 «Основи»</a:t>
            </a:r>
            <a:endParaRPr lang="en-US" sz="1450" dirty="0"/>
          </a:p>
        </p:txBody>
      </p:sp>
      <p:sp>
        <p:nvSpPr>
          <p:cNvPr id="35" name="Shape 33"/>
          <p:cNvSpPr/>
          <p:nvPr/>
        </p:nvSpPr>
        <p:spPr>
          <a:xfrm>
            <a:off x="10472623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642414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14.07.2026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9642414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кластер 6 «Зовнішні відносини»</a:t>
            </a:r>
            <a:endParaRPr lang="en-US" sz="145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Блокування відкриття кластерів знято 4 червня 2026 р. після двосторонніх домовленостей Угорщини та України щодо прав меншин — приклад дії одностайності.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Економічний вимір: торгівля та фінансова підтримка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51206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035040" y="1783080"/>
            <a:ext cx="56080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Товарообіг: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68,2 млрд €; частка ЄС у товарній торгівлі України — близько 65 %.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 Facility (2024–2027):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50 млрд € (до 33 млрд позик, близько 17 млрд грантів); виплачено ≈ 29,5 млрд € (липень 2026 р.).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Позика ЄС на 2026–2027 рр.: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млрд €.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Зобов’язання: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копенгагенські критерії; наближення до acquis; виробничі стандарти ЄС (добробут тварин, пестициди, ветпрепарати); реформи Плану для України.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European Commission, DG Trade; Council of the EU; European Council conclusions (18.06.2026).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Кластери переговорів (COM(2020) 57): статус на вересень 2026 р.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Основи процесу вступу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15.06.2026. Розділи 5, 18, 23, 24, 32; проміжні контрольні показники для 23 і 24. Відкривається першим, закривається останнім.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338218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66818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Внутрішній ринок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4566818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Вільний рух товарів, працівників, послуг, капіталу; право компаній; конкуренція; фінансові послуги.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127797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356397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Конкуренто-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спроможність та інклюзивне зростання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356397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Цифрова трансформація, наука і дослідження, освіта і культура, митний союз.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48640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1481328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Зелений порядок денний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Транспорт, енергетика, транс’європейські мережі, довкілля і зміна клімату.</a:t>
            </a:r>
            <a:endParaRPr lang="en-US" sz="1450" dirty="0"/>
          </a:p>
        </p:txBody>
      </p:sp>
      <p:sp>
        <p:nvSpPr>
          <p:cNvPr id="27" name="Shape 25"/>
          <p:cNvSpPr/>
          <p:nvPr/>
        </p:nvSpPr>
        <p:spPr>
          <a:xfrm>
            <a:off x="4338218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6681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66818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30" name="Text 28"/>
          <p:cNvSpPr txBox="1"/>
          <p:nvPr/>
        </p:nvSpPr>
        <p:spPr>
          <a:xfrm>
            <a:off x="5270906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Ресурси, сільське господарство, згуртованість</a:t>
            </a:r>
            <a:endParaRPr lang="en-US" sz="1450" dirty="0"/>
          </a:p>
        </p:txBody>
      </p:sp>
      <p:sp>
        <p:nvSpPr>
          <p:cNvPr id="31" name="Text 29"/>
          <p:cNvSpPr txBox="1"/>
          <p:nvPr/>
        </p:nvSpPr>
        <p:spPr>
          <a:xfrm>
            <a:off x="4566818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Аграрна політика, продовольча безпека, регіональна політика, фінансові та бюджетні положення.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8127797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356397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356397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35" name="Text 33"/>
          <p:cNvSpPr txBox="1"/>
          <p:nvPr/>
        </p:nvSpPr>
        <p:spPr>
          <a:xfrm>
            <a:off x="9060485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Зовнішні відносини</a:t>
            </a:r>
            <a:endParaRPr lang="en-US" sz="1700" dirty="0"/>
          </a:p>
        </p:txBody>
      </p:sp>
      <p:sp>
        <p:nvSpPr>
          <p:cNvPr id="36" name="Text 34"/>
          <p:cNvSpPr txBox="1"/>
          <p:nvPr/>
        </p:nvSpPr>
        <p:spPr>
          <a:xfrm>
            <a:off x="8356397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14.07.2026. Розділи 30 (зовнішні відносини) і 31 (зовнішня, безпекова та оборонна політика).</a:t>
            </a:r>
            <a:endParaRPr lang="en-US" sz="145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Перспективи: реформи «за заслугами»; безпека і відбудова; внутрішня готовність ЄС до розширення; модель поступової інтеграції через програми ЄС.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— політико-економічна система sui generis, що поєднує наднаціональні та міжурядові механізми; еволюціонувала через поглиблення (ЄОВС → ЕВС) і розширення (6 → 27 держав).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44144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Економічна інтеграція пройшла стадії ЗВТ, митного союзу, єдиного ринку, ЕВС; сучасна інтеграція є диференційованою.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26440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Цінності і принципи (ст. 2, 5 ДЄС) мають операційне значення: визначають умови членства, межі дій ЄС і доступ до коштів.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08736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— торговельна наддержава, регуляторний лідер і донор розвитку (17 % світового експорту; ВВП 18,8 трлн €).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892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91032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Інституційна спроможність ЄС поєднує регуляторні, фінансові, координаційні та зовнішньополітичні інструменти, але обмежена одностайністю та бюджетом.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715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7332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— на етапі переговорів (кластери 1 і 6 відкрито у 2026 р.); поступова інтеграція відбувається через ПВЗВТ, секторну інтеграцію і програми ЄС.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передумови зумовили європейську інтеграцію після 1945 р.?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Чим ЄОВС відрізнялося від класичних міжнародних організацій?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Якої стадії інтеграції за Б. Баласою досяг ЄС і чому?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Порівняйте неофункціоналізм і ліберальний інтерговерменталізм.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Що таке диференційована інтеграція?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Як цінності ст. 2 ДЄС пов’язані з доступом до коштів ЄС?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Чим регламент відрізняється від директиви?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На чому ґрунтується суб’єктність ЄС у МЕВ?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Розкрийте концепт «брюссельського ефекту».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Які механізми забезпечують функціонування єдиного ринку?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Які інструменти економічної безпеки використовує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Яке значення має відкриття кластерів 1 і 6 для України?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1. ЄС як інституційна та політико-економічна система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2026-09-11T16:19:19Z</dcterms:created>
  <dcterms:modified xsi:type="dcterms:W3CDTF">2026-09-11T16:19:19Z</dcterms:modified>
</cp:coreProperties>
</file>