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7D7B-3148-4DFC-B9F8-768689243ABB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8CE1F-4420-4236-A940-CB107D1DA4F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739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186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5BA2744-896B-4D34-A668-6F382238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CC86154-B204-4393-B0A7-02CA5AEF2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B441839-1C33-4D5F-841D-A1E6AF3B7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96E28D8-02B3-4AFC-B1E0-DB0011360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FA82EA-E71D-4911-8CEB-DE6894165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7049E31-E993-4F1F-848C-8F9B6445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784E72B-63B8-4FB9-A350-A5BB7C7D0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BD5790B-2E3B-45DA-9942-D0467342A92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EF848D4-6F90-4C42-9478-129D8699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4DE6CD6-0DA6-4FD9-A436-73A8C503E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0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Діагностичні методології</a:t>
            </a:r>
          </a:p>
          <a:p>
            <a:pPr algn="ctr">
              <a:defRPr sz="30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міжнародних організацій</a:t>
            </a:r>
            <a:endParaRPr lang="uk-UA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88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BEC6927-5D1B-433A-A725-A2174C27688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3358FC8-BAC6-402D-8CD7-CC0DB0817F9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DBA98B6-BCFB-4C0D-A6D3-B199962A787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89679B1-A9DE-43DF-9A57-309299200CF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6FC9B2B-F99E-49BB-ACF9-2F1C535DA46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9A71783-0917-4F50-BCF5-22588CE7191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23421CC3-C4F1-4817-AC5F-18807282A0AC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A8289D8-5844-44F2-BA65-BDEF449FF396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44E9453-F6DF-4838-88DD-B9D77B917C88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Діагностичні рамки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B9AB0A0-C570-4C32-B9FF-8ADDE708BCF0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Розуміння структури, функцій і меж діагностичних інструментів міжнародних організацій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EB45271E-9BC9-4599-B552-A279C0AF4270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8D7A499-4E5A-4432-9B5D-4002530AE5D7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8753A00-D3F8-463C-B648-3DEA7631CF5A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Комплексні показники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A4A70DB-04EA-4F84-82D8-A0EAC7C14EDB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Обґрунтування добору, нормалізації, визначення ваг та агрегування індикаторів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B757CB5D-09CD-46F6-B737-792D87339582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A08DFB8-290C-4249-BD29-619C2693BCAC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AA5B871-7868-45E3-B757-7D63B69CF41F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Порівняння країн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4AF3CA5-3010-4E10-B42D-1963293716E1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Побудова зіставного аналізу з урахуванням контексту, часу та якості даних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1BF738F-F4E6-4C47-A063-71F8D3BDBF54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3299E67-8BA7-4E16-B6DA-4DB85104B4E8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1A924C9-7740-4BBA-A6A7-E0B700BD000D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Критична інтерпретація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4FD8095-AFA8-4043-97BF-F629B44151E3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 стійкості оцінок і визначення меж висновків на основі рейтингів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9E38D3B5-485C-4F81-91BD-4A39E0E22C00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використовувати діагностичні оцінки як доказову основу, відтворювати логіку їх побудови та перевіряти стійкість висновків.</a:t>
            </a:r>
          </a:p>
        </p:txBody>
      </p:sp>
    </p:spTree>
    <p:extLst>
      <p:ext uri="{BB962C8B-B14F-4D97-AF65-F5344CB8AC3E}">
        <p14:creationId xmlns:p14="http://schemas.microsoft.com/office/powerpoint/2010/main" val="39783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C7722EE-E472-4305-97AC-B2DFE61DCF4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DDCBE91-67DA-4E30-8FDF-0F7D93E987C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діагностичної методології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0E6CED6-E757-4C26-9233-7A1DE624D01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CBF9C3D-2D35-485D-97C8-0BD03B86530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3657DE5-587B-4B31-B311-86AD22D65C6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A0CDFAA-9EAD-4D78-9CEA-E3500BAD4BF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5978184-6FCC-4C29-8B35-67147AB60FA6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7871288A-4275-41AD-9098-57066713922A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D1B47A6-3062-42B8-AB7E-39164B6B5C1B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4CCD64A-5B04-40DA-9034-81635E8C63B6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явище або ризик, що потребує оцінювання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449DD8-31E5-4A94-B044-BA9D7C3DAB75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A1B9D99B-76FA-4FFA-AA69-545E7B4F8EDB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E2B83FE-233D-4AF0-A3AE-927218EBB717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КОНСТРУКТ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81C7753-F46C-4574-AB7E-5C55AB88DE04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теоретично визначений зміст оцінки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566D02F-11BA-4441-8215-3ABB90AC4BA5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AB97EC15-83D1-45E5-A547-CB508572D2B0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FB1B383-C9C2-4430-AA8B-E856DABCA9C1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ВИМІРЮВАННЯ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D861849-336E-4744-B360-4137A92833D0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індикатори, джерела та правила розрахунку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A3B92BC-A8B6-450F-B67C-4ED8B3630E59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287A33DC-0DF7-4690-A289-FFC51C2DE824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9008EFA-8F31-4E84-83D5-40C472CF437E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4E3054D-2228-4DD5-8A60-6CA43C26B6FE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еталон, ціль, група країн або динаміка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AF9342C-9306-4AC0-A015-F58A31E70A64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09748DC-8691-45FA-BA84-6F5DA85DEDDE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D37AFEE-15E6-4E07-A82B-DDC115A218B8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профіль сильних сторін, обмежень і пріоритетів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6130E75C-00CE-4992-8FF0-FBC771380A51}"/>
              </a:ext>
            </a:extLst>
          </p:cNvPr>
          <p:cNvSpPr>
            <a:spLocks noGrp="1"/>
          </p:cNvSpPr>
          <p:nvPr/>
        </p:nvSpPr>
        <p:spPr>
          <a:xfrm>
            <a:off x="1476375" y="4686300"/>
            <a:ext cx="923925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Діагностика перетворює теоретичне поняття на систему спостережуваних ознак. Її висновок залежить від моделі, даних і правил порівняння.</a:t>
            </a:r>
          </a:p>
        </p:txBody>
      </p:sp>
    </p:spTree>
    <p:extLst>
      <p:ext uri="{BB962C8B-B14F-4D97-AF65-F5344CB8AC3E}">
        <p14:creationId xmlns:p14="http://schemas.microsoft.com/office/powerpoint/2010/main" val="139128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E47DCFD-45E1-48FA-8E40-E9878F60DF5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ДІАГНОСТИЧНІ РАМКИ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9443C6C-4358-41F4-A53C-524BA089FAA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типи міжнародних діагностичних інструментів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19672B6-0DB0-4C5E-962D-E81F3CC5CE6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42BD71F-8F50-4174-80CF-02C994CC6F2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0E02258-C3FC-44A8-A382-DDD3C8C8062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8871BFC-34C5-47C0-977C-FB525377AFB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856117FD-4AF9-4273-AA3B-EDE96C80B79E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інструменту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Аналітична функція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Макроекономічний нагляд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Консультації МВФ за Статтею IV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оцінювання макроекономічних ризиків і політики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аналітичний висновок та рекомендації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Секторальна діагностика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FSAP МВФ і Світового банку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аналіз стійкості фінансової системи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профіль ризиків, політик і спроможності реагування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Система індикаторів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Глобальна система показників ЦСР ООН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моніторинг прогресу щодо визначених цілей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набір показників і відстань до цілі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Комплексний індекс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Індекс людського розвитку ПРООН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узагальнення кількох вимірів розвитку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значення індексу, група та місце країни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Агрегована оцінка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Worldwide Governance Indicators Світового банку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сприйняття якості врядування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оцінка за вимірами та інтервал невизначеності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F5C04DB-7318-47D0-B3A5-9E616AF82315}"/>
              </a:ext>
            </a:extLst>
          </p:cNvPr>
          <p:cNvSpPr>
            <a:spLocks noGrp="1"/>
          </p:cNvSpPr>
          <p:nvPr/>
        </p:nvSpPr>
        <p:spPr>
          <a:xfrm>
            <a:off x="1571625" y="5772150"/>
            <a:ext cx="904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Спільна назва «діагностика» охоплює різні продукти. Дослідник має встановити, що саме вимірює інструмент і для якого рішення його створено.</a:t>
            </a:r>
          </a:p>
        </p:txBody>
      </p:sp>
    </p:spTree>
    <p:extLst>
      <p:ext uri="{BB962C8B-B14F-4D97-AF65-F5344CB8AC3E}">
        <p14:creationId xmlns:p14="http://schemas.microsoft.com/office/powerpoint/2010/main" val="28985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3A759C5B-FB9D-411D-94CD-B5FD2157025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ДІАГНОСТИЧНІ РАМКИ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398B72B-D14E-4E26-99B1-1FF6EF2C7AA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Архітектура діагностичної рамки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EE98168-8E56-44BA-878D-9CD777B0B77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646BB2F-93AC-4167-A12C-93A0D0F749A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F40B82F-E5E5-41B7-95CE-98DBE7B84CE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5C93677-5BCD-4BBA-A540-524F25DC3A3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9C68E1E-A40A-40BB-BE08-236F407F162C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20F87B1-AE09-4A60-B37D-F3711A7ECA64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210FE53-BB19-43DC-9321-F33D8D2F2495}"/>
              </a:ext>
            </a:extLst>
          </p:cNvPr>
          <p:cNvSpPr>
            <a:spLocks noGrp="1"/>
          </p:cNvSpPr>
          <p:nvPr/>
        </p:nvSpPr>
        <p:spPr>
          <a:xfrm>
            <a:off x="4667250" y="1504950"/>
            <a:ext cx="647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предмет оцінювання, одиниця аналізу, країни та часовий період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48A1B30A-3A84-42E7-9F89-8D84AE7ECAE8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6E2FAED-D1B0-4B3A-9C08-B7320977AB7D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E64B12F-8C30-41A7-BA0B-A13468D51EBC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КОНЦЕПТУАЛЬНА МОДЕЛЬ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7590C48-005D-44CE-BBA0-9EC0D745D474}"/>
              </a:ext>
            </a:extLst>
          </p:cNvPr>
          <p:cNvSpPr>
            <a:spLocks noGrp="1"/>
          </p:cNvSpPr>
          <p:nvPr/>
        </p:nvSpPr>
        <p:spPr>
          <a:xfrm>
            <a:off x="4667250" y="2305050"/>
            <a:ext cx="647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виміри явища та припущення про зв’язки між ними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3C6C462F-99E5-4908-BA9E-A1FF85AF0C05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415096E-FC2F-45B9-89B4-637449CAEF06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4ACC52F-3416-4D4E-A64A-D4C2F80CE307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ДОКАЗОВА БАЗА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23FE861-B699-429A-9154-3AD2A62C16BD}"/>
              </a:ext>
            </a:extLst>
          </p:cNvPr>
          <p:cNvSpPr>
            <a:spLocks noGrp="1"/>
          </p:cNvSpPr>
          <p:nvPr/>
        </p:nvSpPr>
        <p:spPr>
          <a:xfrm>
            <a:off x="4667250" y="3105150"/>
            <a:ext cx="647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статистика, адміністративні дані, опитування й експертні оцінки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3DC2706E-DAA6-47C6-9328-F6721D1D1DB6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FB3E87D-8A7C-46FE-B49E-05953416BF6F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DE2D0DB-4BCB-4579-9C20-9B0DDA355935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ПРАВИЛА ОЦІНЮВАННЯ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C1C08B4-4CD3-4BB3-80E6-E453FB17667F}"/>
              </a:ext>
            </a:extLst>
          </p:cNvPr>
          <p:cNvSpPr>
            <a:spLocks noGrp="1"/>
          </p:cNvSpPr>
          <p:nvPr/>
        </p:nvSpPr>
        <p:spPr>
          <a:xfrm>
            <a:off x="4667250" y="3905250"/>
            <a:ext cx="647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нормалізація, пороги, ваги, агрегування та робота з пропусками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8E801FA2-B70D-4DFA-A7AB-BB401E48FCBC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AC930CE-52AC-4750-B96C-FD48BEDA1E35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EDB1044-62C5-42FE-9D2E-356EC8FE1B66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C923864A-4571-45D5-91CC-53680AAEAB49}"/>
              </a:ext>
            </a:extLst>
          </p:cNvPr>
          <p:cNvSpPr>
            <a:spLocks noGrp="1"/>
          </p:cNvSpPr>
          <p:nvPr/>
        </p:nvSpPr>
        <p:spPr>
          <a:xfrm>
            <a:off x="4667250" y="4705350"/>
            <a:ext cx="647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похибка даних, модельні припущення й чутливість результату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395D7EC4-BE15-4FBE-83BF-C09B52D1FB3F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0F6494B-15A0-48BD-9390-5924C1FF6A59}"/>
              </a:ext>
            </a:extLst>
          </p:cNvPr>
          <p:cNvSpPr>
            <a:spLocks noGrp="1"/>
          </p:cNvSpPr>
          <p:nvPr/>
        </p:nvSpPr>
        <p:spPr>
          <a:xfrm>
            <a:off x="1714500" y="5572125"/>
            <a:ext cx="8763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Методологічний паспорт має дозволяти відтворити шлях від первинних даних до оцінки та пояснити кожне аналітичне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68803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95D1EF2A-5793-46B8-BFF4-9E629B931C1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КОМПЛЕКСНІ ПОКАЗНИКИ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57A8CB8-ECA7-48FC-ABB7-F2760A98820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теоретичного поняття до системи індикаторів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81D00A5-9CCA-4270-B855-171B0718B3F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FAC9D61-F058-4A46-BA4B-EBB45F30BF8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DD25296-9F6A-4828-9756-0DDB2AB3660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F2C6469-BC05-45B0-BABE-FD057F5EA53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085F4A3-C530-4807-993A-8CAAF6205D85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28AAFB52-B0A9-44AF-B765-D43C865498AC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7C3F4F1-02A6-473B-9DFF-6A8B227957F7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КОНСТРУКТ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768EC22-CCBF-46DA-9CE9-09C61AC512E3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поняття, яке не спостерігається безпосередньо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66D90F5-8C58-4DD6-9FDD-00007EDF1315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2A79DFA0-FFDB-471A-AF5C-D5A5342D5642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C1B64A0-DFAA-42E1-AB45-1BDB897D41A9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ВИМІРИ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1C0662A-4A2D-4F3B-96DD-C70ADD46278C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аналітичні складові поняття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3004420-FF80-4D12-8D96-5666431C7966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8293FC54-79E1-44FC-9A0C-AE6B740DA434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D40CD19-F98E-492B-B770-F5465D0656AA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ІНДИКАТОРИ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2E74F7F-E82A-47F2-9F46-5F676920D751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спостережувані ознаки кожного виміру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B4E1060-344E-4DEB-9BA7-4A27600C6685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C4C0EAFA-8C31-4BD1-8650-A2321985C947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9E4B7FF-809F-4449-9512-A38A30D2C48F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МЕТАДАНІ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4DF06EA-0CBA-434B-B25D-4E5D3A51EF5A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визначення, одиниці, джерела й період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1EAD7A8-7095-48C9-8796-ED0BAD16BB89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93D0A5F-693D-458A-B23B-F12EFBE2ECE7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ПРАВИЛО ОЦІНКИ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57C771A-202C-4C39-9FCD-4970ED7A3CB6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напрям впливу, шкала та пороги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D95500AE-E88E-4E2C-8968-92C23852D8BB}"/>
              </a:ext>
            </a:extLst>
          </p:cNvPr>
          <p:cNvSpPr>
            <a:spLocks noGrp="1"/>
          </p:cNvSpPr>
          <p:nvPr/>
        </p:nvSpPr>
        <p:spPr>
          <a:xfrm>
            <a:off x="1428750" y="4686300"/>
            <a:ext cx="9334500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Кожен індикатор має змістово представляти вимір, реагувати на релевантні зміни та забезпечувати зіставність між країнами.</a:t>
            </a:r>
          </a:p>
        </p:txBody>
      </p:sp>
    </p:spTree>
    <p:extLst>
      <p:ext uri="{BB962C8B-B14F-4D97-AF65-F5344CB8AC3E}">
        <p14:creationId xmlns:p14="http://schemas.microsoft.com/office/powerpoint/2010/main" val="787678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FEA9A7A-F53C-4970-856D-FF50548C4EA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КОМПЛЕКСНІ ПОКАЗНИКИ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F5CDEFC-AED1-44B8-B2EB-8EF4C6484C2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Нормалізація показників із різними шкалами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D5FB117-4C44-4486-9228-12301C6B8BE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3F587A3-C207-4F64-9121-AECA525451E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C65D544-542A-4A44-8B46-F222844333E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F3944CD-9D5D-4657-97F9-CD32D464932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008A5A3A-810F-4ABD-AFFB-410D8AA16595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Принцип перетворення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Перевага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Методологічний ризик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Мінімум і максимум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розміщення значення в інтервалі від 0 до 1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зрозуміла шкала та збереження відносної відстані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чутливість до викидів і складу порівнюваних країн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Стандартизоване значення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відстань від середнього у стандартних відхиленнях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врахування розподілу показника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значення змінюється зі складом вибірки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Відстань до цілі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співвідношення фактичного значення з нормативною або політичною ціллю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безпосередній зв’язок із цільовим орієнтиром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залежить від обґрунтованості цілі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Рангування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заміна числової відстані порядковим місцем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простота комунікації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втрата масштабу відмінностей між країнами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F4A4DD5-72DC-430B-B6FF-CBF0991A7D57}"/>
              </a:ext>
            </a:extLst>
          </p:cNvPr>
          <p:cNvSpPr>
            <a:spLocks noGrp="1"/>
          </p:cNvSpPr>
          <p:nvPr/>
        </p:nvSpPr>
        <p:spPr>
          <a:xfrm>
            <a:off x="1714500" y="5772150"/>
            <a:ext cx="876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Метод нормалізації задає спосіб порівняння. Зміна шкали може змінити внесок показника, підсумкову оцінку та місце країни.</a:t>
            </a:r>
          </a:p>
        </p:txBody>
      </p:sp>
    </p:spTree>
    <p:extLst>
      <p:ext uri="{BB962C8B-B14F-4D97-AF65-F5344CB8AC3E}">
        <p14:creationId xmlns:p14="http://schemas.microsoft.com/office/powerpoint/2010/main" val="1780698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CE59EB7-D247-48B0-9B5E-3DD6D01F70C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КОМПЛЕКСНІ ПОКАЗНИКИ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888F556-AFCE-4F79-AA67-2058C258E09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Визначення ваг як аналітичне рішення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5228913-921F-4823-9957-E5C3AA54E6F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8081615-B064-4A9F-A693-75F13B3B8DF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3F56127-BA87-4924-A96D-C4DAF981843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1E7369E-3AD6-41F7-991F-928976BB66A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6161BC74-7D12-418F-9781-E00906E8D5B8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1234CB5-D0DF-4C84-95F6-2DA3880F7A59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4FCB11E-A6FE-467B-9D6A-2ED07D1AD4D8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РІВНІ ВАГИ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B7C086D-89BE-4680-AABD-28983EE1845A}"/>
              </a:ext>
            </a:extLst>
          </p:cNvPr>
          <p:cNvSpPr>
            <a:spLocks noGrp="1"/>
          </p:cNvSpPr>
          <p:nvPr/>
        </p:nvSpPr>
        <p:spPr>
          <a:xfrm>
            <a:off x="1409700" y="2171700"/>
            <a:ext cx="42291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кожен вимір має однаковий формальний внесок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прозорість не усуває змістового припущення про рівну важливість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A675FA97-87B8-48B4-A35D-5569E490EC1B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2AD3E62-A0CB-41B4-A77A-FCAD9F1B2A8C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1376193-A1CC-46AB-BC5F-345A24E8DB73}"/>
              </a:ext>
            </a:extLst>
          </p:cNvPr>
          <p:cNvSpPr>
            <a:spLocks noGrp="1"/>
          </p:cNvSpPr>
          <p:nvPr/>
        </p:nvSpPr>
        <p:spPr>
          <a:xfrm>
            <a:off x="683895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ЕКСПЕРТНІ ВАГИ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84FC329-7C80-453E-9F6A-9AF3694DAF8B}"/>
              </a:ext>
            </a:extLst>
          </p:cNvPr>
          <p:cNvSpPr>
            <a:spLocks noGrp="1"/>
          </p:cNvSpPr>
          <p:nvPr/>
        </p:nvSpPr>
        <p:spPr>
          <a:xfrm>
            <a:off x="6838950" y="2171700"/>
            <a:ext cx="42291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ваги відображають теоретичні або політичні пріоритети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потрібні критерії добору експертів і документування узгодження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FF044A5-AF99-42B8-AE24-F38E3BA4BBD7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7607801-EFAC-4E12-9861-B69A1EC50AB3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75D0E8A-65C5-46C1-A707-509FFDB2DFBD}"/>
              </a:ext>
            </a:extLst>
          </p:cNvPr>
          <p:cNvSpPr>
            <a:spLocks noGrp="1"/>
          </p:cNvSpPr>
          <p:nvPr/>
        </p:nvSpPr>
        <p:spPr>
          <a:xfrm>
            <a:off x="140970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СТАТИСТИЧНІ ВАГИ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D6DAB6D-4699-409F-AC1A-E517AEEDAAE7}"/>
              </a:ext>
            </a:extLst>
          </p:cNvPr>
          <p:cNvSpPr>
            <a:spLocks noGrp="1"/>
          </p:cNvSpPr>
          <p:nvPr/>
        </p:nvSpPr>
        <p:spPr>
          <a:xfrm>
            <a:off x="1409700" y="3933825"/>
            <a:ext cx="42291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внесок визначають за структурою кореляцій або варіації даних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вага відображає властивості масиву, а не суспільну значущість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600D0210-93B7-42A0-A008-040C54574509}"/>
              </a:ext>
            </a:extLst>
          </p:cNvPr>
          <p:cNvSpPr>
            <a:spLocks noGrp="1"/>
          </p:cNvSpPr>
          <p:nvPr/>
        </p:nvSpPr>
        <p:spPr>
          <a:xfrm>
            <a:off x="609600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8DB1D92-F2CE-47AA-B162-E514767786DD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1B2F7EF-E648-43CE-AB36-728F1E9259BA}"/>
              </a:ext>
            </a:extLst>
          </p:cNvPr>
          <p:cNvSpPr>
            <a:spLocks noGrp="1"/>
          </p:cNvSpPr>
          <p:nvPr/>
        </p:nvSpPr>
        <p:spPr>
          <a:xfrm>
            <a:off x="683895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УЧАСНИЦЬКІ ВАГИ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EA5A824-CB59-4784-AA56-99934C5075C1}"/>
              </a:ext>
            </a:extLst>
          </p:cNvPr>
          <p:cNvSpPr>
            <a:spLocks noGrp="1"/>
          </p:cNvSpPr>
          <p:nvPr/>
        </p:nvSpPr>
        <p:spPr>
          <a:xfrm>
            <a:off x="6838950" y="3933825"/>
            <a:ext cx="42291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пріоритети формують за оцінками заінтересованих сторін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 залежить від складу учасників і способу агрегування позицій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8D50124-92AC-4811-93DA-C870879FC569}"/>
              </a:ext>
            </a:extLst>
          </p:cNvPr>
          <p:cNvSpPr>
            <a:spLocks noGrp="1"/>
          </p:cNvSpPr>
          <p:nvPr/>
        </p:nvSpPr>
        <p:spPr>
          <a:xfrm>
            <a:off x="1762125" y="5381625"/>
            <a:ext cx="8667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Вага показує не лише технічний внесок, а й прийняте у методології уявлення про відносну важливість складових.</a:t>
            </a:r>
          </a:p>
        </p:txBody>
      </p:sp>
    </p:spTree>
    <p:extLst>
      <p:ext uri="{BB962C8B-B14F-4D97-AF65-F5344CB8AC3E}">
        <p14:creationId xmlns:p14="http://schemas.microsoft.com/office/powerpoint/2010/main" val="837836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5DA71F3-9BD3-41E6-8D83-1B1C22B5718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КОМПЛЕКСНІ ПОКАЗНИКИ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0EA6B0C-E6D6-43D4-A83F-EF3C46CB0BC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Агрегування та допустимість компенсації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717F685-ACE0-4729-9583-A2A2D1CFA22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BA45619-AB85-4084-A2EE-E595FFF534E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23316CC-6FE9-4460-94D9-29CFF46C750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7CCB33D-F2E1-465F-82C4-D0A14CB5F46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ED0A6C8-1E9E-4842-8236-999BA6EE1ADA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3333750" cy="2714625"/>
          </a:xfrm>
          <a:prstGeom prst="roundRect">
            <a:avLst>
              <a:gd name="adj" fmla="val 280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2F48CFD-8ADB-4AEC-9548-376D7644C343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9E0D398-6EED-4BCF-9E56-01569F458A7D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ЛІНІЙНА МОДЕЛЬ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1924913-968B-4A84-908D-FA931C96EE91}"/>
              </a:ext>
            </a:extLst>
          </p:cNvPr>
          <p:cNvSpPr>
            <a:spLocks noGrp="1"/>
          </p:cNvSpPr>
          <p:nvPr/>
        </p:nvSpPr>
        <p:spPr>
          <a:xfrm>
            <a:off x="1409700" y="2381250"/>
            <a:ext cx="24193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Iᵢ = Σ wⱼzᵢⱼ</a:t>
            </a:r>
          </a:p>
          <a:p>
            <a:endParaRPr sz="13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Високе значення одного показника повністю компенсує низьке значення іншого за відповідної ваги.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B98FD4EF-64B8-42D1-AA69-AC9C9B13B985}"/>
              </a:ext>
            </a:extLst>
          </p:cNvPr>
          <p:cNvSpPr>
            <a:spLocks noGrp="1"/>
          </p:cNvSpPr>
          <p:nvPr/>
        </p:nvSpPr>
        <p:spPr>
          <a:xfrm>
            <a:off x="4429125" y="1619250"/>
            <a:ext cx="3333750" cy="2714625"/>
          </a:xfrm>
          <a:prstGeom prst="roundRect">
            <a:avLst>
              <a:gd name="adj" fmla="val 280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5D56EC6-8719-4523-80E0-24382B47A003}"/>
              </a:ext>
            </a:extLst>
          </p:cNvPr>
          <p:cNvSpPr>
            <a:spLocks noGrp="1"/>
          </p:cNvSpPr>
          <p:nvPr/>
        </p:nvSpPr>
        <p:spPr>
          <a:xfrm>
            <a:off x="4600575" y="177165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C3C4970-177A-442A-86AB-29669CA25953}"/>
              </a:ext>
            </a:extLst>
          </p:cNvPr>
          <p:cNvSpPr>
            <a:spLocks noGrp="1"/>
          </p:cNvSpPr>
          <p:nvPr/>
        </p:nvSpPr>
        <p:spPr>
          <a:xfrm>
            <a:off x="5172075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ГЕОМЕТРИЧНА МОДЕЛЬ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9EDDA3F-EBB3-43FC-9774-FE364DBFE551}"/>
              </a:ext>
            </a:extLst>
          </p:cNvPr>
          <p:cNvSpPr>
            <a:spLocks noGrp="1"/>
          </p:cNvSpPr>
          <p:nvPr/>
        </p:nvSpPr>
        <p:spPr>
          <a:xfrm>
            <a:off x="5172075" y="2381250"/>
            <a:ext cx="24193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Iᵢ = Π zᵢⱼʷʲ</a:t>
            </a:r>
          </a:p>
          <a:p>
            <a:endParaRPr sz="13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Низьке значення сильніше знижує результат. Компенсація зберігається, але стає обмеженою.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996248B-4E0A-4F38-BD1E-0E401269F8FF}"/>
              </a:ext>
            </a:extLst>
          </p:cNvPr>
          <p:cNvSpPr>
            <a:spLocks noGrp="1"/>
          </p:cNvSpPr>
          <p:nvPr/>
        </p:nvSpPr>
        <p:spPr>
          <a:xfrm>
            <a:off x="8191500" y="1619250"/>
            <a:ext cx="3333750" cy="2714625"/>
          </a:xfrm>
          <a:prstGeom prst="roundRect">
            <a:avLst>
              <a:gd name="adj" fmla="val 280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E0267B3-4E52-44F5-A24E-C9DDE0EC5EC1}"/>
              </a:ext>
            </a:extLst>
          </p:cNvPr>
          <p:cNvSpPr>
            <a:spLocks noGrp="1"/>
          </p:cNvSpPr>
          <p:nvPr/>
        </p:nvSpPr>
        <p:spPr>
          <a:xfrm>
            <a:off x="8362950" y="1771650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90C2E84-E1BE-4A3A-BBA2-8A77CC6BD0E9}"/>
              </a:ext>
            </a:extLst>
          </p:cNvPr>
          <p:cNvSpPr>
            <a:spLocks noGrp="1"/>
          </p:cNvSpPr>
          <p:nvPr/>
        </p:nvSpPr>
        <p:spPr>
          <a:xfrm>
            <a:off x="8934450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НЕКОМПЕНСАЦІЙНА ЛОГІКА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AA9E926-E9D4-43B3-B6BD-6BD33579115C}"/>
              </a:ext>
            </a:extLst>
          </p:cNvPr>
          <p:cNvSpPr>
            <a:spLocks noGrp="1"/>
          </p:cNvSpPr>
          <p:nvPr/>
        </p:nvSpPr>
        <p:spPr>
          <a:xfrm>
            <a:off x="8934450" y="2381250"/>
            <a:ext cx="2419350" cy="1819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Порогові правила або багатокритеріальні методи не дозволяють перекрити критичний дефіцит успіхом в іншому вимірі.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0DFEE532-8F8E-43A8-8AC3-FD2CDDB4322C}"/>
              </a:ext>
            </a:extLst>
          </p:cNvPr>
          <p:cNvSpPr>
            <a:spLocks noGrp="1"/>
          </p:cNvSpPr>
          <p:nvPr/>
        </p:nvSpPr>
        <p:spPr>
          <a:xfrm>
            <a:off x="1476375" y="4857750"/>
            <a:ext cx="9239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Форма агрегування має відповідати змісту явища. Дослідник пояснює, чи може прогрес в одному вимірі замінити відставання в іншому.</a:t>
            </a:r>
          </a:p>
        </p:txBody>
      </p:sp>
    </p:spTree>
    <p:extLst>
      <p:ext uri="{BB962C8B-B14F-4D97-AF65-F5344CB8AC3E}">
        <p14:creationId xmlns:p14="http://schemas.microsoft.com/office/powerpoint/2010/main" val="818679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C883196-BA79-410A-AB1D-40BE068F190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КОМПЛЕКСНІ ПОКАЗНИКИ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9C983A2-BEBE-418D-8920-6A32AD89C61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 даних і відтворюваність розрахунку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90B6EBF-049E-4A73-81D7-1DF6C31B4F2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4E3AF21-865F-438D-965D-CD68DBF7369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F554E50-2723-405D-AC1C-4774476DB8A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D5F64D1-B836-49DA-AC01-4BED03DF163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15C4F55-4762-4660-B35C-014775C21726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1DCD56E-8B2C-4C3F-BA45-2060B374055D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ПРОПУЩЕНІ ЗНАЧЕННЯ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FE525B8-49DD-479C-9E5C-58E09D8E5169}"/>
              </a:ext>
            </a:extLst>
          </p:cNvPr>
          <p:cNvSpPr>
            <a:spLocks noGrp="1"/>
          </p:cNvSpPr>
          <p:nvPr/>
        </p:nvSpPr>
        <p:spPr>
          <a:xfrm>
            <a:off x="4619625" y="15049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вилучення, імпутація або використання найближчого року змінюють склад доказової бази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83933E84-01A8-4A19-85CD-94E9059D1508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4DA2D8B-22A2-4A42-A053-F4AE9FFE9B37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FD1420E-B8B3-4B11-9B2F-B3768A74F249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ЧАСОВА НЕУЗГОДЖЕНІСТЬ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C9314F7-2DA0-4A35-B382-3F5C8920FDF2}"/>
              </a:ext>
            </a:extLst>
          </p:cNvPr>
          <p:cNvSpPr>
            <a:spLocks noGrp="1"/>
          </p:cNvSpPr>
          <p:nvPr/>
        </p:nvSpPr>
        <p:spPr>
          <a:xfrm>
            <a:off x="4619625" y="23050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показники різних років можуть описувати різні стани системи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0AF04B8C-52D5-4A68-972A-5AE057F0DEF2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1472B4C-9EC1-44AC-B99A-008147E2FFB2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30AC871-2778-49FD-A91E-7ADB78DDF20F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ПЕРЕГЛЯДИ ДАНИХ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D058058-048E-47EC-B890-E991430F56A2}"/>
              </a:ext>
            </a:extLst>
          </p:cNvPr>
          <p:cNvSpPr>
            <a:spLocks noGrp="1"/>
          </p:cNvSpPr>
          <p:nvPr/>
        </p:nvSpPr>
        <p:spPr>
          <a:xfrm>
            <a:off x="4619625" y="31051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оновлення статистики й методики потребують перерахунку історичних рядів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A0B94747-8BFF-4B61-A4D0-7EE63028DBDD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25A6E17-C552-45D3-A2F7-4F7C2A180E0B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A2CDC17-0892-403F-9F2E-3B698ED18864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ВИМІРЮВАЛЬНА ПОХИБКА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08042A9-DD94-430D-A9A1-B31FAF7BA18C}"/>
              </a:ext>
            </a:extLst>
          </p:cNvPr>
          <p:cNvSpPr>
            <a:spLocks noGrp="1"/>
          </p:cNvSpPr>
          <p:nvPr/>
        </p:nvSpPr>
        <p:spPr>
          <a:xfrm>
            <a:off x="4619625" y="39052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опитування та експертні оцінки потребують інтервалів невизначеності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34EAA391-2E19-46CB-837E-A838AC3986A7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32E7CDA-EFFB-46A1-8626-FD38E8E35A95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7E67AB8-0D3E-40F1-A707-EAD72B6164CD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ВІДТВОРЮВАНІСТЬ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80A0DCE-C1D7-4EC7-8379-129F32982696}"/>
              </a:ext>
            </a:extLst>
          </p:cNvPr>
          <p:cNvSpPr>
            <a:spLocks noGrp="1"/>
          </p:cNvSpPr>
          <p:nvPr/>
        </p:nvSpPr>
        <p:spPr>
          <a:xfrm>
            <a:off x="4619625" y="47053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версія даних, код розрахунку й усі перетворення мають бути доступними для перевірки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E6A55E9B-D391-49CC-B65A-7546BA46A0FA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3596E02-B822-4475-B4DE-ED21B79A5D29}"/>
              </a:ext>
            </a:extLst>
          </p:cNvPr>
          <p:cNvSpPr>
            <a:spLocks noGrp="1"/>
          </p:cNvSpPr>
          <p:nvPr/>
        </p:nvSpPr>
        <p:spPr>
          <a:xfrm>
            <a:off x="2095500" y="5572125"/>
            <a:ext cx="800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Підсумковий індекс не може бути надійнішим за дані та правила, на яких ґрунтується його розрахунок.</a:t>
            </a:r>
          </a:p>
        </p:txBody>
      </p:sp>
    </p:spTree>
    <p:extLst>
      <p:ext uri="{BB962C8B-B14F-4D97-AF65-F5344CB8AC3E}">
        <p14:creationId xmlns:p14="http://schemas.microsoft.com/office/powerpoint/2010/main" val="190851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16D867D-BC57-4F63-939D-D5BC23332B8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ПОРІВНЯННЯ КРАЇН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CDD6820-A024-455B-94CC-273AAA1D0FE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Умови зіставного діагностичного аналізу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C24D517-2D22-46DB-839A-9DECBF9D93A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06E4BB7-1FE3-4836-81D2-B8B0482791E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6742200-86E7-43B8-B8B8-5EDC829ECE3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563B664-EAFA-4494-9C1E-7E4D04F8929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1FC015FB-904B-48AF-847D-7C43513C1DBF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Аналітичне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Концептуальна еквівалентність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має індикатор однаковий зміст у різних інституційних системах?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порівнювати функції та зміст, а не лише назви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 покриття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однаково повні та надійні джерела для всіх країн?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позначити прогалини й не прирівнювати відсутність даних до низького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Часова відповідність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належать дані до зіставних періодів і фаз циклу?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використати спільний рік або обґрунтоване часове вікно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Структурна подібність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доцільно порівнювати країни за масштабом, доходом та інституційним контекстом?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визначити групу структурних партнерів і окремо цільові орієнтири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Єдність методики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однаково розраховано всі значення?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поєднувати оцінки різних версій методології без перерахунку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1A2AE01-424B-4E2A-A269-847EB462F114}"/>
              </a:ext>
            </a:extLst>
          </p:cNvPr>
          <p:cNvSpPr>
            <a:spLocks noGrp="1"/>
          </p:cNvSpPr>
          <p:nvPr/>
        </p:nvSpPr>
        <p:spPr>
          <a:xfrm>
            <a:off x="1666875" y="5772150"/>
            <a:ext cx="885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Зіставність виникає з однакових понять, правил і часових меж. Формальна наявність чисел ще не створює коректного порівняння.</a:t>
            </a:r>
          </a:p>
        </p:txBody>
      </p:sp>
    </p:spTree>
    <p:extLst>
      <p:ext uri="{BB962C8B-B14F-4D97-AF65-F5344CB8AC3E}">
        <p14:creationId xmlns:p14="http://schemas.microsoft.com/office/powerpoint/2010/main" val="112081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299675D-4865-4557-A97D-4B806C2600C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ПОРІВНЯННЯ КРАЇН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08DE9C2-6CFF-4968-9CFC-6449E857E17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Діагностичний профіль перед підсумковим місцем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8967551-4B2D-4469-A6F1-A7D5A3D6F84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50FD067-1266-46A1-937C-B455A5ACCCD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5586A02-154B-4532-A051-C38DC0988DC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1771CDC-1967-45A6-B335-645A7D67BDC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18001AF8-B5FA-4771-996F-D652493E832D}"/>
              </a:ext>
            </a:extLst>
          </p:cNvPr>
          <p:cNvGraphicFramePr/>
          <p:nvPr/>
        </p:nvGraphicFramePr>
        <p:xfrm>
          <a:off x="523875" y="1619250"/>
          <a:ext cx="7239000" cy="3333750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Вимір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Країна 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Країна Б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Макроекономічна стабільність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0,82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0,68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Інституційна спроможність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0,55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0,73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Інфраструктурна забезпеченість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0,71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0,69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Стійкість до зовнішніх шоків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0,48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0,66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56CDA091-C18A-4062-B653-6FC6222DD8B8}"/>
              </a:ext>
            </a:extLst>
          </p:cNvPr>
          <p:cNvSpPr>
            <a:spLocks noGrp="1"/>
          </p:cNvSpPr>
          <p:nvPr/>
        </p:nvSpPr>
        <p:spPr>
          <a:xfrm>
            <a:off x="8143875" y="1619250"/>
            <a:ext cx="3381375" cy="3333750"/>
          </a:xfrm>
          <a:prstGeom prst="roundRect">
            <a:avLst>
              <a:gd name="adj" fmla="val 228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E09B258-3795-497D-8D61-B46818D5B18C}"/>
              </a:ext>
            </a:extLst>
          </p:cNvPr>
          <p:cNvSpPr>
            <a:spLocks noGrp="1"/>
          </p:cNvSpPr>
          <p:nvPr/>
        </p:nvSpPr>
        <p:spPr>
          <a:xfrm>
            <a:off x="8429625" y="1847850"/>
            <a:ext cx="2809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997C353-C986-4183-B574-BAAE5BAC18A2}"/>
              </a:ext>
            </a:extLst>
          </p:cNvPr>
          <p:cNvSpPr>
            <a:spLocks noGrp="1"/>
          </p:cNvSpPr>
          <p:nvPr/>
        </p:nvSpPr>
        <p:spPr>
          <a:xfrm>
            <a:off x="8429625" y="2333625"/>
            <a:ext cx="2809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Країна А має вищу оцінку стабільності, але її загальний результат обмежує низька стійкість до шоків.</a:t>
            </a:r>
          </a:p>
          <a:p>
            <a:endParaRPr sz="12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Країна Б демонструє рівномірніший профіль без найвищого окремого значення.</a:t>
            </a:r>
          </a:p>
          <a:p>
            <a:endParaRPr sz="12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Однаковий підсумковий бал може приховувати різні проблеми та пріоритети політики.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651AC6E-71EF-44F6-B4DE-9A34DBF94739}"/>
              </a:ext>
            </a:extLst>
          </p:cNvPr>
          <p:cNvSpPr>
            <a:spLocks noGrp="1"/>
          </p:cNvSpPr>
          <p:nvPr/>
        </p:nvSpPr>
        <p:spPr>
          <a:xfrm>
            <a:off x="1381125" y="5334000"/>
            <a:ext cx="9429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Числові значення наведено як методичний приклад. Діагностичний висновок ґрунтується на структурі профілю, а не лише на підсумковому ранзі.</a:t>
            </a:r>
          </a:p>
        </p:txBody>
      </p:sp>
    </p:spTree>
    <p:extLst>
      <p:ext uri="{BB962C8B-B14F-4D97-AF65-F5344CB8AC3E}">
        <p14:creationId xmlns:p14="http://schemas.microsoft.com/office/powerpoint/2010/main" val="103192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7CA2C96-61A9-459B-859A-E2B16BC2A5C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ЧУТЛИВІСТЬ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2A80C40-C02A-45AC-B7AA-B4D6A3CD964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стійкості оцінки до методологічних рішень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9038D51-DE8A-47D3-B6E2-A81B3F8D935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C4A7A91-EBE8-4DF4-96C2-5CF93F0259F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2D947DC-4E45-4A31-A24C-1903369F2B8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B89180C-0CDD-4757-9DC8-1EE7CBF5793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5BE281FC-82F5-4338-943E-C8D657FEB44A}"/>
              </a:ext>
            </a:extLst>
          </p:cNvPr>
          <p:cNvGraphicFramePr/>
          <p:nvPr/>
        </p:nvGraphicFramePr>
        <p:xfrm>
          <a:off x="428625" y="1571625"/>
          <a:ext cx="11334750" cy="342900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Сценарій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Оцінка країни 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Місце країни 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перевіряється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Базова специфікація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0,71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за оприлюдненою методикою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Рівні ваги вимірів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0,69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залежність від системи ваг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Інший метод нормалізації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0,73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шкали та викидів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Вилучення найменш надійного джерела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0,68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залежність від окремого джерела даних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A20DF1A2-3448-4A9A-91CB-BC759571A641}"/>
              </a:ext>
            </a:extLst>
          </p:cNvPr>
          <p:cNvSpPr>
            <a:spLocks noGrp="1"/>
          </p:cNvSpPr>
          <p:nvPr/>
        </p:nvSpPr>
        <p:spPr>
          <a:xfrm>
            <a:off x="762000" y="5143500"/>
            <a:ext cx="3286125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2383">
            <a:solidFill>
              <a:srgbClr val="2E7D6B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086D768-DECA-4364-9602-92AA77BBFEAF}"/>
              </a:ext>
            </a:extLst>
          </p:cNvPr>
          <p:cNvSpPr>
            <a:spLocks noGrp="1"/>
          </p:cNvSpPr>
          <p:nvPr/>
        </p:nvSpPr>
        <p:spPr>
          <a:xfrm>
            <a:off x="990600" y="5248275"/>
            <a:ext cx="2828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СТІЙКИЙ ВИСНОВОК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7CC0A19-FEFE-4958-AC36-63B57AEFF730}"/>
              </a:ext>
            </a:extLst>
          </p:cNvPr>
          <p:cNvSpPr>
            <a:spLocks noGrp="1"/>
          </p:cNvSpPr>
          <p:nvPr/>
        </p:nvSpPr>
        <p:spPr>
          <a:xfrm>
            <a:off x="990600" y="5505450"/>
            <a:ext cx="28289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напрям і зміст висновку не змінюються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BA5D4FA0-E6F6-45CE-BDF7-17FE5C9189F6}"/>
              </a:ext>
            </a:extLst>
          </p:cNvPr>
          <p:cNvSpPr>
            <a:spLocks noGrp="1"/>
          </p:cNvSpPr>
          <p:nvPr/>
        </p:nvSpPr>
        <p:spPr>
          <a:xfrm>
            <a:off x="4457700" y="5143500"/>
            <a:ext cx="3286125" cy="781050"/>
          </a:xfrm>
          <a:prstGeom prst="roundRect">
            <a:avLst>
              <a:gd name="adj" fmla="val 9756"/>
            </a:avLst>
          </a:prstGeom>
          <a:solidFill>
            <a:srgbClr val="FBF3E5"/>
          </a:solidFill>
          <a:ln w="12383">
            <a:solidFill>
              <a:srgbClr val="A66A18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4F1DEAC-08F7-4D53-9087-B723DCA7059A}"/>
              </a:ext>
            </a:extLst>
          </p:cNvPr>
          <p:cNvSpPr>
            <a:spLocks noGrp="1"/>
          </p:cNvSpPr>
          <p:nvPr/>
        </p:nvSpPr>
        <p:spPr>
          <a:xfrm>
            <a:off x="4686300" y="5248275"/>
            <a:ext cx="2828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УМОВНО СТІЙКИЙ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0F9F7A3-35EA-444A-B6BB-A3A4F48EF7DC}"/>
              </a:ext>
            </a:extLst>
          </p:cNvPr>
          <p:cNvSpPr>
            <a:spLocks noGrp="1"/>
          </p:cNvSpPr>
          <p:nvPr/>
        </p:nvSpPr>
        <p:spPr>
          <a:xfrm>
            <a:off x="4686300" y="5505450"/>
            <a:ext cx="28289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висновок зберігається лише за частини специфікацій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AADA43D6-3182-480D-8BE6-4E6F6DCF7DFD}"/>
              </a:ext>
            </a:extLst>
          </p:cNvPr>
          <p:cNvSpPr>
            <a:spLocks noGrp="1"/>
          </p:cNvSpPr>
          <p:nvPr/>
        </p:nvSpPr>
        <p:spPr>
          <a:xfrm>
            <a:off x="8153400" y="5143500"/>
            <a:ext cx="3286125" cy="781050"/>
          </a:xfrm>
          <a:prstGeom prst="roundRect">
            <a:avLst>
              <a:gd name="adj" fmla="val 9756"/>
            </a:avLst>
          </a:prstGeom>
          <a:solidFill>
            <a:srgbClr val="FBECEC"/>
          </a:solidFill>
          <a:ln w="12383">
            <a:solidFill>
              <a:srgbClr val="A84A4A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789B3D6-24B2-409E-8F80-9EB924217BB4}"/>
              </a:ext>
            </a:extLst>
          </p:cNvPr>
          <p:cNvSpPr>
            <a:spLocks noGrp="1"/>
          </p:cNvSpPr>
          <p:nvPr/>
        </p:nvSpPr>
        <p:spPr>
          <a:xfrm>
            <a:off x="8382000" y="5248275"/>
            <a:ext cx="28289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НЕСТІЙКИЙ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9FC602F-2F6A-4057-928A-EE5D4432F9A3}"/>
              </a:ext>
            </a:extLst>
          </p:cNvPr>
          <p:cNvSpPr>
            <a:spLocks noGrp="1"/>
          </p:cNvSpPr>
          <p:nvPr/>
        </p:nvSpPr>
        <p:spPr>
          <a:xfrm>
            <a:off x="8382000" y="5505450"/>
            <a:ext cx="28289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місце або висновок суттєво залежить від методики</a:t>
            </a:r>
          </a:p>
        </p:txBody>
      </p:sp>
    </p:spTree>
    <p:extLst>
      <p:ext uri="{BB962C8B-B14F-4D97-AF65-F5344CB8AC3E}">
        <p14:creationId xmlns:p14="http://schemas.microsoft.com/office/powerpoint/2010/main" val="1945693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CA506EB4-C279-4532-8DAE-54D94D45D0B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КРИТИЧНА ІНТЕРПРЕТАЦІЯ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3F7FF27-3C97-4F49-907B-D04C4E64A1D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читати рейтинги та діагностичні оцінки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89F5134-01D2-42F9-9130-4B549B72715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755A224-5B4F-457E-AA8A-9879137259C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46CF09E-6EA6-4E27-A688-1778047345F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D7D1C67-5AEE-4AE5-90D4-33553EBF76A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B295C62-B31F-47D2-B3C9-20BA7CC98DD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A7E2459D-0C7F-4DCC-8E9B-06CD84A9311B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A550854-8417-49C2-A4B5-D18C31147234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ОБ’ЄКТ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74472F0-DAB8-4B9B-8AA0-251DAC22F583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саме вимірює оцінка та які аспекти залишаються поза рамкою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1D14785D-2696-4110-8E35-35C64D74A415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D3AE8C9-442B-4D11-988D-61818ABD154A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AD046E4-6613-458C-9627-2707BE1D50C7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C5DDDF8-7FE3-4BE2-B5F9-6DCC52B3FA16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дані використано, кого вони представляють і яку мають похибку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4445880-F07D-4B84-8639-E19312B46F9E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E11A139-7B8D-4A56-B0D0-5EF5EA82C872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1FE57AE-EB99-404E-A412-AE4D633D0512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МЕТОДИКА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3B2D333-D77B-4D3F-A3A9-82179D0ED593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нормалізація, ваги й агрегування формують підсумковий результат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94AF0DD-387B-4379-82F7-5AFAF8BBCE6C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E8C230C-C157-4E3E-B442-645A832220A4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BD542DA-6A43-4287-92CA-4C2F8F939211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ВІДМІННІСТЬ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A44116D-0BC7-49F7-9375-65713ED9978C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перевищує різниця між країнами межу статистичної або модельної невизначеності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26161AE2-6160-4E26-852F-88FFC243B737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9E36614B-2761-4A3C-B711-BA4C07A589BE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C9231F58-B01E-41FE-8FB2-949F8FE11BA0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СТІЙКІСТЬ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D8AC47B-FAAC-4E8C-9EBA-BC0C4A8BEB5F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зберігається висновок за альтернативних припущень і складу індикаторів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7407CC23-2FA9-42C2-98CE-3EAB3C0613DC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2C368D39-3B44-4AD5-85A0-07BB4B0CA7C1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6FB69F73-51F7-4D67-9713-DB07C4747330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ПРИДАТНІСТЬ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6D1A278A-EFCB-4FFA-8923-A4684322E5A0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рішення підтримує оцінка і яких причинних висновків вона не дозволяє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2CFC1B6-FE2D-4573-A921-4708CB4406FC}"/>
              </a:ext>
            </a:extLst>
          </p:cNvPr>
          <p:cNvSpPr>
            <a:spLocks noGrp="1"/>
          </p:cNvSpPr>
          <p:nvPr/>
        </p:nvSpPr>
        <p:spPr>
          <a:xfrm>
            <a:off x="1476375" y="5619750"/>
            <a:ext cx="923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Рейтинг упорядковує країни за визначеною моделлю. Він не встановлює причин отриманого результату й не замінює аналізу профілю, контексту та невизначеності.</a:t>
            </a:r>
          </a:p>
        </p:txBody>
      </p:sp>
    </p:spTree>
    <p:extLst>
      <p:ext uri="{BB962C8B-B14F-4D97-AF65-F5344CB8AC3E}">
        <p14:creationId xmlns:p14="http://schemas.microsoft.com/office/powerpoint/2010/main" val="2105943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1CCC6B33-D1F0-417F-A6AA-BBF959D5382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983D9C1-6B54-41DB-8529-5F396937558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обґрунтованого використання діагностичних оцінок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FCCEFAA-AB2D-4CCB-B430-0ADEF9BB674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2924BD7-E268-43FE-AA78-9E03B7CD73F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932A7E6-E5B9-4919-9EDE-E1DFAF6E6F5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8784F30-CCBD-465A-B7E2-EA10DE27CD0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7EB43EF-CACF-4290-8809-173F86B1F0FF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ACBCA57-12F4-4B69-B46C-B1013CF11900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ВИЗНАЧИТИ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9253AAB-EF91-4070-8AE5-87CFA8D5B813}"/>
              </a:ext>
            </a:extLst>
          </p:cNvPr>
          <p:cNvSpPr>
            <a:spLocks noGrp="1"/>
          </p:cNvSpPr>
          <p:nvPr/>
        </p:nvSpPr>
        <p:spPr>
          <a:xfrm>
            <a:off x="3524250" y="15430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мету, предмет і межі діагностичної рамки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75D3B71-31B0-48BF-A699-F6218E57858D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EAB2119-7332-490A-9E10-A0CDDA3EE723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ВІДТВОРИТИ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7431AAE-6AD6-489C-BEDD-2013BC38E64E}"/>
              </a:ext>
            </a:extLst>
          </p:cNvPr>
          <p:cNvSpPr>
            <a:spLocks noGrp="1"/>
          </p:cNvSpPr>
          <p:nvPr/>
        </p:nvSpPr>
        <p:spPr>
          <a:xfrm>
            <a:off x="3524250" y="22860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шлях від індикаторів до підсумкової оцінки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F84E105-8CE9-4410-94E8-937141C6645A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73E47C7-827B-4971-A8B4-6EF438B2A114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ЗІСТАВИТИ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A16D2A7-8561-4288-BFC4-5A59EB0F52C8}"/>
              </a:ext>
            </a:extLst>
          </p:cNvPr>
          <p:cNvSpPr>
            <a:spLocks noGrp="1"/>
          </p:cNvSpPr>
          <p:nvPr/>
        </p:nvSpPr>
        <p:spPr>
          <a:xfrm>
            <a:off x="3524250" y="30289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країни за єдиними поняттями, джерелами й періодом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5B61D85-7C67-49B9-8A87-00A63F2A182A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BE582F1-4E91-4252-B318-C59AF99B8C58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DC02158-B7E9-4F00-A062-87B9A7D34B74}"/>
              </a:ext>
            </a:extLst>
          </p:cNvPr>
          <p:cNvSpPr>
            <a:spLocks noGrp="1"/>
          </p:cNvSpPr>
          <p:nvPr/>
        </p:nvSpPr>
        <p:spPr>
          <a:xfrm>
            <a:off x="3524250" y="37719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чутливість до ваг, нормалізації та складу даних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A750C21-3815-4F70-8E1B-5327868059F9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70FA51E-62C5-4858-B6EA-927D91499030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ОБМЕЖИТИ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24645C9-181D-49FA-B39B-5CDEBDCAE3C1}"/>
              </a:ext>
            </a:extLst>
          </p:cNvPr>
          <p:cNvSpPr>
            <a:spLocks noGrp="1"/>
          </p:cNvSpPr>
          <p:nvPr/>
        </p:nvSpPr>
        <p:spPr>
          <a:xfrm>
            <a:off x="3524250" y="45148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висновок відповідно до якості доказів і невизначеності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3CE8F874-EF20-48BD-9FDC-4AEC1F730AD8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FD2B96D-96E9-4A30-B917-19A540D0D20B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1642595-4E34-4FFF-B0EA-60ACCC3B44F9}"/>
              </a:ext>
            </a:extLst>
          </p:cNvPr>
          <p:cNvSpPr>
            <a:spLocks noGrp="1"/>
          </p:cNvSpPr>
          <p:nvPr/>
        </p:nvSpPr>
        <p:spPr>
          <a:xfrm>
            <a:off x="8620125" y="2209800"/>
            <a:ext cx="26670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OECD, European Union, EC-JRC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Handbook on Constructing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Composite Indicators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UNDP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Human Development Report 2025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Technical Notes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World Bank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Worldwide Governance Indicators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Methodology Revision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IMF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Guidance Note for Surveillance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Under Article IV Consultations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 Statistics Division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Global SDG Indicator Framework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703A5AA-2ED9-466A-B25A-C463D830D04D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Діагностична оцінка стає науковим доказом лише тоді, коли дослідник розкриває її конструкцію, перевіряє зіставність і враховує невизначеність.</a:t>
            </a:r>
          </a:p>
        </p:txBody>
      </p:sp>
    </p:spTree>
    <p:extLst>
      <p:ext uri="{BB962C8B-B14F-4D97-AF65-F5344CB8AC3E}">
        <p14:creationId xmlns:p14="http://schemas.microsoft.com/office/powerpoint/2010/main" val="19125593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1427</Words>
  <Application>Microsoft Office PowerPoint</Application>
  <DocSecurity>0</DocSecurity>
  <PresentationFormat>Широкий екран</PresentationFormat>
  <Paragraphs>342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2026-10-15T11:29:06Z</dcterms:modified>
</cp:coreProperties>
</file>