
<file path=[Content_Types].xml><?xml version="1.0" encoding="utf-8"?>
<Types xmlns="http://schemas.openxmlformats.org/package/2006/content-types">
  <Default Extension="xml" ContentType="application/vnd.openxmlformats-package.core-properties+xml"/>
  <Default Extension="png" ContentType="image/png"/>
  <Default Extension="svg" ContentType="image/svg+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44372999c374962" /><Relationship Type="http://schemas.openxmlformats.org/officeDocument/2006/relationships/extended-properties" Target="/docProps/app.xml" Id="R0960aa8a854546fd" /><Relationship Type="http://schemas.openxmlformats.org/officeDocument/2006/relationships/officeDocument" Target="/ppt/presentation.xml" Id="R306686f4160945ae" /></Relationships>
</file>

<file path=ppt/presentation.xml><?xml version="1.0" encoding="utf-8"?>
<p:presentation xmlns:p="http://schemas.openxmlformats.org/presentationml/2006/main">
  <p:sldMasterIdLst>
    <p:sldMasterId xmlns:r="http://schemas.openxmlformats.org/officeDocument/2006/relationships" id="2147483648" r:id="R29ba8c92ee3f4153"/>
  </p:sldMasterIdLst>
  <p:notesMasterIdLst>
    <p:notesMasterId xmlns:r="http://schemas.openxmlformats.org/officeDocument/2006/relationships" r:id="Ra43e3050e7934f32"/>
  </p:notesMasterIdLst>
  <p:sldIdLst>
    <p:sldId xmlns:r="http://schemas.openxmlformats.org/officeDocument/2006/relationships" id="256" r:id="R9a5a93f57a0b425a"/>
    <p:sldId xmlns:r="http://schemas.openxmlformats.org/officeDocument/2006/relationships" id="257" r:id="R6d5591d678244a51"/>
    <p:sldId xmlns:r="http://schemas.openxmlformats.org/officeDocument/2006/relationships" id="258" r:id="Rfbbd549bf8014fa9"/>
    <p:sldId xmlns:r="http://schemas.openxmlformats.org/officeDocument/2006/relationships" id="259" r:id="R7a70a3a0b2df4027"/>
    <p:sldId xmlns:r="http://schemas.openxmlformats.org/officeDocument/2006/relationships" id="260" r:id="R42df31d938fd42c1"/>
    <p:sldId xmlns:r="http://schemas.openxmlformats.org/officeDocument/2006/relationships" id="261" r:id="Rfd69f4eaf1ae4111"/>
    <p:sldId xmlns:r="http://schemas.openxmlformats.org/officeDocument/2006/relationships" id="262" r:id="R4a2c55b5283e4c02"/>
    <p:sldId xmlns:r="http://schemas.openxmlformats.org/officeDocument/2006/relationships" id="263" r:id="R01a8007de23a4df2"/>
    <p:sldId xmlns:r="http://schemas.openxmlformats.org/officeDocument/2006/relationships" id="264" r:id="Rbe187a6423dc4c17"/>
    <p:sldId xmlns:r="http://schemas.openxmlformats.org/officeDocument/2006/relationships" id="265" r:id="Rd8c7a33f5d444b59"/>
    <p:sldId xmlns:r="http://schemas.openxmlformats.org/officeDocument/2006/relationships" id="266" r:id="Re4a4217b34f94e6c"/>
    <p:sldId xmlns:r="http://schemas.openxmlformats.org/officeDocument/2006/relationships" id="267" r:id="R534eb0bfa6ce48b1"/>
    <p:sldId xmlns:r="http://schemas.openxmlformats.org/officeDocument/2006/relationships" id="268" r:id="Rc947987a7a534cfc"/>
    <p:sldId xmlns:r="http://schemas.openxmlformats.org/officeDocument/2006/relationships" id="269" r:id="Rb6e67b8eb5db44bc"/>
    <p:sldId xmlns:r="http://schemas.openxmlformats.org/officeDocument/2006/relationships" id="270" r:id="Ra12a1231869a49a8"/>
    <p:sldId xmlns:r="http://schemas.openxmlformats.org/officeDocument/2006/relationships" id="271" r:id="R86e3c7a3ae0e444a"/>
    <p:sldId xmlns:r="http://schemas.openxmlformats.org/officeDocument/2006/relationships" id="272" r:id="R8a0ed86bba534914"/>
    <p:sldId xmlns:r="http://schemas.openxmlformats.org/officeDocument/2006/relationships" id="273" r:id="Rd0f5df2f43f444f2"/>
    <p:sldId xmlns:r="http://schemas.openxmlformats.org/officeDocument/2006/relationships" id="274" r:id="Rabc75a51935f4db8"/>
    <p:sldId xmlns:r="http://schemas.openxmlformats.org/officeDocument/2006/relationships" id="275" r:id="Rb0f1de36ba0f4e1e"/>
    <p:sldId xmlns:r="http://schemas.openxmlformats.org/officeDocument/2006/relationships" id="276" r:id="Rd873593e40ca4626"/>
    <p:sldId xmlns:r="http://schemas.openxmlformats.org/officeDocument/2006/relationships" id="277" r:id="R9518e3c39549446e"/>
    <p:sldId xmlns:r="http://schemas.openxmlformats.org/officeDocument/2006/relationships" id="278" r:id="R0798ac77fb9b4fb3"/>
    <p:sldId xmlns:r="http://schemas.openxmlformats.org/officeDocument/2006/relationships" id="279" r:id="Rf17ae8489f644220"/>
    <p:sldId xmlns:r="http://schemas.openxmlformats.org/officeDocument/2006/relationships" id="280" r:id="R1a3a6543555c469b"/>
    <p:sldId xmlns:r="http://schemas.openxmlformats.org/officeDocument/2006/relationships" id="281" r:id="R9763e706898f4d33"/>
    <p:sldId xmlns:r="http://schemas.openxmlformats.org/officeDocument/2006/relationships" id="282" r:id="R4ab10f6858fd4349"/>
    <p:sldId xmlns:r="http://schemas.openxmlformats.org/officeDocument/2006/relationships" id="283" r:id="Rbb665bd9079f46cc"/>
    <p:sldId xmlns:r="http://schemas.openxmlformats.org/officeDocument/2006/relationships" id="284" r:id="Rd888a78cc472419a"/>
    <p:sldId xmlns:r="http://schemas.openxmlformats.org/officeDocument/2006/relationships" id="285" r:id="R0a1b6b910be94048"/>
    <p:sldId xmlns:r="http://schemas.openxmlformats.org/officeDocument/2006/relationships" id="286" r:id="R7cce11c75d3d4876"/>
    <p:sldId xmlns:r="http://schemas.openxmlformats.org/officeDocument/2006/relationships" id="287" r:id="R054a8c4ac4594871"/>
    <p:sldId xmlns:r="http://schemas.openxmlformats.org/officeDocument/2006/relationships" id="288" r:id="R5735d373d43d4bf5"/>
    <p:sldId xmlns:r="http://schemas.openxmlformats.org/officeDocument/2006/relationships" id="289" r:id="Radeb1ed971da40ab"/>
    <p:sldId xmlns:r="http://schemas.openxmlformats.org/officeDocument/2006/relationships" id="290" r:id="Rf0aeb940601e46ba"/>
    <p:sldId xmlns:r="http://schemas.openxmlformats.org/officeDocument/2006/relationships" id="291" r:id="R7e7872a23ae144a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06f221f51594035" /><Relationship Type="http://schemas.openxmlformats.org/officeDocument/2006/relationships/slideMaster" Target="/ppt/slideMasters/slideMaster1.xml" Id="R29ba8c92ee3f4153" /><Relationship Type="http://schemas.openxmlformats.org/officeDocument/2006/relationships/notesMaster" Target="/ppt/notesMasters/notesMaster1.xml" Id="Ra43e3050e7934f32" /><Relationship Type="http://schemas.openxmlformats.org/officeDocument/2006/relationships/presProps" Target="/ppt/presProps.xml" Id="R79689bfdb6e1409f" /><Relationship Type="http://schemas.openxmlformats.org/officeDocument/2006/relationships/tableStyles" Target="/ppt/tableStyles.xml" Id="Ra1b5085fb2c94779" /><Relationship Type="http://schemas.openxmlformats.org/officeDocument/2006/relationships/slide" Target="/ppt/slides/slide1.xml" Id="R9a5a93f57a0b425a" /><Relationship Type="http://schemas.openxmlformats.org/officeDocument/2006/relationships/slide" Target="/ppt/slides/slide2.xml" Id="R6d5591d678244a51" /><Relationship Type="http://schemas.openxmlformats.org/officeDocument/2006/relationships/slide" Target="/ppt/slides/slide3.xml" Id="Rfbbd549bf8014fa9" /><Relationship Type="http://schemas.openxmlformats.org/officeDocument/2006/relationships/slide" Target="/ppt/slides/slide4.xml" Id="R7a70a3a0b2df4027" /><Relationship Type="http://schemas.openxmlformats.org/officeDocument/2006/relationships/slide" Target="/ppt/slides/slide5.xml" Id="R42df31d938fd42c1" /><Relationship Type="http://schemas.openxmlformats.org/officeDocument/2006/relationships/slide" Target="/ppt/slides/slide6.xml" Id="Rfd69f4eaf1ae4111" /><Relationship Type="http://schemas.openxmlformats.org/officeDocument/2006/relationships/slide" Target="/ppt/slides/slide7.xml" Id="R4a2c55b5283e4c02" /><Relationship Type="http://schemas.openxmlformats.org/officeDocument/2006/relationships/slide" Target="/ppt/slides/slide8.xml" Id="R01a8007de23a4df2" /><Relationship Type="http://schemas.openxmlformats.org/officeDocument/2006/relationships/slide" Target="/ppt/slides/slide9.xml" Id="Rbe187a6423dc4c17" /><Relationship Type="http://schemas.openxmlformats.org/officeDocument/2006/relationships/slide" Target="/ppt/slides/slide10.xml" Id="Rd8c7a33f5d444b59" /><Relationship Type="http://schemas.openxmlformats.org/officeDocument/2006/relationships/slide" Target="/ppt/slides/slide11.xml" Id="Re4a4217b34f94e6c" /><Relationship Type="http://schemas.openxmlformats.org/officeDocument/2006/relationships/slide" Target="/ppt/slides/slide12.xml" Id="R534eb0bfa6ce48b1" /><Relationship Type="http://schemas.openxmlformats.org/officeDocument/2006/relationships/slide" Target="/ppt/slides/slide13.xml" Id="Rc947987a7a534cfc" /><Relationship Type="http://schemas.openxmlformats.org/officeDocument/2006/relationships/slide" Target="/ppt/slides/slide14.xml" Id="Rb6e67b8eb5db44bc" /><Relationship Type="http://schemas.openxmlformats.org/officeDocument/2006/relationships/slide" Target="/ppt/slides/slide15.xml" Id="Ra12a1231869a49a8" /><Relationship Type="http://schemas.openxmlformats.org/officeDocument/2006/relationships/slide" Target="/ppt/slides/slide16.xml" Id="R86e3c7a3ae0e444a" /><Relationship Type="http://schemas.openxmlformats.org/officeDocument/2006/relationships/slide" Target="/ppt/slides/slide17.xml" Id="R8a0ed86bba534914" /><Relationship Type="http://schemas.openxmlformats.org/officeDocument/2006/relationships/slide" Target="/ppt/slides/slide18.xml" Id="Rd0f5df2f43f444f2" /><Relationship Type="http://schemas.openxmlformats.org/officeDocument/2006/relationships/slide" Target="/ppt/slides/slide19.xml" Id="Rabc75a51935f4db8" /><Relationship Type="http://schemas.openxmlformats.org/officeDocument/2006/relationships/slide" Target="/ppt/slides/slide20.xml" Id="Rb0f1de36ba0f4e1e" /><Relationship Type="http://schemas.openxmlformats.org/officeDocument/2006/relationships/slide" Target="/ppt/slides/slide21.xml" Id="Rd873593e40ca4626" /><Relationship Type="http://schemas.openxmlformats.org/officeDocument/2006/relationships/slide" Target="/ppt/slides/slide22.xml" Id="R9518e3c39549446e" /><Relationship Type="http://schemas.openxmlformats.org/officeDocument/2006/relationships/slide" Target="/ppt/slides/slide23.xml" Id="R0798ac77fb9b4fb3" /><Relationship Type="http://schemas.openxmlformats.org/officeDocument/2006/relationships/slide" Target="/ppt/slides/slide24.xml" Id="Rf17ae8489f644220" /><Relationship Type="http://schemas.openxmlformats.org/officeDocument/2006/relationships/slide" Target="/ppt/slides/slide25.xml" Id="R1a3a6543555c469b" /><Relationship Type="http://schemas.openxmlformats.org/officeDocument/2006/relationships/slide" Target="/ppt/slides/slide26.xml" Id="R9763e706898f4d33" /><Relationship Type="http://schemas.openxmlformats.org/officeDocument/2006/relationships/slide" Target="/ppt/slides/slide27.xml" Id="R4ab10f6858fd4349" /><Relationship Type="http://schemas.openxmlformats.org/officeDocument/2006/relationships/slide" Target="/ppt/slides/slide28.xml" Id="Rbb665bd9079f46cc" /><Relationship Type="http://schemas.openxmlformats.org/officeDocument/2006/relationships/slide" Target="/ppt/slides/slide29.xml" Id="Rd888a78cc472419a" /><Relationship Type="http://schemas.openxmlformats.org/officeDocument/2006/relationships/slide" Target="/ppt/slides/slide30.xml" Id="R0a1b6b910be94048" /><Relationship Type="http://schemas.openxmlformats.org/officeDocument/2006/relationships/slide" Target="/ppt/slides/slide31.xml" Id="R7cce11c75d3d4876" /><Relationship Type="http://schemas.openxmlformats.org/officeDocument/2006/relationships/slide" Target="/ppt/slides/slide32.xml" Id="R054a8c4ac4594871" /><Relationship Type="http://schemas.openxmlformats.org/officeDocument/2006/relationships/slide" Target="/ppt/slides/slide33.xml" Id="R5735d373d43d4bf5" /><Relationship Type="http://schemas.openxmlformats.org/officeDocument/2006/relationships/slide" Target="/ppt/slides/slide34.xml" Id="Radeb1ed971da40ab" /><Relationship Type="http://schemas.openxmlformats.org/officeDocument/2006/relationships/slide" Target="/ppt/slides/slide35.xml" Id="Rf0aeb940601e46ba" /><Relationship Type="http://schemas.openxmlformats.org/officeDocument/2006/relationships/slide" Target="/ppt/slides/slide36.xml" Id="R7e7872a23ae144a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ce88982b4c440f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8ab9f5d2b5e40a4" /><Relationship Type="http://schemas.openxmlformats.org/officeDocument/2006/relationships/notesMaster" Target="/ppt/notesMasters/notesMaster1.xml" Id="R4462903971294bc0" /></Relationships>
</file>

<file path=ppt/notesSlides/_rels/notesSlide2.xml.rels>&#65279;<?xml version="1.0" encoding="utf-8"?><Relationships xmlns="http://schemas.openxmlformats.org/package/2006/relationships"><Relationship Type="http://schemas.openxmlformats.org/officeDocument/2006/relationships/slide" Target="/ppt/slides/slide2.xml" Id="Ra6d381c792294c31" /><Relationship Type="http://schemas.openxmlformats.org/officeDocument/2006/relationships/notesMaster" Target="/ppt/notesMasters/notesMaster1.xml" Id="Rf07993728d6a4aac" /></Relationships>
</file>

<file path=ppt/notesSlides/_rels/notesSlide3.xml.rels>&#65279;<?xml version="1.0" encoding="utf-8"?><Relationships xmlns="http://schemas.openxmlformats.org/package/2006/relationships"><Relationship Type="http://schemas.openxmlformats.org/officeDocument/2006/relationships/slide" Target="/ppt/slides/slide3.xml" Id="Raeae247a88644760" /><Relationship Type="http://schemas.openxmlformats.org/officeDocument/2006/relationships/notesMaster" Target="/ppt/notesMasters/notesMaster1.xml" Id="R9d579c18124f43b0" /></Relationships>
</file>

<file path=ppt/notesSlides/_rels/notesSlide4.xml.rels>&#65279;<?xml version="1.0" encoding="utf-8"?><Relationships xmlns="http://schemas.openxmlformats.org/package/2006/relationships"><Relationship Type="http://schemas.openxmlformats.org/officeDocument/2006/relationships/slide" Target="/ppt/slides/slide4.xml" Id="R767e899e4b514205" /><Relationship Type="http://schemas.openxmlformats.org/officeDocument/2006/relationships/notesMaster" Target="/ppt/notesMasters/notesMaster1.xml" Id="Ra1e0a12e21e5407e" /></Relationships>
</file>

<file path=ppt/notesSlides/_rels/notesSlide5.xml.rels>&#65279;<?xml version="1.0" encoding="utf-8"?><Relationships xmlns="http://schemas.openxmlformats.org/package/2006/relationships"><Relationship Type="http://schemas.openxmlformats.org/officeDocument/2006/relationships/slide" Target="/ppt/slides/slide5.xml" Id="R37816c66376c4b7f" /><Relationship Type="http://schemas.openxmlformats.org/officeDocument/2006/relationships/notesMaster" Target="/ppt/notesMasters/notesMaster1.xml" Id="R3b7e2e1ca83d4c37" /></Relationships>
</file>

<file path=ppt/notesSlides/_rels/notesSlide6.xml.rels>&#65279;<?xml version="1.0" encoding="utf-8"?><Relationships xmlns="http://schemas.openxmlformats.org/package/2006/relationships"><Relationship Type="http://schemas.openxmlformats.org/officeDocument/2006/relationships/slide" Target="/ppt/slides/slide6.xml" Id="Rad8f6d7d412e4a15" /><Relationship Type="http://schemas.openxmlformats.org/officeDocument/2006/relationships/notesMaster" Target="/ppt/notesMasters/notesMaster1.xml" Id="R1fc861c702414ca7" /></Relationships>
</file>

<file path=ppt/notesSlides/_rels/notesSlide7.xml.rels>&#65279;<?xml version="1.0" encoding="utf-8"?><Relationships xmlns="http://schemas.openxmlformats.org/package/2006/relationships"><Relationship Type="http://schemas.openxmlformats.org/officeDocument/2006/relationships/slide" Target="/ppt/slides/slide7.xml" Id="R5c6433dfdb414832" /><Relationship Type="http://schemas.openxmlformats.org/officeDocument/2006/relationships/notesMaster" Target="/ppt/notesMasters/notesMaster1.xml" Id="R249dde64bd694cb6" /></Relationships>
</file>

<file path=ppt/notesSlides/_rels/notesSlide8.xml.rels>&#65279;<?xml version="1.0" encoding="utf-8"?><Relationships xmlns="http://schemas.openxmlformats.org/package/2006/relationships"><Relationship Type="http://schemas.openxmlformats.org/officeDocument/2006/relationships/slide" Target="/ppt/slides/slide8.xml" Id="R19b6dcb00f564cdc" /><Relationship Type="http://schemas.openxmlformats.org/officeDocument/2006/relationships/notesMaster" Target="/ppt/notesMasters/notesMaster1.xml" Id="Ra48d153d2c264f9a" /></Relationships>
</file>

<file path=ppt/notesSlides/_rels/notesSlide9.xml.rels>&#65279;<?xml version="1.0" encoding="utf-8"?><Relationships xmlns="http://schemas.openxmlformats.org/package/2006/relationships"><Relationship Type="http://schemas.openxmlformats.org/officeDocument/2006/relationships/slide" Target="/ppt/slides/slide9.xml" Id="R1282319d663f429b" /><Relationship Type="http://schemas.openxmlformats.org/officeDocument/2006/relationships/notesMaster" Target="/ppt/notesMasters/notesMaster1.xml" Id="R0c6d02aa450a4b3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7b3df616d204d4e" /><Relationship Type="http://schemas.openxmlformats.org/officeDocument/2006/relationships/notesMaster" Target="/ppt/notesMasters/notesMaster1.xml" Id="R549b810a9cb94df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bf746a38bb6433b" /><Relationship Type="http://schemas.openxmlformats.org/officeDocument/2006/relationships/notesMaster" Target="/ppt/notesMasters/notesMaster1.xml" Id="R6aa869e9b74e40f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e10679ca82d48da" /><Relationship Type="http://schemas.openxmlformats.org/officeDocument/2006/relationships/notesMaster" Target="/ppt/notesMasters/notesMaster1.xml" Id="Ra463576e0e5d427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95f8ff726254d1f" /><Relationship Type="http://schemas.openxmlformats.org/officeDocument/2006/relationships/notesMaster" Target="/ppt/notesMasters/notesMaster1.xml" Id="R7e15d9ccbb5249d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cc55f89563441db" /><Relationship Type="http://schemas.openxmlformats.org/officeDocument/2006/relationships/notesMaster" Target="/ppt/notesMasters/notesMaster1.xml" Id="Rffbe65ce38cb442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6357f40b35e4500" /><Relationship Type="http://schemas.openxmlformats.org/officeDocument/2006/relationships/notesMaster" Target="/ppt/notesMasters/notesMaster1.xml" Id="R9fd19a11e5624bc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4864d0e1e174391" /><Relationship Type="http://schemas.openxmlformats.org/officeDocument/2006/relationships/notesMaster" Target="/ppt/notesMasters/notesMaster1.xml" Id="Rec2582ac27bb4e7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dc68a6fa36948c2" /><Relationship Type="http://schemas.openxmlformats.org/officeDocument/2006/relationships/notesMaster" Target="/ppt/notesMasters/notesMaster1.xml" Id="Rdfa20b25280d485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37152afa0854f7e" /><Relationship Type="http://schemas.openxmlformats.org/officeDocument/2006/relationships/notesMaster" Target="/ppt/notesMasters/notesMaster1.xml" Id="Rad6a852f717444b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d223900a7de4f13" /><Relationship Type="http://schemas.openxmlformats.org/officeDocument/2006/relationships/notesMaster" Target="/ppt/notesMasters/notesMaster1.xml" Id="Rd23ed9aa8f0f446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50edba9f1624243" /><Relationship Type="http://schemas.openxmlformats.org/officeDocument/2006/relationships/notesMaster" Target="/ppt/notesMasters/notesMaster1.xml" Id="Rb51f6d169e864d9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5258113909c4136" /><Relationship Type="http://schemas.openxmlformats.org/officeDocument/2006/relationships/notesMaster" Target="/ppt/notesMasters/notesMaster1.xml" Id="Rae02f2240f304d9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53b735a6cc6419c" /><Relationship Type="http://schemas.openxmlformats.org/officeDocument/2006/relationships/notesMaster" Target="/ppt/notesMasters/notesMaster1.xml" Id="Rdbd481d4e79a409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f2e677bcea547b1" /><Relationship Type="http://schemas.openxmlformats.org/officeDocument/2006/relationships/notesMaster" Target="/ppt/notesMasters/notesMaster1.xml" Id="Rd395cfa007a9460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5eff5f947ce4cc8" /><Relationship Type="http://schemas.openxmlformats.org/officeDocument/2006/relationships/notesMaster" Target="/ppt/notesMasters/notesMaster1.xml" Id="R94d5ad841377415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e9cc79c47bb4ca5" /><Relationship Type="http://schemas.openxmlformats.org/officeDocument/2006/relationships/notesMaster" Target="/ppt/notesMasters/notesMaster1.xml" Id="R1655aa544c694fd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0734c0738b441ca" /><Relationship Type="http://schemas.openxmlformats.org/officeDocument/2006/relationships/notesMaster" Target="/ppt/notesMasters/notesMaster1.xml" Id="Rac3d3136e2c840f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a4a6393cffe4915" /><Relationship Type="http://schemas.openxmlformats.org/officeDocument/2006/relationships/notesMaster" Target="/ppt/notesMasters/notesMaster1.xml" Id="R610b52c108db461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ceab4652a4f42b7" /><Relationship Type="http://schemas.openxmlformats.org/officeDocument/2006/relationships/notesMaster" Target="/ppt/notesMasters/notesMaster1.xml" Id="Rbd870ff5f5ef4f0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478e39833e447f3" /><Relationship Type="http://schemas.openxmlformats.org/officeDocument/2006/relationships/notesMaster" Target="/ppt/notesMasters/notesMaster1.xml" Id="Ra597424deb694e0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e72a40997e74f2b" /><Relationship Type="http://schemas.openxmlformats.org/officeDocument/2006/relationships/notesMaster" Target="/ppt/notesMasters/notesMaster1.xml" Id="R8bc24072cc374a6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8d34a48997fa4a63" /><Relationship Type="http://schemas.openxmlformats.org/officeDocument/2006/relationships/notesMaster" Target="/ppt/notesMasters/notesMaster1.xml" Id="R42da065846e34ba0"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6eddbb7dc33424d" /><Relationship Type="http://schemas.openxmlformats.org/officeDocument/2006/relationships/notesMaster" Target="/ppt/notesMasters/notesMaster1.xml" Id="R770fc412c018454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ba925ddd8e04d1c" /><Relationship Type="http://schemas.openxmlformats.org/officeDocument/2006/relationships/notesMaster" Target="/ppt/notesMasters/notesMaster1.xml" Id="R8131d16f01024db0"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80f1c344e294828" /><Relationship Type="http://schemas.openxmlformats.org/officeDocument/2006/relationships/notesMaster" Target="/ppt/notesMasters/notesMaster1.xml" Id="Rfb92a855f3964d02"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2c20a84551214a28" /><Relationship Type="http://schemas.openxmlformats.org/officeDocument/2006/relationships/notesMaster" Target="/ppt/notesMasters/notesMaster1.xml" Id="Ra3ed6ab2adfe41b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b87ff5677c474a10" /><Relationship Type="http://schemas.openxmlformats.org/officeDocument/2006/relationships/notesMaster" Target="/ppt/notesMasters/notesMaster1.xml" Id="R2f6432d1b8784e6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Комбінаційний цифровий пристрій формує виходи лише за поточними значеннями входів. У ньому немає внутрішнього стану, який потрібно пам’ятати між двома моментами часу. Саме тому поведінку такого пристрою повністю задає таблиця істинності або рівносильна їй система булевих функцій.</a:t>
            </a:r>
          </a:p>
          <a:p xmlns:a="http://schemas.openxmlformats.org/drawingml/2006/main">
            <a:r>
              <a:t/>
            </a:r>
          </a:p>
          <a:p xmlns:a="http://schemas.openxmlformats.org/drawingml/2006/main">
            <a:r>
              <a:t>Лекція переходить від окремих логічних елементів до типових функціональних вузлів. Дешифратор активує один із багатьох виходів, шифратор виконує зворотне перетворення, мультиплексор обирає одне джерело даних, демультиплексор спрямовує сигнал до вибраного виходу, а компаратор визначає відношення між двійковими числами.</a:t>
            </a:r>
          </a:p>
          <a:p xmlns:a="http://schemas.openxmlformats.org/drawingml/2006/main">
            <a:r>
              <a:t/>
            </a:r>
          </a:p>
          <a:p xmlns:a="http://schemas.openxmlformats.org/drawingml/2006/main">
            <a:r>
              <a:t>Усі приклади розглядаються послідовно: умова, перелік входів і виходів, таблиця істинності, булеві рівняння, структурна схема та перевірка. Така послідовність є базовою методикою синтезу комбінаційної логіки.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Булева функція відповідає на запитання, яке значення повинен мати вихід для кожного набору входів. Логічні елементи відповідають на запитання, якими простими операціями цю функцію реалізувати. Комбінаційний модуль піднімає рівень абстракції: замість десятків окремих AND, OR і NOT використовується готовий функціональний блок.</a:t>
            </a:r>
          </a:p>
          <a:p xmlns:a="http://schemas.openxmlformats.org/drawingml/2006/main">
            <a:r>
              <a:t/>
            </a:r>
          </a:p>
          <a:p xmlns:a="http://schemas.openxmlformats.org/drawingml/2006/main">
            <a:r>
              <a:t>Дешифратори, мультиплексори й компаратори зустрічаються всередині процесорів, контролерів, пам’яті та цифрових інтерфейсів. Їх важливо розуміти не як окремі умовні позначення, а як повторювані структури, з яких складаються більші системи.</a:t>
            </a:r>
          </a:p>
          <a:p xmlns:a="http://schemas.openxmlformats.org/drawingml/2006/main">
            <a:r>
              <a:t/>
            </a:r>
          </a:p>
          <a:p xmlns:a="http://schemas.openxmlformats.org/drawingml/2006/main">
            <a:r>
              <a:t>Після цієї теми природно перейти до арифметичних вузлів. Суматор також є комбінаційним пристроєм, але його функція спеціалізована на виконанні двійкової арифметики.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Математичний запис Y(t)=F(X(t)) означає, що вектор виходів Y у момент часу t є функцією вектора входів X у той самий момент. Попередні значення X не входять до опису. Якщо на входи подати однаковий набір двічі, сталий результат буде однаковим.</a:t>
            </a:r>
          </a:p>
          <a:p xmlns:a="http://schemas.openxmlformats.org/drawingml/2006/main">
            <a:r>
              <a:t/>
            </a:r>
          </a:p>
          <a:p xmlns:a="http://schemas.openxmlformats.org/drawingml/2006/main">
            <a:r>
              <a:t>Відсутність стану не означає миттєвої реакції. Фізичні елементи мають затримку поширення, тому після зміни входів можливий короткий перехідний процес. Проте після стабілізації вихід визначається тільки новим набором входів.</a:t>
            </a:r>
          </a:p>
          <a:p xmlns:a="http://schemas.openxmlformats.org/drawingml/2006/main">
            <a:r>
              <a:t/>
            </a:r>
          </a:p>
          <a:p xmlns:a="http://schemas.openxmlformats.org/drawingml/2006/main">
            <a:r>
              <a:t>Послідовнісна схема, на відміну від комбінаційної, містить пам’ять. Її вихід залежить не лише від поточних входів, а й від збереженого стану. Тригери, регістри та лічильники належать до послідовнісної логіки й розглядатимуться окремо.</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Синтез починається з формального розуміння умови. Потрібно усунути фрази на кшталт «за потреби», «нормальний режим» або «активний сигнал», якщо для них не визначено точного логічного значення. Кожній фізичній умові призначається вхідна змінна.</a:t>
            </a:r>
          </a:p>
          <a:p xmlns:a="http://schemas.openxmlformats.org/drawingml/2006/main">
            <a:r>
              <a:t/>
            </a:r>
          </a:p>
          <a:p xmlns:a="http://schemas.openxmlformats.org/drawingml/2006/main">
            <a:r>
              <a:t>Для n входів повна таблиця містить 2ⁿ рядків. У кожному рядку значення виходів визначаються безпосередньо з умови. Після цього для кожного виходу записується окрема булева функція, яка може бути мінімізована алгебраїчно або картою Карно.</a:t>
            </a:r>
          </a:p>
          <a:p xmlns:a="http://schemas.openxmlformats.org/drawingml/2006/main">
            <a:r>
              <a:t/>
            </a:r>
          </a:p>
          <a:p xmlns:a="http://schemas.openxmlformats.org/drawingml/2006/main">
            <a:r>
              <a:t>Завершена схема перевіряється на всіх можливих наборах, а не лише на кількох зручних прикладах. Додатково оцінюються активні рівні, допустимість невикористаних комбінацій, затримка критичного шляху та можливість короткочасних глітчів.</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Вхід або вихід описується не лише літерою. Вказуються його зміст, розрядність і активний рівень. Наприклад, двобітний код S₁S₀ має чотири можливі значення, а сигнал EN може бути активним при одиниці або при нулі.</a:t>
            </a:r>
          </a:p>
          <a:p xmlns:a="http://schemas.openxmlformats.org/drawingml/2006/main">
            <a:r>
              <a:t/>
            </a:r>
          </a:p>
          <a:p xmlns:a="http://schemas.openxmlformats.org/drawingml/2006/main">
            <a:r>
              <a:t>Якщо частина кодів не використовується, для них треба визначити поведінку. Можна задати безпечний вихід 0, сформувати сигнал помилки або оголосити комбінації don’t care для подальшої мінімізації. Невизначеність у специфікації не повинна випадково перетворюватися на невизначеність у схемі.</a:t>
            </a:r>
          </a:p>
          <a:p xmlns:a="http://schemas.openxmlformats.org/drawingml/2006/main">
            <a:r>
              <a:t/>
            </a:r>
          </a:p>
          <a:p xmlns:a="http://schemas.openxmlformats.org/drawingml/2006/main">
            <a:r>
              <a:t>Назви active-low сигналів часто мають суфікс _n, наприклад EN_n. Інверсійна бульбашка на схемному символі повинна відповідати цій домовленості. Саме значення 0 або 1 без семантики активності не пояснює, чи виконується функція.</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Нехай D=1 означає відчинені двері, M=1 — активний режим охорони, K=1 — правильний ключ розпізнано. Тривога повинна вмикатися лише тоді, коли охорона активна, двері відчинені, а правильного ключа немає.</a:t>
            </a:r>
          </a:p>
          <a:p xmlns:a="http://schemas.openxmlformats.org/drawingml/2006/main">
            <a:r>
              <a:t/>
            </a:r>
          </a:p>
          <a:p xmlns:a="http://schemas.openxmlformats.org/drawingml/2006/main">
            <a:r>
              <a:t>Фраза «ключа немає» утворює заперечення K̅. Одночасне виконання трьох умов утворює кон’юнкцію A=M∧D∧K̅. У таблиці істинності лише рядок M=1, D=1, K=0 має A=1.</a:t>
            </a:r>
          </a:p>
          <a:p xmlns:a="http://schemas.openxmlformats.org/drawingml/2006/main">
            <a:r>
              <a:t/>
            </a:r>
          </a:p>
          <a:p xmlns:a="http://schemas.openxmlformats.org/drawingml/2006/main">
            <a:r>
              <a:t>Фізична схема містить інвертор для K та тривходовий AND або еквівалентну багаторівневу реалізацію. При active-low датчику дверей формула змінилася б, тому активні рівні визначаються до побудови таблиці.</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Дешифратор (decoder) отримує n-бітний код і активує вихід, номер якого відповідає числовому значенню коду. Якщо використано всі можливі комбінації, n входам відповідають 2ⁿ виходів.</a:t>
            </a:r>
          </a:p>
          <a:p xmlns:a="http://schemas.openxmlformats.org/drawingml/2006/main">
            <a:r>
              <a:t/>
            </a:r>
          </a:p>
          <a:p xmlns:a="http://schemas.openxmlformats.org/drawingml/2006/main">
            <a:r>
              <a:t>One-hot означає, що серед групи активних високим рівнем виходів одиницю має лише один сигнал. Для active-low дешифратора, навпаки, вибраний вихід дорівнює нулю, а решта — одиниці. Тому поняття one-hot потрібно читати разом з активним рівнем.</a:t>
            </a:r>
          </a:p>
          <a:p xmlns:a="http://schemas.openxmlformats.org/drawingml/2006/main">
            <a:r>
              <a:t/>
            </a:r>
          </a:p>
          <a:p xmlns:a="http://schemas.openxmlformats.org/drawingml/2006/main">
            <a:r>
              <a:t>Дешифратори використовують для вибору комірки пам’яті, активації пристрою, формування керувальних сигналів і перетворення двійкового номера на окрему лінію.</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Для коду 00 активується Y₀, для 01 — Y₁, для 10 — Y₂, для 11 — Y₃. Решта виходів у кожному рядку дорівнюють нулю. Це повна таблиця active-high дешифратора без входу дозволу.</a:t>
            </a:r>
          </a:p>
          <a:p xmlns:a="http://schemas.openxmlformats.org/drawingml/2006/main">
            <a:r>
              <a:t/>
            </a:r>
          </a:p>
          <a:p xmlns:a="http://schemas.openxmlformats.org/drawingml/2006/main">
            <a:r>
              <a:t>Номер виходу збігається з десятковим значенням двійкового коду A₁A₀. Старший біт A₁ має вагу 2, молодший A₀ — вагу 1. Наприклад, код 10₂ дорівнює 2₁₀, тому активується Y₂.</a:t>
            </a:r>
          </a:p>
          <a:p xmlns:a="http://schemas.openxmlformats.org/drawingml/2006/main">
            <a:r>
              <a:t/>
            </a:r>
          </a:p>
          <a:p xmlns:a="http://schemas.openxmlformats.org/drawingml/2006/main">
            <a:r>
              <a:t>Кожний вихід є мінтермом. Через це дешифратор може не лише декодувати номер, а й бути основою реалізації довільної функції двох змінних через об’єднання потрібних виходів.</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Формула Y₀=A̅₁∧A̅₀ дорівнює одиниці лише для коду 00. Формула Y₁=A̅₁∧A₀ вибирає 01, Y₂=A₁∧A̅₀ — 10, а Y₃=A₁∧A₀ — 11. В усіх інших рядках відповідна кон’юнкція містить хоча б один нуль.</a:t>
            </a:r>
          </a:p>
          <a:p xmlns:a="http://schemas.openxmlformats.org/drawingml/2006/main">
            <a:r>
              <a:t/>
            </a:r>
          </a:p>
          <a:p xmlns:a="http://schemas.openxmlformats.org/drawingml/2006/main">
            <a:r>
              <a:t>Структурно потрібні два інвертори, які формують A̅₁ та A̅₀, і чотири двовходові AND. Інвертовані та прямі версії входів розподіляються між AND відповідно до потрібного мінтерма.</a:t>
            </a:r>
          </a:p>
          <a:p xmlns:a="http://schemas.openxmlformats.org/drawingml/2006/main">
            <a:r>
              <a:t/>
            </a:r>
          </a:p>
          <a:p xmlns:a="http://schemas.openxmlformats.org/drawingml/2006/main">
            <a:r>
              <a:t>Ця реалізація демонструє зв’язок між канонічною ДДНФ і типовим цифровим вузлом. Дешифратор фактично генерує всі мінтерми заданої кількості змінних.</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Enable — вхід дозволу — керує роботою всього вузла. Для active-high EN декодування відбувається при EN=1. При EN=0 усі active-high виходи неактивні незалежно від коду.</a:t>
            </a:r>
          </a:p>
          <a:p xmlns:a="http://schemas.openxmlformats.org/drawingml/2006/main">
            <a:r>
              <a:t/>
            </a:r>
          </a:p>
          <a:p xmlns:a="http://schemas.openxmlformats.org/drawingml/2006/main">
            <a:r>
              <a:t>У реальних мікросхемах часто використовуються active-low входи дозволу, оскільки вони зручні для каскадування та історично відповідають схемотехніці логічних сімейств. Назва EN_n або бульбашка на вході означає, що дозволений стан настає при нулі.</a:t>
            </a:r>
          </a:p>
          <a:p xmlns:a="http://schemas.openxmlformats.org/drawingml/2006/main">
            <a:r>
              <a:t/>
            </a:r>
          </a:p>
          <a:p xmlns:a="http://schemas.openxmlformats.org/drawingml/2006/main">
            <a:r>
              <a:t>Не можна механічно переносити таблицю active-high пристрою на active-low символ. Спочатку визначається, які контакти інвертовані, а потім читається функція всього блока.</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Для побудови дешифратора 3 у 8 можна використати два блоки 2 у 4. Молодші біти A₁A₀ подаються на обидва блоки, а старший біт A₂ керує їхніми входами дозволу.</a:t>
            </a:r>
          </a:p>
          <a:p xmlns:a="http://schemas.openxmlformats.org/drawingml/2006/main">
            <a:r>
              <a:t/>
            </a:r>
          </a:p>
          <a:p xmlns:a="http://schemas.openxmlformats.org/drawingml/2006/main">
            <a:r>
              <a:t>Коли A₂=0, працює перший блок і формує виходи Y₀…Y₃. Коли A₂=1, працює другий блок і формує Y₄…Y₇. Інверсія A₂ потрібна, якщо обидва входи дозволу мають однакову active-high полярність.</a:t>
            </a:r>
          </a:p>
          <a:p xmlns:a="http://schemas.openxmlformats.org/drawingml/2006/main">
            <a:r>
              <a:t/>
            </a:r>
          </a:p>
          <a:p xmlns:a="http://schemas.openxmlformats.org/drawingml/2006/main">
            <a:r>
              <a:t>Каскадування додає рівні логіки та затримку. Воно демонструє модульний принцип: інтерфейс малого блока використовується без необхідності щоразу будувати всі вентилі заново.</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Позначення Σm(1,2,6,7) означає, що функція дорівнює одиниці на наборах із десятковими індексами 1, 2, 6 і 7. Дешифратор 3 у 8 уже має окремий вихід для кожного з восьми мінтермів.</a:t>
            </a:r>
          </a:p>
          <a:p xmlns:a="http://schemas.openxmlformats.org/drawingml/2006/main">
            <a:r>
              <a:t/>
            </a:r>
          </a:p>
          <a:p xmlns:a="http://schemas.openxmlformats.org/drawingml/2006/main">
            <a:r>
              <a:t>Достатньо об’єднати Y₁, Y₂, Y₆ і Y₇ чотиривходовим OR. Для решти кодів активується інший вихід дешифратора, який не під’єднаний до OR, тому F=0.</a:t>
            </a:r>
          </a:p>
          <a:p xmlns:a="http://schemas.openxmlformats.org/drawingml/2006/main">
            <a:r>
              <a:t/>
            </a:r>
          </a:p>
          <a:p xmlns:a="http://schemas.openxmlformats.org/drawingml/2006/main">
            <a:r>
              <a:t>Для active-low виходів структура змінюється: часто замість OR використовують NAND відповідно до законів де Моргана. Полярність виводів впливає на конкретну схемну реалізацію, але не змінює задану функцію.</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Шифратор отримує набір окремих вхідних ліній і формує двійковий номер активної лінії. Для чотирьох входів достатньо двох вихідних бітів, оскільки два біти кодують чотири номери.</a:t>
            </a:r>
          </a:p>
          <a:p xmlns:a="http://schemas.openxmlformats.org/drawingml/2006/main">
            <a:r>
              <a:t/>
            </a:r>
          </a:p>
          <a:p xmlns:a="http://schemas.openxmlformats.org/drawingml/2006/main">
            <a:r>
              <a:t>Простий шифратор коректно працює лише за припущення, що активний рівно один вхід. Якщо активні два входи, звичайні рівняння можуть сформувати код, який не відповідає жодному з них однозначно.</a:t>
            </a:r>
          </a:p>
          <a:p xmlns:a="http://schemas.openxmlformats.org/drawingml/2006/main">
            <a:r>
              <a:t/>
            </a:r>
          </a:p>
          <a:p xmlns:a="http://schemas.openxmlformats.org/drawingml/2006/main">
            <a:r>
              <a:t>У практичних системах додають вихід valid — ознаку наявності хоча б одного активного входу — або використовують пріоритетний шифратор, який визначає, як обробляти одночасні запити.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Якщо активний D₂, вихідний код має бути 10. Старший біт Q₁ дорівнює одиниці для D₂ або D₃, тому Q₁=D₂∨D₃. Молодший Q₀ дорівнює одиниці для D₁ або D₃, тому Q₀=D₁∨D₃.</a:t>
            </a:r>
          </a:p>
          <a:p xmlns:a="http://schemas.openxmlformats.org/drawingml/2006/main">
            <a:r>
              <a:t/>
            </a:r>
          </a:p>
          <a:p xmlns:a="http://schemas.openxmlformats.org/drawingml/2006/main">
            <a:r>
              <a:t>При одночасних D₁=1 і D₂=1 обидва рівняння дають одиницю, тобто код 11. Але вхід D₃ не був активним. Отриманий код не дає змоги відновити фактичний набір запитів.</a:t>
            </a:r>
          </a:p>
          <a:p xmlns:a="http://schemas.openxmlformats.org/drawingml/2006/main">
            <a:r>
              <a:t/>
            </a:r>
          </a:p>
          <a:p xmlns:a="http://schemas.openxmlformats.org/drawingml/2006/main">
            <a:r>
              <a:t>Це не помилка алгебри, а порушення припущення моделі. В інженерній специфікації завжди потрібно явно вказати, чи допускається більше одного активного входу.</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Пріоритетний шифратор (priority encoder) задає порядок важливості входів. Нехай D₃ має найвищий пріоритет, потім D₂, D₁ і D₀. Якщо D₃=1, вихід дорівнює 11 незалежно від молодших входів.</a:t>
            </a:r>
          </a:p>
          <a:p xmlns:a="http://schemas.openxmlformats.org/drawingml/2006/main">
            <a:r>
              <a:t/>
            </a:r>
          </a:p>
          <a:p xmlns:a="http://schemas.openxmlformats.org/drawingml/2006/main">
            <a:r>
              <a:t>Символ X у таблиці означає don’t care: значення цього входу не впливає на вихід у відповідному рядку. Це не невідоме фізичне значення, а скорочення кількох рядків таблиці, які дають однаковий результат.</a:t>
            </a:r>
          </a:p>
          <a:p xmlns:a="http://schemas.openxmlformats.org/drawingml/2006/main">
            <a:r>
              <a:t/>
            </a:r>
          </a:p>
          <a:p xmlns:a="http://schemas.openxmlformats.org/drawingml/2006/main">
            <a:r>
              <a:t>Вихід V або valid потрібний тому, що код 00 може означати або активний D₀, або відсутність будь-якого запиту. При V=1 код є дійсним; при V=0 активних входів немає.</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У наборі 0111 одночасно активні три запити. Оскільки D₃=0, перевіряється D₂. Він дорівнює одиниці та має вищий пріоритет за D₁ і D₀, тому формується код 10.</a:t>
            </a:r>
          </a:p>
          <a:p xmlns:a="http://schemas.openxmlformats.org/drawingml/2006/main">
            <a:r>
              <a:t/>
            </a:r>
          </a:p>
          <a:p xmlns:a="http://schemas.openxmlformats.org/drawingml/2006/main">
            <a:r>
              <a:t>Valid дорівнює одиниці, бо хоча б один вхід активний. Якщо зовнішня система повинна обробити всі запити, після обслуговування D₂ він має бути скинутий, після чого шифратор покаже наступний активний вхід.</a:t>
            </a:r>
          </a:p>
          <a:p xmlns:a="http://schemas.openxmlformats.org/drawingml/2006/main">
            <a:r>
              <a:t/>
            </a:r>
          </a:p>
          <a:p xmlns:a="http://schemas.openxmlformats.org/drawingml/2006/main">
            <a:r>
              <a:t>Такий принцип використовується в контролерах переривань, арбітрах доступу та системах вибору найважливішої події.</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Мультиплексор (multiplexer, MUX) працює як цифровий перемикач багатьох джерел на один вихід. Адресні або вибіркові входи S не є даними; вони визначають маршрут проходження даних.</a:t>
            </a:r>
          </a:p>
          <a:p xmlns:a="http://schemas.openxmlformats.org/drawingml/2006/main">
            <a:r>
              <a:t/>
            </a:r>
          </a:p>
          <a:p xmlns:a="http://schemas.openxmlformats.org/drawingml/2006/main">
            <a:r>
              <a:t>Для двох інформаційних входів потрібен один біт вибору. Для чотирьох — два, для восьми — три. Загалом n адресних бітів можуть вибрати один із 2ⁿ входів.</a:t>
            </a:r>
          </a:p>
          <a:p xmlns:a="http://schemas.openxmlformats.org/drawingml/2006/main">
            <a:r>
              <a:t/>
            </a:r>
          </a:p>
          <a:p xmlns:a="http://schemas.openxmlformats.org/drawingml/2006/main">
            <a:r>
              <a:t>Мультиплексори використовуються в шинах процесора, datapath, виборі операнда, перемиканні каналів вимірювання та реалізації довільних булевих функцій.</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При S=0 активний перший добуток S̅∧I₀, а другий дорівнює нулю, тому Y=I₀. При S=1 перший добуток блокується, другий дорівнює I₁, тому Y=I₁.</a:t>
            </a:r>
          </a:p>
          <a:p xmlns:a="http://schemas.openxmlformats.org/drawingml/2006/main">
            <a:r>
              <a:t/>
            </a:r>
          </a:p>
          <a:p xmlns:a="http://schemas.openxmlformats.org/drawingml/2006/main">
            <a:r>
              <a:t>Два добутки не можуть бути активними одночасно, бо містять S і S̅. Це запобігає логічному об’єднанню двох джерел у сталому стані.</a:t>
            </a:r>
          </a:p>
          <a:p xmlns:a="http://schemas.openxmlformats.org/drawingml/2006/main">
            <a:r>
              <a:t/>
            </a:r>
          </a:p>
          <a:p xmlns:a="http://schemas.openxmlformats.org/drawingml/2006/main">
            <a:r>
              <a:t>На рівні вентилів потрібні NOT для S, два AND і один OR. Стандартний символ MUX подається трапецією або спеціалізованим блоком із входами даних зліва, входом вибору знизу й виходом справа.</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Мультиплексор 4 у 1 має чотири інформаційні входи, два входи вибору та один вихід. Код S₁S₀ читається як двійковий номер інформаційного входу.</a:t>
            </a:r>
          </a:p>
          <a:p xmlns:a="http://schemas.openxmlformats.org/drawingml/2006/main">
            <a:r>
              <a:t/>
            </a:r>
          </a:p>
          <a:p xmlns:a="http://schemas.openxmlformats.org/drawingml/2006/main">
            <a:r>
              <a:t>Повна функція дорівнює Y=S̅₁S̅₀I₀ ∨ S̅₁S₀I₁ ∨ S₁S̅₀I₂ ∨ S₁S₀I₃. Кожний добуток відповідає одному коду вибору.</a:t>
            </a:r>
          </a:p>
          <a:p xmlns:a="http://schemas.openxmlformats.org/drawingml/2006/main">
            <a:r>
              <a:t/>
            </a:r>
          </a:p>
          <a:p xmlns:a="http://schemas.openxmlformats.org/drawingml/2006/main">
            <a:r>
              <a:t>Функціональну таблицю MUX не потрібно розгортати на всі 64 комбінації шести входів. Достатньо показати, який канал обирається кожним кодом S₁S₀, тому що значення необраних I не впливають на 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Адресні входи фактично декодуються у чотири сигнали вибору. Для кожного коду одиницю має лише один сигнал, тому лише один AND може пропустити свій інформаційний вхід.</a:t>
            </a:r>
          </a:p>
          <a:p xmlns:a="http://schemas.openxmlformats.org/drawingml/2006/main">
            <a:r>
              <a:t/>
            </a:r>
          </a:p>
          <a:p xmlns:a="http://schemas.openxmlformats.org/drawingml/2006/main">
            <a:r>
              <a:t>Виходи AND об’єднуються OR. Оскільки канали взаємовиключні, у сталому стані вони не конфліктують. Незалежно від значень необраних I на вихід потрапляє лише вибраний.</a:t>
            </a:r>
          </a:p>
          <a:p xmlns:a="http://schemas.openxmlformats.org/drawingml/2006/main">
            <a:r>
              <a:t/>
            </a:r>
          </a:p>
          <a:p xmlns:a="http://schemas.openxmlformats.org/drawingml/2006/main">
            <a:r>
              <a:t>Розуміння внутрішньої структури пояснює затримку MUX: сигнал проходить через логіку вибору, елемент пропускання та фінальне об’єднання. У бібліотеці мікросхем ця структура може бути оптимізована транзисторними ключами.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Функція дорівнює одиниці на наборах 001, 010, 110 і 111. Для реалізації через MUX 4 у 1 дві змінні A і B призначаються входам вибору. Для кожного фіксованого AB залишаються два рядки, що відрізняються лише C.</a:t>
            </a:r>
          </a:p>
          <a:p xmlns:a="http://schemas.openxmlformats.org/drawingml/2006/main">
            <a:r>
              <a:t/>
            </a:r>
          </a:p>
          <a:p xmlns:a="http://schemas.openxmlformats.org/drawingml/2006/main">
            <a:r>
              <a:t>Пара значень функції для C=0 та C=1 може відповідати одній із чотирьох простих залежностей: 00 означає константу 0, 11 — константу 1, 01 — C, 10 — C̅.</a:t>
            </a:r>
          </a:p>
          <a:p xmlns:a="http://schemas.openxmlformats.org/drawingml/2006/main">
            <a:r>
              <a:t/>
            </a:r>
          </a:p>
          <a:p xmlns:a="http://schemas.openxmlformats.org/drawingml/2006/main">
            <a:r>
              <a:t>Такий метод зменшує кількість зовнішніх вентилів і систематично перетворює таблицю істинності на підключення входів MUX.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Для AB=00 аналізуються набори 000 та 001, тобто мінтерми 0 і 1. Значення F дорівнюють 0 та 1, тому залежність збігається з C.</a:t>
            </a:r>
          </a:p>
          <a:p xmlns:a="http://schemas.openxmlformats.org/drawingml/2006/main">
            <a:r>
              <a:t/>
            </a:r>
          </a:p>
          <a:p xmlns:a="http://schemas.openxmlformats.org/drawingml/2006/main">
            <a:r>
              <a:t>Для AB=01 набори 010 та 011 дають значення 1 та 0, тому потрібне C̅. Для AB=10 обидва значення нульові, тому I₂ під’єднується до логічного 0. Для AB=11 обидва значення одиничні, тому I₃ під’єднується до логічної 1.</a:t>
            </a:r>
          </a:p>
          <a:p xmlns:a="http://schemas.openxmlformats.org/drawingml/2006/main">
            <a:r>
              <a:t/>
            </a:r>
          </a:p>
          <a:p xmlns:a="http://schemas.openxmlformats.org/drawingml/2006/main">
            <a:r>
              <a:t>Окрім самого MUX потрібен лише один інвертор для отримання C̅. Якщо комплементарна версія C вже доступна, додатковий вентиль не потрібний.</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Для AB=00 вихід повторює C, тому 000 дає 0, а 001 — 1. Для AB=01 вихід повторює C̅, тому 010 дає 1, а 011 — 0.</a:t>
            </a:r>
          </a:p>
          <a:p xmlns:a="http://schemas.openxmlformats.org/drawingml/2006/main">
            <a:r>
              <a:t/>
            </a:r>
          </a:p>
          <a:p xmlns:a="http://schemas.openxmlformats.org/drawingml/2006/main">
            <a:r>
              <a:t>Для AB=10 вихід завжди 0, тому набори 100 і 101 не входять до списку мінтермів. Для AB=11 вихід завжди 1, тому 110 і 111 входять до списку.</a:t>
            </a:r>
          </a:p>
          <a:p xmlns:a="http://schemas.openxmlformats.org/drawingml/2006/main">
            <a:r>
              <a:t/>
            </a:r>
          </a:p>
          <a:p xmlns:a="http://schemas.openxmlformats.org/drawingml/2006/main">
            <a:r>
              <a:t>Отримана множина одиничних наборів дорівнює {1,2,6,7}. Це повна перевірка еквівалентності початкової функції та реалізації через MUX.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Якщо кількість входів MUX дорівнює кількості рядків таблиці, усі змінні можна подати на адресні входи. Тоді кожний Iₖ встановлюється у значення функції на наборі k.</a:t>
            </a:r>
          </a:p>
          <a:p xmlns:a="http://schemas.openxmlformats.org/drawingml/2006/main">
            <a:r>
              <a:t/>
            </a:r>
          </a:p>
          <a:p xmlns:a="http://schemas.openxmlformats.org/drawingml/2006/main">
            <a:r>
              <a:t>Для F=Σm(1,2,6,7) входи I₁, I₂, I₆ і I₇ під’єднуються до логічної 1, решта — до 0. Коли код ABC вибирає канал, вихід одразу отримує потрібне значення.</a:t>
            </a:r>
          </a:p>
          <a:p xmlns:a="http://schemas.openxmlformats.org/drawingml/2006/main">
            <a:r>
              <a:t/>
            </a:r>
          </a:p>
          <a:p xmlns:a="http://schemas.openxmlformats.org/drawingml/2006/main">
            <a:r>
              <a:t>Цей спосіб простіший концептуально, але використовує більший MUX. MUX 4 у 1 потребує одного інвертора, зате має вдвічі менше каналів. Вибір залежить від доступної елементної бази та вимог до затримки й площі.</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Входи I₀…I₃ подаються на перший MUX 4 у 1, а I₄…I₇ — на другий. Молодші адресні біти S₁S₀ підключаються до обох блоків і вибирають позицію всередині кожної групи.</a:t>
            </a:r>
          </a:p>
          <a:p xmlns:a="http://schemas.openxmlformats.org/drawingml/2006/main">
            <a:r>
              <a:t/>
            </a:r>
          </a:p>
          <a:p xmlns:a="http://schemas.openxmlformats.org/drawingml/2006/main">
            <a:r>
              <a:t>Два проміжні результати подаються на MUX 2 у 1. Старший біт S₂ визначає, яка група проходить на вихід: нижня для S₂=0 або верхня для S₂=1.</a:t>
            </a:r>
          </a:p>
          <a:p xmlns:a="http://schemas.openxmlformats.org/drawingml/2006/main">
            <a:r>
              <a:t/>
            </a:r>
          </a:p>
          <a:p xmlns:a="http://schemas.openxmlformats.org/drawingml/2006/main">
            <a:r>
              <a:t>Каскад має два рівні мультиплексування, тому його затримка більша, ніж затримка одного ідеалізованого блока. Проте модульна реалізація може бути зручнішою з доступних компонентів.</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Демультиплексор (demultiplexer, DEMUX) виконує маршрут у протилежному напрямку до MUX. Код вибору визначає, який вихід отримає інформаційний сигнал D.</a:t>
            </a:r>
          </a:p>
          <a:p xmlns:a="http://schemas.openxmlformats.org/drawingml/2006/main">
            <a:r>
              <a:t/>
            </a:r>
          </a:p>
          <a:p xmlns:a="http://schemas.openxmlformats.org/drawingml/2006/main">
            <a:r>
              <a:t>Невибрані виходи залишаються у неактивному стані. Для active-high моделі це нулі. Якщо D=0, усі виходи також дорівнюють нулю, тому сам код вибору не видно на виходах без активного D.</a:t>
            </a:r>
          </a:p>
          <a:p xmlns:a="http://schemas.openxmlformats.org/drawingml/2006/main">
            <a:r>
              <a:t/>
            </a:r>
          </a:p>
          <a:p xmlns:a="http://schemas.openxmlformats.org/drawingml/2006/main">
            <a:r>
              <a:t>DEMUX використовується для розподілу керувального імпульсу, вибору одного виконавчого каналу та маршрутизації даних у простих цифрових структурах.</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Формули DEMUX подібні до рівнянь дешифратора, але кожний мінтерм додатково множиться на D. Коли D=1, вибраний вихід стає одиницею. Коли D=0, усі виходи нульові.</a:t>
            </a:r>
          </a:p>
          <a:p xmlns:a="http://schemas.openxmlformats.org/drawingml/2006/main">
            <a:r>
              <a:t/>
            </a:r>
          </a:p>
          <a:p xmlns:a="http://schemas.openxmlformats.org/drawingml/2006/main">
            <a:r>
              <a:t>Для S₁S₀=10 лише мінтерм S₁∧S̅₀ дорівнює одиниці, тому Y₂=D, а Y₀, Y₁ і Y₃ дорівнюють нулю.</a:t>
            </a:r>
          </a:p>
          <a:p xmlns:a="http://schemas.openxmlformats.org/drawingml/2006/main">
            <a:r>
              <a:t/>
            </a:r>
          </a:p>
          <a:p xmlns:a="http://schemas.openxmlformats.org/drawingml/2006/main">
            <a:r>
              <a:t>Перевірка DEMUX зручно поділяється на два випадки: спочатку D=0 для всіх адрес, потім D=1, коли адресна частина поводиться як one-hot дешифратор.</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У дешифратора основною інформацією є сам двійковий код. Активний вихід повідомляє, який код подано. У DEMUX код лише задає маршрут, а інформацією є окремий сигнал D.</a:t>
            </a:r>
          </a:p>
          <a:p xmlns:a="http://schemas.openxmlformats.org/drawingml/2006/main">
            <a:r>
              <a:t/>
            </a:r>
          </a:p>
          <a:p xmlns:a="http://schemas.openxmlformats.org/drawingml/2006/main">
            <a:r>
              <a:t>Якщо D постійно дорівнює одиниці, active-high DEMUX формує one-hot вихід за адресою і функціонально збігається з дешифратором. Аналогічно вхід enable дешифратора може використовуватися як інформаційний сигнал для демультиплексування.</a:t>
            </a:r>
          </a:p>
          <a:p xmlns:a="http://schemas.openxmlformats.org/drawingml/2006/main">
            <a:r>
              <a:t/>
            </a:r>
          </a:p>
          <a:p xmlns:a="http://schemas.openxmlformats.org/drawingml/2006/main">
            <a:r>
              <a:t>Назва блока в документації визначається передбаченим використанням і набором виводів, навіть якщо внутрішня логіка близька.</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Цифровий компаратор (digital comparator) порівнює два беззнакові двійкові числа однакової розрядності. Зазвичай формуються три виходи: greater, equal і less.</a:t>
            </a:r>
          </a:p>
          <a:p xmlns:a="http://schemas.openxmlformats.org/drawingml/2006/main">
            <a:r>
              <a:t/>
            </a:r>
          </a:p>
          <a:p xmlns:a="http://schemas.openxmlformats.org/drawingml/2006/main">
            <a:r>
              <a:t>Для будь-якої пари коректних чисел істинне рівно одне з трьох відношень. Тому виходи G, E, L утворюють one-hot результат. Стан 000 або кілька одиниць одночасно свідчать про помилку або перехідний процес.</a:t>
            </a:r>
          </a:p>
          <a:p xmlns:a="http://schemas.openxmlformats.org/drawingml/2006/main">
            <a:r>
              <a:t/>
            </a:r>
          </a:p>
          <a:p xmlns:a="http://schemas.openxmlformats.org/drawingml/2006/main">
            <a:r>
              <a:t>Порівняння знакових чисел у додатковому коді потребує окремого трактування знакового біта. У цій лекції базові рівняння розглядаються для беззнакових чисел.</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Для A=1, B=0 істинне лише A&gt;B, тому G=A∧B̅. Для A=0, B=1 істинне A&lt;B, тому L=A̅∧B. Рівність настає для 00 і 11, що є функцією XNOR.</a:t>
            </a:r>
          </a:p>
          <a:p xmlns:a="http://schemas.openxmlformats.org/drawingml/2006/main">
            <a:r>
              <a:t/>
            </a:r>
          </a:p>
          <a:p xmlns:a="http://schemas.openxmlformats.org/drawingml/2006/main">
            <a:r>
              <a:t>Позначення A⊙B використовується для XNOR або еквівалентності. Його ДДНФ дорівнює A∧B ∨ A̅∧B̅.</a:t>
            </a:r>
          </a:p>
          <a:p xmlns:a="http://schemas.openxmlformats.org/drawingml/2006/main">
            <a:r>
              <a:t/>
            </a:r>
          </a:p>
          <a:p xmlns:a="http://schemas.openxmlformats.org/drawingml/2006/main">
            <a:r>
              <a:t>Виходи взаємовиключні, а їхня диз’юнкція дорівнює одиниці на всіх чотирьох рядках. Ці властивості зручні для перевірки коректності схеми.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У позиційній системі старший розряд має більшу вагу за суму всіх молодших. Тому якщо A₁≠B₁, молодші A₀ і B₀ вже не можуть змінити результат двобітного порівняння.</a:t>
            </a:r>
          </a:p>
          <a:p xmlns:a="http://schemas.openxmlformats.org/drawingml/2006/main">
            <a:r>
              <a:t/>
            </a:r>
          </a:p>
          <a:p xmlns:a="http://schemas.openxmlformats.org/drawingml/2006/main">
            <a:r>
              <a:t>Рівність двох слів потребує рівності кожної пари розрядів: E=(A₁⊙B₁)∧(A₀⊙B₀). Умова A&gt;B складається з двох випадків: A₁&gt;B₁ або старші біти рівні й A₀&gt;B₀.</a:t>
            </a:r>
          </a:p>
          <a:p xmlns:a="http://schemas.openxmlformats.org/drawingml/2006/main">
            <a:r>
              <a:t/>
            </a:r>
          </a:p>
          <a:p xmlns:a="http://schemas.openxmlformats.org/drawingml/2006/main">
            <a:r>
              <a:t>Для A=10₂ та B=01₂ старші біти 1 і 0 одразу визначають A&gt;B. Числові значення 2 і 1 підтверджують результат. Та сама ідея масштабується на більшу розрядність.</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Нехай система має чотири джерела даних I₀…I₃ і чотири виконавчі канали. Код S₁S₀ обирає джерело через MUX 4 у 1 та одночасно подається на дешифратор 2 у 4.</a:t>
            </a:r>
          </a:p>
          <a:p xmlns:a="http://schemas.openxmlformats.org/drawingml/2006/main">
            <a:r>
              <a:t/>
            </a:r>
          </a:p>
          <a:p xmlns:a="http://schemas.openxmlformats.org/drawingml/2006/main">
            <a:r>
              <a:t>Вхід EN блокує всю систему. При EN=0 вихід даних і всі сигнали вибору неактивні. При EN=1 MUX формує Y=Iₛ, а дешифратор активує лише відповідний Cₛ.</a:t>
            </a:r>
          </a:p>
          <a:p xmlns:a="http://schemas.openxmlformats.org/drawingml/2006/main">
            <a:r>
              <a:t/>
            </a:r>
          </a:p>
          <a:p xmlns:a="http://schemas.openxmlformats.org/drawingml/2006/main">
            <a:r>
              <a:t>При S₁S₀=10 та EN=1 на вихід проходить I₂ і активується C₂. Така узгоджена адресація використовується для вибору периферійного пристрою та маршрутизації даних до спільної шини.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У реальному дешифраторі або MUX зміни проходять через кілька вентилів. Після перемикання адреси старий канал може вже вимкнутися, а новий ще не ввімкнутися, або навпаки. Короткий імпульс не суперечить таблиці істинності, бо таблиця не описує перехідний процес.</a:t>
            </a:r>
          </a:p>
          <a:p xmlns:a="http://schemas.openxmlformats.org/drawingml/2006/main">
            <a:r>
              <a:t/>
            </a:r>
          </a:p>
          <a:p xmlns:a="http://schemas.openxmlformats.org/drawingml/2006/main">
            <a:r>
              <a:t>Особливо небезпечна одночасна зміна кількох бітів вибору, наприклад 01→10. Через різні затримки схема може коротко побачити 00 або 11. Кодування Грея чи синхронне захоплення сигналів зменшує ризик у відповідних системах.</a:t>
            </a:r>
          </a:p>
          <a:p xmlns:a="http://schemas.openxmlformats.org/drawingml/2006/main">
            <a:r>
              <a:t/>
            </a:r>
          </a:p>
          <a:p xmlns:a="http://schemas.openxmlformats.org/drawingml/2006/main">
            <a:r>
              <a:t>Критичний шлях визначає максимальний час стабілізації. Наступний послідовнісний елемент повинен зчитувати результат лише після виконання часових вимог.</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Якщо поміняти місцями A₁ і A₀, дешифратор активуватиме неправильні виходи для кодів 01 та 10. Та сама помилка в MUX призведе до вибору іншого каналу.</a:t>
            </a:r>
          </a:p>
          <a:p xmlns:a="http://schemas.openxmlformats.org/drawingml/2006/main">
            <a:r>
              <a:t/>
            </a:r>
          </a:p>
          <a:p xmlns:a="http://schemas.openxmlformats.org/drawingml/2006/main">
            <a:r>
              <a:t>Active-low вихід, намальований із бульбашкою, не можна читати як звичайну одиницю активності. Вибраний канал може бути нульовим, а невибрані — одиничними.</a:t>
            </a:r>
          </a:p>
          <a:p xmlns:a="http://schemas.openxmlformats.org/drawingml/2006/main">
            <a:r>
              <a:t/>
            </a:r>
          </a:p>
          <a:p xmlns:a="http://schemas.openxmlformats.org/drawingml/2006/main">
            <a:r>
              <a:t>Для MUX реалізації функції важливо не плутати змінні вибору з залишковою змінною на інформаційних входах. Після підключення обов’язково відтворюється повна початкова таблиця істинності.</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Перевірка починається з інтерфейсу: назви, розрядність, порядок бітів і полярність. Навіть правильна внутрішня функція дає неправильну систему, якщо входи під’єднані не до тих розрядів.</a:t>
            </a:r>
          </a:p>
          <a:p xmlns:a="http://schemas.openxmlformats.org/drawingml/2006/main">
            <a:r>
              <a:t/>
            </a:r>
          </a:p>
          <a:p xmlns:a="http://schemas.openxmlformats.org/drawingml/2006/main">
            <a:r>
              <a:t>Для невеликих вузлів виконується повний перебір. Для кожного набору фіксуються очікувані й фактичні виходи. Окремо перевіряються enable, valid і невикористані коди.</a:t>
            </a:r>
          </a:p>
          <a:p xmlns:a="http://schemas.openxmlformats.org/drawingml/2006/main">
            <a:r>
              <a:t/>
            </a:r>
          </a:p>
          <a:p xmlns:a="http://schemas.openxmlformats.org/drawingml/2006/main">
            <a:r>
              <a:t>Після функціональної перевірки оцінюється затримка. Для каскаду MUX або дешифраторів сумуються затримки на критичному шляху. Сигнали, що керують асинхронними входами, додатково аналізуються на можливі глітчі.</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Усі розглянуті вузли є комбінаційними: після стабілізації їхні виходи залежать лише від поточних входів. Відмінність полягає у функції інтерфейсу — декодування, кодування, маршрутизація або порівняння.</a:t>
            </a:r>
          </a:p>
          <a:p xmlns:a="http://schemas.openxmlformats.org/drawingml/2006/main">
            <a:r>
              <a:t/>
            </a:r>
          </a:p>
          <a:p xmlns:a="http://schemas.openxmlformats.org/drawingml/2006/main">
            <a:r>
              <a:t>Дешифратор генерує мінтерми та може реалізувати функцію через OR. MUX реалізує функцію через вибір констант, змінної або її заперечення. Ці два підходи показують, як стандартні модулі замінюють довільну мережу вентилів.</a:t>
            </a:r>
          </a:p>
          <a:p xmlns:a="http://schemas.openxmlformats.org/drawingml/2006/main">
            <a:r>
              <a:t/>
            </a:r>
          </a:p>
          <a:p xmlns:a="http://schemas.openxmlformats.org/drawingml/2006/main">
            <a:r>
              <a:t>Методика синтезу залишається незмінною: формальна умова, входи й виходи, таблиця істинності, рівняння, структура та повна перевірка. На цій основі будуються арифметичні цифрові пристрої наступної теми.</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6dd52b2a2f047e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b7c9ebc68f34fa8" /><Relationship Type="http://schemas.openxmlformats.org/officeDocument/2006/relationships/slideLayout" Target="/ppt/slideLayouts/slideLayout1.xml" Id="R7894cac6d2234e1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894cac6d2234e1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d69d931c2d344ab1" /><Relationship Type="http://schemas.openxmlformats.org/officeDocument/2006/relationships/notesSlide" Target="/ppt/notesSlides/notesSlide1.xml" Id="R73afb213c9fb4f7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b53651a9622494b" /><Relationship Type="http://schemas.openxmlformats.org/officeDocument/2006/relationships/notesSlide" Target="/ppt/notesSlides/notesSlide2.xml" Id="R08d50f7aeaad4b1f"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f02abcb85af24f8e" /><Relationship Type="http://schemas.openxmlformats.org/officeDocument/2006/relationships/notesSlide" Target="/ppt/notesSlides/notesSlide3.xml" Id="R7931a1f335d3437b"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b5a37a392d104faf" /><Relationship Type="http://schemas.openxmlformats.org/officeDocument/2006/relationships/notesSlide" Target="/ppt/notesSlides/notesSlide4.xml" Id="R705ec027238d466e"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87536bd3bba04bff" /><Relationship Type="http://schemas.openxmlformats.org/officeDocument/2006/relationships/notesSlide" Target="/ppt/notesSlides/notesSlide5.xml" Id="R4ee09e9ad7a5454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86db7279615345fd" /><Relationship Type="http://schemas.openxmlformats.org/officeDocument/2006/relationships/image" Target="/ppt/media/image.png" Id="R13859a9b7f7d40fa" /><Relationship Type="http://schemas.openxmlformats.org/officeDocument/2006/relationships/image" Target="/ppt/media/image.svg" Id="R4d1d4d9f1e09416f" /><Relationship Type="http://schemas.openxmlformats.org/officeDocument/2006/relationships/image" Target="/ppt/media/image2.png" Id="R6c0680c2e05b4e7a" /><Relationship Type="http://schemas.openxmlformats.org/officeDocument/2006/relationships/image" Target="/ppt/media/image2.svg" Id="R6e926ad9d61f4577" /><Relationship Type="http://schemas.openxmlformats.org/officeDocument/2006/relationships/image" Target="/ppt/media/image3.png" Id="R9c681adb49534957" /><Relationship Type="http://schemas.openxmlformats.org/officeDocument/2006/relationships/image" Target="/ppt/media/image3.svg" Id="R98ab162da47c44d2" /><Relationship Type="http://schemas.openxmlformats.org/officeDocument/2006/relationships/notesSlide" Target="/ppt/notesSlides/notesSlide6.xml" Id="Rb320d6f05322461b"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a3502c503a74177" /><Relationship Type="http://schemas.openxmlformats.org/officeDocument/2006/relationships/notesSlide" Target="/ppt/notesSlides/notesSlide7.xml" Id="R4741b539ef1a4f1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352f5ad364774c21" /><Relationship Type="http://schemas.openxmlformats.org/officeDocument/2006/relationships/notesSlide" Target="/ppt/notesSlides/notesSlide8.xml" Id="R222e5d615a474483"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ab515303e63e4aa7" /><Relationship Type="http://schemas.openxmlformats.org/officeDocument/2006/relationships/image" Target="/ppt/media/image4.png" Id="Rb0bf7f4b5d784a8e" /><Relationship Type="http://schemas.openxmlformats.org/officeDocument/2006/relationships/image" Target="/ppt/media/image4.svg" Id="R059d04514eaa4d36" /><Relationship Type="http://schemas.openxmlformats.org/officeDocument/2006/relationships/image" Target="/ppt/media/image5.png" Id="R6bbced148cd84dfa" /><Relationship Type="http://schemas.openxmlformats.org/officeDocument/2006/relationships/image" Target="/ppt/media/image5.svg" Id="R1ded44b58a33443b" /><Relationship Type="http://schemas.openxmlformats.org/officeDocument/2006/relationships/image" Target="/ppt/media/image6.png" Id="R7db716e88d65445b" /><Relationship Type="http://schemas.openxmlformats.org/officeDocument/2006/relationships/image" Target="/ppt/media/image6.svg" Id="R5e578364e9104cb5" /><Relationship Type="http://schemas.openxmlformats.org/officeDocument/2006/relationships/image" Target="/ppt/media/image7.png" Id="Rf453847f24474de6" /><Relationship Type="http://schemas.openxmlformats.org/officeDocument/2006/relationships/image" Target="/ppt/media/image7.svg" Id="R7608803cc85643d0" /><Relationship Type="http://schemas.openxmlformats.org/officeDocument/2006/relationships/notesSlide" Target="/ppt/notesSlides/notesSlide9.xml" Id="Rf50aff2719fd4b7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197fb2ab7c434271" /><Relationship Type="http://schemas.openxmlformats.org/officeDocument/2006/relationships/notesSlide" Target="/ppt/notesSlides/notesSlide10.xml" Id="Racab18785637467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b3232c994f2f46d8" /><Relationship Type="http://schemas.openxmlformats.org/officeDocument/2006/relationships/image" Target="/ppt/media/image8.png" Id="R494ca53c292a4b87" /><Relationship Type="http://schemas.openxmlformats.org/officeDocument/2006/relationships/image" Target="/ppt/media/image8.svg" Id="R048348c5f6174c28" /><Relationship Type="http://schemas.openxmlformats.org/officeDocument/2006/relationships/notesSlide" Target="/ppt/notesSlides/notesSlide11.xml" Id="R232676db3dc644a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fff9957444304350" /><Relationship Type="http://schemas.openxmlformats.org/officeDocument/2006/relationships/image" Target="/ppt/media/image9.png" Id="Rc02a06cd121c476f" /><Relationship Type="http://schemas.openxmlformats.org/officeDocument/2006/relationships/image" Target="/ppt/media/image9.svg" Id="R2cb03c4497c8474e" /><Relationship Type="http://schemas.openxmlformats.org/officeDocument/2006/relationships/image" Target="/ppt/media/image10.png" Id="R87f573b4bd744b9f" /><Relationship Type="http://schemas.openxmlformats.org/officeDocument/2006/relationships/image" Target="/ppt/media/image10.svg" Id="R4d7a412c34a941a1" /><Relationship Type="http://schemas.openxmlformats.org/officeDocument/2006/relationships/image" Target="/ppt/media/image11.png" Id="Rc4c7d332689040ff" /><Relationship Type="http://schemas.openxmlformats.org/officeDocument/2006/relationships/image" Target="/ppt/media/image11.svg" Id="R303d08ed96a648b5" /><Relationship Type="http://schemas.openxmlformats.org/officeDocument/2006/relationships/notesSlide" Target="/ppt/notesSlides/notesSlide12.xml" Id="R62b48b5c42c54e9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ce6383dc226346f9" /><Relationship Type="http://schemas.openxmlformats.org/officeDocument/2006/relationships/notesSlide" Target="/ppt/notesSlides/notesSlide13.xml" Id="R41acca2b1a3c440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bf543169fd6d4418" /><Relationship Type="http://schemas.openxmlformats.org/officeDocument/2006/relationships/notesSlide" Target="/ppt/notesSlides/notesSlide14.xml" Id="Re11e49c600d04a7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53bbcebd19ec440b" /><Relationship Type="http://schemas.openxmlformats.org/officeDocument/2006/relationships/notesSlide" Target="/ppt/notesSlides/notesSlide15.xml" Id="R760f69d78747484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356dabef4d4d4780" /><Relationship Type="http://schemas.openxmlformats.org/officeDocument/2006/relationships/notesSlide" Target="/ppt/notesSlides/notesSlide16.xml" Id="Re9a09d116a1344c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2793140c7c004228" /><Relationship Type="http://schemas.openxmlformats.org/officeDocument/2006/relationships/notesSlide" Target="/ppt/notesSlides/notesSlide17.xml" Id="R381ea969b9c849c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9ed95682a39b417d" /><Relationship Type="http://schemas.openxmlformats.org/officeDocument/2006/relationships/notesSlide" Target="/ppt/notesSlides/notesSlide18.xml" Id="Rc2318e2a2dae497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ad30bfdc0be54565" /><Relationship Type="http://schemas.openxmlformats.org/officeDocument/2006/relationships/notesSlide" Target="/ppt/notesSlides/notesSlide19.xml" Id="R8bc7e0ce7fd8495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cf5de2e7a34e4052" /><Relationship Type="http://schemas.openxmlformats.org/officeDocument/2006/relationships/image" Target="/ppt/media/image12.png" Id="R7e324043f5914dd8" /><Relationship Type="http://schemas.openxmlformats.org/officeDocument/2006/relationships/image" Target="/ppt/media/image12.svg" Id="R03d16e30798640e3" /><Relationship Type="http://schemas.openxmlformats.org/officeDocument/2006/relationships/image" Target="/ppt/media/image13.png" Id="R4a13b3cde547428e" /><Relationship Type="http://schemas.openxmlformats.org/officeDocument/2006/relationships/image" Target="/ppt/media/image13.svg" Id="R6fca2cd6a7224f99" /><Relationship Type="http://schemas.openxmlformats.org/officeDocument/2006/relationships/image" Target="/ppt/media/image14.png" Id="Rba24a7a230da4eb5" /><Relationship Type="http://schemas.openxmlformats.org/officeDocument/2006/relationships/image" Target="/ppt/media/image14.svg" Id="R9383ca1cd57544c9" /><Relationship Type="http://schemas.openxmlformats.org/officeDocument/2006/relationships/image" Target="/ppt/media/image15.png" Id="R56ac9e46fe80401b" /><Relationship Type="http://schemas.openxmlformats.org/officeDocument/2006/relationships/image" Target="/ppt/media/image15.svg" Id="R01b7bff4b25f475c" /><Relationship Type="http://schemas.openxmlformats.org/officeDocument/2006/relationships/image" Target="/ppt/media/image16.png" Id="Rab51345516664cdd" /><Relationship Type="http://schemas.openxmlformats.org/officeDocument/2006/relationships/image" Target="/ppt/media/image16.svg" Id="Rd964ae091b43468a" /><Relationship Type="http://schemas.openxmlformats.org/officeDocument/2006/relationships/image" Target="/ppt/media/image17.png" Id="R00fbead8be1042a4" /><Relationship Type="http://schemas.openxmlformats.org/officeDocument/2006/relationships/image" Target="/ppt/media/image17.svg" Id="R6ca425e46db64074" /><Relationship Type="http://schemas.openxmlformats.org/officeDocument/2006/relationships/image" Target="/ppt/media/image18.png" Id="R9b693b97cfb34983" /><Relationship Type="http://schemas.openxmlformats.org/officeDocument/2006/relationships/image" Target="/ppt/media/image18.svg" Id="R354fba5ecce94ac6" /><Relationship Type="http://schemas.openxmlformats.org/officeDocument/2006/relationships/image" Target="/ppt/media/image19.png" Id="R78e392b8328a4c5b" /><Relationship Type="http://schemas.openxmlformats.org/officeDocument/2006/relationships/image" Target="/ppt/media/image19.svg" Id="Rb81dceb9c9ec4f43" /><Relationship Type="http://schemas.openxmlformats.org/officeDocument/2006/relationships/notesSlide" Target="/ppt/notesSlides/notesSlide20.xml" Id="Rd1f2273fd689448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bb8b13d178f6447f" /><Relationship Type="http://schemas.openxmlformats.org/officeDocument/2006/relationships/notesSlide" Target="/ppt/notesSlides/notesSlide21.xml" Id="R4bd3d741b054490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29691e41d01c4af7" /><Relationship Type="http://schemas.openxmlformats.org/officeDocument/2006/relationships/notesSlide" Target="/ppt/notesSlides/notesSlide22.xml" Id="R038abc7680c144e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80e64e5e89d8493d" /><Relationship Type="http://schemas.openxmlformats.org/officeDocument/2006/relationships/notesSlide" Target="/ppt/notesSlides/notesSlide23.xml" Id="R931ca530ec43475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967e8f97cb994c33" /><Relationship Type="http://schemas.openxmlformats.org/officeDocument/2006/relationships/notesSlide" Target="/ppt/notesSlides/notesSlide24.xml" Id="R5d05c54c2c454ef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2e759444ac7a40df" /><Relationship Type="http://schemas.openxmlformats.org/officeDocument/2006/relationships/image" Target="/ppt/media/image20.png" Id="R6c6f59912c2d4aa4" /><Relationship Type="http://schemas.openxmlformats.org/officeDocument/2006/relationships/image" Target="/ppt/media/image20.svg" Id="R253bf6d2226b4697" /><Relationship Type="http://schemas.openxmlformats.org/officeDocument/2006/relationships/notesSlide" Target="/ppt/notesSlides/notesSlide25.xml" Id="Rcd81d3a04ca545db"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184eeb98acd24438" /><Relationship Type="http://schemas.openxmlformats.org/officeDocument/2006/relationships/notesSlide" Target="/ppt/notesSlides/notesSlide26.xml" Id="R7bac6578eff847b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4e30163b231749ba" /><Relationship Type="http://schemas.openxmlformats.org/officeDocument/2006/relationships/notesSlide" Target="/ppt/notesSlides/notesSlide27.xml" Id="Rd165cbcf94e7468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440c9a35c0f242d9" /><Relationship Type="http://schemas.openxmlformats.org/officeDocument/2006/relationships/notesSlide" Target="/ppt/notesSlides/notesSlide28.xml" Id="R4eb3d7e44c7f4d8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9618fcc62e2e4b48" /><Relationship Type="http://schemas.openxmlformats.org/officeDocument/2006/relationships/notesSlide" Target="/ppt/notesSlides/notesSlide29.xml" Id="R210bce2ee85944c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8b1cc94151964611" /><Relationship Type="http://schemas.openxmlformats.org/officeDocument/2006/relationships/notesSlide" Target="/ppt/notesSlides/notesSlide30.xml" Id="R0bbc47d60905459c"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aed05af31c8c422f" /><Relationship Type="http://schemas.openxmlformats.org/officeDocument/2006/relationships/notesSlide" Target="/ppt/notesSlides/notesSlide31.xml" Id="R1bd91ad5f0884cb4"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ad960f695c2e4b94" /><Relationship Type="http://schemas.openxmlformats.org/officeDocument/2006/relationships/image" Target="/ppt/media/image21.png" Id="R4f9d4b9292414883" /><Relationship Type="http://schemas.openxmlformats.org/officeDocument/2006/relationships/image" Target="/ppt/media/image21.svg" Id="R4b4032c5880149d3" /><Relationship Type="http://schemas.openxmlformats.org/officeDocument/2006/relationships/notesSlide" Target="/ppt/notesSlides/notesSlide32.xml" Id="R8ee4dc32cbd64700"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8d16182ebdca40bf" /><Relationship Type="http://schemas.openxmlformats.org/officeDocument/2006/relationships/notesSlide" Target="/ppt/notesSlides/notesSlide33.xml" Id="R5e71296fd2804532"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ca578c0a868a4a1d" /><Relationship Type="http://schemas.openxmlformats.org/officeDocument/2006/relationships/notesSlide" Target="/ppt/notesSlides/notesSlide34.xml" Id="Rcff65474ac1e420b"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d7494e4e34a145cb" /><Relationship Type="http://schemas.openxmlformats.org/officeDocument/2006/relationships/notesSlide" Target="/ppt/notesSlides/notesSlide35.xml" Id="R3a33a1da598243ac"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1c1efb64be0f45f4" /><Relationship Type="http://schemas.openxmlformats.org/officeDocument/2006/relationships/notesSlide" Target="/ppt/notesSlides/notesSlide36.xml" Id="Rbbc796c8b8c14af5" /></Relationships>
</file>

<file path=ppt/slides/slide1.xml><?xml version="1.0" encoding="utf-8"?>
<p:sld xmlns:p="http://schemas.openxmlformats.org/presentationml/2006/main">
  <p:cSld>
    <p:bg>
      <p:bgPr>
        <a:solidFill xmlns:a="http://schemas.openxmlformats.org/drawingml/2006/main">
          <a:srgbClr val="0B2035"/>
        </a:solidFill>
      </p:bgPr>
    </p:bg>
    <p:spTree>
      <p:nvGrpSpPr>
        <p:cNvPr id="1" name=""/>
        <p:cNvGrpSpPr/>
        <p:nvPr/>
      </p:nvGrpSpPr>
      <p:grpSpPr>
        <a:xfrm xmlns:a="http://schemas.openxmlformats.org/drawingml/2006/main"/>
      </p:grpSpPr>
      <p:sp>
        <p:nvSpPr>
          <p:cNvPr id="28" name="">
            <a:extLst xmlns:a="http://schemas.openxmlformats.org/drawingml/2006/main">
              <a:ext uri="{FF2B5EF4-FFF2-40B4-BE49-F238E27FC236}">
                <a16:creationId xmlns:a16="http://schemas.microsoft.com/office/drawing/2014/main" id="{4B2F2818-DBAF-4E86-BEA7-B21404214CE3}"/>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CDD6F47-420B-4463-B3A6-7E168158C555}"/>
              </a:ext>
            </a:extLst>
          </p:cNvPr>
          <p:cNvSpPr>
            <a:spLocks xmlns:a="http://schemas.openxmlformats.org/drawingml/2006/main" noGrp="1"/>
          </p:cNvSpPr>
          <p:nvPr/>
        </p:nvSpPr>
        <p:spPr>
          <a:xfrm xmlns:a="http://schemas.openxmlformats.org/drawingml/2006/main">
            <a:off x="762000" y="762000"/>
            <a:ext cx="6572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125" b="1">
                <a:solidFill>
                  <a:srgbClr val="7ED4DA"/>
                </a:solidFill>
                <a:latin typeface="Aptos"/>
                <a:ea typeface="Aptos"/>
                <a:cs typeface="Aptos"/>
              </a:defRPr>
            </a:pPr>
            <a:r>
              <a:rPr sz="1125" b="1">
                <a:solidFill>
                  <a:srgbClr val="7ED4DA"/>
                </a:solidFill>
                <a:latin typeface="Aptos"/>
                <a:ea typeface="Aptos"/>
                <a:cs typeface="Aptos"/>
              </a:rPr>
              <a:t>КОМП’ЮТЕРНА ЛОГІКА</a:t>
            </a:r>
          </a:p>
        </p:txBody>
      </p:sp>
      <p:sp>
        <p:nvSpPr>
          <p:cNvPr id="3" name="">
            <a:extLst xmlns:a="http://schemas.openxmlformats.org/drawingml/2006/main">
              <a:ext uri="{FF2B5EF4-FFF2-40B4-BE49-F238E27FC236}">
                <a16:creationId xmlns:a16="http://schemas.microsoft.com/office/drawing/2014/main" id="{95649970-4339-4319-A1AD-B471B334B73D}"/>
              </a:ext>
            </a:extLst>
          </p:cNvPr>
          <p:cNvSpPr>
            <a:spLocks xmlns:a="http://schemas.openxmlformats.org/drawingml/2006/main" noGrp="1"/>
          </p:cNvSpPr>
          <p:nvPr/>
        </p:nvSpPr>
        <p:spPr>
          <a:xfrm xmlns:a="http://schemas.openxmlformats.org/drawingml/2006/main">
            <a:off x="762000" y="1381125"/>
            <a:ext cx="7239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3300" b="1">
                <a:solidFill>
                  <a:srgbClr val="FFFFFF"/>
                </a:solidFill>
                <a:latin typeface="Aptos"/>
                <a:ea typeface="Aptos"/>
                <a:cs typeface="Aptos"/>
              </a:defRPr>
            </a:pPr>
            <a:r>
              <a:rPr sz="3300" b="1">
                <a:solidFill>
                  <a:srgbClr val="FFFFFF"/>
                </a:solidFill>
                <a:latin typeface="Aptos"/>
                <a:ea typeface="Aptos"/>
                <a:cs typeface="Aptos"/>
              </a:rPr>
              <a:t>Комбінаційні цифрові пристрої</a:t>
            </a:r>
          </a:p>
        </p:txBody>
      </p:sp>
      <p:sp>
        <p:nvSpPr>
          <p:cNvPr id="4" name="">
            <a:extLst xmlns:a="http://schemas.openxmlformats.org/drawingml/2006/main">
              <a:ext uri="{FF2B5EF4-FFF2-40B4-BE49-F238E27FC236}">
                <a16:creationId xmlns:a16="http://schemas.microsoft.com/office/drawing/2014/main" id="{55EB3A7E-3751-4118-8A17-2360F809AD7B}"/>
              </a:ext>
            </a:extLst>
          </p:cNvPr>
          <p:cNvSpPr>
            <a:spLocks xmlns:a="http://schemas.openxmlformats.org/drawingml/2006/main" noGrp="1"/>
          </p:cNvSpPr>
          <p:nvPr/>
        </p:nvSpPr>
        <p:spPr>
          <a:xfrm xmlns:a="http://schemas.openxmlformats.org/drawingml/2006/main">
            <a:off x="781050" y="2667000"/>
            <a:ext cx="685800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0">
                <a:solidFill>
                  <a:srgbClr val="D7E6EF"/>
                </a:solidFill>
                <a:latin typeface="Aptos"/>
                <a:ea typeface="Aptos"/>
                <a:cs typeface="Aptos"/>
              </a:defRPr>
            </a:pPr>
            <a:r>
              <a:rPr sz="1575" b="0">
                <a:solidFill>
                  <a:srgbClr val="D7E6EF"/>
                </a:solidFill>
                <a:latin typeface="Aptos"/>
                <a:ea typeface="Aptos"/>
                <a:cs typeface="Aptos"/>
              </a:rPr>
              <a:t>Дешифратори, шифратори, мультиплексори, демультиплексори та компаратори</a:t>
            </a:r>
          </a:p>
        </p:txBody>
      </p:sp>
      <p:sp>
        <p:nvSpPr>
          <p:cNvPr id="5" name="">
            <a:extLst xmlns:a="http://schemas.openxmlformats.org/drawingml/2006/main">
              <a:ext uri="{FF2B5EF4-FFF2-40B4-BE49-F238E27FC236}">
                <a16:creationId xmlns:a16="http://schemas.microsoft.com/office/drawing/2014/main" id="{A93B5ECA-8088-4539-BE1F-D274E880F899}"/>
              </a:ext>
            </a:extLst>
          </p:cNvPr>
          <p:cNvSpPr>
            <a:spLocks xmlns:a="http://schemas.openxmlformats.org/drawingml/2006/main" noGrp="1"/>
          </p:cNvSpPr>
          <p:nvPr/>
        </p:nvSpPr>
        <p:spPr>
          <a:xfrm xmlns:a="http://schemas.openxmlformats.org/drawingml/2006/main">
            <a:off x="781050" y="5429250"/>
            <a:ext cx="2190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1">
                <a:solidFill>
                  <a:srgbClr val="FFFFFF"/>
                </a:solidFill>
                <a:latin typeface="Aptos"/>
                <a:ea typeface="Aptos"/>
                <a:cs typeface="Aptos"/>
              </a:defRPr>
            </a:pPr>
            <a:r>
              <a:rPr sz="1350" b="1">
                <a:solidFill>
                  <a:srgbClr val="FFFFFF"/>
                </a:solidFill>
                <a:latin typeface="Aptos"/>
                <a:ea typeface="Aptos"/>
                <a:cs typeface="Aptos"/>
              </a:rPr>
              <a:t>Лекція 6</a:t>
            </a:r>
          </a:p>
        </p:txBody>
      </p:sp>
      <p:sp>
        <p:nvSpPr>
          <p:cNvPr id="6" name="">
            <a:extLst xmlns:a="http://schemas.openxmlformats.org/drawingml/2006/main">
              <a:ext uri="{FF2B5EF4-FFF2-40B4-BE49-F238E27FC236}">
                <a16:creationId xmlns:a16="http://schemas.microsoft.com/office/drawing/2014/main" id="{F5174D79-91DE-499E-A9B5-6B10F27DEDE3}"/>
              </a:ext>
            </a:extLst>
          </p:cNvPr>
          <p:cNvSpPr>
            <a:spLocks xmlns:a="http://schemas.openxmlformats.org/drawingml/2006/main" noGrp="1"/>
          </p:cNvSpPr>
          <p:nvPr/>
        </p:nvSpPr>
        <p:spPr>
          <a:xfrm xmlns:a="http://schemas.openxmlformats.org/drawingml/2006/main">
            <a:off x="781050" y="5857875"/>
            <a:ext cx="3143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050" b="0">
                <a:solidFill>
                  <a:srgbClr val="9FB4C4"/>
                </a:solidFill>
                <a:latin typeface="Aptos"/>
                <a:ea typeface="Aptos"/>
                <a:cs typeface="Aptos"/>
              </a:defRPr>
            </a:pPr>
            <a:r>
              <a:rPr sz="1050" b="0">
                <a:solidFill>
                  <a:srgbClr val="9FB4C4"/>
                </a:solidFill>
                <a:latin typeface="Aptos"/>
                <a:ea typeface="Aptos"/>
                <a:cs typeface="Aptos"/>
              </a:rPr>
              <a:t>2026–2027 навчальний рік</a:t>
            </a:r>
          </a:p>
        </p:txBody>
      </p:sp>
      <p:sp>
        <p:nvSpPr>
          <p:cNvPr id="7" name="">
            <a:extLst xmlns:a="http://schemas.openxmlformats.org/drawingml/2006/main">
              <a:ext uri="{FF2B5EF4-FFF2-40B4-BE49-F238E27FC236}">
                <a16:creationId xmlns:a16="http://schemas.microsoft.com/office/drawing/2014/main" id="{4F6C873D-9997-4DCD-BD1E-4503D080BC71}"/>
              </a:ext>
            </a:extLst>
          </p:cNvPr>
          <p:cNvSpPr>
            <a:spLocks xmlns:a="http://schemas.openxmlformats.org/drawingml/2006/main" noGrp="1"/>
          </p:cNvSpPr>
          <p:nvPr/>
        </p:nvSpPr>
        <p:spPr>
          <a:xfrm xmlns:a="http://schemas.openxmlformats.org/drawingml/2006/main">
            <a:off x="8572500" y="1524000"/>
            <a:ext cx="1714500" cy="1143000"/>
          </a:xfrm>
          <a:prstGeom xmlns:a="http://schemas.openxmlformats.org/drawingml/2006/main" prst="roundRect">
            <a:avLst>
              <a:gd name="adj" fmla="val 6667"/>
            </a:avLst>
          </a:prstGeom>
          <a:solidFill xmlns:a="http://schemas.openxmlformats.org/drawingml/2006/main">
            <a:srgbClr val="14324F"/>
          </a:solidFill>
          <a:ln xmlns:a="http://schemas.openxmlformats.org/drawingml/2006/main" w="14288">
            <a:solidFill>
              <a:srgbClr val="7ED4DA"/>
            </a:solidFill>
            <a:prstDash val="solid"/>
          </a:ln>
        </p:spPr>
      </p:sp>
      <p:sp>
        <p:nvSpPr>
          <p:cNvPr id="8" name="">
            <a:extLst xmlns:a="http://schemas.openxmlformats.org/drawingml/2006/main">
              <a:ext uri="{FF2B5EF4-FFF2-40B4-BE49-F238E27FC236}">
                <a16:creationId xmlns:a16="http://schemas.microsoft.com/office/drawing/2014/main" id="{E6714B99-7EDB-4963-8493-FE2B002C0DB5}"/>
              </a:ext>
            </a:extLst>
          </p:cNvPr>
          <p:cNvSpPr>
            <a:spLocks xmlns:a="http://schemas.openxmlformats.org/drawingml/2006/main" noGrp="1"/>
          </p:cNvSpPr>
          <p:nvPr/>
        </p:nvSpPr>
        <p:spPr>
          <a:xfrm xmlns:a="http://schemas.openxmlformats.org/drawingml/2006/main">
            <a:off x="8686800" y="1905000"/>
            <a:ext cx="14859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66667"/>
          </a:bodyPr>
          <a:lstStyle xmlns:a="http://schemas.openxmlformats.org/drawingml/2006/main"/>
          <a:p xmlns:a="http://schemas.openxmlformats.org/drawingml/2006/main">
            <a:pPr algn="ctr">
              <a:defRPr sz="1425" b="1">
                <a:solidFill>
                  <a:srgbClr val="FFFFFF"/>
                </a:solidFill>
                <a:latin typeface="Aptos"/>
                <a:ea typeface="Aptos"/>
                <a:cs typeface="Aptos"/>
              </a:defRPr>
            </a:pPr>
            <a:r>
              <a:rPr sz="1425" b="1">
                <a:solidFill>
                  <a:srgbClr val="FFFFFF"/>
                </a:solidFill>
                <a:latin typeface="Aptos"/>
                <a:ea typeface="Aptos"/>
                <a:cs typeface="Aptos"/>
              </a:rPr>
              <a:t>DECODER</a:t>
            </a:r>
          </a:p>
          <a:p xmlns:a="http://schemas.openxmlformats.org/drawingml/2006/main">
            <a:pPr algn="ctr">
              <a:defRPr sz="1425" b="1">
                <a:solidFill>
                  <a:srgbClr val="FFFFFF"/>
                </a:solidFill>
                <a:latin typeface="Aptos"/>
                <a:ea typeface="Aptos"/>
                <a:cs typeface="Aptos"/>
              </a:defRPr>
            </a:pPr>
            <a:r>
              <a:rPr sz="1425" b="1">
                <a:solidFill>
                  <a:srgbClr val="FFFFFF"/>
                </a:solidFill>
                <a:latin typeface="Aptos"/>
                <a:ea typeface="Aptos"/>
                <a:cs typeface="Aptos"/>
              </a:rPr>
              <a:t>2→4</a:t>
            </a:r>
          </a:p>
        </p:txBody>
      </p:sp>
      <p:sp>
        <p:nvSpPr>
          <p:cNvPr id="9" name="">
            <a:extLst xmlns:a="http://schemas.openxmlformats.org/drawingml/2006/main">
              <a:ext uri="{FF2B5EF4-FFF2-40B4-BE49-F238E27FC236}">
                <a16:creationId xmlns:a16="http://schemas.microsoft.com/office/drawing/2014/main" id="{ACA3B623-44EC-487E-A524-FE89AF26F4B6}"/>
              </a:ext>
            </a:extLst>
          </p:cNvPr>
          <p:cNvSpPr>
            <a:spLocks xmlns:a="http://schemas.openxmlformats.org/drawingml/2006/main" noGrp="1"/>
          </p:cNvSpPr>
          <p:nvPr/>
        </p:nvSpPr>
        <p:spPr>
          <a:xfrm xmlns:a="http://schemas.openxmlformats.org/drawingml/2006/main">
            <a:off x="7810500" y="1924050"/>
            <a:ext cx="762000" cy="0"/>
          </a:xfrm>
          <a:prstGeom xmlns:a="http://schemas.openxmlformats.org/drawingml/2006/main" prst="line">
            <a:avLst/>
          </a:prstGeom>
          <a:noFill xmlns:a="http://schemas.openxmlformats.org/drawingml/2006/main"/>
          <a:ln xmlns:a="http://schemas.openxmlformats.org/drawingml/2006/main" w="28575">
            <a:solidFill>
              <a:srgbClr val="7ED4DA"/>
            </a:solidFill>
            <a:prstDash val="solid"/>
          </a:ln>
        </p:spPr>
      </p:sp>
      <p:sp>
        <p:nvSpPr>
          <p:cNvPr id="10" name="">
            <a:extLst xmlns:a="http://schemas.openxmlformats.org/drawingml/2006/main">
              <a:ext uri="{FF2B5EF4-FFF2-40B4-BE49-F238E27FC236}">
                <a16:creationId xmlns:a16="http://schemas.microsoft.com/office/drawing/2014/main" id="{35EBBE99-A2D6-4B56-9CA0-5EB405C6FF3C}"/>
              </a:ext>
            </a:extLst>
          </p:cNvPr>
          <p:cNvSpPr>
            <a:spLocks xmlns:a="http://schemas.openxmlformats.org/drawingml/2006/main" noGrp="1"/>
          </p:cNvSpPr>
          <p:nvPr/>
        </p:nvSpPr>
        <p:spPr>
          <a:xfrm xmlns:a="http://schemas.openxmlformats.org/drawingml/2006/main">
            <a:off x="7429500" y="1800225"/>
            <a:ext cx="33337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1667"/>
          </a:bodyPr>
          <a:lstStyle xmlns:a="http://schemas.openxmlformats.org/drawingml/2006/main"/>
          <a:p xmlns:a="http://schemas.openxmlformats.org/drawingml/2006/main">
            <a:pPr algn="r">
              <a:defRPr sz="1050" b="0">
                <a:solidFill>
                  <a:srgbClr val="FFFFFF"/>
                </a:solidFill>
                <a:latin typeface="Aptos"/>
                <a:ea typeface="Aptos"/>
                <a:cs typeface="Aptos"/>
              </a:defRPr>
            </a:pPr>
            <a:r>
              <a:rPr sz="1050" b="0">
                <a:solidFill>
                  <a:srgbClr val="FFFFFF"/>
                </a:solidFill>
                <a:latin typeface="Aptos"/>
                <a:ea typeface="Aptos"/>
                <a:cs typeface="Aptos"/>
              </a:rPr>
              <a:t>A1</a:t>
            </a:r>
          </a:p>
        </p:txBody>
      </p:sp>
      <p:sp>
        <p:nvSpPr>
          <p:cNvPr id="11" name="">
            <a:extLst xmlns:a="http://schemas.openxmlformats.org/drawingml/2006/main">
              <a:ext uri="{FF2B5EF4-FFF2-40B4-BE49-F238E27FC236}">
                <a16:creationId xmlns:a16="http://schemas.microsoft.com/office/drawing/2014/main" id="{CD5911E8-1191-451A-97AD-A41DFD5E3B63}"/>
              </a:ext>
            </a:extLst>
          </p:cNvPr>
          <p:cNvSpPr>
            <a:spLocks xmlns:a="http://schemas.openxmlformats.org/drawingml/2006/main" noGrp="1"/>
          </p:cNvSpPr>
          <p:nvPr/>
        </p:nvSpPr>
        <p:spPr>
          <a:xfrm xmlns:a="http://schemas.openxmlformats.org/drawingml/2006/main">
            <a:off x="7810500" y="2286000"/>
            <a:ext cx="762000" cy="0"/>
          </a:xfrm>
          <a:prstGeom xmlns:a="http://schemas.openxmlformats.org/drawingml/2006/main" prst="line">
            <a:avLst/>
          </a:prstGeom>
          <a:noFill xmlns:a="http://schemas.openxmlformats.org/drawingml/2006/main"/>
          <a:ln xmlns:a="http://schemas.openxmlformats.org/drawingml/2006/main" w="28575">
            <a:solidFill>
              <a:srgbClr val="7ED4DA"/>
            </a:solidFill>
            <a:prstDash val="solid"/>
          </a:ln>
        </p:spPr>
      </p:sp>
      <p:sp>
        <p:nvSpPr>
          <p:cNvPr id="12" name="">
            <a:extLst xmlns:a="http://schemas.openxmlformats.org/drawingml/2006/main">
              <a:ext uri="{FF2B5EF4-FFF2-40B4-BE49-F238E27FC236}">
                <a16:creationId xmlns:a16="http://schemas.microsoft.com/office/drawing/2014/main" id="{47F79CDF-6007-4C68-96E5-E824005C6B72}"/>
              </a:ext>
            </a:extLst>
          </p:cNvPr>
          <p:cNvSpPr>
            <a:spLocks xmlns:a="http://schemas.openxmlformats.org/drawingml/2006/main" noGrp="1"/>
          </p:cNvSpPr>
          <p:nvPr/>
        </p:nvSpPr>
        <p:spPr>
          <a:xfrm xmlns:a="http://schemas.openxmlformats.org/drawingml/2006/main">
            <a:off x="7429500" y="2162175"/>
            <a:ext cx="33337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1667"/>
          </a:bodyPr>
          <a:lstStyle xmlns:a="http://schemas.openxmlformats.org/drawingml/2006/main"/>
          <a:p xmlns:a="http://schemas.openxmlformats.org/drawingml/2006/main">
            <a:pPr algn="r">
              <a:defRPr sz="1050" b="0">
                <a:solidFill>
                  <a:srgbClr val="FFFFFF"/>
                </a:solidFill>
                <a:latin typeface="Aptos"/>
                <a:ea typeface="Aptos"/>
                <a:cs typeface="Aptos"/>
              </a:defRPr>
            </a:pPr>
            <a:r>
              <a:rPr sz="1050" b="0">
                <a:solidFill>
                  <a:srgbClr val="FFFFFF"/>
                </a:solidFill>
                <a:latin typeface="Aptos"/>
                <a:ea typeface="Aptos"/>
                <a:cs typeface="Aptos"/>
              </a:rPr>
              <a:t>A0</a:t>
            </a:r>
          </a:p>
        </p:txBody>
      </p:sp>
      <p:sp>
        <p:nvSpPr>
          <p:cNvPr id="13" name="">
            <a:extLst xmlns:a="http://schemas.openxmlformats.org/drawingml/2006/main">
              <a:ext uri="{FF2B5EF4-FFF2-40B4-BE49-F238E27FC236}">
                <a16:creationId xmlns:a16="http://schemas.microsoft.com/office/drawing/2014/main" id="{AFA920ED-3344-4D3A-AA22-9A86FEF4E719}"/>
              </a:ext>
            </a:extLst>
          </p:cNvPr>
          <p:cNvSpPr>
            <a:spLocks xmlns:a="http://schemas.openxmlformats.org/drawingml/2006/main" noGrp="1"/>
          </p:cNvSpPr>
          <p:nvPr/>
        </p:nvSpPr>
        <p:spPr>
          <a:xfrm xmlns:a="http://schemas.openxmlformats.org/drawingml/2006/main">
            <a:off x="10287000" y="1743075"/>
            <a:ext cx="666750" cy="0"/>
          </a:xfrm>
          <a:prstGeom xmlns:a="http://schemas.openxmlformats.org/drawingml/2006/main" prst="line">
            <a:avLst/>
          </a:prstGeom>
          <a:noFill xmlns:a="http://schemas.openxmlformats.org/drawingml/2006/main"/>
          <a:ln xmlns:a="http://schemas.openxmlformats.org/drawingml/2006/main" w="28575">
            <a:solidFill>
              <a:srgbClr val="7ED4DA"/>
            </a:solidFill>
            <a:prstDash val="solid"/>
          </a:ln>
        </p:spPr>
      </p:sp>
      <p:sp>
        <p:nvSpPr>
          <p:cNvPr id="14" name="">
            <a:extLst xmlns:a="http://schemas.openxmlformats.org/drawingml/2006/main">
              <a:ext uri="{FF2B5EF4-FFF2-40B4-BE49-F238E27FC236}">
                <a16:creationId xmlns:a16="http://schemas.microsoft.com/office/drawing/2014/main" id="{DD4B80BC-7518-44D5-B9FC-4FE2A9ED8346}"/>
              </a:ext>
            </a:extLst>
          </p:cNvPr>
          <p:cNvSpPr>
            <a:spLocks xmlns:a="http://schemas.openxmlformats.org/drawingml/2006/main" noGrp="1"/>
          </p:cNvSpPr>
          <p:nvPr/>
        </p:nvSpPr>
        <p:spPr>
          <a:xfrm xmlns:a="http://schemas.openxmlformats.org/drawingml/2006/main">
            <a:off x="11001375" y="1619250"/>
            <a:ext cx="381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8718"/>
          </a:bodyPr>
          <a:lstStyle xmlns:a="http://schemas.openxmlformats.org/drawingml/2006/main"/>
          <a:p xmlns:a="http://schemas.openxmlformats.org/drawingml/2006/main">
            <a:pPr algn="l">
              <a:defRPr sz="975" b="0">
                <a:solidFill>
                  <a:srgbClr val="FFFFFF"/>
                </a:solidFill>
                <a:latin typeface="Aptos"/>
                <a:ea typeface="Aptos"/>
                <a:cs typeface="Aptos"/>
              </a:defRPr>
            </a:pPr>
            <a:r>
              <a:rPr sz="975" b="0">
                <a:solidFill>
                  <a:srgbClr val="FFFFFF"/>
                </a:solidFill>
                <a:latin typeface="Aptos"/>
                <a:ea typeface="Aptos"/>
                <a:cs typeface="Aptos"/>
              </a:rPr>
              <a:t>Y0</a:t>
            </a:r>
          </a:p>
        </p:txBody>
      </p:sp>
      <p:sp>
        <p:nvSpPr>
          <p:cNvPr id="15" name="">
            <a:extLst xmlns:a="http://schemas.openxmlformats.org/drawingml/2006/main">
              <a:ext uri="{FF2B5EF4-FFF2-40B4-BE49-F238E27FC236}">
                <a16:creationId xmlns:a16="http://schemas.microsoft.com/office/drawing/2014/main" id="{D360ABC9-C04C-4BD6-A02F-F67B6129946E}"/>
              </a:ext>
            </a:extLst>
          </p:cNvPr>
          <p:cNvSpPr>
            <a:spLocks xmlns:a="http://schemas.openxmlformats.org/drawingml/2006/main" noGrp="1"/>
          </p:cNvSpPr>
          <p:nvPr/>
        </p:nvSpPr>
        <p:spPr>
          <a:xfrm xmlns:a="http://schemas.openxmlformats.org/drawingml/2006/main">
            <a:off x="10287000" y="1981200"/>
            <a:ext cx="666750" cy="0"/>
          </a:xfrm>
          <a:prstGeom xmlns:a="http://schemas.openxmlformats.org/drawingml/2006/main" prst="line">
            <a:avLst/>
          </a:prstGeom>
          <a:noFill xmlns:a="http://schemas.openxmlformats.org/drawingml/2006/main"/>
          <a:ln xmlns:a="http://schemas.openxmlformats.org/drawingml/2006/main" w="28575">
            <a:solidFill>
              <a:srgbClr val="7ED4DA"/>
            </a:solidFill>
            <a:prstDash val="solid"/>
          </a:ln>
        </p:spPr>
      </p:sp>
      <p:sp>
        <p:nvSpPr>
          <p:cNvPr id="16" name="">
            <a:extLst xmlns:a="http://schemas.openxmlformats.org/drawingml/2006/main">
              <a:ext uri="{FF2B5EF4-FFF2-40B4-BE49-F238E27FC236}">
                <a16:creationId xmlns:a16="http://schemas.microsoft.com/office/drawing/2014/main" id="{5322C8CD-759A-4037-B6C2-D6BD06B57536}"/>
              </a:ext>
            </a:extLst>
          </p:cNvPr>
          <p:cNvSpPr>
            <a:spLocks xmlns:a="http://schemas.openxmlformats.org/drawingml/2006/main" noGrp="1"/>
          </p:cNvSpPr>
          <p:nvPr/>
        </p:nvSpPr>
        <p:spPr>
          <a:xfrm xmlns:a="http://schemas.openxmlformats.org/drawingml/2006/main">
            <a:off x="11001375" y="1857375"/>
            <a:ext cx="381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8718"/>
          </a:bodyPr>
          <a:lstStyle xmlns:a="http://schemas.openxmlformats.org/drawingml/2006/main"/>
          <a:p xmlns:a="http://schemas.openxmlformats.org/drawingml/2006/main">
            <a:pPr algn="l">
              <a:defRPr sz="975" b="0">
                <a:solidFill>
                  <a:srgbClr val="FFFFFF"/>
                </a:solidFill>
                <a:latin typeface="Aptos"/>
                <a:ea typeface="Aptos"/>
                <a:cs typeface="Aptos"/>
              </a:defRPr>
            </a:pPr>
            <a:r>
              <a:rPr sz="975" b="0">
                <a:solidFill>
                  <a:srgbClr val="FFFFFF"/>
                </a:solidFill>
                <a:latin typeface="Aptos"/>
                <a:ea typeface="Aptos"/>
                <a:cs typeface="Aptos"/>
              </a:rPr>
              <a:t>Y1</a:t>
            </a:r>
          </a:p>
        </p:txBody>
      </p:sp>
      <p:sp>
        <p:nvSpPr>
          <p:cNvPr id="17" name="">
            <a:extLst xmlns:a="http://schemas.openxmlformats.org/drawingml/2006/main">
              <a:ext uri="{FF2B5EF4-FFF2-40B4-BE49-F238E27FC236}">
                <a16:creationId xmlns:a16="http://schemas.microsoft.com/office/drawing/2014/main" id="{B35EEAAD-884E-4F61-A9E2-BBF6041B1BFE}"/>
              </a:ext>
            </a:extLst>
          </p:cNvPr>
          <p:cNvSpPr>
            <a:spLocks xmlns:a="http://schemas.openxmlformats.org/drawingml/2006/main" noGrp="1"/>
          </p:cNvSpPr>
          <p:nvPr/>
        </p:nvSpPr>
        <p:spPr>
          <a:xfrm xmlns:a="http://schemas.openxmlformats.org/drawingml/2006/main">
            <a:off x="10287000" y="2219325"/>
            <a:ext cx="666750" cy="0"/>
          </a:xfrm>
          <a:prstGeom xmlns:a="http://schemas.openxmlformats.org/drawingml/2006/main" prst="line">
            <a:avLst/>
          </a:prstGeom>
          <a:noFill xmlns:a="http://schemas.openxmlformats.org/drawingml/2006/main"/>
          <a:ln xmlns:a="http://schemas.openxmlformats.org/drawingml/2006/main" w="28575">
            <a:solidFill>
              <a:srgbClr val="F3A712"/>
            </a:solidFill>
            <a:prstDash val="solid"/>
          </a:ln>
        </p:spPr>
      </p:sp>
      <p:sp>
        <p:nvSpPr>
          <p:cNvPr id="18" name="">
            <a:extLst xmlns:a="http://schemas.openxmlformats.org/drawingml/2006/main">
              <a:ext uri="{FF2B5EF4-FFF2-40B4-BE49-F238E27FC236}">
                <a16:creationId xmlns:a16="http://schemas.microsoft.com/office/drawing/2014/main" id="{D0D039EC-D0B2-4A7D-9247-139A2B880AA0}"/>
              </a:ext>
            </a:extLst>
          </p:cNvPr>
          <p:cNvSpPr>
            <a:spLocks xmlns:a="http://schemas.openxmlformats.org/drawingml/2006/main" noGrp="1"/>
          </p:cNvSpPr>
          <p:nvPr/>
        </p:nvSpPr>
        <p:spPr>
          <a:xfrm xmlns:a="http://schemas.openxmlformats.org/drawingml/2006/main">
            <a:off x="11001375" y="2095500"/>
            <a:ext cx="381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8718"/>
          </a:bodyPr>
          <a:lstStyle xmlns:a="http://schemas.openxmlformats.org/drawingml/2006/main"/>
          <a:p xmlns:a="http://schemas.openxmlformats.org/drawingml/2006/main">
            <a:pPr algn="l">
              <a:defRPr sz="975" b="0">
                <a:solidFill>
                  <a:srgbClr val="FFFFFF"/>
                </a:solidFill>
                <a:latin typeface="Aptos"/>
                <a:ea typeface="Aptos"/>
                <a:cs typeface="Aptos"/>
              </a:defRPr>
            </a:pPr>
            <a:r>
              <a:rPr sz="975" b="0">
                <a:solidFill>
                  <a:srgbClr val="FFFFFF"/>
                </a:solidFill>
                <a:latin typeface="Aptos"/>
                <a:ea typeface="Aptos"/>
                <a:cs typeface="Aptos"/>
              </a:rPr>
              <a:t>Y2</a:t>
            </a:r>
          </a:p>
        </p:txBody>
      </p:sp>
      <p:sp>
        <p:nvSpPr>
          <p:cNvPr id="19" name="">
            <a:extLst xmlns:a="http://schemas.openxmlformats.org/drawingml/2006/main">
              <a:ext uri="{FF2B5EF4-FFF2-40B4-BE49-F238E27FC236}">
                <a16:creationId xmlns:a16="http://schemas.microsoft.com/office/drawing/2014/main" id="{FF220274-D40F-40FF-9A30-DC76C283E254}"/>
              </a:ext>
            </a:extLst>
          </p:cNvPr>
          <p:cNvSpPr>
            <a:spLocks xmlns:a="http://schemas.openxmlformats.org/drawingml/2006/main" noGrp="1"/>
          </p:cNvSpPr>
          <p:nvPr/>
        </p:nvSpPr>
        <p:spPr>
          <a:xfrm xmlns:a="http://schemas.openxmlformats.org/drawingml/2006/main">
            <a:off x="10287000" y="2457450"/>
            <a:ext cx="666750" cy="0"/>
          </a:xfrm>
          <a:prstGeom xmlns:a="http://schemas.openxmlformats.org/drawingml/2006/main" prst="line">
            <a:avLst/>
          </a:prstGeom>
          <a:noFill xmlns:a="http://schemas.openxmlformats.org/drawingml/2006/main"/>
          <a:ln xmlns:a="http://schemas.openxmlformats.org/drawingml/2006/main" w="28575">
            <a:solidFill>
              <a:srgbClr val="7ED4DA"/>
            </a:solidFill>
            <a:prstDash val="solid"/>
          </a:ln>
        </p:spPr>
      </p:sp>
      <p:sp>
        <p:nvSpPr>
          <p:cNvPr id="20" name="">
            <a:extLst xmlns:a="http://schemas.openxmlformats.org/drawingml/2006/main">
              <a:ext uri="{FF2B5EF4-FFF2-40B4-BE49-F238E27FC236}">
                <a16:creationId xmlns:a16="http://schemas.microsoft.com/office/drawing/2014/main" id="{14E90E98-728C-4AC6-A7F8-B90058BB413D}"/>
              </a:ext>
            </a:extLst>
          </p:cNvPr>
          <p:cNvSpPr>
            <a:spLocks xmlns:a="http://schemas.openxmlformats.org/drawingml/2006/main" noGrp="1"/>
          </p:cNvSpPr>
          <p:nvPr/>
        </p:nvSpPr>
        <p:spPr>
          <a:xfrm xmlns:a="http://schemas.openxmlformats.org/drawingml/2006/main">
            <a:off x="11001375" y="2333625"/>
            <a:ext cx="381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8718"/>
          </a:bodyPr>
          <a:lstStyle xmlns:a="http://schemas.openxmlformats.org/drawingml/2006/main"/>
          <a:p xmlns:a="http://schemas.openxmlformats.org/drawingml/2006/main">
            <a:pPr algn="l">
              <a:defRPr sz="975" b="0">
                <a:solidFill>
                  <a:srgbClr val="FFFFFF"/>
                </a:solidFill>
                <a:latin typeface="Aptos"/>
                <a:ea typeface="Aptos"/>
                <a:cs typeface="Aptos"/>
              </a:defRPr>
            </a:pPr>
            <a:r>
              <a:rPr sz="975" b="0">
                <a:solidFill>
                  <a:srgbClr val="FFFFFF"/>
                </a:solidFill>
                <a:latin typeface="Aptos"/>
                <a:ea typeface="Aptos"/>
                <a:cs typeface="Aptos"/>
              </a:rPr>
              <a:t>Y3</a:t>
            </a:r>
          </a:p>
        </p:txBody>
      </p:sp>
      <p:sp>
        <p:nvSpPr>
          <p:cNvPr id="21" name="">
            <a:extLst xmlns:a="http://schemas.openxmlformats.org/drawingml/2006/main">
              <a:ext uri="{FF2B5EF4-FFF2-40B4-BE49-F238E27FC236}">
                <a16:creationId xmlns:a16="http://schemas.microsoft.com/office/drawing/2014/main" id="{9000B740-E2CB-4E4A-8589-D80E71D7DBAD}"/>
              </a:ext>
            </a:extLst>
          </p:cNvPr>
          <p:cNvSpPr>
            <a:spLocks xmlns:a="http://schemas.openxmlformats.org/drawingml/2006/main" noGrp="1"/>
          </p:cNvSpPr>
          <p:nvPr/>
        </p:nvSpPr>
        <p:spPr>
          <a:xfrm xmlns:a="http://schemas.openxmlformats.org/drawingml/2006/main">
            <a:off x="8763000" y="3714750"/>
            <a:ext cx="1428750" cy="1143000"/>
          </a:xfrm>
          <a:prstGeom xmlns:a="http://schemas.openxmlformats.org/drawingml/2006/main" prst="trapezoid">
            <a:avLst/>
          </a:prstGeom>
          <a:solidFill xmlns:a="http://schemas.openxmlformats.org/drawingml/2006/main">
            <a:srgbClr val="14324F"/>
          </a:solidFill>
          <a:ln xmlns:a="http://schemas.openxmlformats.org/drawingml/2006/main" w="14288">
            <a:solidFill>
              <a:srgbClr val="7ED4DA"/>
            </a:solidFill>
            <a:prstDash val="solid"/>
          </a:ln>
        </p:spPr>
      </p:sp>
      <p:sp>
        <p:nvSpPr>
          <p:cNvPr id="22" name="">
            <a:extLst xmlns:a="http://schemas.openxmlformats.org/drawingml/2006/main">
              <a:ext uri="{FF2B5EF4-FFF2-40B4-BE49-F238E27FC236}">
                <a16:creationId xmlns:a16="http://schemas.microsoft.com/office/drawing/2014/main" id="{9ABF5CDD-FFFE-48FC-AF0A-8F4EE3929741}"/>
              </a:ext>
            </a:extLst>
          </p:cNvPr>
          <p:cNvSpPr>
            <a:spLocks xmlns:a="http://schemas.openxmlformats.org/drawingml/2006/main" noGrp="1"/>
          </p:cNvSpPr>
          <p:nvPr/>
        </p:nvSpPr>
        <p:spPr>
          <a:xfrm xmlns:a="http://schemas.openxmlformats.org/drawingml/2006/main">
            <a:off x="8877300" y="4095750"/>
            <a:ext cx="12001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66667"/>
          </a:bodyPr>
          <a:lstStyle xmlns:a="http://schemas.openxmlformats.org/drawingml/2006/main"/>
          <a:p xmlns:a="http://schemas.openxmlformats.org/drawingml/2006/main">
            <a:pPr algn="ctr">
              <a:defRPr sz="1425" b="1">
                <a:solidFill>
                  <a:srgbClr val="FFFFFF"/>
                </a:solidFill>
                <a:latin typeface="Aptos"/>
                <a:ea typeface="Aptos"/>
                <a:cs typeface="Aptos"/>
              </a:defRPr>
            </a:pPr>
            <a:r>
              <a:rPr sz="1425" b="1">
                <a:solidFill>
                  <a:srgbClr val="FFFFFF"/>
                </a:solidFill>
                <a:latin typeface="Aptos"/>
                <a:ea typeface="Aptos"/>
                <a:cs typeface="Aptos"/>
              </a:rPr>
              <a:t>MUX</a:t>
            </a:r>
          </a:p>
          <a:p xmlns:a="http://schemas.openxmlformats.org/drawingml/2006/main">
            <a:pPr algn="ctr">
              <a:defRPr sz="1425" b="1">
                <a:solidFill>
                  <a:srgbClr val="FFFFFF"/>
                </a:solidFill>
                <a:latin typeface="Aptos"/>
                <a:ea typeface="Aptos"/>
                <a:cs typeface="Aptos"/>
              </a:defRPr>
            </a:pPr>
            <a:r>
              <a:rPr sz="1425" b="1">
                <a:solidFill>
                  <a:srgbClr val="FFFFFF"/>
                </a:solidFill>
                <a:latin typeface="Aptos"/>
                <a:ea typeface="Aptos"/>
                <a:cs typeface="Aptos"/>
              </a:rPr>
              <a:t>4→1</a:t>
            </a:r>
          </a:p>
        </p:txBody>
      </p:sp>
      <p:sp>
        <p:nvSpPr>
          <p:cNvPr id="23" name="">
            <a:extLst xmlns:a="http://schemas.openxmlformats.org/drawingml/2006/main">
              <a:ext uri="{FF2B5EF4-FFF2-40B4-BE49-F238E27FC236}">
                <a16:creationId xmlns:a16="http://schemas.microsoft.com/office/drawing/2014/main" id="{37BFD300-BEAD-4F8D-9191-E39269DCC314}"/>
              </a:ext>
            </a:extLst>
          </p:cNvPr>
          <p:cNvSpPr>
            <a:spLocks xmlns:a="http://schemas.openxmlformats.org/drawingml/2006/main" noGrp="1"/>
          </p:cNvSpPr>
          <p:nvPr/>
        </p:nvSpPr>
        <p:spPr>
          <a:xfrm xmlns:a="http://schemas.openxmlformats.org/drawingml/2006/main">
            <a:off x="8096250" y="3905250"/>
            <a:ext cx="666750" cy="0"/>
          </a:xfrm>
          <a:prstGeom xmlns:a="http://schemas.openxmlformats.org/drawingml/2006/main" prst="line">
            <a:avLst/>
          </a:prstGeom>
          <a:noFill xmlns:a="http://schemas.openxmlformats.org/drawingml/2006/main"/>
          <a:ln xmlns:a="http://schemas.openxmlformats.org/drawingml/2006/main" w="23813">
            <a:solidFill>
              <a:srgbClr val="7ED4DA"/>
            </a:solidFill>
            <a:prstDash val="solid"/>
          </a:ln>
        </p:spPr>
      </p:sp>
      <p:sp>
        <p:nvSpPr>
          <p:cNvPr id="24" name="">
            <a:extLst xmlns:a="http://schemas.openxmlformats.org/drawingml/2006/main">
              <a:ext uri="{FF2B5EF4-FFF2-40B4-BE49-F238E27FC236}">
                <a16:creationId xmlns:a16="http://schemas.microsoft.com/office/drawing/2014/main" id="{9479959F-9861-479D-97A9-EE56021EF75A}"/>
              </a:ext>
            </a:extLst>
          </p:cNvPr>
          <p:cNvSpPr>
            <a:spLocks xmlns:a="http://schemas.openxmlformats.org/drawingml/2006/main" noGrp="1"/>
          </p:cNvSpPr>
          <p:nvPr/>
        </p:nvSpPr>
        <p:spPr>
          <a:xfrm xmlns:a="http://schemas.openxmlformats.org/drawingml/2006/main">
            <a:off x="8096250" y="4133850"/>
            <a:ext cx="666750" cy="0"/>
          </a:xfrm>
          <a:prstGeom xmlns:a="http://schemas.openxmlformats.org/drawingml/2006/main" prst="line">
            <a:avLst/>
          </a:prstGeom>
          <a:noFill xmlns:a="http://schemas.openxmlformats.org/drawingml/2006/main"/>
          <a:ln xmlns:a="http://schemas.openxmlformats.org/drawingml/2006/main" w="23813">
            <a:solidFill>
              <a:srgbClr val="7ED4DA"/>
            </a:solidFill>
            <a:prstDash val="solid"/>
          </a:ln>
        </p:spPr>
      </p:sp>
      <p:sp>
        <p:nvSpPr>
          <p:cNvPr id="25" name="">
            <a:extLst xmlns:a="http://schemas.openxmlformats.org/drawingml/2006/main">
              <a:ext uri="{FF2B5EF4-FFF2-40B4-BE49-F238E27FC236}">
                <a16:creationId xmlns:a16="http://schemas.microsoft.com/office/drawing/2014/main" id="{13763D06-F230-4BBA-99DC-176B1EC95C21}"/>
              </a:ext>
            </a:extLst>
          </p:cNvPr>
          <p:cNvSpPr>
            <a:spLocks xmlns:a="http://schemas.openxmlformats.org/drawingml/2006/main" noGrp="1"/>
          </p:cNvSpPr>
          <p:nvPr/>
        </p:nvSpPr>
        <p:spPr>
          <a:xfrm xmlns:a="http://schemas.openxmlformats.org/drawingml/2006/main">
            <a:off x="8096250" y="4362450"/>
            <a:ext cx="666750" cy="0"/>
          </a:xfrm>
          <a:prstGeom xmlns:a="http://schemas.openxmlformats.org/drawingml/2006/main" prst="line">
            <a:avLst/>
          </a:prstGeom>
          <a:noFill xmlns:a="http://schemas.openxmlformats.org/drawingml/2006/main"/>
          <a:ln xmlns:a="http://schemas.openxmlformats.org/drawingml/2006/main" w="23813">
            <a:solidFill>
              <a:srgbClr val="7ED4DA"/>
            </a:solidFill>
            <a:prstDash val="solid"/>
          </a:ln>
        </p:spPr>
      </p:sp>
      <p:sp>
        <p:nvSpPr>
          <p:cNvPr id="26" name="">
            <a:extLst xmlns:a="http://schemas.openxmlformats.org/drawingml/2006/main">
              <a:ext uri="{FF2B5EF4-FFF2-40B4-BE49-F238E27FC236}">
                <a16:creationId xmlns:a16="http://schemas.microsoft.com/office/drawing/2014/main" id="{B7EE0BDA-8897-49A4-836E-371367DB8E41}"/>
              </a:ext>
            </a:extLst>
          </p:cNvPr>
          <p:cNvSpPr>
            <a:spLocks xmlns:a="http://schemas.openxmlformats.org/drawingml/2006/main" noGrp="1"/>
          </p:cNvSpPr>
          <p:nvPr/>
        </p:nvSpPr>
        <p:spPr>
          <a:xfrm xmlns:a="http://schemas.openxmlformats.org/drawingml/2006/main">
            <a:off x="8096250" y="4591050"/>
            <a:ext cx="666750" cy="0"/>
          </a:xfrm>
          <a:prstGeom xmlns:a="http://schemas.openxmlformats.org/drawingml/2006/main" prst="line">
            <a:avLst/>
          </a:prstGeom>
          <a:noFill xmlns:a="http://schemas.openxmlformats.org/drawingml/2006/main"/>
          <a:ln xmlns:a="http://schemas.openxmlformats.org/drawingml/2006/main" w="23813">
            <a:solidFill>
              <a:srgbClr val="7ED4DA"/>
            </a:solidFill>
            <a:prstDash val="solid"/>
          </a:ln>
        </p:spPr>
      </p:sp>
      <p:sp>
        <p:nvSpPr>
          <p:cNvPr id="27" name="">
            <a:extLst xmlns:a="http://schemas.openxmlformats.org/drawingml/2006/main">
              <a:ext uri="{FF2B5EF4-FFF2-40B4-BE49-F238E27FC236}">
                <a16:creationId xmlns:a16="http://schemas.microsoft.com/office/drawing/2014/main" id="{CFE1BA03-0DA2-4790-8CBC-FA6434C22C23}"/>
              </a:ext>
            </a:extLst>
          </p:cNvPr>
          <p:cNvSpPr>
            <a:spLocks xmlns:a="http://schemas.openxmlformats.org/drawingml/2006/main" noGrp="1"/>
          </p:cNvSpPr>
          <p:nvPr/>
        </p:nvSpPr>
        <p:spPr>
          <a:xfrm xmlns:a="http://schemas.openxmlformats.org/drawingml/2006/main">
            <a:off x="10191750" y="4286250"/>
            <a:ext cx="762000" cy="0"/>
          </a:xfrm>
          <a:prstGeom xmlns:a="http://schemas.openxmlformats.org/drawingml/2006/main" prst="line">
            <a:avLst/>
          </a:prstGeom>
          <a:noFill xmlns:a="http://schemas.openxmlformats.org/drawingml/2006/main"/>
          <a:ln xmlns:a="http://schemas.openxmlformats.org/drawingml/2006/main" w="28575">
            <a:solidFill>
              <a:srgbClr val="F3A712"/>
            </a:solidFill>
            <a:prstDash val="solid"/>
          </a:ln>
        </p:spPr>
      </p:sp>
    </p:spTree>
    <p:extLst>
      <p:ext uri="{BB962C8B-B14F-4D97-AF65-F5344CB8AC3E}">
        <p14:creationId xmlns:p14="http://schemas.microsoft.com/office/powerpoint/2010/main" val="796557580"/>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56DAA8C5-01F0-4B40-B5B1-E45FA3AC2B6F}"/>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443D1F4-C68B-4A22-8C9A-BC19A8E59534}"/>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КОНТЕКСТ</a:t>
            </a:r>
          </a:p>
        </p:txBody>
      </p:sp>
      <p:sp>
        <p:nvSpPr>
          <p:cNvPr id="3" name="">
            <a:extLst xmlns:a="http://schemas.openxmlformats.org/drawingml/2006/main">
              <a:ext uri="{FF2B5EF4-FFF2-40B4-BE49-F238E27FC236}">
                <a16:creationId xmlns:a16="http://schemas.microsoft.com/office/drawing/2014/main" id="{4244E0D7-F001-4E1B-B6FE-0C688D9E937C}"/>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Місце теми в курсі</a:t>
            </a:r>
          </a:p>
        </p:txBody>
      </p:sp>
      <p:sp>
        <p:nvSpPr>
          <p:cNvPr id="4" name="">
            <a:extLst xmlns:a="http://schemas.openxmlformats.org/drawingml/2006/main">
              <a:ext uri="{FF2B5EF4-FFF2-40B4-BE49-F238E27FC236}">
                <a16:creationId xmlns:a16="http://schemas.microsoft.com/office/drawing/2014/main" id="{D3578BF0-5309-4C10-811F-E7F35AB0802B}"/>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AF0AE47A-3781-4BAD-A2CB-3CC2CA73DAA9}"/>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2</a:t>
            </a:r>
          </a:p>
        </p:txBody>
      </p:sp>
      <p:sp>
        <p:nvSpPr>
          <p:cNvPr id="6" name="">
            <a:extLst xmlns:a="http://schemas.openxmlformats.org/drawingml/2006/main">
              <a:ext uri="{FF2B5EF4-FFF2-40B4-BE49-F238E27FC236}">
                <a16:creationId xmlns:a16="http://schemas.microsoft.com/office/drawing/2014/main" id="{4A47B2D9-7D7E-46AE-958E-EF0EF1103118}"/>
              </a:ext>
            </a:extLst>
          </p:cNvPr>
          <p:cNvSpPr>
            <a:spLocks xmlns:a="http://schemas.openxmlformats.org/drawingml/2006/main" noGrp="1"/>
          </p:cNvSpPr>
          <p:nvPr/>
        </p:nvSpPr>
        <p:spPr>
          <a:xfrm xmlns:a="http://schemas.openxmlformats.org/drawingml/2006/main">
            <a:off x="742950" y="2238375"/>
            <a:ext cx="2286000" cy="1619250"/>
          </a:xfrm>
          <a:prstGeom xmlns:a="http://schemas.openxmlformats.org/drawingml/2006/main" prst="roundRect">
            <a:avLst>
              <a:gd name="adj" fmla="val 9412"/>
            </a:avLst>
          </a:prstGeom>
          <a:solidFill xmlns:a="http://schemas.openxmlformats.org/drawingml/2006/main">
            <a:srgbClr val="F4F8FB"/>
          </a:solidFill>
          <a:ln xmlns:a="http://schemas.openxmlformats.org/drawingml/2006/main" w="14288">
            <a:solidFill>
              <a:srgbClr val="C9D6DF"/>
            </a:solidFill>
            <a:prstDash val="solid"/>
          </a:ln>
        </p:spPr>
      </p:sp>
      <p:sp>
        <p:nvSpPr>
          <p:cNvPr id="7" name="">
            <a:extLst xmlns:a="http://schemas.openxmlformats.org/drawingml/2006/main">
              <a:ext uri="{FF2B5EF4-FFF2-40B4-BE49-F238E27FC236}">
                <a16:creationId xmlns:a16="http://schemas.microsoft.com/office/drawing/2014/main" id="{8F62D7C3-1010-4F8E-B29E-CCC67B9168F3}"/>
              </a:ext>
            </a:extLst>
          </p:cNvPr>
          <p:cNvSpPr>
            <a:spLocks xmlns:a="http://schemas.openxmlformats.org/drawingml/2006/main" noGrp="1"/>
          </p:cNvSpPr>
          <p:nvPr/>
        </p:nvSpPr>
        <p:spPr>
          <a:xfrm xmlns:a="http://schemas.openxmlformats.org/drawingml/2006/main">
            <a:off x="914400" y="2571750"/>
            <a:ext cx="19431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500" b="1">
                <a:solidFill>
                  <a:srgbClr val="0B2035"/>
                </a:solidFill>
                <a:latin typeface="Aptos"/>
                <a:ea typeface="Aptos"/>
                <a:cs typeface="Aptos"/>
              </a:defRPr>
            </a:pPr>
            <a:r>
              <a:rPr sz="1500" b="1">
                <a:solidFill>
                  <a:srgbClr val="0B2035"/>
                </a:solidFill>
                <a:latin typeface="Aptos"/>
                <a:ea typeface="Aptos"/>
                <a:cs typeface="Aptos"/>
              </a:rPr>
              <a:t>Булева алгебра</a:t>
            </a:r>
          </a:p>
        </p:txBody>
      </p:sp>
      <p:sp>
        <p:nvSpPr>
          <p:cNvPr id="8" name="">
            <a:extLst xmlns:a="http://schemas.openxmlformats.org/drawingml/2006/main">
              <a:ext uri="{FF2B5EF4-FFF2-40B4-BE49-F238E27FC236}">
                <a16:creationId xmlns:a16="http://schemas.microsoft.com/office/drawing/2014/main" id="{C7CF7473-8B64-434F-9E86-EB0FDD968644}"/>
              </a:ext>
            </a:extLst>
          </p:cNvPr>
          <p:cNvSpPr>
            <a:spLocks xmlns:a="http://schemas.openxmlformats.org/drawingml/2006/main" noGrp="1"/>
          </p:cNvSpPr>
          <p:nvPr/>
        </p:nvSpPr>
        <p:spPr>
          <a:xfrm xmlns:a="http://schemas.openxmlformats.org/drawingml/2006/main">
            <a:off x="914400" y="3095625"/>
            <a:ext cx="19431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125" b="0">
                <a:solidFill>
                  <a:srgbClr val="586B78"/>
                </a:solidFill>
                <a:latin typeface="Aptos"/>
                <a:ea typeface="Aptos"/>
                <a:cs typeface="Aptos"/>
              </a:defRPr>
            </a:pPr>
            <a:r>
              <a:rPr sz="1125" b="0">
                <a:solidFill>
                  <a:srgbClr val="586B78"/>
                </a:solidFill>
                <a:latin typeface="Aptos"/>
                <a:ea typeface="Aptos"/>
                <a:cs typeface="Aptos"/>
              </a:rPr>
              <a:t>таблиця і функція</a:t>
            </a:r>
          </a:p>
        </p:txBody>
      </p:sp>
      <p:sp>
        <p:nvSpPr>
          <p:cNvPr id="9" name="">
            <a:extLst xmlns:a="http://schemas.openxmlformats.org/drawingml/2006/main">
              <a:ext uri="{FF2B5EF4-FFF2-40B4-BE49-F238E27FC236}">
                <a16:creationId xmlns:a16="http://schemas.microsoft.com/office/drawing/2014/main" id="{532495D9-EC75-40F9-9832-F8F63755B611}"/>
              </a:ext>
            </a:extLst>
          </p:cNvPr>
          <p:cNvSpPr>
            <a:spLocks xmlns:a="http://schemas.openxmlformats.org/drawingml/2006/main" noGrp="1"/>
          </p:cNvSpPr>
          <p:nvPr/>
        </p:nvSpPr>
        <p:spPr>
          <a:xfrm xmlns:a="http://schemas.openxmlformats.org/drawingml/2006/main">
            <a:off x="3028950" y="3048000"/>
            <a:ext cx="400050" cy="0"/>
          </a:xfrm>
          <a:prstGeom xmlns:a="http://schemas.openxmlformats.org/drawingml/2006/main" prst="line">
            <a:avLst/>
          </a:prstGeom>
          <a:noFill xmlns:a="http://schemas.openxmlformats.org/drawingml/2006/main"/>
          <a:ln xmlns:a="http://schemas.openxmlformats.org/drawingml/2006/main" w="28575">
            <a:solidFill>
              <a:srgbClr val="0F9DA8"/>
            </a:solidFill>
            <a:prstDash val="solid"/>
          </a:ln>
        </p:spPr>
      </p:sp>
      <p:sp>
        <p:nvSpPr>
          <p:cNvPr id="10" name="">
            <a:extLst xmlns:a="http://schemas.openxmlformats.org/drawingml/2006/main">
              <a:ext uri="{FF2B5EF4-FFF2-40B4-BE49-F238E27FC236}">
                <a16:creationId xmlns:a16="http://schemas.microsoft.com/office/drawing/2014/main" id="{96EE2042-0B7F-4494-B30F-780330EE992B}"/>
              </a:ext>
            </a:extLst>
          </p:cNvPr>
          <p:cNvSpPr>
            <a:spLocks xmlns:a="http://schemas.openxmlformats.org/drawingml/2006/main" noGrp="1"/>
          </p:cNvSpPr>
          <p:nvPr/>
        </p:nvSpPr>
        <p:spPr>
          <a:xfrm xmlns:a="http://schemas.openxmlformats.org/drawingml/2006/main">
            <a:off x="3352800" y="2952750"/>
            <a:ext cx="190500" cy="190500"/>
          </a:xfrm>
          <a:prstGeom xmlns:a="http://schemas.openxmlformats.org/drawingml/2006/main" prst="triangle">
            <a:avLst/>
          </a:prstGeom>
          <a:solidFill xmlns:a="http://schemas.openxmlformats.org/drawingml/2006/main">
            <a:srgbClr val="0F9DA8"/>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472DDBE0-C593-4A69-BFE6-DB0F44CDD3F4}"/>
              </a:ext>
            </a:extLst>
          </p:cNvPr>
          <p:cNvSpPr>
            <a:spLocks xmlns:a="http://schemas.openxmlformats.org/drawingml/2006/main" noGrp="1"/>
          </p:cNvSpPr>
          <p:nvPr/>
        </p:nvSpPr>
        <p:spPr>
          <a:xfrm xmlns:a="http://schemas.openxmlformats.org/drawingml/2006/main">
            <a:off x="3486150" y="2238375"/>
            <a:ext cx="2286000" cy="1619250"/>
          </a:xfrm>
          <a:prstGeom xmlns:a="http://schemas.openxmlformats.org/drawingml/2006/main" prst="roundRect">
            <a:avLst>
              <a:gd name="adj" fmla="val 9412"/>
            </a:avLst>
          </a:prstGeom>
          <a:solidFill xmlns:a="http://schemas.openxmlformats.org/drawingml/2006/main">
            <a:srgbClr val="F4F8FB"/>
          </a:solidFill>
          <a:ln xmlns:a="http://schemas.openxmlformats.org/drawingml/2006/main" w="14288">
            <a:solidFill>
              <a:srgbClr val="C9D6DF"/>
            </a:solidFill>
            <a:prstDash val="solid"/>
          </a:ln>
        </p:spPr>
      </p:sp>
      <p:sp>
        <p:nvSpPr>
          <p:cNvPr id="12" name="">
            <a:extLst xmlns:a="http://schemas.openxmlformats.org/drawingml/2006/main">
              <a:ext uri="{FF2B5EF4-FFF2-40B4-BE49-F238E27FC236}">
                <a16:creationId xmlns:a16="http://schemas.microsoft.com/office/drawing/2014/main" id="{AF0294B0-D9C8-43F3-BCF3-953AFD893BDF}"/>
              </a:ext>
            </a:extLst>
          </p:cNvPr>
          <p:cNvSpPr>
            <a:spLocks xmlns:a="http://schemas.openxmlformats.org/drawingml/2006/main" noGrp="1"/>
          </p:cNvSpPr>
          <p:nvPr/>
        </p:nvSpPr>
        <p:spPr>
          <a:xfrm xmlns:a="http://schemas.openxmlformats.org/drawingml/2006/main">
            <a:off x="3657600" y="2571750"/>
            <a:ext cx="19431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500" b="1">
                <a:solidFill>
                  <a:srgbClr val="0B2035"/>
                </a:solidFill>
                <a:latin typeface="Aptos"/>
                <a:ea typeface="Aptos"/>
                <a:cs typeface="Aptos"/>
              </a:defRPr>
            </a:pPr>
            <a:r>
              <a:rPr sz="1500" b="1">
                <a:solidFill>
                  <a:srgbClr val="0B2035"/>
                </a:solidFill>
                <a:latin typeface="Aptos"/>
                <a:ea typeface="Aptos"/>
                <a:cs typeface="Aptos"/>
              </a:rPr>
              <a:t>Логічні елементи</a:t>
            </a:r>
          </a:p>
        </p:txBody>
      </p:sp>
      <p:sp>
        <p:nvSpPr>
          <p:cNvPr id="13" name="">
            <a:extLst xmlns:a="http://schemas.openxmlformats.org/drawingml/2006/main">
              <a:ext uri="{FF2B5EF4-FFF2-40B4-BE49-F238E27FC236}">
                <a16:creationId xmlns:a16="http://schemas.microsoft.com/office/drawing/2014/main" id="{0E15E339-8E08-4B5C-B3A9-088749E6773C}"/>
              </a:ext>
            </a:extLst>
          </p:cNvPr>
          <p:cNvSpPr>
            <a:spLocks xmlns:a="http://schemas.openxmlformats.org/drawingml/2006/main" noGrp="1"/>
          </p:cNvSpPr>
          <p:nvPr/>
        </p:nvSpPr>
        <p:spPr>
          <a:xfrm xmlns:a="http://schemas.openxmlformats.org/drawingml/2006/main">
            <a:off x="3657600" y="3095625"/>
            <a:ext cx="19431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125" b="0">
                <a:solidFill>
                  <a:srgbClr val="586B78"/>
                </a:solidFill>
                <a:latin typeface="Aptos"/>
                <a:ea typeface="Aptos"/>
                <a:cs typeface="Aptos"/>
              </a:defRPr>
            </a:pPr>
            <a:r>
              <a:rPr sz="1125" b="0">
                <a:solidFill>
                  <a:srgbClr val="586B78"/>
                </a:solidFill>
                <a:latin typeface="Aptos"/>
                <a:ea typeface="Aptos"/>
                <a:cs typeface="Aptos"/>
              </a:rPr>
              <a:t>AND, OR, NOT</a:t>
            </a:r>
          </a:p>
        </p:txBody>
      </p:sp>
      <p:sp>
        <p:nvSpPr>
          <p:cNvPr id="14" name="">
            <a:extLst xmlns:a="http://schemas.openxmlformats.org/drawingml/2006/main">
              <a:ext uri="{FF2B5EF4-FFF2-40B4-BE49-F238E27FC236}">
                <a16:creationId xmlns:a16="http://schemas.microsoft.com/office/drawing/2014/main" id="{4324777D-8F57-4944-8A1B-971936F0715E}"/>
              </a:ext>
            </a:extLst>
          </p:cNvPr>
          <p:cNvSpPr>
            <a:spLocks xmlns:a="http://schemas.openxmlformats.org/drawingml/2006/main" noGrp="1"/>
          </p:cNvSpPr>
          <p:nvPr/>
        </p:nvSpPr>
        <p:spPr>
          <a:xfrm xmlns:a="http://schemas.openxmlformats.org/drawingml/2006/main">
            <a:off x="5772150" y="3048000"/>
            <a:ext cx="400050" cy="0"/>
          </a:xfrm>
          <a:prstGeom xmlns:a="http://schemas.openxmlformats.org/drawingml/2006/main" prst="line">
            <a:avLst/>
          </a:prstGeom>
          <a:noFill xmlns:a="http://schemas.openxmlformats.org/drawingml/2006/main"/>
          <a:ln xmlns:a="http://schemas.openxmlformats.org/drawingml/2006/main" w="28575">
            <a:solidFill>
              <a:srgbClr val="0F9DA8"/>
            </a:solidFill>
            <a:prstDash val="solid"/>
          </a:ln>
        </p:spPr>
      </p:sp>
      <p:sp>
        <p:nvSpPr>
          <p:cNvPr id="15" name="">
            <a:extLst xmlns:a="http://schemas.openxmlformats.org/drawingml/2006/main">
              <a:ext uri="{FF2B5EF4-FFF2-40B4-BE49-F238E27FC236}">
                <a16:creationId xmlns:a16="http://schemas.microsoft.com/office/drawing/2014/main" id="{1E8946DF-8854-4119-8A0D-FB4BCBCC477A}"/>
              </a:ext>
            </a:extLst>
          </p:cNvPr>
          <p:cNvSpPr>
            <a:spLocks xmlns:a="http://schemas.openxmlformats.org/drawingml/2006/main" noGrp="1"/>
          </p:cNvSpPr>
          <p:nvPr/>
        </p:nvSpPr>
        <p:spPr>
          <a:xfrm xmlns:a="http://schemas.openxmlformats.org/drawingml/2006/main">
            <a:off x="6096000" y="2952750"/>
            <a:ext cx="190500" cy="190500"/>
          </a:xfrm>
          <a:prstGeom xmlns:a="http://schemas.openxmlformats.org/drawingml/2006/main" prst="triangle">
            <a:avLst/>
          </a:prstGeom>
          <a:solidFill xmlns:a="http://schemas.openxmlformats.org/drawingml/2006/main">
            <a:srgbClr val="0F9DA8"/>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31658CE3-B3DB-44F2-8D23-6F8A510E23B5}"/>
              </a:ext>
            </a:extLst>
          </p:cNvPr>
          <p:cNvSpPr>
            <a:spLocks xmlns:a="http://schemas.openxmlformats.org/drawingml/2006/main" noGrp="1"/>
          </p:cNvSpPr>
          <p:nvPr/>
        </p:nvSpPr>
        <p:spPr>
          <a:xfrm xmlns:a="http://schemas.openxmlformats.org/drawingml/2006/main">
            <a:off x="6229350" y="2238375"/>
            <a:ext cx="2286000" cy="1619250"/>
          </a:xfrm>
          <a:prstGeom xmlns:a="http://schemas.openxmlformats.org/drawingml/2006/main" prst="roundRect">
            <a:avLst>
              <a:gd name="adj" fmla="val 9412"/>
            </a:avLst>
          </a:prstGeom>
          <a:solidFill xmlns:a="http://schemas.openxmlformats.org/drawingml/2006/main">
            <a:srgbClr val="DDF3F5"/>
          </a:solidFill>
          <a:ln xmlns:a="http://schemas.openxmlformats.org/drawingml/2006/main" w="14288">
            <a:solidFill>
              <a:srgbClr val="0F9DA8"/>
            </a:solidFill>
            <a:prstDash val="solid"/>
          </a:ln>
        </p:spPr>
      </p:sp>
      <p:sp>
        <p:nvSpPr>
          <p:cNvPr id="17" name="">
            <a:extLst xmlns:a="http://schemas.openxmlformats.org/drawingml/2006/main">
              <a:ext uri="{FF2B5EF4-FFF2-40B4-BE49-F238E27FC236}">
                <a16:creationId xmlns:a16="http://schemas.microsoft.com/office/drawing/2014/main" id="{CC934CCF-8727-4C70-A4AB-06A0C6AF98BA}"/>
              </a:ext>
            </a:extLst>
          </p:cNvPr>
          <p:cNvSpPr>
            <a:spLocks xmlns:a="http://schemas.openxmlformats.org/drawingml/2006/main" noGrp="1"/>
          </p:cNvSpPr>
          <p:nvPr/>
        </p:nvSpPr>
        <p:spPr>
          <a:xfrm xmlns:a="http://schemas.openxmlformats.org/drawingml/2006/main">
            <a:off x="6400800" y="2571750"/>
            <a:ext cx="19431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6327"/>
          </a:bodyPr>
          <a:lstStyle xmlns:a="http://schemas.openxmlformats.org/drawingml/2006/main"/>
          <a:p xmlns:a="http://schemas.openxmlformats.org/drawingml/2006/main">
            <a:pPr algn="ctr">
              <a:defRPr sz="1500" b="1">
                <a:solidFill>
                  <a:srgbClr val="0B2035"/>
                </a:solidFill>
                <a:latin typeface="Aptos"/>
                <a:ea typeface="Aptos"/>
                <a:cs typeface="Aptos"/>
              </a:defRPr>
            </a:pPr>
            <a:r>
              <a:rPr sz="1500" b="1">
                <a:solidFill>
                  <a:srgbClr val="0B2035"/>
                </a:solidFill>
                <a:latin typeface="Aptos"/>
                <a:ea typeface="Aptos"/>
                <a:cs typeface="Aptos"/>
              </a:rPr>
              <a:t>Комбінаційні вузли</a:t>
            </a:r>
          </a:p>
        </p:txBody>
      </p:sp>
      <p:sp>
        <p:nvSpPr>
          <p:cNvPr id="18" name="">
            <a:extLst xmlns:a="http://schemas.openxmlformats.org/drawingml/2006/main">
              <a:ext uri="{FF2B5EF4-FFF2-40B4-BE49-F238E27FC236}">
                <a16:creationId xmlns:a16="http://schemas.microsoft.com/office/drawing/2014/main" id="{655C5FC5-8636-43BF-B078-5B4157E25DBB}"/>
              </a:ext>
            </a:extLst>
          </p:cNvPr>
          <p:cNvSpPr>
            <a:spLocks xmlns:a="http://schemas.openxmlformats.org/drawingml/2006/main" noGrp="1"/>
          </p:cNvSpPr>
          <p:nvPr/>
        </p:nvSpPr>
        <p:spPr>
          <a:xfrm xmlns:a="http://schemas.openxmlformats.org/drawingml/2006/main">
            <a:off x="6400800" y="3095625"/>
            <a:ext cx="19431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125" b="0">
                <a:solidFill>
                  <a:srgbClr val="586B78"/>
                </a:solidFill>
                <a:latin typeface="Aptos"/>
                <a:ea typeface="Aptos"/>
                <a:cs typeface="Aptos"/>
              </a:defRPr>
            </a:pPr>
            <a:r>
              <a:rPr sz="1125" b="0">
                <a:solidFill>
                  <a:srgbClr val="586B78"/>
                </a:solidFill>
                <a:latin typeface="Aptos"/>
                <a:ea typeface="Aptos"/>
                <a:cs typeface="Aptos"/>
              </a:rPr>
              <a:t>MUX, decoder, comparator</a:t>
            </a:r>
          </a:p>
        </p:txBody>
      </p:sp>
      <p:sp>
        <p:nvSpPr>
          <p:cNvPr id="19" name="">
            <a:extLst xmlns:a="http://schemas.openxmlformats.org/drawingml/2006/main">
              <a:ext uri="{FF2B5EF4-FFF2-40B4-BE49-F238E27FC236}">
                <a16:creationId xmlns:a16="http://schemas.microsoft.com/office/drawing/2014/main" id="{A8B88275-D0B1-4FC8-90C3-793CBD5DEFBE}"/>
              </a:ext>
            </a:extLst>
          </p:cNvPr>
          <p:cNvSpPr>
            <a:spLocks xmlns:a="http://schemas.openxmlformats.org/drawingml/2006/main" noGrp="1"/>
          </p:cNvSpPr>
          <p:nvPr/>
        </p:nvSpPr>
        <p:spPr>
          <a:xfrm xmlns:a="http://schemas.openxmlformats.org/drawingml/2006/main">
            <a:off x="8515350" y="3048000"/>
            <a:ext cx="400050" cy="0"/>
          </a:xfrm>
          <a:prstGeom xmlns:a="http://schemas.openxmlformats.org/drawingml/2006/main" prst="line">
            <a:avLst/>
          </a:prstGeom>
          <a:noFill xmlns:a="http://schemas.openxmlformats.org/drawingml/2006/main"/>
          <a:ln xmlns:a="http://schemas.openxmlformats.org/drawingml/2006/main" w="28575">
            <a:solidFill>
              <a:srgbClr val="0F9DA8"/>
            </a:solidFill>
            <a:prstDash val="solid"/>
          </a:ln>
        </p:spPr>
      </p:sp>
      <p:sp>
        <p:nvSpPr>
          <p:cNvPr id="20" name="">
            <a:extLst xmlns:a="http://schemas.openxmlformats.org/drawingml/2006/main">
              <a:ext uri="{FF2B5EF4-FFF2-40B4-BE49-F238E27FC236}">
                <a16:creationId xmlns:a16="http://schemas.microsoft.com/office/drawing/2014/main" id="{F6D93DA0-E2EB-4553-9F99-AB1265FAE8ED}"/>
              </a:ext>
            </a:extLst>
          </p:cNvPr>
          <p:cNvSpPr>
            <a:spLocks xmlns:a="http://schemas.openxmlformats.org/drawingml/2006/main" noGrp="1"/>
          </p:cNvSpPr>
          <p:nvPr/>
        </p:nvSpPr>
        <p:spPr>
          <a:xfrm xmlns:a="http://schemas.openxmlformats.org/drawingml/2006/main">
            <a:off x="8839200" y="2952750"/>
            <a:ext cx="190500" cy="190500"/>
          </a:xfrm>
          <a:prstGeom xmlns:a="http://schemas.openxmlformats.org/drawingml/2006/main" prst="triangle">
            <a:avLst/>
          </a:prstGeom>
          <a:solidFill xmlns:a="http://schemas.openxmlformats.org/drawingml/2006/main">
            <a:srgbClr val="0F9DA8"/>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8BD4CFC-B516-4B5C-B56A-E405E002FED5}"/>
              </a:ext>
            </a:extLst>
          </p:cNvPr>
          <p:cNvSpPr>
            <a:spLocks xmlns:a="http://schemas.openxmlformats.org/drawingml/2006/main" noGrp="1"/>
          </p:cNvSpPr>
          <p:nvPr/>
        </p:nvSpPr>
        <p:spPr>
          <a:xfrm xmlns:a="http://schemas.openxmlformats.org/drawingml/2006/main">
            <a:off x="8972550" y="2238375"/>
            <a:ext cx="2286000" cy="1619250"/>
          </a:xfrm>
          <a:prstGeom xmlns:a="http://schemas.openxmlformats.org/drawingml/2006/main" prst="roundRect">
            <a:avLst>
              <a:gd name="adj" fmla="val 9412"/>
            </a:avLst>
          </a:prstGeom>
          <a:solidFill xmlns:a="http://schemas.openxmlformats.org/drawingml/2006/main">
            <a:srgbClr val="F4F8FB"/>
          </a:solidFill>
          <a:ln xmlns:a="http://schemas.openxmlformats.org/drawingml/2006/main" w="14288">
            <a:solidFill>
              <a:srgbClr val="C9D6DF"/>
            </a:solidFill>
            <a:prstDash val="solid"/>
          </a:ln>
        </p:spPr>
      </p:sp>
      <p:sp>
        <p:nvSpPr>
          <p:cNvPr id="22" name="">
            <a:extLst xmlns:a="http://schemas.openxmlformats.org/drawingml/2006/main">
              <a:ext uri="{FF2B5EF4-FFF2-40B4-BE49-F238E27FC236}">
                <a16:creationId xmlns:a16="http://schemas.microsoft.com/office/drawing/2014/main" id="{07C7ABD4-8B0B-4E2A-AC5E-47C6C36C4A49}"/>
              </a:ext>
            </a:extLst>
          </p:cNvPr>
          <p:cNvSpPr>
            <a:spLocks xmlns:a="http://schemas.openxmlformats.org/drawingml/2006/main" noGrp="1"/>
          </p:cNvSpPr>
          <p:nvPr/>
        </p:nvSpPr>
        <p:spPr>
          <a:xfrm xmlns:a="http://schemas.openxmlformats.org/drawingml/2006/main">
            <a:off x="9144000" y="2571750"/>
            <a:ext cx="19431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500" b="1">
                <a:solidFill>
                  <a:srgbClr val="0B2035"/>
                </a:solidFill>
                <a:latin typeface="Aptos"/>
                <a:ea typeface="Aptos"/>
                <a:cs typeface="Aptos"/>
              </a:defRPr>
            </a:pPr>
            <a:r>
              <a:rPr sz="1500" b="1">
                <a:solidFill>
                  <a:srgbClr val="0B2035"/>
                </a:solidFill>
                <a:latin typeface="Aptos"/>
                <a:ea typeface="Aptos"/>
                <a:cs typeface="Aptos"/>
              </a:rPr>
              <a:t>Системні модулі</a:t>
            </a:r>
          </a:p>
        </p:txBody>
      </p:sp>
      <p:sp>
        <p:nvSpPr>
          <p:cNvPr id="23" name="">
            <a:extLst xmlns:a="http://schemas.openxmlformats.org/drawingml/2006/main">
              <a:ext uri="{FF2B5EF4-FFF2-40B4-BE49-F238E27FC236}">
                <a16:creationId xmlns:a16="http://schemas.microsoft.com/office/drawing/2014/main" id="{7A0BDC2E-5B0C-4533-A1F3-010F6042B08A}"/>
              </a:ext>
            </a:extLst>
          </p:cNvPr>
          <p:cNvSpPr>
            <a:spLocks xmlns:a="http://schemas.openxmlformats.org/drawingml/2006/main" noGrp="1"/>
          </p:cNvSpPr>
          <p:nvPr/>
        </p:nvSpPr>
        <p:spPr>
          <a:xfrm xmlns:a="http://schemas.openxmlformats.org/drawingml/2006/main">
            <a:off x="9144000" y="3095625"/>
            <a:ext cx="19431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125" b="0">
                <a:solidFill>
                  <a:srgbClr val="586B78"/>
                </a:solidFill>
                <a:latin typeface="Aptos"/>
                <a:ea typeface="Aptos"/>
                <a:cs typeface="Aptos"/>
              </a:defRPr>
            </a:pPr>
            <a:r>
              <a:rPr sz="1125" b="0">
                <a:solidFill>
                  <a:srgbClr val="586B78"/>
                </a:solidFill>
                <a:latin typeface="Aptos"/>
                <a:ea typeface="Aptos"/>
                <a:cs typeface="Aptos"/>
              </a:rPr>
              <a:t>datapath і керування</a:t>
            </a:r>
          </a:p>
        </p:txBody>
      </p:sp>
      <p:sp>
        <p:nvSpPr>
          <p:cNvPr id="24" name="">
            <a:extLst xmlns:a="http://schemas.openxmlformats.org/drawingml/2006/main">
              <a:ext uri="{FF2B5EF4-FFF2-40B4-BE49-F238E27FC236}">
                <a16:creationId xmlns:a16="http://schemas.microsoft.com/office/drawing/2014/main" id="{C27AA8AF-5266-4943-AB69-88C11476BAB0}"/>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25" name="">
            <a:extLst xmlns:a="http://schemas.openxmlformats.org/drawingml/2006/main">
              <a:ext uri="{FF2B5EF4-FFF2-40B4-BE49-F238E27FC236}">
                <a16:creationId xmlns:a16="http://schemas.microsoft.com/office/drawing/2014/main" id="{16467AC3-52A8-4EC1-BF85-E20A85E5115E}"/>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Типовий модуль приховує внутрішні вентилі за зрозумілим функціональним інтерфейсом.</a:t>
            </a:r>
          </a:p>
        </p:txBody>
      </p:sp>
    </p:spTree>
    <p:extLst>
      <p:ext uri="{BB962C8B-B14F-4D97-AF65-F5344CB8AC3E}">
        <p14:creationId xmlns:p14="http://schemas.microsoft.com/office/powerpoint/2010/main" val="40170699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D4D67810-F6B9-4F18-B88B-26004430A72D}"/>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D7436BCE-A092-4484-9A69-340A64D1E061}"/>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ОСНОВНЕ ПОНЯТТЯ</a:t>
            </a:r>
          </a:p>
        </p:txBody>
      </p:sp>
      <p:sp>
        <p:nvSpPr>
          <p:cNvPr id="3" name="">
            <a:extLst xmlns:a="http://schemas.openxmlformats.org/drawingml/2006/main">
              <a:ext uri="{FF2B5EF4-FFF2-40B4-BE49-F238E27FC236}">
                <a16:creationId xmlns:a16="http://schemas.microsoft.com/office/drawing/2014/main" id="{4F817351-CA4B-441E-82FB-BB501D925466}"/>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Комбінаційна схема не зберігає стан</a:t>
            </a:r>
          </a:p>
        </p:txBody>
      </p:sp>
      <p:sp>
        <p:nvSpPr>
          <p:cNvPr id="4" name="">
            <a:extLst xmlns:a="http://schemas.openxmlformats.org/drawingml/2006/main">
              <a:ext uri="{FF2B5EF4-FFF2-40B4-BE49-F238E27FC236}">
                <a16:creationId xmlns:a16="http://schemas.microsoft.com/office/drawing/2014/main" id="{3B1AEE05-5718-4795-A9E6-E31E771643FE}"/>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6FFF41DC-8086-4FE0-9F8C-9A531FCB8E67}"/>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3</a:t>
            </a:r>
          </a:p>
        </p:txBody>
      </p:sp>
      <p:sp>
        <p:nvSpPr>
          <p:cNvPr id="6" name="">
            <a:extLst xmlns:a="http://schemas.openxmlformats.org/drawingml/2006/main">
              <a:ext uri="{FF2B5EF4-FFF2-40B4-BE49-F238E27FC236}">
                <a16:creationId xmlns:a16="http://schemas.microsoft.com/office/drawing/2014/main" id="{0D24F865-0F46-4B0A-B488-754405864676}"/>
              </a:ext>
            </a:extLst>
          </p:cNvPr>
          <p:cNvSpPr>
            <a:spLocks xmlns:a="http://schemas.openxmlformats.org/drawingml/2006/main" noGrp="1"/>
          </p:cNvSpPr>
          <p:nvPr/>
        </p:nvSpPr>
        <p:spPr>
          <a:xfrm xmlns:a="http://schemas.openxmlformats.org/drawingml/2006/main">
            <a:off x="762000" y="1428750"/>
            <a:ext cx="4953000" cy="3619500"/>
          </a:xfrm>
          <a:prstGeom xmlns:a="http://schemas.openxmlformats.org/drawingml/2006/main" prst="roundRect">
            <a:avLst>
              <a:gd name="adj" fmla="val 4211"/>
            </a:avLst>
          </a:prstGeom>
          <a:solidFill xmlns:a="http://schemas.openxmlformats.org/drawingml/2006/main">
            <a:srgbClr val="EAF3F8"/>
          </a:solidFill>
          <a:ln xmlns:a="http://schemas.openxmlformats.org/drawingml/2006/main" w="14288">
            <a:solidFill>
              <a:srgbClr val="0F9DA8"/>
            </a:solidFill>
            <a:prstDash val="solid"/>
          </a:ln>
        </p:spPr>
      </p:sp>
      <p:sp>
        <p:nvSpPr>
          <p:cNvPr id="7" name="">
            <a:extLst xmlns:a="http://schemas.openxmlformats.org/drawingml/2006/main">
              <a:ext uri="{FF2B5EF4-FFF2-40B4-BE49-F238E27FC236}">
                <a16:creationId xmlns:a16="http://schemas.microsoft.com/office/drawing/2014/main" id="{B9FA9C08-AC9F-4CD3-9021-F370A97B37F5}"/>
              </a:ext>
            </a:extLst>
          </p:cNvPr>
          <p:cNvSpPr>
            <a:spLocks xmlns:a="http://schemas.openxmlformats.org/drawingml/2006/main" noGrp="1"/>
          </p:cNvSpPr>
          <p:nvPr/>
        </p:nvSpPr>
        <p:spPr>
          <a:xfrm xmlns:a="http://schemas.openxmlformats.org/drawingml/2006/main">
            <a:off x="1066800" y="1666875"/>
            <a:ext cx="433387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425" b="1">
                <a:solidFill>
                  <a:srgbClr val="0F9DA8"/>
                </a:solidFill>
                <a:latin typeface="Aptos"/>
                <a:ea typeface="Aptos"/>
                <a:cs typeface="Aptos"/>
              </a:defRPr>
            </a:pPr>
            <a:r>
              <a:rPr sz="1425" b="1">
                <a:solidFill>
                  <a:srgbClr val="0F9DA8"/>
                </a:solidFill>
                <a:latin typeface="Aptos"/>
                <a:ea typeface="Aptos"/>
                <a:cs typeface="Aptos"/>
              </a:rPr>
              <a:t>КОМБІНАЦІЙНА</a:t>
            </a:r>
          </a:p>
        </p:txBody>
      </p:sp>
      <p:sp>
        <p:nvSpPr>
          <p:cNvPr id="8" name="">
            <a:extLst xmlns:a="http://schemas.openxmlformats.org/drawingml/2006/main">
              <a:ext uri="{FF2B5EF4-FFF2-40B4-BE49-F238E27FC236}">
                <a16:creationId xmlns:a16="http://schemas.microsoft.com/office/drawing/2014/main" id="{429E0954-E49A-4768-9CF3-3A8CAF341E28}"/>
              </a:ext>
            </a:extLst>
          </p:cNvPr>
          <p:cNvSpPr>
            <a:spLocks xmlns:a="http://schemas.openxmlformats.org/drawingml/2006/main" noGrp="1"/>
          </p:cNvSpPr>
          <p:nvPr/>
        </p:nvSpPr>
        <p:spPr>
          <a:xfrm xmlns:a="http://schemas.openxmlformats.org/drawingml/2006/main">
            <a:off x="1143000" y="2333625"/>
            <a:ext cx="4191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2550" b="1">
                <a:solidFill>
                  <a:srgbClr val="0B2035"/>
                </a:solidFill>
                <a:latin typeface="Aptos"/>
                <a:ea typeface="Aptos"/>
                <a:cs typeface="Aptos"/>
              </a:defRPr>
            </a:pPr>
            <a:r>
              <a:rPr sz="2550" b="1">
                <a:solidFill>
                  <a:srgbClr val="0B2035"/>
                </a:solidFill>
                <a:latin typeface="Aptos"/>
                <a:ea typeface="Aptos"/>
                <a:cs typeface="Aptos"/>
              </a:rPr>
              <a:t>Y(t)=F(X(t))</a:t>
            </a:r>
          </a:p>
        </p:txBody>
      </p:sp>
      <p:sp>
        <p:nvSpPr>
          <p:cNvPr id="9" name="">
            <a:extLst xmlns:a="http://schemas.openxmlformats.org/drawingml/2006/main">
              <a:ext uri="{FF2B5EF4-FFF2-40B4-BE49-F238E27FC236}">
                <a16:creationId xmlns:a16="http://schemas.microsoft.com/office/drawing/2014/main" id="{66820142-70F2-4E61-8AE4-1ABBE88B8ECE}"/>
              </a:ext>
            </a:extLst>
          </p:cNvPr>
          <p:cNvSpPr>
            <a:spLocks xmlns:a="http://schemas.openxmlformats.org/drawingml/2006/main" noGrp="1"/>
          </p:cNvSpPr>
          <p:nvPr/>
        </p:nvSpPr>
        <p:spPr>
          <a:xfrm xmlns:a="http://schemas.openxmlformats.org/drawingml/2006/main">
            <a:off x="1714500" y="3190875"/>
            <a:ext cx="304800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425" b="0">
                <a:solidFill>
                  <a:srgbClr val="142735"/>
                </a:solidFill>
                <a:latin typeface="Aptos"/>
                <a:ea typeface="Aptos"/>
                <a:cs typeface="Aptos"/>
              </a:defRPr>
            </a:pPr>
            <a:r>
              <a:rPr sz="1425" b="0">
                <a:solidFill>
                  <a:srgbClr val="142735"/>
                </a:solidFill>
                <a:latin typeface="Aptos"/>
                <a:ea typeface="Aptos"/>
                <a:cs typeface="Aptos"/>
              </a:rPr>
              <a:t>поточні входи</a:t>
            </a:r>
          </a:p>
          <a:p xmlns:a="http://schemas.openxmlformats.org/drawingml/2006/main">
            <a:pPr algn="ctr">
              <a:defRPr sz="1425" b="0">
                <a:solidFill>
                  <a:srgbClr val="142735"/>
                </a:solidFill>
                <a:latin typeface="Aptos"/>
                <a:ea typeface="Aptos"/>
                <a:cs typeface="Aptos"/>
              </a:defRPr>
            </a:pPr>
            <a:r>
              <a:rPr sz="1425" b="0">
                <a:solidFill>
                  <a:srgbClr val="142735"/>
                </a:solidFill>
                <a:latin typeface="Aptos"/>
                <a:ea typeface="Aptos"/>
                <a:cs typeface="Aptos"/>
              </a:rPr>
              <a:t>↓</a:t>
            </a:r>
          </a:p>
          <a:p xmlns:a="http://schemas.openxmlformats.org/drawingml/2006/main">
            <a:pPr algn="ctr">
              <a:defRPr sz="1425" b="0">
                <a:solidFill>
                  <a:srgbClr val="142735"/>
                </a:solidFill>
                <a:latin typeface="Aptos"/>
                <a:ea typeface="Aptos"/>
                <a:cs typeface="Aptos"/>
              </a:defRPr>
            </a:pPr>
            <a:r>
              <a:rPr sz="1425" b="0">
                <a:solidFill>
                  <a:srgbClr val="142735"/>
                </a:solidFill>
                <a:latin typeface="Aptos"/>
                <a:ea typeface="Aptos"/>
                <a:cs typeface="Aptos"/>
              </a:rPr>
              <a:t>логіка</a:t>
            </a:r>
          </a:p>
          <a:p xmlns:a="http://schemas.openxmlformats.org/drawingml/2006/main">
            <a:pPr algn="ctr">
              <a:defRPr sz="1425" b="0">
                <a:solidFill>
                  <a:srgbClr val="142735"/>
                </a:solidFill>
                <a:latin typeface="Aptos"/>
                <a:ea typeface="Aptos"/>
                <a:cs typeface="Aptos"/>
              </a:defRPr>
            </a:pPr>
            <a:r>
              <a:rPr sz="1425" b="0">
                <a:solidFill>
                  <a:srgbClr val="142735"/>
                </a:solidFill>
                <a:latin typeface="Aptos"/>
                <a:ea typeface="Aptos"/>
                <a:cs typeface="Aptos"/>
              </a:rPr>
              <a:t>↓</a:t>
            </a:r>
          </a:p>
          <a:p xmlns:a="http://schemas.openxmlformats.org/drawingml/2006/main">
            <a:pPr algn="ctr">
              <a:defRPr sz="1425" b="0">
                <a:solidFill>
                  <a:srgbClr val="142735"/>
                </a:solidFill>
                <a:latin typeface="Aptos"/>
                <a:ea typeface="Aptos"/>
                <a:cs typeface="Aptos"/>
              </a:defRPr>
            </a:pPr>
            <a:r>
              <a:rPr sz="1425" b="0">
                <a:solidFill>
                  <a:srgbClr val="142735"/>
                </a:solidFill>
                <a:latin typeface="Aptos"/>
                <a:ea typeface="Aptos"/>
                <a:cs typeface="Aptos"/>
              </a:rPr>
              <a:t>поточні виходи</a:t>
            </a:r>
          </a:p>
        </p:txBody>
      </p:sp>
      <p:sp>
        <p:nvSpPr>
          <p:cNvPr id="10" name="">
            <a:extLst xmlns:a="http://schemas.openxmlformats.org/drawingml/2006/main">
              <a:ext uri="{FF2B5EF4-FFF2-40B4-BE49-F238E27FC236}">
                <a16:creationId xmlns:a16="http://schemas.microsoft.com/office/drawing/2014/main" id="{FC0C15E3-6696-433C-B23D-AD3DFBADC7F6}"/>
              </a:ext>
            </a:extLst>
          </p:cNvPr>
          <p:cNvSpPr>
            <a:spLocks xmlns:a="http://schemas.openxmlformats.org/drawingml/2006/main" noGrp="1"/>
          </p:cNvSpPr>
          <p:nvPr/>
        </p:nvSpPr>
        <p:spPr>
          <a:xfrm xmlns:a="http://schemas.openxmlformats.org/drawingml/2006/main">
            <a:off x="6477000" y="1428750"/>
            <a:ext cx="4953000" cy="3619500"/>
          </a:xfrm>
          <a:prstGeom xmlns:a="http://schemas.openxmlformats.org/drawingml/2006/main" prst="roundRect">
            <a:avLst>
              <a:gd name="adj" fmla="val 4211"/>
            </a:avLst>
          </a:prstGeom>
          <a:solidFill xmlns:a="http://schemas.openxmlformats.org/drawingml/2006/main">
            <a:srgbClr val="F4F8FB"/>
          </a:solidFill>
          <a:ln xmlns:a="http://schemas.openxmlformats.org/drawingml/2006/main" w="14288">
            <a:solidFill>
              <a:srgbClr val="C9D6DF"/>
            </a:solidFill>
            <a:prstDash val="solid"/>
          </a:ln>
        </p:spPr>
      </p:sp>
      <p:sp>
        <p:nvSpPr>
          <p:cNvPr id="11" name="">
            <a:extLst xmlns:a="http://schemas.openxmlformats.org/drawingml/2006/main">
              <a:ext uri="{FF2B5EF4-FFF2-40B4-BE49-F238E27FC236}">
                <a16:creationId xmlns:a16="http://schemas.microsoft.com/office/drawing/2014/main" id="{12CEA2FC-B87A-472E-8B1F-B92D4EF811E3}"/>
              </a:ext>
            </a:extLst>
          </p:cNvPr>
          <p:cNvSpPr>
            <a:spLocks xmlns:a="http://schemas.openxmlformats.org/drawingml/2006/main" noGrp="1"/>
          </p:cNvSpPr>
          <p:nvPr/>
        </p:nvSpPr>
        <p:spPr>
          <a:xfrm xmlns:a="http://schemas.openxmlformats.org/drawingml/2006/main">
            <a:off x="6781800" y="1666875"/>
            <a:ext cx="4333875"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425" b="1">
                <a:solidFill>
                  <a:srgbClr val="163A5F"/>
                </a:solidFill>
                <a:latin typeface="Aptos"/>
                <a:ea typeface="Aptos"/>
                <a:cs typeface="Aptos"/>
              </a:defRPr>
            </a:pPr>
            <a:r>
              <a:rPr sz="1425" b="1">
                <a:solidFill>
                  <a:srgbClr val="163A5F"/>
                </a:solidFill>
                <a:latin typeface="Aptos"/>
                <a:ea typeface="Aptos"/>
                <a:cs typeface="Aptos"/>
              </a:rPr>
              <a:t>ПОСЛІДОВНІСНА</a:t>
            </a:r>
          </a:p>
        </p:txBody>
      </p:sp>
      <p:sp>
        <p:nvSpPr>
          <p:cNvPr id="12" name="">
            <a:extLst xmlns:a="http://schemas.openxmlformats.org/drawingml/2006/main">
              <a:ext uri="{FF2B5EF4-FFF2-40B4-BE49-F238E27FC236}">
                <a16:creationId xmlns:a16="http://schemas.microsoft.com/office/drawing/2014/main" id="{F7A8C22A-736D-4967-819F-26F7D760C927}"/>
              </a:ext>
            </a:extLst>
          </p:cNvPr>
          <p:cNvSpPr>
            <a:spLocks xmlns:a="http://schemas.openxmlformats.org/drawingml/2006/main" noGrp="1"/>
          </p:cNvSpPr>
          <p:nvPr/>
        </p:nvSpPr>
        <p:spPr>
          <a:xfrm xmlns:a="http://schemas.openxmlformats.org/drawingml/2006/main">
            <a:off x="6858000" y="2333625"/>
            <a:ext cx="4191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2250" b="1">
                <a:solidFill>
                  <a:srgbClr val="0B2035"/>
                </a:solidFill>
                <a:latin typeface="Aptos"/>
                <a:ea typeface="Aptos"/>
                <a:cs typeface="Aptos"/>
              </a:defRPr>
            </a:pPr>
            <a:r>
              <a:rPr sz="2250" b="1">
                <a:solidFill>
                  <a:srgbClr val="0B2035"/>
                </a:solidFill>
                <a:latin typeface="Aptos"/>
                <a:ea typeface="Aptos"/>
                <a:cs typeface="Aptos"/>
              </a:rPr>
              <a:t>Y(t)=F(X(t), Q(t))</a:t>
            </a:r>
          </a:p>
        </p:txBody>
      </p:sp>
      <p:sp>
        <p:nvSpPr>
          <p:cNvPr id="13" name="">
            <a:extLst xmlns:a="http://schemas.openxmlformats.org/drawingml/2006/main">
              <a:ext uri="{FF2B5EF4-FFF2-40B4-BE49-F238E27FC236}">
                <a16:creationId xmlns:a16="http://schemas.microsoft.com/office/drawing/2014/main" id="{AE1A17F5-5D2B-48E1-9E78-57C60CA9F2A3}"/>
              </a:ext>
            </a:extLst>
          </p:cNvPr>
          <p:cNvSpPr>
            <a:spLocks xmlns:a="http://schemas.openxmlformats.org/drawingml/2006/main" noGrp="1"/>
          </p:cNvSpPr>
          <p:nvPr/>
        </p:nvSpPr>
        <p:spPr>
          <a:xfrm xmlns:a="http://schemas.openxmlformats.org/drawingml/2006/main">
            <a:off x="7239000" y="3333750"/>
            <a:ext cx="3429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350" b="0">
                <a:solidFill>
                  <a:srgbClr val="586B78"/>
                </a:solidFill>
                <a:latin typeface="Aptos"/>
                <a:ea typeface="Aptos"/>
                <a:cs typeface="Aptos"/>
              </a:defRPr>
            </a:pPr>
            <a:r>
              <a:rPr sz="1350" b="0">
                <a:solidFill>
                  <a:srgbClr val="586B78"/>
                </a:solidFill>
                <a:latin typeface="Aptos"/>
                <a:ea typeface="Aptos"/>
                <a:cs typeface="Aptos"/>
              </a:rPr>
              <a:t>поточні входи + збережений стан</a:t>
            </a:r>
          </a:p>
          <a:p xmlns:a="http://schemas.openxmlformats.org/drawingml/2006/main">
            <a:r>
              <a:t/>
            </a:r>
          </a:p>
          <a:p xmlns:a="http://schemas.openxmlformats.org/drawingml/2006/main">
            <a:pPr algn="ctr">
              <a:defRPr sz="1350" b="0">
                <a:solidFill>
                  <a:srgbClr val="586B78"/>
                </a:solidFill>
                <a:latin typeface="Aptos"/>
                <a:ea typeface="Aptos"/>
                <a:cs typeface="Aptos"/>
              </a:defRPr>
            </a:pPr>
            <a:r>
              <a:rPr sz="1350" b="0">
                <a:solidFill>
                  <a:srgbClr val="586B78"/>
                </a:solidFill>
                <a:latin typeface="Aptos"/>
                <a:ea typeface="Aptos"/>
                <a:cs typeface="Aptos"/>
              </a:rPr>
              <a:t>Q(t) — пам’ять попередньої історії</a:t>
            </a:r>
          </a:p>
        </p:txBody>
      </p:sp>
      <p:sp>
        <p:nvSpPr>
          <p:cNvPr id="14" name="">
            <a:extLst xmlns:a="http://schemas.openxmlformats.org/drawingml/2006/main">
              <a:ext uri="{FF2B5EF4-FFF2-40B4-BE49-F238E27FC236}">
                <a16:creationId xmlns:a16="http://schemas.microsoft.com/office/drawing/2014/main" id="{947DBB91-D3FD-4104-B0AE-A4D027436E67}"/>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70DE6D1-1720-4755-930E-845312F925A1}"/>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Однаковий набір входів після стабілізації завжди дає однаковий набір виходів.</a:t>
            </a:r>
          </a:p>
        </p:txBody>
      </p:sp>
    </p:spTree>
    <p:extLst>
      <p:ext uri="{BB962C8B-B14F-4D97-AF65-F5344CB8AC3E}">
        <p14:creationId xmlns:p14="http://schemas.microsoft.com/office/powerpoint/2010/main" val="838671634"/>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8" name="">
            <a:extLst xmlns:a="http://schemas.openxmlformats.org/drawingml/2006/main">
              <a:ext uri="{FF2B5EF4-FFF2-40B4-BE49-F238E27FC236}">
                <a16:creationId xmlns:a16="http://schemas.microsoft.com/office/drawing/2014/main" id="{10102A41-182E-4751-8813-99F9C144FE34}"/>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F2D399E0-CDA5-46A4-9764-10EDA476DEBE}"/>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МЕТОДИКА</a:t>
            </a:r>
          </a:p>
        </p:txBody>
      </p:sp>
      <p:sp>
        <p:nvSpPr>
          <p:cNvPr id="3" name="">
            <a:extLst xmlns:a="http://schemas.openxmlformats.org/drawingml/2006/main">
              <a:ext uri="{FF2B5EF4-FFF2-40B4-BE49-F238E27FC236}">
                <a16:creationId xmlns:a16="http://schemas.microsoft.com/office/drawing/2014/main" id="{8A67D01C-1D61-4B8B-92CF-88B8BCE48723}"/>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Синтез комбінаційної схеми</a:t>
            </a:r>
          </a:p>
        </p:txBody>
      </p:sp>
      <p:sp>
        <p:nvSpPr>
          <p:cNvPr id="4" name="">
            <a:extLst xmlns:a="http://schemas.openxmlformats.org/drawingml/2006/main">
              <a:ext uri="{FF2B5EF4-FFF2-40B4-BE49-F238E27FC236}">
                <a16:creationId xmlns:a16="http://schemas.microsoft.com/office/drawing/2014/main" id="{4C162380-ABE3-4875-B4C7-6396AA875A25}"/>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9EB1E0B7-F4E4-4B0B-A92E-8BD25DB03EB6}"/>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4</a:t>
            </a:r>
          </a:p>
        </p:txBody>
      </p:sp>
      <p:sp>
        <p:nvSpPr>
          <p:cNvPr id="6" name="">
            <a:extLst xmlns:a="http://schemas.openxmlformats.org/drawingml/2006/main">
              <a:ext uri="{FF2B5EF4-FFF2-40B4-BE49-F238E27FC236}">
                <a16:creationId xmlns:a16="http://schemas.microsoft.com/office/drawing/2014/main" id="{D3F54A6B-29B3-436E-8871-270AE4A2801D}"/>
              </a:ext>
            </a:extLst>
          </p:cNvPr>
          <p:cNvSpPr>
            <a:spLocks xmlns:a="http://schemas.openxmlformats.org/drawingml/2006/main" noGrp="1"/>
          </p:cNvSpPr>
          <p:nvPr/>
        </p:nvSpPr>
        <p:spPr>
          <a:xfrm xmlns:a="http://schemas.openxmlformats.org/drawingml/2006/main">
            <a:off x="1009650" y="1352550"/>
            <a:ext cx="10353675" cy="723900"/>
          </a:xfrm>
          <a:prstGeom xmlns:a="http://schemas.openxmlformats.org/drawingml/2006/main" prst="roundRect">
            <a:avLst>
              <a:gd name="adj" fmla="val 15789"/>
            </a:avLst>
          </a:prstGeom>
          <a:solidFill xmlns:a="http://schemas.openxmlformats.org/drawingml/2006/main">
            <a:srgbClr val="EAF3F8"/>
          </a:solidFill>
          <a:ln xmlns:a="http://schemas.openxmlformats.org/drawingml/2006/main" w="14288">
            <a:solidFill>
              <a:srgbClr val="C9D6DF"/>
            </a:solidFill>
            <a:prstDash val="solid"/>
          </a:ln>
        </p:spPr>
      </p:sp>
      <p:sp>
        <p:nvSpPr>
          <p:cNvPr id="7" name="">
            <a:extLst xmlns:a="http://schemas.openxmlformats.org/drawingml/2006/main">
              <a:ext uri="{FF2B5EF4-FFF2-40B4-BE49-F238E27FC236}">
                <a16:creationId xmlns:a16="http://schemas.microsoft.com/office/drawing/2014/main" id="{91775F95-365C-42C9-BCD4-420F4CE46CFC}"/>
              </a:ext>
            </a:extLst>
          </p:cNvPr>
          <p:cNvSpPr>
            <a:spLocks xmlns:a="http://schemas.openxmlformats.org/drawingml/2006/main" noGrp="1"/>
          </p:cNvSpPr>
          <p:nvPr/>
        </p:nvSpPr>
        <p:spPr>
          <a:xfrm xmlns:a="http://schemas.openxmlformats.org/drawingml/2006/main">
            <a:off x="838200" y="1533525"/>
            <a:ext cx="361950" cy="361950"/>
          </a:xfrm>
          <a:prstGeom xmlns:a="http://schemas.openxmlformats.org/drawingml/2006/main" prst="ellipse">
            <a:avLst/>
          </a:prstGeom>
          <a:solidFill xmlns:a="http://schemas.openxmlformats.org/drawingml/2006/main">
            <a:srgbClr val="163A5F"/>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240F4AB7-07D0-45A6-8F23-CCBD6B71576C}"/>
              </a:ext>
            </a:extLst>
          </p:cNvPr>
          <p:cNvSpPr>
            <a:spLocks xmlns:a="http://schemas.openxmlformats.org/drawingml/2006/main" noGrp="1"/>
          </p:cNvSpPr>
          <p:nvPr/>
        </p:nvSpPr>
        <p:spPr>
          <a:xfrm xmlns:a="http://schemas.openxmlformats.org/drawingml/2006/main">
            <a:off x="885825" y="1581150"/>
            <a:ext cx="2667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0196"/>
          </a:bodyPr>
          <a:lstStyle xmlns:a="http://schemas.openxmlformats.org/drawingml/2006/main"/>
          <a:p xmlns:a="http://schemas.openxmlformats.org/drawingml/2006/main">
            <a:pPr algn="ctr">
              <a:defRPr sz="1275" b="1">
                <a:solidFill>
                  <a:srgbClr val="FFFFFF"/>
                </a:solidFill>
                <a:latin typeface="Aptos"/>
                <a:ea typeface="Aptos"/>
                <a:cs typeface="Aptos"/>
              </a:defRPr>
            </a:pPr>
            <a:r>
              <a:rPr sz="1275" b="1">
                <a:solidFill>
                  <a:srgbClr val="FFFFFF"/>
                </a:solidFill>
                <a:latin typeface="Aptos"/>
                <a:ea typeface="Aptos"/>
                <a:cs typeface="Aptos"/>
              </a:rPr>
              <a:t>1</a:t>
            </a:r>
          </a:p>
        </p:txBody>
      </p:sp>
      <p:sp>
        <p:nvSpPr>
          <p:cNvPr id="9" name="">
            <a:extLst xmlns:a="http://schemas.openxmlformats.org/drawingml/2006/main">
              <a:ext uri="{FF2B5EF4-FFF2-40B4-BE49-F238E27FC236}">
                <a16:creationId xmlns:a16="http://schemas.microsoft.com/office/drawing/2014/main" id="{362EE7B8-6F38-44CB-A283-3165727A0FF6}"/>
              </a:ext>
            </a:extLst>
          </p:cNvPr>
          <p:cNvSpPr>
            <a:spLocks xmlns:a="http://schemas.openxmlformats.org/drawingml/2006/main" noGrp="1"/>
          </p:cNvSpPr>
          <p:nvPr/>
        </p:nvSpPr>
        <p:spPr>
          <a:xfrm xmlns:a="http://schemas.openxmlformats.org/drawingml/2006/main">
            <a:off x="1390650" y="1457325"/>
            <a:ext cx="9648825"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42735"/>
                </a:solidFill>
                <a:latin typeface="Aptos"/>
                <a:ea typeface="Aptos"/>
                <a:cs typeface="Aptos"/>
              </a:defRPr>
            </a:pPr>
            <a:r>
              <a:rPr sz="1350" b="0">
                <a:solidFill>
                  <a:srgbClr val="142735"/>
                </a:solidFill>
                <a:latin typeface="Aptos"/>
                <a:ea typeface="Aptos"/>
                <a:cs typeface="Aptos"/>
              </a:rPr>
              <a:t>Сформулювати умову без двозначності</a:t>
            </a:r>
          </a:p>
        </p:txBody>
      </p:sp>
      <p:sp>
        <p:nvSpPr>
          <p:cNvPr id="10" name="">
            <a:extLst xmlns:a="http://schemas.openxmlformats.org/drawingml/2006/main">
              <a:ext uri="{FF2B5EF4-FFF2-40B4-BE49-F238E27FC236}">
                <a16:creationId xmlns:a16="http://schemas.microsoft.com/office/drawing/2014/main" id="{C0E3D88E-1EDB-48A7-A080-7FC4D5381BFD}"/>
              </a:ext>
            </a:extLst>
          </p:cNvPr>
          <p:cNvSpPr>
            <a:spLocks xmlns:a="http://schemas.openxmlformats.org/drawingml/2006/main" noGrp="1"/>
          </p:cNvSpPr>
          <p:nvPr/>
        </p:nvSpPr>
        <p:spPr>
          <a:xfrm xmlns:a="http://schemas.openxmlformats.org/drawingml/2006/main">
            <a:off x="1009650" y="2171700"/>
            <a:ext cx="10353675" cy="723900"/>
          </a:xfrm>
          <a:prstGeom xmlns:a="http://schemas.openxmlformats.org/drawingml/2006/main" prst="roundRect">
            <a:avLst>
              <a:gd name="adj" fmla="val 15789"/>
            </a:avLst>
          </a:prstGeom>
          <a:solidFill xmlns:a="http://schemas.openxmlformats.org/drawingml/2006/main">
            <a:srgbClr val="F4F8FB"/>
          </a:solidFill>
          <a:ln xmlns:a="http://schemas.openxmlformats.org/drawingml/2006/main" w="14288">
            <a:solidFill>
              <a:srgbClr val="C9D6DF"/>
            </a:solidFill>
            <a:prstDash val="solid"/>
          </a:ln>
        </p:spPr>
      </p:sp>
      <p:sp>
        <p:nvSpPr>
          <p:cNvPr id="11" name="">
            <a:extLst xmlns:a="http://schemas.openxmlformats.org/drawingml/2006/main">
              <a:ext uri="{FF2B5EF4-FFF2-40B4-BE49-F238E27FC236}">
                <a16:creationId xmlns:a16="http://schemas.microsoft.com/office/drawing/2014/main" id="{96B826F2-F3CE-451E-8EF6-745A0A667D9B}"/>
              </a:ext>
            </a:extLst>
          </p:cNvPr>
          <p:cNvSpPr>
            <a:spLocks xmlns:a="http://schemas.openxmlformats.org/drawingml/2006/main" noGrp="1"/>
          </p:cNvSpPr>
          <p:nvPr/>
        </p:nvSpPr>
        <p:spPr>
          <a:xfrm xmlns:a="http://schemas.openxmlformats.org/drawingml/2006/main">
            <a:off x="838200" y="2352675"/>
            <a:ext cx="361950" cy="361950"/>
          </a:xfrm>
          <a:prstGeom xmlns:a="http://schemas.openxmlformats.org/drawingml/2006/main" prst="ellipse">
            <a:avLst/>
          </a:prstGeom>
          <a:solidFill xmlns:a="http://schemas.openxmlformats.org/drawingml/2006/main">
            <a:srgbClr val="163A5F"/>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55EB2805-B0AC-4A5D-B8A4-4F31E85CA941}"/>
              </a:ext>
            </a:extLst>
          </p:cNvPr>
          <p:cNvSpPr>
            <a:spLocks xmlns:a="http://schemas.openxmlformats.org/drawingml/2006/main" noGrp="1"/>
          </p:cNvSpPr>
          <p:nvPr/>
        </p:nvSpPr>
        <p:spPr>
          <a:xfrm xmlns:a="http://schemas.openxmlformats.org/drawingml/2006/main">
            <a:off x="885825" y="2400300"/>
            <a:ext cx="2667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0196"/>
          </a:bodyPr>
          <a:lstStyle xmlns:a="http://schemas.openxmlformats.org/drawingml/2006/main"/>
          <a:p xmlns:a="http://schemas.openxmlformats.org/drawingml/2006/main">
            <a:pPr algn="ctr">
              <a:defRPr sz="1275" b="1">
                <a:solidFill>
                  <a:srgbClr val="FFFFFF"/>
                </a:solidFill>
                <a:latin typeface="Aptos"/>
                <a:ea typeface="Aptos"/>
                <a:cs typeface="Aptos"/>
              </a:defRPr>
            </a:pPr>
            <a:r>
              <a:rPr sz="1275" b="1">
                <a:solidFill>
                  <a:srgbClr val="FFFFFF"/>
                </a:solidFill>
                <a:latin typeface="Aptos"/>
                <a:ea typeface="Aptos"/>
                <a:cs typeface="Aptos"/>
              </a:rPr>
              <a:t>2</a:t>
            </a:r>
          </a:p>
        </p:txBody>
      </p:sp>
      <p:sp>
        <p:nvSpPr>
          <p:cNvPr id="13" name="">
            <a:extLst xmlns:a="http://schemas.openxmlformats.org/drawingml/2006/main">
              <a:ext uri="{FF2B5EF4-FFF2-40B4-BE49-F238E27FC236}">
                <a16:creationId xmlns:a16="http://schemas.microsoft.com/office/drawing/2014/main" id="{8B96FE5D-1D0A-46E5-A657-CEB6F4C90473}"/>
              </a:ext>
            </a:extLst>
          </p:cNvPr>
          <p:cNvSpPr>
            <a:spLocks xmlns:a="http://schemas.openxmlformats.org/drawingml/2006/main" noGrp="1"/>
          </p:cNvSpPr>
          <p:nvPr/>
        </p:nvSpPr>
        <p:spPr>
          <a:xfrm xmlns:a="http://schemas.openxmlformats.org/drawingml/2006/main">
            <a:off x="1390650" y="2276475"/>
            <a:ext cx="9648825"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42735"/>
                </a:solidFill>
                <a:latin typeface="Aptos"/>
                <a:ea typeface="Aptos"/>
                <a:cs typeface="Aptos"/>
              </a:defRPr>
            </a:pPr>
            <a:r>
              <a:rPr sz="1350" b="0">
                <a:solidFill>
                  <a:srgbClr val="142735"/>
                </a:solidFill>
                <a:latin typeface="Aptos"/>
                <a:ea typeface="Aptos"/>
                <a:cs typeface="Aptos"/>
              </a:rPr>
              <a:t>Визначити входи, виходи та активні рівні</a:t>
            </a:r>
          </a:p>
        </p:txBody>
      </p:sp>
      <p:sp>
        <p:nvSpPr>
          <p:cNvPr id="14" name="">
            <a:extLst xmlns:a="http://schemas.openxmlformats.org/drawingml/2006/main">
              <a:ext uri="{FF2B5EF4-FFF2-40B4-BE49-F238E27FC236}">
                <a16:creationId xmlns:a16="http://schemas.microsoft.com/office/drawing/2014/main" id="{B934D337-7369-4692-8368-9BE2106E1D5B}"/>
              </a:ext>
            </a:extLst>
          </p:cNvPr>
          <p:cNvSpPr>
            <a:spLocks xmlns:a="http://schemas.openxmlformats.org/drawingml/2006/main" noGrp="1"/>
          </p:cNvSpPr>
          <p:nvPr/>
        </p:nvSpPr>
        <p:spPr>
          <a:xfrm xmlns:a="http://schemas.openxmlformats.org/drawingml/2006/main">
            <a:off x="1009650" y="2990850"/>
            <a:ext cx="10353675" cy="723900"/>
          </a:xfrm>
          <a:prstGeom xmlns:a="http://schemas.openxmlformats.org/drawingml/2006/main" prst="roundRect">
            <a:avLst>
              <a:gd name="adj" fmla="val 15789"/>
            </a:avLst>
          </a:prstGeom>
          <a:solidFill xmlns:a="http://schemas.openxmlformats.org/drawingml/2006/main">
            <a:srgbClr val="EAF3F8"/>
          </a:solidFill>
          <a:ln xmlns:a="http://schemas.openxmlformats.org/drawingml/2006/main" w="14288">
            <a:solidFill>
              <a:srgbClr val="C9D6DF"/>
            </a:solidFill>
            <a:prstDash val="solid"/>
          </a:ln>
        </p:spPr>
      </p:sp>
      <p:sp>
        <p:nvSpPr>
          <p:cNvPr id="15" name="">
            <a:extLst xmlns:a="http://schemas.openxmlformats.org/drawingml/2006/main">
              <a:ext uri="{FF2B5EF4-FFF2-40B4-BE49-F238E27FC236}">
                <a16:creationId xmlns:a16="http://schemas.microsoft.com/office/drawing/2014/main" id="{9D143BFD-CEB2-4784-8E8E-4CBD3C7C73BA}"/>
              </a:ext>
            </a:extLst>
          </p:cNvPr>
          <p:cNvSpPr>
            <a:spLocks xmlns:a="http://schemas.openxmlformats.org/drawingml/2006/main" noGrp="1"/>
          </p:cNvSpPr>
          <p:nvPr/>
        </p:nvSpPr>
        <p:spPr>
          <a:xfrm xmlns:a="http://schemas.openxmlformats.org/drawingml/2006/main">
            <a:off x="838200" y="3171825"/>
            <a:ext cx="361950" cy="361950"/>
          </a:xfrm>
          <a:prstGeom xmlns:a="http://schemas.openxmlformats.org/drawingml/2006/main" prst="ellipse">
            <a:avLst/>
          </a:prstGeom>
          <a:solidFill xmlns:a="http://schemas.openxmlformats.org/drawingml/2006/main">
            <a:srgbClr val="163A5F"/>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78FB38C9-A60A-4239-A3F0-5C77BE2292B7}"/>
              </a:ext>
            </a:extLst>
          </p:cNvPr>
          <p:cNvSpPr>
            <a:spLocks xmlns:a="http://schemas.openxmlformats.org/drawingml/2006/main" noGrp="1"/>
          </p:cNvSpPr>
          <p:nvPr/>
        </p:nvSpPr>
        <p:spPr>
          <a:xfrm xmlns:a="http://schemas.openxmlformats.org/drawingml/2006/main">
            <a:off x="885825" y="3219450"/>
            <a:ext cx="2667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0196"/>
          </a:bodyPr>
          <a:lstStyle xmlns:a="http://schemas.openxmlformats.org/drawingml/2006/main"/>
          <a:p xmlns:a="http://schemas.openxmlformats.org/drawingml/2006/main">
            <a:pPr algn="ctr">
              <a:defRPr sz="1275" b="1">
                <a:solidFill>
                  <a:srgbClr val="FFFFFF"/>
                </a:solidFill>
                <a:latin typeface="Aptos"/>
                <a:ea typeface="Aptos"/>
                <a:cs typeface="Aptos"/>
              </a:defRPr>
            </a:pPr>
            <a:r>
              <a:rPr sz="1275" b="1">
                <a:solidFill>
                  <a:srgbClr val="FFFFFF"/>
                </a:solidFill>
                <a:latin typeface="Aptos"/>
                <a:ea typeface="Aptos"/>
                <a:cs typeface="Aptos"/>
              </a:rPr>
              <a:t>3</a:t>
            </a:r>
          </a:p>
        </p:txBody>
      </p:sp>
      <p:sp>
        <p:nvSpPr>
          <p:cNvPr id="17" name="">
            <a:extLst xmlns:a="http://schemas.openxmlformats.org/drawingml/2006/main">
              <a:ext uri="{FF2B5EF4-FFF2-40B4-BE49-F238E27FC236}">
                <a16:creationId xmlns:a16="http://schemas.microsoft.com/office/drawing/2014/main" id="{A62FC1F1-A878-4B05-A420-6D1EB6144909}"/>
              </a:ext>
            </a:extLst>
          </p:cNvPr>
          <p:cNvSpPr>
            <a:spLocks xmlns:a="http://schemas.openxmlformats.org/drawingml/2006/main" noGrp="1"/>
          </p:cNvSpPr>
          <p:nvPr/>
        </p:nvSpPr>
        <p:spPr>
          <a:xfrm xmlns:a="http://schemas.openxmlformats.org/drawingml/2006/main">
            <a:off x="1390650" y="3095625"/>
            <a:ext cx="9648825"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42735"/>
                </a:solidFill>
                <a:latin typeface="Aptos"/>
                <a:ea typeface="Aptos"/>
                <a:cs typeface="Aptos"/>
              </a:defRPr>
            </a:pPr>
            <a:r>
              <a:rPr sz="1350" b="0">
                <a:solidFill>
                  <a:srgbClr val="142735"/>
                </a:solidFill>
                <a:latin typeface="Aptos"/>
                <a:ea typeface="Aptos"/>
                <a:cs typeface="Aptos"/>
              </a:rPr>
              <a:t>Побудувати таблицю істинності</a:t>
            </a:r>
          </a:p>
        </p:txBody>
      </p:sp>
      <p:sp>
        <p:nvSpPr>
          <p:cNvPr id="18" name="">
            <a:extLst xmlns:a="http://schemas.openxmlformats.org/drawingml/2006/main">
              <a:ext uri="{FF2B5EF4-FFF2-40B4-BE49-F238E27FC236}">
                <a16:creationId xmlns:a16="http://schemas.microsoft.com/office/drawing/2014/main" id="{4D1E8315-1ADD-4A99-B419-020A94355056}"/>
              </a:ext>
            </a:extLst>
          </p:cNvPr>
          <p:cNvSpPr>
            <a:spLocks xmlns:a="http://schemas.openxmlformats.org/drawingml/2006/main" noGrp="1"/>
          </p:cNvSpPr>
          <p:nvPr/>
        </p:nvSpPr>
        <p:spPr>
          <a:xfrm xmlns:a="http://schemas.openxmlformats.org/drawingml/2006/main">
            <a:off x="1009650" y="3810000"/>
            <a:ext cx="10353675" cy="723900"/>
          </a:xfrm>
          <a:prstGeom xmlns:a="http://schemas.openxmlformats.org/drawingml/2006/main" prst="roundRect">
            <a:avLst>
              <a:gd name="adj" fmla="val 15789"/>
            </a:avLst>
          </a:prstGeom>
          <a:solidFill xmlns:a="http://schemas.openxmlformats.org/drawingml/2006/main">
            <a:srgbClr val="F4F8FB"/>
          </a:solidFill>
          <a:ln xmlns:a="http://schemas.openxmlformats.org/drawingml/2006/main" w="14288">
            <a:solidFill>
              <a:srgbClr val="C9D6DF"/>
            </a:solidFill>
            <a:prstDash val="solid"/>
          </a:ln>
        </p:spPr>
      </p:sp>
      <p:sp>
        <p:nvSpPr>
          <p:cNvPr id="19" name="">
            <a:extLst xmlns:a="http://schemas.openxmlformats.org/drawingml/2006/main">
              <a:ext uri="{FF2B5EF4-FFF2-40B4-BE49-F238E27FC236}">
                <a16:creationId xmlns:a16="http://schemas.microsoft.com/office/drawing/2014/main" id="{75D16A86-4062-4109-AD24-26FDAFCD05BD}"/>
              </a:ext>
            </a:extLst>
          </p:cNvPr>
          <p:cNvSpPr>
            <a:spLocks xmlns:a="http://schemas.openxmlformats.org/drawingml/2006/main" noGrp="1"/>
          </p:cNvSpPr>
          <p:nvPr/>
        </p:nvSpPr>
        <p:spPr>
          <a:xfrm xmlns:a="http://schemas.openxmlformats.org/drawingml/2006/main">
            <a:off x="838200" y="3990975"/>
            <a:ext cx="361950" cy="361950"/>
          </a:xfrm>
          <a:prstGeom xmlns:a="http://schemas.openxmlformats.org/drawingml/2006/main" prst="ellipse">
            <a:avLst/>
          </a:prstGeom>
          <a:solidFill xmlns:a="http://schemas.openxmlformats.org/drawingml/2006/main">
            <a:srgbClr val="163A5F"/>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9CE07E79-447D-4954-841D-AE4A0AD9A17A}"/>
              </a:ext>
            </a:extLst>
          </p:cNvPr>
          <p:cNvSpPr>
            <a:spLocks xmlns:a="http://schemas.openxmlformats.org/drawingml/2006/main" noGrp="1"/>
          </p:cNvSpPr>
          <p:nvPr/>
        </p:nvSpPr>
        <p:spPr>
          <a:xfrm xmlns:a="http://schemas.openxmlformats.org/drawingml/2006/main">
            <a:off x="885825" y="4038600"/>
            <a:ext cx="2667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0196"/>
          </a:bodyPr>
          <a:lstStyle xmlns:a="http://schemas.openxmlformats.org/drawingml/2006/main"/>
          <a:p xmlns:a="http://schemas.openxmlformats.org/drawingml/2006/main">
            <a:pPr algn="ctr">
              <a:defRPr sz="1275" b="1">
                <a:solidFill>
                  <a:srgbClr val="FFFFFF"/>
                </a:solidFill>
                <a:latin typeface="Aptos"/>
                <a:ea typeface="Aptos"/>
                <a:cs typeface="Aptos"/>
              </a:defRPr>
            </a:pPr>
            <a:r>
              <a:rPr sz="1275" b="1">
                <a:solidFill>
                  <a:srgbClr val="FFFFFF"/>
                </a:solidFill>
                <a:latin typeface="Aptos"/>
                <a:ea typeface="Aptos"/>
                <a:cs typeface="Aptos"/>
              </a:rPr>
              <a:t>4</a:t>
            </a:r>
          </a:p>
        </p:txBody>
      </p:sp>
      <p:sp>
        <p:nvSpPr>
          <p:cNvPr id="21" name="">
            <a:extLst xmlns:a="http://schemas.openxmlformats.org/drawingml/2006/main">
              <a:ext uri="{FF2B5EF4-FFF2-40B4-BE49-F238E27FC236}">
                <a16:creationId xmlns:a16="http://schemas.microsoft.com/office/drawing/2014/main" id="{549485A3-D24B-4BD7-A387-DFF20AF7A363}"/>
              </a:ext>
            </a:extLst>
          </p:cNvPr>
          <p:cNvSpPr>
            <a:spLocks xmlns:a="http://schemas.openxmlformats.org/drawingml/2006/main" noGrp="1"/>
          </p:cNvSpPr>
          <p:nvPr/>
        </p:nvSpPr>
        <p:spPr>
          <a:xfrm xmlns:a="http://schemas.openxmlformats.org/drawingml/2006/main">
            <a:off x="1390650" y="3914775"/>
            <a:ext cx="9648825"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42735"/>
                </a:solidFill>
                <a:latin typeface="Aptos"/>
                <a:ea typeface="Aptos"/>
                <a:cs typeface="Aptos"/>
              </a:defRPr>
            </a:pPr>
            <a:r>
              <a:rPr sz="1350" b="0">
                <a:solidFill>
                  <a:srgbClr val="142735"/>
                </a:solidFill>
                <a:latin typeface="Aptos"/>
                <a:ea typeface="Aptos"/>
                <a:cs typeface="Aptos"/>
              </a:rPr>
              <a:t>Отримати й мінімізувати булеві функції</a:t>
            </a:r>
          </a:p>
        </p:txBody>
      </p:sp>
      <p:sp>
        <p:nvSpPr>
          <p:cNvPr id="22" name="">
            <a:extLst xmlns:a="http://schemas.openxmlformats.org/drawingml/2006/main">
              <a:ext uri="{FF2B5EF4-FFF2-40B4-BE49-F238E27FC236}">
                <a16:creationId xmlns:a16="http://schemas.microsoft.com/office/drawing/2014/main" id="{6BAD91F8-53D8-4B5E-AAF2-ABAEE08C456B}"/>
              </a:ext>
            </a:extLst>
          </p:cNvPr>
          <p:cNvSpPr>
            <a:spLocks xmlns:a="http://schemas.openxmlformats.org/drawingml/2006/main" noGrp="1"/>
          </p:cNvSpPr>
          <p:nvPr/>
        </p:nvSpPr>
        <p:spPr>
          <a:xfrm xmlns:a="http://schemas.openxmlformats.org/drawingml/2006/main">
            <a:off x="1009650" y="4629150"/>
            <a:ext cx="10353675" cy="723900"/>
          </a:xfrm>
          <a:prstGeom xmlns:a="http://schemas.openxmlformats.org/drawingml/2006/main" prst="roundRect">
            <a:avLst>
              <a:gd name="adj" fmla="val 15789"/>
            </a:avLst>
          </a:prstGeom>
          <a:solidFill xmlns:a="http://schemas.openxmlformats.org/drawingml/2006/main">
            <a:srgbClr val="EAF3F8"/>
          </a:solidFill>
          <a:ln xmlns:a="http://schemas.openxmlformats.org/drawingml/2006/main" w="14288">
            <a:solidFill>
              <a:srgbClr val="C9D6DF"/>
            </a:solidFill>
            <a:prstDash val="solid"/>
          </a:ln>
        </p:spPr>
      </p:sp>
      <p:sp>
        <p:nvSpPr>
          <p:cNvPr id="23" name="">
            <a:extLst xmlns:a="http://schemas.openxmlformats.org/drawingml/2006/main">
              <a:ext uri="{FF2B5EF4-FFF2-40B4-BE49-F238E27FC236}">
                <a16:creationId xmlns:a16="http://schemas.microsoft.com/office/drawing/2014/main" id="{F14E7989-BBFD-4D86-933C-04DF248BE8E8}"/>
              </a:ext>
            </a:extLst>
          </p:cNvPr>
          <p:cNvSpPr>
            <a:spLocks xmlns:a="http://schemas.openxmlformats.org/drawingml/2006/main" noGrp="1"/>
          </p:cNvSpPr>
          <p:nvPr/>
        </p:nvSpPr>
        <p:spPr>
          <a:xfrm xmlns:a="http://schemas.openxmlformats.org/drawingml/2006/main">
            <a:off x="838200" y="4810125"/>
            <a:ext cx="361950" cy="361950"/>
          </a:xfrm>
          <a:prstGeom xmlns:a="http://schemas.openxmlformats.org/drawingml/2006/main" prst="ellipse">
            <a:avLst/>
          </a:prstGeom>
          <a:solidFill xmlns:a="http://schemas.openxmlformats.org/drawingml/2006/main">
            <a:srgbClr val="163A5F"/>
          </a:solidFill>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A7A547AB-C948-490D-B957-CE49B839A72B}"/>
              </a:ext>
            </a:extLst>
          </p:cNvPr>
          <p:cNvSpPr>
            <a:spLocks xmlns:a="http://schemas.openxmlformats.org/drawingml/2006/main" noGrp="1"/>
          </p:cNvSpPr>
          <p:nvPr/>
        </p:nvSpPr>
        <p:spPr>
          <a:xfrm xmlns:a="http://schemas.openxmlformats.org/drawingml/2006/main">
            <a:off x="885825" y="4857750"/>
            <a:ext cx="2667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0196"/>
          </a:bodyPr>
          <a:lstStyle xmlns:a="http://schemas.openxmlformats.org/drawingml/2006/main"/>
          <a:p xmlns:a="http://schemas.openxmlformats.org/drawingml/2006/main">
            <a:pPr algn="ctr">
              <a:defRPr sz="1275" b="1">
                <a:solidFill>
                  <a:srgbClr val="FFFFFF"/>
                </a:solidFill>
                <a:latin typeface="Aptos"/>
                <a:ea typeface="Aptos"/>
                <a:cs typeface="Aptos"/>
              </a:defRPr>
            </a:pPr>
            <a:r>
              <a:rPr sz="1275" b="1">
                <a:solidFill>
                  <a:srgbClr val="FFFFFF"/>
                </a:solidFill>
                <a:latin typeface="Aptos"/>
                <a:ea typeface="Aptos"/>
                <a:cs typeface="Aptos"/>
              </a:rPr>
              <a:t>5</a:t>
            </a:r>
          </a:p>
        </p:txBody>
      </p:sp>
      <p:sp>
        <p:nvSpPr>
          <p:cNvPr id="25" name="">
            <a:extLst xmlns:a="http://schemas.openxmlformats.org/drawingml/2006/main">
              <a:ext uri="{FF2B5EF4-FFF2-40B4-BE49-F238E27FC236}">
                <a16:creationId xmlns:a16="http://schemas.microsoft.com/office/drawing/2014/main" id="{C197FAC0-EFAC-4A8E-BAA9-51E355E1BA2F}"/>
              </a:ext>
            </a:extLst>
          </p:cNvPr>
          <p:cNvSpPr>
            <a:spLocks xmlns:a="http://schemas.openxmlformats.org/drawingml/2006/main" noGrp="1"/>
          </p:cNvSpPr>
          <p:nvPr/>
        </p:nvSpPr>
        <p:spPr>
          <a:xfrm xmlns:a="http://schemas.openxmlformats.org/drawingml/2006/main">
            <a:off x="1390650" y="4733925"/>
            <a:ext cx="9648825"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42735"/>
                </a:solidFill>
                <a:latin typeface="Aptos"/>
                <a:ea typeface="Aptos"/>
                <a:cs typeface="Aptos"/>
              </a:defRPr>
            </a:pPr>
            <a:r>
              <a:rPr sz="1350" b="0">
                <a:solidFill>
                  <a:srgbClr val="142735"/>
                </a:solidFill>
                <a:latin typeface="Aptos"/>
                <a:ea typeface="Aptos"/>
                <a:cs typeface="Aptos"/>
              </a:rPr>
              <a:t>Побудувати схему та перевірити всі набори</a:t>
            </a:r>
          </a:p>
        </p:txBody>
      </p:sp>
      <p:sp>
        <p:nvSpPr>
          <p:cNvPr id="26" name="">
            <a:extLst xmlns:a="http://schemas.openxmlformats.org/drawingml/2006/main">
              <a:ext uri="{FF2B5EF4-FFF2-40B4-BE49-F238E27FC236}">
                <a16:creationId xmlns:a16="http://schemas.microsoft.com/office/drawing/2014/main" id="{1B1FB5D4-2FF2-44E7-9BEE-56942A83AB14}"/>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27" name="">
            <a:extLst xmlns:a="http://schemas.openxmlformats.org/drawingml/2006/main">
              <a:ext uri="{FF2B5EF4-FFF2-40B4-BE49-F238E27FC236}">
                <a16:creationId xmlns:a16="http://schemas.microsoft.com/office/drawing/2014/main" id="{F31DD358-CF3F-45ED-9210-0F862B34679E}"/>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Схема є останнім етапом формального опису, а не початковою здогадкою.</a:t>
            </a:r>
          </a:p>
        </p:txBody>
      </p:sp>
    </p:spTree>
    <p:extLst>
      <p:ext uri="{BB962C8B-B14F-4D97-AF65-F5344CB8AC3E}">
        <p14:creationId xmlns:p14="http://schemas.microsoft.com/office/powerpoint/2010/main" val="183456757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52488B6A-6B8F-4A45-BE42-C4AC5C592EC9}"/>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F94BF55-73FA-490A-BBD3-31592A2C21BD}"/>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МЕТОДИКА</a:t>
            </a:r>
          </a:p>
        </p:txBody>
      </p:sp>
      <p:sp>
        <p:nvSpPr>
          <p:cNvPr id="3" name="">
            <a:extLst xmlns:a="http://schemas.openxmlformats.org/drawingml/2006/main">
              <a:ext uri="{FF2B5EF4-FFF2-40B4-BE49-F238E27FC236}">
                <a16:creationId xmlns:a16="http://schemas.microsoft.com/office/drawing/2014/main" id="{5D07AF47-3DD5-474D-A6B4-FF34B7BCAED2}"/>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Специфікація входів і виходів</a:t>
            </a:r>
          </a:p>
        </p:txBody>
      </p:sp>
      <p:sp>
        <p:nvSpPr>
          <p:cNvPr id="4" name="">
            <a:extLst xmlns:a="http://schemas.openxmlformats.org/drawingml/2006/main">
              <a:ext uri="{FF2B5EF4-FFF2-40B4-BE49-F238E27FC236}">
                <a16:creationId xmlns:a16="http://schemas.microsoft.com/office/drawing/2014/main" id="{6AEBE327-595B-406C-8BB1-F46CDC935A09}"/>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63475498-5505-4440-BC78-9BBD769F8DB2}"/>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5</a:t>
            </a:r>
          </a:p>
        </p:txBody>
      </p:sp>
      <p:sp>
        <p:nvSpPr>
          <p:cNvPr id="6" name="">
            <a:extLst xmlns:a="http://schemas.openxmlformats.org/drawingml/2006/main">
              <a:ext uri="{FF2B5EF4-FFF2-40B4-BE49-F238E27FC236}">
                <a16:creationId xmlns:a16="http://schemas.microsoft.com/office/drawing/2014/main" id="{9A313D15-17EA-4777-B58F-F91EAC842EA7}"/>
              </a:ext>
            </a:extLst>
          </p:cNvPr>
          <p:cNvSpPr>
            <a:spLocks xmlns:a="http://schemas.openxmlformats.org/drawingml/2006/main" noGrp="1"/>
          </p:cNvSpPr>
          <p:nvPr/>
        </p:nvSpPr>
        <p:spPr>
          <a:xfrm xmlns:a="http://schemas.openxmlformats.org/drawingml/2006/main">
            <a:off x="762000" y="1428750"/>
            <a:ext cx="10668000" cy="909638"/>
          </a:xfrm>
          <a:prstGeom xmlns:a="http://schemas.openxmlformats.org/drawingml/2006/main" prst="roundRect">
            <a:avLst>
              <a:gd name="adj" fmla="val 14660"/>
            </a:avLst>
          </a:prstGeom>
          <a:solidFill xmlns:a="http://schemas.openxmlformats.org/drawingml/2006/main">
            <a:srgbClr val="EAF3F8"/>
          </a:solidFill>
          <a:ln xmlns:a="http://schemas.openxmlformats.org/drawingml/2006/main" w="14288">
            <a:solidFill>
              <a:srgbClr val="C9D6DF"/>
            </a:solidFill>
            <a:prstDash val="solid"/>
          </a:ln>
        </p:spPr>
      </p:sp>
      <p:sp>
        <p:nvSpPr>
          <p:cNvPr id="7" name="">
            <a:extLst xmlns:a="http://schemas.openxmlformats.org/drawingml/2006/main">
              <a:ext uri="{FF2B5EF4-FFF2-40B4-BE49-F238E27FC236}">
                <a16:creationId xmlns:a16="http://schemas.microsoft.com/office/drawing/2014/main" id="{6BA09BC1-8C50-44B4-8F7C-7BB118221B2B}"/>
              </a:ext>
            </a:extLst>
          </p:cNvPr>
          <p:cNvSpPr>
            <a:spLocks xmlns:a="http://schemas.openxmlformats.org/drawingml/2006/main" noGrp="1"/>
          </p:cNvSpPr>
          <p:nvPr/>
        </p:nvSpPr>
        <p:spPr>
          <a:xfrm xmlns:a="http://schemas.openxmlformats.org/drawingml/2006/main">
            <a:off x="933450" y="1826419"/>
            <a:ext cx="114300" cy="114300"/>
          </a:xfrm>
          <a:prstGeom xmlns:a="http://schemas.openxmlformats.org/drawingml/2006/main" prst="ellipse">
            <a:avLst/>
          </a:prstGeom>
          <a:solidFill xmlns:a="http://schemas.openxmlformats.org/drawingml/2006/main">
            <a:srgbClr val="0F9DA8"/>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FCE03AD6-9F64-43BC-98EE-6E2D973AE700}"/>
              </a:ext>
            </a:extLst>
          </p:cNvPr>
          <p:cNvSpPr>
            <a:spLocks xmlns:a="http://schemas.openxmlformats.org/drawingml/2006/main" noGrp="1"/>
          </p:cNvSpPr>
          <p:nvPr/>
        </p:nvSpPr>
        <p:spPr>
          <a:xfrm xmlns:a="http://schemas.openxmlformats.org/drawingml/2006/main">
            <a:off x="1181100" y="1552575"/>
            <a:ext cx="10096500" cy="7000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0">
                <a:solidFill>
                  <a:srgbClr val="142735"/>
                </a:solidFill>
                <a:latin typeface="Aptos"/>
                <a:ea typeface="Aptos"/>
                <a:cs typeface="Aptos"/>
              </a:defRPr>
            </a:pPr>
            <a:r>
              <a:rPr sz="1500" b="0">
                <a:solidFill>
                  <a:srgbClr val="142735"/>
                </a:solidFill>
                <a:latin typeface="Aptos"/>
                <a:ea typeface="Aptos"/>
                <a:cs typeface="Aptos"/>
              </a:rPr>
              <a:t>Назва сигналу має передавати його призначення</a:t>
            </a:r>
          </a:p>
        </p:txBody>
      </p:sp>
      <p:sp>
        <p:nvSpPr>
          <p:cNvPr id="9" name="">
            <a:extLst xmlns:a="http://schemas.openxmlformats.org/drawingml/2006/main">
              <a:ext uri="{FF2B5EF4-FFF2-40B4-BE49-F238E27FC236}">
                <a16:creationId xmlns:a16="http://schemas.microsoft.com/office/drawing/2014/main" id="{A50C6EB5-7F56-4A6F-803B-FA0128096302}"/>
              </a:ext>
            </a:extLst>
          </p:cNvPr>
          <p:cNvSpPr>
            <a:spLocks xmlns:a="http://schemas.openxmlformats.org/drawingml/2006/main" noGrp="1"/>
          </p:cNvSpPr>
          <p:nvPr/>
        </p:nvSpPr>
        <p:spPr>
          <a:xfrm xmlns:a="http://schemas.openxmlformats.org/drawingml/2006/main">
            <a:off x="762000" y="2490788"/>
            <a:ext cx="10668000" cy="909638"/>
          </a:xfrm>
          <a:prstGeom xmlns:a="http://schemas.openxmlformats.org/drawingml/2006/main" prst="roundRect">
            <a:avLst>
              <a:gd name="adj" fmla="val 14660"/>
            </a:avLst>
          </a:prstGeom>
          <a:solidFill xmlns:a="http://schemas.openxmlformats.org/drawingml/2006/main">
            <a:srgbClr val="F4F8FB"/>
          </a:solidFill>
          <a:ln xmlns:a="http://schemas.openxmlformats.org/drawingml/2006/main" w="14288">
            <a:solidFill>
              <a:srgbClr val="C9D6DF"/>
            </a:solidFill>
            <a:prstDash val="solid"/>
          </a:ln>
        </p:spPr>
      </p:sp>
      <p:sp>
        <p:nvSpPr>
          <p:cNvPr id="10" name="">
            <a:extLst xmlns:a="http://schemas.openxmlformats.org/drawingml/2006/main">
              <a:ext uri="{FF2B5EF4-FFF2-40B4-BE49-F238E27FC236}">
                <a16:creationId xmlns:a16="http://schemas.microsoft.com/office/drawing/2014/main" id="{4B685C44-E4E5-4F9C-A142-1F70FA8B5091}"/>
              </a:ext>
            </a:extLst>
          </p:cNvPr>
          <p:cNvSpPr>
            <a:spLocks xmlns:a="http://schemas.openxmlformats.org/drawingml/2006/main" noGrp="1"/>
          </p:cNvSpPr>
          <p:nvPr/>
        </p:nvSpPr>
        <p:spPr>
          <a:xfrm xmlns:a="http://schemas.openxmlformats.org/drawingml/2006/main">
            <a:off x="933450" y="2888456"/>
            <a:ext cx="114300" cy="114300"/>
          </a:xfrm>
          <a:prstGeom xmlns:a="http://schemas.openxmlformats.org/drawingml/2006/main" prst="ellipse">
            <a:avLst/>
          </a:prstGeom>
          <a:solidFill xmlns:a="http://schemas.openxmlformats.org/drawingml/2006/main">
            <a:srgbClr val="0F9DA8"/>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01F36FDE-285F-4BD2-9F6F-C69E205FB1D5}"/>
              </a:ext>
            </a:extLst>
          </p:cNvPr>
          <p:cNvSpPr>
            <a:spLocks xmlns:a="http://schemas.openxmlformats.org/drawingml/2006/main" noGrp="1"/>
          </p:cNvSpPr>
          <p:nvPr/>
        </p:nvSpPr>
        <p:spPr>
          <a:xfrm xmlns:a="http://schemas.openxmlformats.org/drawingml/2006/main">
            <a:off x="1181100" y="2614613"/>
            <a:ext cx="10096500" cy="7000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0">
                <a:solidFill>
                  <a:srgbClr val="142735"/>
                </a:solidFill>
                <a:latin typeface="Aptos"/>
                <a:ea typeface="Aptos"/>
                <a:cs typeface="Aptos"/>
              </a:defRPr>
            </a:pPr>
            <a:r>
              <a:rPr sz="1500" b="0">
                <a:solidFill>
                  <a:srgbClr val="142735"/>
                </a:solidFill>
                <a:latin typeface="Aptos"/>
                <a:ea typeface="Aptos"/>
                <a:cs typeface="Aptos"/>
              </a:rPr>
              <a:t>Розрядність визначає кількість можливих кодів</a:t>
            </a:r>
          </a:p>
        </p:txBody>
      </p:sp>
      <p:sp>
        <p:nvSpPr>
          <p:cNvPr id="12" name="">
            <a:extLst xmlns:a="http://schemas.openxmlformats.org/drawingml/2006/main">
              <a:ext uri="{FF2B5EF4-FFF2-40B4-BE49-F238E27FC236}">
                <a16:creationId xmlns:a16="http://schemas.microsoft.com/office/drawing/2014/main" id="{1621E6B6-EA11-49B3-8552-1122F6AF8E22}"/>
              </a:ext>
            </a:extLst>
          </p:cNvPr>
          <p:cNvSpPr>
            <a:spLocks xmlns:a="http://schemas.openxmlformats.org/drawingml/2006/main" noGrp="1"/>
          </p:cNvSpPr>
          <p:nvPr/>
        </p:nvSpPr>
        <p:spPr>
          <a:xfrm xmlns:a="http://schemas.openxmlformats.org/drawingml/2006/main">
            <a:off x="762000" y="3552825"/>
            <a:ext cx="10668000" cy="909638"/>
          </a:xfrm>
          <a:prstGeom xmlns:a="http://schemas.openxmlformats.org/drawingml/2006/main" prst="roundRect">
            <a:avLst>
              <a:gd name="adj" fmla="val 14660"/>
            </a:avLst>
          </a:prstGeom>
          <a:solidFill xmlns:a="http://schemas.openxmlformats.org/drawingml/2006/main">
            <a:srgbClr val="EAF3F8"/>
          </a:solidFill>
          <a:ln xmlns:a="http://schemas.openxmlformats.org/drawingml/2006/main" w="14288">
            <a:solidFill>
              <a:srgbClr val="C9D6DF"/>
            </a:solidFill>
            <a:prstDash val="solid"/>
          </a:ln>
        </p:spPr>
      </p:sp>
      <p:sp>
        <p:nvSpPr>
          <p:cNvPr id="13" name="">
            <a:extLst xmlns:a="http://schemas.openxmlformats.org/drawingml/2006/main">
              <a:ext uri="{FF2B5EF4-FFF2-40B4-BE49-F238E27FC236}">
                <a16:creationId xmlns:a16="http://schemas.microsoft.com/office/drawing/2014/main" id="{E682E93B-5C56-4B16-8234-B0C601F159E0}"/>
              </a:ext>
            </a:extLst>
          </p:cNvPr>
          <p:cNvSpPr>
            <a:spLocks xmlns:a="http://schemas.openxmlformats.org/drawingml/2006/main" noGrp="1"/>
          </p:cNvSpPr>
          <p:nvPr/>
        </p:nvSpPr>
        <p:spPr>
          <a:xfrm xmlns:a="http://schemas.openxmlformats.org/drawingml/2006/main">
            <a:off x="933450" y="3950494"/>
            <a:ext cx="114300" cy="114300"/>
          </a:xfrm>
          <a:prstGeom xmlns:a="http://schemas.openxmlformats.org/drawingml/2006/main" prst="ellipse">
            <a:avLst/>
          </a:prstGeom>
          <a:solidFill xmlns:a="http://schemas.openxmlformats.org/drawingml/2006/main">
            <a:srgbClr val="0F9DA8"/>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5A071E82-C693-4D97-ABEE-9052240BF7EC}"/>
              </a:ext>
            </a:extLst>
          </p:cNvPr>
          <p:cNvSpPr>
            <a:spLocks xmlns:a="http://schemas.openxmlformats.org/drawingml/2006/main" noGrp="1"/>
          </p:cNvSpPr>
          <p:nvPr/>
        </p:nvSpPr>
        <p:spPr>
          <a:xfrm xmlns:a="http://schemas.openxmlformats.org/drawingml/2006/main">
            <a:off x="1181100" y="3676650"/>
            <a:ext cx="10096500" cy="7000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0">
                <a:solidFill>
                  <a:srgbClr val="142735"/>
                </a:solidFill>
                <a:latin typeface="Aptos"/>
                <a:ea typeface="Aptos"/>
                <a:cs typeface="Aptos"/>
              </a:defRPr>
            </a:pPr>
            <a:r>
              <a:rPr sz="1500" b="0">
                <a:solidFill>
                  <a:srgbClr val="142735"/>
                </a:solidFill>
                <a:latin typeface="Aptos"/>
                <a:ea typeface="Aptos"/>
                <a:cs typeface="Aptos"/>
              </a:rPr>
              <a:t>Active-high і active-low не можна змішувати неявно</a:t>
            </a:r>
          </a:p>
        </p:txBody>
      </p:sp>
      <p:sp>
        <p:nvSpPr>
          <p:cNvPr id="15" name="">
            <a:extLst xmlns:a="http://schemas.openxmlformats.org/drawingml/2006/main">
              <a:ext uri="{FF2B5EF4-FFF2-40B4-BE49-F238E27FC236}">
                <a16:creationId xmlns:a16="http://schemas.microsoft.com/office/drawing/2014/main" id="{E2D05077-E1A5-4D4B-BFC7-70B0FAF91080}"/>
              </a:ext>
            </a:extLst>
          </p:cNvPr>
          <p:cNvSpPr>
            <a:spLocks xmlns:a="http://schemas.openxmlformats.org/drawingml/2006/main" noGrp="1"/>
          </p:cNvSpPr>
          <p:nvPr/>
        </p:nvSpPr>
        <p:spPr>
          <a:xfrm xmlns:a="http://schemas.openxmlformats.org/drawingml/2006/main">
            <a:off x="762000" y="4614863"/>
            <a:ext cx="10668000" cy="909638"/>
          </a:xfrm>
          <a:prstGeom xmlns:a="http://schemas.openxmlformats.org/drawingml/2006/main" prst="roundRect">
            <a:avLst>
              <a:gd name="adj" fmla="val 14660"/>
            </a:avLst>
          </a:prstGeom>
          <a:solidFill xmlns:a="http://schemas.openxmlformats.org/drawingml/2006/main">
            <a:srgbClr val="F4F8FB"/>
          </a:solidFill>
          <a:ln xmlns:a="http://schemas.openxmlformats.org/drawingml/2006/main" w="14288">
            <a:solidFill>
              <a:srgbClr val="C9D6DF"/>
            </a:solidFill>
            <a:prstDash val="solid"/>
          </a:ln>
        </p:spPr>
      </p:sp>
      <p:sp>
        <p:nvSpPr>
          <p:cNvPr id="16" name="">
            <a:extLst xmlns:a="http://schemas.openxmlformats.org/drawingml/2006/main">
              <a:ext uri="{FF2B5EF4-FFF2-40B4-BE49-F238E27FC236}">
                <a16:creationId xmlns:a16="http://schemas.microsoft.com/office/drawing/2014/main" id="{6EA02FDB-1DE8-4019-8F88-ADC440D87BB9}"/>
              </a:ext>
            </a:extLst>
          </p:cNvPr>
          <p:cNvSpPr>
            <a:spLocks xmlns:a="http://schemas.openxmlformats.org/drawingml/2006/main" noGrp="1"/>
          </p:cNvSpPr>
          <p:nvPr/>
        </p:nvSpPr>
        <p:spPr>
          <a:xfrm xmlns:a="http://schemas.openxmlformats.org/drawingml/2006/main">
            <a:off x="933450" y="5012531"/>
            <a:ext cx="114300" cy="114300"/>
          </a:xfrm>
          <a:prstGeom xmlns:a="http://schemas.openxmlformats.org/drawingml/2006/main" prst="ellipse">
            <a:avLst/>
          </a:prstGeom>
          <a:solidFill xmlns:a="http://schemas.openxmlformats.org/drawingml/2006/main">
            <a:srgbClr val="0F9DA8"/>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E15CF8FD-C61F-4687-937C-6452982B0492}"/>
              </a:ext>
            </a:extLst>
          </p:cNvPr>
          <p:cNvSpPr>
            <a:spLocks xmlns:a="http://schemas.openxmlformats.org/drawingml/2006/main" noGrp="1"/>
          </p:cNvSpPr>
          <p:nvPr/>
        </p:nvSpPr>
        <p:spPr>
          <a:xfrm xmlns:a="http://schemas.openxmlformats.org/drawingml/2006/main">
            <a:off x="1181100" y="4738688"/>
            <a:ext cx="10096500" cy="7000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0">
                <a:solidFill>
                  <a:srgbClr val="142735"/>
                </a:solidFill>
                <a:latin typeface="Aptos"/>
                <a:ea typeface="Aptos"/>
                <a:cs typeface="Aptos"/>
              </a:defRPr>
            </a:pPr>
            <a:r>
              <a:rPr sz="1500" b="0">
                <a:solidFill>
                  <a:srgbClr val="142735"/>
                </a:solidFill>
                <a:latin typeface="Aptos"/>
                <a:ea typeface="Aptos"/>
                <a:cs typeface="Aptos"/>
              </a:rPr>
              <a:t>Невикористані коди потрібно визначити окремо</a:t>
            </a:r>
          </a:p>
        </p:txBody>
      </p:sp>
      <p:sp>
        <p:nvSpPr>
          <p:cNvPr id="18" name="">
            <a:extLst xmlns:a="http://schemas.openxmlformats.org/drawingml/2006/main">
              <a:ext uri="{FF2B5EF4-FFF2-40B4-BE49-F238E27FC236}">
                <a16:creationId xmlns:a16="http://schemas.microsoft.com/office/drawing/2014/main" id="{BE303CD8-0572-47A8-8CBD-E3D654242236}"/>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67DA5B8-F112-4F36-AC8C-F13C5246FC3D}"/>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Точний інтерфейс запобігає логічно правильній, але неправильно під’єднаній схемі.</a:t>
            </a:r>
          </a:p>
        </p:txBody>
      </p:sp>
    </p:spTree>
    <p:extLst>
      <p:ext uri="{BB962C8B-B14F-4D97-AF65-F5344CB8AC3E}">
        <p14:creationId xmlns:p14="http://schemas.microsoft.com/office/powerpoint/2010/main" val="23512029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B6A0ADA-5FC0-4398-AA36-77EB3B5E519B}"/>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FF5F72DF-E69A-4A1D-9347-2BF7B4503FF6}"/>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ПРИКЛАД СИНТЕЗУ</a:t>
            </a:r>
          </a:p>
        </p:txBody>
      </p:sp>
      <p:sp>
        <p:nvSpPr>
          <p:cNvPr id="3" name="">
            <a:extLst xmlns:a="http://schemas.openxmlformats.org/drawingml/2006/main">
              <a:ext uri="{FF2B5EF4-FFF2-40B4-BE49-F238E27FC236}">
                <a16:creationId xmlns:a16="http://schemas.microsoft.com/office/drawing/2014/main" id="{483E47A0-EDA8-49A2-8F86-B6AFB885A224}"/>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Сигнал тривоги за трьома умовами</a:t>
            </a:r>
          </a:p>
        </p:txBody>
      </p:sp>
      <p:sp>
        <p:nvSpPr>
          <p:cNvPr id="4" name="">
            <a:extLst xmlns:a="http://schemas.openxmlformats.org/drawingml/2006/main">
              <a:ext uri="{FF2B5EF4-FFF2-40B4-BE49-F238E27FC236}">
                <a16:creationId xmlns:a16="http://schemas.microsoft.com/office/drawing/2014/main" id="{FCEF047A-6D29-4001-9DCA-3E20668A35DF}"/>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5AD94AD3-014A-456C-8FA1-94518B4E5C06}"/>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6</a:t>
            </a:r>
          </a:p>
        </p:txBody>
      </p:sp>
      <p:sp>
        <p:nvSpPr>
          <p:cNvPr id="6" name="">
            <a:extLst xmlns:a="http://schemas.openxmlformats.org/drawingml/2006/main">
              <a:ext uri="{FF2B5EF4-FFF2-40B4-BE49-F238E27FC236}">
                <a16:creationId xmlns:a16="http://schemas.microsoft.com/office/drawing/2014/main" id="{FD3A93A1-EAEC-4FF2-8D2F-24EE16DB71EE}"/>
              </a:ext>
            </a:extLst>
          </p:cNvPr>
          <p:cNvSpPr>
            <a:spLocks xmlns:a="http://schemas.openxmlformats.org/drawingml/2006/main" noGrp="1"/>
          </p:cNvSpPr>
          <p:nvPr/>
        </p:nvSpPr>
        <p:spPr>
          <a:xfrm xmlns:a="http://schemas.openxmlformats.org/drawingml/2006/main">
            <a:off x="838200" y="2095500"/>
            <a:ext cx="381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185"/>
          </a:bodyPr>
          <a:lstStyle xmlns:a="http://schemas.openxmlformats.org/drawingml/2006/main"/>
          <a:p xmlns:a="http://schemas.openxmlformats.org/drawingml/2006/main">
            <a:pPr algn="l">
              <a:defRPr sz="1350" b="1">
                <a:solidFill>
                  <a:srgbClr val="142735"/>
                </a:solidFill>
                <a:latin typeface="Aptos"/>
                <a:ea typeface="Aptos"/>
                <a:cs typeface="Aptos"/>
              </a:defRPr>
            </a:pPr>
            <a:r>
              <a:rPr sz="1350" b="1">
                <a:solidFill>
                  <a:srgbClr val="142735"/>
                </a:solidFill>
                <a:latin typeface="Aptos"/>
                <a:ea typeface="Aptos"/>
                <a:cs typeface="Aptos"/>
              </a:rPr>
              <a:t>M</a:t>
            </a:r>
          </a:p>
        </p:txBody>
      </p:sp>
      <p:sp>
        <p:nvSpPr>
          <p:cNvPr id="7" name="">
            <a:extLst xmlns:a="http://schemas.openxmlformats.org/drawingml/2006/main">
              <a:ext uri="{FF2B5EF4-FFF2-40B4-BE49-F238E27FC236}">
                <a16:creationId xmlns:a16="http://schemas.microsoft.com/office/drawing/2014/main" id="{ED1C91B7-3EA0-41DE-B003-26888717A2E3}"/>
              </a:ext>
            </a:extLst>
          </p:cNvPr>
          <p:cNvSpPr>
            <a:spLocks xmlns:a="http://schemas.openxmlformats.org/drawingml/2006/main" noGrp="1"/>
          </p:cNvSpPr>
          <p:nvPr/>
        </p:nvSpPr>
        <p:spPr>
          <a:xfrm xmlns:a="http://schemas.openxmlformats.org/drawingml/2006/main">
            <a:off x="838200" y="2857500"/>
            <a:ext cx="381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185"/>
          </a:bodyPr>
          <a:lstStyle xmlns:a="http://schemas.openxmlformats.org/drawingml/2006/main"/>
          <a:p xmlns:a="http://schemas.openxmlformats.org/drawingml/2006/main">
            <a:pPr algn="l">
              <a:defRPr sz="1350" b="1">
                <a:solidFill>
                  <a:srgbClr val="142735"/>
                </a:solidFill>
                <a:latin typeface="Aptos"/>
                <a:ea typeface="Aptos"/>
                <a:cs typeface="Aptos"/>
              </a:defRPr>
            </a:pPr>
            <a:r>
              <a:rPr sz="1350" b="1">
                <a:solidFill>
                  <a:srgbClr val="142735"/>
                </a:solidFill>
                <a:latin typeface="Aptos"/>
                <a:ea typeface="Aptos"/>
                <a:cs typeface="Aptos"/>
              </a:rPr>
              <a:t>D</a:t>
            </a:r>
          </a:p>
        </p:txBody>
      </p:sp>
      <p:sp>
        <p:nvSpPr>
          <p:cNvPr id="8" name="">
            <a:extLst xmlns:a="http://schemas.openxmlformats.org/drawingml/2006/main">
              <a:ext uri="{FF2B5EF4-FFF2-40B4-BE49-F238E27FC236}">
                <a16:creationId xmlns:a16="http://schemas.microsoft.com/office/drawing/2014/main" id="{639EFEE8-4696-4BD3-BBA6-5F989B830F71}"/>
              </a:ext>
            </a:extLst>
          </p:cNvPr>
          <p:cNvSpPr>
            <a:spLocks xmlns:a="http://schemas.openxmlformats.org/drawingml/2006/main" noGrp="1"/>
          </p:cNvSpPr>
          <p:nvPr/>
        </p:nvSpPr>
        <p:spPr>
          <a:xfrm xmlns:a="http://schemas.openxmlformats.org/drawingml/2006/main">
            <a:off x="838200" y="3857625"/>
            <a:ext cx="381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185"/>
          </a:bodyPr>
          <a:lstStyle xmlns:a="http://schemas.openxmlformats.org/drawingml/2006/main"/>
          <a:p xmlns:a="http://schemas.openxmlformats.org/drawingml/2006/main">
            <a:pPr algn="l">
              <a:defRPr sz="1350" b="1">
                <a:solidFill>
                  <a:srgbClr val="142735"/>
                </a:solidFill>
                <a:latin typeface="Aptos"/>
                <a:ea typeface="Aptos"/>
                <a:cs typeface="Aptos"/>
              </a:defRPr>
            </a:pPr>
            <a:r>
              <a:rPr sz="1350" b="1">
                <a:solidFill>
                  <a:srgbClr val="142735"/>
                </a:solidFill>
                <a:latin typeface="Aptos"/>
                <a:ea typeface="Aptos"/>
                <a:cs typeface="Aptos"/>
              </a:rPr>
              <a:t>K</a:t>
            </a:r>
          </a:p>
        </p:txBody>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13859a9b7f7d40fa">
            <a:extLst>
              <a:ext uri="{96DAC541-7B7A-43D3-8B79-37D633B846F1}">
                <asvg:svgBlip xmlns:asvg="http://schemas.microsoft.com/office/drawing/2016/SVG/main" r:embed="R4d1d4d9f1e09416f"/>
              </a:ext>
            </a:extLst>
          </a:blip>
          <a:stretch xmlns:a="http://schemas.openxmlformats.org/drawingml/2006/main"/>
        </p:blipFill>
        <p:spPr>
          <a:xfrm xmlns:a="http://schemas.openxmlformats.org/drawingml/2006/main">
            <a:off x="1714500" y="3571875"/>
            <a:ext cx="1095375" cy="85725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29D013C9-9BE2-456D-A170-6CEFB74BB909}"/>
              </a:ext>
            </a:extLst>
          </p:cNvPr>
          <p:cNvSpPr>
            <a:spLocks xmlns:a="http://schemas.openxmlformats.org/drawingml/2006/main" noGrp="1"/>
          </p:cNvSpPr>
          <p:nvPr/>
        </p:nvSpPr>
        <p:spPr>
          <a:xfrm xmlns:a="http://schemas.openxmlformats.org/drawingml/2006/main">
            <a:off x="2905125" y="3829050"/>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185"/>
          </a:bodyPr>
          <a:lstStyle xmlns:a="http://schemas.openxmlformats.org/drawingml/2006/main"/>
          <a:p xmlns:a="http://schemas.openxmlformats.org/drawingml/2006/main">
            <a:pPr algn="l">
              <a:defRPr sz="1350" b="1">
                <a:solidFill>
                  <a:srgbClr val="142735"/>
                </a:solidFill>
                <a:latin typeface="Aptos"/>
                <a:ea typeface="Aptos"/>
                <a:cs typeface="Aptos"/>
              </a:defRPr>
            </a:pPr>
            <a:r>
              <a:rPr sz="1350" b="1">
                <a:solidFill>
                  <a:srgbClr val="142735"/>
                </a:solidFill>
                <a:latin typeface="Aptos"/>
                <a:ea typeface="Aptos"/>
                <a:cs typeface="Aptos"/>
              </a:rPr>
              <a:t>K̅</a:t>
            </a:r>
          </a:p>
        </p:txBody>
      </p:sp>
      <p:pic>
        <p:nvPicPr>
          <p:cNvPr id="31" name=""/>
          <p:cNvPicPr>
            <a:picLocks xmlns:a="http://schemas.openxmlformats.org/drawingml/2006/main" noChangeAspect="1"/>
          </p:cNvPicPr>
          <p:nvPr/>
        </p:nvPicPr>
        <p:blipFill>
          <a:blip xmlns:r="http://schemas.openxmlformats.org/officeDocument/2006/relationships" xmlns:a="http://schemas.openxmlformats.org/drawingml/2006/main" r:embed="R6c0680c2e05b4e7a">
            <a:extLst>
              <a:ext uri="{96DAC541-7B7A-43D3-8B79-37D633B846F1}">
                <asvg:svgBlip xmlns:asvg="http://schemas.microsoft.com/office/drawing/2016/SVG/main" r:embed="R6e926ad9d61f4577"/>
              </a:ext>
            </a:extLst>
          </a:blip>
          <a:stretch xmlns:a="http://schemas.openxmlformats.org/drawingml/2006/main"/>
        </p:blipFill>
        <p:spPr>
          <a:xfrm xmlns:a="http://schemas.openxmlformats.org/drawingml/2006/main">
            <a:off x="5334000" y="2333625"/>
            <a:ext cx="1714500" cy="1524000"/>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406B3A21-A0E4-4DC7-9038-91EE8E553C3B}"/>
              </a:ext>
            </a:extLst>
          </p:cNvPr>
          <p:cNvSpPr>
            <a:spLocks xmlns:a="http://schemas.openxmlformats.org/drawingml/2006/main" noGrp="1"/>
          </p:cNvSpPr>
          <p:nvPr/>
        </p:nvSpPr>
        <p:spPr>
          <a:xfrm xmlns:a="http://schemas.openxmlformats.org/drawingml/2006/main">
            <a:off x="1190625" y="2238375"/>
            <a:ext cx="4143375" cy="333375"/>
          </a:xfrm>
          <a:prstGeom xmlns:a="http://schemas.openxmlformats.org/drawingml/2006/main" prst="line">
            <a:avLst/>
          </a:prstGeom>
          <a:noFill xmlns:a="http://schemas.openxmlformats.org/drawingml/2006/main"/>
          <a:ln xmlns:a="http://schemas.openxmlformats.org/drawingml/2006/main" w="19050">
            <a:solidFill>
              <a:srgbClr val="163A5F"/>
            </a:solidFill>
            <a:prstDash val="solid"/>
          </a:ln>
        </p:spPr>
      </p:sp>
      <p:sp>
        <p:nvSpPr>
          <p:cNvPr id="13" name="">
            <a:extLst xmlns:a="http://schemas.openxmlformats.org/drawingml/2006/main">
              <a:ext uri="{FF2B5EF4-FFF2-40B4-BE49-F238E27FC236}">
                <a16:creationId xmlns:a16="http://schemas.microsoft.com/office/drawing/2014/main" id="{837F40FA-972F-4244-A9B3-58A22B7DFEAB}"/>
              </a:ext>
            </a:extLst>
          </p:cNvPr>
          <p:cNvSpPr>
            <a:spLocks xmlns:a="http://schemas.openxmlformats.org/drawingml/2006/main" noGrp="1"/>
          </p:cNvSpPr>
          <p:nvPr/>
        </p:nvSpPr>
        <p:spPr>
          <a:xfrm xmlns:a="http://schemas.openxmlformats.org/drawingml/2006/main">
            <a:off x="1190625" y="3000375"/>
            <a:ext cx="4143375" cy="95250"/>
          </a:xfrm>
          <a:prstGeom xmlns:a="http://schemas.openxmlformats.org/drawingml/2006/main" prst="line">
            <a:avLst/>
          </a:prstGeom>
          <a:noFill xmlns:a="http://schemas.openxmlformats.org/drawingml/2006/main"/>
          <a:ln xmlns:a="http://schemas.openxmlformats.org/drawingml/2006/main" w="19050">
            <a:solidFill>
              <a:srgbClr val="163A5F"/>
            </a:solidFill>
            <a:prstDash val="solid"/>
          </a:ln>
        </p:spPr>
      </p:sp>
      <p:pic>
        <p:nvPicPr>
          <p:cNvPr id="34" name=""/>
          <p:cNvPicPr>
            <a:picLocks xmlns:a="http://schemas.openxmlformats.org/drawingml/2006/main" noChangeAspect="1"/>
          </p:cNvPicPr>
          <p:nvPr/>
        </p:nvPicPr>
        <p:blipFill>
          <a:blip xmlns:r="http://schemas.openxmlformats.org/officeDocument/2006/relationships" xmlns:a="http://schemas.openxmlformats.org/drawingml/2006/main" r:embed="R9c681adb49534957">
            <a:extLst>
              <a:ext uri="{96DAC541-7B7A-43D3-8B79-37D633B846F1}">
                <asvg:svgBlip xmlns:asvg="http://schemas.microsoft.com/office/drawing/2016/SVG/main" r:embed="R98ab162da47c44d2"/>
              </a:ext>
            </a:extLst>
          </a:blip>
          <a:stretch xmlns:a="http://schemas.openxmlformats.org/drawingml/2006/main"/>
        </p:blipFill>
        <p:spPr>
          <a:xfrm xmlns:a="http://schemas.openxmlformats.org/drawingml/2006/main">
            <a:off x="3238500" y="3619500"/>
            <a:ext cx="2095500" cy="361950"/>
          </a:xfrm>
          <a:prstGeom xmlns:a="http://schemas.openxmlformats.org/drawingml/2006/main" prst="rect">
            <a:avLst/>
          </a:prstGeom>
        </p:spPr>
      </p:pic>
      <p:sp>
        <p:nvSpPr>
          <p:cNvPr id="15" name="">
            <a:extLst xmlns:a="http://schemas.openxmlformats.org/drawingml/2006/main">
              <a:ext uri="{FF2B5EF4-FFF2-40B4-BE49-F238E27FC236}">
                <a16:creationId xmlns:a16="http://schemas.microsoft.com/office/drawing/2014/main" id="{F8DCDFB9-1B4F-4E89-B8AE-AE933F3420F8}"/>
              </a:ext>
            </a:extLst>
          </p:cNvPr>
          <p:cNvSpPr>
            <a:spLocks xmlns:a="http://schemas.openxmlformats.org/drawingml/2006/main" noGrp="1"/>
          </p:cNvSpPr>
          <p:nvPr/>
        </p:nvSpPr>
        <p:spPr>
          <a:xfrm xmlns:a="http://schemas.openxmlformats.org/drawingml/2006/main">
            <a:off x="7048500" y="3095625"/>
            <a:ext cx="1762125" cy="0"/>
          </a:xfrm>
          <a:prstGeom xmlns:a="http://schemas.openxmlformats.org/drawingml/2006/main" prst="line">
            <a:avLst/>
          </a:prstGeom>
          <a:noFill xmlns:a="http://schemas.openxmlformats.org/drawingml/2006/main"/>
          <a:ln xmlns:a="http://schemas.openxmlformats.org/drawingml/2006/main" w="38100">
            <a:solidFill>
              <a:srgbClr val="0F9DA8"/>
            </a:solidFill>
            <a:prstDash val="solid"/>
          </a:ln>
        </p:spPr>
      </p:sp>
      <p:sp>
        <p:nvSpPr>
          <p:cNvPr id="16" name="">
            <a:extLst xmlns:a="http://schemas.openxmlformats.org/drawingml/2006/main">
              <a:ext uri="{FF2B5EF4-FFF2-40B4-BE49-F238E27FC236}">
                <a16:creationId xmlns:a16="http://schemas.microsoft.com/office/drawing/2014/main" id="{9E669436-14B9-4B32-84F9-CE45EEE79B73}"/>
              </a:ext>
            </a:extLst>
          </p:cNvPr>
          <p:cNvSpPr>
            <a:spLocks xmlns:a="http://schemas.openxmlformats.org/drawingml/2006/main" noGrp="1"/>
          </p:cNvSpPr>
          <p:nvPr/>
        </p:nvSpPr>
        <p:spPr>
          <a:xfrm xmlns:a="http://schemas.openxmlformats.org/drawingml/2006/main">
            <a:off x="8905875" y="2857500"/>
            <a:ext cx="2381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800" b="1">
                <a:solidFill>
                  <a:srgbClr val="163A5F"/>
                </a:solidFill>
                <a:latin typeface="Aptos"/>
                <a:ea typeface="Aptos"/>
                <a:cs typeface="Aptos"/>
              </a:defRPr>
            </a:pPr>
            <a:r>
              <a:rPr sz="1800" b="1">
                <a:solidFill>
                  <a:srgbClr val="163A5F"/>
                </a:solidFill>
                <a:latin typeface="Aptos"/>
                <a:ea typeface="Aptos"/>
                <a:cs typeface="Aptos"/>
              </a:rPr>
              <a:t>A=M∧D∧K̅</a:t>
            </a:r>
          </a:p>
        </p:txBody>
      </p:sp>
      <p:sp>
        <p:nvSpPr>
          <p:cNvPr id="17" name="">
            <a:extLst xmlns:a="http://schemas.openxmlformats.org/drawingml/2006/main">
              <a:ext uri="{FF2B5EF4-FFF2-40B4-BE49-F238E27FC236}">
                <a16:creationId xmlns:a16="http://schemas.microsoft.com/office/drawing/2014/main" id="{B7208560-9087-460A-89A7-31FB401FE29B}"/>
              </a:ext>
            </a:extLst>
          </p:cNvPr>
          <p:cNvSpPr>
            <a:spLocks xmlns:a="http://schemas.openxmlformats.org/drawingml/2006/main" noGrp="1"/>
          </p:cNvSpPr>
          <p:nvPr/>
        </p:nvSpPr>
        <p:spPr>
          <a:xfrm xmlns:a="http://schemas.openxmlformats.org/drawingml/2006/main">
            <a:off x="1381125" y="1619250"/>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050" b="0">
                <a:solidFill>
                  <a:srgbClr val="586B78"/>
                </a:solidFill>
                <a:latin typeface="Aptos"/>
                <a:ea typeface="Aptos"/>
                <a:cs typeface="Aptos"/>
              </a:defRPr>
            </a:pPr>
            <a:r>
              <a:rPr sz="1050" b="0">
                <a:solidFill>
                  <a:srgbClr val="586B78"/>
                </a:solidFill>
                <a:latin typeface="Aptos"/>
                <a:ea typeface="Aptos"/>
                <a:cs typeface="Aptos"/>
              </a:rPr>
              <a:t>режим охорони</a:t>
            </a:r>
          </a:p>
        </p:txBody>
      </p:sp>
      <p:sp>
        <p:nvSpPr>
          <p:cNvPr id="18" name="">
            <a:extLst xmlns:a="http://schemas.openxmlformats.org/drawingml/2006/main">
              <a:ext uri="{FF2B5EF4-FFF2-40B4-BE49-F238E27FC236}">
                <a16:creationId xmlns:a16="http://schemas.microsoft.com/office/drawing/2014/main" id="{C36B97A8-97F5-4F91-B3DD-9478ECA8295B}"/>
              </a:ext>
            </a:extLst>
          </p:cNvPr>
          <p:cNvSpPr>
            <a:spLocks xmlns:a="http://schemas.openxmlformats.org/drawingml/2006/main" noGrp="1"/>
          </p:cNvSpPr>
          <p:nvPr/>
        </p:nvSpPr>
        <p:spPr>
          <a:xfrm xmlns:a="http://schemas.openxmlformats.org/drawingml/2006/main">
            <a:off x="1381125" y="46196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050" b="0">
                <a:solidFill>
                  <a:srgbClr val="586B78"/>
                </a:solidFill>
                <a:latin typeface="Aptos"/>
                <a:ea typeface="Aptos"/>
                <a:cs typeface="Aptos"/>
              </a:defRPr>
            </a:pPr>
            <a:r>
              <a:rPr sz="1050" b="0">
                <a:solidFill>
                  <a:srgbClr val="586B78"/>
                </a:solidFill>
                <a:latin typeface="Aptos"/>
                <a:ea typeface="Aptos"/>
                <a:cs typeface="Aptos"/>
              </a:rPr>
              <a:t>двері відчинені</a:t>
            </a:r>
          </a:p>
        </p:txBody>
      </p:sp>
      <p:sp>
        <p:nvSpPr>
          <p:cNvPr id="19" name="">
            <a:extLst xmlns:a="http://schemas.openxmlformats.org/drawingml/2006/main">
              <a:ext uri="{FF2B5EF4-FFF2-40B4-BE49-F238E27FC236}">
                <a16:creationId xmlns:a16="http://schemas.microsoft.com/office/drawing/2014/main" id="{2014B217-5BF8-4F88-B09E-4F3D3CF12822}"/>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5CEE44F9-CAC2-4BB4-98E2-419B00F0DC83}"/>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Словесна умова перетворюється на однозначну булеву функцію через визначення змінних.</a:t>
            </a:r>
          </a:p>
        </p:txBody>
      </p:sp>
    </p:spTree>
    <p:extLst>
      <p:ext uri="{BB962C8B-B14F-4D97-AF65-F5344CB8AC3E}">
        <p14:creationId xmlns:p14="http://schemas.microsoft.com/office/powerpoint/2010/main" val="184883381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AE8A78C8-42A9-4D60-BCC9-303F0C540CF4}"/>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0CC7632-F85D-4C91-B14A-7A0215309BDB}"/>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ДЕШИФРАТОР</a:t>
            </a:r>
          </a:p>
        </p:txBody>
      </p:sp>
      <p:sp>
        <p:nvSpPr>
          <p:cNvPr id="3" name="">
            <a:extLst xmlns:a="http://schemas.openxmlformats.org/drawingml/2006/main">
              <a:ext uri="{FF2B5EF4-FFF2-40B4-BE49-F238E27FC236}">
                <a16:creationId xmlns:a16="http://schemas.microsoft.com/office/drawing/2014/main" id="{7F3B8463-5AFD-4A17-828D-C1114954CD45}"/>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Дешифратор перетворює код на one-hot вихід</a:t>
            </a:r>
          </a:p>
        </p:txBody>
      </p:sp>
      <p:sp>
        <p:nvSpPr>
          <p:cNvPr id="4" name="">
            <a:extLst xmlns:a="http://schemas.openxmlformats.org/drawingml/2006/main">
              <a:ext uri="{FF2B5EF4-FFF2-40B4-BE49-F238E27FC236}">
                <a16:creationId xmlns:a16="http://schemas.microsoft.com/office/drawing/2014/main" id="{22CC6017-44C7-447E-854D-4997CF96E0BE}"/>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40193013-FBEC-4875-B342-128684DD84C0}"/>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7</a:t>
            </a:r>
          </a:p>
        </p:txBody>
      </p:sp>
      <p:sp>
        <p:nvSpPr>
          <p:cNvPr id="6" name="">
            <a:extLst xmlns:a="http://schemas.openxmlformats.org/drawingml/2006/main">
              <a:ext uri="{FF2B5EF4-FFF2-40B4-BE49-F238E27FC236}">
                <a16:creationId xmlns:a16="http://schemas.microsoft.com/office/drawing/2014/main" id="{4AA7F732-D194-44E0-8F8D-0004A6832C31}"/>
              </a:ext>
            </a:extLst>
          </p:cNvPr>
          <p:cNvSpPr>
            <a:spLocks xmlns:a="http://schemas.openxmlformats.org/drawingml/2006/main" noGrp="1"/>
          </p:cNvSpPr>
          <p:nvPr/>
        </p:nvSpPr>
        <p:spPr>
          <a:xfrm xmlns:a="http://schemas.openxmlformats.org/drawingml/2006/main">
            <a:off x="4810125" y="1952625"/>
            <a:ext cx="2381250" cy="2476500"/>
          </a:xfrm>
          <a:prstGeom xmlns:a="http://schemas.openxmlformats.org/drawingml/2006/main" prst="roundRect">
            <a:avLst>
              <a:gd name="adj" fmla="val 3200"/>
            </a:avLst>
          </a:prstGeom>
          <a:solidFill xmlns:a="http://schemas.openxmlformats.org/drawingml/2006/main">
            <a:srgbClr val="EAF3F8"/>
          </a:solidFill>
          <a:ln xmlns:a="http://schemas.openxmlformats.org/drawingml/2006/main" w="14288">
            <a:solidFill>
              <a:srgbClr val="0F9DA8"/>
            </a:solidFill>
            <a:prstDash val="solid"/>
          </a:ln>
        </p:spPr>
      </p:sp>
      <p:sp>
        <p:nvSpPr>
          <p:cNvPr id="7" name="">
            <a:extLst xmlns:a="http://schemas.openxmlformats.org/drawingml/2006/main">
              <a:ext uri="{FF2B5EF4-FFF2-40B4-BE49-F238E27FC236}">
                <a16:creationId xmlns:a16="http://schemas.microsoft.com/office/drawing/2014/main" id="{B668E1DC-DF3E-4ED3-828E-EF6255A5B960}"/>
              </a:ext>
            </a:extLst>
          </p:cNvPr>
          <p:cNvSpPr>
            <a:spLocks xmlns:a="http://schemas.openxmlformats.org/drawingml/2006/main" noGrp="1"/>
          </p:cNvSpPr>
          <p:nvPr/>
        </p:nvSpPr>
        <p:spPr>
          <a:xfrm xmlns:a="http://schemas.openxmlformats.org/drawingml/2006/main">
            <a:off x="4924425" y="3000375"/>
            <a:ext cx="21526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66667"/>
          </a:bodyPr>
          <a:lstStyle xmlns:a="http://schemas.openxmlformats.org/drawingml/2006/main"/>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DECODER</a:t>
            </a:r>
          </a:p>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2→4</a:t>
            </a:r>
          </a:p>
        </p:txBody>
      </p:sp>
      <p:sp>
        <p:nvSpPr>
          <p:cNvPr id="8" name="">
            <a:extLst xmlns:a="http://schemas.openxmlformats.org/drawingml/2006/main">
              <a:ext uri="{FF2B5EF4-FFF2-40B4-BE49-F238E27FC236}">
                <a16:creationId xmlns:a16="http://schemas.microsoft.com/office/drawing/2014/main" id="{C4A54C51-B7EA-49E2-B015-280B0A03BD4D}"/>
              </a:ext>
            </a:extLst>
          </p:cNvPr>
          <p:cNvSpPr>
            <a:spLocks xmlns:a="http://schemas.openxmlformats.org/drawingml/2006/main" noGrp="1"/>
          </p:cNvSpPr>
          <p:nvPr/>
        </p:nvSpPr>
        <p:spPr>
          <a:xfrm xmlns:a="http://schemas.openxmlformats.org/drawingml/2006/main">
            <a:off x="2619375" y="2667000"/>
            <a:ext cx="2190750" cy="0"/>
          </a:xfrm>
          <a:prstGeom xmlns:a="http://schemas.openxmlformats.org/drawingml/2006/main" prst="line">
            <a:avLst/>
          </a:prstGeom>
          <a:noFill xmlns:a="http://schemas.openxmlformats.org/drawingml/2006/main"/>
          <a:ln xmlns:a="http://schemas.openxmlformats.org/drawingml/2006/main" w="19050">
            <a:solidFill>
              <a:srgbClr val="163A5F"/>
            </a:solidFill>
            <a:prstDash val="solid"/>
          </a:ln>
        </p:spPr>
      </p:sp>
      <p:sp>
        <p:nvSpPr>
          <p:cNvPr id="9" name="">
            <a:extLst xmlns:a="http://schemas.openxmlformats.org/drawingml/2006/main">
              <a:ext uri="{FF2B5EF4-FFF2-40B4-BE49-F238E27FC236}">
                <a16:creationId xmlns:a16="http://schemas.microsoft.com/office/drawing/2014/main" id="{045F1C4E-DC0F-45F0-8E61-5358880A82A4}"/>
              </a:ext>
            </a:extLst>
          </p:cNvPr>
          <p:cNvSpPr>
            <a:spLocks xmlns:a="http://schemas.openxmlformats.org/drawingml/2006/main" noGrp="1"/>
          </p:cNvSpPr>
          <p:nvPr/>
        </p:nvSpPr>
        <p:spPr>
          <a:xfrm xmlns:a="http://schemas.openxmlformats.org/drawingml/2006/main">
            <a:off x="1619250" y="2533650"/>
            <a:ext cx="857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r">
              <a:defRPr sz="1200" b="0">
                <a:solidFill>
                  <a:srgbClr val="142735"/>
                </a:solidFill>
                <a:latin typeface="Aptos"/>
                <a:ea typeface="Aptos"/>
                <a:cs typeface="Aptos"/>
              </a:defRPr>
            </a:pPr>
            <a:r>
              <a:rPr sz="1200" b="0">
                <a:solidFill>
                  <a:srgbClr val="142735"/>
                </a:solidFill>
                <a:latin typeface="Aptos"/>
                <a:ea typeface="Aptos"/>
                <a:cs typeface="Aptos"/>
              </a:rPr>
              <a:t>A₁</a:t>
            </a:r>
          </a:p>
        </p:txBody>
      </p:sp>
      <p:sp>
        <p:nvSpPr>
          <p:cNvPr id="10" name="">
            <a:extLst xmlns:a="http://schemas.openxmlformats.org/drawingml/2006/main">
              <a:ext uri="{FF2B5EF4-FFF2-40B4-BE49-F238E27FC236}">
                <a16:creationId xmlns:a16="http://schemas.microsoft.com/office/drawing/2014/main" id="{CB6FD1B7-2EE9-462E-8220-A9DA8A5ECF6A}"/>
              </a:ext>
            </a:extLst>
          </p:cNvPr>
          <p:cNvSpPr>
            <a:spLocks xmlns:a="http://schemas.openxmlformats.org/drawingml/2006/main" noGrp="1"/>
          </p:cNvSpPr>
          <p:nvPr/>
        </p:nvSpPr>
        <p:spPr>
          <a:xfrm xmlns:a="http://schemas.openxmlformats.org/drawingml/2006/main">
            <a:off x="2619375" y="3619500"/>
            <a:ext cx="2190750" cy="0"/>
          </a:xfrm>
          <a:prstGeom xmlns:a="http://schemas.openxmlformats.org/drawingml/2006/main" prst="line">
            <a:avLst/>
          </a:prstGeom>
          <a:noFill xmlns:a="http://schemas.openxmlformats.org/drawingml/2006/main"/>
          <a:ln xmlns:a="http://schemas.openxmlformats.org/drawingml/2006/main" w="19050">
            <a:solidFill>
              <a:srgbClr val="163A5F"/>
            </a:solidFill>
            <a:prstDash val="solid"/>
          </a:ln>
        </p:spPr>
      </p:sp>
      <p:sp>
        <p:nvSpPr>
          <p:cNvPr id="11" name="">
            <a:extLst xmlns:a="http://schemas.openxmlformats.org/drawingml/2006/main">
              <a:ext uri="{FF2B5EF4-FFF2-40B4-BE49-F238E27FC236}">
                <a16:creationId xmlns:a16="http://schemas.microsoft.com/office/drawing/2014/main" id="{938FC4D8-6147-47E0-969D-BB43E4A95A16}"/>
              </a:ext>
            </a:extLst>
          </p:cNvPr>
          <p:cNvSpPr>
            <a:spLocks xmlns:a="http://schemas.openxmlformats.org/drawingml/2006/main" noGrp="1"/>
          </p:cNvSpPr>
          <p:nvPr/>
        </p:nvSpPr>
        <p:spPr>
          <a:xfrm xmlns:a="http://schemas.openxmlformats.org/drawingml/2006/main">
            <a:off x="1619250" y="3486150"/>
            <a:ext cx="857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r">
              <a:defRPr sz="1200" b="0">
                <a:solidFill>
                  <a:srgbClr val="142735"/>
                </a:solidFill>
                <a:latin typeface="Aptos"/>
                <a:ea typeface="Aptos"/>
                <a:cs typeface="Aptos"/>
              </a:defRPr>
            </a:pPr>
            <a:r>
              <a:rPr sz="1200" b="0">
                <a:solidFill>
                  <a:srgbClr val="142735"/>
                </a:solidFill>
                <a:latin typeface="Aptos"/>
                <a:ea typeface="Aptos"/>
                <a:cs typeface="Aptos"/>
              </a:rPr>
              <a:t>A₀</a:t>
            </a:r>
          </a:p>
        </p:txBody>
      </p:sp>
      <p:sp>
        <p:nvSpPr>
          <p:cNvPr id="12" name="">
            <a:extLst xmlns:a="http://schemas.openxmlformats.org/drawingml/2006/main">
              <a:ext uri="{FF2B5EF4-FFF2-40B4-BE49-F238E27FC236}">
                <a16:creationId xmlns:a16="http://schemas.microsoft.com/office/drawing/2014/main" id="{B1ACCB04-DABB-4A90-B3E3-5A17791ACFE5}"/>
              </a:ext>
            </a:extLst>
          </p:cNvPr>
          <p:cNvSpPr>
            <a:spLocks xmlns:a="http://schemas.openxmlformats.org/drawingml/2006/main" noGrp="1"/>
          </p:cNvSpPr>
          <p:nvPr/>
        </p:nvSpPr>
        <p:spPr>
          <a:xfrm xmlns:a="http://schemas.openxmlformats.org/drawingml/2006/main">
            <a:off x="7191375" y="2381250"/>
            <a:ext cx="2143125"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13" name="">
            <a:extLst xmlns:a="http://schemas.openxmlformats.org/drawingml/2006/main">
              <a:ext uri="{FF2B5EF4-FFF2-40B4-BE49-F238E27FC236}">
                <a16:creationId xmlns:a16="http://schemas.microsoft.com/office/drawing/2014/main" id="{F309044D-319E-42E8-BD5C-04AC0A212497}"/>
              </a:ext>
            </a:extLst>
          </p:cNvPr>
          <p:cNvSpPr>
            <a:spLocks xmlns:a="http://schemas.openxmlformats.org/drawingml/2006/main" noGrp="1"/>
          </p:cNvSpPr>
          <p:nvPr/>
        </p:nvSpPr>
        <p:spPr>
          <a:xfrm xmlns:a="http://schemas.openxmlformats.org/drawingml/2006/main">
            <a:off x="9429750" y="2257425"/>
            <a:ext cx="52387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417"/>
          </a:bodyPr>
          <a:lstStyle xmlns:a="http://schemas.openxmlformats.org/drawingml/2006/main"/>
          <a:p xmlns:a="http://schemas.openxmlformats.org/drawingml/2006/main">
            <a:pPr algn="l">
              <a:defRPr sz="1200" b="1">
                <a:solidFill>
                  <a:srgbClr val="142735"/>
                </a:solidFill>
                <a:latin typeface="Aptos"/>
                <a:ea typeface="Aptos"/>
                <a:cs typeface="Aptos"/>
              </a:defRPr>
            </a:pPr>
            <a:r>
              <a:rPr sz="1200" b="1">
                <a:solidFill>
                  <a:srgbClr val="142735"/>
                </a:solidFill>
                <a:latin typeface="Aptos"/>
                <a:ea typeface="Aptos"/>
                <a:cs typeface="Aptos"/>
              </a:rPr>
              <a:t>Y₀</a:t>
            </a:r>
          </a:p>
        </p:txBody>
      </p:sp>
      <p:sp>
        <p:nvSpPr>
          <p:cNvPr id="14" name="">
            <a:extLst xmlns:a="http://schemas.openxmlformats.org/drawingml/2006/main">
              <a:ext uri="{FF2B5EF4-FFF2-40B4-BE49-F238E27FC236}">
                <a16:creationId xmlns:a16="http://schemas.microsoft.com/office/drawing/2014/main" id="{C9B9E18C-0F2F-420D-B91D-63FAEB8D2CE4}"/>
              </a:ext>
            </a:extLst>
          </p:cNvPr>
          <p:cNvSpPr>
            <a:spLocks xmlns:a="http://schemas.openxmlformats.org/drawingml/2006/main" noGrp="1"/>
          </p:cNvSpPr>
          <p:nvPr/>
        </p:nvSpPr>
        <p:spPr>
          <a:xfrm xmlns:a="http://schemas.openxmlformats.org/drawingml/2006/main">
            <a:off x="7191375" y="2952750"/>
            <a:ext cx="2143125"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15" name="">
            <a:extLst xmlns:a="http://schemas.openxmlformats.org/drawingml/2006/main">
              <a:ext uri="{FF2B5EF4-FFF2-40B4-BE49-F238E27FC236}">
                <a16:creationId xmlns:a16="http://schemas.microsoft.com/office/drawing/2014/main" id="{673F40D0-6BBA-48AD-A796-D286DF5A20A1}"/>
              </a:ext>
            </a:extLst>
          </p:cNvPr>
          <p:cNvSpPr>
            <a:spLocks xmlns:a="http://schemas.openxmlformats.org/drawingml/2006/main" noGrp="1"/>
          </p:cNvSpPr>
          <p:nvPr/>
        </p:nvSpPr>
        <p:spPr>
          <a:xfrm xmlns:a="http://schemas.openxmlformats.org/drawingml/2006/main">
            <a:off x="9429750" y="2828925"/>
            <a:ext cx="52387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417"/>
          </a:bodyPr>
          <a:lstStyle xmlns:a="http://schemas.openxmlformats.org/drawingml/2006/main"/>
          <a:p xmlns:a="http://schemas.openxmlformats.org/drawingml/2006/main">
            <a:pPr algn="l">
              <a:defRPr sz="1200" b="1">
                <a:solidFill>
                  <a:srgbClr val="142735"/>
                </a:solidFill>
                <a:latin typeface="Aptos"/>
                <a:ea typeface="Aptos"/>
                <a:cs typeface="Aptos"/>
              </a:defRPr>
            </a:pPr>
            <a:r>
              <a:rPr sz="1200" b="1">
                <a:solidFill>
                  <a:srgbClr val="142735"/>
                </a:solidFill>
                <a:latin typeface="Aptos"/>
                <a:ea typeface="Aptos"/>
                <a:cs typeface="Aptos"/>
              </a:rPr>
              <a:t>Y₁</a:t>
            </a:r>
          </a:p>
        </p:txBody>
      </p:sp>
      <p:sp>
        <p:nvSpPr>
          <p:cNvPr id="16" name="">
            <a:extLst xmlns:a="http://schemas.openxmlformats.org/drawingml/2006/main">
              <a:ext uri="{FF2B5EF4-FFF2-40B4-BE49-F238E27FC236}">
                <a16:creationId xmlns:a16="http://schemas.microsoft.com/office/drawing/2014/main" id="{F64B08CB-5D4F-4F4C-A882-EAD61F1A2139}"/>
              </a:ext>
            </a:extLst>
          </p:cNvPr>
          <p:cNvSpPr>
            <a:spLocks xmlns:a="http://schemas.openxmlformats.org/drawingml/2006/main" noGrp="1"/>
          </p:cNvSpPr>
          <p:nvPr/>
        </p:nvSpPr>
        <p:spPr>
          <a:xfrm xmlns:a="http://schemas.openxmlformats.org/drawingml/2006/main">
            <a:off x="7191375" y="3524250"/>
            <a:ext cx="2143125" cy="0"/>
          </a:xfrm>
          <a:prstGeom xmlns:a="http://schemas.openxmlformats.org/drawingml/2006/main" prst="line">
            <a:avLst/>
          </a:prstGeom>
          <a:noFill xmlns:a="http://schemas.openxmlformats.org/drawingml/2006/main"/>
          <a:ln xmlns:a="http://schemas.openxmlformats.org/drawingml/2006/main" w="28575">
            <a:solidFill>
              <a:srgbClr val="0F9DA8"/>
            </a:solidFill>
            <a:prstDash val="solid"/>
          </a:ln>
        </p:spPr>
      </p:sp>
      <p:sp>
        <p:nvSpPr>
          <p:cNvPr id="17" name="">
            <a:extLst xmlns:a="http://schemas.openxmlformats.org/drawingml/2006/main">
              <a:ext uri="{FF2B5EF4-FFF2-40B4-BE49-F238E27FC236}">
                <a16:creationId xmlns:a16="http://schemas.microsoft.com/office/drawing/2014/main" id="{31803634-454A-4F3E-A441-E3609554AC55}"/>
              </a:ext>
            </a:extLst>
          </p:cNvPr>
          <p:cNvSpPr>
            <a:spLocks xmlns:a="http://schemas.openxmlformats.org/drawingml/2006/main" noGrp="1"/>
          </p:cNvSpPr>
          <p:nvPr/>
        </p:nvSpPr>
        <p:spPr>
          <a:xfrm xmlns:a="http://schemas.openxmlformats.org/drawingml/2006/main">
            <a:off x="9429750" y="3400425"/>
            <a:ext cx="52387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417"/>
          </a:bodyPr>
          <a:lstStyle xmlns:a="http://schemas.openxmlformats.org/drawingml/2006/main"/>
          <a:p xmlns:a="http://schemas.openxmlformats.org/drawingml/2006/main">
            <a:pPr algn="l">
              <a:defRPr sz="1200" b="1">
                <a:solidFill>
                  <a:srgbClr val="142735"/>
                </a:solidFill>
                <a:latin typeface="Aptos"/>
                <a:ea typeface="Aptos"/>
                <a:cs typeface="Aptos"/>
              </a:defRPr>
            </a:pPr>
            <a:r>
              <a:rPr sz="1200" b="1">
                <a:solidFill>
                  <a:srgbClr val="142735"/>
                </a:solidFill>
                <a:latin typeface="Aptos"/>
                <a:ea typeface="Aptos"/>
                <a:cs typeface="Aptos"/>
              </a:rPr>
              <a:t>Y₂</a:t>
            </a:r>
          </a:p>
        </p:txBody>
      </p:sp>
      <p:sp>
        <p:nvSpPr>
          <p:cNvPr id="18" name="">
            <a:extLst xmlns:a="http://schemas.openxmlformats.org/drawingml/2006/main">
              <a:ext uri="{FF2B5EF4-FFF2-40B4-BE49-F238E27FC236}">
                <a16:creationId xmlns:a16="http://schemas.microsoft.com/office/drawing/2014/main" id="{391CCD18-28C5-4D7B-A352-440C0D15025D}"/>
              </a:ext>
            </a:extLst>
          </p:cNvPr>
          <p:cNvSpPr>
            <a:spLocks xmlns:a="http://schemas.openxmlformats.org/drawingml/2006/main" noGrp="1"/>
          </p:cNvSpPr>
          <p:nvPr/>
        </p:nvSpPr>
        <p:spPr>
          <a:xfrm xmlns:a="http://schemas.openxmlformats.org/drawingml/2006/main">
            <a:off x="7191375" y="4095750"/>
            <a:ext cx="2143125"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19" name="">
            <a:extLst xmlns:a="http://schemas.openxmlformats.org/drawingml/2006/main">
              <a:ext uri="{FF2B5EF4-FFF2-40B4-BE49-F238E27FC236}">
                <a16:creationId xmlns:a16="http://schemas.microsoft.com/office/drawing/2014/main" id="{4D4F64A4-750B-4CFF-AF76-A62EAF44C987}"/>
              </a:ext>
            </a:extLst>
          </p:cNvPr>
          <p:cNvSpPr>
            <a:spLocks xmlns:a="http://schemas.openxmlformats.org/drawingml/2006/main" noGrp="1"/>
          </p:cNvSpPr>
          <p:nvPr/>
        </p:nvSpPr>
        <p:spPr>
          <a:xfrm xmlns:a="http://schemas.openxmlformats.org/drawingml/2006/main">
            <a:off x="9429750" y="3971925"/>
            <a:ext cx="52387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417"/>
          </a:bodyPr>
          <a:lstStyle xmlns:a="http://schemas.openxmlformats.org/drawingml/2006/main"/>
          <a:p xmlns:a="http://schemas.openxmlformats.org/drawingml/2006/main">
            <a:pPr algn="l">
              <a:defRPr sz="1200" b="1">
                <a:solidFill>
                  <a:srgbClr val="142735"/>
                </a:solidFill>
                <a:latin typeface="Aptos"/>
                <a:ea typeface="Aptos"/>
                <a:cs typeface="Aptos"/>
              </a:defRPr>
            </a:pPr>
            <a:r>
              <a:rPr sz="1200" b="1">
                <a:solidFill>
                  <a:srgbClr val="142735"/>
                </a:solidFill>
                <a:latin typeface="Aptos"/>
                <a:ea typeface="Aptos"/>
                <a:cs typeface="Aptos"/>
              </a:rPr>
              <a:t>Y₃</a:t>
            </a:r>
          </a:p>
        </p:txBody>
      </p:sp>
      <p:sp>
        <p:nvSpPr>
          <p:cNvPr id="20" name="">
            <a:extLst xmlns:a="http://schemas.openxmlformats.org/drawingml/2006/main">
              <a:ext uri="{FF2B5EF4-FFF2-40B4-BE49-F238E27FC236}">
                <a16:creationId xmlns:a16="http://schemas.microsoft.com/office/drawing/2014/main" id="{06B9F533-DD3A-45E1-A7DE-6D1A9A5CF29C}"/>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04E40A5D-5366-4AB7-B0D1-0DF51D7E5855}"/>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Дешифратор відповідає на запитання: який саме код подано на входи?</a:t>
            </a:r>
          </a:p>
        </p:txBody>
      </p:sp>
    </p:spTree>
    <p:extLst>
      <p:ext uri="{BB962C8B-B14F-4D97-AF65-F5344CB8AC3E}">
        <p14:creationId xmlns:p14="http://schemas.microsoft.com/office/powerpoint/2010/main" val="744539544"/>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38E9580C-DBA7-489B-B659-76CC2400F0B6}"/>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DCA92F0-F942-44A5-89B8-9C010249897A}"/>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ДЕШИФРАТОР</a:t>
            </a:r>
          </a:p>
        </p:txBody>
      </p:sp>
      <p:sp>
        <p:nvSpPr>
          <p:cNvPr id="3" name="">
            <a:extLst xmlns:a="http://schemas.openxmlformats.org/drawingml/2006/main">
              <a:ext uri="{FF2B5EF4-FFF2-40B4-BE49-F238E27FC236}">
                <a16:creationId xmlns:a16="http://schemas.microsoft.com/office/drawing/2014/main" id="{2D494C07-1CE7-418B-9F32-19FD227F2CE3}"/>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Дешифратор 2 у 4</a:t>
            </a:r>
          </a:p>
        </p:txBody>
      </p:sp>
      <p:sp>
        <p:nvSpPr>
          <p:cNvPr id="4" name="">
            <a:extLst xmlns:a="http://schemas.openxmlformats.org/drawingml/2006/main">
              <a:ext uri="{FF2B5EF4-FFF2-40B4-BE49-F238E27FC236}">
                <a16:creationId xmlns:a16="http://schemas.microsoft.com/office/drawing/2014/main" id="{F3E6BD1F-F339-44F8-BEA5-063CE1E54932}"/>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C80A5C56-3875-4D78-8D5C-7B656672C19C}"/>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8</a:t>
            </a:r>
          </a:p>
        </p:txBody>
      </p:sp>
      <p:graphicFrame>
        <p:nvGraphicFramePr>
          <p:cNvPr id="14" name=""/>
          <p:cNvGraphicFramePr/>
          <p:nvPr/>
        </p:nvGraphicFramePr>
        <p:xfrm>
          <a:off xmlns:a="http://schemas.openxmlformats.org/drawingml/2006/main" x="1524000" y="1571625"/>
          <a:ext xmlns:a="http://schemas.openxmlformats.org/drawingml/2006/main" cx="9144000" cy="3333750"/>
        </p:xfrm>
        <a:graphic xmlns:a="http://schemas.openxmlformats.org/drawingml/2006/main">
          <a:graphicData uri="http://schemas.openxmlformats.org/drawingml/2006/table">
            <a:tbl>
              <a:tblPr firstRow="1" bandRow="1"/>
              <a:tblGrid>
                <a:gridCol w="1524000"/>
                <a:gridCol w="1524000"/>
                <a:gridCol w="1524000"/>
                <a:gridCol w="1524000"/>
                <a:gridCol w="1524000"/>
                <a:gridCol w="1524000"/>
              </a:tblGrid>
              <a:tr h="666750">
                <a:tc>
                  <a:txBody>
                    <a:bodyPr/>
                    <a:lstStyle/>
                    <a:p>
                      <a:pPr algn="ctr"/>
                      <a:r>
                        <a:rPr sz="1275" b="1">
                          <a:solidFill>
                            <a:srgbClr val="FFFFFF"/>
                          </a:solidFill>
                          <a:latin typeface="Aptos"/>
                          <a:ea typeface="Aptos"/>
                          <a:cs typeface="Aptos"/>
                        </a:rPr>
                        <a:t>A₁</a:t>
                      </a:r>
                    </a:p>
                  </a:txBody>
                  <a:tcPr marL="91440" marR="91440" marT="45720" marB="45720">
                    <a:solidFill>
                      <a:srgbClr val="163A5F"/>
                    </a:solidFill>
                  </a:tcPr>
                </a:tc>
                <a:tc>
                  <a:txBody>
                    <a:bodyPr/>
                    <a:lstStyle/>
                    <a:p>
                      <a:pPr algn="ctr"/>
                      <a:r>
                        <a:rPr sz="1275" b="1">
                          <a:solidFill>
                            <a:srgbClr val="FFFFFF"/>
                          </a:solidFill>
                          <a:latin typeface="Aptos"/>
                          <a:ea typeface="Aptos"/>
                          <a:cs typeface="Aptos"/>
                        </a:rPr>
                        <a:t>A₀</a:t>
                      </a:r>
                    </a:p>
                  </a:txBody>
                  <a:tcPr marL="91440" marR="91440" marT="45720" marB="45720">
                    <a:solidFill>
                      <a:srgbClr val="163A5F"/>
                    </a:solidFill>
                  </a:tcPr>
                </a:tc>
                <a:tc>
                  <a:txBody>
                    <a:bodyPr/>
                    <a:lstStyle/>
                    <a:p>
                      <a:pPr algn="ctr"/>
                      <a:r>
                        <a:rPr sz="1275" b="1">
                          <a:solidFill>
                            <a:srgbClr val="FFFFFF"/>
                          </a:solidFill>
                          <a:latin typeface="Aptos"/>
                          <a:ea typeface="Aptos"/>
                          <a:cs typeface="Aptos"/>
                        </a:rPr>
                        <a:t>Y₀</a:t>
                      </a:r>
                    </a:p>
                  </a:txBody>
                  <a:tcPr marL="91440" marR="91440" marT="45720" marB="45720">
                    <a:solidFill>
                      <a:srgbClr val="163A5F"/>
                    </a:solidFill>
                  </a:tcPr>
                </a:tc>
                <a:tc>
                  <a:txBody>
                    <a:bodyPr/>
                    <a:lstStyle/>
                    <a:p>
                      <a:pPr algn="ctr"/>
                      <a:r>
                        <a:rPr sz="1275" b="1">
                          <a:solidFill>
                            <a:srgbClr val="FFFFFF"/>
                          </a:solidFill>
                          <a:latin typeface="Aptos"/>
                          <a:ea typeface="Aptos"/>
                          <a:cs typeface="Aptos"/>
                        </a:rPr>
                        <a:t>Y₁</a:t>
                      </a:r>
                    </a:p>
                  </a:txBody>
                  <a:tcPr marL="91440" marR="91440" marT="45720" marB="45720">
                    <a:solidFill>
                      <a:srgbClr val="163A5F"/>
                    </a:solidFill>
                  </a:tcPr>
                </a:tc>
                <a:tc>
                  <a:txBody>
                    <a:bodyPr/>
                    <a:lstStyle/>
                    <a:p>
                      <a:pPr algn="ctr"/>
                      <a:r>
                        <a:rPr sz="1275" b="1">
                          <a:solidFill>
                            <a:srgbClr val="FFFFFF"/>
                          </a:solidFill>
                          <a:latin typeface="Aptos"/>
                          <a:ea typeface="Aptos"/>
                          <a:cs typeface="Aptos"/>
                        </a:rPr>
                        <a:t>Y₂</a:t>
                      </a:r>
                    </a:p>
                  </a:txBody>
                  <a:tcPr marL="91440" marR="91440" marT="45720" marB="45720">
                    <a:solidFill>
                      <a:srgbClr val="163A5F"/>
                    </a:solidFill>
                  </a:tcPr>
                </a:tc>
                <a:tc>
                  <a:txBody>
                    <a:bodyPr/>
                    <a:lstStyle/>
                    <a:p>
                      <a:pPr algn="ctr"/>
                      <a:r>
                        <a:rPr sz="1275" b="1">
                          <a:solidFill>
                            <a:srgbClr val="FFFFFF"/>
                          </a:solidFill>
                          <a:latin typeface="Aptos"/>
                          <a:ea typeface="Aptos"/>
                          <a:cs typeface="Aptos"/>
                        </a:rPr>
                        <a:t>Y₃</a:t>
                      </a:r>
                    </a:p>
                  </a:txBody>
                  <a:tcPr marL="91440" marR="91440" marT="45720" marB="45720">
                    <a:solidFill>
                      <a:srgbClr val="163A5F"/>
                    </a:solidFill>
                  </a:tcPr>
                </a:tc>
              </a:tr>
              <a:tr h="666750">
                <a:tc>
                  <a:txBody>
                    <a:bodyPr/>
                    <a:lstStyle/>
                    <a:p>
                      <a:pPr algn="ctr"/>
                      <a:r>
                        <a:rPr sz="1275">
                          <a:solidFill>
                            <a:srgbClr val="142735"/>
                          </a:solidFill>
                          <a:latin typeface="Aptos"/>
                          <a:ea typeface="Aptos"/>
                          <a:cs typeface="Aptos"/>
                        </a:rPr>
                        <a:t>0</a:t>
                      </a:r>
                    </a:p>
                  </a:txBody>
                  <a:tcPr marL="91440" marR="91440" marT="45720" marB="45720">
                    <a:solidFill>
                      <a:srgbClr val="FFFFFF"/>
                    </a:solidFill>
                  </a:tcPr>
                </a:tc>
                <a:tc>
                  <a:txBody>
                    <a:bodyPr/>
                    <a:lstStyle/>
                    <a:p>
                      <a:pPr algn="ctr"/>
                      <a:r>
                        <a:rPr sz="1275">
                          <a:solidFill>
                            <a:srgbClr val="142735"/>
                          </a:solidFill>
                          <a:latin typeface="Aptos"/>
                          <a:ea typeface="Aptos"/>
                          <a:cs typeface="Aptos"/>
                        </a:rPr>
                        <a:t>0</a:t>
                      </a:r>
                    </a:p>
                  </a:txBody>
                  <a:tcPr marL="91440" marR="91440" marT="45720" marB="45720">
                    <a:solidFill>
                      <a:srgbClr val="FFFFFF"/>
                    </a:solidFill>
                  </a:tcPr>
                </a:tc>
                <a:tc>
                  <a:txBody>
                    <a:bodyPr/>
                    <a:lstStyle/>
                    <a:p>
                      <a:pPr algn="ctr"/>
                      <a:r>
                        <a:rPr sz="1275">
                          <a:solidFill>
                            <a:srgbClr val="142735"/>
                          </a:solidFill>
                          <a:latin typeface="Aptos"/>
                          <a:ea typeface="Aptos"/>
                          <a:cs typeface="Aptos"/>
                        </a:rPr>
                        <a:t>1</a:t>
                      </a:r>
                    </a:p>
                  </a:txBody>
                  <a:tcPr marL="91440" marR="91440" marT="45720" marB="45720">
                    <a:solidFill>
                      <a:srgbClr val="FFFFFF"/>
                    </a:solidFill>
                  </a:tcPr>
                </a:tc>
                <a:tc>
                  <a:txBody>
                    <a:bodyPr/>
                    <a:lstStyle/>
                    <a:p>
                      <a:pPr algn="ctr"/>
                      <a:r>
                        <a:rPr sz="1275">
                          <a:solidFill>
                            <a:srgbClr val="142735"/>
                          </a:solidFill>
                          <a:latin typeface="Aptos"/>
                          <a:ea typeface="Aptos"/>
                          <a:cs typeface="Aptos"/>
                        </a:rPr>
                        <a:t>0</a:t>
                      </a:r>
                    </a:p>
                  </a:txBody>
                  <a:tcPr marL="91440" marR="91440" marT="45720" marB="45720">
                    <a:solidFill>
                      <a:srgbClr val="FFFFFF"/>
                    </a:solidFill>
                  </a:tcPr>
                </a:tc>
                <a:tc>
                  <a:txBody>
                    <a:bodyPr/>
                    <a:lstStyle/>
                    <a:p>
                      <a:pPr algn="ctr"/>
                      <a:r>
                        <a:rPr sz="1275">
                          <a:solidFill>
                            <a:srgbClr val="142735"/>
                          </a:solidFill>
                          <a:latin typeface="Aptos"/>
                          <a:ea typeface="Aptos"/>
                          <a:cs typeface="Aptos"/>
                        </a:rPr>
                        <a:t>0</a:t>
                      </a:r>
                    </a:p>
                  </a:txBody>
                  <a:tcPr marL="91440" marR="91440" marT="45720" marB="45720">
                    <a:solidFill>
                      <a:srgbClr val="FFFFFF"/>
                    </a:solidFill>
                  </a:tcPr>
                </a:tc>
                <a:tc>
                  <a:txBody>
                    <a:bodyPr/>
                    <a:lstStyle/>
                    <a:p>
                      <a:pPr algn="ctr"/>
                      <a:r>
                        <a:rPr sz="1275">
                          <a:solidFill>
                            <a:srgbClr val="142735"/>
                          </a:solidFill>
                          <a:latin typeface="Aptos"/>
                          <a:ea typeface="Aptos"/>
                          <a:cs typeface="Aptos"/>
                        </a:rPr>
                        <a:t>0</a:t>
                      </a:r>
                    </a:p>
                  </a:txBody>
                  <a:tcPr marL="91440" marR="91440" marT="45720" marB="45720">
                    <a:solidFill>
                      <a:srgbClr val="FFFFFF"/>
                    </a:solidFill>
                  </a:tcPr>
                </a:tc>
              </a:tr>
              <a:tr h="666750">
                <a:tc>
                  <a:txBody>
                    <a:bodyPr/>
                    <a:lstStyle/>
                    <a:p>
                      <a:pPr algn="ctr"/>
                      <a:r>
                        <a:rPr sz="1275">
                          <a:solidFill>
                            <a:srgbClr val="142735"/>
                          </a:solidFill>
                          <a:latin typeface="Aptos"/>
                          <a:ea typeface="Aptos"/>
                          <a:cs typeface="Aptos"/>
                        </a:rPr>
                        <a:t>0</a:t>
                      </a:r>
                    </a:p>
                  </a:txBody>
                  <a:tcPr marL="91440" marR="91440" marT="45720" marB="45720">
                    <a:solidFill>
                      <a:srgbClr val="F4F8FB"/>
                    </a:solidFill>
                  </a:tcPr>
                </a:tc>
                <a:tc>
                  <a:txBody>
                    <a:bodyPr/>
                    <a:lstStyle/>
                    <a:p>
                      <a:pPr algn="ctr"/>
                      <a:r>
                        <a:rPr sz="1275">
                          <a:solidFill>
                            <a:srgbClr val="142735"/>
                          </a:solidFill>
                          <a:latin typeface="Aptos"/>
                          <a:ea typeface="Aptos"/>
                          <a:cs typeface="Aptos"/>
                        </a:rPr>
                        <a:t>1</a:t>
                      </a:r>
                    </a:p>
                  </a:txBody>
                  <a:tcPr marL="91440" marR="91440" marT="45720" marB="45720">
                    <a:solidFill>
                      <a:srgbClr val="F4F8FB"/>
                    </a:solidFill>
                  </a:tcPr>
                </a:tc>
                <a:tc>
                  <a:txBody>
                    <a:bodyPr/>
                    <a:lstStyle/>
                    <a:p>
                      <a:pPr algn="ctr"/>
                      <a:r>
                        <a:rPr sz="1275">
                          <a:solidFill>
                            <a:srgbClr val="142735"/>
                          </a:solidFill>
                          <a:latin typeface="Aptos"/>
                          <a:ea typeface="Aptos"/>
                          <a:cs typeface="Aptos"/>
                        </a:rPr>
                        <a:t>0</a:t>
                      </a:r>
                    </a:p>
                  </a:txBody>
                  <a:tcPr marL="91440" marR="91440" marT="45720" marB="45720">
                    <a:solidFill>
                      <a:srgbClr val="F4F8FB"/>
                    </a:solidFill>
                  </a:tcPr>
                </a:tc>
                <a:tc>
                  <a:txBody>
                    <a:bodyPr/>
                    <a:lstStyle/>
                    <a:p>
                      <a:pPr algn="ctr"/>
                      <a:r>
                        <a:rPr sz="1275">
                          <a:solidFill>
                            <a:srgbClr val="142735"/>
                          </a:solidFill>
                          <a:latin typeface="Aptos"/>
                          <a:ea typeface="Aptos"/>
                          <a:cs typeface="Aptos"/>
                        </a:rPr>
                        <a:t>1</a:t>
                      </a:r>
                    </a:p>
                  </a:txBody>
                  <a:tcPr marL="91440" marR="91440" marT="45720" marB="45720">
                    <a:solidFill>
                      <a:srgbClr val="F4F8FB"/>
                    </a:solidFill>
                  </a:tcPr>
                </a:tc>
                <a:tc>
                  <a:txBody>
                    <a:bodyPr/>
                    <a:lstStyle/>
                    <a:p>
                      <a:pPr algn="ctr"/>
                      <a:r>
                        <a:rPr sz="1275">
                          <a:solidFill>
                            <a:srgbClr val="142735"/>
                          </a:solidFill>
                          <a:latin typeface="Aptos"/>
                          <a:ea typeface="Aptos"/>
                          <a:cs typeface="Aptos"/>
                        </a:rPr>
                        <a:t>0</a:t>
                      </a:r>
                    </a:p>
                  </a:txBody>
                  <a:tcPr marL="91440" marR="91440" marT="45720" marB="45720">
                    <a:solidFill>
                      <a:srgbClr val="F4F8FB"/>
                    </a:solidFill>
                  </a:tcPr>
                </a:tc>
                <a:tc>
                  <a:txBody>
                    <a:bodyPr/>
                    <a:lstStyle/>
                    <a:p>
                      <a:pPr algn="ctr"/>
                      <a:r>
                        <a:rPr sz="1275">
                          <a:solidFill>
                            <a:srgbClr val="142735"/>
                          </a:solidFill>
                          <a:latin typeface="Aptos"/>
                          <a:ea typeface="Aptos"/>
                          <a:cs typeface="Aptos"/>
                        </a:rPr>
                        <a:t>0</a:t>
                      </a:r>
                    </a:p>
                  </a:txBody>
                  <a:tcPr marL="91440" marR="91440" marT="45720" marB="45720">
                    <a:solidFill>
                      <a:srgbClr val="F4F8FB"/>
                    </a:solidFill>
                  </a:tcPr>
                </a:tc>
              </a:tr>
              <a:tr h="666750">
                <a:tc>
                  <a:txBody>
                    <a:bodyPr/>
                    <a:lstStyle/>
                    <a:p>
                      <a:pPr algn="ctr"/>
                      <a:r>
                        <a:rPr sz="1275">
                          <a:solidFill>
                            <a:srgbClr val="142735"/>
                          </a:solidFill>
                          <a:latin typeface="Aptos"/>
                          <a:ea typeface="Aptos"/>
                          <a:cs typeface="Aptos"/>
                        </a:rPr>
                        <a:t>1</a:t>
                      </a:r>
                    </a:p>
                  </a:txBody>
                  <a:tcPr marL="91440" marR="91440" marT="45720" marB="45720">
                    <a:solidFill>
                      <a:srgbClr val="FFFFFF"/>
                    </a:solidFill>
                  </a:tcPr>
                </a:tc>
                <a:tc>
                  <a:txBody>
                    <a:bodyPr/>
                    <a:lstStyle/>
                    <a:p>
                      <a:pPr algn="ctr"/>
                      <a:r>
                        <a:rPr sz="1275">
                          <a:solidFill>
                            <a:srgbClr val="142735"/>
                          </a:solidFill>
                          <a:latin typeface="Aptos"/>
                          <a:ea typeface="Aptos"/>
                          <a:cs typeface="Aptos"/>
                        </a:rPr>
                        <a:t>0</a:t>
                      </a:r>
                    </a:p>
                  </a:txBody>
                  <a:tcPr marL="91440" marR="91440" marT="45720" marB="45720">
                    <a:solidFill>
                      <a:srgbClr val="FFFFFF"/>
                    </a:solidFill>
                  </a:tcPr>
                </a:tc>
                <a:tc>
                  <a:txBody>
                    <a:bodyPr/>
                    <a:lstStyle/>
                    <a:p>
                      <a:pPr algn="ctr"/>
                      <a:r>
                        <a:rPr sz="1275">
                          <a:solidFill>
                            <a:srgbClr val="142735"/>
                          </a:solidFill>
                          <a:latin typeface="Aptos"/>
                          <a:ea typeface="Aptos"/>
                          <a:cs typeface="Aptos"/>
                        </a:rPr>
                        <a:t>0</a:t>
                      </a:r>
                    </a:p>
                  </a:txBody>
                  <a:tcPr marL="91440" marR="91440" marT="45720" marB="45720">
                    <a:solidFill>
                      <a:srgbClr val="FFFFFF"/>
                    </a:solidFill>
                  </a:tcPr>
                </a:tc>
                <a:tc>
                  <a:txBody>
                    <a:bodyPr/>
                    <a:lstStyle/>
                    <a:p>
                      <a:pPr algn="ctr"/>
                      <a:r>
                        <a:rPr sz="1275">
                          <a:solidFill>
                            <a:srgbClr val="142735"/>
                          </a:solidFill>
                          <a:latin typeface="Aptos"/>
                          <a:ea typeface="Aptos"/>
                          <a:cs typeface="Aptos"/>
                        </a:rPr>
                        <a:t>0</a:t>
                      </a:r>
                    </a:p>
                  </a:txBody>
                  <a:tcPr marL="91440" marR="91440" marT="45720" marB="45720">
                    <a:solidFill>
                      <a:srgbClr val="FFFFFF"/>
                    </a:solidFill>
                  </a:tcPr>
                </a:tc>
                <a:tc>
                  <a:txBody>
                    <a:bodyPr/>
                    <a:lstStyle/>
                    <a:p>
                      <a:pPr algn="ctr"/>
                      <a:r>
                        <a:rPr sz="1275">
                          <a:solidFill>
                            <a:srgbClr val="142735"/>
                          </a:solidFill>
                          <a:latin typeface="Aptos"/>
                          <a:ea typeface="Aptos"/>
                          <a:cs typeface="Aptos"/>
                        </a:rPr>
                        <a:t>1</a:t>
                      </a:r>
                    </a:p>
                  </a:txBody>
                  <a:tcPr marL="91440" marR="91440" marT="45720" marB="45720">
                    <a:solidFill>
                      <a:srgbClr val="FFFFFF"/>
                    </a:solidFill>
                  </a:tcPr>
                </a:tc>
                <a:tc>
                  <a:txBody>
                    <a:bodyPr/>
                    <a:lstStyle/>
                    <a:p>
                      <a:pPr algn="ctr"/>
                      <a:r>
                        <a:rPr sz="1275">
                          <a:solidFill>
                            <a:srgbClr val="142735"/>
                          </a:solidFill>
                          <a:latin typeface="Aptos"/>
                          <a:ea typeface="Aptos"/>
                          <a:cs typeface="Aptos"/>
                        </a:rPr>
                        <a:t>0</a:t>
                      </a:r>
                    </a:p>
                  </a:txBody>
                  <a:tcPr marL="91440" marR="91440" marT="45720" marB="45720">
                    <a:solidFill>
                      <a:srgbClr val="FFFFFF"/>
                    </a:solidFill>
                  </a:tcPr>
                </a:tc>
              </a:tr>
              <a:tr h="666750">
                <a:tc>
                  <a:txBody>
                    <a:bodyPr/>
                    <a:lstStyle/>
                    <a:p>
                      <a:pPr algn="ctr"/>
                      <a:r>
                        <a:rPr sz="1275">
                          <a:solidFill>
                            <a:srgbClr val="142735"/>
                          </a:solidFill>
                          <a:latin typeface="Aptos"/>
                          <a:ea typeface="Aptos"/>
                          <a:cs typeface="Aptos"/>
                        </a:rPr>
                        <a:t>1</a:t>
                      </a:r>
                    </a:p>
                  </a:txBody>
                  <a:tcPr marL="91440" marR="91440" marT="45720" marB="45720">
                    <a:solidFill>
                      <a:srgbClr val="F4F8FB"/>
                    </a:solidFill>
                  </a:tcPr>
                </a:tc>
                <a:tc>
                  <a:txBody>
                    <a:bodyPr/>
                    <a:lstStyle/>
                    <a:p>
                      <a:pPr algn="ctr"/>
                      <a:r>
                        <a:rPr sz="1275">
                          <a:solidFill>
                            <a:srgbClr val="142735"/>
                          </a:solidFill>
                          <a:latin typeface="Aptos"/>
                          <a:ea typeface="Aptos"/>
                          <a:cs typeface="Aptos"/>
                        </a:rPr>
                        <a:t>1</a:t>
                      </a:r>
                    </a:p>
                  </a:txBody>
                  <a:tcPr marL="91440" marR="91440" marT="45720" marB="45720">
                    <a:solidFill>
                      <a:srgbClr val="F4F8FB"/>
                    </a:solidFill>
                  </a:tcPr>
                </a:tc>
                <a:tc>
                  <a:txBody>
                    <a:bodyPr/>
                    <a:lstStyle/>
                    <a:p>
                      <a:pPr algn="ctr"/>
                      <a:r>
                        <a:rPr sz="1275">
                          <a:solidFill>
                            <a:srgbClr val="142735"/>
                          </a:solidFill>
                          <a:latin typeface="Aptos"/>
                          <a:ea typeface="Aptos"/>
                          <a:cs typeface="Aptos"/>
                        </a:rPr>
                        <a:t>0</a:t>
                      </a:r>
                    </a:p>
                  </a:txBody>
                  <a:tcPr marL="91440" marR="91440" marT="45720" marB="45720">
                    <a:solidFill>
                      <a:srgbClr val="F4F8FB"/>
                    </a:solidFill>
                  </a:tcPr>
                </a:tc>
                <a:tc>
                  <a:txBody>
                    <a:bodyPr/>
                    <a:lstStyle/>
                    <a:p>
                      <a:pPr algn="ctr"/>
                      <a:r>
                        <a:rPr sz="1275">
                          <a:solidFill>
                            <a:srgbClr val="142735"/>
                          </a:solidFill>
                          <a:latin typeface="Aptos"/>
                          <a:ea typeface="Aptos"/>
                          <a:cs typeface="Aptos"/>
                        </a:rPr>
                        <a:t>0</a:t>
                      </a:r>
                    </a:p>
                  </a:txBody>
                  <a:tcPr marL="91440" marR="91440" marT="45720" marB="45720">
                    <a:solidFill>
                      <a:srgbClr val="F4F8FB"/>
                    </a:solidFill>
                  </a:tcPr>
                </a:tc>
                <a:tc>
                  <a:txBody>
                    <a:bodyPr/>
                    <a:lstStyle/>
                    <a:p>
                      <a:pPr algn="ctr"/>
                      <a:r>
                        <a:rPr sz="1275">
                          <a:solidFill>
                            <a:srgbClr val="142735"/>
                          </a:solidFill>
                          <a:latin typeface="Aptos"/>
                          <a:ea typeface="Aptos"/>
                          <a:cs typeface="Aptos"/>
                        </a:rPr>
                        <a:t>0</a:t>
                      </a:r>
                    </a:p>
                  </a:txBody>
                  <a:tcPr marL="91440" marR="91440" marT="45720" marB="45720">
                    <a:solidFill>
                      <a:srgbClr val="F4F8FB"/>
                    </a:solidFill>
                  </a:tcPr>
                </a:tc>
                <a:tc>
                  <a:txBody>
                    <a:bodyPr/>
                    <a:lstStyle/>
                    <a:p>
                      <a:pPr algn="ctr"/>
                      <a:r>
                        <a:rPr sz="1275">
                          <a:solidFill>
                            <a:srgbClr val="142735"/>
                          </a:solidFill>
                          <a:latin typeface="Aptos"/>
                          <a:ea typeface="Aptos"/>
                          <a:cs typeface="Aptos"/>
                        </a:rPr>
                        <a:t>1</a:t>
                      </a:r>
                    </a:p>
                  </a:txBody>
                  <a:tcPr marL="91440" marR="91440" marT="45720" marB="45720">
                    <a:solidFill>
                      <a:srgbClr val="F4F8FB"/>
                    </a:solidFill>
                  </a:tcPr>
                </a:tc>
              </a:tr>
            </a:tbl>
          </a:graphicData>
        </a:graphic>
      </p:graphicFrame>
      <p:sp>
        <p:nvSpPr>
          <p:cNvPr id="7" name="">
            <a:extLst xmlns:a="http://schemas.openxmlformats.org/drawingml/2006/main">
              <a:ext uri="{FF2B5EF4-FFF2-40B4-BE49-F238E27FC236}">
                <a16:creationId xmlns:a16="http://schemas.microsoft.com/office/drawing/2014/main" id="{71D9B54F-021E-4ADB-BFF1-798CE4D2D324}"/>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448E7E41-45F0-4FAE-8BE0-DD991B9FB4B0}"/>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Чотири виходи безпосередньо відповідають чотирьом мінтермам двох змінних.</a:t>
            </a:r>
          </a:p>
        </p:txBody>
      </p:sp>
    </p:spTree>
    <p:extLst>
      <p:ext uri="{BB962C8B-B14F-4D97-AF65-F5344CB8AC3E}">
        <p14:creationId xmlns:p14="http://schemas.microsoft.com/office/powerpoint/2010/main" val="375095463"/>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9" name="">
            <a:extLst xmlns:a="http://schemas.openxmlformats.org/drawingml/2006/main">
              <a:ext uri="{FF2B5EF4-FFF2-40B4-BE49-F238E27FC236}">
                <a16:creationId xmlns:a16="http://schemas.microsoft.com/office/drawing/2014/main" id="{E9B60FAE-EDB3-4729-987E-9D3B4CE3C257}"/>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7EA15A3-4716-471B-A99C-42537DCE2559}"/>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ДЕШИФРАТОР</a:t>
            </a:r>
          </a:p>
        </p:txBody>
      </p:sp>
      <p:sp>
        <p:nvSpPr>
          <p:cNvPr id="3" name="">
            <a:extLst xmlns:a="http://schemas.openxmlformats.org/drawingml/2006/main">
              <a:ext uri="{FF2B5EF4-FFF2-40B4-BE49-F238E27FC236}">
                <a16:creationId xmlns:a16="http://schemas.microsoft.com/office/drawing/2014/main" id="{3980D7FF-0011-4B00-8BC0-48B544FC2F42}"/>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Рівняння виходів дешифратора 2 у 4</a:t>
            </a:r>
          </a:p>
        </p:txBody>
      </p:sp>
      <p:sp>
        <p:nvSpPr>
          <p:cNvPr id="4" name="">
            <a:extLst xmlns:a="http://schemas.openxmlformats.org/drawingml/2006/main">
              <a:ext uri="{FF2B5EF4-FFF2-40B4-BE49-F238E27FC236}">
                <a16:creationId xmlns:a16="http://schemas.microsoft.com/office/drawing/2014/main" id="{31CCD460-1163-453F-A7EB-59DD35D4D11C}"/>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26BC65C4-BA2D-41AF-BD1B-15803DB80FD0}"/>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9</a:t>
            </a:r>
          </a:p>
        </p:txBody>
      </p:sp>
      <p:sp>
        <p:nvSpPr>
          <p:cNvPr id="6" name="">
            <a:extLst xmlns:a="http://schemas.openxmlformats.org/drawingml/2006/main">
              <a:ext uri="{FF2B5EF4-FFF2-40B4-BE49-F238E27FC236}">
                <a16:creationId xmlns:a16="http://schemas.microsoft.com/office/drawing/2014/main" id="{D89431F2-9CD0-4DB7-9837-27A9CD06DCAA}"/>
              </a:ext>
            </a:extLst>
          </p:cNvPr>
          <p:cNvSpPr>
            <a:spLocks xmlns:a="http://schemas.openxmlformats.org/drawingml/2006/main" noGrp="1"/>
          </p:cNvSpPr>
          <p:nvPr/>
        </p:nvSpPr>
        <p:spPr>
          <a:xfrm xmlns:a="http://schemas.openxmlformats.org/drawingml/2006/main">
            <a:off x="809625" y="1762125"/>
            <a:ext cx="2571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1">
                <a:solidFill>
                  <a:srgbClr val="0B2035"/>
                </a:solidFill>
                <a:latin typeface="Aptos"/>
                <a:ea typeface="Aptos"/>
                <a:cs typeface="Aptos"/>
              </a:defRPr>
            </a:pPr>
            <a:r>
              <a:rPr sz="1500" b="1">
                <a:solidFill>
                  <a:srgbClr val="0B2035"/>
                </a:solidFill>
                <a:latin typeface="Aptos"/>
                <a:ea typeface="Aptos"/>
                <a:cs typeface="Aptos"/>
              </a:rPr>
              <a:t>Y₀=A̅₁∧A̅₀</a:t>
            </a:r>
          </a:p>
        </p:txBody>
      </p:sp>
      <p:sp>
        <p:nvSpPr>
          <p:cNvPr id="7" name="">
            <a:extLst xmlns:a="http://schemas.openxmlformats.org/drawingml/2006/main">
              <a:ext uri="{FF2B5EF4-FFF2-40B4-BE49-F238E27FC236}">
                <a16:creationId xmlns:a16="http://schemas.microsoft.com/office/drawing/2014/main" id="{7A5825E3-BEE7-4175-AB59-227E56E07734}"/>
              </a:ext>
            </a:extLst>
          </p:cNvPr>
          <p:cNvSpPr>
            <a:spLocks xmlns:a="http://schemas.openxmlformats.org/drawingml/2006/main" noGrp="1"/>
          </p:cNvSpPr>
          <p:nvPr/>
        </p:nvSpPr>
        <p:spPr>
          <a:xfrm xmlns:a="http://schemas.openxmlformats.org/drawingml/2006/main">
            <a:off x="3524250" y="1952625"/>
            <a:ext cx="1333500" cy="0"/>
          </a:xfrm>
          <a:prstGeom xmlns:a="http://schemas.openxmlformats.org/drawingml/2006/main" prst="line">
            <a:avLst/>
          </a:prstGeom>
          <a:noFill xmlns:a="http://schemas.openxmlformats.org/drawingml/2006/main"/>
          <a:ln xmlns:a="http://schemas.openxmlformats.org/drawingml/2006/main" w="19050">
            <a:solidFill>
              <a:srgbClr val="163A5F"/>
            </a:solidFill>
            <a:prstDash val="solid"/>
          </a:ln>
        </p:spPr>
      </p:sp>
      <p:pic>
        <p:nvPicPr>
          <p:cNvPr id="36" name=""/>
          <p:cNvPicPr>
            <a:picLocks xmlns:a="http://schemas.openxmlformats.org/drawingml/2006/main" noChangeAspect="1"/>
          </p:cNvPicPr>
          <p:nvPr/>
        </p:nvPicPr>
        <p:blipFill>
          <a:blip xmlns:r="http://schemas.openxmlformats.org/officeDocument/2006/relationships" xmlns:a="http://schemas.openxmlformats.org/drawingml/2006/main" r:embed="Rb0bf7f4b5d784a8e">
            <a:extLst>
              <a:ext uri="{96DAC541-7B7A-43D3-8B79-37D633B846F1}">
                <asvg:svgBlip xmlns:asvg="http://schemas.microsoft.com/office/drawing/2016/SVG/main" r:embed="R059d04514eaa4d36"/>
              </a:ext>
            </a:extLst>
          </a:blip>
          <a:stretch xmlns:a="http://schemas.openxmlformats.org/drawingml/2006/main"/>
        </p:blipFill>
        <p:spPr>
          <a:xfrm xmlns:a="http://schemas.openxmlformats.org/drawingml/2006/main">
            <a:off x="4953000" y="1571625"/>
            <a:ext cx="1143000" cy="76200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7BA7A2D8-9FED-44F7-AE4F-A157BAA030B1}"/>
              </a:ext>
            </a:extLst>
          </p:cNvPr>
          <p:cNvSpPr>
            <a:spLocks xmlns:a="http://schemas.openxmlformats.org/drawingml/2006/main" noGrp="1"/>
          </p:cNvSpPr>
          <p:nvPr/>
        </p:nvSpPr>
        <p:spPr>
          <a:xfrm xmlns:a="http://schemas.openxmlformats.org/drawingml/2006/main">
            <a:off x="6096000" y="1952625"/>
            <a:ext cx="1428750"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10" name="">
            <a:extLst xmlns:a="http://schemas.openxmlformats.org/drawingml/2006/main">
              <a:ext uri="{FF2B5EF4-FFF2-40B4-BE49-F238E27FC236}">
                <a16:creationId xmlns:a16="http://schemas.microsoft.com/office/drawing/2014/main" id="{E30B36F6-7124-4564-AFDF-BAF367ACBDD2}"/>
              </a:ext>
            </a:extLst>
          </p:cNvPr>
          <p:cNvSpPr>
            <a:spLocks xmlns:a="http://schemas.openxmlformats.org/drawingml/2006/main" noGrp="1"/>
          </p:cNvSpPr>
          <p:nvPr/>
        </p:nvSpPr>
        <p:spPr>
          <a:xfrm xmlns:a="http://schemas.openxmlformats.org/drawingml/2006/main">
            <a:off x="7667625" y="1809750"/>
            <a:ext cx="476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4444"/>
          </a:bodyPr>
          <a:lstStyle xmlns:a="http://schemas.openxmlformats.org/drawingml/2006/main"/>
          <a:p xmlns:a="http://schemas.openxmlformats.org/drawingml/2006/main">
            <a:pPr algn="l">
              <a:defRPr sz="1350" b="1">
                <a:solidFill>
                  <a:srgbClr val="142735"/>
                </a:solidFill>
                <a:latin typeface="Aptos"/>
                <a:ea typeface="Aptos"/>
                <a:cs typeface="Aptos"/>
              </a:defRPr>
            </a:pPr>
            <a:r>
              <a:rPr sz="1350" b="1">
                <a:solidFill>
                  <a:srgbClr val="142735"/>
                </a:solidFill>
                <a:latin typeface="Aptos"/>
                <a:ea typeface="Aptos"/>
                <a:cs typeface="Aptos"/>
              </a:rPr>
              <a:t>Y0</a:t>
            </a:r>
          </a:p>
        </p:txBody>
      </p:sp>
      <p:sp>
        <p:nvSpPr>
          <p:cNvPr id="11" name="">
            <a:extLst xmlns:a="http://schemas.openxmlformats.org/drawingml/2006/main">
              <a:ext uri="{FF2B5EF4-FFF2-40B4-BE49-F238E27FC236}">
                <a16:creationId xmlns:a16="http://schemas.microsoft.com/office/drawing/2014/main" id="{E0B2B145-E984-4B4D-BBC6-AEC3552E7C38}"/>
              </a:ext>
            </a:extLst>
          </p:cNvPr>
          <p:cNvSpPr>
            <a:spLocks xmlns:a="http://schemas.openxmlformats.org/drawingml/2006/main" noGrp="1"/>
          </p:cNvSpPr>
          <p:nvPr/>
        </p:nvSpPr>
        <p:spPr>
          <a:xfrm xmlns:a="http://schemas.openxmlformats.org/drawingml/2006/main">
            <a:off x="809625" y="2714625"/>
            <a:ext cx="2571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1">
                <a:solidFill>
                  <a:srgbClr val="0B2035"/>
                </a:solidFill>
                <a:latin typeface="Aptos"/>
                <a:ea typeface="Aptos"/>
                <a:cs typeface="Aptos"/>
              </a:defRPr>
            </a:pPr>
            <a:r>
              <a:rPr sz="1500" b="1">
                <a:solidFill>
                  <a:srgbClr val="0B2035"/>
                </a:solidFill>
                <a:latin typeface="Aptos"/>
                <a:ea typeface="Aptos"/>
                <a:cs typeface="Aptos"/>
              </a:rPr>
              <a:t>Y₁=A̅₁∧A₀</a:t>
            </a:r>
          </a:p>
        </p:txBody>
      </p:sp>
      <p:sp>
        <p:nvSpPr>
          <p:cNvPr id="12" name="">
            <a:extLst xmlns:a="http://schemas.openxmlformats.org/drawingml/2006/main">
              <a:ext uri="{FF2B5EF4-FFF2-40B4-BE49-F238E27FC236}">
                <a16:creationId xmlns:a16="http://schemas.microsoft.com/office/drawing/2014/main" id="{163DE33D-E508-478F-BEF0-87AA9A11C057}"/>
              </a:ext>
            </a:extLst>
          </p:cNvPr>
          <p:cNvSpPr>
            <a:spLocks xmlns:a="http://schemas.openxmlformats.org/drawingml/2006/main" noGrp="1"/>
          </p:cNvSpPr>
          <p:nvPr/>
        </p:nvSpPr>
        <p:spPr>
          <a:xfrm xmlns:a="http://schemas.openxmlformats.org/drawingml/2006/main">
            <a:off x="3524250" y="2905125"/>
            <a:ext cx="1333500" cy="0"/>
          </a:xfrm>
          <a:prstGeom xmlns:a="http://schemas.openxmlformats.org/drawingml/2006/main" prst="line">
            <a:avLst/>
          </a:prstGeom>
          <a:noFill xmlns:a="http://schemas.openxmlformats.org/drawingml/2006/main"/>
          <a:ln xmlns:a="http://schemas.openxmlformats.org/drawingml/2006/main" w="19050">
            <a:solidFill>
              <a:srgbClr val="163A5F"/>
            </a:solidFill>
            <a:prstDash val="solid"/>
          </a:ln>
        </p:spPr>
      </p:sp>
      <p:pic>
        <p:nvPicPr>
          <p:cNvPr id="41" name=""/>
          <p:cNvPicPr>
            <a:picLocks xmlns:a="http://schemas.openxmlformats.org/drawingml/2006/main" noChangeAspect="1"/>
          </p:cNvPicPr>
          <p:nvPr/>
        </p:nvPicPr>
        <p:blipFill>
          <a:blip xmlns:r="http://schemas.openxmlformats.org/officeDocument/2006/relationships" xmlns:a="http://schemas.openxmlformats.org/drawingml/2006/main" r:embed="R6bbced148cd84dfa">
            <a:extLst>
              <a:ext uri="{96DAC541-7B7A-43D3-8B79-37D633B846F1}">
                <asvg:svgBlip xmlns:asvg="http://schemas.microsoft.com/office/drawing/2016/SVG/main" r:embed="R1ded44b58a33443b"/>
              </a:ext>
            </a:extLst>
          </a:blip>
          <a:stretch xmlns:a="http://schemas.openxmlformats.org/drawingml/2006/main"/>
        </p:blipFill>
        <p:spPr>
          <a:xfrm xmlns:a="http://schemas.openxmlformats.org/drawingml/2006/main">
            <a:off x="4953000" y="2524125"/>
            <a:ext cx="1143000" cy="762000"/>
          </a:xfrm>
          <a:prstGeom xmlns:a="http://schemas.openxmlformats.org/drawingml/2006/main" prst="rect">
            <a:avLst/>
          </a:prstGeom>
        </p:spPr>
      </p:pic>
      <p:sp>
        <p:nvSpPr>
          <p:cNvPr id="14" name="">
            <a:extLst xmlns:a="http://schemas.openxmlformats.org/drawingml/2006/main">
              <a:ext uri="{FF2B5EF4-FFF2-40B4-BE49-F238E27FC236}">
                <a16:creationId xmlns:a16="http://schemas.microsoft.com/office/drawing/2014/main" id="{387818BB-D5E8-42EF-893E-A42245C8327A}"/>
              </a:ext>
            </a:extLst>
          </p:cNvPr>
          <p:cNvSpPr>
            <a:spLocks xmlns:a="http://schemas.openxmlformats.org/drawingml/2006/main" noGrp="1"/>
          </p:cNvSpPr>
          <p:nvPr/>
        </p:nvSpPr>
        <p:spPr>
          <a:xfrm xmlns:a="http://schemas.openxmlformats.org/drawingml/2006/main">
            <a:off x="6096000" y="2905125"/>
            <a:ext cx="1428750"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15" name="">
            <a:extLst xmlns:a="http://schemas.openxmlformats.org/drawingml/2006/main">
              <a:ext uri="{FF2B5EF4-FFF2-40B4-BE49-F238E27FC236}">
                <a16:creationId xmlns:a16="http://schemas.microsoft.com/office/drawing/2014/main" id="{F43D6582-9108-4CE3-8BB8-DDDAC84BC81E}"/>
              </a:ext>
            </a:extLst>
          </p:cNvPr>
          <p:cNvSpPr>
            <a:spLocks xmlns:a="http://schemas.openxmlformats.org/drawingml/2006/main" noGrp="1"/>
          </p:cNvSpPr>
          <p:nvPr/>
        </p:nvSpPr>
        <p:spPr>
          <a:xfrm xmlns:a="http://schemas.openxmlformats.org/drawingml/2006/main">
            <a:off x="7667625" y="2762250"/>
            <a:ext cx="476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4444"/>
          </a:bodyPr>
          <a:lstStyle xmlns:a="http://schemas.openxmlformats.org/drawingml/2006/main"/>
          <a:p xmlns:a="http://schemas.openxmlformats.org/drawingml/2006/main">
            <a:pPr algn="l">
              <a:defRPr sz="1350" b="1">
                <a:solidFill>
                  <a:srgbClr val="142735"/>
                </a:solidFill>
                <a:latin typeface="Aptos"/>
                <a:ea typeface="Aptos"/>
                <a:cs typeface="Aptos"/>
              </a:defRPr>
            </a:pPr>
            <a:r>
              <a:rPr sz="1350" b="1">
                <a:solidFill>
                  <a:srgbClr val="142735"/>
                </a:solidFill>
                <a:latin typeface="Aptos"/>
                <a:ea typeface="Aptos"/>
                <a:cs typeface="Aptos"/>
              </a:rPr>
              <a:t>Y1</a:t>
            </a:r>
          </a:p>
        </p:txBody>
      </p:sp>
      <p:sp>
        <p:nvSpPr>
          <p:cNvPr id="16" name="">
            <a:extLst xmlns:a="http://schemas.openxmlformats.org/drawingml/2006/main">
              <a:ext uri="{FF2B5EF4-FFF2-40B4-BE49-F238E27FC236}">
                <a16:creationId xmlns:a16="http://schemas.microsoft.com/office/drawing/2014/main" id="{D0DEF6A3-BC20-415B-B3D1-33A7D121A0B5}"/>
              </a:ext>
            </a:extLst>
          </p:cNvPr>
          <p:cNvSpPr>
            <a:spLocks xmlns:a="http://schemas.openxmlformats.org/drawingml/2006/main" noGrp="1"/>
          </p:cNvSpPr>
          <p:nvPr/>
        </p:nvSpPr>
        <p:spPr>
          <a:xfrm xmlns:a="http://schemas.openxmlformats.org/drawingml/2006/main">
            <a:off x="809625" y="3667125"/>
            <a:ext cx="2571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1">
                <a:solidFill>
                  <a:srgbClr val="0B2035"/>
                </a:solidFill>
                <a:latin typeface="Aptos"/>
                <a:ea typeface="Aptos"/>
                <a:cs typeface="Aptos"/>
              </a:defRPr>
            </a:pPr>
            <a:r>
              <a:rPr sz="1500" b="1">
                <a:solidFill>
                  <a:srgbClr val="0B2035"/>
                </a:solidFill>
                <a:latin typeface="Aptos"/>
                <a:ea typeface="Aptos"/>
                <a:cs typeface="Aptos"/>
              </a:rPr>
              <a:t>Y₂=A₁∧A̅₀</a:t>
            </a:r>
          </a:p>
        </p:txBody>
      </p:sp>
      <p:sp>
        <p:nvSpPr>
          <p:cNvPr id="17" name="">
            <a:extLst xmlns:a="http://schemas.openxmlformats.org/drawingml/2006/main">
              <a:ext uri="{FF2B5EF4-FFF2-40B4-BE49-F238E27FC236}">
                <a16:creationId xmlns:a16="http://schemas.microsoft.com/office/drawing/2014/main" id="{CAB08716-AAD6-4C23-A659-3FF4D0CCD3F5}"/>
              </a:ext>
            </a:extLst>
          </p:cNvPr>
          <p:cNvSpPr>
            <a:spLocks xmlns:a="http://schemas.openxmlformats.org/drawingml/2006/main" noGrp="1"/>
          </p:cNvSpPr>
          <p:nvPr/>
        </p:nvSpPr>
        <p:spPr>
          <a:xfrm xmlns:a="http://schemas.openxmlformats.org/drawingml/2006/main">
            <a:off x="3524250" y="3857625"/>
            <a:ext cx="1333500" cy="0"/>
          </a:xfrm>
          <a:prstGeom xmlns:a="http://schemas.openxmlformats.org/drawingml/2006/main" prst="line">
            <a:avLst/>
          </a:prstGeom>
          <a:noFill xmlns:a="http://schemas.openxmlformats.org/drawingml/2006/main"/>
          <a:ln xmlns:a="http://schemas.openxmlformats.org/drawingml/2006/main" w="19050">
            <a:solidFill>
              <a:srgbClr val="163A5F"/>
            </a:solidFill>
            <a:prstDash val="solid"/>
          </a:ln>
        </p:spPr>
      </p:sp>
      <p:pic>
        <p:nvPicPr>
          <p:cNvPr id="46" name=""/>
          <p:cNvPicPr>
            <a:picLocks xmlns:a="http://schemas.openxmlformats.org/drawingml/2006/main" noChangeAspect="1"/>
          </p:cNvPicPr>
          <p:nvPr/>
        </p:nvPicPr>
        <p:blipFill>
          <a:blip xmlns:r="http://schemas.openxmlformats.org/officeDocument/2006/relationships" xmlns:a="http://schemas.openxmlformats.org/drawingml/2006/main" r:embed="R7db716e88d65445b">
            <a:extLst>
              <a:ext uri="{96DAC541-7B7A-43D3-8B79-37D633B846F1}">
                <asvg:svgBlip xmlns:asvg="http://schemas.microsoft.com/office/drawing/2016/SVG/main" r:embed="R5e578364e9104cb5"/>
              </a:ext>
            </a:extLst>
          </a:blip>
          <a:stretch xmlns:a="http://schemas.openxmlformats.org/drawingml/2006/main"/>
        </p:blipFill>
        <p:spPr>
          <a:xfrm xmlns:a="http://schemas.openxmlformats.org/drawingml/2006/main">
            <a:off x="4953000" y="3476625"/>
            <a:ext cx="1143000" cy="762000"/>
          </a:xfrm>
          <a:prstGeom xmlns:a="http://schemas.openxmlformats.org/drawingml/2006/main" prst="rect">
            <a:avLst/>
          </a:prstGeom>
        </p:spPr>
      </p:pic>
      <p:sp>
        <p:nvSpPr>
          <p:cNvPr id="19" name="">
            <a:extLst xmlns:a="http://schemas.openxmlformats.org/drawingml/2006/main">
              <a:ext uri="{FF2B5EF4-FFF2-40B4-BE49-F238E27FC236}">
                <a16:creationId xmlns:a16="http://schemas.microsoft.com/office/drawing/2014/main" id="{02B723A1-6684-4C3E-AA44-E5B64727B6D6}"/>
              </a:ext>
            </a:extLst>
          </p:cNvPr>
          <p:cNvSpPr>
            <a:spLocks xmlns:a="http://schemas.openxmlformats.org/drawingml/2006/main" noGrp="1"/>
          </p:cNvSpPr>
          <p:nvPr/>
        </p:nvSpPr>
        <p:spPr>
          <a:xfrm xmlns:a="http://schemas.openxmlformats.org/drawingml/2006/main">
            <a:off x="6096000" y="3857625"/>
            <a:ext cx="1428750" cy="0"/>
          </a:xfrm>
          <a:prstGeom xmlns:a="http://schemas.openxmlformats.org/drawingml/2006/main" prst="line">
            <a:avLst/>
          </a:prstGeom>
          <a:noFill xmlns:a="http://schemas.openxmlformats.org/drawingml/2006/main"/>
          <a:ln xmlns:a="http://schemas.openxmlformats.org/drawingml/2006/main" w="28575">
            <a:solidFill>
              <a:srgbClr val="0F9DA8"/>
            </a:solidFill>
            <a:prstDash val="solid"/>
          </a:ln>
        </p:spPr>
      </p:sp>
      <p:sp>
        <p:nvSpPr>
          <p:cNvPr id="20" name="">
            <a:extLst xmlns:a="http://schemas.openxmlformats.org/drawingml/2006/main">
              <a:ext uri="{FF2B5EF4-FFF2-40B4-BE49-F238E27FC236}">
                <a16:creationId xmlns:a16="http://schemas.microsoft.com/office/drawing/2014/main" id="{8D72EBB8-59F7-428E-BD7B-4D0724552553}"/>
              </a:ext>
            </a:extLst>
          </p:cNvPr>
          <p:cNvSpPr>
            <a:spLocks xmlns:a="http://schemas.openxmlformats.org/drawingml/2006/main" noGrp="1"/>
          </p:cNvSpPr>
          <p:nvPr/>
        </p:nvSpPr>
        <p:spPr>
          <a:xfrm xmlns:a="http://schemas.openxmlformats.org/drawingml/2006/main">
            <a:off x="7667625" y="3714750"/>
            <a:ext cx="476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4444"/>
          </a:bodyPr>
          <a:lstStyle xmlns:a="http://schemas.openxmlformats.org/drawingml/2006/main"/>
          <a:p xmlns:a="http://schemas.openxmlformats.org/drawingml/2006/main">
            <a:pPr algn="l">
              <a:defRPr sz="1350" b="1">
                <a:solidFill>
                  <a:srgbClr val="142735"/>
                </a:solidFill>
                <a:latin typeface="Aptos"/>
                <a:ea typeface="Aptos"/>
                <a:cs typeface="Aptos"/>
              </a:defRPr>
            </a:pPr>
            <a:r>
              <a:rPr sz="1350" b="1">
                <a:solidFill>
                  <a:srgbClr val="142735"/>
                </a:solidFill>
                <a:latin typeface="Aptos"/>
                <a:ea typeface="Aptos"/>
                <a:cs typeface="Aptos"/>
              </a:rPr>
              <a:t>Y2</a:t>
            </a:r>
          </a:p>
        </p:txBody>
      </p:sp>
      <p:sp>
        <p:nvSpPr>
          <p:cNvPr id="21" name="">
            <a:extLst xmlns:a="http://schemas.openxmlformats.org/drawingml/2006/main">
              <a:ext uri="{FF2B5EF4-FFF2-40B4-BE49-F238E27FC236}">
                <a16:creationId xmlns:a16="http://schemas.microsoft.com/office/drawing/2014/main" id="{1F360501-0141-4D9D-BFE9-AB9B176D8977}"/>
              </a:ext>
            </a:extLst>
          </p:cNvPr>
          <p:cNvSpPr>
            <a:spLocks xmlns:a="http://schemas.openxmlformats.org/drawingml/2006/main" noGrp="1"/>
          </p:cNvSpPr>
          <p:nvPr/>
        </p:nvSpPr>
        <p:spPr>
          <a:xfrm xmlns:a="http://schemas.openxmlformats.org/drawingml/2006/main">
            <a:off x="809625" y="4619625"/>
            <a:ext cx="2571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1">
                <a:solidFill>
                  <a:srgbClr val="0B2035"/>
                </a:solidFill>
                <a:latin typeface="Aptos"/>
                <a:ea typeface="Aptos"/>
                <a:cs typeface="Aptos"/>
              </a:defRPr>
            </a:pPr>
            <a:r>
              <a:rPr sz="1500" b="1">
                <a:solidFill>
                  <a:srgbClr val="0B2035"/>
                </a:solidFill>
                <a:latin typeface="Aptos"/>
                <a:ea typeface="Aptos"/>
                <a:cs typeface="Aptos"/>
              </a:rPr>
              <a:t>Y₃=A₁∧A₀</a:t>
            </a:r>
          </a:p>
        </p:txBody>
      </p:sp>
      <p:sp>
        <p:nvSpPr>
          <p:cNvPr id="22" name="">
            <a:extLst xmlns:a="http://schemas.openxmlformats.org/drawingml/2006/main">
              <a:ext uri="{FF2B5EF4-FFF2-40B4-BE49-F238E27FC236}">
                <a16:creationId xmlns:a16="http://schemas.microsoft.com/office/drawing/2014/main" id="{9BCC2AAF-535E-4065-8B2B-02D047BAF3BE}"/>
              </a:ext>
            </a:extLst>
          </p:cNvPr>
          <p:cNvSpPr>
            <a:spLocks xmlns:a="http://schemas.openxmlformats.org/drawingml/2006/main" noGrp="1"/>
          </p:cNvSpPr>
          <p:nvPr/>
        </p:nvSpPr>
        <p:spPr>
          <a:xfrm xmlns:a="http://schemas.openxmlformats.org/drawingml/2006/main">
            <a:off x="3524250" y="4810125"/>
            <a:ext cx="1333500" cy="0"/>
          </a:xfrm>
          <a:prstGeom xmlns:a="http://schemas.openxmlformats.org/drawingml/2006/main" prst="line">
            <a:avLst/>
          </a:prstGeom>
          <a:noFill xmlns:a="http://schemas.openxmlformats.org/drawingml/2006/main"/>
          <a:ln xmlns:a="http://schemas.openxmlformats.org/drawingml/2006/main" w="19050">
            <a:solidFill>
              <a:srgbClr val="163A5F"/>
            </a:solidFill>
            <a:prstDash val="solid"/>
          </a:ln>
        </p:spPr>
      </p:sp>
      <p:pic>
        <p:nvPicPr>
          <p:cNvPr id="51" name=""/>
          <p:cNvPicPr>
            <a:picLocks xmlns:a="http://schemas.openxmlformats.org/drawingml/2006/main" noChangeAspect="1"/>
          </p:cNvPicPr>
          <p:nvPr/>
        </p:nvPicPr>
        <p:blipFill>
          <a:blip xmlns:r="http://schemas.openxmlformats.org/officeDocument/2006/relationships" xmlns:a="http://schemas.openxmlformats.org/drawingml/2006/main" r:embed="Rf453847f24474de6">
            <a:extLst>
              <a:ext uri="{96DAC541-7B7A-43D3-8B79-37D633B846F1}">
                <asvg:svgBlip xmlns:asvg="http://schemas.microsoft.com/office/drawing/2016/SVG/main" r:embed="R7608803cc85643d0"/>
              </a:ext>
            </a:extLst>
          </a:blip>
          <a:stretch xmlns:a="http://schemas.openxmlformats.org/drawingml/2006/main"/>
        </p:blipFill>
        <p:spPr>
          <a:xfrm xmlns:a="http://schemas.openxmlformats.org/drawingml/2006/main">
            <a:off x="4953000" y="4429125"/>
            <a:ext cx="1143000" cy="762000"/>
          </a:xfrm>
          <a:prstGeom xmlns:a="http://schemas.openxmlformats.org/drawingml/2006/main" prst="rect">
            <a:avLst/>
          </a:prstGeom>
        </p:spPr>
      </p:pic>
      <p:sp>
        <p:nvSpPr>
          <p:cNvPr id="24" name="">
            <a:extLst xmlns:a="http://schemas.openxmlformats.org/drawingml/2006/main">
              <a:ext uri="{FF2B5EF4-FFF2-40B4-BE49-F238E27FC236}">
                <a16:creationId xmlns:a16="http://schemas.microsoft.com/office/drawing/2014/main" id="{2257DAAE-A447-4C91-9E57-F703186BE50F}"/>
              </a:ext>
            </a:extLst>
          </p:cNvPr>
          <p:cNvSpPr>
            <a:spLocks xmlns:a="http://schemas.openxmlformats.org/drawingml/2006/main" noGrp="1"/>
          </p:cNvSpPr>
          <p:nvPr/>
        </p:nvSpPr>
        <p:spPr>
          <a:xfrm xmlns:a="http://schemas.openxmlformats.org/drawingml/2006/main">
            <a:off x="6096000" y="4810125"/>
            <a:ext cx="1428750"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25" name="">
            <a:extLst xmlns:a="http://schemas.openxmlformats.org/drawingml/2006/main">
              <a:ext uri="{FF2B5EF4-FFF2-40B4-BE49-F238E27FC236}">
                <a16:creationId xmlns:a16="http://schemas.microsoft.com/office/drawing/2014/main" id="{2BF4379C-F5A4-4430-810F-532C60F8DCEE}"/>
              </a:ext>
            </a:extLst>
          </p:cNvPr>
          <p:cNvSpPr>
            <a:spLocks xmlns:a="http://schemas.openxmlformats.org/drawingml/2006/main" noGrp="1"/>
          </p:cNvSpPr>
          <p:nvPr/>
        </p:nvSpPr>
        <p:spPr>
          <a:xfrm xmlns:a="http://schemas.openxmlformats.org/drawingml/2006/main">
            <a:off x="7667625" y="4667250"/>
            <a:ext cx="476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4444"/>
          </a:bodyPr>
          <a:lstStyle xmlns:a="http://schemas.openxmlformats.org/drawingml/2006/main"/>
          <a:p xmlns:a="http://schemas.openxmlformats.org/drawingml/2006/main">
            <a:pPr algn="l">
              <a:defRPr sz="1350" b="1">
                <a:solidFill>
                  <a:srgbClr val="142735"/>
                </a:solidFill>
                <a:latin typeface="Aptos"/>
                <a:ea typeface="Aptos"/>
                <a:cs typeface="Aptos"/>
              </a:defRPr>
            </a:pPr>
            <a:r>
              <a:rPr sz="1350" b="1">
                <a:solidFill>
                  <a:srgbClr val="142735"/>
                </a:solidFill>
                <a:latin typeface="Aptos"/>
                <a:ea typeface="Aptos"/>
                <a:cs typeface="Aptos"/>
              </a:rPr>
              <a:t>Y3</a:t>
            </a:r>
          </a:p>
        </p:txBody>
      </p:sp>
      <p:sp>
        <p:nvSpPr>
          <p:cNvPr id="26" name="">
            <a:extLst xmlns:a="http://schemas.openxmlformats.org/drawingml/2006/main">
              <a:ext uri="{FF2B5EF4-FFF2-40B4-BE49-F238E27FC236}">
                <a16:creationId xmlns:a16="http://schemas.microsoft.com/office/drawing/2014/main" id="{50D2D31C-E842-47A2-BDC8-AD2C0456CD1E}"/>
              </a:ext>
            </a:extLst>
          </p:cNvPr>
          <p:cNvSpPr>
            <a:spLocks xmlns:a="http://schemas.openxmlformats.org/drawingml/2006/main" noGrp="1"/>
          </p:cNvSpPr>
          <p:nvPr/>
        </p:nvSpPr>
        <p:spPr>
          <a:xfrm xmlns:a="http://schemas.openxmlformats.org/drawingml/2006/main">
            <a:off x="8572500" y="2762250"/>
            <a:ext cx="2476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350" b="0">
                <a:solidFill>
                  <a:srgbClr val="586B78"/>
                </a:solidFill>
                <a:latin typeface="Aptos"/>
                <a:ea typeface="Aptos"/>
                <a:cs typeface="Aptos"/>
              </a:defRPr>
            </a:pPr>
            <a:r>
              <a:rPr sz="1350" b="0">
                <a:solidFill>
                  <a:srgbClr val="586B78"/>
                </a:solidFill>
                <a:latin typeface="Aptos"/>
                <a:ea typeface="Aptos"/>
                <a:cs typeface="Aptos"/>
              </a:rPr>
              <a:t>Кожний стандартний AND формує один мінтерм</a:t>
            </a:r>
          </a:p>
        </p:txBody>
      </p:sp>
      <p:sp>
        <p:nvSpPr>
          <p:cNvPr id="27" name="">
            <a:extLst xmlns:a="http://schemas.openxmlformats.org/drawingml/2006/main">
              <a:ext uri="{FF2B5EF4-FFF2-40B4-BE49-F238E27FC236}">
                <a16:creationId xmlns:a16="http://schemas.microsoft.com/office/drawing/2014/main" id="{3B6F2384-2235-451E-88DA-35587DDDB88B}"/>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28" name="">
            <a:extLst xmlns:a="http://schemas.openxmlformats.org/drawingml/2006/main">
              <a:ext uri="{FF2B5EF4-FFF2-40B4-BE49-F238E27FC236}">
                <a16:creationId xmlns:a16="http://schemas.microsoft.com/office/drawing/2014/main" id="{88C44290-EEB6-4C2E-83C0-26A53FFDB404}"/>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Кожний вихід реалізує один повний набір значень входів.</a:t>
            </a:r>
          </a:p>
        </p:txBody>
      </p:sp>
    </p:spTree>
    <p:extLst>
      <p:ext uri="{BB962C8B-B14F-4D97-AF65-F5344CB8AC3E}">
        <p14:creationId xmlns:p14="http://schemas.microsoft.com/office/powerpoint/2010/main" val="596964659"/>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173390A4-0BB0-4946-92DD-255A3910AAF6}"/>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1E49AA30-609F-4748-B834-2D3346DF77EE}"/>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ДЕШИФРАТОР</a:t>
            </a:r>
          </a:p>
        </p:txBody>
      </p:sp>
      <p:sp>
        <p:nvSpPr>
          <p:cNvPr id="3" name="">
            <a:extLst xmlns:a="http://schemas.openxmlformats.org/drawingml/2006/main">
              <a:ext uri="{FF2B5EF4-FFF2-40B4-BE49-F238E27FC236}">
                <a16:creationId xmlns:a16="http://schemas.microsoft.com/office/drawing/2014/main" id="{BCE7E36A-E645-4656-91A0-47DE123072C1}"/>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Вхід дозволу та активні рівні</a:t>
            </a:r>
          </a:p>
        </p:txBody>
      </p:sp>
      <p:sp>
        <p:nvSpPr>
          <p:cNvPr id="4" name="">
            <a:extLst xmlns:a="http://schemas.openxmlformats.org/drawingml/2006/main">
              <a:ext uri="{FF2B5EF4-FFF2-40B4-BE49-F238E27FC236}">
                <a16:creationId xmlns:a16="http://schemas.microsoft.com/office/drawing/2014/main" id="{8C954B2C-773C-4087-9E84-35677BE84741}"/>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23D437A3-9649-4510-8624-9CB648549466}"/>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10</a:t>
            </a:r>
          </a:p>
        </p:txBody>
      </p:sp>
      <p:sp>
        <p:nvSpPr>
          <p:cNvPr id="6" name="">
            <a:extLst xmlns:a="http://schemas.openxmlformats.org/drawingml/2006/main">
              <a:ext uri="{FF2B5EF4-FFF2-40B4-BE49-F238E27FC236}">
                <a16:creationId xmlns:a16="http://schemas.microsoft.com/office/drawing/2014/main" id="{4E57A883-E5C2-450D-BD1C-51A4BC7EE64E}"/>
              </a:ext>
            </a:extLst>
          </p:cNvPr>
          <p:cNvSpPr>
            <a:spLocks xmlns:a="http://schemas.openxmlformats.org/drawingml/2006/main" noGrp="1"/>
          </p:cNvSpPr>
          <p:nvPr/>
        </p:nvSpPr>
        <p:spPr>
          <a:xfrm xmlns:a="http://schemas.openxmlformats.org/drawingml/2006/main">
            <a:off x="4762500" y="2000250"/>
            <a:ext cx="2476500" cy="2286000"/>
          </a:xfrm>
          <a:prstGeom xmlns:a="http://schemas.openxmlformats.org/drawingml/2006/main" prst="roundRect">
            <a:avLst>
              <a:gd name="adj" fmla="val 3333"/>
            </a:avLst>
          </a:prstGeom>
          <a:solidFill xmlns:a="http://schemas.openxmlformats.org/drawingml/2006/main">
            <a:srgbClr val="EAF3F8"/>
          </a:solidFill>
          <a:ln xmlns:a="http://schemas.openxmlformats.org/drawingml/2006/main" w="14288">
            <a:solidFill>
              <a:srgbClr val="0F9DA8"/>
            </a:solidFill>
            <a:prstDash val="solid"/>
          </a:ln>
        </p:spPr>
      </p:sp>
      <p:sp>
        <p:nvSpPr>
          <p:cNvPr id="7" name="">
            <a:extLst xmlns:a="http://schemas.openxmlformats.org/drawingml/2006/main">
              <a:ext uri="{FF2B5EF4-FFF2-40B4-BE49-F238E27FC236}">
                <a16:creationId xmlns:a16="http://schemas.microsoft.com/office/drawing/2014/main" id="{F544AD25-D5F1-43B5-BDCA-6BFCA1A05F7A}"/>
              </a:ext>
            </a:extLst>
          </p:cNvPr>
          <p:cNvSpPr>
            <a:spLocks xmlns:a="http://schemas.openxmlformats.org/drawingml/2006/main" noGrp="1"/>
          </p:cNvSpPr>
          <p:nvPr/>
        </p:nvSpPr>
        <p:spPr>
          <a:xfrm xmlns:a="http://schemas.openxmlformats.org/drawingml/2006/main">
            <a:off x="4876800" y="2952750"/>
            <a:ext cx="22479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66667"/>
          </a:bodyPr>
          <a:lstStyle xmlns:a="http://schemas.openxmlformats.org/drawingml/2006/main"/>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DECODER</a:t>
            </a:r>
          </a:p>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2→4</a:t>
            </a:r>
          </a:p>
        </p:txBody>
      </p:sp>
      <p:sp>
        <p:nvSpPr>
          <p:cNvPr id="8" name="">
            <a:extLst xmlns:a="http://schemas.openxmlformats.org/drawingml/2006/main">
              <a:ext uri="{FF2B5EF4-FFF2-40B4-BE49-F238E27FC236}">
                <a16:creationId xmlns:a16="http://schemas.microsoft.com/office/drawing/2014/main" id="{732301FB-DD78-4724-AD5B-DC70CBFC1A4F}"/>
              </a:ext>
            </a:extLst>
          </p:cNvPr>
          <p:cNvSpPr>
            <a:spLocks xmlns:a="http://schemas.openxmlformats.org/drawingml/2006/main" noGrp="1"/>
          </p:cNvSpPr>
          <p:nvPr/>
        </p:nvSpPr>
        <p:spPr>
          <a:xfrm xmlns:a="http://schemas.openxmlformats.org/drawingml/2006/main">
            <a:off x="2286000" y="2667000"/>
            <a:ext cx="2476500" cy="0"/>
          </a:xfrm>
          <a:prstGeom xmlns:a="http://schemas.openxmlformats.org/drawingml/2006/main" prst="line">
            <a:avLst/>
          </a:prstGeom>
          <a:noFill xmlns:a="http://schemas.openxmlformats.org/drawingml/2006/main"/>
          <a:ln xmlns:a="http://schemas.openxmlformats.org/drawingml/2006/main" w="19050">
            <a:solidFill>
              <a:srgbClr val="163A5F"/>
            </a:solidFill>
            <a:prstDash val="solid"/>
          </a:ln>
        </p:spPr>
      </p:sp>
      <p:sp>
        <p:nvSpPr>
          <p:cNvPr id="9" name="">
            <a:extLst xmlns:a="http://schemas.openxmlformats.org/drawingml/2006/main">
              <a:ext uri="{FF2B5EF4-FFF2-40B4-BE49-F238E27FC236}">
                <a16:creationId xmlns:a16="http://schemas.microsoft.com/office/drawing/2014/main" id="{21C143A3-2947-4E40-BE70-F6BD49B0CDA1}"/>
              </a:ext>
            </a:extLst>
          </p:cNvPr>
          <p:cNvSpPr>
            <a:spLocks xmlns:a="http://schemas.openxmlformats.org/drawingml/2006/main" noGrp="1"/>
          </p:cNvSpPr>
          <p:nvPr/>
        </p:nvSpPr>
        <p:spPr>
          <a:xfrm xmlns:a="http://schemas.openxmlformats.org/drawingml/2006/main">
            <a:off x="1428750" y="2524125"/>
            <a:ext cx="71437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1">
                <a:solidFill>
                  <a:srgbClr val="142735"/>
                </a:solidFill>
                <a:latin typeface="Aptos"/>
                <a:ea typeface="Aptos"/>
                <a:cs typeface="Aptos"/>
              </a:defRPr>
            </a:pPr>
            <a:r>
              <a:rPr sz="1275" b="1">
                <a:solidFill>
                  <a:srgbClr val="142735"/>
                </a:solidFill>
                <a:latin typeface="Aptos"/>
                <a:ea typeface="Aptos"/>
                <a:cs typeface="Aptos"/>
              </a:rPr>
              <a:t>A₁A₀</a:t>
            </a:r>
          </a:p>
        </p:txBody>
      </p:sp>
      <p:sp>
        <p:nvSpPr>
          <p:cNvPr id="10" name="">
            <a:extLst xmlns:a="http://schemas.openxmlformats.org/drawingml/2006/main">
              <a:ext uri="{FF2B5EF4-FFF2-40B4-BE49-F238E27FC236}">
                <a16:creationId xmlns:a16="http://schemas.microsoft.com/office/drawing/2014/main" id="{B874E433-77E3-48E8-A06A-5F5A19BE3F42}"/>
              </a:ext>
            </a:extLst>
          </p:cNvPr>
          <p:cNvSpPr>
            <a:spLocks xmlns:a="http://schemas.openxmlformats.org/drawingml/2006/main" noGrp="1"/>
          </p:cNvSpPr>
          <p:nvPr/>
        </p:nvSpPr>
        <p:spPr>
          <a:xfrm xmlns:a="http://schemas.openxmlformats.org/drawingml/2006/main">
            <a:off x="2286000" y="3714750"/>
            <a:ext cx="2476500" cy="0"/>
          </a:xfrm>
          <a:prstGeom xmlns:a="http://schemas.openxmlformats.org/drawingml/2006/main" prst="line">
            <a:avLst/>
          </a:prstGeom>
          <a:noFill xmlns:a="http://schemas.openxmlformats.org/drawingml/2006/main"/>
          <a:ln xmlns:a="http://schemas.openxmlformats.org/drawingml/2006/main" w="28575">
            <a:solidFill>
              <a:srgbClr val="F3A712"/>
            </a:solidFill>
            <a:prstDash val="solid"/>
          </a:ln>
        </p:spPr>
      </p:sp>
      <p:sp>
        <p:nvSpPr>
          <p:cNvPr id="11" name="">
            <a:extLst xmlns:a="http://schemas.openxmlformats.org/drawingml/2006/main">
              <a:ext uri="{FF2B5EF4-FFF2-40B4-BE49-F238E27FC236}">
                <a16:creationId xmlns:a16="http://schemas.microsoft.com/office/drawing/2014/main" id="{398B80F1-7643-4C21-B89D-0A727C5A85B8}"/>
              </a:ext>
            </a:extLst>
          </p:cNvPr>
          <p:cNvSpPr>
            <a:spLocks xmlns:a="http://schemas.openxmlformats.org/drawingml/2006/main" noGrp="1"/>
          </p:cNvSpPr>
          <p:nvPr/>
        </p:nvSpPr>
        <p:spPr>
          <a:xfrm xmlns:a="http://schemas.openxmlformats.org/drawingml/2006/main">
            <a:off x="1571625" y="3571875"/>
            <a:ext cx="52387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1">
                <a:solidFill>
                  <a:srgbClr val="F3A712"/>
                </a:solidFill>
                <a:latin typeface="Aptos"/>
                <a:ea typeface="Aptos"/>
                <a:cs typeface="Aptos"/>
              </a:defRPr>
            </a:pPr>
            <a:r>
              <a:rPr sz="1275" b="1">
                <a:solidFill>
                  <a:srgbClr val="F3A712"/>
                </a:solidFill>
                <a:latin typeface="Aptos"/>
                <a:ea typeface="Aptos"/>
                <a:cs typeface="Aptos"/>
              </a:rPr>
              <a:t>EN</a:t>
            </a:r>
          </a:p>
        </p:txBody>
      </p:sp>
      <p:sp>
        <p:nvSpPr>
          <p:cNvPr id="12" name="">
            <a:extLst xmlns:a="http://schemas.openxmlformats.org/drawingml/2006/main">
              <a:ext uri="{FF2B5EF4-FFF2-40B4-BE49-F238E27FC236}">
                <a16:creationId xmlns:a16="http://schemas.microsoft.com/office/drawing/2014/main" id="{80666843-855F-4615-9448-3C43824FDE85}"/>
              </a:ext>
            </a:extLst>
          </p:cNvPr>
          <p:cNvSpPr>
            <a:spLocks xmlns:a="http://schemas.openxmlformats.org/drawingml/2006/main" noGrp="1"/>
          </p:cNvSpPr>
          <p:nvPr/>
        </p:nvSpPr>
        <p:spPr>
          <a:xfrm xmlns:a="http://schemas.openxmlformats.org/drawingml/2006/main">
            <a:off x="7239000" y="2333625"/>
            <a:ext cx="2381250" cy="0"/>
          </a:xfrm>
          <a:prstGeom xmlns:a="http://schemas.openxmlformats.org/drawingml/2006/main" prst="line">
            <a:avLst/>
          </a:prstGeom>
          <a:noFill xmlns:a="http://schemas.openxmlformats.org/drawingml/2006/main"/>
          <a:ln xmlns:a="http://schemas.openxmlformats.org/drawingml/2006/main" w="28575">
            <a:solidFill>
              <a:srgbClr val="C9D6DF"/>
            </a:solidFill>
            <a:prstDash val="solid"/>
          </a:ln>
        </p:spPr>
      </p:sp>
      <p:sp>
        <p:nvSpPr>
          <p:cNvPr id="13" name="">
            <a:extLst xmlns:a="http://schemas.openxmlformats.org/drawingml/2006/main">
              <a:ext uri="{FF2B5EF4-FFF2-40B4-BE49-F238E27FC236}">
                <a16:creationId xmlns:a16="http://schemas.microsoft.com/office/drawing/2014/main" id="{FCB21A99-CE29-4037-A6F6-B63425810A6E}"/>
              </a:ext>
            </a:extLst>
          </p:cNvPr>
          <p:cNvSpPr>
            <a:spLocks xmlns:a="http://schemas.openxmlformats.org/drawingml/2006/main" noGrp="1"/>
          </p:cNvSpPr>
          <p:nvPr/>
        </p:nvSpPr>
        <p:spPr>
          <a:xfrm xmlns:a="http://schemas.openxmlformats.org/drawingml/2006/main">
            <a:off x="7239000" y="2857500"/>
            <a:ext cx="2381250" cy="0"/>
          </a:xfrm>
          <a:prstGeom xmlns:a="http://schemas.openxmlformats.org/drawingml/2006/main" prst="line">
            <a:avLst/>
          </a:prstGeom>
          <a:noFill xmlns:a="http://schemas.openxmlformats.org/drawingml/2006/main"/>
          <a:ln xmlns:a="http://schemas.openxmlformats.org/drawingml/2006/main" w="28575">
            <a:solidFill>
              <a:srgbClr val="0F9DA8"/>
            </a:solidFill>
            <a:prstDash val="solid"/>
          </a:ln>
        </p:spPr>
      </p:sp>
      <p:sp>
        <p:nvSpPr>
          <p:cNvPr id="14" name="">
            <a:extLst xmlns:a="http://schemas.openxmlformats.org/drawingml/2006/main">
              <a:ext uri="{FF2B5EF4-FFF2-40B4-BE49-F238E27FC236}">
                <a16:creationId xmlns:a16="http://schemas.microsoft.com/office/drawing/2014/main" id="{53298AEA-229E-4757-8FC6-75F9832AFFEA}"/>
              </a:ext>
            </a:extLst>
          </p:cNvPr>
          <p:cNvSpPr>
            <a:spLocks xmlns:a="http://schemas.openxmlformats.org/drawingml/2006/main" noGrp="1"/>
          </p:cNvSpPr>
          <p:nvPr/>
        </p:nvSpPr>
        <p:spPr>
          <a:xfrm xmlns:a="http://schemas.openxmlformats.org/drawingml/2006/main">
            <a:off x="7239000" y="3381375"/>
            <a:ext cx="2381250" cy="0"/>
          </a:xfrm>
          <a:prstGeom xmlns:a="http://schemas.openxmlformats.org/drawingml/2006/main" prst="line">
            <a:avLst/>
          </a:prstGeom>
          <a:noFill xmlns:a="http://schemas.openxmlformats.org/drawingml/2006/main"/>
          <a:ln xmlns:a="http://schemas.openxmlformats.org/drawingml/2006/main" w="28575">
            <a:solidFill>
              <a:srgbClr val="C9D6DF"/>
            </a:solidFill>
            <a:prstDash val="solid"/>
          </a:ln>
        </p:spPr>
      </p:sp>
      <p:sp>
        <p:nvSpPr>
          <p:cNvPr id="15" name="">
            <a:extLst xmlns:a="http://schemas.openxmlformats.org/drawingml/2006/main">
              <a:ext uri="{FF2B5EF4-FFF2-40B4-BE49-F238E27FC236}">
                <a16:creationId xmlns:a16="http://schemas.microsoft.com/office/drawing/2014/main" id="{3C6EFAFD-8830-4F5A-88F5-605B05CAA506}"/>
              </a:ext>
            </a:extLst>
          </p:cNvPr>
          <p:cNvSpPr>
            <a:spLocks xmlns:a="http://schemas.openxmlformats.org/drawingml/2006/main" noGrp="1"/>
          </p:cNvSpPr>
          <p:nvPr/>
        </p:nvSpPr>
        <p:spPr>
          <a:xfrm xmlns:a="http://schemas.openxmlformats.org/drawingml/2006/main">
            <a:off x="7239000" y="3905250"/>
            <a:ext cx="2381250" cy="0"/>
          </a:xfrm>
          <a:prstGeom xmlns:a="http://schemas.openxmlformats.org/drawingml/2006/main" prst="line">
            <a:avLst/>
          </a:prstGeom>
          <a:noFill xmlns:a="http://schemas.openxmlformats.org/drawingml/2006/main"/>
          <a:ln xmlns:a="http://schemas.openxmlformats.org/drawingml/2006/main" w="28575">
            <a:solidFill>
              <a:srgbClr val="C9D6DF"/>
            </a:solidFill>
            <a:prstDash val="solid"/>
          </a:ln>
        </p:spPr>
      </p:sp>
      <p:sp>
        <p:nvSpPr>
          <p:cNvPr id="16" name="">
            <a:extLst xmlns:a="http://schemas.openxmlformats.org/drawingml/2006/main">
              <a:ext uri="{FF2B5EF4-FFF2-40B4-BE49-F238E27FC236}">
                <a16:creationId xmlns:a16="http://schemas.microsoft.com/office/drawing/2014/main" id="{FFE2FBDE-AAED-45EC-8C8F-95841F609A70}"/>
              </a:ext>
            </a:extLst>
          </p:cNvPr>
          <p:cNvSpPr>
            <a:spLocks xmlns:a="http://schemas.openxmlformats.org/drawingml/2006/main" noGrp="1"/>
          </p:cNvSpPr>
          <p:nvPr/>
        </p:nvSpPr>
        <p:spPr>
          <a:xfrm xmlns:a="http://schemas.openxmlformats.org/drawingml/2006/main">
            <a:off x="1381125" y="4619625"/>
            <a:ext cx="1714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500" b="1">
                <a:solidFill>
                  <a:srgbClr val="C94C4C"/>
                </a:solidFill>
                <a:latin typeface="Aptos"/>
                <a:ea typeface="Aptos"/>
                <a:cs typeface="Aptos"/>
              </a:defRPr>
            </a:pPr>
            <a:r>
              <a:rPr sz="1500" b="1">
                <a:solidFill>
                  <a:srgbClr val="C94C4C"/>
                </a:solidFill>
                <a:latin typeface="Aptos"/>
                <a:ea typeface="Aptos"/>
                <a:cs typeface="Aptos"/>
              </a:rPr>
              <a:t>EN=0</a:t>
            </a:r>
          </a:p>
        </p:txBody>
      </p:sp>
      <p:sp>
        <p:nvSpPr>
          <p:cNvPr id="17" name="">
            <a:extLst xmlns:a="http://schemas.openxmlformats.org/drawingml/2006/main">
              <a:ext uri="{FF2B5EF4-FFF2-40B4-BE49-F238E27FC236}">
                <a16:creationId xmlns:a16="http://schemas.microsoft.com/office/drawing/2014/main" id="{9C5CF089-448E-4032-83EB-15BA0468266E}"/>
              </a:ext>
            </a:extLst>
          </p:cNvPr>
          <p:cNvSpPr>
            <a:spLocks xmlns:a="http://schemas.openxmlformats.org/drawingml/2006/main" noGrp="1"/>
          </p:cNvSpPr>
          <p:nvPr/>
        </p:nvSpPr>
        <p:spPr>
          <a:xfrm xmlns:a="http://schemas.openxmlformats.org/drawingml/2006/main">
            <a:off x="952500" y="5000625"/>
            <a:ext cx="2571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200" b="0">
                <a:solidFill>
                  <a:srgbClr val="586B78"/>
                </a:solidFill>
                <a:latin typeface="Aptos"/>
                <a:ea typeface="Aptos"/>
                <a:cs typeface="Aptos"/>
              </a:defRPr>
            </a:pPr>
            <a:r>
              <a:rPr sz="1200" b="0">
                <a:solidFill>
                  <a:srgbClr val="586B78"/>
                </a:solidFill>
                <a:latin typeface="Aptos"/>
                <a:ea typeface="Aptos"/>
                <a:cs typeface="Aptos"/>
              </a:rPr>
              <a:t>усі виходи неактивні</a:t>
            </a:r>
          </a:p>
        </p:txBody>
      </p:sp>
      <p:sp>
        <p:nvSpPr>
          <p:cNvPr id="18" name="">
            <a:extLst xmlns:a="http://schemas.openxmlformats.org/drawingml/2006/main">
              <a:ext uri="{FF2B5EF4-FFF2-40B4-BE49-F238E27FC236}">
                <a16:creationId xmlns:a16="http://schemas.microsoft.com/office/drawing/2014/main" id="{30766C9B-3E16-48F0-AE10-52D4E4AA1941}"/>
              </a:ext>
            </a:extLst>
          </p:cNvPr>
          <p:cNvSpPr>
            <a:spLocks xmlns:a="http://schemas.openxmlformats.org/drawingml/2006/main" noGrp="1"/>
          </p:cNvSpPr>
          <p:nvPr/>
        </p:nvSpPr>
        <p:spPr>
          <a:xfrm xmlns:a="http://schemas.openxmlformats.org/drawingml/2006/main">
            <a:off x="8382000" y="4619625"/>
            <a:ext cx="1714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500" b="1">
                <a:solidFill>
                  <a:srgbClr val="2E8B57"/>
                </a:solidFill>
                <a:latin typeface="Aptos"/>
                <a:ea typeface="Aptos"/>
                <a:cs typeface="Aptos"/>
              </a:defRPr>
            </a:pPr>
            <a:r>
              <a:rPr sz="1500" b="1">
                <a:solidFill>
                  <a:srgbClr val="2E8B57"/>
                </a:solidFill>
                <a:latin typeface="Aptos"/>
                <a:ea typeface="Aptos"/>
                <a:cs typeface="Aptos"/>
              </a:rPr>
              <a:t>EN=1</a:t>
            </a:r>
          </a:p>
        </p:txBody>
      </p:sp>
      <p:sp>
        <p:nvSpPr>
          <p:cNvPr id="19" name="">
            <a:extLst xmlns:a="http://schemas.openxmlformats.org/drawingml/2006/main">
              <a:ext uri="{FF2B5EF4-FFF2-40B4-BE49-F238E27FC236}">
                <a16:creationId xmlns:a16="http://schemas.microsoft.com/office/drawing/2014/main" id="{70A140FF-FCB6-4EE9-865E-4A5B595DC457}"/>
              </a:ext>
            </a:extLst>
          </p:cNvPr>
          <p:cNvSpPr>
            <a:spLocks xmlns:a="http://schemas.openxmlformats.org/drawingml/2006/main" noGrp="1"/>
          </p:cNvSpPr>
          <p:nvPr/>
        </p:nvSpPr>
        <p:spPr>
          <a:xfrm xmlns:a="http://schemas.openxmlformats.org/drawingml/2006/main">
            <a:off x="7953375" y="5000625"/>
            <a:ext cx="2571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200" b="0">
                <a:solidFill>
                  <a:srgbClr val="586B78"/>
                </a:solidFill>
                <a:latin typeface="Aptos"/>
                <a:ea typeface="Aptos"/>
                <a:cs typeface="Aptos"/>
              </a:defRPr>
            </a:pPr>
            <a:r>
              <a:rPr sz="1200" b="0">
                <a:solidFill>
                  <a:srgbClr val="586B78"/>
                </a:solidFill>
                <a:latin typeface="Aptos"/>
                <a:ea typeface="Aptos"/>
                <a:cs typeface="Aptos"/>
              </a:rPr>
              <a:t>один вихід вибрано</a:t>
            </a:r>
          </a:p>
        </p:txBody>
      </p:sp>
      <p:sp>
        <p:nvSpPr>
          <p:cNvPr id="20" name="">
            <a:extLst xmlns:a="http://schemas.openxmlformats.org/drawingml/2006/main">
              <a:ext uri="{FF2B5EF4-FFF2-40B4-BE49-F238E27FC236}">
                <a16:creationId xmlns:a16="http://schemas.microsoft.com/office/drawing/2014/main" id="{D3A055E7-A485-4E6A-899D-D243D2709417}"/>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871200C-68CF-4AEC-B12F-E03780F1EBC3}"/>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Таблиця істинності має враховувати не лише код, а й сигнал дозволу.</a:t>
            </a:r>
          </a:p>
        </p:txBody>
      </p:sp>
    </p:spTree>
    <p:extLst>
      <p:ext uri="{BB962C8B-B14F-4D97-AF65-F5344CB8AC3E}">
        <p14:creationId xmlns:p14="http://schemas.microsoft.com/office/powerpoint/2010/main" val="1459131077"/>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4" name="">
            <a:extLst xmlns:a="http://schemas.openxmlformats.org/drawingml/2006/main">
              <a:ext uri="{FF2B5EF4-FFF2-40B4-BE49-F238E27FC236}">
                <a16:creationId xmlns:a16="http://schemas.microsoft.com/office/drawing/2014/main" id="{E61D9F2B-AE48-460D-A7C4-52A6766C3722}"/>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971F6CC3-0205-420D-B189-6FD522FF0875}"/>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ДЕШИФРАТОР</a:t>
            </a:r>
          </a:p>
        </p:txBody>
      </p:sp>
      <p:sp>
        <p:nvSpPr>
          <p:cNvPr id="3" name="">
            <a:extLst xmlns:a="http://schemas.openxmlformats.org/drawingml/2006/main">
              <a:ext uri="{FF2B5EF4-FFF2-40B4-BE49-F238E27FC236}">
                <a16:creationId xmlns:a16="http://schemas.microsoft.com/office/drawing/2014/main" id="{E37947F7-0F7B-4ADC-8281-336A9C3F6F82}"/>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Каскадування збільшує розрядність дешифратора</a:t>
            </a:r>
          </a:p>
        </p:txBody>
      </p:sp>
      <p:sp>
        <p:nvSpPr>
          <p:cNvPr id="4" name="">
            <a:extLst xmlns:a="http://schemas.openxmlformats.org/drawingml/2006/main">
              <a:ext uri="{FF2B5EF4-FFF2-40B4-BE49-F238E27FC236}">
                <a16:creationId xmlns:a16="http://schemas.microsoft.com/office/drawing/2014/main" id="{57BBA2D4-3DA8-43A0-BB0B-AA33E667DD4F}"/>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897578D9-2188-4FEE-AAAE-7E228D96E918}"/>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11</a:t>
            </a:r>
          </a:p>
        </p:txBody>
      </p:sp>
      <p:sp>
        <p:nvSpPr>
          <p:cNvPr id="6" name="">
            <a:extLst xmlns:a="http://schemas.openxmlformats.org/drawingml/2006/main">
              <a:ext uri="{FF2B5EF4-FFF2-40B4-BE49-F238E27FC236}">
                <a16:creationId xmlns:a16="http://schemas.microsoft.com/office/drawing/2014/main" id="{CB132B63-B103-47C3-8050-73F9B71F80EE}"/>
              </a:ext>
            </a:extLst>
          </p:cNvPr>
          <p:cNvSpPr>
            <a:spLocks xmlns:a="http://schemas.openxmlformats.org/drawingml/2006/main" noGrp="1"/>
          </p:cNvSpPr>
          <p:nvPr/>
        </p:nvSpPr>
        <p:spPr>
          <a:xfrm xmlns:a="http://schemas.openxmlformats.org/drawingml/2006/main">
            <a:off x="3905250" y="1619250"/>
            <a:ext cx="2000250" cy="1476375"/>
          </a:xfrm>
          <a:prstGeom xmlns:a="http://schemas.openxmlformats.org/drawingml/2006/main" prst="roundRect">
            <a:avLst>
              <a:gd name="adj" fmla="val 5161"/>
            </a:avLst>
          </a:prstGeom>
          <a:solidFill xmlns:a="http://schemas.openxmlformats.org/drawingml/2006/main">
            <a:srgbClr val="EAF3F8"/>
          </a:solidFill>
          <a:ln xmlns:a="http://schemas.openxmlformats.org/drawingml/2006/main" w="14288">
            <a:solidFill>
              <a:srgbClr val="0F9DA8"/>
            </a:solidFill>
            <a:prstDash val="solid"/>
          </a:ln>
        </p:spPr>
      </p:sp>
      <p:sp>
        <p:nvSpPr>
          <p:cNvPr id="7" name="">
            <a:extLst xmlns:a="http://schemas.openxmlformats.org/drawingml/2006/main">
              <a:ext uri="{FF2B5EF4-FFF2-40B4-BE49-F238E27FC236}">
                <a16:creationId xmlns:a16="http://schemas.microsoft.com/office/drawing/2014/main" id="{A211C1A4-E6CC-41AE-9016-92D61C19ECC5}"/>
              </a:ext>
            </a:extLst>
          </p:cNvPr>
          <p:cNvSpPr>
            <a:spLocks xmlns:a="http://schemas.openxmlformats.org/drawingml/2006/main" noGrp="1"/>
          </p:cNvSpPr>
          <p:nvPr/>
        </p:nvSpPr>
        <p:spPr>
          <a:xfrm xmlns:a="http://schemas.openxmlformats.org/drawingml/2006/main">
            <a:off x="4019550" y="2166938"/>
            <a:ext cx="17716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66667"/>
          </a:bodyPr>
          <a:lstStyle xmlns:a="http://schemas.openxmlformats.org/drawingml/2006/main"/>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DECODER</a:t>
            </a:r>
          </a:p>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2→4</a:t>
            </a:r>
          </a:p>
        </p:txBody>
      </p:sp>
      <p:sp>
        <p:nvSpPr>
          <p:cNvPr id="8" name="">
            <a:extLst xmlns:a="http://schemas.openxmlformats.org/drawingml/2006/main">
              <a:ext uri="{FF2B5EF4-FFF2-40B4-BE49-F238E27FC236}">
                <a16:creationId xmlns:a16="http://schemas.microsoft.com/office/drawing/2014/main" id="{4616DC46-9500-44D3-9EA7-CDD64316233A}"/>
              </a:ext>
            </a:extLst>
          </p:cNvPr>
          <p:cNvSpPr>
            <a:spLocks xmlns:a="http://schemas.openxmlformats.org/drawingml/2006/main" noGrp="1"/>
          </p:cNvSpPr>
          <p:nvPr/>
        </p:nvSpPr>
        <p:spPr>
          <a:xfrm xmlns:a="http://schemas.openxmlformats.org/drawingml/2006/main">
            <a:off x="3905250" y="3762375"/>
            <a:ext cx="2000250" cy="1476375"/>
          </a:xfrm>
          <a:prstGeom xmlns:a="http://schemas.openxmlformats.org/drawingml/2006/main" prst="roundRect">
            <a:avLst>
              <a:gd name="adj" fmla="val 5161"/>
            </a:avLst>
          </a:prstGeom>
          <a:solidFill xmlns:a="http://schemas.openxmlformats.org/drawingml/2006/main">
            <a:srgbClr val="EAF3F8"/>
          </a:solidFill>
          <a:ln xmlns:a="http://schemas.openxmlformats.org/drawingml/2006/main" w="14288">
            <a:solidFill>
              <a:srgbClr val="0F9DA8"/>
            </a:solidFill>
            <a:prstDash val="solid"/>
          </a:ln>
        </p:spPr>
      </p:sp>
      <p:sp>
        <p:nvSpPr>
          <p:cNvPr id="9" name="">
            <a:extLst xmlns:a="http://schemas.openxmlformats.org/drawingml/2006/main">
              <a:ext uri="{FF2B5EF4-FFF2-40B4-BE49-F238E27FC236}">
                <a16:creationId xmlns:a16="http://schemas.microsoft.com/office/drawing/2014/main" id="{0AD273FB-5BFB-4F09-8BCC-C1D95F138794}"/>
              </a:ext>
            </a:extLst>
          </p:cNvPr>
          <p:cNvSpPr>
            <a:spLocks xmlns:a="http://schemas.openxmlformats.org/drawingml/2006/main" noGrp="1"/>
          </p:cNvSpPr>
          <p:nvPr/>
        </p:nvSpPr>
        <p:spPr>
          <a:xfrm xmlns:a="http://schemas.openxmlformats.org/drawingml/2006/main">
            <a:off x="4019550" y="4310063"/>
            <a:ext cx="17716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66667"/>
          </a:bodyPr>
          <a:lstStyle xmlns:a="http://schemas.openxmlformats.org/drawingml/2006/main"/>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DECODER</a:t>
            </a:r>
          </a:p>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2→4</a:t>
            </a:r>
          </a:p>
        </p:txBody>
      </p:sp>
      <p:sp>
        <p:nvSpPr>
          <p:cNvPr id="10" name="">
            <a:extLst xmlns:a="http://schemas.openxmlformats.org/drawingml/2006/main">
              <a:ext uri="{FF2B5EF4-FFF2-40B4-BE49-F238E27FC236}">
                <a16:creationId xmlns:a16="http://schemas.microsoft.com/office/drawing/2014/main" id="{7E399B8F-E579-430A-AD10-6D0F62E23C86}"/>
              </a:ext>
            </a:extLst>
          </p:cNvPr>
          <p:cNvSpPr>
            <a:spLocks xmlns:a="http://schemas.openxmlformats.org/drawingml/2006/main" noGrp="1"/>
          </p:cNvSpPr>
          <p:nvPr/>
        </p:nvSpPr>
        <p:spPr>
          <a:xfrm xmlns:a="http://schemas.openxmlformats.org/drawingml/2006/main">
            <a:off x="904875" y="2667000"/>
            <a:ext cx="857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4444"/>
          </a:bodyPr>
          <a:lstStyle xmlns:a="http://schemas.openxmlformats.org/drawingml/2006/main"/>
          <a:p xmlns:a="http://schemas.openxmlformats.org/drawingml/2006/main">
            <a:pPr algn="l">
              <a:defRPr sz="1350" b="1">
                <a:solidFill>
                  <a:srgbClr val="142735"/>
                </a:solidFill>
                <a:latin typeface="Aptos"/>
                <a:ea typeface="Aptos"/>
                <a:cs typeface="Aptos"/>
              </a:defRPr>
            </a:pPr>
            <a:r>
              <a:rPr sz="1350" b="1">
                <a:solidFill>
                  <a:srgbClr val="142735"/>
                </a:solidFill>
                <a:latin typeface="Aptos"/>
                <a:ea typeface="Aptos"/>
                <a:cs typeface="Aptos"/>
              </a:rPr>
              <a:t>A₁ A₀</a:t>
            </a:r>
          </a:p>
        </p:txBody>
      </p:sp>
      <p:pic>
        <p:nvPicPr>
          <p:cNvPr id="44" name=""/>
          <p:cNvPicPr>
            <a:picLocks xmlns:a="http://schemas.openxmlformats.org/drawingml/2006/main" noChangeAspect="1"/>
          </p:cNvPicPr>
          <p:nvPr/>
        </p:nvPicPr>
        <p:blipFill>
          <a:blip xmlns:r="http://schemas.openxmlformats.org/officeDocument/2006/relationships" xmlns:a="http://schemas.openxmlformats.org/drawingml/2006/main" r:embed="R494ca53c292a4b87">
            <a:extLst>
              <a:ext uri="{96DAC541-7B7A-43D3-8B79-37D633B846F1}">
                <asvg:svgBlip xmlns:asvg="http://schemas.microsoft.com/office/drawing/2016/SVG/main" r:embed="R048348c5f6174c28"/>
              </a:ext>
            </a:extLst>
          </a:blip>
          <a:stretch xmlns:a="http://schemas.openxmlformats.org/drawingml/2006/main"/>
        </p:blipFill>
        <p:spPr>
          <a:xfrm xmlns:a="http://schemas.openxmlformats.org/drawingml/2006/main">
            <a:off x="1809750" y="2333625"/>
            <a:ext cx="2095500" cy="476250"/>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CDF1BA53-7B6A-4660-8F60-D07A03FFE7F0}"/>
              </a:ext>
            </a:extLst>
          </p:cNvPr>
          <p:cNvSpPr>
            <a:spLocks xmlns:a="http://schemas.openxmlformats.org/drawingml/2006/main" noGrp="1"/>
          </p:cNvSpPr>
          <p:nvPr/>
        </p:nvSpPr>
        <p:spPr>
          <a:xfrm xmlns:a="http://schemas.openxmlformats.org/drawingml/2006/main">
            <a:off x="1809750" y="2809875"/>
            <a:ext cx="2095500" cy="1666875"/>
          </a:xfrm>
          <a:prstGeom xmlns:a="http://schemas.openxmlformats.org/drawingml/2006/main" prst="line">
            <a:avLst/>
          </a:prstGeom>
          <a:noFill xmlns:a="http://schemas.openxmlformats.org/drawingml/2006/main"/>
          <a:ln xmlns:a="http://schemas.openxmlformats.org/drawingml/2006/main" w="19050">
            <a:solidFill>
              <a:srgbClr val="163A5F"/>
            </a:solidFill>
            <a:prstDash val="solid"/>
          </a:ln>
        </p:spPr>
      </p:sp>
      <p:sp>
        <p:nvSpPr>
          <p:cNvPr id="13" name="">
            <a:extLst xmlns:a="http://schemas.openxmlformats.org/drawingml/2006/main">
              <a:ext uri="{FF2B5EF4-FFF2-40B4-BE49-F238E27FC236}">
                <a16:creationId xmlns:a16="http://schemas.microsoft.com/office/drawing/2014/main" id="{2BCCDFEF-55F4-4FC2-87C0-D11E26CD8086}"/>
              </a:ext>
            </a:extLst>
          </p:cNvPr>
          <p:cNvSpPr>
            <a:spLocks xmlns:a="http://schemas.openxmlformats.org/drawingml/2006/main" noGrp="1"/>
          </p:cNvSpPr>
          <p:nvPr/>
        </p:nvSpPr>
        <p:spPr>
          <a:xfrm xmlns:a="http://schemas.openxmlformats.org/drawingml/2006/main">
            <a:off x="2428875" y="1762125"/>
            <a:ext cx="857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417"/>
          </a:bodyPr>
          <a:lstStyle xmlns:a="http://schemas.openxmlformats.org/drawingml/2006/main"/>
          <a:p xmlns:a="http://schemas.openxmlformats.org/drawingml/2006/main">
            <a:pPr algn="l">
              <a:defRPr sz="1200" b="0">
                <a:solidFill>
                  <a:srgbClr val="0F9DA8"/>
                </a:solidFill>
                <a:latin typeface="Aptos"/>
                <a:ea typeface="Aptos"/>
                <a:cs typeface="Aptos"/>
              </a:defRPr>
            </a:pPr>
            <a:r>
              <a:rPr sz="1200" b="0">
                <a:solidFill>
                  <a:srgbClr val="0F9DA8"/>
                </a:solidFill>
                <a:latin typeface="Aptos"/>
                <a:ea typeface="Aptos"/>
                <a:cs typeface="Aptos"/>
              </a:rPr>
              <a:t>A₂=0</a:t>
            </a:r>
          </a:p>
        </p:txBody>
      </p:sp>
      <p:sp>
        <p:nvSpPr>
          <p:cNvPr id="14" name="">
            <a:extLst xmlns:a="http://schemas.openxmlformats.org/drawingml/2006/main">
              <a:ext uri="{FF2B5EF4-FFF2-40B4-BE49-F238E27FC236}">
                <a16:creationId xmlns:a16="http://schemas.microsoft.com/office/drawing/2014/main" id="{98D5AD35-F98B-4329-A8D2-DF13903D0677}"/>
              </a:ext>
            </a:extLst>
          </p:cNvPr>
          <p:cNvSpPr>
            <a:spLocks xmlns:a="http://schemas.openxmlformats.org/drawingml/2006/main" noGrp="1"/>
          </p:cNvSpPr>
          <p:nvPr/>
        </p:nvSpPr>
        <p:spPr>
          <a:xfrm xmlns:a="http://schemas.openxmlformats.org/drawingml/2006/main">
            <a:off x="2428875" y="4810125"/>
            <a:ext cx="857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417"/>
          </a:bodyPr>
          <a:lstStyle xmlns:a="http://schemas.openxmlformats.org/drawingml/2006/main"/>
          <a:p xmlns:a="http://schemas.openxmlformats.org/drawingml/2006/main">
            <a:pPr algn="l">
              <a:defRPr sz="1200" b="0">
                <a:solidFill>
                  <a:srgbClr val="0F9DA8"/>
                </a:solidFill>
                <a:latin typeface="Aptos"/>
                <a:ea typeface="Aptos"/>
                <a:cs typeface="Aptos"/>
              </a:defRPr>
            </a:pPr>
            <a:r>
              <a:rPr sz="1200" b="0">
                <a:solidFill>
                  <a:srgbClr val="0F9DA8"/>
                </a:solidFill>
                <a:latin typeface="Aptos"/>
                <a:ea typeface="Aptos"/>
                <a:cs typeface="Aptos"/>
              </a:rPr>
              <a:t>A₂=1</a:t>
            </a:r>
          </a:p>
        </p:txBody>
      </p:sp>
      <p:sp>
        <p:nvSpPr>
          <p:cNvPr id="15" name="">
            <a:extLst xmlns:a="http://schemas.openxmlformats.org/drawingml/2006/main">
              <a:ext uri="{FF2B5EF4-FFF2-40B4-BE49-F238E27FC236}">
                <a16:creationId xmlns:a16="http://schemas.microsoft.com/office/drawing/2014/main" id="{3D9EC1EC-FC0B-404F-832D-BD3E3F6E528E}"/>
              </a:ext>
            </a:extLst>
          </p:cNvPr>
          <p:cNvSpPr>
            <a:spLocks xmlns:a="http://schemas.openxmlformats.org/drawingml/2006/main" noGrp="1"/>
          </p:cNvSpPr>
          <p:nvPr/>
        </p:nvSpPr>
        <p:spPr>
          <a:xfrm xmlns:a="http://schemas.openxmlformats.org/drawingml/2006/main">
            <a:off x="5905500" y="1857375"/>
            <a:ext cx="2000250" cy="0"/>
          </a:xfrm>
          <a:prstGeom xmlns:a="http://schemas.openxmlformats.org/drawingml/2006/main" prst="line">
            <a:avLst/>
          </a:prstGeom>
          <a:noFill xmlns:a="http://schemas.openxmlformats.org/drawingml/2006/main"/>
          <a:ln xmlns:a="http://schemas.openxmlformats.org/drawingml/2006/main" w="19050">
            <a:solidFill>
              <a:srgbClr val="163A5F"/>
            </a:solidFill>
            <a:prstDash val="solid"/>
          </a:ln>
        </p:spPr>
      </p:sp>
      <p:sp>
        <p:nvSpPr>
          <p:cNvPr id="16" name="">
            <a:extLst xmlns:a="http://schemas.openxmlformats.org/drawingml/2006/main">
              <a:ext uri="{FF2B5EF4-FFF2-40B4-BE49-F238E27FC236}">
                <a16:creationId xmlns:a16="http://schemas.microsoft.com/office/drawing/2014/main" id="{C67733F6-129E-4E1C-8399-D7367E62859F}"/>
              </a:ext>
            </a:extLst>
          </p:cNvPr>
          <p:cNvSpPr>
            <a:spLocks xmlns:a="http://schemas.openxmlformats.org/drawingml/2006/main" noGrp="1"/>
          </p:cNvSpPr>
          <p:nvPr/>
        </p:nvSpPr>
        <p:spPr>
          <a:xfrm xmlns:a="http://schemas.openxmlformats.org/drawingml/2006/main">
            <a:off x="8001000" y="173355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714"/>
          </a:bodyPr>
          <a:lstStyle xmlns:a="http://schemas.openxmlformats.org/drawingml/2006/main"/>
          <a:p xmlns:a="http://schemas.openxmlformats.org/drawingml/2006/main">
            <a:pPr algn="l">
              <a:defRPr sz="1050" b="0">
                <a:solidFill>
                  <a:srgbClr val="142735"/>
                </a:solidFill>
                <a:latin typeface="Aptos"/>
                <a:ea typeface="Aptos"/>
                <a:cs typeface="Aptos"/>
              </a:defRPr>
            </a:pPr>
            <a:r>
              <a:rPr sz="1050" b="0">
                <a:solidFill>
                  <a:srgbClr val="142735"/>
                </a:solidFill>
                <a:latin typeface="Aptos"/>
                <a:ea typeface="Aptos"/>
                <a:cs typeface="Aptos"/>
              </a:rPr>
              <a:t>Y0</a:t>
            </a:r>
          </a:p>
        </p:txBody>
      </p:sp>
      <p:sp>
        <p:nvSpPr>
          <p:cNvPr id="17" name="">
            <a:extLst xmlns:a="http://schemas.openxmlformats.org/drawingml/2006/main">
              <a:ext uri="{FF2B5EF4-FFF2-40B4-BE49-F238E27FC236}">
                <a16:creationId xmlns:a16="http://schemas.microsoft.com/office/drawing/2014/main" id="{C57582E2-66CD-4755-BA12-D2263E93DBCF}"/>
              </a:ext>
            </a:extLst>
          </p:cNvPr>
          <p:cNvSpPr>
            <a:spLocks xmlns:a="http://schemas.openxmlformats.org/drawingml/2006/main" noGrp="1"/>
          </p:cNvSpPr>
          <p:nvPr/>
        </p:nvSpPr>
        <p:spPr>
          <a:xfrm xmlns:a="http://schemas.openxmlformats.org/drawingml/2006/main">
            <a:off x="5905500" y="2162175"/>
            <a:ext cx="2000250" cy="0"/>
          </a:xfrm>
          <a:prstGeom xmlns:a="http://schemas.openxmlformats.org/drawingml/2006/main" prst="line">
            <a:avLst/>
          </a:prstGeom>
          <a:noFill xmlns:a="http://schemas.openxmlformats.org/drawingml/2006/main"/>
          <a:ln xmlns:a="http://schemas.openxmlformats.org/drawingml/2006/main" w="19050">
            <a:solidFill>
              <a:srgbClr val="163A5F"/>
            </a:solidFill>
            <a:prstDash val="solid"/>
          </a:ln>
        </p:spPr>
      </p:sp>
      <p:sp>
        <p:nvSpPr>
          <p:cNvPr id="18" name="">
            <a:extLst xmlns:a="http://schemas.openxmlformats.org/drawingml/2006/main">
              <a:ext uri="{FF2B5EF4-FFF2-40B4-BE49-F238E27FC236}">
                <a16:creationId xmlns:a16="http://schemas.microsoft.com/office/drawing/2014/main" id="{FAFAFC68-7574-4181-B115-B433DC2EEA1A}"/>
              </a:ext>
            </a:extLst>
          </p:cNvPr>
          <p:cNvSpPr>
            <a:spLocks xmlns:a="http://schemas.openxmlformats.org/drawingml/2006/main" noGrp="1"/>
          </p:cNvSpPr>
          <p:nvPr/>
        </p:nvSpPr>
        <p:spPr>
          <a:xfrm xmlns:a="http://schemas.openxmlformats.org/drawingml/2006/main">
            <a:off x="8001000" y="203835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714"/>
          </a:bodyPr>
          <a:lstStyle xmlns:a="http://schemas.openxmlformats.org/drawingml/2006/main"/>
          <a:p xmlns:a="http://schemas.openxmlformats.org/drawingml/2006/main">
            <a:pPr algn="l">
              <a:defRPr sz="1050" b="0">
                <a:solidFill>
                  <a:srgbClr val="142735"/>
                </a:solidFill>
                <a:latin typeface="Aptos"/>
                <a:ea typeface="Aptos"/>
                <a:cs typeface="Aptos"/>
              </a:defRPr>
            </a:pPr>
            <a:r>
              <a:rPr sz="1050" b="0">
                <a:solidFill>
                  <a:srgbClr val="142735"/>
                </a:solidFill>
                <a:latin typeface="Aptos"/>
                <a:ea typeface="Aptos"/>
                <a:cs typeface="Aptos"/>
              </a:rPr>
              <a:t>Y1</a:t>
            </a:r>
          </a:p>
        </p:txBody>
      </p:sp>
      <p:sp>
        <p:nvSpPr>
          <p:cNvPr id="19" name="">
            <a:extLst xmlns:a="http://schemas.openxmlformats.org/drawingml/2006/main">
              <a:ext uri="{FF2B5EF4-FFF2-40B4-BE49-F238E27FC236}">
                <a16:creationId xmlns:a16="http://schemas.microsoft.com/office/drawing/2014/main" id="{280ED56B-162E-4139-840F-1F3DAF3D888F}"/>
              </a:ext>
            </a:extLst>
          </p:cNvPr>
          <p:cNvSpPr>
            <a:spLocks xmlns:a="http://schemas.openxmlformats.org/drawingml/2006/main" noGrp="1"/>
          </p:cNvSpPr>
          <p:nvPr/>
        </p:nvSpPr>
        <p:spPr>
          <a:xfrm xmlns:a="http://schemas.openxmlformats.org/drawingml/2006/main">
            <a:off x="5905500" y="2466975"/>
            <a:ext cx="2000250" cy="0"/>
          </a:xfrm>
          <a:prstGeom xmlns:a="http://schemas.openxmlformats.org/drawingml/2006/main" prst="line">
            <a:avLst/>
          </a:prstGeom>
          <a:noFill xmlns:a="http://schemas.openxmlformats.org/drawingml/2006/main"/>
          <a:ln xmlns:a="http://schemas.openxmlformats.org/drawingml/2006/main" w="19050">
            <a:solidFill>
              <a:srgbClr val="163A5F"/>
            </a:solidFill>
            <a:prstDash val="solid"/>
          </a:ln>
        </p:spPr>
      </p:sp>
      <p:sp>
        <p:nvSpPr>
          <p:cNvPr id="20" name="">
            <a:extLst xmlns:a="http://schemas.openxmlformats.org/drawingml/2006/main">
              <a:ext uri="{FF2B5EF4-FFF2-40B4-BE49-F238E27FC236}">
                <a16:creationId xmlns:a16="http://schemas.microsoft.com/office/drawing/2014/main" id="{8890F076-03ED-45BB-89E2-75AA3376F346}"/>
              </a:ext>
            </a:extLst>
          </p:cNvPr>
          <p:cNvSpPr>
            <a:spLocks xmlns:a="http://schemas.openxmlformats.org/drawingml/2006/main" noGrp="1"/>
          </p:cNvSpPr>
          <p:nvPr/>
        </p:nvSpPr>
        <p:spPr>
          <a:xfrm xmlns:a="http://schemas.openxmlformats.org/drawingml/2006/main">
            <a:off x="8001000" y="234315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714"/>
          </a:bodyPr>
          <a:lstStyle xmlns:a="http://schemas.openxmlformats.org/drawingml/2006/main"/>
          <a:p xmlns:a="http://schemas.openxmlformats.org/drawingml/2006/main">
            <a:pPr algn="l">
              <a:defRPr sz="1050" b="0">
                <a:solidFill>
                  <a:srgbClr val="142735"/>
                </a:solidFill>
                <a:latin typeface="Aptos"/>
                <a:ea typeface="Aptos"/>
                <a:cs typeface="Aptos"/>
              </a:defRPr>
            </a:pPr>
            <a:r>
              <a:rPr sz="1050" b="0">
                <a:solidFill>
                  <a:srgbClr val="142735"/>
                </a:solidFill>
                <a:latin typeface="Aptos"/>
                <a:ea typeface="Aptos"/>
                <a:cs typeface="Aptos"/>
              </a:rPr>
              <a:t>Y2</a:t>
            </a:r>
          </a:p>
        </p:txBody>
      </p:sp>
      <p:sp>
        <p:nvSpPr>
          <p:cNvPr id="21" name="">
            <a:extLst xmlns:a="http://schemas.openxmlformats.org/drawingml/2006/main">
              <a:ext uri="{FF2B5EF4-FFF2-40B4-BE49-F238E27FC236}">
                <a16:creationId xmlns:a16="http://schemas.microsoft.com/office/drawing/2014/main" id="{FC98B559-5FBE-4A6D-BB1B-86EF2A545EC7}"/>
              </a:ext>
            </a:extLst>
          </p:cNvPr>
          <p:cNvSpPr>
            <a:spLocks xmlns:a="http://schemas.openxmlformats.org/drawingml/2006/main" noGrp="1"/>
          </p:cNvSpPr>
          <p:nvPr/>
        </p:nvSpPr>
        <p:spPr>
          <a:xfrm xmlns:a="http://schemas.openxmlformats.org/drawingml/2006/main">
            <a:off x="5905500" y="2771775"/>
            <a:ext cx="2000250" cy="0"/>
          </a:xfrm>
          <a:prstGeom xmlns:a="http://schemas.openxmlformats.org/drawingml/2006/main" prst="line">
            <a:avLst/>
          </a:prstGeom>
          <a:noFill xmlns:a="http://schemas.openxmlformats.org/drawingml/2006/main"/>
          <a:ln xmlns:a="http://schemas.openxmlformats.org/drawingml/2006/main" w="19050">
            <a:solidFill>
              <a:srgbClr val="163A5F"/>
            </a:solidFill>
            <a:prstDash val="solid"/>
          </a:ln>
        </p:spPr>
      </p:sp>
      <p:sp>
        <p:nvSpPr>
          <p:cNvPr id="22" name="">
            <a:extLst xmlns:a="http://schemas.openxmlformats.org/drawingml/2006/main">
              <a:ext uri="{FF2B5EF4-FFF2-40B4-BE49-F238E27FC236}">
                <a16:creationId xmlns:a16="http://schemas.microsoft.com/office/drawing/2014/main" id="{306508F1-4AB6-401B-9A93-D450D72E09C7}"/>
              </a:ext>
            </a:extLst>
          </p:cNvPr>
          <p:cNvSpPr>
            <a:spLocks xmlns:a="http://schemas.openxmlformats.org/drawingml/2006/main" noGrp="1"/>
          </p:cNvSpPr>
          <p:nvPr/>
        </p:nvSpPr>
        <p:spPr>
          <a:xfrm xmlns:a="http://schemas.openxmlformats.org/drawingml/2006/main">
            <a:off x="8001000" y="2647950"/>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714"/>
          </a:bodyPr>
          <a:lstStyle xmlns:a="http://schemas.openxmlformats.org/drawingml/2006/main"/>
          <a:p xmlns:a="http://schemas.openxmlformats.org/drawingml/2006/main">
            <a:pPr algn="l">
              <a:defRPr sz="1050" b="0">
                <a:solidFill>
                  <a:srgbClr val="142735"/>
                </a:solidFill>
                <a:latin typeface="Aptos"/>
                <a:ea typeface="Aptos"/>
                <a:cs typeface="Aptos"/>
              </a:defRPr>
            </a:pPr>
            <a:r>
              <a:rPr sz="1050" b="0">
                <a:solidFill>
                  <a:srgbClr val="142735"/>
                </a:solidFill>
                <a:latin typeface="Aptos"/>
                <a:ea typeface="Aptos"/>
                <a:cs typeface="Aptos"/>
              </a:rPr>
              <a:t>Y3</a:t>
            </a:r>
          </a:p>
        </p:txBody>
      </p:sp>
      <p:sp>
        <p:nvSpPr>
          <p:cNvPr id="23" name="">
            <a:extLst xmlns:a="http://schemas.openxmlformats.org/drawingml/2006/main">
              <a:ext uri="{FF2B5EF4-FFF2-40B4-BE49-F238E27FC236}">
                <a16:creationId xmlns:a16="http://schemas.microsoft.com/office/drawing/2014/main" id="{36715EDC-EC5C-4801-8C86-D29B5FE8B10B}"/>
              </a:ext>
            </a:extLst>
          </p:cNvPr>
          <p:cNvSpPr>
            <a:spLocks xmlns:a="http://schemas.openxmlformats.org/drawingml/2006/main" noGrp="1"/>
          </p:cNvSpPr>
          <p:nvPr/>
        </p:nvSpPr>
        <p:spPr>
          <a:xfrm xmlns:a="http://schemas.openxmlformats.org/drawingml/2006/main">
            <a:off x="5905500" y="4000500"/>
            <a:ext cx="2000250" cy="0"/>
          </a:xfrm>
          <a:prstGeom xmlns:a="http://schemas.openxmlformats.org/drawingml/2006/main" prst="line">
            <a:avLst/>
          </a:prstGeom>
          <a:noFill xmlns:a="http://schemas.openxmlformats.org/drawingml/2006/main"/>
          <a:ln xmlns:a="http://schemas.openxmlformats.org/drawingml/2006/main" w="19050">
            <a:solidFill>
              <a:srgbClr val="163A5F"/>
            </a:solidFill>
            <a:prstDash val="solid"/>
          </a:ln>
        </p:spPr>
      </p:sp>
      <p:sp>
        <p:nvSpPr>
          <p:cNvPr id="24" name="">
            <a:extLst xmlns:a="http://schemas.openxmlformats.org/drawingml/2006/main">
              <a:ext uri="{FF2B5EF4-FFF2-40B4-BE49-F238E27FC236}">
                <a16:creationId xmlns:a16="http://schemas.microsoft.com/office/drawing/2014/main" id="{263000B5-24D4-452E-BD0A-5572CF52341D}"/>
              </a:ext>
            </a:extLst>
          </p:cNvPr>
          <p:cNvSpPr>
            <a:spLocks xmlns:a="http://schemas.openxmlformats.org/drawingml/2006/main" noGrp="1"/>
          </p:cNvSpPr>
          <p:nvPr/>
        </p:nvSpPr>
        <p:spPr>
          <a:xfrm xmlns:a="http://schemas.openxmlformats.org/drawingml/2006/main">
            <a:off x="8001000" y="3876675"/>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714"/>
          </a:bodyPr>
          <a:lstStyle xmlns:a="http://schemas.openxmlformats.org/drawingml/2006/main"/>
          <a:p xmlns:a="http://schemas.openxmlformats.org/drawingml/2006/main">
            <a:pPr algn="l">
              <a:defRPr sz="1050" b="0">
                <a:solidFill>
                  <a:srgbClr val="142735"/>
                </a:solidFill>
                <a:latin typeface="Aptos"/>
                <a:ea typeface="Aptos"/>
                <a:cs typeface="Aptos"/>
              </a:defRPr>
            </a:pPr>
            <a:r>
              <a:rPr sz="1050" b="0">
                <a:solidFill>
                  <a:srgbClr val="142735"/>
                </a:solidFill>
                <a:latin typeface="Aptos"/>
                <a:ea typeface="Aptos"/>
                <a:cs typeface="Aptos"/>
              </a:rPr>
              <a:t>Y4</a:t>
            </a:r>
          </a:p>
        </p:txBody>
      </p:sp>
      <p:sp>
        <p:nvSpPr>
          <p:cNvPr id="25" name="">
            <a:extLst xmlns:a="http://schemas.openxmlformats.org/drawingml/2006/main">
              <a:ext uri="{FF2B5EF4-FFF2-40B4-BE49-F238E27FC236}">
                <a16:creationId xmlns:a16="http://schemas.microsoft.com/office/drawing/2014/main" id="{31CA80ED-E332-41D1-969D-1387FF82FAFE}"/>
              </a:ext>
            </a:extLst>
          </p:cNvPr>
          <p:cNvSpPr>
            <a:spLocks xmlns:a="http://schemas.openxmlformats.org/drawingml/2006/main" noGrp="1"/>
          </p:cNvSpPr>
          <p:nvPr/>
        </p:nvSpPr>
        <p:spPr>
          <a:xfrm xmlns:a="http://schemas.openxmlformats.org/drawingml/2006/main">
            <a:off x="5905500" y="4305300"/>
            <a:ext cx="2000250" cy="0"/>
          </a:xfrm>
          <a:prstGeom xmlns:a="http://schemas.openxmlformats.org/drawingml/2006/main" prst="line">
            <a:avLst/>
          </a:prstGeom>
          <a:noFill xmlns:a="http://schemas.openxmlformats.org/drawingml/2006/main"/>
          <a:ln xmlns:a="http://schemas.openxmlformats.org/drawingml/2006/main" w="19050">
            <a:solidFill>
              <a:srgbClr val="163A5F"/>
            </a:solidFill>
            <a:prstDash val="solid"/>
          </a:ln>
        </p:spPr>
      </p:sp>
      <p:sp>
        <p:nvSpPr>
          <p:cNvPr id="26" name="">
            <a:extLst xmlns:a="http://schemas.openxmlformats.org/drawingml/2006/main">
              <a:ext uri="{FF2B5EF4-FFF2-40B4-BE49-F238E27FC236}">
                <a16:creationId xmlns:a16="http://schemas.microsoft.com/office/drawing/2014/main" id="{37179737-0090-41AA-89CA-BFF2C434615B}"/>
              </a:ext>
            </a:extLst>
          </p:cNvPr>
          <p:cNvSpPr>
            <a:spLocks xmlns:a="http://schemas.openxmlformats.org/drawingml/2006/main" noGrp="1"/>
          </p:cNvSpPr>
          <p:nvPr/>
        </p:nvSpPr>
        <p:spPr>
          <a:xfrm xmlns:a="http://schemas.openxmlformats.org/drawingml/2006/main">
            <a:off x="8001000" y="4181475"/>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714"/>
          </a:bodyPr>
          <a:lstStyle xmlns:a="http://schemas.openxmlformats.org/drawingml/2006/main"/>
          <a:p xmlns:a="http://schemas.openxmlformats.org/drawingml/2006/main">
            <a:pPr algn="l">
              <a:defRPr sz="1050" b="0">
                <a:solidFill>
                  <a:srgbClr val="142735"/>
                </a:solidFill>
                <a:latin typeface="Aptos"/>
                <a:ea typeface="Aptos"/>
                <a:cs typeface="Aptos"/>
              </a:defRPr>
            </a:pPr>
            <a:r>
              <a:rPr sz="1050" b="0">
                <a:solidFill>
                  <a:srgbClr val="142735"/>
                </a:solidFill>
                <a:latin typeface="Aptos"/>
                <a:ea typeface="Aptos"/>
                <a:cs typeface="Aptos"/>
              </a:rPr>
              <a:t>Y5</a:t>
            </a:r>
          </a:p>
        </p:txBody>
      </p:sp>
      <p:sp>
        <p:nvSpPr>
          <p:cNvPr id="27" name="">
            <a:extLst xmlns:a="http://schemas.openxmlformats.org/drawingml/2006/main">
              <a:ext uri="{FF2B5EF4-FFF2-40B4-BE49-F238E27FC236}">
                <a16:creationId xmlns:a16="http://schemas.microsoft.com/office/drawing/2014/main" id="{E11242AB-1078-424A-9891-9EBD3BF487E3}"/>
              </a:ext>
            </a:extLst>
          </p:cNvPr>
          <p:cNvSpPr>
            <a:spLocks xmlns:a="http://schemas.openxmlformats.org/drawingml/2006/main" noGrp="1"/>
          </p:cNvSpPr>
          <p:nvPr/>
        </p:nvSpPr>
        <p:spPr>
          <a:xfrm xmlns:a="http://schemas.openxmlformats.org/drawingml/2006/main">
            <a:off x="5905500" y="4610100"/>
            <a:ext cx="2000250" cy="0"/>
          </a:xfrm>
          <a:prstGeom xmlns:a="http://schemas.openxmlformats.org/drawingml/2006/main" prst="line">
            <a:avLst/>
          </a:prstGeom>
          <a:noFill xmlns:a="http://schemas.openxmlformats.org/drawingml/2006/main"/>
          <a:ln xmlns:a="http://schemas.openxmlformats.org/drawingml/2006/main" w="19050">
            <a:solidFill>
              <a:srgbClr val="163A5F"/>
            </a:solidFill>
            <a:prstDash val="solid"/>
          </a:ln>
        </p:spPr>
      </p:sp>
      <p:sp>
        <p:nvSpPr>
          <p:cNvPr id="28" name="">
            <a:extLst xmlns:a="http://schemas.openxmlformats.org/drawingml/2006/main">
              <a:ext uri="{FF2B5EF4-FFF2-40B4-BE49-F238E27FC236}">
                <a16:creationId xmlns:a16="http://schemas.microsoft.com/office/drawing/2014/main" id="{B29FED16-5CAD-4CC0-B2CB-04B663CF7CDD}"/>
              </a:ext>
            </a:extLst>
          </p:cNvPr>
          <p:cNvSpPr>
            <a:spLocks xmlns:a="http://schemas.openxmlformats.org/drawingml/2006/main" noGrp="1"/>
          </p:cNvSpPr>
          <p:nvPr/>
        </p:nvSpPr>
        <p:spPr>
          <a:xfrm xmlns:a="http://schemas.openxmlformats.org/drawingml/2006/main">
            <a:off x="8001000" y="4486275"/>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714"/>
          </a:bodyPr>
          <a:lstStyle xmlns:a="http://schemas.openxmlformats.org/drawingml/2006/main"/>
          <a:p xmlns:a="http://schemas.openxmlformats.org/drawingml/2006/main">
            <a:pPr algn="l">
              <a:defRPr sz="1050" b="0">
                <a:solidFill>
                  <a:srgbClr val="142735"/>
                </a:solidFill>
                <a:latin typeface="Aptos"/>
                <a:ea typeface="Aptos"/>
                <a:cs typeface="Aptos"/>
              </a:defRPr>
            </a:pPr>
            <a:r>
              <a:rPr sz="1050" b="0">
                <a:solidFill>
                  <a:srgbClr val="142735"/>
                </a:solidFill>
                <a:latin typeface="Aptos"/>
                <a:ea typeface="Aptos"/>
                <a:cs typeface="Aptos"/>
              </a:rPr>
              <a:t>Y6</a:t>
            </a:r>
          </a:p>
        </p:txBody>
      </p:sp>
      <p:sp>
        <p:nvSpPr>
          <p:cNvPr id="29" name="">
            <a:extLst xmlns:a="http://schemas.openxmlformats.org/drawingml/2006/main">
              <a:ext uri="{FF2B5EF4-FFF2-40B4-BE49-F238E27FC236}">
                <a16:creationId xmlns:a16="http://schemas.microsoft.com/office/drawing/2014/main" id="{02FEA920-3951-4994-B3E7-19A0A99EC6BD}"/>
              </a:ext>
            </a:extLst>
          </p:cNvPr>
          <p:cNvSpPr>
            <a:spLocks xmlns:a="http://schemas.openxmlformats.org/drawingml/2006/main" noGrp="1"/>
          </p:cNvSpPr>
          <p:nvPr/>
        </p:nvSpPr>
        <p:spPr>
          <a:xfrm xmlns:a="http://schemas.openxmlformats.org/drawingml/2006/main">
            <a:off x="5905500" y="4914900"/>
            <a:ext cx="2000250" cy="0"/>
          </a:xfrm>
          <a:prstGeom xmlns:a="http://schemas.openxmlformats.org/drawingml/2006/main" prst="line">
            <a:avLst/>
          </a:prstGeom>
          <a:noFill xmlns:a="http://schemas.openxmlformats.org/drawingml/2006/main"/>
          <a:ln xmlns:a="http://schemas.openxmlformats.org/drawingml/2006/main" w="19050">
            <a:solidFill>
              <a:srgbClr val="163A5F"/>
            </a:solidFill>
            <a:prstDash val="solid"/>
          </a:ln>
        </p:spPr>
      </p:sp>
      <p:sp>
        <p:nvSpPr>
          <p:cNvPr id="30" name="">
            <a:extLst xmlns:a="http://schemas.openxmlformats.org/drawingml/2006/main">
              <a:ext uri="{FF2B5EF4-FFF2-40B4-BE49-F238E27FC236}">
                <a16:creationId xmlns:a16="http://schemas.microsoft.com/office/drawing/2014/main" id="{DB890993-063A-4002-9CB3-B128FD19A73A}"/>
              </a:ext>
            </a:extLst>
          </p:cNvPr>
          <p:cNvSpPr>
            <a:spLocks xmlns:a="http://schemas.openxmlformats.org/drawingml/2006/main" noGrp="1"/>
          </p:cNvSpPr>
          <p:nvPr/>
        </p:nvSpPr>
        <p:spPr>
          <a:xfrm xmlns:a="http://schemas.openxmlformats.org/drawingml/2006/main">
            <a:off x="8001000" y="4791075"/>
            <a:ext cx="47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714"/>
          </a:bodyPr>
          <a:lstStyle xmlns:a="http://schemas.openxmlformats.org/drawingml/2006/main"/>
          <a:p xmlns:a="http://schemas.openxmlformats.org/drawingml/2006/main">
            <a:pPr algn="l">
              <a:defRPr sz="1050" b="0">
                <a:solidFill>
                  <a:srgbClr val="142735"/>
                </a:solidFill>
                <a:latin typeface="Aptos"/>
                <a:ea typeface="Aptos"/>
                <a:cs typeface="Aptos"/>
              </a:defRPr>
            </a:pPr>
            <a:r>
              <a:rPr sz="1050" b="0">
                <a:solidFill>
                  <a:srgbClr val="142735"/>
                </a:solidFill>
                <a:latin typeface="Aptos"/>
                <a:ea typeface="Aptos"/>
                <a:cs typeface="Aptos"/>
              </a:rPr>
              <a:t>Y7</a:t>
            </a:r>
          </a:p>
        </p:txBody>
      </p:sp>
      <p:sp>
        <p:nvSpPr>
          <p:cNvPr id="31" name="">
            <a:extLst xmlns:a="http://schemas.openxmlformats.org/drawingml/2006/main">
              <a:ext uri="{FF2B5EF4-FFF2-40B4-BE49-F238E27FC236}">
                <a16:creationId xmlns:a16="http://schemas.microsoft.com/office/drawing/2014/main" id="{D3B6D5F6-60CE-4D0A-909F-E477648929C2}"/>
              </a:ext>
            </a:extLst>
          </p:cNvPr>
          <p:cNvSpPr>
            <a:spLocks xmlns:a="http://schemas.openxmlformats.org/drawingml/2006/main" noGrp="1"/>
          </p:cNvSpPr>
          <p:nvPr/>
        </p:nvSpPr>
        <p:spPr>
          <a:xfrm xmlns:a="http://schemas.openxmlformats.org/drawingml/2006/main">
            <a:off x="8572500" y="3000375"/>
            <a:ext cx="24765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350" b="0">
                <a:solidFill>
                  <a:srgbClr val="586B78"/>
                </a:solidFill>
                <a:latin typeface="Aptos"/>
                <a:ea typeface="Aptos"/>
                <a:cs typeface="Aptos"/>
              </a:defRPr>
            </a:pPr>
            <a:r>
              <a:rPr sz="1350" b="0">
                <a:solidFill>
                  <a:srgbClr val="586B78"/>
                </a:solidFill>
                <a:latin typeface="Aptos"/>
                <a:ea typeface="Aptos"/>
                <a:cs typeface="Aptos"/>
              </a:rPr>
              <a:t>старший біт дозволяє одну групу</a:t>
            </a:r>
          </a:p>
        </p:txBody>
      </p:sp>
      <p:sp>
        <p:nvSpPr>
          <p:cNvPr id="32" name="">
            <a:extLst xmlns:a="http://schemas.openxmlformats.org/drawingml/2006/main">
              <a:ext uri="{FF2B5EF4-FFF2-40B4-BE49-F238E27FC236}">
                <a16:creationId xmlns:a16="http://schemas.microsoft.com/office/drawing/2014/main" id="{54C12E28-340D-4F08-A375-66666E492C9A}"/>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33" name="">
            <a:extLst xmlns:a="http://schemas.openxmlformats.org/drawingml/2006/main">
              <a:ext uri="{FF2B5EF4-FFF2-40B4-BE49-F238E27FC236}">
                <a16:creationId xmlns:a16="http://schemas.microsoft.com/office/drawing/2014/main" id="{4192A250-5F40-47BC-AC2F-1446DC28C196}"/>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Ієрархічна структура будує великий вузол із менших стандартних компонентів.</a:t>
            </a:r>
          </a:p>
        </p:txBody>
      </p:sp>
    </p:spTree>
    <p:extLst>
      <p:ext uri="{BB962C8B-B14F-4D97-AF65-F5344CB8AC3E}">
        <p14:creationId xmlns:p14="http://schemas.microsoft.com/office/powerpoint/2010/main" val="1921845774"/>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5" name="">
            <a:extLst xmlns:a="http://schemas.openxmlformats.org/drawingml/2006/main">
              <a:ext uri="{FF2B5EF4-FFF2-40B4-BE49-F238E27FC236}">
                <a16:creationId xmlns:a16="http://schemas.microsoft.com/office/drawing/2014/main" id="{54DD11CD-8071-4FBD-8EF8-A419E83D79C2}"/>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A6B6563-C585-4465-8CAA-4E9CF8C76904}"/>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ДЕШИФРАТОР</a:t>
            </a:r>
          </a:p>
        </p:txBody>
      </p:sp>
      <p:sp>
        <p:nvSpPr>
          <p:cNvPr id="3" name="">
            <a:extLst xmlns:a="http://schemas.openxmlformats.org/drawingml/2006/main">
              <a:ext uri="{FF2B5EF4-FFF2-40B4-BE49-F238E27FC236}">
                <a16:creationId xmlns:a16="http://schemas.microsoft.com/office/drawing/2014/main" id="{0A7E4054-0D7A-4644-B5C6-8F5F9EA0D21C}"/>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Реалізація функції через виходи дешифратора</a:t>
            </a:r>
          </a:p>
        </p:txBody>
      </p:sp>
      <p:sp>
        <p:nvSpPr>
          <p:cNvPr id="4" name="">
            <a:extLst xmlns:a="http://schemas.openxmlformats.org/drawingml/2006/main">
              <a:ext uri="{FF2B5EF4-FFF2-40B4-BE49-F238E27FC236}">
                <a16:creationId xmlns:a16="http://schemas.microsoft.com/office/drawing/2014/main" id="{CC03B2F6-D6F6-4C80-A686-7003F78D905E}"/>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4C4154FC-9147-45AB-8B9A-DAC215215D3D}"/>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12</a:t>
            </a:r>
          </a:p>
        </p:txBody>
      </p:sp>
      <p:sp>
        <p:nvSpPr>
          <p:cNvPr id="6" name="">
            <a:extLst xmlns:a="http://schemas.openxmlformats.org/drawingml/2006/main">
              <a:ext uri="{FF2B5EF4-FFF2-40B4-BE49-F238E27FC236}">
                <a16:creationId xmlns:a16="http://schemas.microsoft.com/office/drawing/2014/main" id="{1AB08511-5207-443C-AB6D-149B02A920C0}"/>
              </a:ext>
            </a:extLst>
          </p:cNvPr>
          <p:cNvSpPr>
            <a:spLocks xmlns:a="http://schemas.openxmlformats.org/drawingml/2006/main" noGrp="1"/>
          </p:cNvSpPr>
          <p:nvPr/>
        </p:nvSpPr>
        <p:spPr>
          <a:xfrm xmlns:a="http://schemas.openxmlformats.org/drawingml/2006/main">
            <a:off x="2905125" y="1952625"/>
            <a:ext cx="2190750" cy="2762250"/>
          </a:xfrm>
          <a:prstGeom xmlns:a="http://schemas.openxmlformats.org/drawingml/2006/main" prst="roundRect">
            <a:avLst>
              <a:gd name="adj" fmla="val 3478"/>
            </a:avLst>
          </a:prstGeom>
          <a:solidFill xmlns:a="http://schemas.openxmlformats.org/drawingml/2006/main">
            <a:srgbClr val="EAF3F8"/>
          </a:solidFill>
          <a:ln xmlns:a="http://schemas.openxmlformats.org/drawingml/2006/main" w="14288">
            <a:solidFill>
              <a:srgbClr val="0F9DA8"/>
            </a:solidFill>
            <a:prstDash val="solid"/>
          </a:ln>
        </p:spPr>
      </p:sp>
      <p:sp>
        <p:nvSpPr>
          <p:cNvPr id="7" name="">
            <a:extLst xmlns:a="http://schemas.openxmlformats.org/drawingml/2006/main">
              <a:ext uri="{FF2B5EF4-FFF2-40B4-BE49-F238E27FC236}">
                <a16:creationId xmlns:a16="http://schemas.microsoft.com/office/drawing/2014/main" id="{C1B58128-0331-4C5A-BA0D-2D094CEF7FD0}"/>
              </a:ext>
            </a:extLst>
          </p:cNvPr>
          <p:cNvSpPr>
            <a:spLocks xmlns:a="http://schemas.openxmlformats.org/drawingml/2006/main" noGrp="1"/>
          </p:cNvSpPr>
          <p:nvPr/>
        </p:nvSpPr>
        <p:spPr>
          <a:xfrm xmlns:a="http://schemas.openxmlformats.org/drawingml/2006/main">
            <a:off x="3019425" y="3143250"/>
            <a:ext cx="19621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66667"/>
          </a:bodyPr>
          <a:lstStyle xmlns:a="http://schemas.openxmlformats.org/drawingml/2006/main"/>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DECODER</a:t>
            </a:r>
          </a:p>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3→8</a:t>
            </a:r>
          </a:p>
        </p:txBody>
      </p:sp>
      <p:sp>
        <p:nvSpPr>
          <p:cNvPr id="8" name="">
            <a:extLst xmlns:a="http://schemas.openxmlformats.org/drawingml/2006/main">
              <a:ext uri="{FF2B5EF4-FFF2-40B4-BE49-F238E27FC236}">
                <a16:creationId xmlns:a16="http://schemas.microsoft.com/office/drawing/2014/main" id="{392935FE-3B42-46A5-A70A-CC6A0F8C39F2}"/>
              </a:ext>
            </a:extLst>
          </p:cNvPr>
          <p:cNvSpPr>
            <a:spLocks xmlns:a="http://schemas.openxmlformats.org/drawingml/2006/main" noGrp="1"/>
          </p:cNvSpPr>
          <p:nvPr/>
        </p:nvSpPr>
        <p:spPr>
          <a:xfrm xmlns:a="http://schemas.openxmlformats.org/drawingml/2006/main">
            <a:off x="952500" y="3143250"/>
            <a:ext cx="1143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650" b="1">
                <a:solidFill>
                  <a:srgbClr val="142735"/>
                </a:solidFill>
                <a:latin typeface="Aptos"/>
                <a:ea typeface="Aptos"/>
                <a:cs typeface="Aptos"/>
              </a:defRPr>
            </a:pPr>
            <a:r>
              <a:rPr sz="1650" b="1">
                <a:solidFill>
                  <a:srgbClr val="142735"/>
                </a:solidFill>
                <a:latin typeface="Aptos"/>
                <a:ea typeface="Aptos"/>
                <a:cs typeface="Aptos"/>
              </a:rPr>
              <a:t>A B C</a:t>
            </a:r>
          </a:p>
        </p:txBody>
      </p:sp>
      <p:sp>
        <p:nvSpPr>
          <p:cNvPr id="9" name="">
            <a:extLst xmlns:a="http://schemas.openxmlformats.org/drawingml/2006/main">
              <a:ext uri="{FF2B5EF4-FFF2-40B4-BE49-F238E27FC236}">
                <a16:creationId xmlns:a16="http://schemas.microsoft.com/office/drawing/2014/main" id="{289A0660-2DA0-4D79-802E-B04A7C07C4D8}"/>
              </a:ext>
            </a:extLst>
          </p:cNvPr>
          <p:cNvSpPr>
            <a:spLocks xmlns:a="http://schemas.openxmlformats.org/drawingml/2006/main" noGrp="1"/>
          </p:cNvSpPr>
          <p:nvPr/>
        </p:nvSpPr>
        <p:spPr>
          <a:xfrm xmlns:a="http://schemas.openxmlformats.org/drawingml/2006/main">
            <a:off x="2095500" y="3333750"/>
            <a:ext cx="809625"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10" name="">
            <a:extLst xmlns:a="http://schemas.openxmlformats.org/drawingml/2006/main">
              <a:ext uri="{FF2B5EF4-FFF2-40B4-BE49-F238E27FC236}">
                <a16:creationId xmlns:a16="http://schemas.microsoft.com/office/drawing/2014/main" id="{506AE1FF-11C2-4849-96DB-3DE0A6AF6FBC}"/>
              </a:ext>
            </a:extLst>
          </p:cNvPr>
          <p:cNvSpPr>
            <a:spLocks xmlns:a="http://schemas.openxmlformats.org/drawingml/2006/main" noGrp="1"/>
          </p:cNvSpPr>
          <p:nvPr/>
        </p:nvSpPr>
        <p:spPr>
          <a:xfrm xmlns:a="http://schemas.openxmlformats.org/drawingml/2006/main">
            <a:off x="5095875" y="2143125"/>
            <a:ext cx="1571625" cy="0"/>
          </a:xfrm>
          <a:prstGeom xmlns:a="http://schemas.openxmlformats.org/drawingml/2006/main" prst="line">
            <a:avLst/>
          </a:prstGeom>
          <a:noFill xmlns:a="http://schemas.openxmlformats.org/drawingml/2006/main"/>
          <a:ln xmlns:a="http://schemas.openxmlformats.org/drawingml/2006/main" w="14288">
            <a:solidFill>
              <a:srgbClr val="C9D6DF"/>
            </a:solidFill>
            <a:prstDash val="solid"/>
          </a:ln>
        </p:spPr>
      </p:sp>
      <p:sp>
        <p:nvSpPr>
          <p:cNvPr id="11" name="">
            <a:extLst xmlns:a="http://schemas.openxmlformats.org/drawingml/2006/main">
              <a:ext uri="{FF2B5EF4-FFF2-40B4-BE49-F238E27FC236}">
                <a16:creationId xmlns:a16="http://schemas.microsoft.com/office/drawing/2014/main" id="{4EAD14CE-4053-4788-A338-BCCB3EEFCEE2}"/>
              </a:ext>
            </a:extLst>
          </p:cNvPr>
          <p:cNvSpPr>
            <a:spLocks xmlns:a="http://schemas.openxmlformats.org/drawingml/2006/main" noGrp="1"/>
          </p:cNvSpPr>
          <p:nvPr/>
        </p:nvSpPr>
        <p:spPr>
          <a:xfrm xmlns:a="http://schemas.openxmlformats.org/drawingml/2006/main">
            <a:off x="6715125" y="2028825"/>
            <a:ext cx="381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79487"/>
          </a:bodyPr>
          <a:lstStyle xmlns:a="http://schemas.openxmlformats.org/drawingml/2006/main"/>
          <a:p xmlns:a="http://schemas.openxmlformats.org/drawingml/2006/main">
            <a:pPr algn="l">
              <a:defRPr sz="975" b="0">
                <a:solidFill>
                  <a:srgbClr val="586B78"/>
                </a:solidFill>
                <a:latin typeface="Aptos"/>
                <a:ea typeface="Aptos"/>
                <a:cs typeface="Aptos"/>
              </a:defRPr>
            </a:pPr>
            <a:r>
              <a:rPr sz="975" b="0">
                <a:solidFill>
                  <a:srgbClr val="586B78"/>
                </a:solidFill>
                <a:latin typeface="Aptos"/>
                <a:ea typeface="Aptos"/>
                <a:cs typeface="Aptos"/>
              </a:rPr>
              <a:t>Y0</a:t>
            </a:r>
          </a:p>
        </p:txBody>
      </p:sp>
      <p:sp>
        <p:nvSpPr>
          <p:cNvPr id="12" name="">
            <a:extLst xmlns:a="http://schemas.openxmlformats.org/drawingml/2006/main">
              <a:ext uri="{FF2B5EF4-FFF2-40B4-BE49-F238E27FC236}">
                <a16:creationId xmlns:a16="http://schemas.microsoft.com/office/drawing/2014/main" id="{27A77F55-F998-415C-A95B-4A90BC5FAFBE}"/>
              </a:ext>
            </a:extLst>
          </p:cNvPr>
          <p:cNvSpPr>
            <a:spLocks xmlns:a="http://schemas.openxmlformats.org/drawingml/2006/main" noGrp="1"/>
          </p:cNvSpPr>
          <p:nvPr/>
        </p:nvSpPr>
        <p:spPr>
          <a:xfrm xmlns:a="http://schemas.openxmlformats.org/drawingml/2006/main">
            <a:off x="5095875" y="2447925"/>
            <a:ext cx="1571625" cy="0"/>
          </a:xfrm>
          <a:prstGeom xmlns:a="http://schemas.openxmlformats.org/drawingml/2006/main" prst="line">
            <a:avLst/>
          </a:prstGeom>
          <a:noFill xmlns:a="http://schemas.openxmlformats.org/drawingml/2006/main"/>
          <a:ln xmlns:a="http://schemas.openxmlformats.org/drawingml/2006/main" w="28575">
            <a:solidFill>
              <a:srgbClr val="0F9DA8"/>
            </a:solidFill>
            <a:prstDash val="solid"/>
          </a:ln>
        </p:spPr>
      </p:sp>
      <p:sp>
        <p:nvSpPr>
          <p:cNvPr id="13" name="">
            <a:extLst xmlns:a="http://schemas.openxmlformats.org/drawingml/2006/main">
              <a:ext uri="{FF2B5EF4-FFF2-40B4-BE49-F238E27FC236}">
                <a16:creationId xmlns:a16="http://schemas.microsoft.com/office/drawing/2014/main" id="{4F347AE0-69C9-4DE1-ACCF-B8F36237B053}"/>
              </a:ext>
            </a:extLst>
          </p:cNvPr>
          <p:cNvSpPr>
            <a:spLocks xmlns:a="http://schemas.openxmlformats.org/drawingml/2006/main" noGrp="1"/>
          </p:cNvSpPr>
          <p:nvPr/>
        </p:nvSpPr>
        <p:spPr>
          <a:xfrm xmlns:a="http://schemas.openxmlformats.org/drawingml/2006/main">
            <a:off x="6715125" y="2333625"/>
            <a:ext cx="381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79487"/>
          </a:bodyPr>
          <a:lstStyle xmlns:a="http://schemas.openxmlformats.org/drawingml/2006/main"/>
          <a:p xmlns:a="http://schemas.openxmlformats.org/drawingml/2006/main">
            <a:pPr algn="l">
              <a:defRPr sz="975" b="0">
                <a:solidFill>
                  <a:srgbClr val="0F9DA8"/>
                </a:solidFill>
                <a:latin typeface="Aptos"/>
                <a:ea typeface="Aptos"/>
                <a:cs typeface="Aptos"/>
              </a:defRPr>
            </a:pPr>
            <a:r>
              <a:rPr sz="975" b="0">
                <a:solidFill>
                  <a:srgbClr val="0F9DA8"/>
                </a:solidFill>
                <a:latin typeface="Aptos"/>
                <a:ea typeface="Aptos"/>
                <a:cs typeface="Aptos"/>
              </a:rPr>
              <a:t>Y1</a:t>
            </a:r>
          </a:p>
        </p:txBody>
      </p:sp>
      <p:sp>
        <p:nvSpPr>
          <p:cNvPr id="14" name="">
            <a:extLst xmlns:a="http://schemas.openxmlformats.org/drawingml/2006/main">
              <a:ext uri="{FF2B5EF4-FFF2-40B4-BE49-F238E27FC236}">
                <a16:creationId xmlns:a16="http://schemas.microsoft.com/office/drawing/2014/main" id="{448A657E-4DDB-4CC0-9E95-C4540AA55B7D}"/>
              </a:ext>
            </a:extLst>
          </p:cNvPr>
          <p:cNvSpPr>
            <a:spLocks xmlns:a="http://schemas.openxmlformats.org/drawingml/2006/main" noGrp="1"/>
          </p:cNvSpPr>
          <p:nvPr/>
        </p:nvSpPr>
        <p:spPr>
          <a:xfrm xmlns:a="http://schemas.openxmlformats.org/drawingml/2006/main">
            <a:off x="5095875" y="2752725"/>
            <a:ext cx="1571625" cy="0"/>
          </a:xfrm>
          <a:prstGeom xmlns:a="http://schemas.openxmlformats.org/drawingml/2006/main" prst="line">
            <a:avLst/>
          </a:prstGeom>
          <a:noFill xmlns:a="http://schemas.openxmlformats.org/drawingml/2006/main"/>
          <a:ln xmlns:a="http://schemas.openxmlformats.org/drawingml/2006/main" w="28575">
            <a:solidFill>
              <a:srgbClr val="0F9DA8"/>
            </a:solidFill>
            <a:prstDash val="solid"/>
          </a:ln>
        </p:spPr>
      </p:sp>
      <p:sp>
        <p:nvSpPr>
          <p:cNvPr id="15" name="">
            <a:extLst xmlns:a="http://schemas.openxmlformats.org/drawingml/2006/main">
              <a:ext uri="{FF2B5EF4-FFF2-40B4-BE49-F238E27FC236}">
                <a16:creationId xmlns:a16="http://schemas.microsoft.com/office/drawing/2014/main" id="{07F2F67C-197B-4FA2-9391-4F1B1504C9FE}"/>
              </a:ext>
            </a:extLst>
          </p:cNvPr>
          <p:cNvSpPr>
            <a:spLocks xmlns:a="http://schemas.openxmlformats.org/drawingml/2006/main" noGrp="1"/>
          </p:cNvSpPr>
          <p:nvPr/>
        </p:nvSpPr>
        <p:spPr>
          <a:xfrm xmlns:a="http://schemas.openxmlformats.org/drawingml/2006/main">
            <a:off x="6715125" y="2638425"/>
            <a:ext cx="381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79487"/>
          </a:bodyPr>
          <a:lstStyle xmlns:a="http://schemas.openxmlformats.org/drawingml/2006/main"/>
          <a:p xmlns:a="http://schemas.openxmlformats.org/drawingml/2006/main">
            <a:pPr algn="l">
              <a:defRPr sz="975" b="0">
                <a:solidFill>
                  <a:srgbClr val="0F9DA8"/>
                </a:solidFill>
                <a:latin typeface="Aptos"/>
                <a:ea typeface="Aptos"/>
                <a:cs typeface="Aptos"/>
              </a:defRPr>
            </a:pPr>
            <a:r>
              <a:rPr sz="975" b="0">
                <a:solidFill>
                  <a:srgbClr val="0F9DA8"/>
                </a:solidFill>
                <a:latin typeface="Aptos"/>
                <a:ea typeface="Aptos"/>
                <a:cs typeface="Aptos"/>
              </a:rPr>
              <a:t>Y2</a:t>
            </a:r>
          </a:p>
        </p:txBody>
      </p:sp>
      <p:sp>
        <p:nvSpPr>
          <p:cNvPr id="16" name="">
            <a:extLst xmlns:a="http://schemas.openxmlformats.org/drawingml/2006/main">
              <a:ext uri="{FF2B5EF4-FFF2-40B4-BE49-F238E27FC236}">
                <a16:creationId xmlns:a16="http://schemas.microsoft.com/office/drawing/2014/main" id="{AE8885CD-F816-4F81-96BD-2C869CA4385C}"/>
              </a:ext>
            </a:extLst>
          </p:cNvPr>
          <p:cNvSpPr>
            <a:spLocks xmlns:a="http://schemas.openxmlformats.org/drawingml/2006/main" noGrp="1"/>
          </p:cNvSpPr>
          <p:nvPr/>
        </p:nvSpPr>
        <p:spPr>
          <a:xfrm xmlns:a="http://schemas.openxmlformats.org/drawingml/2006/main">
            <a:off x="5095875" y="3057525"/>
            <a:ext cx="1571625" cy="0"/>
          </a:xfrm>
          <a:prstGeom xmlns:a="http://schemas.openxmlformats.org/drawingml/2006/main" prst="line">
            <a:avLst/>
          </a:prstGeom>
          <a:noFill xmlns:a="http://schemas.openxmlformats.org/drawingml/2006/main"/>
          <a:ln xmlns:a="http://schemas.openxmlformats.org/drawingml/2006/main" w="14288">
            <a:solidFill>
              <a:srgbClr val="C9D6DF"/>
            </a:solidFill>
            <a:prstDash val="solid"/>
          </a:ln>
        </p:spPr>
      </p:sp>
      <p:sp>
        <p:nvSpPr>
          <p:cNvPr id="17" name="">
            <a:extLst xmlns:a="http://schemas.openxmlformats.org/drawingml/2006/main">
              <a:ext uri="{FF2B5EF4-FFF2-40B4-BE49-F238E27FC236}">
                <a16:creationId xmlns:a16="http://schemas.microsoft.com/office/drawing/2014/main" id="{07B44661-C841-44EF-8001-3987A408AE0B}"/>
              </a:ext>
            </a:extLst>
          </p:cNvPr>
          <p:cNvSpPr>
            <a:spLocks xmlns:a="http://schemas.openxmlformats.org/drawingml/2006/main" noGrp="1"/>
          </p:cNvSpPr>
          <p:nvPr/>
        </p:nvSpPr>
        <p:spPr>
          <a:xfrm xmlns:a="http://schemas.openxmlformats.org/drawingml/2006/main">
            <a:off x="6715125" y="2943225"/>
            <a:ext cx="381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79487"/>
          </a:bodyPr>
          <a:lstStyle xmlns:a="http://schemas.openxmlformats.org/drawingml/2006/main"/>
          <a:p xmlns:a="http://schemas.openxmlformats.org/drawingml/2006/main">
            <a:pPr algn="l">
              <a:defRPr sz="975" b="0">
                <a:solidFill>
                  <a:srgbClr val="586B78"/>
                </a:solidFill>
                <a:latin typeface="Aptos"/>
                <a:ea typeface="Aptos"/>
                <a:cs typeface="Aptos"/>
              </a:defRPr>
            </a:pPr>
            <a:r>
              <a:rPr sz="975" b="0">
                <a:solidFill>
                  <a:srgbClr val="586B78"/>
                </a:solidFill>
                <a:latin typeface="Aptos"/>
                <a:ea typeface="Aptos"/>
                <a:cs typeface="Aptos"/>
              </a:rPr>
              <a:t>Y3</a:t>
            </a:r>
          </a:p>
        </p:txBody>
      </p:sp>
      <p:sp>
        <p:nvSpPr>
          <p:cNvPr id="18" name="">
            <a:extLst xmlns:a="http://schemas.openxmlformats.org/drawingml/2006/main">
              <a:ext uri="{FF2B5EF4-FFF2-40B4-BE49-F238E27FC236}">
                <a16:creationId xmlns:a16="http://schemas.microsoft.com/office/drawing/2014/main" id="{01E2296D-BEB3-4F33-8C77-FC70716144F7}"/>
              </a:ext>
            </a:extLst>
          </p:cNvPr>
          <p:cNvSpPr>
            <a:spLocks xmlns:a="http://schemas.openxmlformats.org/drawingml/2006/main" noGrp="1"/>
          </p:cNvSpPr>
          <p:nvPr/>
        </p:nvSpPr>
        <p:spPr>
          <a:xfrm xmlns:a="http://schemas.openxmlformats.org/drawingml/2006/main">
            <a:off x="5095875" y="3362325"/>
            <a:ext cx="1571625" cy="0"/>
          </a:xfrm>
          <a:prstGeom xmlns:a="http://schemas.openxmlformats.org/drawingml/2006/main" prst="line">
            <a:avLst/>
          </a:prstGeom>
          <a:noFill xmlns:a="http://schemas.openxmlformats.org/drawingml/2006/main"/>
          <a:ln xmlns:a="http://schemas.openxmlformats.org/drawingml/2006/main" w="14288">
            <a:solidFill>
              <a:srgbClr val="C9D6DF"/>
            </a:solidFill>
            <a:prstDash val="solid"/>
          </a:ln>
        </p:spPr>
      </p:sp>
      <p:sp>
        <p:nvSpPr>
          <p:cNvPr id="19" name="">
            <a:extLst xmlns:a="http://schemas.openxmlformats.org/drawingml/2006/main">
              <a:ext uri="{FF2B5EF4-FFF2-40B4-BE49-F238E27FC236}">
                <a16:creationId xmlns:a16="http://schemas.microsoft.com/office/drawing/2014/main" id="{EE720119-3C18-4A6D-9305-DD61DF1BDB39}"/>
              </a:ext>
            </a:extLst>
          </p:cNvPr>
          <p:cNvSpPr>
            <a:spLocks xmlns:a="http://schemas.openxmlformats.org/drawingml/2006/main" noGrp="1"/>
          </p:cNvSpPr>
          <p:nvPr/>
        </p:nvSpPr>
        <p:spPr>
          <a:xfrm xmlns:a="http://schemas.openxmlformats.org/drawingml/2006/main">
            <a:off x="6715125" y="3248025"/>
            <a:ext cx="381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79487"/>
          </a:bodyPr>
          <a:lstStyle xmlns:a="http://schemas.openxmlformats.org/drawingml/2006/main"/>
          <a:p xmlns:a="http://schemas.openxmlformats.org/drawingml/2006/main">
            <a:pPr algn="l">
              <a:defRPr sz="975" b="0">
                <a:solidFill>
                  <a:srgbClr val="586B78"/>
                </a:solidFill>
                <a:latin typeface="Aptos"/>
                <a:ea typeface="Aptos"/>
                <a:cs typeface="Aptos"/>
              </a:defRPr>
            </a:pPr>
            <a:r>
              <a:rPr sz="975" b="0">
                <a:solidFill>
                  <a:srgbClr val="586B78"/>
                </a:solidFill>
                <a:latin typeface="Aptos"/>
                <a:ea typeface="Aptos"/>
                <a:cs typeface="Aptos"/>
              </a:rPr>
              <a:t>Y4</a:t>
            </a:r>
          </a:p>
        </p:txBody>
      </p:sp>
      <p:sp>
        <p:nvSpPr>
          <p:cNvPr id="20" name="">
            <a:extLst xmlns:a="http://schemas.openxmlformats.org/drawingml/2006/main">
              <a:ext uri="{FF2B5EF4-FFF2-40B4-BE49-F238E27FC236}">
                <a16:creationId xmlns:a16="http://schemas.microsoft.com/office/drawing/2014/main" id="{0544C985-7F0D-4874-8055-244D930715C7}"/>
              </a:ext>
            </a:extLst>
          </p:cNvPr>
          <p:cNvSpPr>
            <a:spLocks xmlns:a="http://schemas.openxmlformats.org/drawingml/2006/main" noGrp="1"/>
          </p:cNvSpPr>
          <p:nvPr/>
        </p:nvSpPr>
        <p:spPr>
          <a:xfrm xmlns:a="http://schemas.openxmlformats.org/drawingml/2006/main">
            <a:off x="5095875" y="3667125"/>
            <a:ext cx="1571625" cy="0"/>
          </a:xfrm>
          <a:prstGeom xmlns:a="http://schemas.openxmlformats.org/drawingml/2006/main" prst="line">
            <a:avLst/>
          </a:prstGeom>
          <a:noFill xmlns:a="http://schemas.openxmlformats.org/drawingml/2006/main"/>
          <a:ln xmlns:a="http://schemas.openxmlformats.org/drawingml/2006/main" w="14288">
            <a:solidFill>
              <a:srgbClr val="C9D6DF"/>
            </a:solidFill>
            <a:prstDash val="solid"/>
          </a:ln>
        </p:spPr>
      </p:sp>
      <p:sp>
        <p:nvSpPr>
          <p:cNvPr id="21" name="">
            <a:extLst xmlns:a="http://schemas.openxmlformats.org/drawingml/2006/main">
              <a:ext uri="{FF2B5EF4-FFF2-40B4-BE49-F238E27FC236}">
                <a16:creationId xmlns:a16="http://schemas.microsoft.com/office/drawing/2014/main" id="{0F822E35-99F6-4440-A1FA-B7E9A86518AB}"/>
              </a:ext>
            </a:extLst>
          </p:cNvPr>
          <p:cNvSpPr>
            <a:spLocks xmlns:a="http://schemas.openxmlformats.org/drawingml/2006/main" noGrp="1"/>
          </p:cNvSpPr>
          <p:nvPr/>
        </p:nvSpPr>
        <p:spPr>
          <a:xfrm xmlns:a="http://schemas.openxmlformats.org/drawingml/2006/main">
            <a:off x="6715125" y="3552825"/>
            <a:ext cx="381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79487"/>
          </a:bodyPr>
          <a:lstStyle xmlns:a="http://schemas.openxmlformats.org/drawingml/2006/main"/>
          <a:p xmlns:a="http://schemas.openxmlformats.org/drawingml/2006/main">
            <a:pPr algn="l">
              <a:defRPr sz="975" b="0">
                <a:solidFill>
                  <a:srgbClr val="586B78"/>
                </a:solidFill>
                <a:latin typeface="Aptos"/>
                <a:ea typeface="Aptos"/>
                <a:cs typeface="Aptos"/>
              </a:defRPr>
            </a:pPr>
            <a:r>
              <a:rPr sz="975" b="0">
                <a:solidFill>
                  <a:srgbClr val="586B78"/>
                </a:solidFill>
                <a:latin typeface="Aptos"/>
                <a:ea typeface="Aptos"/>
                <a:cs typeface="Aptos"/>
              </a:rPr>
              <a:t>Y5</a:t>
            </a:r>
          </a:p>
        </p:txBody>
      </p:sp>
      <p:sp>
        <p:nvSpPr>
          <p:cNvPr id="22" name="">
            <a:extLst xmlns:a="http://schemas.openxmlformats.org/drawingml/2006/main">
              <a:ext uri="{FF2B5EF4-FFF2-40B4-BE49-F238E27FC236}">
                <a16:creationId xmlns:a16="http://schemas.microsoft.com/office/drawing/2014/main" id="{795FCF02-D036-4165-ADEA-C8C59D4C4D30}"/>
              </a:ext>
            </a:extLst>
          </p:cNvPr>
          <p:cNvSpPr>
            <a:spLocks xmlns:a="http://schemas.openxmlformats.org/drawingml/2006/main" noGrp="1"/>
          </p:cNvSpPr>
          <p:nvPr/>
        </p:nvSpPr>
        <p:spPr>
          <a:xfrm xmlns:a="http://schemas.openxmlformats.org/drawingml/2006/main">
            <a:off x="5095875" y="3971925"/>
            <a:ext cx="1571625" cy="0"/>
          </a:xfrm>
          <a:prstGeom xmlns:a="http://schemas.openxmlformats.org/drawingml/2006/main" prst="line">
            <a:avLst/>
          </a:prstGeom>
          <a:noFill xmlns:a="http://schemas.openxmlformats.org/drawingml/2006/main"/>
          <a:ln xmlns:a="http://schemas.openxmlformats.org/drawingml/2006/main" w="28575">
            <a:solidFill>
              <a:srgbClr val="0F9DA8"/>
            </a:solidFill>
            <a:prstDash val="solid"/>
          </a:ln>
        </p:spPr>
      </p:sp>
      <p:sp>
        <p:nvSpPr>
          <p:cNvPr id="23" name="">
            <a:extLst xmlns:a="http://schemas.openxmlformats.org/drawingml/2006/main">
              <a:ext uri="{FF2B5EF4-FFF2-40B4-BE49-F238E27FC236}">
                <a16:creationId xmlns:a16="http://schemas.microsoft.com/office/drawing/2014/main" id="{B48A8992-A8DD-4811-8684-25EE0A566799}"/>
              </a:ext>
            </a:extLst>
          </p:cNvPr>
          <p:cNvSpPr>
            <a:spLocks xmlns:a="http://schemas.openxmlformats.org/drawingml/2006/main" noGrp="1"/>
          </p:cNvSpPr>
          <p:nvPr/>
        </p:nvSpPr>
        <p:spPr>
          <a:xfrm xmlns:a="http://schemas.openxmlformats.org/drawingml/2006/main">
            <a:off x="6715125" y="3857625"/>
            <a:ext cx="381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79487"/>
          </a:bodyPr>
          <a:lstStyle xmlns:a="http://schemas.openxmlformats.org/drawingml/2006/main"/>
          <a:p xmlns:a="http://schemas.openxmlformats.org/drawingml/2006/main">
            <a:pPr algn="l">
              <a:defRPr sz="975" b="0">
                <a:solidFill>
                  <a:srgbClr val="0F9DA8"/>
                </a:solidFill>
                <a:latin typeface="Aptos"/>
                <a:ea typeface="Aptos"/>
                <a:cs typeface="Aptos"/>
              </a:defRPr>
            </a:pPr>
            <a:r>
              <a:rPr sz="975" b="0">
                <a:solidFill>
                  <a:srgbClr val="0F9DA8"/>
                </a:solidFill>
                <a:latin typeface="Aptos"/>
                <a:ea typeface="Aptos"/>
                <a:cs typeface="Aptos"/>
              </a:rPr>
              <a:t>Y6</a:t>
            </a:r>
          </a:p>
        </p:txBody>
      </p:sp>
      <p:sp>
        <p:nvSpPr>
          <p:cNvPr id="24" name="">
            <a:extLst xmlns:a="http://schemas.openxmlformats.org/drawingml/2006/main">
              <a:ext uri="{FF2B5EF4-FFF2-40B4-BE49-F238E27FC236}">
                <a16:creationId xmlns:a16="http://schemas.microsoft.com/office/drawing/2014/main" id="{C5C48E12-B23C-48CB-82F3-75C7CF793674}"/>
              </a:ext>
            </a:extLst>
          </p:cNvPr>
          <p:cNvSpPr>
            <a:spLocks xmlns:a="http://schemas.openxmlformats.org/drawingml/2006/main" noGrp="1"/>
          </p:cNvSpPr>
          <p:nvPr/>
        </p:nvSpPr>
        <p:spPr>
          <a:xfrm xmlns:a="http://schemas.openxmlformats.org/drawingml/2006/main">
            <a:off x="5095875" y="4276725"/>
            <a:ext cx="1571625" cy="0"/>
          </a:xfrm>
          <a:prstGeom xmlns:a="http://schemas.openxmlformats.org/drawingml/2006/main" prst="line">
            <a:avLst/>
          </a:prstGeom>
          <a:noFill xmlns:a="http://schemas.openxmlformats.org/drawingml/2006/main"/>
          <a:ln xmlns:a="http://schemas.openxmlformats.org/drawingml/2006/main" w="28575">
            <a:solidFill>
              <a:srgbClr val="0F9DA8"/>
            </a:solidFill>
            <a:prstDash val="solid"/>
          </a:ln>
        </p:spPr>
      </p:sp>
      <p:sp>
        <p:nvSpPr>
          <p:cNvPr id="25" name="">
            <a:extLst xmlns:a="http://schemas.openxmlformats.org/drawingml/2006/main">
              <a:ext uri="{FF2B5EF4-FFF2-40B4-BE49-F238E27FC236}">
                <a16:creationId xmlns:a16="http://schemas.microsoft.com/office/drawing/2014/main" id="{428D9F5E-AEBF-410D-9F1A-CA43DD9E4A74}"/>
              </a:ext>
            </a:extLst>
          </p:cNvPr>
          <p:cNvSpPr>
            <a:spLocks xmlns:a="http://schemas.openxmlformats.org/drawingml/2006/main" noGrp="1"/>
          </p:cNvSpPr>
          <p:nvPr/>
        </p:nvSpPr>
        <p:spPr>
          <a:xfrm xmlns:a="http://schemas.openxmlformats.org/drawingml/2006/main">
            <a:off x="6715125" y="4162425"/>
            <a:ext cx="381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79487"/>
          </a:bodyPr>
          <a:lstStyle xmlns:a="http://schemas.openxmlformats.org/drawingml/2006/main"/>
          <a:p xmlns:a="http://schemas.openxmlformats.org/drawingml/2006/main">
            <a:pPr algn="l">
              <a:defRPr sz="975" b="0">
                <a:solidFill>
                  <a:srgbClr val="0F9DA8"/>
                </a:solidFill>
                <a:latin typeface="Aptos"/>
                <a:ea typeface="Aptos"/>
                <a:cs typeface="Aptos"/>
              </a:defRPr>
            </a:pPr>
            <a:r>
              <a:rPr sz="975" b="0">
                <a:solidFill>
                  <a:srgbClr val="0F9DA8"/>
                </a:solidFill>
                <a:latin typeface="Aptos"/>
                <a:ea typeface="Aptos"/>
                <a:cs typeface="Aptos"/>
              </a:rPr>
              <a:t>Y7</a:t>
            </a:r>
          </a:p>
        </p:txBody>
      </p:sp>
      <p:pic>
        <p:nvPicPr>
          <p:cNvPr id="60" name=""/>
          <p:cNvPicPr>
            <a:picLocks xmlns:a="http://schemas.openxmlformats.org/drawingml/2006/main" noChangeAspect="1"/>
          </p:cNvPicPr>
          <p:nvPr/>
        </p:nvPicPr>
        <p:blipFill>
          <a:blip xmlns:r="http://schemas.openxmlformats.org/officeDocument/2006/relationships" xmlns:a="http://schemas.openxmlformats.org/drawingml/2006/main" r:embed="Rc02a06cd121c476f">
            <a:extLst>
              <a:ext uri="{96DAC541-7B7A-43D3-8B79-37D633B846F1}">
                <asvg:svgBlip xmlns:asvg="http://schemas.microsoft.com/office/drawing/2016/SVG/main" r:embed="R2cb03c4497c8474e"/>
              </a:ext>
            </a:extLst>
          </a:blip>
          <a:stretch xmlns:a="http://schemas.openxmlformats.org/drawingml/2006/main"/>
        </p:blipFill>
        <p:spPr>
          <a:xfrm xmlns:a="http://schemas.openxmlformats.org/drawingml/2006/main">
            <a:off x="8096250" y="2571750"/>
            <a:ext cx="1619250" cy="1524000"/>
          </a:xfrm>
          <a:prstGeom xmlns:a="http://schemas.openxmlformats.org/drawingml/2006/main" prst="rect">
            <a:avLst/>
          </a:prstGeom>
        </p:spPr>
      </p:pic>
      <p:sp>
        <p:nvSpPr>
          <p:cNvPr id="27" name="">
            <a:extLst xmlns:a="http://schemas.openxmlformats.org/drawingml/2006/main">
              <a:ext uri="{FF2B5EF4-FFF2-40B4-BE49-F238E27FC236}">
                <a16:creationId xmlns:a16="http://schemas.microsoft.com/office/drawing/2014/main" id="{DEC12559-3AFC-4928-A153-E09024D49E52}"/>
              </a:ext>
            </a:extLst>
          </p:cNvPr>
          <p:cNvSpPr>
            <a:spLocks xmlns:a="http://schemas.openxmlformats.org/drawingml/2006/main" noGrp="1"/>
          </p:cNvSpPr>
          <p:nvPr/>
        </p:nvSpPr>
        <p:spPr>
          <a:xfrm xmlns:a="http://schemas.openxmlformats.org/drawingml/2006/main">
            <a:off x="7096125" y="2447925"/>
            <a:ext cx="1000125" cy="409575"/>
          </a:xfrm>
          <a:prstGeom xmlns:a="http://schemas.openxmlformats.org/drawingml/2006/main" prst="line">
            <a:avLst/>
          </a:prstGeom>
          <a:noFill xmlns:a="http://schemas.openxmlformats.org/drawingml/2006/main"/>
          <a:ln xmlns:a="http://schemas.openxmlformats.org/drawingml/2006/main" w="28575">
            <a:solidFill>
              <a:srgbClr val="0F9DA8"/>
            </a:solidFill>
            <a:prstDash val="solid"/>
          </a:ln>
        </p:spPr>
      </p:sp>
      <p:sp>
        <p:nvSpPr>
          <p:cNvPr id="28" name="">
            <a:extLst xmlns:a="http://schemas.openxmlformats.org/drawingml/2006/main">
              <a:ext uri="{FF2B5EF4-FFF2-40B4-BE49-F238E27FC236}">
                <a16:creationId xmlns:a16="http://schemas.microsoft.com/office/drawing/2014/main" id="{55F65C0E-3ECD-4EC8-A95D-78F5E361EC8D}"/>
              </a:ext>
            </a:extLst>
          </p:cNvPr>
          <p:cNvSpPr>
            <a:spLocks xmlns:a="http://schemas.openxmlformats.org/drawingml/2006/main" noGrp="1"/>
          </p:cNvSpPr>
          <p:nvPr/>
        </p:nvSpPr>
        <p:spPr>
          <a:xfrm xmlns:a="http://schemas.openxmlformats.org/drawingml/2006/main">
            <a:off x="7096125" y="2752725"/>
            <a:ext cx="1000125" cy="390525"/>
          </a:xfrm>
          <a:prstGeom xmlns:a="http://schemas.openxmlformats.org/drawingml/2006/main" prst="line">
            <a:avLst/>
          </a:prstGeom>
          <a:noFill xmlns:a="http://schemas.openxmlformats.org/drawingml/2006/main"/>
          <a:ln xmlns:a="http://schemas.openxmlformats.org/drawingml/2006/main" w="28575">
            <a:solidFill>
              <a:srgbClr val="0F9DA8"/>
            </a:solidFill>
            <a:prstDash val="solid"/>
          </a:ln>
        </p:spPr>
      </p:sp>
      <p:pic>
        <p:nvPicPr>
          <p:cNvPr id="63" name=""/>
          <p:cNvPicPr>
            <a:picLocks xmlns:a="http://schemas.openxmlformats.org/drawingml/2006/main" noChangeAspect="1"/>
          </p:cNvPicPr>
          <p:nvPr/>
        </p:nvPicPr>
        <p:blipFill>
          <a:blip xmlns:r="http://schemas.openxmlformats.org/officeDocument/2006/relationships" xmlns:a="http://schemas.openxmlformats.org/drawingml/2006/main" r:embed="R87f573b4bd744b9f">
            <a:extLst>
              <a:ext uri="{96DAC541-7B7A-43D3-8B79-37D633B846F1}">
                <asvg:svgBlip xmlns:asvg="http://schemas.microsoft.com/office/drawing/2016/SVG/main" r:embed="R4d7a412c34a941a1"/>
              </a:ext>
            </a:extLst>
          </a:blip>
          <a:stretch xmlns:a="http://schemas.openxmlformats.org/drawingml/2006/main"/>
        </p:blipFill>
        <p:spPr>
          <a:xfrm xmlns:a="http://schemas.openxmlformats.org/drawingml/2006/main">
            <a:off x="7096125" y="3429000"/>
            <a:ext cx="1000125" cy="542925"/>
          </a:xfrm>
          <a:prstGeom xmlns:a="http://schemas.openxmlformats.org/drawingml/2006/main" prst="rect">
            <a:avLst/>
          </a:prstGeom>
        </p:spPr>
      </p:pic>
      <p:pic>
        <p:nvPicPr>
          <p:cNvPr id="64" name=""/>
          <p:cNvPicPr>
            <a:picLocks xmlns:a="http://schemas.openxmlformats.org/drawingml/2006/main" noChangeAspect="1"/>
          </p:cNvPicPr>
          <p:nvPr/>
        </p:nvPicPr>
        <p:blipFill>
          <a:blip xmlns:r="http://schemas.openxmlformats.org/officeDocument/2006/relationships" xmlns:a="http://schemas.openxmlformats.org/drawingml/2006/main" r:embed="Rc4c7d332689040ff">
            <a:extLst>
              <a:ext uri="{96DAC541-7B7A-43D3-8B79-37D633B846F1}">
                <asvg:svgBlip xmlns:asvg="http://schemas.microsoft.com/office/drawing/2016/SVG/main" r:embed="R303d08ed96a648b5"/>
              </a:ext>
            </a:extLst>
          </a:blip>
          <a:stretch xmlns:a="http://schemas.openxmlformats.org/drawingml/2006/main"/>
        </p:blipFill>
        <p:spPr>
          <a:xfrm xmlns:a="http://schemas.openxmlformats.org/drawingml/2006/main">
            <a:off x="7096125" y="3714750"/>
            <a:ext cx="1000125" cy="561975"/>
          </a:xfrm>
          <a:prstGeom xmlns:a="http://schemas.openxmlformats.org/drawingml/2006/main" prst="rect">
            <a:avLst/>
          </a:prstGeom>
        </p:spPr>
      </p:pic>
      <p:sp>
        <p:nvSpPr>
          <p:cNvPr id="31" name="">
            <a:extLst xmlns:a="http://schemas.openxmlformats.org/drawingml/2006/main">
              <a:ext uri="{FF2B5EF4-FFF2-40B4-BE49-F238E27FC236}">
                <a16:creationId xmlns:a16="http://schemas.microsoft.com/office/drawing/2014/main" id="{65B2D99B-3F9D-423D-966F-3D8C972C8C3A}"/>
              </a:ext>
            </a:extLst>
          </p:cNvPr>
          <p:cNvSpPr>
            <a:spLocks xmlns:a="http://schemas.openxmlformats.org/drawingml/2006/main" noGrp="1"/>
          </p:cNvSpPr>
          <p:nvPr/>
        </p:nvSpPr>
        <p:spPr>
          <a:xfrm xmlns:a="http://schemas.openxmlformats.org/drawingml/2006/main">
            <a:off x="9715500" y="3333750"/>
            <a:ext cx="1143000" cy="0"/>
          </a:xfrm>
          <a:prstGeom xmlns:a="http://schemas.openxmlformats.org/drawingml/2006/main" prst="line">
            <a:avLst/>
          </a:prstGeom>
          <a:noFill xmlns:a="http://schemas.openxmlformats.org/drawingml/2006/main"/>
          <a:ln xmlns:a="http://schemas.openxmlformats.org/drawingml/2006/main" w="38100">
            <a:solidFill>
              <a:srgbClr val="0F9DA8"/>
            </a:solidFill>
            <a:prstDash val="solid"/>
          </a:ln>
        </p:spPr>
      </p:sp>
      <p:sp>
        <p:nvSpPr>
          <p:cNvPr id="32" name="">
            <a:extLst xmlns:a="http://schemas.openxmlformats.org/drawingml/2006/main">
              <a:ext uri="{FF2B5EF4-FFF2-40B4-BE49-F238E27FC236}">
                <a16:creationId xmlns:a16="http://schemas.microsoft.com/office/drawing/2014/main" id="{4923569E-0AC9-4F10-8962-EE9EC7E9BF61}"/>
              </a:ext>
            </a:extLst>
          </p:cNvPr>
          <p:cNvSpPr>
            <a:spLocks xmlns:a="http://schemas.openxmlformats.org/drawingml/2006/main" noGrp="1"/>
          </p:cNvSpPr>
          <p:nvPr/>
        </p:nvSpPr>
        <p:spPr>
          <a:xfrm xmlns:a="http://schemas.openxmlformats.org/drawingml/2006/main">
            <a:off x="10953750" y="3181350"/>
            <a:ext cx="381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76667"/>
          </a:bodyPr>
          <a:lstStyle xmlns:a="http://schemas.openxmlformats.org/drawingml/2006/main"/>
          <a:p xmlns:a="http://schemas.openxmlformats.org/drawingml/2006/main">
            <a:pPr algn="l">
              <a:defRPr sz="1500" b="1">
                <a:solidFill>
                  <a:srgbClr val="142735"/>
                </a:solidFill>
                <a:latin typeface="Aptos"/>
                <a:ea typeface="Aptos"/>
                <a:cs typeface="Aptos"/>
              </a:defRPr>
            </a:pPr>
            <a:r>
              <a:rPr sz="1500" b="1">
                <a:solidFill>
                  <a:srgbClr val="142735"/>
                </a:solidFill>
                <a:latin typeface="Aptos"/>
                <a:ea typeface="Aptos"/>
                <a:cs typeface="Aptos"/>
              </a:rPr>
              <a:t>F</a:t>
            </a:r>
          </a:p>
        </p:txBody>
      </p:sp>
      <p:sp>
        <p:nvSpPr>
          <p:cNvPr id="33" name="">
            <a:extLst xmlns:a="http://schemas.openxmlformats.org/drawingml/2006/main">
              <a:ext uri="{FF2B5EF4-FFF2-40B4-BE49-F238E27FC236}">
                <a16:creationId xmlns:a16="http://schemas.microsoft.com/office/drawing/2014/main" id="{874B8D2F-A874-4F99-AC9D-E4E0FC9E2662}"/>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34" name="">
            <a:extLst xmlns:a="http://schemas.openxmlformats.org/drawingml/2006/main">
              <a:ext uri="{FF2B5EF4-FFF2-40B4-BE49-F238E27FC236}">
                <a16:creationId xmlns:a16="http://schemas.microsoft.com/office/drawing/2014/main" id="{F5204F83-1543-43D7-9DFC-C18C1A415ECC}"/>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Дешифратор створює мінтерми, а OR вибирає ті, на яких функція дорівнює 1.</a:t>
            </a:r>
          </a:p>
        </p:txBody>
      </p:sp>
    </p:spTree>
    <p:extLst>
      <p:ext uri="{BB962C8B-B14F-4D97-AF65-F5344CB8AC3E}">
        <p14:creationId xmlns:p14="http://schemas.microsoft.com/office/powerpoint/2010/main" val="2139740854"/>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B0061EF8-8C1C-4D4F-A59E-51F8FDCA3DC6}"/>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F4A5272B-8A19-4475-8A28-946DCC4A5D30}"/>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ШИФРАТОР</a:t>
            </a:r>
          </a:p>
        </p:txBody>
      </p:sp>
      <p:sp>
        <p:nvSpPr>
          <p:cNvPr id="3" name="">
            <a:extLst xmlns:a="http://schemas.openxmlformats.org/drawingml/2006/main">
              <a:ext uri="{FF2B5EF4-FFF2-40B4-BE49-F238E27FC236}">
                <a16:creationId xmlns:a16="http://schemas.microsoft.com/office/drawing/2014/main" id="{0659126D-CF08-4E8B-86C5-B6DAE251E39A}"/>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Шифратор перетворює one-hot вхід на код</a:t>
            </a:r>
          </a:p>
        </p:txBody>
      </p:sp>
      <p:sp>
        <p:nvSpPr>
          <p:cNvPr id="4" name="">
            <a:extLst xmlns:a="http://schemas.openxmlformats.org/drawingml/2006/main">
              <a:ext uri="{FF2B5EF4-FFF2-40B4-BE49-F238E27FC236}">
                <a16:creationId xmlns:a16="http://schemas.microsoft.com/office/drawing/2014/main" id="{F4EBD526-BF04-4C12-87AF-069EA12DCA38}"/>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B760E2D8-8A9E-46B7-86DD-804ED1A91CA5}"/>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13</a:t>
            </a:r>
          </a:p>
        </p:txBody>
      </p:sp>
      <p:sp>
        <p:nvSpPr>
          <p:cNvPr id="6" name="">
            <a:extLst xmlns:a="http://schemas.openxmlformats.org/drawingml/2006/main">
              <a:ext uri="{FF2B5EF4-FFF2-40B4-BE49-F238E27FC236}">
                <a16:creationId xmlns:a16="http://schemas.microsoft.com/office/drawing/2014/main" id="{D15EAC1C-D8D2-4170-8612-BC12A5CFB901}"/>
              </a:ext>
            </a:extLst>
          </p:cNvPr>
          <p:cNvSpPr>
            <a:spLocks xmlns:a="http://schemas.openxmlformats.org/drawingml/2006/main" noGrp="1"/>
          </p:cNvSpPr>
          <p:nvPr/>
        </p:nvSpPr>
        <p:spPr>
          <a:xfrm xmlns:a="http://schemas.openxmlformats.org/drawingml/2006/main">
            <a:off x="4762500" y="2000250"/>
            <a:ext cx="2476500" cy="2286000"/>
          </a:xfrm>
          <a:prstGeom xmlns:a="http://schemas.openxmlformats.org/drawingml/2006/main" prst="roundRect">
            <a:avLst>
              <a:gd name="adj" fmla="val 3333"/>
            </a:avLst>
          </a:prstGeom>
          <a:solidFill xmlns:a="http://schemas.openxmlformats.org/drawingml/2006/main">
            <a:srgbClr val="EAF3F8"/>
          </a:solidFill>
          <a:ln xmlns:a="http://schemas.openxmlformats.org/drawingml/2006/main" w="14288">
            <a:solidFill>
              <a:srgbClr val="0F9DA8"/>
            </a:solidFill>
            <a:prstDash val="solid"/>
          </a:ln>
        </p:spPr>
      </p:sp>
      <p:sp>
        <p:nvSpPr>
          <p:cNvPr id="7" name="">
            <a:extLst xmlns:a="http://schemas.openxmlformats.org/drawingml/2006/main">
              <a:ext uri="{FF2B5EF4-FFF2-40B4-BE49-F238E27FC236}">
                <a16:creationId xmlns:a16="http://schemas.microsoft.com/office/drawing/2014/main" id="{1C47C424-098F-456D-8A3E-397C54F95833}"/>
              </a:ext>
            </a:extLst>
          </p:cNvPr>
          <p:cNvSpPr>
            <a:spLocks xmlns:a="http://schemas.openxmlformats.org/drawingml/2006/main" noGrp="1"/>
          </p:cNvSpPr>
          <p:nvPr/>
        </p:nvSpPr>
        <p:spPr>
          <a:xfrm xmlns:a="http://schemas.openxmlformats.org/drawingml/2006/main">
            <a:off x="4876800" y="2952750"/>
            <a:ext cx="22479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66667"/>
          </a:bodyPr>
          <a:lstStyle xmlns:a="http://schemas.openxmlformats.org/drawingml/2006/main"/>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ENCODER</a:t>
            </a:r>
          </a:p>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4→2</a:t>
            </a:r>
          </a:p>
        </p:txBody>
      </p:sp>
      <p:sp>
        <p:nvSpPr>
          <p:cNvPr id="8" name="">
            <a:extLst xmlns:a="http://schemas.openxmlformats.org/drawingml/2006/main">
              <a:ext uri="{FF2B5EF4-FFF2-40B4-BE49-F238E27FC236}">
                <a16:creationId xmlns:a16="http://schemas.microsoft.com/office/drawing/2014/main" id="{26E65EDB-ACBA-4DB7-BFE0-876EA6F202B7}"/>
              </a:ext>
            </a:extLst>
          </p:cNvPr>
          <p:cNvSpPr>
            <a:spLocks xmlns:a="http://schemas.openxmlformats.org/drawingml/2006/main" noGrp="1"/>
          </p:cNvSpPr>
          <p:nvPr/>
        </p:nvSpPr>
        <p:spPr>
          <a:xfrm xmlns:a="http://schemas.openxmlformats.org/drawingml/2006/main">
            <a:off x="2476500" y="2333625"/>
            <a:ext cx="2286000"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9" name="">
            <a:extLst xmlns:a="http://schemas.openxmlformats.org/drawingml/2006/main">
              <a:ext uri="{FF2B5EF4-FFF2-40B4-BE49-F238E27FC236}">
                <a16:creationId xmlns:a16="http://schemas.microsoft.com/office/drawing/2014/main" id="{F038345F-7E00-49E4-9FD5-23A8540AFAEC}"/>
              </a:ext>
            </a:extLst>
          </p:cNvPr>
          <p:cNvSpPr>
            <a:spLocks xmlns:a="http://schemas.openxmlformats.org/drawingml/2006/main" noGrp="1"/>
          </p:cNvSpPr>
          <p:nvPr/>
        </p:nvSpPr>
        <p:spPr>
          <a:xfrm xmlns:a="http://schemas.openxmlformats.org/drawingml/2006/main">
            <a:off x="1809750" y="2200275"/>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417"/>
          </a:bodyPr>
          <a:lstStyle xmlns:a="http://schemas.openxmlformats.org/drawingml/2006/main"/>
          <a:p xmlns:a="http://schemas.openxmlformats.org/drawingml/2006/main">
            <a:pPr algn="l">
              <a:defRPr sz="1200" b="1">
                <a:solidFill>
                  <a:srgbClr val="142735"/>
                </a:solidFill>
                <a:latin typeface="Aptos"/>
                <a:ea typeface="Aptos"/>
                <a:cs typeface="Aptos"/>
              </a:defRPr>
            </a:pPr>
            <a:r>
              <a:rPr sz="1200" b="1">
                <a:solidFill>
                  <a:srgbClr val="142735"/>
                </a:solidFill>
                <a:latin typeface="Aptos"/>
                <a:ea typeface="Aptos"/>
                <a:cs typeface="Aptos"/>
              </a:rPr>
              <a:t>D0</a:t>
            </a:r>
          </a:p>
        </p:txBody>
      </p:sp>
      <p:sp>
        <p:nvSpPr>
          <p:cNvPr id="10" name="">
            <a:extLst xmlns:a="http://schemas.openxmlformats.org/drawingml/2006/main">
              <a:ext uri="{FF2B5EF4-FFF2-40B4-BE49-F238E27FC236}">
                <a16:creationId xmlns:a16="http://schemas.microsoft.com/office/drawing/2014/main" id="{8F7FDD7D-A5F0-4B5B-A701-537D1F8A8633}"/>
              </a:ext>
            </a:extLst>
          </p:cNvPr>
          <p:cNvSpPr>
            <a:spLocks xmlns:a="http://schemas.openxmlformats.org/drawingml/2006/main" noGrp="1"/>
          </p:cNvSpPr>
          <p:nvPr/>
        </p:nvSpPr>
        <p:spPr>
          <a:xfrm xmlns:a="http://schemas.openxmlformats.org/drawingml/2006/main">
            <a:off x="2476500" y="2857500"/>
            <a:ext cx="2286000"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11" name="">
            <a:extLst xmlns:a="http://schemas.openxmlformats.org/drawingml/2006/main">
              <a:ext uri="{FF2B5EF4-FFF2-40B4-BE49-F238E27FC236}">
                <a16:creationId xmlns:a16="http://schemas.microsoft.com/office/drawing/2014/main" id="{24FE35DB-3D36-4118-8774-360E2E010DD8}"/>
              </a:ext>
            </a:extLst>
          </p:cNvPr>
          <p:cNvSpPr>
            <a:spLocks xmlns:a="http://schemas.openxmlformats.org/drawingml/2006/main" noGrp="1"/>
          </p:cNvSpPr>
          <p:nvPr/>
        </p:nvSpPr>
        <p:spPr>
          <a:xfrm xmlns:a="http://schemas.openxmlformats.org/drawingml/2006/main">
            <a:off x="1809750" y="272415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417"/>
          </a:bodyPr>
          <a:lstStyle xmlns:a="http://schemas.openxmlformats.org/drawingml/2006/main"/>
          <a:p xmlns:a="http://schemas.openxmlformats.org/drawingml/2006/main">
            <a:pPr algn="l">
              <a:defRPr sz="1200" b="1">
                <a:solidFill>
                  <a:srgbClr val="142735"/>
                </a:solidFill>
                <a:latin typeface="Aptos"/>
                <a:ea typeface="Aptos"/>
                <a:cs typeface="Aptos"/>
              </a:defRPr>
            </a:pPr>
            <a:r>
              <a:rPr sz="1200" b="1">
                <a:solidFill>
                  <a:srgbClr val="142735"/>
                </a:solidFill>
                <a:latin typeface="Aptos"/>
                <a:ea typeface="Aptos"/>
                <a:cs typeface="Aptos"/>
              </a:rPr>
              <a:t>D1</a:t>
            </a:r>
          </a:p>
        </p:txBody>
      </p:sp>
      <p:sp>
        <p:nvSpPr>
          <p:cNvPr id="12" name="">
            <a:extLst xmlns:a="http://schemas.openxmlformats.org/drawingml/2006/main">
              <a:ext uri="{FF2B5EF4-FFF2-40B4-BE49-F238E27FC236}">
                <a16:creationId xmlns:a16="http://schemas.microsoft.com/office/drawing/2014/main" id="{2C01A481-EBCD-47C8-A84B-059D8C570F5C}"/>
              </a:ext>
            </a:extLst>
          </p:cNvPr>
          <p:cNvSpPr>
            <a:spLocks xmlns:a="http://schemas.openxmlformats.org/drawingml/2006/main" noGrp="1"/>
          </p:cNvSpPr>
          <p:nvPr/>
        </p:nvSpPr>
        <p:spPr>
          <a:xfrm xmlns:a="http://schemas.openxmlformats.org/drawingml/2006/main">
            <a:off x="2476500" y="3381375"/>
            <a:ext cx="2286000" cy="0"/>
          </a:xfrm>
          <a:prstGeom xmlns:a="http://schemas.openxmlformats.org/drawingml/2006/main" prst="line">
            <a:avLst/>
          </a:prstGeom>
          <a:noFill xmlns:a="http://schemas.openxmlformats.org/drawingml/2006/main"/>
          <a:ln xmlns:a="http://schemas.openxmlformats.org/drawingml/2006/main" w="28575">
            <a:solidFill>
              <a:srgbClr val="0F9DA8"/>
            </a:solidFill>
            <a:prstDash val="solid"/>
          </a:ln>
        </p:spPr>
      </p:sp>
      <p:sp>
        <p:nvSpPr>
          <p:cNvPr id="13" name="">
            <a:extLst xmlns:a="http://schemas.openxmlformats.org/drawingml/2006/main">
              <a:ext uri="{FF2B5EF4-FFF2-40B4-BE49-F238E27FC236}">
                <a16:creationId xmlns:a16="http://schemas.microsoft.com/office/drawing/2014/main" id="{5A274F88-7C28-4F45-AFE8-9A0CFB652811}"/>
              </a:ext>
            </a:extLst>
          </p:cNvPr>
          <p:cNvSpPr>
            <a:spLocks xmlns:a="http://schemas.openxmlformats.org/drawingml/2006/main" noGrp="1"/>
          </p:cNvSpPr>
          <p:nvPr/>
        </p:nvSpPr>
        <p:spPr>
          <a:xfrm xmlns:a="http://schemas.openxmlformats.org/drawingml/2006/main">
            <a:off x="1809750" y="3248025"/>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417"/>
          </a:bodyPr>
          <a:lstStyle xmlns:a="http://schemas.openxmlformats.org/drawingml/2006/main"/>
          <a:p xmlns:a="http://schemas.openxmlformats.org/drawingml/2006/main">
            <a:pPr algn="l">
              <a:defRPr sz="1200" b="1">
                <a:solidFill>
                  <a:srgbClr val="142735"/>
                </a:solidFill>
                <a:latin typeface="Aptos"/>
                <a:ea typeface="Aptos"/>
                <a:cs typeface="Aptos"/>
              </a:defRPr>
            </a:pPr>
            <a:r>
              <a:rPr sz="1200" b="1">
                <a:solidFill>
                  <a:srgbClr val="142735"/>
                </a:solidFill>
                <a:latin typeface="Aptos"/>
                <a:ea typeface="Aptos"/>
                <a:cs typeface="Aptos"/>
              </a:rPr>
              <a:t>D2</a:t>
            </a:r>
          </a:p>
        </p:txBody>
      </p:sp>
      <p:sp>
        <p:nvSpPr>
          <p:cNvPr id="14" name="">
            <a:extLst xmlns:a="http://schemas.openxmlformats.org/drawingml/2006/main">
              <a:ext uri="{FF2B5EF4-FFF2-40B4-BE49-F238E27FC236}">
                <a16:creationId xmlns:a16="http://schemas.microsoft.com/office/drawing/2014/main" id="{A5035440-99D9-450E-98BC-E36A6218A38E}"/>
              </a:ext>
            </a:extLst>
          </p:cNvPr>
          <p:cNvSpPr>
            <a:spLocks xmlns:a="http://schemas.openxmlformats.org/drawingml/2006/main" noGrp="1"/>
          </p:cNvSpPr>
          <p:nvPr/>
        </p:nvSpPr>
        <p:spPr>
          <a:xfrm xmlns:a="http://schemas.openxmlformats.org/drawingml/2006/main">
            <a:off x="2476500" y="3905250"/>
            <a:ext cx="2286000"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15" name="">
            <a:extLst xmlns:a="http://schemas.openxmlformats.org/drawingml/2006/main">
              <a:ext uri="{FF2B5EF4-FFF2-40B4-BE49-F238E27FC236}">
                <a16:creationId xmlns:a16="http://schemas.microsoft.com/office/drawing/2014/main" id="{076BBE1E-4A9C-4055-B3B1-61D37B7E6014}"/>
              </a:ext>
            </a:extLst>
          </p:cNvPr>
          <p:cNvSpPr>
            <a:spLocks xmlns:a="http://schemas.openxmlformats.org/drawingml/2006/main" noGrp="1"/>
          </p:cNvSpPr>
          <p:nvPr/>
        </p:nvSpPr>
        <p:spPr>
          <a:xfrm xmlns:a="http://schemas.openxmlformats.org/drawingml/2006/main">
            <a:off x="1809750" y="3771900"/>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417"/>
          </a:bodyPr>
          <a:lstStyle xmlns:a="http://schemas.openxmlformats.org/drawingml/2006/main"/>
          <a:p xmlns:a="http://schemas.openxmlformats.org/drawingml/2006/main">
            <a:pPr algn="l">
              <a:defRPr sz="1200" b="1">
                <a:solidFill>
                  <a:srgbClr val="142735"/>
                </a:solidFill>
                <a:latin typeface="Aptos"/>
                <a:ea typeface="Aptos"/>
                <a:cs typeface="Aptos"/>
              </a:defRPr>
            </a:pPr>
            <a:r>
              <a:rPr sz="1200" b="1">
                <a:solidFill>
                  <a:srgbClr val="142735"/>
                </a:solidFill>
                <a:latin typeface="Aptos"/>
                <a:ea typeface="Aptos"/>
                <a:cs typeface="Aptos"/>
              </a:rPr>
              <a:t>D3</a:t>
            </a:r>
          </a:p>
        </p:txBody>
      </p:sp>
      <p:sp>
        <p:nvSpPr>
          <p:cNvPr id="16" name="">
            <a:extLst xmlns:a="http://schemas.openxmlformats.org/drawingml/2006/main">
              <a:ext uri="{FF2B5EF4-FFF2-40B4-BE49-F238E27FC236}">
                <a16:creationId xmlns:a16="http://schemas.microsoft.com/office/drawing/2014/main" id="{BF84050B-15F6-4FDE-9008-75E6977E761D}"/>
              </a:ext>
            </a:extLst>
          </p:cNvPr>
          <p:cNvSpPr>
            <a:spLocks xmlns:a="http://schemas.openxmlformats.org/drawingml/2006/main" noGrp="1"/>
          </p:cNvSpPr>
          <p:nvPr/>
        </p:nvSpPr>
        <p:spPr>
          <a:xfrm xmlns:a="http://schemas.openxmlformats.org/drawingml/2006/main">
            <a:off x="7239000" y="2857500"/>
            <a:ext cx="2381250" cy="0"/>
          </a:xfrm>
          <a:prstGeom xmlns:a="http://schemas.openxmlformats.org/drawingml/2006/main" prst="line">
            <a:avLst/>
          </a:prstGeom>
          <a:noFill xmlns:a="http://schemas.openxmlformats.org/drawingml/2006/main"/>
          <a:ln xmlns:a="http://schemas.openxmlformats.org/drawingml/2006/main" w="28575">
            <a:solidFill>
              <a:srgbClr val="0F9DA8"/>
            </a:solidFill>
            <a:prstDash val="solid"/>
          </a:ln>
        </p:spPr>
      </p:sp>
      <p:sp>
        <p:nvSpPr>
          <p:cNvPr id="17" name="">
            <a:extLst xmlns:a="http://schemas.openxmlformats.org/drawingml/2006/main">
              <a:ext uri="{FF2B5EF4-FFF2-40B4-BE49-F238E27FC236}">
                <a16:creationId xmlns:a16="http://schemas.microsoft.com/office/drawing/2014/main" id="{D6128432-303F-453E-AF77-D8F8DCA407F9}"/>
              </a:ext>
            </a:extLst>
          </p:cNvPr>
          <p:cNvSpPr>
            <a:spLocks xmlns:a="http://schemas.openxmlformats.org/drawingml/2006/main" noGrp="1"/>
          </p:cNvSpPr>
          <p:nvPr/>
        </p:nvSpPr>
        <p:spPr>
          <a:xfrm xmlns:a="http://schemas.openxmlformats.org/drawingml/2006/main">
            <a:off x="9715500" y="2724150"/>
            <a:ext cx="52387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417"/>
          </a:bodyPr>
          <a:lstStyle xmlns:a="http://schemas.openxmlformats.org/drawingml/2006/main"/>
          <a:p xmlns:a="http://schemas.openxmlformats.org/drawingml/2006/main">
            <a:pPr algn="l">
              <a:defRPr sz="1200" b="1">
                <a:solidFill>
                  <a:srgbClr val="142735"/>
                </a:solidFill>
                <a:latin typeface="Aptos"/>
                <a:ea typeface="Aptos"/>
                <a:cs typeface="Aptos"/>
              </a:defRPr>
            </a:pPr>
            <a:r>
              <a:rPr sz="1200" b="1">
                <a:solidFill>
                  <a:srgbClr val="142735"/>
                </a:solidFill>
                <a:latin typeface="Aptos"/>
                <a:ea typeface="Aptos"/>
                <a:cs typeface="Aptos"/>
              </a:rPr>
              <a:t>Q1</a:t>
            </a:r>
          </a:p>
        </p:txBody>
      </p:sp>
      <p:sp>
        <p:nvSpPr>
          <p:cNvPr id="18" name="">
            <a:extLst xmlns:a="http://schemas.openxmlformats.org/drawingml/2006/main">
              <a:ext uri="{FF2B5EF4-FFF2-40B4-BE49-F238E27FC236}">
                <a16:creationId xmlns:a16="http://schemas.microsoft.com/office/drawing/2014/main" id="{9ED13422-26B6-482D-92F9-07D1C2069B9B}"/>
              </a:ext>
            </a:extLst>
          </p:cNvPr>
          <p:cNvSpPr>
            <a:spLocks xmlns:a="http://schemas.openxmlformats.org/drawingml/2006/main" noGrp="1"/>
          </p:cNvSpPr>
          <p:nvPr/>
        </p:nvSpPr>
        <p:spPr>
          <a:xfrm xmlns:a="http://schemas.openxmlformats.org/drawingml/2006/main">
            <a:off x="7239000" y="3810000"/>
            <a:ext cx="2381250" cy="0"/>
          </a:xfrm>
          <a:prstGeom xmlns:a="http://schemas.openxmlformats.org/drawingml/2006/main" prst="line">
            <a:avLst/>
          </a:prstGeom>
          <a:noFill xmlns:a="http://schemas.openxmlformats.org/drawingml/2006/main"/>
          <a:ln xmlns:a="http://schemas.openxmlformats.org/drawingml/2006/main" w="28575">
            <a:solidFill>
              <a:srgbClr val="0F9DA8"/>
            </a:solidFill>
            <a:prstDash val="solid"/>
          </a:ln>
        </p:spPr>
      </p:sp>
      <p:sp>
        <p:nvSpPr>
          <p:cNvPr id="19" name="">
            <a:extLst xmlns:a="http://schemas.openxmlformats.org/drawingml/2006/main">
              <a:ext uri="{FF2B5EF4-FFF2-40B4-BE49-F238E27FC236}">
                <a16:creationId xmlns:a16="http://schemas.microsoft.com/office/drawing/2014/main" id="{1E02CE63-4968-434A-A18E-A2098E1AA22D}"/>
              </a:ext>
            </a:extLst>
          </p:cNvPr>
          <p:cNvSpPr>
            <a:spLocks xmlns:a="http://schemas.openxmlformats.org/drawingml/2006/main" noGrp="1"/>
          </p:cNvSpPr>
          <p:nvPr/>
        </p:nvSpPr>
        <p:spPr>
          <a:xfrm xmlns:a="http://schemas.openxmlformats.org/drawingml/2006/main">
            <a:off x="9715500" y="3676650"/>
            <a:ext cx="52387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417"/>
          </a:bodyPr>
          <a:lstStyle xmlns:a="http://schemas.openxmlformats.org/drawingml/2006/main"/>
          <a:p xmlns:a="http://schemas.openxmlformats.org/drawingml/2006/main">
            <a:pPr algn="l">
              <a:defRPr sz="1200" b="1">
                <a:solidFill>
                  <a:srgbClr val="142735"/>
                </a:solidFill>
                <a:latin typeface="Aptos"/>
                <a:ea typeface="Aptos"/>
                <a:cs typeface="Aptos"/>
              </a:defRPr>
            </a:pPr>
            <a:r>
              <a:rPr sz="1200" b="1">
                <a:solidFill>
                  <a:srgbClr val="142735"/>
                </a:solidFill>
                <a:latin typeface="Aptos"/>
                <a:ea typeface="Aptos"/>
                <a:cs typeface="Aptos"/>
              </a:rPr>
              <a:t>Q0</a:t>
            </a:r>
          </a:p>
        </p:txBody>
      </p:sp>
      <p:sp>
        <p:nvSpPr>
          <p:cNvPr id="20" name="">
            <a:extLst xmlns:a="http://schemas.openxmlformats.org/drawingml/2006/main">
              <a:ext uri="{FF2B5EF4-FFF2-40B4-BE49-F238E27FC236}">
                <a16:creationId xmlns:a16="http://schemas.microsoft.com/office/drawing/2014/main" id="{487D483F-DB11-405D-9D2C-2A80A3284AC2}"/>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7A580ED-B5F1-4D7B-8AB2-7A3DAE437214}"/>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Шифратор виконує функціонально зворотне перетворення до дешифратора.</a:t>
            </a:r>
          </a:p>
        </p:txBody>
      </p:sp>
    </p:spTree>
    <p:extLst>
      <p:ext uri="{BB962C8B-B14F-4D97-AF65-F5344CB8AC3E}">
        <p14:creationId xmlns:p14="http://schemas.microsoft.com/office/powerpoint/2010/main" val="40305438"/>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3F1E925-A9E6-489D-8DAD-2E8385274C22}"/>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8649F488-C640-4DF4-8579-954A3CD090E3}"/>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ШИФРАТОР</a:t>
            </a:r>
          </a:p>
        </p:txBody>
      </p:sp>
      <p:sp>
        <p:nvSpPr>
          <p:cNvPr id="3" name="">
            <a:extLst xmlns:a="http://schemas.openxmlformats.org/drawingml/2006/main">
              <a:ext uri="{FF2B5EF4-FFF2-40B4-BE49-F238E27FC236}">
                <a16:creationId xmlns:a16="http://schemas.microsoft.com/office/drawing/2014/main" id="{E81E868C-07D4-4D19-9B1E-A6F5C641B655}"/>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Шифратор 4 у 2 та проблема неоднозначності</a:t>
            </a:r>
          </a:p>
        </p:txBody>
      </p:sp>
      <p:sp>
        <p:nvSpPr>
          <p:cNvPr id="4" name="">
            <a:extLst xmlns:a="http://schemas.openxmlformats.org/drawingml/2006/main">
              <a:ext uri="{FF2B5EF4-FFF2-40B4-BE49-F238E27FC236}">
                <a16:creationId xmlns:a16="http://schemas.microsoft.com/office/drawing/2014/main" id="{1BDF44FE-18DC-4566-9BA9-8E616A11CC9C}"/>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81ED527E-5F65-4314-9D27-9C67A018DF34}"/>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14</a:t>
            </a:r>
          </a:p>
        </p:txBody>
      </p:sp>
      <p:graphicFrame>
        <p:nvGraphicFramePr>
          <p:cNvPr id="14" name=""/>
          <p:cNvGraphicFramePr/>
          <p:nvPr/>
        </p:nvGraphicFramePr>
        <p:xfrm>
          <a:off xmlns:a="http://schemas.openxmlformats.org/drawingml/2006/main" x="1524000" y="1571625"/>
          <a:ext xmlns:a="http://schemas.openxmlformats.org/drawingml/2006/main" cx="9144000" cy="3333750"/>
        </p:xfrm>
        <a:graphic xmlns:a="http://schemas.openxmlformats.org/drawingml/2006/main">
          <a:graphicData uri="http://schemas.openxmlformats.org/drawingml/2006/table">
            <a:tbl>
              <a:tblPr firstRow="1" bandRow="1"/>
              <a:tblGrid>
                <a:gridCol w="1524000"/>
                <a:gridCol w="1524000"/>
                <a:gridCol w="1524000"/>
                <a:gridCol w="1524000"/>
                <a:gridCol w="1524000"/>
                <a:gridCol w="1524000"/>
              </a:tblGrid>
              <a:tr h="666750">
                <a:tc>
                  <a:txBody>
                    <a:bodyPr/>
                    <a:lstStyle/>
                    <a:p>
                      <a:pPr algn="ctr"/>
                      <a:r>
                        <a:rPr sz="1275" b="1">
                          <a:solidFill>
                            <a:srgbClr val="FFFFFF"/>
                          </a:solidFill>
                          <a:latin typeface="Aptos"/>
                          <a:ea typeface="Aptos"/>
                          <a:cs typeface="Aptos"/>
                        </a:rPr>
                        <a:t>D₀</a:t>
                      </a:r>
                    </a:p>
                  </a:txBody>
                  <a:tcPr marL="91440" marR="91440" marT="45720" marB="45720">
                    <a:solidFill>
                      <a:srgbClr val="163A5F"/>
                    </a:solidFill>
                  </a:tcPr>
                </a:tc>
                <a:tc>
                  <a:txBody>
                    <a:bodyPr/>
                    <a:lstStyle/>
                    <a:p>
                      <a:pPr algn="ctr"/>
                      <a:r>
                        <a:rPr sz="1275" b="1">
                          <a:solidFill>
                            <a:srgbClr val="FFFFFF"/>
                          </a:solidFill>
                          <a:latin typeface="Aptos"/>
                          <a:ea typeface="Aptos"/>
                          <a:cs typeface="Aptos"/>
                        </a:rPr>
                        <a:t>D₁</a:t>
                      </a:r>
                    </a:p>
                  </a:txBody>
                  <a:tcPr marL="91440" marR="91440" marT="45720" marB="45720">
                    <a:solidFill>
                      <a:srgbClr val="163A5F"/>
                    </a:solidFill>
                  </a:tcPr>
                </a:tc>
                <a:tc>
                  <a:txBody>
                    <a:bodyPr/>
                    <a:lstStyle/>
                    <a:p>
                      <a:pPr algn="ctr"/>
                      <a:r>
                        <a:rPr sz="1275" b="1">
                          <a:solidFill>
                            <a:srgbClr val="FFFFFF"/>
                          </a:solidFill>
                          <a:latin typeface="Aptos"/>
                          <a:ea typeface="Aptos"/>
                          <a:cs typeface="Aptos"/>
                        </a:rPr>
                        <a:t>D₂</a:t>
                      </a:r>
                    </a:p>
                  </a:txBody>
                  <a:tcPr marL="91440" marR="91440" marT="45720" marB="45720">
                    <a:solidFill>
                      <a:srgbClr val="163A5F"/>
                    </a:solidFill>
                  </a:tcPr>
                </a:tc>
                <a:tc>
                  <a:txBody>
                    <a:bodyPr/>
                    <a:lstStyle/>
                    <a:p>
                      <a:pPr algn="ctr"/>
                      <a:r>
                        <a:rPr sz="1275" b="1">
                          <a:solidFill>
                            <a:srgbClr val="FFFFFF"/>
                          </a:solidFill>
                          <a:latin typeface="Aptos"/>
                          <a:ea typeface="Aptos"/>
                          <a:cs typeface="Aptos"/>
                        </a:rPr>
                        <a:t>D₃</a:t>
                      </a:r>
                    </a:p>
                  </a:txBody>
                  <a:tcPr marL="91440" marR="91440" marT="45720" marB="45720">
                    <a:solidFill>
                      <a:srgbClr val="163A5F"/>
                    </a:solidFill>
                  </a:tcPr>
                </a:tc>
                <a:tc>
                  <a:txBody>
                    <a:bodyPr/>
                    <a:lstStyle/>
                    <a:p>
                      <a:pPr algn="ctr"/>
                      <a:r>
                        <a:rPr sz="1275" b="1">
                          <a:solidFill>
                            <a:srgbClr val="FFFFFF"/>
                          </a:solidFill>
                          <a:latin typeface="Aptos"/>
                          <a:ea typeface="Aptos"/>
                          <a:cs typeface="Aptos"/>
                        </a:rPr>
                        <a:t>Q₁</a:t>
                      </a:r>
                    </a:p>
                  </a:txBody>
                  <a:tcPr marL="91440" marR="91440" marT="45720" marB="45720">
                    <a:solidFill>
                      <a:srgbClr val="163A5F"/>
                    </a:solidFill>
                  </a:tcPr>
                </a:tc>
                <a:tc>
                  <a:txBody>
                    <a:bodyPr/>
                    <a:lstStyle/>
                    <a:p>
                      <a:pPr algn="ctr"/>
                      <a:r>
                        <a:rPr sz="1275" b="1">
                          <a:solidFill>
                            <a:srgbClr val="FFFFFF"/>
                          </a:solidFill>
                          <a:latin typeface="Aptos"/>
                          <a:ea typeface="Aptos"/>
                          <a:cs typeface="Aptos"/>
                        </a:rPr>
                        <a:t>Q₀</a:t>
                      </a:r>
                    </a:p>
                  </a:txBody>
                  <a:tcPr marL="91440" marR="91440" marT="45720" marB="45720">
                    <a:solidFill>
                      <a:srgbClr val="163A5F"/>
                    </a:solidFill>
                  </a:tcPr>
                </a:tc>
              </a:tr>
              <a:tr h="666750">
                <a:tc>
                  <a:txBody>
                    <a:bodyPr/>
                    <a:lstStyle/>
                    <a:p>
                      <a:pPr algn="ctr"/>
                      <a:r>
                        <a:rPr sz="1275">
                          <a:solidFill>
                            <a:srgbClr val="142735"/>
                          </a:solidFill>
                          <a:latin typeface="Aptos"/>
                          <a:ea typeface="Aptos"/>
                          <a:cs typeface="Aptos"/>
                        </a:rPr>
                        <a:t>1</a:t>
                      </a:r>
                    </a:p>
                  </a:txBody>
                  <a:tcPr marL="91440" marR="91440" marT="45720" marB="45720">
                    <a:solidFill>
                      <a:srgbClr val="FFFFFF"/>
                    </a:solidFill>
                  </a:tcPr>
                </a:tc>
                <a:tc>
                  <a:txBody>
                    <a:bodyPr/>
                    <a:lstStyle/>
                    <a:p>
                      <a:pPr algn="ctr"/>
                      <a:r>
                        <a:rPr sz="1275">
                          <a:solidFill>
                            <a:srgbClr val="142735"/>
                          </a:solidFill>
                          <a:latin typeface="Aptos"/>
                          <a:ea typeface="Aptos"/>
                          <a:cs typeface="Aptos"/>
                        </a:rPr>
                        <a:t>0</a:t>
                      </a:r>
                    </a:p>
                  </a:txBody>
                  <a:tcPr marL="91440" marR="91440" marT="45720" marB="45720">
                    <a:solidFill>
                      <a:srgbClr val="FFFFFF"/>
                    </a:solidFill>
                  </a:tcPr>
                </a:tc>
                <a:tc>
                  <a:txBody>
                    <a:bodyPr/>
                    <a:lstStyle/>
                    <a:p>
                      <a:pPr algn="ctr"/>
                      <a:r>
                        <a:rPr sz="1275">
                          <a:solidFill>
                            <a:srgbClr val="142735"/>
                          </a:solidFill>
                          <a:latin typeface="Aptos"/>
                          <a:ea typeface="Aptos"/>
                          <a:cs typeface="Aptos"/>
                        </a:rPr>
                        <a:t>0</a:t>
                      </a:r>
                    </a:p>
                  </a:txBody>
                  <a:tcPr marL="91440" marR="91440" marT="45720" marB="45720">
                    <a:solidFill>
                      <a:srgbClr val="FFFFFF"/>
                    </a:solidFill>
                  </a:tcPr>
                </a:tc>
                <a:tc>
                  <a:txBody>
                    <a:bodyPr/>
                    <a:lstStyle/>
                    <a:p>
                      <a:pPr algn="ctr"/>
                      <a:r>
                        <a:rPr sz="1275">
                          <a:solidFill>
                            <a:srgbClr val="142735"/>
                          </a:solidFill>
                          <a:latin typeface="Aptos"/>
                          <a:ea typeface="Aptos"/>
                          <a:cs typeface="Aptos"/>
                        </a:rPr>
                        <a:t>0</a:t>
                      </a:r>
                    </a:p>
                  </a:txBody>
                  <a:tcPr marL="91440" marR="91440" marT="45720" marB="45720">
                    <a:solidFill>
                      <a:srgbClr val="FFFFFF"/>
                    </a:solidFill>
                  </a:tcPr>
                </a:tc>
                <a:tc>
                  <a:txBody>
                    <a:bodyPr/>
                    <a:lstStyle/>
                    <a:p>
                      <a:pPr algn="ctr"/>
                      <a:r>
                        <a:rPr sz="1275">
                          <a:solidFill>
                            <a:srgbClr val="142735"/>
                          </a:solidFill>
                          <a:latin typeface="Aptos"/>
                          <a:ea typeface="Aptos"/>
                          <a:cs typeface="Aptos"/>
                        </a:rPr>
                        <a:t>0</a:t>
                      </a:r>
                    </a:p>
                  </a:txBody>
                  <a:tcPr marL="91440" marR="91440" marT="45720" marB="45720">
                    <a:solidFill>
                      <a:srgbClr val="FFFFFF"/>
                    </a:solidFill>
                  </a:tcPr>
                </a:tc>
                <a:tc>
                  <a:txBody>
                    <a:bodyPr/>
                    <a:lstStyle/>
                    <a:p>
                      <a:pPr algn="ctr"/>
                      <a:r>
                        <a:rPr sz="1275">
                          <a:solidFill>
                            <a:srgbClr val="142735"/>
                          </a:solidFill>
                          <a:latin typeface="Aptos"/>
                          <a:ea typeface="Aptos"/>
                          <a:cs typeface="Aptos"/>
                        </a:rPr>
                        <a:t>0</a:t>
                      </a:r>
                    </a:p>
                  </a:txBody>
                  <a:tcPr marL="91440" marR="91440" marT="45720" marB="45720">
                    <a:solidFill>
                      <a:srgbClr val="FFFFFF"/>
                    </a:solidFill>
                  </a:tcPr>
                </a:tc>
              </a:tr>
              <a:tr h="666750">
                <a:tc>
                  <a:txBody>
                    <a:bodyPr/>
                    <a:lstStyle/>
                    <a:p>
                      <a:pPr algn="ctr"/>
                      <a:r>
                        <a:rPr sz="1275">
                          <a:solidFill>
                            <a:srgbClr val="142735"/>
                          </a:solidFill>
                          <a:latin typeface="Aptos"/>
                          <a:ea typeface="Aptos"/>
                          <a:cs typeface="Aptos"/>
                        </a:rPr>
                        <a:t>0</a:t>
                      </a:r>
                    </a:p>
                  </a:txBody>
                  <a:tcPr marL="91440" marR="91440" marT="45720" marB="45720">
                    <a:solidFill>
                      <a:srgbClr val="F4F8FB"/>
                    </a:solidFill>
                  </a:tcPr>
                </a:tc>
                <a:tc>
                  <a:txBody>
                    <a:bodyPr/>
                    <a:lstStyle/>
                    <a:p>
                      <a:pPr algn="ctr"/>
                      <a:r>
                        <a:rPr sz="1275">
                          <a:solidFill>
                            <a:srgbClr val="142735"/>
                          </a:solidFill>
                          <a:latin typeface="Aptos"/>
                          <a:ea typeface="Aptos"/>
                          <a:cs typeface="Aptos"/>
                        </a:rPr>
                        <a:t>1</a:t>
                      </a:r>
                    </a:p>
                  </a:txBody>
                  <a:tcPr marL="91440" marR="91440" marT="45720" marB="45720">
                    <a:solidFill>
                      <a:srgbClr val="F4F8FB"/>
                    </a:solidFill>
                  </a:tcPr>
                </a:tc>
                <a:tc>
                  <a:txBody>
                    <a:bodyPr/>
                    <a:lstStyle/>
                    <a:p>
                      <a:pPr algn="ctr"/>
                      <a:r>
                        <a:rPr sz="1275">
                          <a:solidFill>
                            <a:srgbClr val="142735"/>
                          </a:solidFill>
                          <a:latin typeface="Aptos"/>
                          <a:ea typeface="Aptos"/>
                          <a:cs typeface="Aptos"/>
                        </a:rPr>
                        <a:t>0</a:t>
                      </a:r>
                    </a:p>
                  </a:txBody>
                  <a:tcPr marL="91440" marR="91440" marT="45720" marB="45720">
                    <a:solidFill>
                      <a:srgbClr val="F4F8FB"/>
                    </a:solidFill>
                  </a:tcPr>
                </a:tc>
                <a:tc>
                  <a:txBody>
                    <a:bodyPr/>
                    <a:lstStyle/>
                    <a:p>
                      <a:pPr algn="ctr"/>
                      <a:r>
                        <a:rPr sz="1275">
                          <a:solidFill>
                            <a:srgbClr val="142735"/>
                          </a:solidFill>
                          <a:latin typeface="Aptos"/>
                          <a:ea typeface="Aptos"/>
                          <a:cs typeface="Aptos"/>
                        </a:rPr>
                        <a:t>0</a:t>
                      </a:r>
                    </a:p>
                  </a:txBody>
                  <a:tcPr marL="91440" marR="91440" marT="45720" marB="45720">
                    <a:solidFill>
                      <a:srgbClr val="F4F8FB"/>
                    </a:solidFill>
                  </a:tcPr>
                </a:tc>
                <a:tc>
                  <a:txBody>
                    <a:bodyPr/>
                    <a:lstStyle/>
                    <a:p>
                      <a:pPr algn="ctr"/>
                      <a:r>
                        <a:rPr sz="1275">
                          <a:solidFill>
                            <a:srgbClr val="142735"/>
                          </a:solidFill>
                          <a:latin typeface="Aptos"/>
                          <a:ea typeface="Aptos"/>
                          <a:cs typeface="Aptos"/>
                        </a:rPr>
                        <a:t>0</a:t>
                      </a:r>
                    </a:p>
                  </a:txBody>
                  <a:tcPr marL="91440" marR="91440" marT="45720" marB="45720">
                    <a:solidFill>
                      <a:srgbClr val="F4F8FB"/>
                    </a:solidFill>
                  </a:tcPr>
                </a:tc>
                <a:tc>
                  <a:txBody>
                    <a:bodyPr/>
                    <a:lstStyle/>
                    <a:p>
                      <a:pPr algn="ctr"/>
                      <a:r>
                        <a:rPr sz="1275">
                          <a:solidFill>
                            <a:srgbClr val="142735"/>
                          </a:solidFill>
                          <a:latin typeface="Aptos"/>
                          <a:ea typeface="Aptos"/>
                          <a:cs typeface="Aptos"/>
                        </a:rPr>
                        <a:t>1</a:t>
                      </a:r>
                    </a:p>
                  </a:txBody>
                  <a:tcPr marL="91440" marR="91440" marT="45720" marB="45720">
                    <a:solidFill>
                      <a:srgbClr val="F4F8FB"/>
                    </a:solidFill>
                  </a:tcPr>
                </a:tc>
              </a:tr>
              <a:tr h="666750">
                <a:tc>
                  <a:txBody>
                    <a:bodyPr/>
                    <a:lstStyle/>
                    <a:p>
                      <a:pPr algn="ctr"/>
                      <a:r>
                        <a:rPr sz="1275">
                          <a:solidFill>
                            <a:srgbClr val="142735"/>
                          </a:solidFill>
                          <a:latin typeface="Aptos"/>
                          <a:ea typeface="Aptos"/>
                          <a:cs typeface="Aptos"/>
                        </a:rPr>
                        <a:t>0</a:t>
                      </a:r>
                    </a:p>
                  </a:txBody>
                  <a:tcPr marL="91440" marR="91440" marT="45720" marB="45720">
                    <a:solidFill>
                      <a:srgbClr val="FFFFFF"/>
                    </a:solidFill>
                  </a:tcPr>
                </a:tc>
                <a:tc>
                  <a:txBody>
                    <a:bodyPr/>
                    <a:lstStyle/>
                    <a:p>
                      <a:pPr algn="ctr"/>
                      <a:r>
                        <a:rPr sz="1275">
                          <a:solidFill>
                            <a:srgbClr val="142735"/>
                          </a:solidFill>
                          <a:latin typeface="Aptos"/>
                          <a:ea typeface="Aptos"/>
                          <a:cs typeface="Aptos"/>
                        </a:rPr>
                        <a:t>0</a:t>
                      </a:r>
                    </a:p>
                  </a:txBody>
                  <a:tcPr marL="91440" marR="91440" marT="45720" marB="45720">
                    <a:solidFill>
                      <a:srgbClr val="FFFFFF"/>
                    </a:solidFill>
                  </a:tcPr>
                </a:tc>
                <a:tc>
                  <a:txBody>
                    <a:bodyPr/>
                    <a:lstStyle/>
                    <a:p>
                      <a:pPr algn="ctr"/>
                      <a:r>
                        <a:rPr sz="1275">
                          <a:solidFill>
                            <a:srgbClr val="142735"/>
                          </a:solidFill>
                          <a:latin typeface="Aptos"/>
                          <a:ea typeface="Aptos"/>
                          <a:cs typeface="Aptos"/>
                        </a:rPr>
                        <a:t>1</a:t>
                      </a:r>
                    </a:p>
                  </a:txBody>
                  <a:tcPr marL="91440" marR="91440" marT="45720" marB="45720">
                    <a:solidFill>
                      <a:srgbClr val="FFFFFF"/>
                    </a:solidFill>
                  </a:tcPr>
                </a:tc>
                <a:tc>
                  <a:txBody>
                    <a:bodyPr/>
                    <a:lstStyle/>
                    <a:p>
                      <a:pPr algn="ctr"/>
                      <a:r>
                        <a:rPr sz="1275">
                          <a:solidFill>
                            <a:srgbClr val="142735"/>
                          </a:solidFill>
                          <a:latin typeface="Aptos"/>
                          <a:ea typeface="Aptos"/>
                          <a:cs typeface="Aptos"/>
                        </a:rPr>
                        <a:t>0</a:t>
                      </a:r>
                    </a:p>
                  </a:txBody>
                  <a:tcPr marL="91440" marR="91440" marT="45720" marB="45720">
                    <a:solidFill>
                      <a:srgbClr val="FFFFFF"/>
                    </a:solidFill>
                  </a:tcPr>
                </a:tc>
                <a:tc>
                  <a:txBody>
                    <a:bodyPr/>
                    <a:lstStyle/>
                    <a:p>
                      <a:pPr algn="ctr"/>
                      <a:r>
                        <a:rPr sz="1275">
                          <a:solidFill>
                            <a:srgbClr val="142735"/>
                          </a:solidFill>
                          <a:latin typeface="Aptos"/>
                          <a:ea typeface="Aptos"/>
                          <a:cs typeface="Aptos"/>
                        </a:rPr>
                        <a:t>1</a:t>
                      </a:r>
                    </a:p>
                  </a:txBody>
                  <a:tcPr marL="91440" marR="91440" marT="45720" marB="45720">
                    <a:solidFill>
                      <a:srgbClr val="FFFFFF"/>
                    </a:solidFill>
                  </a:tcPr>
                </a:tc>
                <a:tc>
                  <a:txBody>
                    <a:bodyPr/>
                    <a:lstStyle/>
                    <a:p>
                      <a:pPr algn="ctr"/>
                      <a:r>
                        <a:rPr sz="1275">
                          <a:solidFill>
                            <a:srgbClr val="142735"/>
                          </a:solidFill>
                          <a:latin typeface="Aptos"/>
                          <a:ea typeface="Aptos"/>
                          <a:cs typeface="Aptos"/>
                        </a:rPr>
                        <a:t>0</a:t>
                      </a:r>
                    </a:p>
                  </a:txBody>
                  <a:tcPr marL="91440" marR="91440" marT="45720" marB="45720">
                    <a:solidFill>
                      <a:srgbClr val="FFFFFF"/>
                    </a:solidFill>
                  </a:tcPr>
                </a:tc>
              </a:tr>
              <a:tr h="666750">
                <a:tc>
                  <a:txBody>
                    <a:bodyPr/>
                    <a:lstStyle/>
                    <a:p>
                      <a:pPr algn="ctr"/>
                      <a:r>
                        <a:rPr sz="1275">
                          <a:solidFill>
                            <a:srgbClr val="142735"/>
                          </a:solidFill>
                          <a:latin typeface="Aptos"/>
                          <a:ea typeface="Aptos"/>
                          <a:cs typeface="Aptos"/>
                        </a:rPr>
                        <a:t>0</a:t>
                      </a:r>
                    </a:p>
                  </a:txBody>
                  <a:tcPr marL="91440" marR="91440" marT="45720" marB="45720">
                    <a:solidFill>
                      <a:srgbClr val="F4F8FB"/>
                    </a:solidFill>
                  </a:tcPr>
                </a:tc>
                <a:tc>
                  <a:txBody>
                    <a:bodyPr/>
                    <a:lstStyle/>
                    <a:p>
                      <a:pPr algn="ctr"/>
                      <a:r>
                        <a:rPr sz="1275">
                          <a:solidFill>
                            <a:srgbClr val="142735"/>
                          </a:solidFill>
                          <a:latin typeface="Aptos"/>
                          <a:ea typeface="Aptos"/>
                          <a:cs typeface="Aptos"/>
                        </a:rPr>
                        <a:t>0</a:t>
                      </a:r>
                    </a:p>
                  </a:txBody>
                  <a:tcPr marL="91440" marR="91440" marT="45720" marB="45720">
                    <a:solidFill>
                      <a:srgbClr val="F4F8FB"/>
                    </a:solidFill>
                  </a:tcPr>
                </a:tc>
                <a:tc>
                  <a:txBody>
                    <a:bodyPr/>
                    <a:lstStyle/>
                    <a:p>
                      <a:pPr algn="ctr"/>
                      <a:r>
                        <a:rPr sz="1275">
                          <a:solidFill>
                            <a:srgbClr val="142735"/>
                          </a:solidFill>
                          <a:latin typeface="Aptos"/>
                          <a:ea typeface="Aptos"/>
                          <a:cs typeface="Aptos"/>
                        </a:rPr>
                        <a:t>0</a:t>
                      </a:r>
                    </a:p>
                  </a:txBody>
                  <a:tcPr marL="91440" marR="91440" marT="45720" marB="45720">
                    <a:solidFill>
                      <a:srgbClr val="F4F8FB"/>
                    </a:solidFill>
                  </a:tcPr>
                </a:tc>
                <a:tc>
                  <a:txBody>
                    <a:bodyPr/>
                    <a:lstStyle/>
                    <a:p>
                      <a:pPr algn="ctr"/>
                      <a:r>
                        <a:rPr sz="1275">
                          <a:solidFill>
                            <a:srgbClr val="142735"/>
                          </a:solidFill>
                          <a:latin typeface="Aptos"/>
                          <a:ea typeface="Aptos"/>
                          <a:cs typeface="Aptos"/>
                        </a:rPr>
                        <a:t>1</a:t>
                      </a:r>
                    </a:p>
                  </a:txBody>
                  <a:tcPr marL="91440" marR="91440" marT="45720" marB="45720">
                    <a:solidFill>
                      <a:srgbClr val="F4F8FB"/>
                    </a:solidFill>
                  </a:tcPr>
                </a:tc>
                <a:tc>
                  <a:txBody>
                    <a:bodyPr/>
                    <a:lstStyle/>
                    <a:p>
                      <a:pPr algn="ctr"/>
                      <a:r>
                        <a:rPr sz="1275">
                          <a:solidFill>
                            <a:srgbClr val="142735"/>
                          </a:solidFill>
                          <a:latin typeface="Aptos"/>
                          <a:ea typeface="Aptos"/>
                          <a:cs typeface="Aptos"/>
                        </a:rPr>
                        <a:t>1</a:t>
                      </a:r>
                    </a:p>
                  </a:txBody>
                  <a:tcPr marL="91440" marR="91440" marT="45720" marB="45720">
                    <a:solidFill>
                      <a:srgbClr val="F4F8FB"/>
                    </a:solidFill>
                  </a:tcPr>
                </a:tc>
                <a:tc>
                  <a:txBody>
                    <a:bodyPr/>
                    <a:lstStyle/>
                    <a:p>
                      <a:pPr algn="ctr"/>
                      <a:r>
                        <a:rPr sz="1275">
                          <a:solidFill>
                            <a:srgbClr val="142735"/>
                          </a:solidFill>
                          <a:latin typeface="Aptos"/>
                          <a:ea typeface="Aptos"/>
                          <a:cs typeface="Aptos"/>
                        </a:rPr>
                        <a:t>1</a:t>
                      </a:r>
                    </a:p>
                  </a:txBody>
                  <a:tcPr marL="91440" marR="91440" marT="45720" marB="45720">
                    <a:solidFill>
                      <a:srgbClr val="F4F8FB"/>
                    </a:solidFill>
                  </a:tcPr>
                </a:tc>
              </a:tr>
            </a:tbl>
          </a:graphicData>
        </a:graphic>
      </p:graphicFrame>
      <p:sp>
        <p:nvSpPr>
          <p:cNvPr id="7" name="">
            <a:extLst xmlns:a="http://schemas.openxmlformats.org/drawingml/2006/main">
              <a:ext uri="{FF2B5EF4-FFF2-40B4-BE49-F238E27FC236}">
                <a16:creationId xmlns:a16="http://schemas.microsoft.com/office/drawing/2014/main" id="{53083EB4-E54D-43F5-A255-C13ECBF082E2}"/>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C02F67A7-2368-4099-AFFC-E6892FA44A7B}"/>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Рівняння простого шифратора правильні лише за умовою one-hot входу.</a:t>
            </a:r>
          </a:p>
        </p:txBody>
      </p:sp>
    </p:spTree>
    <p:extLst>
      <p:ext uri="{BB962C8B-B14F-4D97-AF65-F5344CB8AC3E}">
        <p14:creationId xmlns:p14="http://schemas.microsoft.com/office/powerpoint/2010/main" val="140973547"/>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8DEAE8E-F1A4-4A05-BD96-33F29DBF3738}"/>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9B749973-1CA5-4EDE-8C03-417D5A0CC7E3}"/>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ПРІОРИТЕТНИЙ ШИФРАТОР</a:t>
            </a:r>
          </a:p>
        </p:txBody>
      </p:sp>
      <p:sp>
        <p:nvSpPr>
          <p:cNvPr id="3" name="">
            <a:extLst xmlns:a="http://schemas.openxmlformats.org/drawingml/2006/main">
              <a:ext uri="{FF2B5EF4-FFF2-40B4-BE49-F238E27FC236}">
                <a16:creationId xmlns:a16="http://schemas.microsoft.com/office/drawing/2014/main" id="{403776AC-B515-4848-83B7-606E445BAACB}"/>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Пріоритет усуває неоднозначність</a:t>
            </a:r>
          </a:p>
        </p:txBody>
      </p:sp>
      <p:sp>
        <p:nvSpPr>
          <p:cNvPr id="4" name="">
            <a:extLst xmlns:a="http://schemas.openxmlformats.org/drawingml/2006/main">
              <a:ext uri="{FF2B5EF4-FFF2-40B4-BE49-F238E27FC236}">
                <a16:creationId xmlns:a16="http://schemas.microsoft.com/office/drawing/2014/main" id="{047B54A6-5D78-41CB-87E1-53C074518B17}"/>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8FDF0BA4-828C-47E3-9736-89E4537D86E1}"/>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15</a:t>
            </a:r>
          </a:p>
        </p:txBody>
      </p:sp>
      <p:graphicFrame>
        <p:nvGraphicFramePr>
          <p:cNvPr id="14" name=""/>
          <p:cNvGraphicFramePr/>
          <p:nvPr/>
        </p:nvGraphicFramePr>
        <p:xfrm>
          <a:off xmlns:a="http://schemas.openxmlformats.org/drawingml/2006/main" x="1190625" y="1428750"/>
          <a:ext xmlns:a="http://schemas.openxmlformats.org/drawingml/2006/main" cx="9810750" cy="3714750"/>
        </p:xfrm>
        <a:graphic xmlns:a="http://schemas.openxmlformats.org/drawingml/2006/main">
          <a:graphicData uri="http://schemas.openxmlformats.org/drawingml/2006/table">
            <a:tbl>
              <a:tblPr firstRow="1" bandRow="1"/>
              <a:tblGrid>
                <a:gridCol w="1401536"/>
                <a:gridCol w="1401536"/>
                <a:gridCol w="1401536"/>
                <a:gridCol w="1401536"/>
                <a:gridCol w="1401536"/>
                <a:gridCol w="1401536"/>
                <a:gridCol w="1401536"/>
              </a:tblGrid>
              <a:tr h="619125">
                <a:tc>
                  <a:txBody>
                    <a:bodyPr/>
                    <a:lstStyle/>
                    <a:p>
                      <a:pPr algn="ctr"/>
                      <a:r>
                        <a:rPr sz="1200" b="1">
                          <a:solidFill>
                            <a:srgbClr val="FFFFFF"/>
                          </a:solidFill>
                          <a:latin typeface="Aptos"/>
                          <a:ea typeface="Aptos"/>
                          <a:cs typeface="Aptos"/>
                        </a:rPr>
                        <a:t>D₃</a:t>
                      </a:r>
                    </a:p>
                  </a:txBody>
                  <a:tcPr marL="91440" marR="91440" marT="45720" marB="45720">
                    <a:solidFill>
                      <a:srgbClr val="163A5F"/>
                    </a:solidFill>
                  </a:tcPr>
                </a:tc>
                <a:tc>
                  <a:txBody>
                    <a:bodyPr/>
                    <a:lstStyle/>
                    <a:p>
                      <a:pPr algn="ctr"/>
                      <a:r>
                        <a:rPr sz="1200" b="1">
                          <a:solidFill>
                            <a:srgbClr val="FFFFFF"/>
                          </a:solidFill>
                          <a:latin typeface="Aptos"/>
                          <a:ea typeface="Aptos"/>
                          <a:cs typeface="Aptos"/>
                        </a:rPr>
                        <a:t>D₂</a:t>
                      </a:r>
                    </a:p>
                  </a:txBody>
                  <a:tcPr marL="91440" marR="91440" marT="45720" marB="45720">
                    <a:solidFill>
                      <a:srgbClr val="163A5F"/>
                    </a:solidFill>
                  </a:tcPr>
                </a:tc>
                <a:tc>
                  <a:txBody>
                    <a:bodyPr/>
                    <a:lstStyle/>
                    <a:p>
                      <a:pPr algn="ctr"/>
                      <a:r>
                        <a:rPr sz="1200" b="1">
                          <a:solidFill>
                            <a:srgbClr val="FFFFFF"/>
                          </a:solidFill>
                          <a:latin typeface="Aptos"/>
                          <a:ea typeface="Aptos"/>
                          <a:cs typeface="Aptos"/>
                        </a:rPr>
                        <a:t>D₁</a:t>
                      </a:r>
                    </a:p>
                  </a:txBody>
                  <a:tcPr marL="91440" marR="91440" marT="45720" marB="45720">
                    <a:solidFill>
                      <a:srgbClr val="163A5F"/>
                    </a:solidFill>
                  </a:tcPr>
                </a:tc>
                <a:tc>
                  <a:txBody>
                    <a:bodyPr/>
                    <a:lstStyle/>
                    <a:p>
                      <a:pPr algn="ctr"/>
                      <a:r>
                        <a:rPr sz="1200" b="1">
                          <a:solidFill>
                            <a:srgbClr val="FFFFFF"/>
                          </a:solidFill>
                          <a:latin typeface="Aptos"/>
                          <a:ea typeface="Aptos"/>
                          <a:cs typeface="Aptos"/>
                        </a:rPr>
                        <a:t>D₀</a:t>
                      </a:r>
                    </a:p>
                  </a:txBody>
                  <a:tcPr marL="91440" marR="91440" marT="45720" marB="45720">
                    <a:solidFill>
                      <a:srgbClr val="163A5F"/>
                    </a:solidFill>
                  </a:tcPr>
                </a:tc>
                <a:tc>
                  <a:txBody>
                    <a:bodyPr/>
                    <a:lstStyle/>
                    <a:p>
                      <a:pPr algn="ctr"/>
                      <a:r>
                        <a:rPr sz="1200" b="1">
                          <a:solidFill>
                            <a:srgbClr val="FFFFFF"/>
                          </a:solidFill>
                          <a:latin typeface="Aptos"/>
                          <a:ea typeface="Aptos"/>
                          <a:cs typeface="Aptos"/>
                        </a:rPr>
                        <a:t>Q₁</a:t>
                      </a:r>
                    </a:p>
                  </a:txBody>
                  <a:tcPr marL="91440" marR="91440" marT="45720" marB="45720">
                    <a:solidFill>
                      <a:srgbClr val="163A5F"/>
                    </a:solidFill>
                  </a:tcPr>
                </a:tc>
                <a:tc>
                  <a:txBody>
                    <a:bodyPr/>
                    <a:lstStyle/>
                    <a:p>
                      <a:pPr algn="ctr"/>
                      <a:r>
                        <a:rPr sz="1200" b="1">
                          <a:solidFill>
                            <a:srgbClr val="FFFFFF"/>
                          </a:solidFill>
                          <a:latin typeface="Aptos"/>
                          <a:ea typeface="Aptos"/>
                          <a:cs typeface="Aptos"/>
                        </a:rPr>
                        <a:t>Q₀</a:t>
                      </a:r>
                    </a:p>
                  </a:txBody>
                  <a:tcPr marL="91440" marR="91440" marT="45720" marB="45720">
                    <a:solidFill>
                      <a:srgbClr val="163A5F"/>
                    </a:solidFill>
                  </a:tcPr>
                </a:tc>
                <a:tc>
                  <a:txBody>
                    <a:bodyPr/>
                    <a:lstStyle/>
                    <a:p>
                      <a:pPr algn="ctr"/>
                      <a:r>
                        <a:rPr sz="1200" b="1">
                          <a:solidFill>
                            <a:srgbClr val="FFFFFF"/>
                          </a:solidFill>
                          <a:latin typeface="Aptos"/>
                          <a:ea typeface="Aptos"/>
                          <a:cs typeface="Aptos"/>
                        </a:rPr>
                        <a:t>V</a:t>
                      </a:r>
                    </a:p>
                  </a:txBody>
                  <a:tcPr marL="91440" marR="91440" marT="45720" marB="45720">
                    <a:solidFill>
                      <a:srgbClr val="163A5F"/>
                    </a:solidFill>
                  </a:tcPr>
                </a:tc>
              </a:tr>
              <a:tr h="619125">
                <a:tc>
                  <a:txBody>
                    <a:bodyPr/>
                    <a:lstStyle/>
                    <a:p>
                      <a:pPr algn="ctr"/>
                      <a:r>
                        <a:rPr sz="1200">
                          <a:solidFill>
                            <a:srgbClr val="142735"/>
                          </a:solidFill>
                          <a:latin typeface="Aptos"/>
                          <a:ea typeface="Aptos"/>
                          <a:cs typeface="Aptos"/>
                        </a:rPr>
                        <a:t>1</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X</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X</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X</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1</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1</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1</a:t>
                      </a:r>
                    </a:p>
                  </a:txBody>
                  <a:tcPr marL="91440" marR="91440" marT="45720" marB="45720">
                    <a:solidFill>
                      <a:srgbClr val="FFFFFF"/>
                    </a:solidFill>
                  </a:tcPr>
                </a:tc>
              </a:tr>
              <a:tr h="619125">
                <a:tc>
                  <a:txBody>
                    <a:bodyPr/>
                    <a:lstStyle/>
                    <a:p>
                      <a:pPr algn="ctr"/>
                      <a:r>
                        <a:rPr sz="1200">
                          <a:solidFill>
                            <a:srgbClr val="142735"/>
                          </a:solidFill>
                          <a:latin typeface="Aptos"/>
                          <a:ea typeface="Aptos"/>
                          <a:cs typeface="Aptos"/>
                        </a:rPr>
                        <a:t>0</a:t>
                      </a:r>
                    </a:p>
                  </a:txBody>
                  <a:tcPr marL="91440" marR="91440" marT="45720" marB="45720">
                    <a:solidFill>
                      <a:srgbClr val="F4F8FB"/>
                    </a:solidFill>
                  </a:tcPr>
                </a:tc>
                <a:tc>
                  <a:txBody>
                    <a:bodyPr/>
                    <a:lstStyle/>
                    <a:p>
                      <a:pPr algn="ctr"/>
                      <a:r>
                        <a:rPr sz="1200">
                          <a:solidFill>
                            <a:srgbClr val="142735"/>
                          </a:solidFill>
                          <a:latin typeface="Aptos"/>
                          <a:ea typeface="Aptos"/>
                          <a:cs typeface="Aptos"/>
                        </a:rPr>
                        <a:t>1</a:t>
                      </a:r>
                    </a:p>
                  </a:txBody>
                  <a:tcPr marL="91440" marR="91440" marT="45720" marB="45720">
                    <a:solidFill>
                      <a:srgbClr val="F4F8FB"/>
                    </a:solidFill>
                  </a:tcPr>
                </a:tc>
                <a:tc>
                  <a:txBody>
                    <a:bodyPr/>
                    <a:lstStyle/>
                    <a:p>
                      <a:pPr algn="ctr"/>
                      <a:r>
                        <a:rPr sz="1200">
                          <a:solidFill>
                            <a:srgbClr val="142735"/>
                          </a:solidFill>
                          <a:latin typeface="Aptos"/>
                          <a:ea typeface="Aptos"/>
                          <a:cs typeface="Aptos"/>
                        </a:rPr>
                        <a:t>X</a:t>
                      </a:r>
                    </a:p>
                  </a:txBody>
                  <a:tcPr marL="91440" marR="91440" marT="45720" marB="45720">
                    <a:solidFill>
                      <a:srgbClr val="F4F8FB"/>
                    </a:solidFill>
                  </a:tcPr>
                </a:tc>
                <a:tc>
                  <a:txBody>
                    <a:bodyPr/>
                    <a:lstStyle/>
                    <a:p>
                      <a:pPr algn="ctr"/>
                      <a:r>
                        <a:rPr sz="1200">
                          <a:solidFill>
                            <a:srgbClr val="142735"/>
                          </a:solidFill>
                          <a:latin typeface="Aptos"/>
                          <a:ea typeface="Aptos"/>
                          <a:cs typeface="Aptos"/>
                        </a:rPr>
                        <a:t>X</a:t>
                      </a:r>
                    </a:p>
                  </a:txBody>
                  <a:tcPr marL="91440" marR="91440" marT="45720" marB="45720">
                    <a:solidFill>
                      <a:srgbClr val="F4F8FB"/>
                    </a:solidFill>
                  </a:tcPr>
                </a:tc>
                <a:tc>
                  <a:txBody>
                    <a:bodyPr/>
                    <a:lstStyle/>
                    <a:p>
                      <a:pPr algn="ctr"/>
                      <a:r>
                        <a:rPr sz="1200">
                          <a:solidFill>
                            <a:srgbClr val="142735"/>
                          </a:solidFill>
                          <a:latin typeface="Aptos"/>
                          <a:ea typeface="Aptos"/>
                          <a:cs typeface="Aptos"/>
                        </a:rPr>
                        <a:t>1</a:t>
                      </a:r>
                    </a:p>
                  </a:txBody>
                  <a:tcPr marL="91440" marR="91440" marT="45720" marB="45720">
                    <a:solidFill>
                      <a:srgbClr val="F4F8FB"/>
                    </a:solidFill>
                  </a:tcPr>
                </a:tc>
                <a:tc>
                  <a:txBody>
                    <a:bodyPr/>
                    <a:lstStyle/>
                    <a:p>
                      <a:pPr algn="ctr"/>
                      <a:r>
                        <a:rPr sz="1200">
                          <a:solidFill>
                            <a:srgbClr val="142735"/>
                          </a:solidFill>
                          <a:latin typeface="Aptos"/>
                          <a:ea typeface="Aptos"/>
                          <a:cs typeface="Aptos"/>
                        </a:rPr>
                        <a:t>0</a:t>
                      </a:r>
                    </a:p>
                  </a:txBody>
                  <a:tcPr marL="91440" marR="91440" marT="45720" marB="45720">
                    <a:solidFill>
                      <a:srgbClr val="F4F8FB"/>
                    </a:solidFill>
                  </a:tcPr>
                </a:tc>
                <a:tc>
                  <a:txBody>
                    <a:bodyPr/>
                    <a:lstStyle/>
                    <a:p>
                      <a:pPr algn="ctr"/>
                      <a:r>
                        <a:rPr sz="1200">
                          <a:solidFill>
                            <a:srgbClr val="142735"/>
                          </a:solidFill>
                          <a:latin typeface="Aptos"/>
                          <a:ea typeface="Aptos"/>
                          <a:cs typeface="Aptos"/>
                        </a:rPr>
                        <a:t>1</a:t>
                      </a:r>
                    </a:p>
                  </a:txBody>
                  <a:tcPr marL="91440" marR="91440" marT="45720" marB="45720">
                    <a:solidFill>
                      <a:srgbClr val="F4F8FB"/>
                    </a:solidFill>
                  </a:tcPr>
                </a:tc>
              </a:tr>
              <a:tr h="619125">
                <a:tc>
                  <a:txBody>
                    <a:bodyPr/>
                    <a:lstStyle/>
                    <a:p>
                      <a:pPr algn="ctr"/>
                      <a:r>
                        <a:rPr sz="1200">
                          <a:solidFill>
                            <a:srgbClr val="142735"/>
                          </a:solidFill>
                          <a:latin typeface="Aptos"/>
                          <a:ea typeface="Aptos"/>
                          <a:cs typeface="Aptos"/>
                        </a:rPr>
                        <a:t>0</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0</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1</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X</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0</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1</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1</a:t>
                      </a:r>
                    </a:p>
                  </a:txBody>
                  <a:tcPr marL="91440" marR="91440" marT="45720" marB="45720">
                    <a:solidFill>
                      <a:srgbClr val="FFFFFF"/>
                    </a:solidFill>
                  </a:tcPr>
                </a:tc>
              </a:tr>
              <a:tr h="619125">
                <a:tc>
                  <a:txBody>
                    <a:bodyPr/>
                    <a:lstStyle/>
                    <a:p>
                      <a:pPr algn="ctr"/>
                      <a:r>
                        <a:rPr sz="1200">
                          <a:solidFill>
                            <a:srgbClr val="142735"/>
                          </a:solidFill>
                          <a:latin typeface="Aptos"/>
                          <a:ea typeface="Aptos"/>
                          <a:cs typeface="Aptos"/>
                        </a:rPr>
                        <a:t>0</a:t>
                      </a:r>
                    </a:p>
                  </a:txBody>
                  <a:tcPr marL="91440" marR="91440" marT="45720" marB="45720">
                    <a:solidFill>
                      <a:srgbClr val="F4F8FB"/>
                    </a:solidFill>
                  </a:tcPr>
                </a:tc>
                <a:tc>
                  <a:txBody>
                    <a:bodyPr/>
                    <a:lstStyle/>
                    <a:p>
                      <a:pPr algn="ctr"/>
                      <a:r>
                        <a:rPr sz="1200">
                          <a:solidFill>
                            <a:srgbClr val="142735"/>
                          </a:solidFill>
                          <a:latin typeface="Aptos"/>
                          <a:ea typeface="Aptos"/>
                          <a:cs typeface="Aptos"/>
                        </a:rPr>
                        <a:t>0</a:t>
                      </a:r>
                    </a:p>
                  </a:txBody>
                  <a:tcPr marL="91440" marR="91440" marT="45720" marB="45720">
                    <a:solidFill>
                      <a:srgbClr val="F4F8FB"/>
                    </a:solidFill>
                  </a:tcPr>
                </a:tc>
                <a:tc>
                  <a:txBody>
                    <a:bodyPr/>
                    <a:lstStyle/>
                    <a:p>
                      <a:pPr algn="ctr"/>
                      <a:r>
                        <a:rPr sz="1200">
                          <a:solidFill>
                            <a:srgbClr val="142735"/>
                          </a:solidFill>
                          <a:latin typeface="Aptos"/>
                          <a:ea typeface="Aptos"/>
                          <a:cs typeface="Aptos"/>
                        </a:rPr>
                        <a:t>0</a:t>
                      </a:r>
                    </a:p>
                  </a:txBody>
                  <a:tcPr marL="91440" marR="91440" marT="45720" marB="45720">
                    <a:solidFill>
                      <a:srgbClr val="F4F8FB"/>
                    </a:solidFill>
                  </a:tcPr>
                </a:tc>
                <a:tc>
                  <a:txBody>
                    <a:bodyPr/>
                    <a:lstStyle/>
                    <a:p>
                      <a:pPr algn="ctr"/>
                      <a:r>
                        <a:rPr sz="1200">
                          <a:solidFill>
                            <a:srgbClr val="142735"/>
                          </a:solidFill>
                          <a:latin typeface="Aptos"/>
                          <a:ea typeface="Aptos"/>
                          <a:cs typeface="Aptos"/>
                        </a:rPr>
                        <a:t>1</a:t>
                      </a:r>
                    </a:p>
                  </a:txBody>
                  <a:tcPr marL="91440" marR="91440" marT="45720" marB="45720">
                    <a:solidFill>
                      <a:srgbClr val="F4F8FB"/>
                    </a:solidFill>
                  </a:tcPr>
                </a:tc>
                <a:tc>
                  <a:txBody>
                    <a:bodyPr/>
                    <a:lstStyle/>
                    <a:p>
                      <a:pPr algn="ctr"/>
                      <a:r>
                        <a:rPr sz="1200">
                          <a:solidFill>
                            <a:srgbClr val="142735"/>
                          </a:solidFill>
                          <a:latin typeface="Aptos"/>
                          <a:ea typeface="Aptos"/>
                          <a:cs typeface="Aptos"/>
                        </a:rPr>
                        <a:t>0</a:t>
                      </a:r>
                    </a:p>
                  </a:txBody>
                  <a:tcPr marL="91440" marR="91440" marT="45720" marB="45720">
                    <a:solidFill>
                      <a:srgbClr val="F4F8FB"/>
                    </a:solidFill>
                  </a:tcPr>
                </a:tc>
                <a:tc>
                  <a:txBody>
                    <a:bodyPr/>
                    <a:lstStyle/>
                    <a:p>
                      <a:pPr algn="ctr"/>
                      <a:r>
                        <a:rPr sz="1200">
                          <a:solidFill>
                            <a:srgbClr val="142735"/>
                          </a:solidFill>
                          <a:latin typeface="Aptos"/>
                          <a:ea typeface="Aptos"/>
                          <a:cs typeface="Aptos"/>
                        </a:rPr>
                        <a:t>0</a:t>
                      </a:r>
                    </a:p>
                  </a:txBody>
                  <a:tcPr marL="91440" marR="91440" marT="45720" marB="45720">
                    <a:solidFill>
                      <a:srgbClr val="F4F8FB"/>
                    </a:solidFill>
                  </a:tcPr>
                </a:tc>
                <a:tc>
                  <a:txBody>
                    <a:bodyPr/>
                    <a:lstStyle/>
                    <a:p>
                      <a:pPr algn="ctr"/>
                      <a:r>
                        <a:rPr sz="1200">
                          <a:solidFill>
                            <a:srgbClr val="142735"/>
                          </a:solidFill>
                          <a:latin typeface="Aptos"/>
                          <a:ea typeface="Aptos"/>
                          <a:cs typeface="Aptos"/>
                        </a:rPr>
                        <a:t>1</a:t>
                      </a:r>
                    </a:p>
                  </a:txBody>
                  <a:tcPr marL="91440" marR="91440" marT="45720" marB="45720">
                    <a:solidFill>
                      <a:srgbClr val="F4F8FB"/>
                    </a:solidFill>
                  </a:tcPr>
                </a:tc>
              </a:tr>
              <a:tr h="619125">
                <a:tc>
                  <a:txBody>
                    <a:bodyPr/>
                    <a:lstStyle/>
                    <a:p>
                      <a:pPr algn="ctr"/>
                      <a:r>
                        <a:rPr sz="1200">
                          <a:solidFill>
                            <a:srgbClr val="142735"/>
                          </a:solidFill>
                          <a:latin typeface="Aptos"/>
                          <a:ea typeface="Aptos"/>
                          <a:cs typeface="Aptos"/>
                        </a:rPr>
                        <a:t>0</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0</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0</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0</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0</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0</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0</a:t>
                      </a:r>
                    </a:p>
                  </a:txBody>
                  <a:tcPr marL="91440" marR="91440" marT="45720" marB="45720">
                    <a:solidFill>
                      <a:srgbClr val="FFFFFF"/>
                    </a:solidFill>
                  </a:tcPr>
                </a:tc>
              </a:tr>
            </a:tbl>
          </a:graphicData>
        </a:graphic>
      </p:graphicFrame>
      <p:sp>
        <p:nvSpPr>
          <p:cNvPr id="7" name="">
            <a:extLst xmlns:a="http://schemas.openxmlformats.org/drawingml/2006/main">
              <a:ext uri="{FF2B5EF4-FFF2-40B4-BE49-F238E27FC236}">
                <a16:creationId xmlns:a16="http://schemas.microsoft.com/office/drawing/2014/main" id="{393E777E-AEC8-4B37-AB80-4503756B26B8}"/>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69F705ED-D7CF-4F4D-9482-4D968EE8E3FF}"/>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Priority encoder визначає не всі активні входи, а переможця за правилом пріоритету.</a:t>
            </a:r>
          </a:p>
        </p:txBody>
      </p:sp>
    </p:spTree>
    <p:extLst>
      <p:ext uri="{BB962C8B-B14F-4D97-AF65-F5344CB8AC3E}">
        <p14:creationId xmlns:p14="http://schemas.microsoft.com/office/powerpoint/2010/main" val="277089076"/>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AC98689B-D568-4DFF-8FD2-06A522062E46}"/>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D5E1F86E-85B1-4F79-9DBE-1269BE2F7972}"/>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ПРІОРИТЕТНИЙ ШИФРАТОР</a:t>
            </a:r>
          </a:p>
        </p:txBody>
      </p:sp>
      <p:sp>
        <p:nvSpPr>
          <p:cNvPr id="3" name="">
            <a:extLst xmlns:a="http://schemas.openxmlformats.org/drawingml/2006/main">
              <a:ext uri="{FF2B5EF4-FFF2-40B4-BE49-F238E27FC236}">
                <a16:creationId xmlns:a16="http://schemas.microsoft.com/office/drawing/2014/main" id="{AD4B1E5F-B718-4FE1-B918-2F57C0EDC309}"/>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Приклад одночасних запитів</a:t>
            </a:r>
          </a:p>
        </p:txBody>
      </p:sp>
      <p:sp>
        <p:nvSpPr>
          <p:cNvPr id="4" name="">
            <a:extLst xmlns:a="http://schemas.openxmlformats.org/drawingml/2006/main">
              <a:ext uri="{FF2B5EF4-FFF2-40B4-BE49-F238E27FC236}">
                <a16:creationId xmlns:a16="http://schemas.microsoft.com/office/drawing/2014/main" id="{184F8F89-C194-4DD6-A70D-398FD4BDDBBC}"/>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A229928C-72E5-46E2-B93E-F553860A0855}"/>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16</a:t>
            </a:r>
          </a:p>
        </p:txBody>
      </p:sp>
      <p:sp>
        <p:nvSpPr>
          <p:cNvPr id="6" name="">
            <a:extLst xmlns:a="http://schemas.openxmlformats.org/drawingml/2006/main">
              <a:ext uri="{FF2B5EF4-FFF2-40B4-BE49-F238E27FC236}">
                <a16:creationId xmlns:a16="http://schemas.microsoft.com/office/drawing/2014/main" id="{B962D9B2-3B68-4D27-855D-9802026DED68}"/>
              </a:ext>
            </a:extLst>
          </p:cNvPr>
          <p:cNvSpPr>
            <a:spLocks xmlns:a="http://schemas.openxmlformats.org/drawingml/2006/main" noGrp="1"/>
          </p:cNvSpPr>
          <p:nvPr/>
        </p:nvSpPr>
        <p:spPr>
          <a:xfrm xmlns:a="http://schemas.openxmlformats.org/drawingml/2006/main">
            <a:off x="857250" y="2000250"/>
            <a:ext cx="2857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2025" b="1">
                <a:solidFill>
                  <a:srgbClr val="0B2035"/>
                </a:solidFill>
                <a:latin typeface="Aptos"/>
                <a:ea typeface="Aptos"/>
                <a:cs typeface="Aptos"/>
              </a:defRPr>
            </a:pPr>
            <a:r>
              <a:rPr sz="2025" b="1">
                <a:solidFill>
                  <a:srgbClr val="0B2035"/>
                </a:solidFill>
                <a:latin typeface="Aptos"/>
                <a:ea typeface="Aptos"/>
                <a:cs typeface="Aptos"/>
              </a:rPr>
              <a:t>D₃ D₂ D₁ D₀</a:t>
            </a:r>
          </a:p>
        </p:txBody>
      </p:sp>
      <p:sp>
        <p:nvSpPr>
          <p:cNvPr id="7" name="">
            <a:extLst xmlns:a="http://schemas.openxmlformats.org/drawingml/2006/main">
              <a:ext uri="{FF2B5EF4-FFF2-40B4-BE49-F238E27FC236}">
                <a16:creationId xmlns:a16="http://schemas.microsoft.com/office/drawing/2014/main" id="{1FBAB3F8-3C77-43EE-ACD4-61E1A38332F7}"/>
              </a:ext>
            </a:extLst>
          </p:cNvPr>
          <p:cNvSpPr>
            <a:spLocks xmlns:a="http://schemas.openxmlformats.org/drawingml/2006/main" noGrp="1"/>
          </p:cNvSpPr>
          <p:nvPr/>
        </p:nvSpPr>
        <p:spPr>
          <a:xfrm xmlns:a="http://schemas.openxmlformats.org/drawingml/2006/main">
            <a:off x="857250" y="2619375"/>
            <a:ext cx="285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2550" b="1">
                <a:solidFill>
                  <a:srgbClr val="0F9DA8"/>
                </a:solidFill>
                <a:latin typeface="Aptos"/>
                <a:ea typeface="Aptos"/>
                <a:cs typeface="Aptos"/>
              </a:defRPr>
            </a:pPr>
            <a:r>
              <a:rPr sz="2550" b="1">
                <a:solidFill>
                  <a:srgbClr val="0F9DA8"/>
                </a:solidFill>
                <a:latin typeface="Aptos"/>
                <a:ea typeface="Aptos"/>
                <a:cs typeface="Aptos"/>
              </a:rPr>
              <a:t>0   1   1   1</a:t>
            </a:r>
          </a:p>
        </p:txBody>
      </p:sp>
      <p:sp>
        <p:nvSpPr>
          <p:cNvPr id="8" name="">
            <a:extLst xmlns:a="http://schemas.openxmlformats.org/drawingml/2006/main">
              <a:ext uri="{FF2B5EF4-FFF2-40B4-BE49-F238E27FC236}">
                <a16:creationId xmlns:a16="http://schemas.microsoft.com/office/drawing/2014/main" id="{A88CC1D7-0867-4270-B207-8F778D1AE3B7}"/>
              </a:ext>
            </a:extLst>
          </p:cNvPr>
          <p:cNvSpPr>
            <a:spLocks xmlns:a="http://schemas.openxmlformats.org/drawingml/2006/main" noGrp="1"/>
          </p:cNvSpPr>
          <p:nvPr/>
        </p:nvSpPr>
        <p:spPr>
          <a:xfrm xmlns:a="http://schemas.openxmlformats.org/drawingml/2006/main">
            <a:off x="4619625" y="1952625"/>
            <a:ext cx="2476500" cy="1714500"/>
          </a:xfrm>
          <a:prstGeom xmlns:a="http://schemas.openxmlformats.org/drawingml/2006/main" prst="roundRect">
            <a:avLst>
              <a:gd name="adj" fmla="val 4444"/>
            </a:avLst>
          </a:prstGeom>
          <a:solidFill xmlns:a="http://schemas.openxmlformats.org/drawingml/2006/main">
            <a:srgbClr val="EAF3F8"/>
          </a:solidFill>
          <a:ln xmlns:a="http://schemas.openxmlformats.org/drawingml/2006/main" w="14288">
            <a:solidFill>
              <a:srgbClr val="0F9DA8"/>
            </a:solidFill>
            <a:prstDash val="solid"/>
          </a:ln>
        </p:spPr>
      </p:sp>
      <p:sp>
        <p:nvSpPr>
          <p:cNvPr id="9" name="">
            <a:extLst xmlns:a="http://schemas.openxmlformats.org/drawingml/2006/main">
              <a:ext uri="{FF2B5EF4-FFF2-40B4-BE49-F238E27FC236}">
                <a16:creationId xmlns:a16="http://schemas.microsoft.com/office/drawing/2014/main" id="{7B6E3987-C8E7-4790-9652-A3316F47B397}"/>
              </a:ext>
            </a:extLst>
          </p:cNvPr>
          <p:cNvSpPr>
            <a:spLocks xmlns:a="http://schemas.openxmlformats.org/drawingml/2006/main" noGrp="1"/>
          </p:cNvSpPr>
          <p:nvPr/>
        </p:nvSpPr>
        <p:spPr>
          <a:xfrm xmlns:a="http://schemas.openxmlformats.org/drawingml/2006/main">
            <a:off x="4733925" y="2619375"/>
            <a:ext cx="22479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66667"/>
          </a:bodyPr>
          <a:lstStyle xmlns:a="http://schemas.openxmlformats.org/drawingml/2006/main"/>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PRIORITY</a:t>
            </a:r>
          </a:p>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ENCODER</a:t>
            </a:r>
          </a:p>
        </p:txBody>
      </p:sp>
      <p:sp>
        <p:nvSpPr>
          <p:cNvPr id="10" name="">
            <a:extLst xmlns:a="http://schemas.openxmlformats.org/drawingml/2006/main">
              <a:ext uri="{FF2B5EF4-FFF2-40B4-BE49-F238E27FC236}">
                <a16:creationId xmlns:a16="http://schemas.microsoft.com/office/drawing/2014/main" id="{3CF6DF33-79CF-4DE5-AC8A-33E33A778BE4}"/>
              </a:ext>
            </a:extLst>
          </p:cNvPr>
          <p:cNvSpPr>
            <a:spLocks xmlns:a="http://schemas.openxmlformats.org/drawingml/2006/main" noGrp="1"/>
          </p:cNvSpPr>
          <p:nvPr/>
        </p:nvSpPr>
        <p:spPr>
          <a:xfrm xmlns:a="http://schemas.openxmlformats.org/drawingml/2006/main">
            <a:off x="3714750" y="2857500"/>
            <a:ext cx="904875" cy="0"/>
          </a:xfrm>
          <a:prstGeom xmlns:a="http://schemas.openxmlformats.org/drawingml/2006/main" prst="line">
            <a:avLst/>
          </a:prstGeom>
          <a:noFill xmlns:a="http://schemas.openxmlformats.org/drawingml/2006/main"/>
          <a:ln xmlns:a="http://schemas.openxmlformats.org/drawingml/2006/main" w="38100">
            <a:solidFill>
              <a:srgbClr val="0F9DA8"/>
            </a:solidFill>
            <a:prstDash val="solid"/>
          </a:ln>
        </p:spPr>
      </p:sp>
      <p:sp>
        <p:nvSpPr>
          <p:cNvPr id="11" name="">
            <a:extLst xmlns:a="http://schemas.openxmlformats.org/drawingml/2006/main">
              <a:ext uri="{FF2B5EF4-FFF2-40B4-BE49-F238E27FC236}">
                <a16:creationId xmlns:a16="http://schemas.microsoft.com/office/drawing/2014/main" id="{FF9C8C6B-D471-477C-B3C7-256E34850950}"/>
              </a:ext>
            </a:extLst>
          </p:cNvPr>
          <p:cNvSpPr>
            <a:spLocks xmlns:a="http://schemas.openxmlformats.org/drawingml/2006/main" noGrp="1"/>
          </p:cNvSpPr>
          <p:nvPr/>
        </p:nvSpPr>
        <p:spPr>
          <a:xfrm xmlns:a="http://schemas.openxmlformats.org/drawingml/2006/main">
            <a:off x="7096125" y="2571750"/>
            <a:ext cx="1762125" cy="0"/>
          </a:xfrm>
          <a:prstGeom xmlns:a="http://schemas.openxmlformats.org/drawingml/2006/main" prst="line">
            <a:avLst/>
          </a:prstGeom>
          <a:noFill xmlns:a="http://schemas.openxmlformats.org/drawingml/2006/main"/>
          <a:ln xmlns:a="http://schemas.openxmlformats.org/drawingml/2006/main" w="38100">
            <a:solidFill>
              <a:srgbClr val="0F9DA8"/>
            </a:solidFill>
            <a:prstDash val="solid"/>
          </a:ln>
        </p:spPr>
      </p:sp>
      <p:sp>
        <p:nvSpPr>
          <p:cNvPr id="12" name="">
            <a:extLst xmlns:a="http://schemas.openxmlformats.org/drawingml/2006/main">
              <a:ext uri="{FF2B5EF4-FFF2-40B4-BE49-F238E27FC236}">
                <a16:creationId xmlns:a16="http://schemas.microsoft.com/office/drawing/2014/main" id="{B2766333-2341-4167-8A8C-78B0488D77EE}"/>
              </a:ext>
            </a:extLst>
          </p:cNvPr>
          <p:cNvSpPr>
            <a:spLocks xmlns:a="http://schemas.openxmlformats.org/drawingml/2006/main" noGrp="1"/>
          </p:cNvSpPr>
          <p:nvPr/>
        </p:nvSpPr>
        <p:spPr>
          <a:xfrm xmlns:a="http://schemas.openxmlformats.org/drawingml/2006/main">
            <a:off x="7096125" y="3238500"/>
            <a:ext cx="1762125" cy="0"/>
          </a:xfrm>
          <a:prstGeom xmlns:a="http://schemas.openxmlformats.org/drawingml/2006/main" prst="line">
            <a:avLst/>
          </a:prstGeom>
          <a:noFill xmlns:a="http://schemas.openxmlformats.org/drawingml/2006/main"/>
          <a:ln xmlns:a="http://schemas.openxmlformats.org/drawingml/2006/main" w="38100">
            <a:solidFill>
              <a:srgbClr val="0F9DA8"/>
            </a:solidFill>
            <a:prstDash val="solid"/>
          </a:ln>
        </p:spPr>
      </p:sp>
      <p:sp>
        <p:nvSpPr>
          <p:cNvPr id="13" name="">
            <a:extLst xmlns:a="http://schemas.openxmlformats.org/drawingml/2006/main">
              <a:ext uri="{FF2B5EF4-FFF2-40B4-BE49-F238E27FC236}">
                <a16:creationId xmlns:a16="http://schemas.microsoft.com/office/drawing/2014/main" id="{10A61B5F-E77D-4EA0-AC04-30DB9425742A}"/>
              </a:ext>
            </a:extLst>
          </p:cNvPr>
          <p:cNvSpPr>
            <a:spLocks xmlns:a="http://schemas.openxmlformats.org/drawingml/2006/main" noGrp="1"/>
          </p:cNvSpPr>
          <p:nvPr/>
        </p:nvSpPr>
        <p:spPr>
          <a:xfrm xmlns:a="http://schemas.openxmlformats.org/drawingml/2006/main">
            <a:off x="8953500" y="2333625"/>
            <a:ext cx="2095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00" b="1">
                <a:solidFill>
                  <a:srgbClr val="0B2035"/>
                </a:solidFill>
                <a:latin typeface="Aptos"/>
                <a:ea typeface="Aptos"/>
                <a:cs typeface="Aptos"/>
              </a:defRPr>
            </a:pPr>
            <a:r>
              <a:rPr sz="2100" b="1">
                <a:solidFill>
                  <a:srgbClr val="0B2035"/>
                </a:solidFill>
                <a:latin typeface="Aptos"/>
                <a:ea typeface="Aptos"/>
                <a:cs typeface="Aptos"/>
              </a:rPr>
              <a:t>Q₁Q₀=10</a:t>
            </a:r>
          </a:p>
        </p:txBody>
      </p:sp>
      <p:sp>
        <p:nvSpPr>
          <p:cNvPr id="14" name="">
            <a:extLst xmlns:a="http://schemas.openxmlformats.org/drawingml/2006/main">
              <a:ext uri="{FF2B5EF4-FFF2-40B4-BE49-F238E27FC236}">
                <a16:creationId xmlns:a16="http://schemas.microsoft.com/office/drawing/2014/main" id="{6ED131D2-DBF1-4BBF-B052-C52DDCE794C2}"/>
              </a:ext>
            </a:extLst>
          </p:cNvPr>
          <p:cNvSpPr>
            <a:spLocks xmlns:a="http://schemas.openxmlformats.org/drawingml/2006/main" noGrp="1"/>
          </p:cNvSpPr>
          <p:nvPr/>
        </p:nvSpPr>
        <p:spPr>
          <a:xfrm xmlns:a="http://schemas.openxmlformats.org/drawingml/2006/main">
            <a:off x="8953500" y="3048000"/>
            <a:ext cx="1333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875" b="1">
                <a:solidFill>
                  <a:srgbClr val="2E8B57"/>
                </a:solidFill>
                <a:latin typeface="Aptos"/>
                <a:ea typeface="Aptos"/>
                <a:cs typeface="Aptos"/>
              </a:defRPr>
            </a:pPr>
            <a:r>
              <a:rPr sz="1875" b="1">
                <a:solidFill>
                  <a:srgbClr val="2E8B57"/>
                </a:solidFill>
                <a:latin typeface="Aptos"/>
                <a:ea typeface="Aptos"/>
                <a:cs typeface="Aptos"/>
              </a:rPr>
              <a:t>V=1</a:t>
            </a:r>
          </a:p>
        </p:txBody>
      </p:sp>
      <p:sp>
        <p:nvSpPr>
          <p:cNvPr id="15" name="">
            <a:extLst xmlns:a="http://schemas.openxmlformats.org/drawingml/2006/main">
              <a:ext uri="{FF2B5EF4-FFF2-40B4-BE49-F238E27FC236}">
                <a16:creationId xmlns:a16="http://schemas.microsoft.com/office/drawing/2014/main" id="{506AED3C-962A-4360-9A8F-1EB0D9933777}"/>
              </a:ext>
            </a:extLst>
          </p:cNvPr>
          <p:cNvSpPr>
            <a:spLocks xmlns:a="http://schemas.openxmlformats.org/drawingml/2006/main" noGrp="1"/>
          </p:cNvSpPr>
          <p:nvPr/>
        </p:nvSpPr>
        <p:spPr>
          <a:xfrm xmlns:a="http://schemas.openxmlformats.org/drawingml/2006/main">
            <a:off x="3048000" y="4286250"/>
            <a:ext cx="6096000" cy="857250"/>
          </a:xfrm>
          <a:prstGeom xmlns:a="http://schemas.openxmlformats.org/drawingml/2006/main" prst="roundRect">
            <a:avLst>
              <a:gd name="adj" fmla="val 15556"/>
            </a:avLst>
          </a:prstGeom>
          <a:solidFill xmlns:a="http://schemas.openxmlformats.org/drawingml/2006/main">
            <a:srgbClr val="F4F8FB"/>
          </a:solidFill>
          <a:ln xmlns:a="http://schemas.openxmlformats.org/drawingml/2006/main" w="14288">
            <a:solidFill>
              <a:srgbClr val="C9D6DF"/>
            </a:solidFill>
            <a:prstDash val="solid"/>
          </a:ln>
        </p:spPr>
      </p:sp>
      <p:sp>
        <p:nvSpPr>
          <p:cNvPr id="16" name="">
            <a:extLst xmlns:a="http://schemas.openxmlformats.org/drawingml/2006/main">
              <a:ext uri="{FF2B5EF4-FFF2-40B4-BE49-F238E27FC236}">
                <a16:creationId xmlns:a16="http://schemas.microsoft.com/office/drawing/2014/main" id="{173F867F-291B-4627-8F23-56A694633F4B}"/>
              </a:ext>
            </a:extLst>
          </p:cNvPr>
          <p:cNvSpPr>
            <a:spLocks xmlns:a="http://schemas.openxmlformats.org/drawingml/2006/main" noGrp="1"/>
          </p:cNvSpPr>
          <p:nvPr/>
        </p:nvSpPr>
        <p:spPr>
          <a:xfrm xmlns:a="http://schemas.openxmlformats.org/drawingml/2006/main">
            <a:off x="3333750" y="4524375"/>
            <a:ext cx="5524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500" b="1">
                <a:solidFill>
                  <a:srgbClr val="0B2035"/>
                </a:solidFill>
                <a:latin typeface="Aptos"/>
                <a:ea typeface="Aptos"/>
                <a:cs typeface="Aptos"/>
              </a:defRPr>
            </a:pPr>
            <a:r>
              <a:rPr sz="1500" b="1">
                <a:solidFill>
                  <a:srgbClr val="0B2035"/>
                </a:solidFill>
                <a:latin typeface="Aptos"/>
                <a:ea typeface="Aptos"/>
                <a:cs typeface="Aptos"/>
              </a:rPr>
              <a:t>D₂ має найвищий пріоритет серед активних входів</a:t>
            </a:r>
          </a:p>
        </p:txBody>
      </p:sp>
      <p:sp>
        <p:nvSpPr>
          <p:cNvPr id="17" name="">
            <a:extLst xmlns:a="http://schemas.openxmlformats.org/drawingml/2006/main">
              <a:ext uri="{FF2B5EF4-FFF2-40B4-BE49-F238E27FC236}">
                <a16:creationId xmlns:a16="http://schemas.microsoft.com/office/drawing/2014/main" id="{E28A36D0-D47A-4703-92B0-164099584945}"/>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9290C442-5776-4CDA-BEC1-3C26BDD24A57}"/>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Молодші запити не втрачаються фізично, але не відображаються в поточному коді переможця.</a:t>
            </a:r>
          </a:p>
        </p:txBody>
      </p:sp>
    </p:spTree>
    <p:extLst>
      <p:ext uri="{BB962C8B-B14F-4D97-AF65-F5344CB8AC3E}">
        <p14:creationId xmlns:p14="http://schemas.microsoft.com/office/powerpoint/2010/main" val="994712925"/>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73701C61-9F01-485E-950B-06D1D755007C}"/>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AA1E943-C1A1-4851-83EF-E56D2D5E10CD}"/>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МУЛЬТИПЛЕКСОР</a:t>
            </a:r>
          </a:p>
        </p:txBody>
      </p:sp>
      <p:sp>
        <p:nvSpPr>
          <p:cNvPr id="3" name="">
            <a:extLst xmlns:a="http://schemas.openxmlformats.org/drawingml/2006/main">
              <a:ext uri="{FF2B5EF4-FFF2-40B4-BE49-F238E27FC236}">
                <a16:creationId xmlns:a16="http://schemas.microsoft.com/office/drawing/2014/main" id="{83E05650-D904-4574-A224-98F26A6BCF71}"/>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Мультиплексор обирає одне джерело даних</a:t>
            </a:r>
          </a:p>
        </p:txBody>
      </p:sp>
      <p:sp>
        <p:nvSpPr>
          <p:cNvPr id="4" name="">
            <a:extLst xmlns:a="http://schemas.openxmlformats.org/drawingml/2006/main">
              <a:ext uri="{FF2B5EF4-FFF2-40B4-BE49-F238E27FC236}">
                <a16:creationId xmlns:a16="http://schemas.microsoft.com/office/drawing/2014/main" id="{2BFDE2C5-5ABF-456A-959E-D7F37DB73EA6}"/>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AB47A00D-BB9F-4FFE-8102-482F80CB59A9}"/>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17</a:t>
            </a:r>
          </a:p>
        </p:txBody>
      </p:sp>
      <p:sp>
        <p:nvSpPr>
          <p:cNvPr id="6" name="">
            <a:extLst xmlns:a="http://schemas.openxmlformats.org/drawingml/2006/main">
              <a:ext uri="{FF2B5EF4-FFF2-40B4-BE49-F238E27FC236}">
                <a16:creationId xmlns:a16="http://schemas.microsoft.com/office/drawing/2014/main" id="{ACE25B39-7E77-4B5F-84EF-E0FF9CD80CAC}"/>
              </a:ext>
            </a:extLst>
          </p:cNvPr>
          <p:cNvSpPr>
            <a:spLocks xmlns:a="http://schemas.openxmlformats.org/drawingml/2006/main" noGrp="1"/>
          </p:cNvSpPr>
          <p:nvPr/>
        </p:nvSpPr>
        <p:spPr>
          <a:xfrm xmlns:a="http://schemas.openxmlformats.org/drawingml/2006/main">
            <a:off x="4905375" y="1809750"/>
            <a:ext cx="2190750" cy="3048000"/>
          </a:xfrm>
          <a:prstGeom xmlns:a="http://schemas.openxmlformats.org/drawingml/2006/main" prst="trapezoid">
            <a:avLst/>
          </a:prstGeom>
          <a:solidFill xmlns:a="http://schemas.openxmlformats.org/drawingml/2006/main">
            <a:srgbClr val="EAF3F8"/>
          </a:solidFill>
          <a:ln xmlns:a="http://schemas.openxmlformats.org/drawingml/2006/main" w="14288">
            <a:solidFill>
              <a:srgbClr val="0F9DA8"/>
            </a:solidFill>
            <a:prstDash val="solid"/>
          </a:ln>
        </p:spPr>
      </p:sp>
      <p:sp>
        <p:nvSpPr>
          <p:cNvPr id="7" name="">
            <a:extLst xmlns:a="http://schemas.openxmlformats.org/drawingml/2006/main">
              <a:ext uri="{FF2B5EF4-FFF2-40B4-BE49-F238E27FC236}">
                <a16:creationId xmlns:a16="http://schemas.microsoft.com/office/drawing/2014/main" id="{C0E91485-E9B9-4D30-86BB-42D4EA587CC7}"/>
              </a:ext>
            </a:extLst>
          </p:cNvPr>
          <p:cNvSpPr>
            <a:spLocks xmlns:a="http://schemas.openxmlformats.org/drawingml/2006/main" noGrp="1"/>
          </p:cNvSpPr>
          <p:nvPr/>
        </p:nvSpPr>
        <p:spPr>
          <a:xfrm xmlns:a="http://schemas.openxmlformats.org/drawingml/2006/main">
            <a:off x="5019675" y="3143250"/>
            <a:ext cx="19621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66667"/>
          </a:bodyPr>
          <a:lstStyle xmlns:a="http://schemas.openxmlformats.org/drawingml/2006/main"/>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MUX</a:t>
            </a:r>
          </a:p>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4→1</a:t>
            </a:r>
          </a:p>
        </p:txBody>
      </p:sp>
      <p:sp>
        <p:nvSpPr>
          <p:cNvPr id="8" name="">
            <a:extLst xmlns:a="http://schemas.openxmlformats.org/drawingml/2006/main">
              <a:ext uri="{FF2B5EF4-FFF2-40B4-BE49-F238E27FC236}">
                <a16:creationId xmlns:a16="http://schemas.microsoft.com/office/drawing/2014/main" id="{8D5AF5DA-9E97-4CDE-88F7-370C9E31C5F7}"/>
              </a:ext>
            </a:extLst>
          </p:cNvPr>
          <p:cNvSpPr>
            <a:spLocks xmlns:a="http://schemas.openxmlformats.org/drawingml/2006/main" noGrp="1"/>
          </p:cNvSpPr>
          <p:nvPr/>
        </p:nvSpPr>
        <p:spPr>
          <a:xfrm xmlns:a="http://schemas.openxmlformats.org/drawingml/2006/main">
            <a:off x="2476500" y="2238375"/>
            <a:ext cx="2428875"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9" name="">
            <a:extLst xmlns:a="http://schemas.openxmlformats.org/drawingml/2006/main">
              <a:ext uri="{FF2B5EF4-FFF2-40B4-BE49-F238E27FC236}">
                <a16:creationId xmlns:a16="http://schemas.microsoft.com/office/drawing/2014/main" id="{F052A797-3A2F-465D-A9E1-4E9F59AB41A6}"/>
              </a:ext>
            </a:extLst>
          </p:cNvPr>
          <p:cNvSpPr>
            <a:spLocks xmlns:a="http://schemas.openxmlformats.org/drawingml/2006/main" noGrp="1"/>
          </p:cNvSpPr>
          <p:nvPr/>
        </p:nvSpPr>
        <p:spPr>
          <a:xfrm xmlns:a="http://schemas.openxmlformats.org/drawingml/2006/main">
            <a:off x="1809750" y="2105025"/>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417"/>
          </a:bodyPr>
          <a:lstStyle xmlns:a="http://schemas.openxmlformats.org/drawingml/2006/main"/>
          <a:p xmlns:a="http://schemas.openxmlformats.org/drawingml/2006/main">
            <a:pPr algn="l">
              <a:defRPr sz="1200" b="1">
                <a:solidFill>
                  <a:srgbClr val="142735"/>
                </a:solidFill>
                <a:latin typeface="Aptos"/>
                <a:ea typeface="Aptos"/>
                <a:cs typeface="Aptos"/>
              </a:defRPr>
            </a:pPr>
            <a:r>
              <a:rPr sz="1200" b="1">
                <a:solidFill>
                  <a:srgbClr val="142735"/>
                </a:solidFill>
                <a:latin typeface="Aptos"/>
                <a:ea typeface="Aptos"/>
                <a:cs typeface="Aptos"/>
              </a:rPr>
              <a:t>I0</a:t>
            </a:r>
          </a:p>
        </p:txBody>
      </p:sp>
      <p:sp>
        <p:nvSpPr>
          <p:cNvPr id="10" name="">
            <a:extLst xmlns:a="http://schemas.openxmlformats.org/drawingml/2006/main">
              <a:ext uri="{FF2B5EF4-FFF2-40B4-BE49-F238E27FC236}">
                <a16:creationId xmlns:a16="http://schemas.microsoft.com/office/drawing/2014/main" id="{AAB8E3A2-E5AD-4C94-8B9B-24DF79B40DE5}"/>
              </a:ext>
            </a:extLst>
          </p:cNvPr>
          <p:cNvSpPr>
            <a:spLocks xmlns:a="http://schemas.openxmlformats.org/drawingml/2006/main" noGrp="1"/>
          </p:cNvSpPr>
          <p:nvPr/>
        </p:nvSpPr>
        <p:spPr>
          <a:xfrm xmlns:a="http://schemas.openxmlformats.org/drawingml/2006/main">
            <a:off x="2476500" y="2968625"/>
            <a:ext cx="2428875"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11" name="">
            <a:extLst xmlns:a="http://schemas.openxmlformats.org/drawingml/2006/main">
              <a:ext uri="{FF2B5EF4-FFF2-40B4-BE49-F238E27FC236}">
                <a16:creationId xmlns:a16="http://schemas.microsoft.com/office/drawing/2014/main" id="{B1D78A41-815C-4082-AAB8-7B0470F567C3}"/>
              </a:ext>
            </a:extLst>
          </p:cNvPr>
          <p:cNvSpPr>
            <a:spLocks xmlns:a="http://schemas.openxmlformats.org/drawingml/2006/main" noGrp="1"/>
          </p:cNvSpPr>
          <p:nvPr/>
        </p:nvSpPr>
        <p:spPr>
          <a:xfrm xmlns:a="http://schemas.openxmlformats.org/drawingml/2006/main">
            <a:off x="1809750" y="2835275"/>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417"/>
          </a:bodyPr>
          <a:lstStyle xmlns:a="http://schemas.openxmlformats.org/drawingml/2006/main"/>
          <a:p xmlns:a="http://schemas.openxmlformats.org/drawingml/2006/main">
            <a:pPr algn="l">
              <a:defRPr sz="1200" b="1">
                <a:solidFill>
                  <a:srgbClr val="142735"/>
                </a:solidFill>
                <a:latin typeface="Aptos"/>
                <a:ea typeface="Aptos"/>
                <a:cs typeface="Aptos"/>
              </a:defRPr>
            </a:pPr>
            <a:r>
              <a:rPr sz="1200" b="1">
                <a:solidFill>
                  <a:srgbClr val="142735"/>
                </a:solidFill>
                <a:latin typeface="Aptos"/>
                <a:ea typeface="Aptos"/>
                <a:cs typeface="Aptos"/>
              </a:rPr>
              <a:t>I1</a:t>
            </a:r>
          </a:p>
        </p:txBody>
      </p:sp>
      <p:sp>
        <p:nvSpPr>
          <p:cNvPr id="12" name="">
            <a:extLst xmlns:a="http://schemas.openxmlformats.org/drawingml/2006/main">
              <a:ext uri="{FF2B5EF4-FFF2-40B4-BE49-F238E27FC236}">
                <a16:creationId xmlns:a16="http://schemas.microsoft.com/office/drawing/2014/main" id="{93AFCC72-DFCB-4BF8-A9D5-C4BB5ACA6DA5}"/>
              </a:ext>
            </a:extLst>
          </p:cNvPr>
          <p:cNvSpPr>
            <a:spLocks xmlns:a="http://schemas.openxmlformats.org/drawingml/2006/main" noGrp="1"/>
          </p:cNvSpPr>
          <p:nvPr/>
        </p:nvSpPr>
        <p:spPr>
          <a:xfrm xmlns:a="http://schemas.openxmlformats.org/drawingml/2006/main">
            <a:off x="2476500" y="3698875"/>
            <a:ext cx="2428875" cy="0"/>
          </a:xfrm>
          <a:prstGeom xmlns:a="http://schemas.openxmlformats.org/drawingml/2006/main" prst="line">
            <a:avLst/>
          </a:prstGeom>
          <a:noFill xmlns:a="http://schemas.openxmlformats.org/drawingml/2006/main"/>
          <a:ln xmlns:a="http://schemas.openxmlformats.org/drawingml/2006/main" w="28575">
            <a:solidFill>
              <a:srgbClr val="0F9DA8"/>
            </a:solidFill>
            <a:prstDash val="solid"/>
          </a:ln>
        </p:spPr>
      </p:sp>
      <p:sp>
        <p:nvSpPr>
          <p:cNvPr id="13" name="">
            <a:extLst xmlns:a="http://schemas.openxmlformats.org/drawingml/2006/main">
              <a:ext uri="{FF2B5EF4-FFF2-40B4-BE49-F238E27FC236}">
                <a16:creationId xmlns:a16="http://schemas.microsoft.com/office/drawing/2014/main" id="{18C77070-17B7-406F-B734-D03FC807AC82}"/>
              </a:ext>
            </a:extLst>
          </p:cNvPr>
          <p:cNvSpPr>
            <a:spLocks xmlns:a="http://schemas.openxmlformats.org/drawingml/2006/main" noGrp="1"/>
          </p:cNvSpPr>
          <p:nvPr/>
        </p:nvSpPr>
        <p:spPr>
          <a:xfrm xmlns:a="http://schemas.openxmlformats.org/drawingml/2006/main">
            <a:off x="1809750" y="3565525"/>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417"/>
          </a:bodyPr>
          <a:lstStyle xmlns:a="http://schemas.openxmlformats.org/drawingml/2006/main"/>
          <a:p xmlns:a="http://schemas.openxmlformats.org/drawingml/2006/main">
            <a:pPr algn="l">
              <a:defRPr sz="1200" b="1">
                <a:solidFill>
                  <a:srgbClr val="142735"/>
                </a:solidFill>
                <a:latin typeface="Aptos"/>
                <a:ea typeface="Aptos"/>
                <a:cs typeface="Aptos"/>
              </a:defRPr>
            </a:pPr>
            <a:r>
              <a:rPr sz="1200" b="1">
                <a:solidFill>
                  <a:srgbClr val="142735"/>
                </a:solidFill>
                <a:latin typeface="Aptos"/>
                <a:ea typeface="Aptos"/>
                <a:cs typeface="Aptos"/>
              </a:rPr>
              <a:t>I2</a:t>
            </a:r>
          </a:p>
        </p:txBody>
      </p:sp>
      <p:sp>
        <p:nvSpPr>
          <p:cNvPr id="14" name="">
            <a:extLst xmlns:a="http://schemas.openxmlformats.org/drawingml/2006/main">
              <a:ext uri="{FF2B5EF4-FFF2-40B4-BE49-F238E27FC236}">
                <a16:creationId xmlns:a16="http://schemas.microsoft.com/office/drawing/2014/main" id="{B930763A-209A-42BB-82FE-E469E91652F6}"/>
              </a:ext>
            </a:extLst>
          </p:cNvPr>
          <p:cNvSpPr>
            <a:spLocks xmlns:a="http://schemas.openxmlformats.org/drawingml/2006/main" noGrp="1"/>
          </p:cNvSpPr>
          <p:nvPr/>
        </p:nvSpPr>
        <p:spPr>
          <a:xfrm xmlns:a="http://schemas.openxmlformats.org/drawingml/2006/main">
            <a:off x="2476500" y="4429125"/>
            <a:ext cx="2428875"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15" name="">
            <a:extLst xmlns:a="http://schemas.openxmlformats.org/drawingml/2006/main">
              <a:ext uri="{FF2B5EF4-FFF2-40B4-BE49-F238E27FC236}">
                <a16:creationId xmlns:a16="http://schemas.microsoft.com/office/drawing/2014/main" id="{089D9C12-739C-4F3E-81B1-A1C737734907}"/>
              </a:ext>
            </a:extLst>
          </p:cNvPr>
          <p:cNvSpPr>
            <a:spLocks xmlns:a="http://schemas.openxmlformats.org/drawingml/2006/main" noGrp="1"/>
          </p:cNvSpPr>
          <p:nvPr/>
        </p:nvSpPr>
        <p:spPr>
          <a:xfrm xmlns:a="http://schemas.openxmlformats.org/drawingml/2006/main">
            <a:off x="1809750" y="4295775"/>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417"/>
          </a:bodyPr>
          <a:lstStyle xmlns:a="http://schemas.openxmlformats.org/drawingml/2006/main"/>
          <a:p xmlns:a="http://schemas.openxmlformats.org/drawingml/2006/main">
            <a:pPr algn="l">
              <a:defRPr sz="1200" b="1">
                <a:solidFill>
                  <a:srgbClr val="142735"/>
                </a:solidFill>
                <a:latin typeface="Aptos"/>
                <a:ea typeface="Aptos"/>
                <a:cs typeface="Aptos"/>
              </a:defRPr>
            </a:pPr>
            <a:r>
              <a:rPr sz="1200" b="1">
                <a:solidFill>
                  <a:srgbClr val="142735"/>
                </a:solidFill>
                <a:latin typeface="Aptos"/>
                <a:ea typeface="Aptos"/>
                <a:cs typeface="Aptos"/>
              </a:rPr>
              <a:t>I3</a:t>
            </a:r>
          </a:p>
        </p:txBody>
      </p:sp>
      <p:sp>
        <p:nvSpPr>
          <p:cNvPr id="16" name="">
            <a:extLst xmlns:a="http://schemas.openxmlformats.org/drawingml/2006/main">
              <a:ext uri="{FF2B5EF4-FFF2-40B4-BE49-F238E27FC236}">
                <a16:creationId xmlns:a16="http://schemas.microsoft.com/office/drawing/2014/main" id="{0477FC0F-6DEF-4B58-B7C3-BC65F45FDD73}"/>
              </a:ext>
            </a:extLst>
          </p:cNvPr>
          <p:cNvSpPr>
            <a:spLocks xmlns:a="http://schemas.openxmlformats.org/drawingml/2006/main" noGrp="1"/>
          </p:cNvSpPr>
          <p:nvPr/>
        </p:nvSpPr>
        <p:spPr>
          <a:xfrm xmlns:a="http://schemas.openxmlformats.org/drawingml/2006/main">
            <a:off x="7096125" y="3333750"/>
            <a:ext cx="2428875" cy="0"/>
          </a:xfrm>
          <a:prstGeom xmlns:a="http://schemas.openxmlformats.org/drawingml/2006/main" prst="line">
            <a:avLst/>
          </a:prstGeom>
          <a:noFill xmlns:a="http://schemas.openxmlformats.org/drawingml/2006/main"/>
          <a:ln xmlns:a="http://schemas.openxmlformats.org/drawingml/2006/main" w="38100">
            <a:solidFill>
              <a:srgbClr val="0F9DA8"/>
            </a:solidFill>
            <a:prstDash val="solid"/>
          </a:ln>
        </p:spPr>
      </p:sp>
      <p:sp>
        <p:nvSpPr>
          <p:cNvPr id="17" name="">
            <a:extLst xmlns:a="http://schemas.openxmlformats.org/drawingml/2006/main">
              <a:ext uri="{FF2B5EF4-FFF2-40B4-BE49-F238E27FC236}">
                <a16:creationId xmlns:a16="http://schemas.microsoft.com/office/drawing/2014/main" id="{3942765F-3269-402F-A0F8-88D0C0BA082E}"/>
              </a:ext>
            </a:extLst>
          </p:cNvPr>
          <p:cNvSpPr>
            <a:spLocks xmlns:a="http://schemas.openxmlformats.org/drawingml/2006/main" noGrp="1"/>
          </p:cNvSpPr>
          <p:nvPr/>
        </p:nvSpPr>
        <p:spPr>
          <a:xfrm xmlns:a="http://schemas.openxmlformats.org/drawingml/2006/main">
            <a:off x="9620250" y="319087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0702"/>
          </a:bodyPr>
          <a:lstStyle xmlns:a="http://schemas.openxmlformats.org/drawingml/2006/main"/>
          <a:p xmlns:a="http://schemas.openxmlformats.org/drawingml/2006/main">
            <a:pPr algn="l">
              <a:defRPr sz="1425" b="1">
                <a:solidFill>
                  <a:srgbClr val="142735"/>
                </a:solidFill>
                <a:latin typeface="Aptos"/>
                <a:ea typeface="Aptos"/>
                <a:cs typeface="Aptos"/>
              </a:defRPr>
            </a:pPr>
            <a:r>
              <a:rPr sz="1425" b="1">
                <a:solidFill>
                  <a:srgbClr val="142735"/>
                </a:solidFill>
                <a:latin typeface="Aptos"/>
                <a:ea typeface="Aptos"/>
                <a:cs typeface="Aptos"/>
              </a:rPr>
              <a:t>Y</a:t>
            </a:r>
          </a:p>
        </p:txBody>
      </p:sp>
      <p:sp>
        <p:nvSpPr>
          <p:cNvPr id="18" name="">
            <a:extLst xmlns:a="http://schemas.openxmlformats.org/drawingml/2006/main">
              <a:ext uri="{FF2B5EF4-FFF2-40B4-BE49-F238E27FC236}">
                <a16:creationId xmlns:a16="http://schemas.microsoft.com/office/drawing/2014/main" id="{211848A3-0778-4411-A60B-2D584244B43D}"/>
              </a:ext>
            </a:extLst>
          </p:cNvPr>
          <p:cNvSpPr>
            <a:spLocks xmlns:a="http://schemas.openxmlformats.org/drawingml/2006/main" noGrp="1"/>
          </p:cNvSpPr>
          <p:nvPr/>
        </p:nvSpPr>
        <p:spPr>
          <a:xfrm xmlns:a="http://schemas.openxmlformats.org/drawingml/2006/main">
            <a:off x="6000750" y="4857750"/>
            <a:ext cx="0" cy="571500"/>
          </a:xfrm>
          <a:prstGeom xmlns:a="http://schemas.openxmlformats.org/drawingml/2006/main" prst="line">
            <a:avLst/>
          </a:prstGeom>
          <a:noFill xmlns:a="http://schemas.openxmlformats.org/drawingml/2006/main"/>
          <a:ln xmlns:a="http://schemas.openxmlformats.org/drawingml/2006/main" w="28575">
            <a:solidFill>
              <a:srgbClr val="F3A712"/>
            </a:solidFill>
            <a:prstDash val="solid"/>
          </a:ln>
        </p:spPr>
      </p:sp>
      <p:sp>
        <p:nvSpPr>
          <p:cNvPr id="19" name="">
            <a:extLst xmlns:a="http://schemas.openxmlformats.org/drawingml/2006/main">
              <a:ext uri="{FF2B5EF4-FFF2-40B4-BE49-F238E27FC236}">
                <a16:creationId xmlns:a16="http://schemas.microsoft.com/office/drawing/2014/main" id="{B8AF611A-A6C3-4183-8B21-96826AB1E9AE}"/>
              </a:ext>
            </a:extLst>
          </p:cNvPr>
          <p:cNvSpPr>
            <a:spLocks xmlns:a="http://schemas.openxmlformats.org/drawingml/2006/main" noGrp="1"/>
          </p:cNvSpPr>
          <p:nvPr/>
        </p:nvSpPr>
        <p:spPr>
          <a:xfrm xmlns:a="http://schemas.openxmlformats.org/drawingml/2006/main">
            <a:off x="5572125" y="5476875"/>
            <a:ext cx="857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0196"/>
          </a:bodyPr>
          <a:lstStyle xmlns:a="http://schemas.openxmlformats.org/drawingml/2006/main"/>
          <a:p xmlns:a="http://schemas.openxmlformats.org/drawingml/2006/main">
            <a:pPr algn="ctr">
              <a:defRPr sz="1275" b="1">
                <a:solidFill>
                  <a:srgbClr val="F3A712"/>
                </a:solidFill>
                <a:latin typeface="Aptos"/>
                <a:ea typeface="Aptos"/>
                <a:cs typeface="Aptos"/>
              </a:defRPr>
            </a:pPr>
            <a:r>
              <a:rPr sz="1275" b="1">
                <a:solidFill>
                  <a:srgbClr val="F3A712"/>
                </a:solidFill>
                <a:latin typeface="Aptos"/>
                <a:ea typeface="Aptos"/>
                <a:cs typeface="Aptos"/>
              </a:rPr>
              <a:t>S₁S₀</a:t>
            </a:r>
          </a:p>
        </p:txBody>
      </p:sp>
      <p:sp>
        <p:nvSpPr>
          <p:cNvPr id="20" name="">
            <a:extLst xmlns:a="http://schemas.openxmlformats.org/drawingml/2006/main">
              <a:ext uri="{FF2B5EF4-FFF2-40B4-BE49-F238E27FC236}">
                <a16:creationId xmlns:a16="http://schemas.microsoft.com/office/drawing/2014/main" id="{F6D68C57-3B7B-42DD-A174-C444D5FAFEB8}"/>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B85D370-22BF-4F87-863F-E5C706ADF62B}"/>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Адресний код визначає, який інформаційний вхід з’єднано з виходом.</a:t>
            </a:r>
          </a:p>
        </p:txBody>
      </p:sp>
    </p:spTree>
    <p:extLst>
      <p:ext uri="{BB962C8B-B14F-4D97-AF65-F5344CB8AC3E}">
        <p14:creationId xmlns:p14="http://schemas.microsoft.com/office/powerpoint/2010/main" val="79772423"/>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4F885B2F-C20B-4AB0-B1F8-1AF11DD96BDC}"/>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3D6EA3C-7362-4360-A084-0F5F9E8D4BFD}"/>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МУЛЬТИПЛЕКСОР</a:t>
            </a:r>
          </a:p>
        </p:txBody>
      </p:sp>
      <p:sp>
        <p:nvSpPr>
          <p:cNvPr id="3" name="">
            <a:extLst xmlns:a="http://schemas.openxmlformats.org/drawingml/2006/main">
              <a:ext uri="{FF2B5EF4-FFF2-40B4-BE49-F238E27FC236}">
                <a16:creationId xmlns:a16="http://schemas.microsoft.com/office/drawing/2014/main" id="{AD77650C-E6A6-44E0-BE04-D715EEFB5D31}"/>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Мультиплексор 2 у 1</a:t>
            </a:r>
          </a:p>
        </p:txBody>
      </p:sp>
      <p:sp>
        <p:nvSpPr>
          <p:cNvPr id="4" name="">
            <a:extLst xmlns:a="http://schemas.openxmlformats.org/drawingml/2006/main">
              <a:ext uri="{FF2B5EF4-FFF2-40B4-BE49-F238E27FC236}">
                <a16:creationId xmlns:a16="http://schemas.microsoft.com/office/drawing/2014/main" id="{C6FD7FC3-8D77-48B7-BF67-9151D0D48B7F}"/>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DA515441-2796-45AE-A242-0FFE30F172F3}"/>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18</a:t>
            </a:r>
          </a:p>
        </p:txBody>
      </p:sp>
      <p:sp>
        <p:nvSpPr>
          <p:cNvPr id="6" name="">
            <a:extLst xmlns:a="http://schemas.openxmlformats.org/drawingml/2006/main">
              <a:ext uri="{FF2B5EF4-FFF2-40B4-BE49-F238E27FC236}">
                <a16:creationId xmlns:a16="http://schemas.microsoft.com/office/drawing/2014/main" id="{26716285-5339-445B-AF67-88CAA6527948}"/>
              </a:ext>
            </a:extLst>
          </p:cNvPr>
          <p:cNvSpPr>
            <a:spLocks xmlns:a="http://schemas.openxmlformats.org/drawingml/2006/main" noGrp="1"/>
          </p:cNvSpPr>
          <p:nvPr/>
        </p:nvSpPr>
        <p:spPr>
          <a:xfrm xmlns:a="http://schemas.openxmlformats.org/drawingml/2006/main">
            <a:off x="4905375" y="1809750"/>
            <a:ext cx="2190750" cy="3048000"/>
          </a:xfrm>
          <a:prstGeom xmlns:a="http://schemas.openxmlformats.org/drawingml/2006/main" prst="trapezoid">
            <a:avLst/>
          </a:prstGeom>
          <a:solidFill xmlns:a="http://schemas.openxmlformats.org/drawingml/2006/main">
            <a:srgbClr val="EAF3F8"/>
          </a:solidFill>
          <a:ln xmlns:a="http://schemas.openxmlformats.org/drawingml/2006/main" w="14288">
            <a:solidFill>
              <a:srgbClr val="0F9DA8"/>
            </a:solidFill>
            <a:prstDash val="solid"/>
          </a:ln>
        </p:spPr>
      </p:sp>
      <p:sp>
        <p:nvSpPr>
          <p:cNvPr id="7" name="">
            <a:extLst xmlns:a="http://schemas.openxmlformats.org/drawingml/2006/main">
              <a:ext uri="{FF2B5EF4-FFF2-40B4-BE49-F238E27FC236}">
                <a16:creationId xmlns:a16="http://schemas.microsoft.com/office/drawing/2014/main" id="{25D6B091-B414-46EF-8355-0D5F68654510}"/>
              </a:ext>
            </a:extLst>
          </p:cNvPr>
          <p:cNvSpPr>
            <a:spLocks xmlns:a="http://schemas.openxmlformats.org/drawingml/2006/main" noGrp="1"/>
          </p:cNvSpPr>
          <p:nvPr/>
        </p:nvSpPr>
        <p:spPr>
          <a:xfrm xmlns:a="http://schemas.openxmlformats.org/drawingml/2006/main">
            <a:off x="5019675" y="3143250"/>
            <a:ext cx="19621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66667"/>
          </a:bodyPr>
          <a:lstStyle xmlns:a="http://schemas.openxmlformats.org/drawingml/2006/main"/>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MUX</a:t>
            </a:r>
          </a:p>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2→1</a:t>
            </a:r>
          </a:p>
        </p:txBody>
      </p:sp>
      <p:sp>
        <p:nvSpPr>
          <p:cNvPr id="8" name="">
            <a:extLst xmlns:a="http://schemas.openxmlformats.org/drawingml/2006/main">
              <a:ext uri="{FF2B5EF4-FFF2-40B4-BE49-F238E27FC236}">
                <a16:creationId xmlns:a16="http://schemas.microsoft.com/office/drawing/2014/main" id="{6AEB76A2-EA1D-4D1F-A2AF-A723E1F054FD}"/>
              </a:ext>
            </a:extLst>
          </p:cNvPr>
          <p:cNvSpPr>
            <a:spLocks xmlns:a="http://schemas.openxmlformats.org/drawingml/2006/main" noGrp="1"/>
          </p:cNvSpPr>
          <p:nvPr/>
        </p:nvSpPr>
        <p:spPr>
          <a:xfrm xmlns:a="http://schemas.openxmlformats.org/drawingml/2006/main">
            <a:off x="2476500" y="2238375"/>
            <a:ext cx="2428875"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9" name="">
            <a:extLst xmlns:a="http://schemas.openxmlformats.org/drawingml/2006/main">
              <a:ext uri="{FF2B5EF4-FFF2-40B4-BE49-F238E27FC236}">
                <a16:creationId xmlns:a16="http://schemas.microsoft.com/office/drawing/2014/main" id="{377F1049-17B6-494A-9543-E1028309D343}"/>
              </a:ext>
            </a:extLst>
          </p:cNvPr>
          <p:cNvSpPr>
            <a:spLocks xmlns:a="http://schemas.openxmlformats.org/drawingml/2006/main" noGrp="1"/>
          </p:cNvSpPr>
          <p:nvPr/>
        </p:nvSpPr>
        <p:spPr>
          <a:xfrm xmlns:a="http://schemas.openxmlformats.org/drawingml/2006/main">
            <a:off x="1809750" y="2105025"/>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417"/>
          </a:bodyPr>
          <a:lstStyle xmlns:a="http://schemas.openxmlformats.org/drawingml/2006/main"/>
          <a:p xmlns:a="http://schemas.openxmlformats.org/drawingml/2006/main">
            <a:pPr algn="l">
              <a:defRPr sz="1200" b="1">
                <a:solidFill>
                  <a:srgbClr val="142735"/>
                </a:solidFill>
                <a:latin typeface="Aptos"/>
                <a:ea typeface="Aptos"/>
                <a:cs typeface="Aptos"/>
              </a:defRPr>
            </a:pPr>
            <a:r>
              <a:rPr sz="1200" b="1">
                <a:solidFill>
                  <a:srgbClr val="142735"/>
                </a:solidFill>
                <a:latin typeface="Aptos"/>
                <a:ea typeface="Aptos"/>
                <a:cs typeface="Aptos"/>
              </a:rPr>
              <a:t>I0</a:t>
            </a:r>
          </a:p>
        </p:txBody>
      </p:sp>
      <p:sp>
        <p:nvSpPr>
          <p:cNvPr id="10" name="">
            <a:extLst xmlns:a="http://schemas.openxmlformats.org/drawingml/2006/main">
              <a:ext uri="{FF2B5EF4-FFF2-40B4-BE49-F238E27FC236}">
                <a16:creationId xmlns:a16="http://schemas.microsoft.com/office/drawing/2014/main" id="{EF07E865-C2CB-419B-9330-92E263CE3186}"/>
              </a:ext>
            </a:extLst>
          </p:cNvPr>
          <p:cNvSpPr>
            <a:spLocks xmlns:a="http://schemas.openxmlformats.org/drawingml/2006/main" noGrp="1"/>
          </p:cNvSpPr>
          <p:nvPr/>
        </p:nvSpPr>
        <p:spPr>
          <a:xfrm xmlns:a="http://schemas.openxmlformats.org/drawingml/2006/main">
            <a:off x="2476500" y="4429125"/>
            <a:ext cx="2428875"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11" name="">
            <a:extLst xmlns:a="http://schemas.openxmlformats.org/drawingml/2006/main">
              <a:ext uri="{FF2B5EF4-FFF2-40B4-BE49-F238E27FC236}">
                <a16:creationId xmlns:a16="http://schemas.microsoft.com/office/drawing/2014/main" id="{46CC950E-AB81-48C7-8A6D-F6953CC1DCD3}"/>
              </a:ext>
            </a:extLst>
          </p:cNvPr>
          <p:cNvSpPr>
            <a:spLocks xmlns:a="http://schemas.openxmlformats.org/drawingml/2006/main" noGrp="1"/>
          </p:cNvSpPr>
          <p:nvPr/>
        </p:nvSpPr>
        <p:spPr>
          <a:xfrm xmlns:a="http://schemas.openxmlformats.org/drawingml/2006/main">
            <a:off x="1809750" y="4295775"/>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417"/>
          </a:bodyPr>
          <a:lstStyle xmlns:a="http://schemas.openxmlformats.org/drawingml/2006/main"/>
          <a:p xmlns:a="http://schemas.openxmlformats.org/drawingml/2006/main">
            <a:pPr algn="l">
              <a:defRPr sz="1200" b="1">
                <a:solidFill>
                  <a:srgbClr val="142735"/>
                </a:solidFill>
                <a:latin typeface="Aptos"/>
                <a:ea typeface="Aptos"/>
                <a:cs typeface="Aptos"/>
              </a:defRPr>
            </a:pPr>
            <a:r>
              <a:rPr sz="1200" b="1">
                <a:solidFill>
                  <a:srgbClr val="142735"/>
                </a:solidFill>
                <a:latin typeface="Aptos"/>
                <a:ea typeface="Aptos"/>
                <a:cs typeface="Aptos"/>
              </a:rPr>
              <a:t>I1</a:t>
            </a:r>
          </a:p>
        </p:txBody>
      </p:sp>
      <p:sp>
        <p:nvSpPr>
          <p:cNvPr id="12" name="">
            <a:extLst xmlns:a="http://schemas.openxmlformats.org/drawingml/2006/main">
              <a:ext uri="{FF2B5EF4-FFF2-40B4-BE49-F238E27FC236}">
                <a16:creationId xmlns:a16="http://schemas.microsoft.com/office/drawing/2014/main" id="{5B29C587-69A6-4D98-9511-C4595CF6BD6D}"/>
              </a:ext>
            </a:extLst>
          </p:cNvPr>
          <p:cNvSpPr>
            <a:spLocks xmlns:a="http://schemas.openxmlformats.org/drawingml/2006/main" noGrp="1"/>
          </p:cNvSpPr>
          <p:nvPr/>
        </p:nvSpPr>
        <p:spPr>
          <a:xfrm xmlns:a="http://schemas.openxmlformats.org/drawingml/2006/main">
            <a:off x="7096125" y="3333750"/>
            <a:ext cx="2428875" cy="0"/>
          </a:xfrm>
          <a:prstGeom xmlns:a="http://schemas.openxmlformats.org/drawingml/2006/main" prst="line">
            <a:avLst/>
          </a:prstGeom>
          <a:noFill xmlns:a="http://schemas.openxmlformats.org/drawingml/2006/main"/>
          <a:ln xmlns:a="http://schemas.openxmlformats.org/drawingml/2006/main" w="38100">
            <a:solidFill>
              <a:srgbClr val="0F9DA8"/>
            </a:solidFill>
            <a:prstDash val="solid"/>
          </a:ln>
        </p:spPr>
      </p:sp>
      <p:sp>
        <p:nvSpPr>
          <p:cNvPr id="13" name="">
            <a:extLst xmlns:a="http://schemas.openxmlformats.org/drawingml/2006/main">
              <a:ext uri="{FF2B5EF4-FFF2-40B4-BE49-F238E27FC236}">
                <a16:creationId xmlns:a16="http://schemas.microsoft.com/office/drawing/2014/main" id="{DEA097F2-C585-43D8-91F3-1B882E095C8F}"/>
              </a:ext>
            </a:extLst>
          </p:cNvPr>
          <p:cNvSpPr>
            <a:spLocks xmlns:a="http://schemas.openxmlformats.org/drawingml/2006/main" noGrp="1"/>
          </p:cNvSpPr>
          <p:nvPr/>
        </p:nvSpPr>
        <p:spPr>
          <a:xfrm xmlns:a="http://schemas.openxmlformats.org/drawingml/2006/main">
            <a:off x="9620250" y="319087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0702"/>
          </a:bodyPr>
          <a:lstStyle xmlns:a="http://schemas.openxmlformats.org/drawingml/2006/main"/>
          <a:p xmlns:a="http://schemas.openxmlformats.org/drawingml/2006/main">
            <a:pPr algn="l">
              <a:defRPr sz="1425" b="1">
                <a:solidFill>
                  <a:srgbClr val="142735"/>
                </a:solidFill>
                <a:latin typeface="Aptos"/>
                <a:ea typeface="Aptos"/>
                <a:cs typeface="Aptos"/>
              </a:defRPr>
            </a:pPr>
            <a:r>
              <a:rPr sz="1425" b="1">
                <a:solidFill>
                  <a:srgbClr val="142735"/>
                </a:solidFill>
                <a:latin typeface="Aptos"/>
                <a:ea typeface="Aptos"/>
                <a:cs typeface="Aptos"/>
              </a:rPr>
              <a:t>Y</a:t>
            </a:r>
          </a:p>
        </p:txBody>
      </p:sp>
      <p:sp>
        <p:nvSpPr>
          <p:cNvPr id="14" name="">
            <a:extLst xmlns:a="http://schemas.openxmlformats.org/drawingml/2006/main">
              <a:ext uri="{FF2B5EF4-FFF2-40B4-BE49-F238E27FC236}">
                <a16:creationId xmlns:a16="http://schemas.microsoft.com/office/drawing/2014/main" id="{F46FB210-0C0C-4E2C-A631-1DD72BAF182C}"/>
              </a:ext>
            </a:extLst>
          </p:cNvPr>
          <p:cNvSpPr>
            <a:spLocks xmlns:a="http://schemas.openxmlformats.org/drawingml/2006/main" noGrp="1"/>
          </p:cNvSpPr>
          <p:nvPr/>
        </p:nvSpPr>
        <p:spPr>
          <a:xfrm xmlns:a="http://schemas.openxmlformats.org/drawingml/2006/main">
            <a:off x="6000750" y="4857750"/>
            <a:ext cx="0" cy="571500"/>
          </a:xfrm>
          <a:prstGeom xmlns:a="http://schemas.openxmlformats.org/drawingml/2006/main" prst="line">
            <a:avLst/>
          </a:prstGeom>
          <a:noFill xmlns:a="http://schemas.openxmlformats.org/drawingml/2006/main"/>
          <a:ln xmlns:a="http://schemas.openxmlformats.org/drawingml/2006/main" w="28575">
            <a:solidFill>
              <a:srgbClr val="F3A712"/>
            </a:solidFill>
            <a:prstDash val="solid"/>
          </a:ln>
        </p:spPr>
      </p:sp>
      <p:sp>
        <p:nvSpPr>
          <p:cNvPr id="15" name="">
            <a:extLst xmlns:a="http://schemas.openxmlformats.org/drawingml/2006/main">
              <a:ext uri="{FF2B5EF4-FFF2-40B4-BE49-F238E27FC236}">
                <a16:creationId xmlns:a16="http://schemas.microsoft.com/office/drawing/2014/main" id="{B9851FB8-1B29-4479-8074-6A6C41E9BF22}"/>
              </a:ext>
            </a:extLst>
          </p:cNvPr>
          <p:cNvSpPr>
            <a:spLocks xmlns:a="http://schemas.openxmlformats.org/drawingml/2006/main" noGrp="1"/>
          </p:cNvSpPr>
          <p:nvPr/>
        </p:nvSpPr>
        <p:spPr>
          <a:xfrm xmlns:a="http://schemas.openxmlformats.org/drawingml/2006/main">
            <a:off x="5572125" y="5476875"/>
            <a:ext cx="857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0196"/>
          </a:bodyPr>
          <a:lstStyle xmlns:a="http://schemas.openxmlformats.org/drawingml/2006/main"/>
          <a:p xmlns:a="http://schemas.openxmlformats.org/drawingml/2006/main">
            <a:pPr algn="ctr">
              <a:defRPr sz="1275" b="1">
                <a:solidFill>
                  <a:srgbClr val="F3A712"/>
                </a:solidFill>
                <a:latin typeface="Aptos"/>
                <a:ea typeface="Aptos"/>
                <a:cs typeface="Aptos"/>
              </a:defRPr>
            </a:pPr>
            <a:r>
              <a:rPr sz="1275" b="1">
                <a:solidFill>
                  <a:srgbClr val="F3A712"/>
                </a:solidFill>
                <a:latin typeface="Aptos"/>
                <a:ea typeface="Aptos"/>
                <a:cs typeface="Aptos"/>
              </a:rPr>
              <a:t>S</a:t>
            </a:r>
          </a:p>
        </p:txBody>
      </p:sp>
      <p:sp>
        <p:nvSpPr>
          <p:cNvPr id="16" name="">
            <a:extLst xmlns:a="http://schemas.openxmlformats.org/drawingml/2006/main">
              <a:ext uri="{FF2B5EF4-FFF2-40B4-BE49-F238E27FC236}">
                <a16:creationId xmlns:a16="http://schemas.microsoft.com/office/drawing/2014/main" id="{F744BDA0-6731-41D4-AE75-82C7526BAA9B}"/>
              </a:ext>
            </a:extLst>
          </p:cNvPr>
          <p:cNvSpPr>
            <a:spLocks xmlns:a="http://schemas.openxmlformats.org/drawingml/2006/main" noGrp="1"/>
          </p:cNvSpPr>
          <p:nvPr/>
        </p:nvSpPr>
        <p:spPr>
          <a:xfrm xmlns:a="http://schemas.openxmlformats.org/drawingml/2006/main">
            <a:off x="8048625" y="4667250"/>
            <a:ext cx="31432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725" b="1">
                <a:solidFill>
                  <a:srgbClr val="0B2035"/>
                </a:solidFill>
                <a:latin typeface="Aptos"/>
                <a:ea typeface="Aptos"/>
                <a:cs typeface="Aptos"/>
              </a:defRPr>
            </a:pPr>
            <a:r>
              <a:rPr sz="1725" b="1">
                <a:solidFill>
                  <a:srgbClr val="0B2035"/>
                </a:solidFill>
                <a:latin typeface="Aptos"/>
                <a:ea typeface="Aptos"/>
                <a:cs typeface="Aptos"/>
              </a:rPr>
              <a:t>Y=S̅∧I₀ ∨ S∧I₁</a:t>
            </a:r>
          </a:p>
        </p:txBody>
      </p:sp>
      <p:sp>
        <p:nvSpPr>
          <p:cNvPr id="17" name="">
            <a:extLst xmlns:a="http://schemas.openxmlformats.org/drawingml/2006/main">
              <a:ext uri="{FF2B5EF4-FFF2-40B4-BE49-F238E27FC236}">
                <a16:creationId xmlns:a16="http://schemas.microsoft.com/office/drawing/2014/main" id="{526D8244-1C77-4AA9-8962-C947FCA8F04C}"/>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7C472EF2-B120-4E03-B677-3B2361FD913A}"/>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Формула MUX складається з двох взаємовиключних шляхів даних.</a:t>
            </a:r>
          </a:p>
        </p:txBody>
      </p:sp>
    </p:spTree>
    <p:extLst>
      <p:ext uri="{BB962C8B-B14F-4D97-AF65-F5344CB8AC3E}">
        <p14:creationId xmlns:p14="http://schemas.microsoft.com/office/powerpoint/2010/main" val="521924672"/>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93E5B91F-B5B9-4001-AED6-7F7A742E6E26}"/>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A9B1BA5-F185-4861-B123-5073634EA894}"/>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МУЛЬТИПЛЕКСОР</a:t>
            </a:r>
          </a:p>
        </p:txBody>
      </p:sp>
      <p:sp>
        <p:nvSpPr>
          <p:cNvPr id="3" name="">
            <a:extLst xmlns:a="http://schemas.openxmlformats.org/drawingml/2006/main">
              <a:ext uri="{FF2B5EF4-FFF2-40B4-BE49-F238E27FC236}">
                <a16:creationId xmlns:a16="http://schemas.microsoft.com/office/drawing/2014/main" id="{563216A6-295F-4AE5-8028-54F94F7156B8}"/>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Мультиплексор 4 у 1</a:t>
            </a:r>
          </a:p>
        </p:txBody>
      </p:sp>
      <p:sp>
        <p:nvSpPr>
          <p:cNvPr id="4" name="">
            <a:extLst xmlns:a="http://schemas.openxmlformats.org/drawingml/2006/main">
              <a:ext uri="{FF2B5EF4-FFF2-40B4-BE49-F238E27FC236}">
                <a16:creationId xmlns:a16="http://schemas.microsoft.com/office/drawing/2014/main" id="{D8D0049F-A351-443A-AA47-5717B9682B39}"/>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64CB9806-9EF0-4E4D-B6B3-AFF0CD453775}"/>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19</a:t>
            </a:r>
          </a:p>
        </p:txBody>
      </p:sp>
      <p:graphicFrame>
        <p:nvGraphicFramePr>
          <p:cNvPr id="14" name=""/>
          <p:cNvGraphicFramePr/>
          <p:nvPr/>
        </p:nvGraphicFramePr>
        <p:xfrm>
          <a:off xmlns:a="http://schemas.openxmlformats.org/drawingml/2006/main" x="2238375" y="1524000"/>
          <a:ext xmlns:a="http://schemas.openxmlformats.org/drawingml/2006/main" cx="7715250" cy="3429000"/>
        </p:xfrm>
        <a:graphic xmlns:a="http://schemas.openxmlformats.org/drawingml/2006/main">
          <a:graphicData uri="http://schemas.openxmlformats.org/drawingml/2006/table">
            <a:tbl>
              <a:tblPr firstRow="1" bandRow="1"/>
              <a:tblGrid>
                <a:gridCol w="1928813"/>
                <a:gridCol w="1928813"/>
                <a:gridCol w="1928813"/>
                <a:gridCol w="1928813"/>
              </a:tblGrid>
              <a:tr h="685800">
                <a:tc>
                  <a:txBody>
                    <a:bodyPr/>
                    <a:lstStyle/>
                    <a:p>
                      <a:pPr algn="ctr"/>
                      <a:r>
                        <a:rPr sz="1350" b="1">
                          <a:solidFill>
                            <a:srgbClr val="FFFFFF"/>
                          </a:solidFill>
                          <a:latin typeface="Aptos"/>
                          <a:ea typeface="Aptos"/>
                          <a:cs typeface="Aptos"/>
                        </a:rPr>
                        <a:t>S₁</a:t>
                      </a:r>
                    </a:p>
                  </a:txBody>
                  <a:tcPr marL="91440" marR="91440" marT="45720" marB="45720">
                    <a:solidFill>
                      <a:srgbClr val="163A5F"/>
                    </a:solidFill>
                  </a:tcPr>
                </a:tc>
                <a:tc>
                  <a:txBody>
                    <a:bodyPr/>
                    <a:lstStyle/>
                    <a:p>
                      <a:pPr algn="ctr"/>
                      <a:r>
                        <a:rPr sz="1350" b="1">
                          <a:solidFill>
                            <a:srgbClr val="FFFFFF"/>
                          </a:solidFill>
                          <a:latin typeface="Aptos"/>
                          <a:ea typeface="Aptos"/>
                          <a:cs typeface="Aptos"/>
                        </a:rPr>
                        <a:t>S₀</a:t>
                      </a:r>
                    </a:p>
                  </a:txBody>
                  <a:tcPr marL="91440" marR="91440" marT="45720" marB="45720">
                    <a:solidFill>
                      <a:srgbClr val="163A5F"/>
                    </a:solidFill>
                  </a:tcPr>
                </a:tc>
                <a:tc>
                  <a:txBody>
                    <a:bodyPr/>
                    <a:lstStyle/>
                    <a:p>
                      <a:pPr algn="ctr"/>
                      <a:r>
                        <a:rPr sz="1350" b="1">
                          <a:solidFill>
                            <a:srgbClr val="FFFFFF"/>
                          </a:solidFill>
                          <a:latin typeface="Aptos"/>
                          <a:ea typeface="Aptos"/>
                          <a:cs typeface="Aptos"/>
                        </a:rPr>
                        <a:t>Вибрано</a:t>
                      </a:r>
                    </a:p>
                  </a:txBody>
                  <a:tcPr marL="91440" marR="91440" marT="45720" marB="45720">
                    <a:solidFill>
                      <a:srgbClr val="163A5F"/>
                    </a:solidFill>
                  </a:tcPr>
                </a:tc>
                <a:tc>
                  <a:txBody>
                    <a:bodyPr/>
                    <a:lstStyle/>
                    <a:p>
                      <a:pPr algn="ctr"/>
                      <a:r>
                        <a:rPr sz="1350" b="1">
                          <a:solidFill>
                            <a:srgbClr val="FFFFFF"/>
                          </a:solidFill>
                          <a:latin typeface="Aptos"/>
                          <a:ea typeface="Aptos"/>
                          <a:cs typeface="Aptos"/>
                        </a:rPr>
                        <a:t>Y</a:t>
                      </a:r>
                    </a:p>
                  </a:txBody>
                  <a:tcPr marL="91440" marR="91440" marT="45720" marB="45720">
                    <a:solidFill>
                      <a:srgbClr val="163A5F"/>
                    </a:solidFill>
                  </a:tcPr>
                </a:tc>
              </a:tr>
              <a:tr h="685800">
                <a:tc>
                  <a:txBody>
                    <a:bodyPr/>
                    <a:lstStyle/>
                    <a:p>
                      <a:pPr algn="ctr"/>
                      <a:r>
                        <a:rPr sz="1350">
                          <a:solidFill>
                            <a:srgbClr val="142735"/>
                          </a:solidFill>
                          <a:latin typeface="Aptos"/>
                          <a:ea typeface="Aptos"/>
                          <a:cs typeface="Aptos"/>
                        </a:rPr>
                        <a:t>0</a:t>
                      </a:r>
                    </a:p>
                  </a:txBody>
                  <a:tcPr marL="91440" marR="91440" marT="45720" marB="45720">
                    <a:solidFill>
                      <a:srgbClr val="FFFFFF"/>
                    </a:solidFill>
                  </a:tcPr>
                </a:tc>
                <a:tc>
                  <a:txBody>
                    <a:bodyPr/>
                    <a:lstStyle/>
                    <a:p>
                      <a:pPr algn="ctr"/>
                      <a:r>
                        <a:rPr sz="1350">
                          <a:solidFill>
                            <a:srgbClr val="142735"/>
                          </a:solidFill>
                          <a:latin typeface="Aptos"/>
                          <a:ea typeface="Aptos"/>
                          <a:cs typeface="Aptos"/>
                        </a:rPr>
                        <a:t>0</a:t>
                      </a:r>
                    </a:p>
                  </a:txBody>
                  <a:tcPr marL="91440" marR="91440" marT="45720" marB="45720">
                    <a:solidFill>
                      <a:srgbClr val="FFFFFF"/>
                    </a:solidFill>
                  </a:tcPr>
                </a:tc>
                <a:tc>
                  <a:txBody>
                    <a:bodyPr/>
                    <a:lstStyle/>
                    <a:p>
                      <a:pPr algn="ctr"/>
                      <a:r>
                        <a:rPr sz="1350">
                          <a:solidFill>
                            <a:srgbClr val="142735"/>
                          </a:solidFill>
                          <a:latin typeface="Aptos"/>
                          <a:ea typeface="Aptos"/>
                          <a:cs typeface="Aptos"/>
                        </a:rPr>
                        <a:t>I₀</a:t>
                      </a:r>
                    </a:p>
                  </a:txBody>
                  <a:tcPr marL="91440" marR="91440" marT="45720" marB="45720">
                    <a:solidFill>
                      <a:srgbClr val="FFFFFF"/>
                    </a:solidFill>
                  </a:tcPr>
                </a:tc>
                <a:tc>
                  <a:txBody>
                    <a:bodyPr/>
                    <a:lstStyle/>
                    <a:p>
                      <a:pPr algn="ctr"/>
                      <a:r>
                        <a:rPr sz="1350">
                          <a:solidFill>
                            <a:srgbClr val="142735"/>
                          </a:solidFill>
                          <a:latin typeface="Aptos"/>
                          <a:ea typeface="Aptos"/>
                          <a:cs typeface="Aptos"/>
                        </a:rPr>
                        <a:t>I₀</a:t>
                      </a:r>
                    </a:p>
                  </a:txBody>
                  <a:tcPr marL="91440" marR="91440" marT="45720" marB="45720">
                    <a:solidFill>
                      <a:srgbClr val="FFFFFF"/>
                    </a:solidFill>
                  </a:tcPr>
                </a:tc>
              </a:tr>
              <a:tr h="685800">
                <a:tc>
                  <a:txBody>
                    <a:bodyPr/>
                    <a:lstStyle/>
                    <a:p>
                      <a:pPr algn="ctr"/>
                      <a:r>
                        <a:rPr sz="1350">
                          <a:solidFill>
                            <a:srgbClr val="142735"/>
                          </a:solidFill>
                          <a:latin typeface="Aptos"/>
                          <a:ea typeface="Aptos"/>
                          <a:cs typeface="Aptos"/>
                        </a:rPr>
                        <a:t>0</a:t>
                      </a:r>
                    </a:p>
                  </a:txBody>
                  <a:tcPr marL="91440" marR="91440" marT="45720" marB="45720">
                    <a:solidFill>
                      <a:srgbClr val="F4F8FB"/>
                    </a:solidFill>
                  </a:tcPr>
                </a:tc>
                <a:tc>
                  <a:txBody>
                    <a:bodyPr/>
                    <a:lstStyle/>
                    <a:p>
                      <a:pPr algn="ctr"/>
                      <a:r>
                        <a:rPr sz="1350">
                          <a:solidFill>
                            <a:srgbClr val="142735"/>
                          </a:solidFill>
                          <a:latin typeface="Aptos"/>
                          <a:ea typeface="Aptos"/>
                          <a:cs typeface="Aptos"/>
                        </a:rPr>
                        <a:t>1</a:t>
                      </a:r>
                    </a:p>
                  </a:txBody>
                  <a:tcPr marL="91440" marR="91440" marT="45720" marB="45720">
                    <a:solidFill>
                      <a:srgbClr val="F4F8FB"/>
                    </a:solidFill>
                  </a:tcPr>
                </a:tc>
                <a:tc>
                  <a:txBody>
                    <a:bodyPr/>
                    <a:lstStyle/>
                    <a:p>
                      <a:pPr algn="ctr"/>
                      <a:r>
                        <a:rPr sz="1350">
                          <a:solidFill>
                            <a:srgbClr val="142735"/>
                          </a:solidFill>
                          <a:latin typeface="Aptos"/>
                          <a:ea typeface="Aptos"/>
                          <a:cs typeface="Aptos"/>
                        </a:rPr>
                        <a:t>I₁</a:t>
                      </a:r>
                    </a:p>
                  </a:txBody>
                  <a:tcPr marL="91440" marR="91440" marT="45720" marB="45720">
                    <a:solidFill>
                      <a:srgbClr val="F4F8FB"/>
                    </a:solidFill>
                  </a:tcPr>
                </a:tc>
                <a:tc>
                  <a:txBody>
                    <a:bodyPr/>
                    <a:lstStyle/>
                    <a:p>
                      <a:pPr algn="ctr"/>
                      <a:r>
                        <a:rPr sz="1350">
                          <a:solidFill>
                            <a:srgbClr val="142735"/>
                          </a:solidFill>
                          <a:latin typeface="Aptos"/>
                          <a:ea typeface="Aptos"/>
                          <a:cs typeface="Aptos"/>
                        </a:rPr>
                        <a:t>I₁</a:t>
                      </a:r>
                    </a:p>
                  </a:txBody>
                  <a:tcPr marL="91440" marR="91440" marT="45720" marB="45720">
                    <a:solidFill>
                      <a:srgbClr val="F4F8FB"/>
                    </a:solidFill>
                  </a:tcPr>
                </a:tc>
              </a:tr>
              <a:tr h="685800">
                <a:tc>
                  <a:txBody>
                    <a:bodyPr/>
                    <a:lstStyle/>
                    <a:p>
                      <a:pPr algn="ctr"/>
                      <a:r>
                        <a:rPr sz="1350">
                          <a:solidFill>
                            <a:srgbClr val="142735"/>
                          </a:solidFill>
                          <a:latin typeface="Aptos"/>
                          <a:ea typeface="Aptos"/>
                          <a:cs typeface="Aptos"/>
                        </a:rPr>
                        <a:t>1</a:t>
                      </a:r>
                    </a:p>
                  </a:txBody>
                  <a:tcPr marL="91440" marR="91440" marT="45720" marB="45720">
                    <a:solidFill>
                      <a:srgbClr val="FFFFFF"/>
                    </a:solidFill>
                  </a:tcPr>
                </a:tc>
                <a:tc>
                  <a:txBody>
                    <a:bodyPr/>
                    <a:lstStyle/>
                    <a:p>
                      <a:pPr algn="ctr"/>
                      <a:r>
                        <a:rPr sz="1350">
                          <a:solidFill>
                            <a:srgbClr val="142735"/>
                          </a:solidFill>
                          <a:latin typeface="Aptos"/>
                          <a:ea typeface="Aptos"/>
                          <a:cs typeface="Aptos"/>
                        </a:rPr>
                        <a:t>0</a:t>
                      </a:r>
                    </a:p>
                  </a:txBody>
                  <a:tcPr marL="91440" marR="91440" marT="45720" marB="45720">
                    <a:solidFill>
                      <a:srgbClr val="FFFFFF"/>
                    </a:solidFill>
                  </a:tcPr>
                </a:tc>
                <a:tc>
                  <a:txBody>
                    <a:bodyPr/>
                    <a:lstStyle/>
                    <a:p>
                      <a:pPr algn="ctr"/>
                      <a:r>
                        <a:rPr sz="1350">
                          <a:solidFill>
                            <a:srgbClr val="142735"/>
                          </a:solidFill>
                          <a:latin typeface="Aptos"/>
                          <a:ea typeface="Aptos"/>
                          <a:cs typeface="Aptos"/>
                        </a:rPr>
                        <a:t>I₂</a:t>
                      </a:r>
                    </a:p>
                  </a:txBody>
                  <a:tcPr marL="91440" marR="91440" marT="45720" marB="45720">
                    <a:solidFill>
                      <a:srgbClr val="FFFFFF"/>
                    </a:solidFill>
                  </a:tcPr>
                </a:tc>
                <a:tc>
                  <a:txBody>
                    <a:bodyPr/>
                    <a:lstStyle/>
                    <a:p>
                      <a:pPr algn="ctr"/>
                      <a:r>
                        <a:rPr sz="1350">
                          <a:solidFill>
                            <a:srgbClr val="142735"/>
                          </a:solidFill>
                          <a:latin typeface="Aptos"/>
                          <a:ea typeface="Aptos"/>
                          <a:cs typeface="Aptos"/>
                        </a:rPr>
                        <a:t>I₂</a:t>
                      </a:r>
                    </a:p>
                  </a:txBody>
                  <a:tcPr marL="91440" marR="91440" marT="45720" marB="45720">
                    <a:solidFill>
                      <a:srgbClr val="FFFFFF"/>
                    </a:solidFill>
                  </a:tcPr>
                </a:tc>
              </a:tr>
              <a:tr h="685800">
                <a:tc>
                  <a:txBody>
                    <a:bodyPr/>
                    <a:lstStyle/>
                    <a:p>
                      <a:pPr algn="ctr"/>
                      <a:r>
                        <a:rPr sz="1350">
                          <a:solidFill>
                            <a:srgbClr val="142735"/>
                          </a:solidFill>
                          <a:latin typeface="Aptos"/>
                          <a:ea typeface="Aptos"/>
                          <a:cs typeface="Aptos"/>
                        </a:rPr>
                        <a:t>1</a:t>
                      </a:r>
                    </a:p>
                  </a:txBody>
                  <a:tcPr marL="91440" marR="91440" marT="45720" marB="45720">
                    <a:solidFill>
                      <a:srgbClr val="F4F8FB"/>
                    </a:solidFill>
                  </a:tcPr>
                </a:tc>
                <a:tc>
                  <a:txBody>
                    <a:bodyPr/>
                    <a:lstStyle/>
                    <a:p>
                      <a:pPr algn="ctr"/>
                      <a:r>
                        <a:rPr sz="1350">
                          <a:solidFill>
                            <a:srgbClr val="142735"/>
                          </a:solidFill>
                          <a:latin typeface="Aptos"/>
                          <a:ea typeface="Aptos"/>
                          <a:cs typeface="Aptos"/>
                        </a:rPr>
                        <a:t>1</a:t>
                      </a:r>
                    </a:p>
                  </a:txBody>
                  <a:tcPr marL="91440" marR="91440" marT="45720" marB="45720">
                    <a:solidFill>
                      <a:srgbClr val="F4F8FB"/>
                    </a:solidFill>
                  </a:tcPr>
                </a:tc>
                <a:tc>
                  <a:txBody>
                    <a:bodyPr/>
                    <a:lstStyle/>
                    <a:p>
                      <a:pPr algn="ctr"/>
                      <a:r>
                        <a:rPr sz="1350">
                          <a:solidFill>
                            <a:srgbClr val="142735"/>
                          </a:solidFill>
                          <a:latin typeface="Aptos"/>
                          <a:ea typeface="Aptos"/>
                          <a:cs typeface="Aptos"/>
                        </a:rPr>
                        <a:t>I₃</a:t>
                      </a:r>
                    </a:p>
                  </a:txBody>
                  <a:tcPr marL="91440" marR="91440" marT="45720" marB="45720">
                    <a:solidFill>
                      <a:srgbClr val="F4F8FB"/>
                    </a:solidFill>
                  </a:tcPr>
                </a:tc>
                <a:tc>
                  <a:txBody>
                    <a:bodyPr/>
                    <a:lstStyle/>
                    <a:p>
                      <a:pPr algn="ctr"/>
                      <a:r>
                        <a:rPr sz="1350">
                          <a:solidFill>
                            <a:srgbClr val="142735"/>
                          </a:solidFill>
                          <a:latin typeface="Aptos"/>
                          <a:ea typeface="Aptos"/>
                          <a:cs typeface="Aptos"/>
                        </a:rPr>
                        <a:t>I₃</a:t>
                      </a:r>
                    </a:p>
                  </a:txBody>
                  <a:tcPr marL="91440" marR="91440" marT="45720" marB="45720">
                    <a:solidFill>
                      <a:srgbClr val="F4F8FB"/>
                    </a:solidFill>
                  </a:tcPr>
                </a:tc>
              </a:tr>
            </a:tbl>
          </a:graphicData>
        </a:graphic>
      </p:graphicFrame>
      <p:sp>
        <p:nvSpPr>
          <p:cNvPr id="7" name="">
            <a:extLst xmlns:a="http://schemas.openxmlformats.org/drawingml/2006/main">
              <a:ext uri="{FF2B5EF4-FFF2-40B4-BE49-F238E27FC236}">
                <a16:creationId xmlns:a16="http://schemas.microsoft.com/office/drawing/2014/main" id="{B56E3679-9F14-4870-85D2-83193DC82C25}"/>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C54061A1-AC4F-4E04-8398-360C39E2AC55}"/>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Два біти вибору керують чотирма взаємовиключними каналами.</a:t>
            </a:r>
          </a:p>
        </p:txBody>
      </p:sp>
    </p:spTree>
    <p:extLst>
      <p:ext uri="{BB962C8B-B14F-4D97-AF65-F5344CB8AC3E}">
        <p14:creationId xmlns:p14="http://schemas.microsoft.com/office/powerpoint/2010/main" val="41826355"/>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5" name="">
            <a:extLst xmlns:a="http://schemas.openxmlformats.org/drawingml/2006/main">
              <a:ext uri="{FF2B5EF4-FFF2-40B4-BE49-F238E27FC236}">
                <a16:creationId xmlns:a16="http://schemas.microsoft.com/office/drawing/2014/main" id="{D289B6A3-E178-4C4D-BD56-1082CCAD5498}"/>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1B37F70-A18E-4580-A38C-29830993A7F1}"/>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МУЛЬТИПЛЕКСОР</a:t>
            </a:r>
          </a:p>
        </p:txBody>
      </p:sp>
      <p:sp>
        <p:nvSpPr>
          <p:cNvPr id="3" name="">
            <a:extLst xmlns:a="http://schemas.openxmlformats.org/drawingml/2006/main">
              <a:ext uri="{FF2B5EF4-FFF2-40B4-BE49-F238E27FC236}">
                <a16:creationId xmlns:a16="http://schemas.microsoft.com/office/drawing/2014/main" id="{C80541D1-FC8C-45BF-940E-5B7FE01DDB26}"/>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Внутрішня структура MUX 4 у 1</a:t>
            </a:r>
          </a:p>
        </p:txBody>
      </p:sp>
      <p:sp>
        <p:nvSpPr>
          <p:cNvPr id="4" name="">
            <a:extLst xmlns:a="http://schemas.openxmlformats.org/drawingml/2006/main">
              <a:ext uri="{FF2B5EF4-FFF2-40B4-BE49-F238E27FC236}">
                <a16:creationId xmlns:a16="http://schemas.microsoft.com/office/drawing/2014/main" id="{96794545-3F61-4E30-BC96-A212186AAC0E}"/>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ECECBD94-18A5-4C4F-A5B9-C2139410D457}"/>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20</a:t>
            </a:r>
          </a:p>
        </p:txBody>
      </p:sp>
      <p:sp>
        <p:nvSpPr>
          <p:cNvPr id="6" name="">
            <a:extLst xmlns:a="http://schemas.openxmlformats.org/drawingml/2006/main">
              <a:ext uri="{FF2B5EF4-FFF2-40B4-BE49-F238E27FC236}">
                <a16:creationId xmlns:a16="http://schemas.microsoft.com/office/drawing/2014/main" id="{A5B90BDC-7A9E-4079-8752-3B484D1C26CB}"/>
              </a:ext>
            </a:extLst>
          </p:cNvPr>
          <p:cNvSpPr>
            <a:spLocks xmlns:a="http://schemas.openxmlformats.org/drawingml/2006/main" noGrp="1"/>
          </p:cNvSpPr>
          <p:nvPr/>
        </p:nvSpPr>
        <p:spPr>
          <a:xfrm xmlns:a="http://schemas.openxmlformats.org/drawingml/2006/main">
            <a:off x="1524000" y="2238375"/>
            <a:ext cx="1905000" cy="1905000"/>
          </a:xfrm>
          <a:prstGeom xmlns:a="http://schemas.openxmlformats.org/drawingml/2006/main" prst="roundRect">
            <a:avLst>
              <a:gd name="adj" fmla="val 4000"/>
            </a:avLst>
          </a:prstGeom>
          <a:solidFill xmlns:a="http://schemas.openxmlformats.org/drawingml/2006/main">
            <a:srgbClr val="EAF3F8"/>
          </a:solidFill>
          <a:ln xmlns:a="http://schemas.openxmlformats.org/drawingml/2006/main" w="14288">
            <a:solidFill>
              <a:srgbClr val="0F9DA8"/>
            </a:solidFill>
            <a:prstDash val="solid"/>
          </a:ln>
        </p:spPr>
      </p:sp>
      <p:sp>
        <p:nvSpPr>
          <p:cNvPr id="7" name="">
            <a:extLst xmlns:a="http://schemas.openxmlformats.org/drawingml/2006/main">
              <a:ext uri="{FF2B5EF4-FFF2-40B4-BE49-F238E27FC236}">
                <a16:creationId xmlns:a16="http://schemas.microsoft.com/office/drawing/2014/main" id="{01C77B64-1033-4A8D-9F43-305FCE637771}"/>
              </a:ext>
            </a:extLst>
          </p:cNvPr>
          <p:cNvSpPr>
            <a:spLocks xmlns:a="http://schemas.openxmlformats.org/drawingml/2006/main" noGrp="1"/>
          </p:cNvSpPr>
          <p:nvPr/>
        </p:nvSpPr>
        <p:spPr>
          <a:xfrm xmlns:a="http://schemas.openxmlformats.org/drawingml/2006/main">
            <a:off x="1638300" y="3000375"/>
            <a:ext cx="16764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66667"/>
          </a:bodyPr>
          <a:lstStyle xmlns:a="http://schemas.openxmlformats.org/drawingml/2006/main"/>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DECODER</a:t>
            </a:r>
          </a:p>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2→4</a:t>
            </a:r>
          </a:p>
        </p:txBody>
      </p:sp>
      <p:sp>
        <p:nvSpPr>
          <p:cNvPr id="8" name="">
            <a:extLst xmlns:a="http://schemas.openxmlformats.org/drawingml/2006/main">
              <a:ext uri="{FF2B5EF4-FFF2-40B4-BE49-F238E27FC236}">
                <a16:creationId xmlns:a16="http://schemas.microsoft.com/office/drawing/2014/main" id="{A5B39D6E-863B-465A-8B87-E3319AB1AA85}"/>
              </a:ext>
            </a:extLst>
          </p:cNvPr>
          <p:cNvSpPr>
            <a:spLocks xmlns:a="http://schemas.openxmlformats.org/drawingml/2006/main" noGrp="1"/>
          </p:cNvSpPr>
          <p:nvPr/>
        </p:nvSpPr>
        <p:spPr>
          <a:xfrm xmlns:a="http://schemas.openxmlformats.org/drawingml/2006/main">
            <a:off x="809625" y="3000375"/>
            <a:ext cx="6191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0196"/>
          </a:bodyPr>
          <a:lstStyle xmlns:a="http://schemas.openxmlformats.org/drawingml/2006/main"/>
          <a:p xmlns:a="http://schemas.openxmlformats.org/drawingml/2006/main">
            <a:pPr algn="l">
              <a:defRPr sz="1275" b="1">
                <a:solidFill>
                  <a:srgbClr val="142735"/>
                </a:solidFill>
                <a:latin typeface="Aptos"/>
                <a:ea typeface="Aptos"/>
                <a:cs typeface="Aptos"/>
              </a:defRPr>
            </a:pPr>
            <a:r>
              <a:rPr sz="1275" b="1">
                <a:solidFill>
                  <a:srgbClr val="142735"/>
                </a:solidFill>
                <a:latin typeface="Aptos"/>
                <a:ea typeface="Aptos"/>
                <a:cs typeface="Aptos"/>
              </a:rPr>
              <a:t>S₁S₀</a:t>
            </a:r>
          </a:p>
        </p:txBody>
      </p:sp>
      <p:sp>
        <p:nvSpPr>
          <p:cNvPr id="9" name="">
            <a:extLst xmlns:a="http://schemas.openxmlformats.org/drawingml/2006/main">
              <a:ext uri="{FF2B5EF4-FFF2-40B4-BE49-F238E27FC236}">
                <a16:creationId xmlns:a16="http://schemas.microsoft.com/office/drawing/2014/main" id="{B881CCA8-E974-4572-9F29-35DFBCA83021}"/>
              </a:ext>
            </a:extLst>
          </p:cNvPr>
          <p:cNvSpPr>
            <a:spLocks xmlns:a="http://schemas.openxmlformats.org/drawingml/2006/main" noGrp="1"/>
          </p:cNvSpPr>
          <p:nvPr/>
        </p:nvSpPr>
        <p:spPr>
          <a:xfrm xmlns:a="http://schemas.openxmlformats.org/drawingml/2006/main">
            <a:off x="1381125" y="3143250"/>
            <a:ext cx="142875" cy="0"/>
          </a:xfrm>
          <a:prstGeom xmlns:a="http://schemas.openxmlformats.org/drawingml/2006/main" prst="line">
            <a:avLst/>
          </a:prstGeom>
          <a:noFill xmlns:a="http://schemas.openxmlformats.org/drawingml/2006/main"/>
          <a:ln xmlns:a="http://schemas.openxmlformats.org/drawingml/2006/main" w="28575">
            <a:solidFill>
              <a:srgbClr val="F3A712"/>
            </a:solidFill>
            <a:prstDash val="solid"/>
          </a:ln>
        </p:spPr>
      </p:sp>
      <p:sp>
        <p:nvSpPr>
          <p:cNvPr id="10" name="">
            <a:extLst xmlns:a="http://schemas.openxmlformats.org/drawingml/2006/main">
              <a:ext uri="{FF2B5EF4-FFF2-40B4-BE49-F238E27FC236}">
                <a16:creationId xmlns:a16="http://schemas.microsoft.com/office/drawing/2014/main" id="{D565659F-EB30-4E7F-90B1-C29DC50509D6}"/>
              </a:ext>
            </a:extLst>
          </p:cNvPr>
          <p:cNvSpPr>
            <a:spLocks xmlns:a="http://schemas.openxmlformats.org/drawingml/2006/main" noGrp="1"/>
          </p:cNvSpPr>
          <p:nvPr/>
        </p:nvSpPr>
        <p:spPr>
          <a:xfrm xmlns:a="http://schemas.openxmlformats.org/drawingml/2006/main">
            <a:off x="3952875" y="1809750"/>
            <a:ext cx="381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0000"/>
          </a:bodyPr>
          <a:lstStyle xmlns:a="http://schemas.openxmlformats.org/drawingml/2006/main"/>
          <a:p xmlns:a="http://schemas.openxmlformats.org/drawingml/2006/main">
            <a:pPr algn="l">
              <a:defRPr sz="1125" b="1">
                <a:solidFill>
                  <a:srgbClr val="142735"/>
                </a:solidFill>
                <a:latin typeface="Aptos"/>
                <a:ea typeface="Aptos"/>
                <a:cs typeface="Aptos"/>
              </a:defRPr>
            </a:pPr>
            <a:r>
              <a:rPr sz="1125" b="1">
                <a:solidFill>
                  <a:srgbClr val="142735"/>
                </a:solidFill>
                <a:latin typeface="Aptos"/>
                <a:ea typeface="Aptos"/>
                <a:cs typeface="Aptos"/>
              </a:rPr>
              <a:t>I0</a:t>
            </a:r>
          </a:p>
        </p:txBody>
      </p:sp>
      <p:pic>
        <p:nvPicPr>
          <p:cNvPr id="45" name=""/>
          <p:cNvPicPr>
            <a:picLocks xmlns:a="http://schemas.openxmlformats.org/drawingml/2006/main" noChangeAspect="1"/>
          </p:cNvPicPr>
          <p:nvPr/>
        </p:nvPicPr>
        <p:blipFill>
          <a:blip xmlns:r="http://schemas.openxmlformats.org/officeDocument/2006/relationships" xmlns:a="http://schemas.openxmlformats.org/drawingml/2006/main" r:embed="R7e324043f5914dd8">
            <a:extLst>
              <a:ext uri="{96DAC541-7B7A-43D3-8B79-37D633B846F1}">
                <asvg:svgBlip xmlns:asvg="http://schemas.microsoft.com/office/drawing/2016/SVG/main" r:embed="R03d16e30798640e3"/>
              </a:ext>
            </a:extLst>
          </a:blip>
          <a:stretch xmlns:a="http://schemas.openxmlformats.org/drawingml/2006/main"/>
        </p:blipFill>
        <p:spPr>
          <a:xfrm xmlns:a="http://schemas.openxmlformats.org/drawingml/2006/main">
            <a:off x="4762500" y="1619250"/>
            <a:ext cx="1047750" cy="762000"/>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F1D8AC28-A681-45E0-A191-3867AC8D4310}"/>
              </a:ext>
            </a:extLst>
          </p:cNvPr>
          <p:cNvSpPr>
            <a:spLocks xmlns:a="http://schemas.openxmlformats.org/drawingml/2006/main" noGrp="1"/>
          </p:cNvSpPr>
          <p:nvPr/>
        </p:nvSpPr>
        <p:spPr>
          <a:xfrm xmlns:a="http://schemas.openxmlformats.org/drawingml/2006/main">
            <a:off x="4286250" y="2000250"/>
            <a:ext cx="476250" cy="0"/>
          </a:xfrm>
          <a:prstGeom xmlns:a="http://schemas.openxmlformats.org/drawingml/2006/main" prst="line">
            <a:avLst/>
          </a:prstGeom>
          <a:noFill xmlns:a="http://schemas.openxmlformats.org/drawingml/2006/main"/>
          <a:ln xmlns:a="http://schemas.openxmlformats.org/drawingml/2006/main" w="23813">
            <a:solidFill>
              <a:srgbClr val="163A5F"/>
            </a:solidFill>
            <a:prstDash val="solid"/>
          </a:ln>
        </p:spPr>
      </p:sp>
      <p:pic>
        <p:nvPicPr>
          <p:cNvPr id="47" name=""/>
          <p:cNvPicPr>
            <a:picLocks xmlns:a="http://schemas.openxmlformats.org/drawingml/2006/main" noChangeAspect="1"/>
          </p:cNvPicPr>
          <p:nvPr/>
        </p:nvPicPr>
        <p:blipFill>
          <a:blip xmlns:r="http://schemas.openxmlformats.org/officeDocument/2006/relationships" xmlns:a="http://schemas.openxmlformats.org/drawingml/2006/main" r:embed="R4a13b3cde547428e">
            <a:extLst>
              <a:ext uri="{96DAC541-7B7A-43D3-8B79-37D633B846F1}">
                <asvg:svgBlip xmlns:asvg="http://schemas.microsoft.com/office/drawing/2016/SVG/main" r:embed="R6fca2cd6a7224f99"/>
              </a:ext>
            </a:extLst>
          </a:blip>
          <a:stretch xmlns:a="http://schemas.openxmlformats.org/drawingml/2006/main"/>
        </p:blipFill>
        <p:spPr>
          <a:xfrm xmlns:a="http://schemas.openxmlformats.org/drawingml/2006/main">
            <a:off x="3429000" y="2190750"/>
            <a:ext cx="1333500" cy="285750"/>
          </a:xfrm>
          <a:prstGeom xmlns:a="http://schemas.openxmlformats.org/drawingml/2006/main" prst="rect">
            <a:avLst/>
          </a:prstGeom>
        </p:spPr>
      </p:pic>
      <p:sp>
        <p:nvSpPr>
          <p:cNvPr id="14" name="">
            <a:extLst xmlns:a="http://schemas.openxmlformats.org/drawingml/2006/main">
              <a:ext uri="{FF2B5EF4-FFF2-40B4-BE49-F238E27FC236}">
                <a16:creationId xmlns:a16="http://schemas.microsoft.com/office/drawing/2014/main" id="{F882FA9D-D7DB-48FD-B71B-580022A2AC87}"/>
              </a:ext>
            </a:extLst>
          </p:cNvPr>
          <p:cNvSpPr>
            <a:spLocks xmlns:a="http://schemas.openxmlformats.org/drawingml/2006/main" noGrp="1"/>
          </p:cNvSpPr>
          <p:nvPr/>
        </p:nvSpPr>
        <p:spPr>
          <a:xfrm xmlns:a="http://schemas.openxmlformats.org/drawingml/2006/main">
            <a:off x="5810250" y="2000250"/>
            <a:ext cx="2095500" cy="1000125"/>
          </a:xfrm>
          <a:prstGeom xmlns:a="http://schemas.openxmlformats.org/drawingml/2006/main" prst="line">
            <a:avLst/>
          </a:prstGeom>
          <a:noFill xmlns:a="http://schemas.openxmlformats.org/drawingml/2006/main"/>
          <a:ln xmlns:a="http://schemas.openxmlformats.org/drawingml/2006/main" w="19050">
            <a:solidFill>
              <a:srgbClr val="163A5F"/>
            </a:solidFill>
            <a:prstDash val="solid"/>
          </a:ln>
        </p:spPr>
      </p:sp>
      <p:sp>
        <p:nvSpPr>
          <p:cNvPr id="15" name="">
            <a:extLst xmlns:a="http://schemas.openxmlformats.org/drawingml/2006/main">
              <a:ext uri="{FF2B5EF4-FFF2-40B4-BE49-F238E27FC236}">
                <a16:creationId xmlns:a16="http://schemas.microsoft.com/office/drawing/2014/main" id="{A640BB08-D366-4229-A1B0-458E1C3FCBC1}"/>
              </a:ext>
            </a:extLst>
          </p:cNvPr>
          <p:cNvSpPr>
            <a:spLocks xmlns:a="http://schemas.openxmlformats.org/drawingml/2006/main" noGrp="1"/>
          </p:cNvSpPr>
          <p:nvPr/>
        </p:nvSpPr>
        <p:spPr>
          <a:xfrm xmlns:a="http://schemas.openxmlformats.org/drawingml/2006/main">
            <a:off x="3952875" y="2809875"/>
            <a:ext cx="381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0000"/>
          </a:bodyPr>
          <a:lstStyle xmlns:a="http://schemas.openxmlformats.org/drawingml/2006/main"/>
          <a:p xmlns:a="http://schemas.openxmlformats.org/drawingml/2006/main">
            <a:pPr algn="l">
              <a:defRPr sz="1125" b="1">
                <a:solidFill>
                  <a:srgbClr val="142735"/>
                </a:solidFill>
                <a:latin typeface="Aptos"/>
                <a:ea typeface="Aptos"/>
                <a:cs typeface="Aptos"/>
              </a:defRPr>
            </a:pPr>
            <a:r>
              <a:rPr sz="1125" b="1">
                <a:solidFill>
                  <a:srgbClr val="142735"/>
                </a:solidFill>
                <a:latin typeface="Aptos"/>
                <a:ea typeface="Aptos"/>
                <a:cs typeface="Aptos"/>
              </a:rPr>
              <a:t>I1</a:t>
            </a:r>
          </a:p>
        </p:txBody>
      </p:sp>
      <p:pic>
        <p:nvPicPr>
          <p:cNvPr id="50" name=""/>
          <p:cNvPicPr>
            <a:picLocks xmlns:a="http://schemas.openxmlformats.org/drawingml/2006/main" noChangeAspect="1"/>
          </p:cNvPicPr>
          <p:nvPr/>
        </p:nvPicPr>
        <p:blipFill>
          <a:blip xmlns:r="http://schemas.openxmlformats.org/officeDocument/2006/relationships" xmlns:a="http://schemas.openxmlformats.org/drawingml/2006/main" r:embed="Rba24a7a230da4eb5">
            <a:extLst>
              <a:ext uri="{96DAC541-7B7A-43D3-8B79-37D633B846F1}">
                <asvg:svgBlip xmlns:asvg="http://schemas.microsoft.com/office/drawing/2016/SVG/main" r:embed="R9383ca1cd57544c9"/>
              </a:ext>
            </a:extLst>
          </a:blip>
          <a:stretch xmlns:a="http://schemas.openxmlformats.org/drawingml/2006/main"/>
        </p:blipFill>
        <p:spPr>
          <a:xfrm xmlns:a="http://schemas.openxmlformats.org/drawingml/2006/main">
            <a:off x="4762500" y="2619375"/>
            <a:ext cx="1047750" cy="762000"/>
          </a:xfrm>
          <a:prstGeom xmlns:a="http://schemas.openxmlformats.org/drawingml/2006/main" prst="rect">
            <a:avLst/>
          </a:prstGeom>
        </p:spPr>
      </p:pic>
      <p:sp>
        <p:nvSpPr>
          <p:cNvPr id="17" name="">
            <a:extLst xmlns:a="http://schemas.openxmlformats.org/drawingml/2006/main">
              <a:ext uri="{FF2B5EF4-FFF2-40B4-BE49-F238E27FC236}">
                <a16:creationId xmlns:a16="http://schemas.microsoft.com/office/drawing/2014/main" id="{45E1B292-8991-4026-BF48-C9F6061134CA}"/>
              </a:ext>
            </a:extLst>
          </p:cNvPr>
          <p:cNvSpPr>
            <a:spLocks xmlns:a="http://schemas.openxmlformats.org/drawingml/2006/main" noGrp="1"/>
          </p:cNvSpPr>
          <p:nvPr/>
        </p:nvSpPr>
        <p:spPr>
          <a:xfrm xmlns:a="http://schemas.openxmlformats.org/drawingml/2006/main">
            <a:off x="4286250" y="3000375"/>
            <a:ext cx="476250" cy="0"/>
          </a:xfrm>
          <a:prstGeom xmlns:a="http://schemas.openxmlformats.org/drawingml/2006/main" prst="line">
            <a:avLst/>
          </a:prstGeom>
          <a:noFill xmlns:a="http://schemas.openxmlformats.org/drawingml/2006/main"/>
          <a:ln xmlns:a="http://schemas.openxmlformats.org/drawingml/2006/main" w="23813">
            <a:solidFill>
              <a:srgbClr val="163A5F"/>
            </a:solidFill>
            <a:prstDash val="solid"/>
          </a:ln>
        </p:spPr>
      </p:sp>
      <p:sp>
        <p:nvSpPr>
          <p:cNvPr id="18" name="">
            <a:extLst xmlns:a="http://schemas.openxmlformats.org/drawingml/2006/main">
              <a:ext uri="{FF2B5EF4-FFF2-40B4-BE49-F238E27FC236}">
                <a16:creationId xmlns:a16="http://schemas.microsoft.com/office/drawing/2014/main" id="{8DA22842-F311-4D00-854D-F40C2A3D0EEE}"/>
              </a:ext>
            </a:extLst>
          </p:cNvPr>
          <p:cNvSpPr>
            <a:spLocks xmlns:a="http://schemas.openxmlformats.org/drawingml/2006/main" noGrp="1"/>
          </p:cNvSpPr>
          <p:nvPr/>
        </p:nvSpPr>
        <p:spPr>
          <a:xfrm xmlns:a="http://schemas.openxmlformats.org/drawingml/2006/main">
            <a:off x="3429000" y="2905125"/>
            <a:ext cx="1333500" cy="285750"/>
          </a:xfrm>
          <a:prstGeom xmlns:a="http://schemas.openxmlformats.org/drawingml/2006/main" prst="line">
            <a:avLst/>
          </a:prstGeom>
          <a:noFill xmlns:a="http://schemas.openxmlformats.org/drawingml/2006/main"/>
          <a:ln xmlns:a="http://schemas.openxmlformats.org/drawingml/2006/main" w="19050">
            <a:solidFill>
              <a:srgbClr val="0F9DA8"/>
            </a:solidFill>
            <a:prstDash val="solid"/>
          </a:ln>
        </p:spPr>
      </p:sp>
      <p:sp>
        <p:nvSpPr>
          <p:cNvPr id="19" name="">
            <a:extLst xmlns:a="http://schemas.openxmlformats.org/drawingml/2006/main">
              <a:ext uri="{FF2B5EF4-FFF2-40B4-BE49-F238E27FC236}">
                <a16:creationId xmlns:a16="http://schemas.microsoft.com/office/drawing/2014/main" id="{B2FC62BC-23A1-4D0C-A333-E636B7B102D6}"/>
              </a:ext>
            </a:extLst>
          </p:cNvPr>
          <p:cNvSpPr>
            <a:spLocks xmlns:a="http://schemas.openxmlformats.org/drawingml/2006/main" noGrp="1"/>
          </p:cNvSpPr>
          <p:nvPr/>
        </p:nvSpPr>
        <p:spPr>
          <a:xfrm xmlns:a="http://schemas.openxmlformats.org/drawingml/2006/main">
            <a:off x="5810250" y="3000375"/>
            <a:ext cx="2095500" cy="95250"/>
          </a:xfrm>
          <a:prstGeom xmlns:a="http://schemas.openxmlformats.org/drawingml/2006/main" prst="line">
            <a:avLst/>
          </a:prstGeom>
          <a:noFill xmlns:a="http://schemas.openxmlformats.org/drawingml/2006/main"/>
          <a:ln xmlns:a="http://schemas.openxmlformats.org/drawingml/2006/main" w="19050">
            <a:solidFill>
              <a:srgbClr val="163A5F"/>
            </a:solidFill>
            <a:prstDash val="solid"/>
          </a:ln>
        </p:spPr>
      </p:sp>
      <p:sp>
        <p:nvSpPr>
          <p:cNvPr id="20" name="">
            <a:extLst xmlns:a="http://schemas.openxmlformats.org/drawingml/2006/main">
              <a:ext uri="{FF2B5EF4-FFF2-40B4-BE49-F238E27FC236}">
                <a16:creationId xmlns:a16="http://schemas.microsoft.com/office/drawing/2014/main" id="{BC58D80D-D1DB-4CB7-906C-01DA050CFC5B}"/>
              </a:ext>
            </a:extLst>
          </p:cNvPr>
          <p:cNvSpPr>
            <a:spLocks xmlns:a="http://schemas.openxmlformats.org/drawingml/2006/main" noGrp="1"/>
          </p:cNvSpPr>
          <p:nvPr/>
        </p:nvSpPr>
        <p:spPr>
          <a:xfrm xmlns:a="http://schemas.openxmlformats.org/drawingml/2006/main">
            <a:off x="3952875" y="3810000"/>
            <a:ext cx="381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0000"/>
          </a:bodyPr>
          <a:lstStyle xmlns:a="http://schemas.openxmlformats.org/drawingml/2006/main"/>
          <a:p xmlns:a="http://schemas.openxmlformats.org/drawingml/2006/main">
            <a:pPr algn="l">
              <a:defRPr sz="1125" b="1">
                <a:solidFill>
                  <a:srgbClr val="142735"/>
                </a:solidFill>
                <a:latin typeface="Aptos"/>
                <a:ea typeface="Aptos"/>
                <a:cs typeface="Aptos"/>
              </a:defRPr>
            </a:pPr>
            <a:r>
              <a:rPr sz="1125" b="1">
                <a:solidFill>
                  <a:srgbClr val="142735"/>
                </a:solidFill>
                <a:latin typeface="Aptos"/>
                <a:ea typeface="Aptos"/>
                <a:cs typeface="Aptos"/>
              </a:rPr>
              <a:t>I2</a:t>
            </a:r>
          </a:p>
        </p:txBody>
      </p:sp>
      <p:pic>
        <p:nvPicPr>
          <p:cNvPr id="55" name=""/>
          <p:cNvPicPr>
            <a:picLocks xmlns:a="http://schemas.openxmlformats.org/drawingml/2006/main" noChangeAspect="1"/>
          </p:cNvPicPr>
          <p:nvPr/>
        </p:nvPicPr>
        <p:blipFill>
          <a:blip xmlns:r="http://schemas.openxmlformats.org/officeDocument/2006/relationships" xmlns:a="http://schemas.openxmlformats.org/drawingml/2006/main" r:embed="R56ac9e46fe80401b">
            <a:extLst>
              <a:ext uri="{96DAC541-7B7A-43D3-8B79-37D633B846F1}">
                <asvg:svgBlip xmlns:asvg="http://schemas.microsoft.com/office/drawing/2016/SVG/main" r:embed="R01b7bff4b25f475c"/>
              </a:ext>
            </a:extLst>
          </a:blip>
          <a:stretch xmlns:a="http://schemas.openxmlformats.org/drawingml/2006/main"/>
        </p:blipFill>
        <p:spPr>
          <a:xfrm xmlns:a="http://schemas.openxmlformats.org/drawingml/2006/main">
            <a:off x="4762500" y="3619500"/>
            <a:ext cx="1047750" cy="762000"/>
          </a:xfrm>
          <a:prstGeom xmlns:a="http://schemas.openxmlformats.org/drawingml/2006/main" prst="rect">
            <a:avLst/>
          </a:prstGeom>
        </p:spPr>
      </p:pic>
      <p:sp>
        <p:nvSpPr>
          <p:cNvPr id="22" name="">
            <a:extLst xmlns:a="http://schemas.openxmlformats.org/drawingml/2006/main">
              <a:ext uri="{FF2B5EF4-FFF2-40B4-BE49-F238E27FC236}">
                <a16:creationId xmlns:a16="http://schemas.microsoft.com/office/drawing/2014/main" id="{77767048-0073-4274-A0A5-9164760EFE41}"/>
              </a:ext>
            </a:extLst>
          </p:cNvPr>
          <p:cNvSpPr>
            <a:spLocks xmlns:a="http://schemas.openxmlformats.org/drawingml/2006/main" noGrp="1"/>
          </p:cNvSpPr>
          <p:nvPr/>
        </p:nvSpPr>
        <p:spPr>
          <a:xfrm xmlns:a="http://schemas.openxmlformats.org/drawingml/2006/main">
            <a:off x="4286250" y="4000500"/>
            <a:ext cx="476250" cy="0"/>
          </a:xfrm>
          <a:prstGeom xmlns:a="http://schemas.openxmlformats.org/drawingml/2006/main" prst="line">
            <a:avLst/>
          </a:prstGeom>
          <a:noFill xmlns:a="http://schemas.openxmlformats.org/drawingml/2006/main"/>
          <a:ln xmlns:a="http://schemas.openxmlformats.org/drawingml/2006/main" w="23813">
            <a:solidFill>
              <a:srgbClr val="163A5F"/>
            </a:solidFill>
            <a:prstDash val="solid"/>
          </a:ln>
        </p:spPr>
      </p:sp>
      <p:sp>
        <p:nvSpPr>
          <p:cNvPr id="23" name="">
            <a:extLst xmlns:a="http://schemas.openxmlformats.org/drawingml/2006/main">
              <a:ext uri="{FF2B5EF4-FFF2-40B4-BE49-F238E27FC236}">
                <a16:creationId xmlns:a16="http://schemas.microsoft.com/office/drawing/2014/main" id="{E61F120E-7296-4EDF-880F-2C9A53003F74}"/>
              </a:ext>
            </a:extLst>
          </p:cNvPr>
          <p:cNvSpPr>
            <a:spLocks xmlns:a="http://schemas.openxmlformats.org/drawingml/2006/main" noGrp="1"/>
          </p:cNvSpPr>
          <p:nvPr/>
        </p:nvSpPr>
        <p:spPr>
          <a:xfrm xmlns:a="http://schemas.openxmlformats.org/drawingml/2006/main">
            <a:off x="3429000" y="3333750"/>
            <a:ext cx="1333500" cy="857250"/>
          </a:xfrm>
          <a:prstGeom xmlns:a="http://schemas.openxmlformats.org/drawingml/2006/main" prst="line">
            <a:avLst/>
          </a:prstGeom>
          <a:noFill xmlns:a="http://schemas.openxmlformats.org/drawingml/2006/main"/>
          <a:ln xmlns:a="http://schemas.openxmlformats.org/drawingml/2006/main" w="19050">
            <a:solidFill>
              <a:srgbClr val="0F9DA8"/>
            </a:solidFill>
            <a:prstDash val="solid"/>
          </a:ln>
        </p:spPr>
      </p:sp>
      <p:pic>
        <p:nvPicPr>
          <p:cNvPr id="58" name=""/>
          <p:cNvPicPr>
            <a:picLocks xmlns:a="http://schemas.openxmlformats.org/drawingml/2006/main" noChangeAspect="1"/>
          </p:cNvPicPr>
          <p:nvPr/>
        </p:nvPicPr>
        <p:blipFill>
          <a:blip xmlns:r="http://schemas.openxmlformats.org/officeDocument/2006/relationships" xmlns:a="http://schemas.openxmlformats.org/drawingml/2006/main" r:embed="Rab51345516664cdd">
            <a:extLst>
              <a:ext uri="{96DAC541-7B7A-43D3-8B79-37D633B846F1}">
                <asvg:svgBlip xmlns:asvg="http://schemas.microsoft.com/office/drawing/2016/SVG/main" r:embed="Rd964ae091b43468a"/>
              </a:ext>
            </a:extLst>
          </a:blip>
          <a:stretch xmlns:a="http://schemas.openxmlformats.org/drawingml/2006/main"/>
        </p:blipFill>
        <p:spPr>
          <a:xfrm xmlns:a="http://schemas.openxmlformats.org/drawingml/2006/main">
            <a:off x="5810250" y="3190875"/>
            <a:ext cx="2095500" cy="809625"/>
          </a:xfrm>
          <a:prstGeom xmlns:a="http://schemas.openxmlformats.org/drawingml/2006/main" prst="rect">
            <a:avLst/>
          </a:prstGeom>
        </p:spPr>
      </p:pic>
      <p:sp>
        <p:nvSpPr>
          <p:cNvPr id="25" name="">
            <a:extLst xmlns:a="http://schemas.openxmlformats.org/drawingml/2006/main">
              <a:ext uri="{FF2B5EF4-FFF2-40B4-BE49-F238E27FC236}">
                <a16:creationId xmlns:a16="http://schemas.microsoft.com/office/drawing/2014/main" id="{1C4D1915-AB55-4BDA-9738-4437619DBA81}"/>
              </a:ext>
            </a:extLst>
          </p:cNvPr>
          <p:cNvSpPr>
            <a:spLocks xmlns:a="http://schemas.openxmlformats.org/drawingml/2006/main" noGrp="1"/>
          </p:cNvSpPr>
          <p:nvPr/>
        </p:nvSpPr>
        <p:spPr>
          <a:xfrm xmlns:a="http://schemas.openxmlformats.org/drawingml/2006/main">
            <a:off x="3952875" y="4810125"/>
            <a:ext cx="381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0000"/>
          </a:bodyPr>
          <a:lstStyle xmlns:a="http://schemas.openxmlformats.org/drawingml/2006/main"/>
          <a:p xmlns:a="http://schemas.openxmlformats.org/drawingml/2006/main">
            <a:pPr algn="l">
              <a:defRPr sz="1125" b="1">
                <a:solidFill>
                  <a:srgbClr val="142735"/>
                </a:solidFill>
                <a:latin typeface="Aptos"/>
                <a:ea typeface="Aptos"/>
                <a:cs typeface="Aptos"/>
              </a:defRPr>
            </a:pPr>
            <a:r>
              <a:rPr sz="1125" b="1">
                <a:solidFill>
                  <a:srgbClr val="142735"/>
                </a:solidFill>
                <a:latin typeface="Aptos"/>
                <a:ea typeface="Aptos"/>
                <a:cs typeface="Aptos"/>
              </a:rPr>
              <a:t>I3</a:t>
            </a:r>
          </a:p>
        </p:txBody>
      </p:sp>
      <p:pic>
        <p:nvPicPr>
          <p:cNvPr id="60" name=""/>
          <p:cNvPicPr>
            <a:picLocks xmlns:a="http://schemas.openxmlformats.org/drawingml/2006/main" noChangeAspect="1"/>
          </p:cNvPicPr>
          <p:nvPr/>
        </p:nvPicPr>
        <p:blipFill>
          <a:blip xmlns:r="http://schemas.openxmlformats.org/officeDocument/2006/relationships" xmlns:a="http://schemas.openxmlformats.org/drawingml/2006/main" r:embed="R00fbead8be1042a4">
            <a:extLst>
              <a:ext uri="{96DAC541-7B7A-43D3-8B79-37D633B846F1}">
                <asvg:svgBlip xmlns:asvg="http://schemas.microsoft.com/office/drawing/2016/SVG/main" r:embed="R6ca425e46db64074"/>
              </a:ext>
            </a:extLst>
          </a:blip>
          <a:stretch xmlns:a="http://schemas.openxmlformats.org/drawingml/2006/main"/>
        </p:blipFill>
        <p:spPr>
          <a:xfrm xmlns:a="http://schemas.openxmlformats.org/drawingml/2006/main">
            <a:off x="4762500" y="4619625"/>
            <a:ext cx="1047750" cy="762000"/>
          </a:xfrm>
          <a:prstGeom xmlns:a="http://schemas.openxmlformats.org/drawingml/2006/main" prst="rect">
            <a:avLst/>
          </a:prstGeom>
        </p:spPr>
      </p:pic>
      <p:sp>
        <p:nvSpPr>
          <p:cNvPr id="27" name="">
            <a:extLst xmlns:a="http://schemas.openxmlformats.org/drawingml/2006/main">
              <a:ext uri="{FF2B5EF4-FFF2-40B4-BE49-F238E27FC236}">
                <a16:creationId xmlns:a16="http://schemas.microsoft.com/office/drawing/2014/main" id="{AE7FF6D8-C0E2-4578-A3C9-9C2BC47F88ED}"/>
              </a:ext>
            </a:extLst>
          </p:cNvPr>
          <p:cNvSpPr>
            <a:spLocks xmlns:a="http://schemas.openxmlformats.org/drawingml/2006/main" noGrp="1"/>
          </p:cNvSpPr>
          <p:nvPr/>
        </p:nvSpPr>
        <p:spPr>
          <a:xfrm xmlns:a="http://schemas.openxmlformats.org/drawingml/2006/main">
            <a:off x="4286250" y="5000625"/>
            <a:ext cx="476250" cy="0"/>
          </a:xfrm>
          <a:prstGeom xmlns:a="http://schemas.openxmlformats.org/drawingml/2006/main" prst="line">
            <a:avLst/>
          </a:prstGeom>
          <a:noFill xmlns:a="http://schemas.openxmlformats.org/drawingml/2006/main"/>
          <a:ln xmlns:a="http://schemas.openxmlformats.org/drawingml/2006/main" w="23813">
            <a:solidFill>
              <a:srgbClr val="163A5F"/>
            </a:solidFill>
            <a:prstDash val="solid"/>
          </a:ln>
        </p:spPr>
      </p:sp>
      <p:sp>
        <p:nvSpPr>
          <p:cNvPr id="28" name="">
            <a:extLst xmlns:a="http://schemas.openxmlformats.org/drawingml/2006/main">
              <a:ext uri="{FF2B5EF4-FFF2-40B4-BE49-F238E27FC236}">
                <a16:creationId xmlns:a16="http://schemas.microsoft.com/office/drawing/2014/main" id="{3F5DDDD4-2056-41BB-8EF1-B0C009775F8A}"/>
              </a:ext>
            </a:extLst>
          </p:cNvPr>
          <p:cNvSpPr>
            <a:spLocks xmlns:a="http://schemas.openxmlformats.org/drawingml/2006/main" noGrp="1"/>
          </p:cNvSpPr>
          <p:nvPr/>
        </p:nvSpPr>
        <p:spPr>
          <a:xfrm xmlns:a="http://schemas.openxmlformats.org/drawingml/2006/main">
            <a:off x="3429000" y="3762375"/>
            <a:ext cx="1333500" cy="1428750"/>
          </a:xfrm>
          <a:prstGeom xmlns:a="http://schemas.openxmlformats.org/drawingml/2006/main" prst="line">
            <a:avLst/>
          </a:prstGeom>
          <a:noFill xmlns:a="http://schemas.openxmlformats.org/drawingml/2006/main"/>
          <a:ln xmlns:a="http://schemas.openxmlformats.org/drawingml/2006/main" w="19050">
            <a:solidFill>
              <a:srgbClr val="0F9DA8"/>
            </a:solidFill>
            <a:prstDash val="solid"/>
          </a:ln>
        </p:spPr>
      </p:sp>
      <p:pic>
        <p:nvPicPr>
          <p:cNvPr id="63" name=""/>
          <p:cNvPicPr>
            <a:picLocks xmlns:a="http://schemas.openxmlformats.org/drawingml/2006/main" noChangeAspect="1"/>
          </p:cNvPicPr>
          <p:nvPr/>
        </p:nvPicPr>
        <p:blipFill>
          <a:blip xmlns:r="http://schemas.openxmlformats.org/officeDocument/2006/relationships" xmlns:a="http://schemas.openxmlformats.org/drawingml/2006/main" r:embed="R9b693b97cfb34983">
            <a:extLst>
              <a:ext uri="{96DAC541-7B7A-43D3-8B79-37D633B846F1}">
                <asvg:svgBlip xmlns:asvg="http://schemas.microsoft.com/office/drawing/2016/SVG/main" r:embed="R354fba5ecce94ac6"/>
              </a:ext>
            </a:extLst>
          </a:blip>
          <a:stretch xmlns:a="http://schemas.openxmlformats.org/drawingml/2006/main"/>
        </p:blipFill>
        <p:spPr>
          <a:xfrm xmlns:a="http://schemas.openxmlformats.org/drawingml/2006/main">
            <a:off x="5810250" y="3286125"/>
            <a:ext cx="2095500" cy="1714500"/>
          </a:xfrm>
          <a:prstGeom xmlns:a="http://schemas.openxmlformats.org/drawingml/2006/main" prst="rect">
            <a:avLst/>
          </a:prstGeom>
        </p:spPr>
      </p:pic>
      <p:pic>
        <p:nvPicPr>
          <p:cNvPr id="64" name=""/>
          <p:cNvPicPr>
            <a:picLocks xmlns:a="http://schemas.openxmlformats.org/drawingml/2006/main" noChangeAspect="1"/>
          </p:cNvPicPr>
          <p:nvPr/>
        </p:nvPicPr>
        <p:blipFill>
          <a:blip xmlns:r="http://schemas.openxmlformats.org/officeDocument/2006/relationships" xmlns:a="http://schemas.openxmlformats.org/drawingml/2006/main" r:embed="R78e392b8328a4c5b">
            <a:extLst>
              <a:ext uri="{96DAC541-7B7A-43D3-8B79-37D633B846F1}">
                <asvg:svgBlip xmlns:asvg="http://schemas.microsoft.com/office/drawing/2016/SVG/main" r:embed="Rb81dceb9c9ec4f43"/>
              </a:ext>
            </a:extLst>
          </a:blip>
          <a:stretch xmlns:a="http://schemas.openxmlformats.org/drawingml/2006/main"/>
        </p:blipFill>
        <p:spPr>
          <a:xfrm xmlns:a="http://schemas.openxmlformats.org/drawingml/2006/main">
            <a:off x="7905750" y="2476500"/>
            <a:ext cx="1524000" cy="1333500"/>
          </a:xfrm>
          <a:prstGeom xmlns:a="http://schemas.openxmlformats.org/drawingml/2006/main" prst="rect">
            <a:avLst/>
          </a:prstGeom>
        </p:spPr>
      </p:pic>
      <p:sp>
        <p:nvSpPr>
          <p:cNvPr id="31" name="">
            <a:extLst xmlns:a="http://schemas.openxmlformats.org/drawingml/2006/main">
              <a:ext uri="{FF2B5EF4-FFF2-40B4-BE49-F238E27FC236}">
                <a16:creationId xmlns:a16="http://schemas.microsoft.com/office/drawing/2014/main" id="{20EDE438-EC4A-4523-AC2A-37D5FC897FE8}"/>
              </a:ext>
            </a:extLst>
          </p:cNvPr>
          <p:cNvSpPr>
            <a:spLocks xmlns:a="http://schemas.openxmlformats.org/drawingml/2006/main" noGrp="1"/>
          </p:cNvSpPr>
          <p:nvPr/>
        </p:nvSpPr>
        <p:spPr>
          <a:xfrm xmlns:a="http://schemas.openxmlformats.org/drawingml/2006/main">
            <a:off x="9429750" y="3143250"/>
            <a:ext cx="1333500" cy="0"/>
          </a:xfrm>
          <a:prstGeom xmlns:a="http://schemas.openxmlformats.org/drawingml/2006/main" prst="line">
            <a:avLst/>
          </a:prstGeom>
          <a:noFill xmlns:a="http://schemas.openxmlformats.org/drawingml/2006/main"/>
          <a:ln xmlns:a="http://schemas.openxmlformats.org/drawingml/2006/main" w="38100">
            <a:solidFill>
              <a:srgbClr val="0F9DA8"/>
            </a:solidFill>
            <a:prstDash val="solid"/>
          </a:ln>
        </p:spPr>
      </p:sp>
      <p:sp>
        <p:nvSpPr>
          <p:cNvPr id="32" name="">
            <a:extLst xmlns:a="http://schemas.openxmlformats.org/drawingml/2006/main">
              <a:ext uri="{FF2B5EF4-FFF2-40B4-BE49-F238E27FC236}">
                <a16:creationId xmlns:a16="http://schemas.microsoft.com/office/drawing/2014/main" id="{912DD8D4-6F74-40FB-A1F8-57F4CEE54C72}"/>
              </a:ext>
            </a:extLst>
          </p:cNvPr>
          <p:cNvSpPr>
            <a:spLocks xmlns:a="http://schemas.openxmlformats.org/drawingml/2006/main" noGrp="1"/>
          </p:cNvSpPr>
          <p:nvPr/>
        </p:nvSpPr>
        <p:spPr>
          <a:xfrm xmlns:a="http://schemas.openxmlformats.org/drawingml/2006/main">
            <a:off x="10858500" y="3000375"/>
            <a:ext cx="381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0702"/>
          </a:bodyPr>
          <a:lstStyle xmlns:a="http://schemas.openxmlformats.org/drawingml/2006/main"/>
          <a:p xmlns:a="http://schemas.openxmlformats.org/drawingml/2006/main">
            <a:pPr algn="l">
              <a:defRPr sz="1425" b="1">
                <a:solidFill>
                  <a:srgbClr val="142735"/>
                </a:solidFill>
                <a:latin typeface="Aptos"/>
                <a:ea typeface="Aptos"/>
                <a:cs typeface="Aptos"/>
              </a:defRPr>
            </a:pPr>
            <a:r>
              <a:rPr sz="1425" b="1">
                <a:solidFill>
                  <a:srgbClr val="142735"/>
                </a:solidFill>
                <a:latin typeface="Aptos"/>
                <a:ea typeface="Aptos"/>
                <a:cs typeface="Aptos"/>
              </a:rPr>
              <a:t>Y</a:t>
            </a:r>
          </a:p>
        </p:txBody>
      </p:sp>
      <p:sp>
        <p:nvSpPr>
          <p:cNvPr id="33" name="">
            <a:extLst xmlns:a="http://schemas.openxmlformats.org/drawingml/2006/main">
              <a:ext uri="{FF2B5EF4-FFF2-40B4-BE49-F238E27FC236}">
                <a16:creationId xmlns:a16="http://schemas.microsoft.com/office/drawing/2014/main" id="{EE478514-0A21-483D-846D-9052B00C7BC8}"/>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34" name="">
            <a:extLst xmlns:a="http://schemas.openxmlformats.org/drawingml/2006/main">
              <a:ext uri="{FF2B5EF4-FFF2-40B4-BE49-F238E27FC236}">
                <a16:creationId xmlns:a16="http://schemas.microsoft.com/office/drawing/2014/main" id="{24E09B20-1B32-4A82-83BA-39CADE32DD01}"/>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MUX поєднує дешифрування адреси та кероване пропускання даних.</a:t>
            </a:r>
          </a:p>
        </p:txBody>
      </p:sp>
    </p:spTree>
    <p:extLst>
      <p:ext uri="{BB962C8B-B14F-4D97-AF65-F5344CB8AC3E}">
        <p14:creationId xmlns:p14="http://schemas.microsoft.com/office/powerpoint/2010/main" val="1553286787"/>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4F0AABB5-FCF8-42A6-9B89-E038E088A5E1}"/>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EB1D9E9-BB7C-461F-9BFD-C5326CB6EFAE}"/>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РЕАЛІЗАЦІЯ ФУНКЦІЇ ЧЕРЕЗ MUX</a:t>
            </a:r>
          </a:p>
        </p:txBody>
      </p:sp>
      <p:sp>
        <p:nvSpPr>
          <p:cNvPr id="3" name="">
            <a:extLst xmlns:a="http://schemas.openxmlformats.org/drawingml/2006/main">
              <a:ext uri="{FF2B5EF4-FFF2-40B4-BE49-F238E27FC236}">
                <a16:creationId xmlns:a16="http://schemas.microsoft.com/office/drawing/2014/main" id="{5E1E4DB8-514C-4EBA-8E6D-FB4362573960}"/>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Функція F=Σm(1,2,6,7)</a:t>
            </a:r>
          </a:p>
        </p:txBody>
      </p:sp>
      <p:sp>
        <p:nvSpPr>
          <p:cNvPr id="4" name="">
            <a:extLst xmlns:a="http://schemas.openxmlformats.org/drawingml/2006/main">
              <a:ext uri="{FF2B5EF4-FFF2-40B4-BE49-F238E27FC236}">
                <a16:creationId xmlns:a16="http://schemas.microsoft.com/office/drawing/2014/main" id="{38D814F9-DAC5-4D0E-96C2-017886504680}"/>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B82C5262-CD66-47A4-A4CC-A6B193BBC662}"/>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21</a:t>
            </a:r>
          </a:p>
        </p:txBody>
      </p:sp>
      <p:sp>
        <p:nvSpPr>
          <p:cNvPr id="6" name="">
            <a:extLst xmlns:a="http://schemas.openxmlformats.org/drawingml/2006/main">
              <a:ext uri="{FF2B5EF4-FFF2-40B4-BE49-F238E27FC236}">
                <a16:creationId xmlns:a16="http://schemas.microsoft.com/office/drawing/2014/main" id="{A858B46F-E191-4DF0-8C8B-FCAE9F552806}"/>
              </a:ext>
            </a:extLst>
          </p:cNvPr>
          <p:cNvSpPr>
            <a:spLocks xmlns:a="http://schemas.openxmlformats.org/drawingml/2006/main" noGrp="1"/>
          </p:cNvSpPr>
          <p:nvPr/>
        </p:nvSpPr>
        <p:spPr>
          <a:xfrm xmlns:a="http://schemas.openxmlformats.org/drawingml/2006/main">
            <a:off x="4905375" y="1809750"/>
            <a:ext cx="2190750" cy="3048000"/>
          </a:xfrm>
          <a:prstGeom xmlns:a="http://schemas.openxmlformats.org/drawingml/2006/main" prst="trapezoid">
            <a:avLst/>
          </a:prstGeom>
          <a:solidFill xmlns:a="http://schemas.openxmlformats.org/drawingml/2006/main">
            <a:srgbClr val="EAF3F8"/>
          </a:solidFill>
          <a:ln xmlns:a="http://schemas.openxmlformats.org/drawingml/2006/main" w="14288">
            <a:solidFill>
              <a:srgbClr val="0F9DA8"/>
            </a:solidFill>
            <a:prstDash val="solid"/>
          </a:ln>
        </p:spPr>
      </p:sp>
      <p:sp>
        <p:nvSpPr>
          <p:cNvPr id="7" name="">
            <a:extLst xmlns:a="http://schemas.openxmlformats.org/drawingml/2006/main">
              <a:ext uri="{FF2B5EF4-FFF2-40B4-BE49-F238E27FC236}">
                <a16:creationId xmlns:a16="http://schemas.microsoft.com/office/drawing/2014/main" id="{F57CF362-10B1-492B-8821-288765C6AE4B}"/>
              </a:ext>
            </a:extLst>
          </p:cNvPr>
          <p:cNvSpPr>
            <a:spLocks xmlns:a="http://schemas.openxmlformats.org/drawingml/2006/main" noGrp="1"/>
          </p:cNvSpPr>
          <p:nvPr/>
        </p:nvSpPr>
        <p:spPr>
          <a:xfrm xmlns:a="http://schemas.openxmlformats.org/drawingml/2006/main">
            <a:off x="5019675" y="3143250"/>
            <a:ext cx="19621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66667"/>
          </a:bodyPr>
          <a:lstStyle xmlns:a="http://schemas.openxmlformats.org/drawingml/2006/main"/>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MUX</a:t>
            </a:r>
          </a:p>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4→1</a:t>
            </a:r>
          </a:p>
        </p:txBody>
      </p:sp>
      <p:sp>
        <p:nvSpPr>
          <p:cNvPr id="8" name="">
            <a:extLst xmlns:a="http://schemas.openxmlformats.org/drawingml/2006/main">
              <a:ext uri="{FF2B5EF4-FFF2-40B4-BE49-F238E27FC236}">
                <a16:creationId xmlns:a16="http://schemas.microsoft.com/office/drawing/2014/main" id="{2413EAB3-3785-40D2-8FED-4704A6DFC9A1}"/>
              </a:ext>
            </a:extLst>
          </p:cNvPr>
          <p:cNvSpPr>
            <a:spLocks xmlns:a="http://schemas.openxmlformats.org/drawingml/2006/main" noGrp="1"/>
          </p:cNvSpPr>
          <p:nvPr/>
        </p:nvSpPr>
        <p:spPr>
          <a:xfrm xmlns:a="http://schemas.openxmlformats.org/drawingml/2006/main">
            <a:off x="2476500" y="2238375"/>
            <a:ext cx="2428875"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9" name="">
            <a:extLst xmlns:a="http://schemas.openxmlformats.org/drawingml/2006/main">
              <a:ext uri="{FF2B5EF4-FFF2-40B4-BE49-F238E27FC236}">
                <a16:creationId xmlns:a16="http://schemas.microsoft.com/office/drawing/2014/main" id="{222FF741-2BFB-4D97-9C5F-392D9D5E9617}"/>
              </a:ext>
            </a:extLst>
          </p:cNvPr>
          <p:cNvSpPr>
            <a:spLocks xmlns:a="http://schemas.openxmlformats.org/drawingml/2006/main" noGrp="1"/>
          </p:cNvSpPr>
          <p:nvPr/>
        </p:nvSpPr>
        <p:spPr>
          <a:xfrm xmlns:a="http://schemas.openxmlformats.org/drawingml/2006/main">
            <a:off x="1809750" y="2105025"/>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417"/>
          </a:bodyPr>
          <a:lstStyle xmlns:a="http://schemas.openxmlformats.org/drawingml/2006/main"/>
          <a:p xmlns:a="http://schemas.openxmlformats.org/drawingml/2006/main">
            <a:pPr algn="l">
              <a:defRPr sz="1200" b="1">
                <a:solidFill>
                  <a:srgbClr val="142735"/>
                </a:solidFill>
                <a:latin typeface="Aptos"/>
                <a:ea typeface="Aptos"/>
                <a:cs typeface="Aptos"/>
              </a:defRPr>
            </a:pPr>
            <a:r>
              <a:rPr sz="1200" b="1">
                <a:solidFill>
                  <a:srgbClr val="142735"/>
                </a:solidFill>
                <a:latin typeface="Aptos"/>
                <a:ea typeface="Aptos"/>
                <a:cs typeface="Aptos"/>
              </a:rPr>
              <a:t>I0</a:t>
            </a:r>
          </a:p>
        </p:txBody>
      </p:sp>
      <p:sp>
        <p:nvSpPr>
          <p:cNvPr id="10" name="">
            <a:extLst xmlns:a="http://schemas.openxmlformats.org/drawingml/2006/main">
              <a:ext uri="{FF2B5EF4-FFF2-40B4-BE49-F238E27FC236}">
                <a16:creationId xmlns:a16="http://schemas.microsoft.com/office/drawing/2014/main" id="{91827099-0FD2-48A2-AA47-90BC68029664}"/>
              </a:ext>
            </a:extLst>
          </p:cNvPr>
          <p:cNvSpPr>
            <a:spLocks xmlns:a="http://schemas.openxmlformats.org/drawingml/2006/main" noGrp="1"/>
          </p:cNvSpPr>
          <p:nvPr/>
        </p:nvSpPr>
        <p:spPr>
          <a:xfrm xmlns:a="http://schemas.openxmlformats.org/drawingml/2006/main">
            <a:off x="2476500" y="2968625"/>
            <a:ext cx="2428875"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11" name="">
            <a:extLst xmlns:a="http://schemas.openxmlformats.org/drawingml/2006/main">
              <a:ext uri="{FF2B5EF4-FFF2-40B4-BE49-F238E27FC236}">
                <a16:creationId xmlns:a16="http://schemas.microsoft.com/office/drawing/2014/main" id="{6F000F62-87BA-4006-900D-C0E4CB3CDE24}"/>
              </a:ext>
            </a:extLst>
          </p:cNvPr>
          <p:cNvSpPr>
            <a:spLocks xmlns:a="http://schemas.openxmlformats.org/drawingml/2006/main" noGrp="1"/>
          </p:cNvSpPr>
          <p:nvPr/>
        </p:nvSpPr>
        <p:spPr>
          <a:xfrm xmlns:a="http://schemas.openxmlformats.org/drawingml/2006/main">
            <a:off x="1809750" y="2835275"/>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417"/>
          </a:bodyPr>
          <a:lstStyle xmlns:a="http://schemas.openxmlformats.org/drawingml/2006/main"/>
          <a:p xmlns:a="http://schemas.openxmlformats.org/drawingml/2006/main">
            <a:pPr algn="l">
              <a:defRPr sz="1200" b="1">
                <a:solidFill>
                  <a:srgbClr val="142735"/>
                </a:solidFill>
                <a:latin typeface="Aptos"/>
                <a:ea typeface="Aptos"/>
                <a:cs typeface="Aptos"/>
              </a:defRPr>
            </a:pPr>
            <a:r>
              <a:rPr sz="1200" b="1">
                <a:solidFill>
                  <a:srgbClr val="142735"/>
                </a:solidFill>
                <a:latin typeface="Aptos"/>
                <a:ea typeface="Aptos"/>
                <a:cs typeface="Aptos"/>
              </a:rPr>
              <a:t>I1</a:t>
            </a:r>
          </a:p>
        </p:txBody>
      </p:sp>
      <p:sp>
        <p:nvSpPr>
          <p:cNvPr id="12" name="">
            <a:extLst xmlns:a="http://schemas.openxmlformats.org/drawingml/2006/main">
              <a:ext uri="{FF2B5EF4-FFF2-40B4-BE49-F238E27FC236}">
                <a16:creationId xmlns:a16="http://schemas.microsoft.com/office/drawing/2014/main" id="{12EC6921-BD64-489B-82F8-E333298468A7}"/>
              </a:ext>
            </a:extLst>
          </p:cNvPr>
          <p:cNvSpPr>
            <a:spLocks xmlns:a="http://schemas.openxmlformats.org/drawingml/2006/main" noGrp="1"/>
          </p:cNvSpPr>
          <p:nvPr/>
        </p:nvSpPr>
        <p:spPr>
          <a:xfrm xmlns:a="http://schemas.openxmlformats.org/drawingml/2006/main">
            <a:off x="2476500" y="3698875"/>
            <a:ext cx="2428875" cy="0"/>
          </a:xfrm>
          <a:prstGeom xmlns:a="http://schemas.openxmlformats.org/drawingml/2006/main" prst="line">
            <a:avLst/>
          </a:prstGeom>
          <a:noFill xmlns:a="http://schemas.openxmlformats.org/drawingml/2006/main"/>
          <a:ln xmlns:a="http://schemas.openxmlformats.org/drawingml/2006/main" w="28575">
            <a:solidFill>
              <a:srgbClr val="0F9DA8"/>
            </a:solidFill>
            <a:prstDash val="solid"/>
          </a:ln>
        </p:spPr>
      </p:sp>
      <p:sp>
        <p:nvSpPr>
          <p:cNvPr id="13" name="">
            <a:extLst xmlns:a="http://schemas.openxmlformats.org/drawingml/2006/main">
              <a:ext uri="{FF2B5EF4-FFF2-40B4-BE49-F238E27FC236}">
                <a16:creationId xmlns:a16="http://schemas.microsoft.com/office/drawing/2014/main" id="{52315D5B-C4D1-4FC2-8403-5A9604AEA053}"/>
              </a:ext>
            </a:extLst>
          </p:cNvPr>
          <p:cNvSpPr>
            <a:spLocks xmlns:a="http://schemas.openxmlformats.org/drawingml/2006/main" noGrp="1"/>
          </p:cNvSpPr>
          <p:nvPr/>
        </p:nvSpPr>
        <p:spPr>
          <a:xfrm xmlns:a="http://schemas.openxmlformats.org/drawingml/2006/main">
            <a:off x="1809750" y="3565525"/>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417"/>
          </a:bodyPr>
          <a:lstStyle xmlns:a="http://schemas.openxmlformats.org/drawingml/2006/main"/>
          <a:p xmlns:a="http://schemas.openxmlformats.org/drawingml/2006/main">
            <a:pPr algn="l">
              <a:defRPr sz="1200" b="1">
                <a:solidFill>
                  <a:srgbClr val="142735"/>
                </a:solidFill>
                <a:latin typeface="Aptos"/>
                <a:ea typeface="Aptos"/>
                <a:cs typeface="Aptos"/>
              </a:defRPr>
            </a:pPr>
            <a:r>
              <a:rPr sz="1200" b="1">
                <a:solidFill>
                  <a:srgbClr val="142735"/>
                </a:solidFill>
                <a:latin typeface="Aptos"/>
                <a:ea typeface="Aptos"/>
                <a:cs typeface="Aptos"/>
              </a:rPr>
              <a:t>I2</a:t>
            </a:r>
          </a:p>
        </p:txBody>
      </p:sp>
      <p:sp>
        <p:nvSpPr>
          <p:cNvPr id="14" name="">
            <a:extLst xmlns:a="http://schemas.openxmlformats.org/drawingml/2006/main">
              <a:ext uri="{FF2B5EF4-FFF2-40B4-BE49-F238E27FC236}">
                <a16:creationId xmlns:a16="http://schemas.microsoft.com/office/drawing/2014/main" id="{4D51CB3F-1F0A-4B51-84E3-D9BBDEA90568}"/>
              </a:ext>
            </a:extLst>
          </p:cNvPr>
          <p:cNvSpPr>
            <a:spLocks xmlns:a="http://schemas.openxmlformats.org/drawingml/2006/main" noGrp="1"/>
          </p:cNvSpPr>
          <p:nvPr/>
        </p:nvSpPr>
        <p:spPr>
          <a:xfrm xmlns:a="http://schemas.openxmlformats.org/drawingml/2006/main">
            <a:off x="2476500" y="4429125"/>
            <a:ext cx="2428875"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15" name="">
            <a:extLst xmlns:a="http://schemas.openxmlformats.org/drawingml/2006/main">
              <a:ext uri="{FF2B5EF4-FFF2-40B4-BE49-F238E27FC236}">
                <a16:creationId xmlns:a16="http://schemas.microsoft.com/office/drawing/2014/main" id="{27178C4F-E1C0-4336-8CF0-35D72866FF5A}"/>
              </a:ext>
            </a:extLst>
          </p:cNvPr>
          <p:cNvSpPr>
            <a:spLocks xmlns:a="http://schemas.openxmlformats.org/drawingml/2006/main" noGrp="1"/>
          </p:cNvSpPr>
          <p:nvPr/>
        </p:nvSpPr>
        <p:spPr>
          <a:xfrm xmlns:a="http://schemas.openxmlformats.org/drawingml/2006/main">
            <a:off x="1809750" y="4295775"/>
            <a:ext cx="476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417"/>
          </a:bodyPr>
          <a:lstStyle xmlns:a="http://schemas.openxmlformats.org/drawingml/2006/main"/>
          <a:p xmlns:a="http://schemas.openxmlformats.org/drawingml/2006/main">
            <a:pPr algn="l">
              <a:defRPr sz="1200" b="1">
                <a:solidFill>
                  <a:srgbClr val="142735"/>
                </a:solidFill>
                <a:latin typeface="Aptos"/>
                <a:ea typeface="Aptos"/>
                <a:cs typeface="Aptos"/>
              </a:defRPr>
            </a:pPr>
            <a:r>
              <a:rPr sz="1200" b="1">
                <a:solidFill>
                  <a:srgbClr val="142735"/>
                </a:solidFill>
                <a:latin typeface="Aptos"/>
                <a:ea typeface="Aptos"/>
                <a:cs typeface="Aptos"/>
              </a:rPr>
              <a:t>I3</a:t>
            </a:r>
          </a:p>
        </p:txBody>
      </p:sp>
      <p:sp>
        <p:nvSpPr>
          <p:cNvPr id="16" name="">
            <a:extLst xmlns:a="http://schemas.openxmlformats.org/drawingml/2006/main">
              <a:ext uri="{FF2B5EF4-FFF2-40B4-BE49-F238E27FC236}">
                <a16:creationId xmlns:a16="http://schemas.microsoft.com/office/drawing/2014/main" id="{54691061-CC23-4B77-988F-593DF5506D40}"/>
              </a:ext>
            </a:extLst>
          </p:cNvPr>
          <p:cNvSpPr>
            <a:spLocks xmlns:a="http://schemas.openxmlformats.org/drawingml/2006/main" noGrp="1"/>
          </p:cNvSpPr>
          <p:nvPr/>
        </p:nvSpPr>
        <p:spPr>
          <a:xfrm xmlns:a="http://schemas.openxmlformats.org/drawingml/2006/main">
            <a:off x="7096125" y="3333750"/>
            <a:ext cx="2428875" cy="0"/>
          </a:xfrm>
          <a:prstGeom xmlns:a="http://schemas.openxmlformats.org/drawingml/2006/main" prst="line">
            <a:avLst/>
          </a:prstGeom>
          <a:noFill xmlns:a="http://schemas.openxmlformats.org/drawingml/2006/main"/>
          <a:ln xmlns:a="http://schemas.openxmlformats.org/drawingml/2006/main" w="38100">
            <a:solidFill>
              <a:srgbClr val="0F9DA8"/>
            </a:solidFill>
            <a:prstDash val="solid"/>
          </a:ln>
        </p:spPr>
      </p:sp>
      <p:sp>
        <p:nvSpPr>
          <p:cNvPr id="17" name="">
            <a:extLst xmlns:a="http://schemas.openxmlformats.org/drawingml/2006/main">
              <a:ext uri="{FF2B5EF4-FFF2-40B4-BE49-F238E27FC236}">
                <a16:creationId xmlns:a16="http://schemas.microsoft.com/office/drawing/2014/main" id="{35A0A1FC-87C7-4FC7-9BC4-D29603397317}"/>
              </a:ext>
            </a:extLst>
          </p:cNvPr>
          <p:cNvSpPr>
            <a:spLocks xmlns:a="http://schemas.openxmlformats.org/drawingml/2006/main" noGrp="1"/>
          </p:cNvSpPr>
          <p:nvPr/>
        </p:nvSpPr>
        <p:spPr>
          <a:xfrm xmlns:a="http://schemas.openxmlformats.org/drawingml/2006/main">
            <a:off x="9620250" y="3190875"/>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0702"/>
          </a:bodyPr>
          <a:lstStyle xmlns:a="http://schemas.openxmlformats.org/drawingml/2006/main"/>
          <a:p xmlns:a="http://schemas.openxmlformats.org/drawingml/2006/main">
            <a:pPr algn="l">
              <a:defRPr sz="1425" b="1">
                <a:solidFill>
                  <a:srgbClr val="142735"/>
                </a:solidFill>
                <a:latin typeface="Aptos"/>
                <a:ea typeface="Aptos"/>
                <a:cs typeface="Aptos"/>
              </a:defRPr>
            </a:pPr>
            <a:r>
              <a:rPr sz="1425" b="1">
                <a:solidFill>
                  <a:srgbClr val="142735"/>
                </a:solidFill>
                <a:latin typeface="Aptos"/>
                <a:ea typeface="Aptos"/>
                <a:cs typeface="Aptos"/>
              </a:rPr>
              <a:t>Y</a:t>
            </a:r>
          </a:p>
        </p:txBody>
      </p:sp>
      <p:sp>
        <p:nvSpPr>
          <p:cNvPr id="18" name="">
            <a:extLst xmlns:a="http://schemas.openxmlformats.org/drawingml/2006/main">
              <a:ext uri="{FF2B5EF4-FFF2-40B4-BE49-F238E27FC236}">
                <a16:creationId xmlns:a16="http://schemas.microsoft.com/office/drawing/2014/main" id="{2F741C12-5D20-452C-8A8A-66ED9391518F}"/>
              </a:ext>
            </a:extLst>
          </p:cNvPr>
          <p:cNvSpPr>
            <a:spLocks xmlns:a="http://schemas.openxmlformats.org/drawingml/2006/main" noGrp="1"/>
          </p:cNvSpPr>
          <p:nvPr/>
        </p:nvSpPr>
        <p:spPr>
          <a:xfrm xmlns:a="http://schemas.openxmlformats.org/drawingml/2006/main">
            <a:off x="6000750" y="4857750"/>
            <a:ext cx="0" cy="571500"/>
          </a:xfrm>
          <a:prstGeom xmlns:a="http://schemas.openxmlformats.org/drawingml/2006/main" prst="line">
            <a:avLst/>
          </a:prstGeom>
          <a:noFill xmlns:a="http://schemas.openxmlformats.org/drawingml/2006/main"/>
          <a:ln xmlns:a="http://schemas.openxmlformats.org/drawingml/2006/main" w="28575">
            <a:solidFill>
              <a:srgbClr val="F3A712"/>
            </a:solidFill>
            <a:prstDash val="solid"/>
          </a:ln>
        </p:spPr>
      </p:sp>
      <p:sp>
        <p:nvSpPr>
          <p:cNvPr id="19" name="">
            <a:extLst xmlns:a="http://schemas.openxmlformats.org/drawingml/2006/main">
              <a:ext uri="{FF2B5EF4-FFF2-40B4-BE49-F238E27FC236}">
                <a16:creationId xmlns:a16="http://schemas.microsoft.com/office/drawing/2014/main" id="{7ABB2316-10B8-4741-8990-158109AF0FFE}"/>
              </a:ext>
            </a:extLst>
          </p:cNvPr>
          <p:cNvSpPr>
            <a:spLocks xmlns:a="http://schemas.openxmlformats.org/drawingml/2006/main" noGrp="1"/>
          </p:cNvSpPr>
          <p:nvPr/>
        </p:nvSpPr>
        <p:spPr>
          <a:xfrm xmlns:a="http://schemas.openxmlformats.org/drawingml/2006/main">
            <a:off x="1952625" y="1619250"/>
            <a:ext cx="1143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185"/>
          </a:bodyPr>
          <a:lstStyle xmlns:a="http://schemas.openxmlformats.org/drawingml/2006/main"/>
          <a:p xmlns:a="http://schemas.openxmlformats.org/drawingml/2006/main">
            <a:pPr algn="l">
              <a:defRPr sz="1350" b="1">
                <a:solidFill>
                  <a:srgbClr val="0F9DA8"/>
                </a:solidFill>
                <a:latin typeface="Aptos"/>
                <a:ea typeface="Aptos"/>
                <a:cs typeface="Aptos"/>
              </a:defRPr>
            </a:pPr>
            <a:r>
              <a:rPr sz="1350" b="1">
                <a:solidFill>
                  <a:srgbClr val="0F9DA8"/>
                </a:solidFill>
                <a:latin typeface="Aptos"/>
                <a:ea typeface="Aptos"/>
                <a:cs typeface="Aptos"/>
              </a:rPr>
              <a:t>I₀=C</a:t>
            </a:r>
          </a:p>
        </p:txBody>
      </p:sp>
      <p:sp>
        <p:nvSpPr>
          <p:cNvPr id="20" name="">
            <a:extLst xmlns:a="http://schemas.openxmlformats.org/drawingml/2006/main">
              <a:ext uri="{FF2B5EF4-FFF2-40B4-BE49-F238E27FC236}">
                <a16:creationId xmlns:a16="http://schemas.microsoft.com/office/drawing/2014/main" id="{9A606F3E-260A-4759-85AC-C6AB37E34F98}"/>
              </a:ext>
            </a:extLst>
          </p:cNvPr>
          <p:cNvSpPr>
            <a:spLocks xmlns:a="http://schemas.openxmlformats.org/drawingml/2006/main" noGrp="1"/>
          </p:cNvSpPr>
          <p:nvPr/>
        </p:nvSpPr>
        <p:spPr>
          <a:xfrm xmlns:a="http://schemas.openxmlformats.org/drawingml/2006/main">
            <a:off x="1952625" y="2476500"/>
            <a:ext cx="1143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185"/>
          </a:bodyPr>
          <a:lstStyle xmlns:a="http://schemas.openxmlformats.org/drawingml/2006/main"/>
          <a:p xmlns:a="http://schemas.openxmlformats.org/drawingml/2006/main">
            <a:pPr algn="l">
              <a:defRPr sz="1350" b="1">
                <a:solidFill>
                  <a:srgbClr val="0F9DA8"/>
                </a:solidFill>
                <a:latin typeface="Aptos"/>
                <a:ea typeface="Aptos"/>
                <a:cs typeface="Aptos"/>
              </a:defRPr>
            </a:pPr>
            <a:r>
              <a:rPr sz="1350" b="1">
                <a:solidFill>
                  <a:srgbClr val="0F9DA8"/>
                </a:solidFill>
                <a:latin typeface="Aptos"/>
                <a:ea typeface="Aptos"/>
                <a:cs typeface="Aptos"/>
              </a:rPr>
              <a:t>I₁=C̅</a:t>
            </a:r>
          </a:p>
        </p:txBody>
      </p:sp>
      <p:sp>
        <p:nvSpPr>
          <p:cNvPr id="21" name="">
            <a:extLst xmlns:a="http://schemas.openxmlformats.org/drawingml/2006/main">
              <a:ext uri="{FF2B5EF4-FFF2-40B4-BE49-F238E27FC236}">
                <a16:creationId xmlns:a16="http://schemas.microsoft.com/office/drawing/2014/main" id="{37246026-321E-42D9-A086-1C68F1BE00CC}"/>
              </a:ext>
            </a:extLst>
          </p:cNvPr>
          <p:cNvSpPr>
            <a:spLocks xmlns:a="http://schemas.openxmlformats.org/drawingml/2006/main" noGrp="1"/>
          </p:cNvSpPr>
          <p:nvPr/>
        </p:nvSpPr>
        <p:spPr>
          <a:xfrm xmlns:a="http://schemas.openxmlformats.org/drawingml/2006/main">
            <a:off x="1952625" y="3333750"/>
            <a:ext cx="1143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185"/>
          </a:bodyPr>
          <a:lstStyle xmlns:a="http://schemas.openxmlformats.org/drawingml/2006/main"/>
          <a:p xmlns:a="http://schemas.openxmlformats.org/drawingml/2006/main">
            <a:pPr algn="l">
              <a:defRPr sz="1350" b="1">
                <a:solidFill>
                  <a:srgbClr val="586B78"/>
                </a:solidFill>
                <a:latin typeface="Aptos"/>
                <a:ea typeface="Aptos"/>
                <a:cs typeface="Aptos"/>
              </a:defRPr>
            </a:pPr>
            <a:r>
              <a:rPr sz="1350" b="1">
                <a:solidFill>
                  <a:srgbClr val="586B78"/>
                </a:solidFill>
                <a:latin typeface="Aptos"/>
                <a:ea typeface="Aptos"/>
                <a:cs typeface="Aptos"/>
              </a:rPr>
              <a:t>I₂=0</a:t>
            </a:r>
          </a:p>
        </p:txBody>
      </p:sp>
      <p:sp>
        <p:nvSpPr>
          <p:cNvPr id="22" name="">
            <a:extLst xmlns:a="http://schemas.openxmlformats.org/drawingml/2006/main">
              <a:ext uri="{FF2B5EF4-FFF2-40B4-BE49-F238E27FC236}">
                <a16:creationId xmlns:a16="http://schemas.microsoft.com/office/drawing/2014/main" id="{E8E75258-0941-411E-B132-E017C2804A72}"/>
              </a:ext>
            </a:extLst>
          </p:cNvPr>
          <p:cNvSpPr>
            <a:spLocks xmlns:a="http://schemas.openxmlformats.org/drawingml/2006/main" noGrp="1"/>
          </p:cNvSpPr>
          <p:nvPr/>
        </p:nvSpPr>
        <p:spPr>
          <a:xfrm xmlns:a="http://schemas.openxmlformats.org/drawingml/2006/main">
            <a:off x="1952625" y="4191000"/>
            <a:ext cx="1143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185"/>
          </a:bodyPr>
          <a:lstStyle xmlns:a="http://schemas.openxmlformats.org/drawingml/2006/main"/>
          <a:p xmlns:a="http://schemas.openxmlformats.org/drawingml/2006/main">
            <a:pPr algn="l">
              <a:defRPr sz="1350" b="1">
                <a:solidFill>
                  <a:srgbClr val="0B2035"/>
                </a:solidFill>
                <a:latin typeface="Aptos"/>
                <a:ea typeface="Aptos"/>
                <a:cs typeface="Aptos"/>
              </a:defRPr>
            </a:pPr>
            <a:r>
              <a:rPr sz="1350" b="1">
                <a:solidFill>
                  <a:srgbClr val="0B2035"/>
                </a:solidFill>
                <a:latin typeface="Aptos"/>
                <a:ea typeface="Aptos"/>
                <a:cs typeface="Aptos"/>
              </a:rPr>
              <a:t>I₃=1</a:t>
            </a:r>
          </a:p>
        </p:txBody>
      </p:sp>
      <p:sp>
        <p:nvSpPr>
          <p:cNvPr id="23" name="">
            <a:extLst xmlns:a="http://schemas.openxmlformats.org/drawingml/2006/main">
              <a:ext uri="{FF2B5EF4-FFF2-40B4-BE49-F238E27FC236}">
                <a16:creationId xmlns:a16="http://schemas.microsoft.com/office/drawing/2014/main" id="{4957BB61-3432-4DCA-B2A9-1E724AE1A64D}"/>
              </a:ext>
            </a:extLst>
          </p:cNvPr>
          <p:cNvSpPr>
            <a:spLocks xmlns:a="http://schemas.openxmlformats.org/drawingml/2006/main" noGrp="1"/>
          </p:cNvSpPr>
          <p:nvPr/>
        </p:nvSpPr>
        <p:spPr>
          <a:xfrm xmlns:a="http://schemas.openxmlformats.org/drawingml/2006/main">
            <a:off x="4524375" y="5286375"/>
            <a:ext cx="304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500" b="1">
                <a:solidFill>
                  <a:srgbClr val="F3A712"/>
                </a:solidFill>
                <a:latin typeface="Aptos"/>
                <a:ea typeface="Aptos"/>
                <a:cs typeface="Aptos"/>
              </a:defRPr>
            </a:pPr>
            <a:r>
              <a:rPr sz="1500" b="1">
                <a:solidFill>
                  <a:srgbClr val="F3A712"/>
                </a:solidFill>
                <a:latin typeface="Aptos"/>
                <a:ea typeface="Aptos"/>
                <a:cs typeface="Aptos"/>
              </a:rPr>
              <a:t>S₁=A   S₀=B</a:t>
            </a:r>
          </a:p>
        </p:txBody>
      </p:sp>
      <p:sp>
        <p:nvSpPr>
          <p:cNvPr id="24" name="">
            <a:extLst xmlns:a="http://schemas.openxmlformats.org/drawingml/2006/main">
              <a:ext uri="{FF2B5EF4-FFF2-40B4-BE49-F238E27FC236}">
                <a16:creationId xmlns:a16="http://schemas.microsoft.com/office/drawing/2014/main" id="{6D8D0535-3DE5-4586-A38C-26A5723AE92E}"/>
              </a:ext>
            </a:extLst>
          </p:cNvPr>
          <p:cNvSpPr>
            <a:spLocks xmlns:a="http://schemas.openxmlformats.org/drawingml/2006/main" noGrp="1"/>
          </p:cNvSpPr>
          <p:nvPr/>
        </p:nvSpPr>
        <p:spPr>
          <a:xfrm xmlns:a="http://schemas.openxmlformats.org/drawingml/2006/main">
            <a:off x="8096250" y="1905000"/>
            <a:ext cx="30480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2100" b="1">
                <a:solidFill>
                  <a:srgbClr val="0B2035"/>
                </a:solidFill>
                <a:latin typeface="Aptos"/>
                <a:ea typeface="Aptos"/>
                <a:cs typeface="Aptos"/>
              </a:defRPr>
            </a:pPr>
            <a:r>
              <a:rPr sz="2100" b="1">
                <a:solidFill>
                  <a:srgbClr val="0B2035"/>
                </a:solidFill>
                <a:latin typeface="Aptos"/>
                <a:ea typeface="Aptos"/>
                <a:cs typeface="Aptos"/>
              </a:rPr>
              <a:t>F=Σm(1,2,6,7)</a:t>
            </a:r>
          </a:p>
        </p:txBody>
      </p:sp>
      <p:sp>
        <p:nvSpPr>
          <p:cNvPr id="25" name="">
            <a:extLst xmlns:a="http://schemas.openxmlformats.org/drawingml/2006/main">
              <a:ext uri="{FF2B5EF4-FFF2-40B4-BE49-F238E27FC236}">
                <a16:creationId xmlns:a16="http://schemas.microsoft.com/office/drawing/2014/main" id="{2F8CD022-02B5-4D9E-8ACF-633E920ED6A8}"/>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26" name="">
            <a:extLst xmlns:a="http://schemas.openxmlformats.org/drawingml/2006/main">
              <a:ext uri="{FF2B5EF4-FFF2-40B4-BE49-F238E27FC236}">
                <a16:creationId xmlns:a16="http://schemas.microsoft.com/office/drawing/2014/main" id="{D9497EA8-7067-49E0-8ABC-78D445BA5A57}"/>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Дві змінні керують вибором, а залежність від третьої переноситься на інформаційні входи.</a:t>
            </a:r>
          </a:p>
        </p:txBody>
      </p:sp>
    </p:spTree>
    <p:extLst>
      <p:ext uri="{BB962C8B-B14F-4D97-AF65-F5344CB8AC3E}">
        <p14:creationId xmlns:p14="http://schemas.microsoft.com/office/powerpoint/2010/main" val="1968796502"/>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E5CEF8A4-AF59-4CD7-B7FC-AA4069C8A568}"/>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8FB0A743-B8A7-4E49-98A5-BBC7AC448F91}"/>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РЕАЛІЗАЦІЯ ФУНКЦІЇ ЧЕРЕЗ MUX</a:t>
            </a:r>
          </a:p>
        </p:txBody>
      </p:sp>
      <p:sp>
        <p:nvSpPr>
          <p:cNvPr id="3" name="">
            <a:extLst xmlns:a="http://schemas.openxmlformats.org/drawingml/2006/main">
              <a:ext uri="{FF2B5EF4-FFF2-40B4-BE49-F238E27FC236}">
                <a16:creationId xmlns:a16="http://schemas.microsoft.com/office/drawing/2014/main" id="{84FE718D-ED7C-47CC-B4B1-B46F16BEB70F}"/>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Визначення інформаційних входів</a:t>
            </a:r>
          </a:p>
        </p:txBody>
      </p:sp>
      <p:sp>
        <p:nvSpPr>
          <p:cNvPr id="4" name="">
            <a:extLst xmlns:a="http://schemas.openxmlformats.org/drawingml/2006/main">
              <a:ext uri="{FF2B5EF4-FFF2-40B4-BE49-F238E27FC236}">
                <a16:creationId xmlns:a16="http://schemas.microsoft.com/office/drawing/2014/main" id="{DA06213B-776A-42A2-B51C-7DBFE9E463AF}"/>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4B09E52B-12F3-46C0-B254-3A23998E94CB}"/>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22</a:t>
            </a:r>
          </a:p>
        </p:txBody>
      </p:sp>
      <p:graphicFrame>
        <p:nvGraphicFramePr>
          <p:cNvPr id="14" name=""/>
          <p:cNvGraphicFramePr/>
          <p:nvPr/>
        </p:nvGraphicFramePr>
        <p:xfrm>
          <a:off xmlns:a="http://schemas.openxmlformats.org/drawingml/2006/main" x="1666875" y="1524000"/>
          <a:ext xmlns:a="http://schemas.openxmlformats.org/drawingml/2006/main" cx="8858250" cy="3429000"/>
        </p:xfrm>
        <a:graphic xmlns:a="http://schemas.openxmlformats.org/drawingml/2006/main">
          <a:graphicData uri="http://schemas.openxmlformats.org/drawingml/2006/table">
            <a:tbl>
              <a:tblPr firstRow="1" bandRow="1"/>
              <a:tblGrid>
                <a:gridCol w="2214563"/>
                <a:gridCol w="2214563"/>
                <a:gridCol w="2214563"/>
                <a:gridCol w="2214563"/>
              </a:tblGrid>
              <a:tr h="685800">
                <a:tc>
                  <a:txBody>
                    <a:bodyPr/>
                    <a:lstStyle/>
                    <a:p>
                      <a:pPr algn="ctr"/>
                      <a:r>
                        <a:rPr sz="1350" b="1">
                          <a:solidFill>
                            <a:srgbClr val="FFFFFF"/>
                          </a:solidFill>
                          <a:latin typeface="Aptos"/>
                          <a:ea typeface="Aptos"/>
                          <a:cs typeface="Aptos"/>
                        </a:rPr>
                        <a:t>AB</a:t>
                      </a:r>
                    </a:p>
                  </a:txBody>
                  <a:tcPr marL="91440" marR="91440" marT="45720" marB="45720">
                    <a:solidFill>
                      <a:srgbClr val="163A5F"/>
                    </a:solidFill>
                  </a:tcPr>
                </a:tc>
                <a:tc>
                  <a:txBody>
                    <a:bodyPr/>
                    <a:lstStyle/>
                    <a:p>
                      <a:pPr algn="ctr"/>
                      <a:r>
                        <a:rPr sz="1350" b="1">
                          <a:solidFill>
                            <a:srgbClr val="FFFFFF"/>
                          </a:solidFill>
                          <a:latin typeface="Aptos"/>
                          <a:ea typeface="Aptos"/>
                          <a:cs typeface="Aptos"/>
                        </a:rPr>
                        <a:t>F(C=0)</a:t>
                      </a:r>
                    </a:p>
                  </a:txBody>
                  <a:tcPr marL="91440" marR="91440" marT="45720" marB="45720">
                    <a:solidFill>
                      <a:srgbClr val="163A5F"/>
                    </a:solidFill>
                  </a:tcPr>
                </a:tc>
                <a:tc>
                  <a:txBody>
                    <a:bodyPr/>
                    <a:lstStyle/>
                    <a:p>
                      <a:pPr algn="ctr"/>
                      <a:r>
                        <a:rPr sz="1350" b="1">
                          <a:solidFill>
                            <a:srgbClr val="FFFFFF"/>
                          </a:solidFill>
                          <a:latin typeface="Aptos"/>
                          <a:ea typeface="Aptos"/>
                          <a:cs typeface="Aptos"/>
                        </a:rPr>
                        <a:t>F(C=1)</a:t>
                      </a:r>
                    </a:p>
                  </a:txBody>
                  <a:tcPr marL="91440" marR="91440" marT="45720" marB="45720">
                    <a:solidFill>
                      <a:srgbClr val="163A5F"/>
                    </a:solidFill>
                  </a:tcPr>
                </a:tc>
                <a:tc>
                  <a:txBody>
                    <a:bodyPr/>
                    <a:lstStyle/>
                    <a:p>
                      <a:pPr algn="ctr"/>
                      <a:r>
                        <a:rPr sz="1350" b="1">
                          <a:solidFill>
                            <a:srgbClr val="FFFFFF"/>
                          </a:solidFill>
                          <a:latin typeface="Aptos"/>
                          <a:ea typeface="Aptos"/>
                          <a:cs typeface="Aptos"/>
                        </a:rPr>
                        <a:t>Підключення</a:t>
                      </a:r>
                    </a:p>
                  </a:txBody>
                  <a:tcPr marL="91440" marR="91440" marT="45720" marB="45720">
                    <a:solidFill>
                      <a:srgbClr val="163A5F"/>
                    </a:solidFill>
                  </a:tcPr>
                </a:tc>
              </a:tr>
              <a:tr h="685800">
                <a:tc>
                  <a:txBody>
                    <a:bodyPr/>
                    <a:lstStyle/>
                    <a:p>
                      <a:pPr algn="ctr"/>
                      <a:r>
                        <a:rPr sz="1350">
                          <a:solidFill>
                            <a:srgbClr val="142735"/>
                          </a:solidFill>
                          <a:latin typeface="Aptos"/>
                          <a:ea typeface="Aptos"/>
                          <a:cs typeface="Aptos"/>
                        </a:rPr>
                        <a:t>00</a:t>
                      </a:r>
                    </a:p>
                  </a:txBody>
                  <a:tcPr marL="91440" marR="91440" marT="45720" marB="45720">
                    <a:solidFill>
                      <a:srgbClr val="FFFFFF"/>
                    </a:solidFill>
                  </a:tcPr>
                </a:tc>
                <a:tc>
                  <a:txBody>
                    <a:bodyPr/>
                    <a:lstStyle/>
                    <a:p>
                      <a:pPr algn="ctr"/>
                      <a:r>
                        <a:rPr sz="1350">
                          <a:solidFill>
                            <a:srgbClr val="142735"/>
                          </a:solidFill>
                          <a:latin typeface="Aptos"/>
                          <a:ea typeface="Aptos"/>
                          <a:cs typeface="Aptos"/>
                        </a:rPr>
                        <a:t>0</a:t>
                      </a:r>
                    </a:p>
                  </a:txBody>
                  <a:tcPr marL="91440" marR="91440" marT="45720" marB="45720">
                    <a:solidFill>
                      <a:srgbClr val="FFFFFF"/>
                    </a:solidFill>
                  </a:tcPr>
                </a:tc>
                <a:tc>
                  <a:txBody>
                    <a:bodyPr/>
                    <a:lstStyle/>
                    <a:p>
                      <a:pPr algn="ctr"/>
                      <a:r>
                        <a:rPr sz="1350">
                          <a:solidFill>
                            <a:srgbClr val="142735"/>
                          </a:solidFill>
                          <a:latin typeface="Aptos"/>
                          <a:ea typeface="Aptos"/>
                          <a:cs typeface="Aptos"/>
                        </a:rPr>
                        <a:t>1</a:t>
                      </a:r>
                    </a:p>
                  </a:txBody>
                  <a:tcPr marL="91440" marR="91440" marT="45720" marB="45720">
                    <a:solidFill>
                      <a:srgbClr val="FFFFFF"/>
                    </a:solidFill>
                  </a:tcPr>
                </a:tc>
                <a:tc>
                  <a:txBody>
                    <a:bodyPr/>
                    <a:lstStyle/>
                    <a:p>
                      <a:pPr algn="ctr"/>
                      <a:r>
                        <a:rPr sz="1350">
                          <a:solidFill>
                            <a:srgbClr val="142735"/>
                          </a:solidFill>
                          <a:latin typeface="Aptos"/>
                          <a:ea typeface="Aptos"/>
                          <a:cs typeface="Aptos"/>
                        </a:rPr>
                        <a:t>I₀=C</a:t>
                      </a:r>
                    </a:p>
                  </a:txBody>
                  <a:tcPr marL="91440" marR="91440" marT="45720" marB="45720">
                    <a:solidFill>
                      <a:srgbClr val="FFFFFF"/>
                    </a:solidFill>
                  </a:tcPr>
                </a:tc>
              </a:tr>
              <a:tr h="685800">
                <a:tc>
                  <a:txBody>
                    <a:bodyPr/>
                    <a:lstStyle/>
                    <a:p>
                      <a:pPr algn="ctr"/>
                      <a:r>
                        <a:rPr sz="1350">
                          <a:solidFill>
                            <a:srgbClr val="142735"/>
                          </a:solidFill>
                          <a:latin typeface="Aptos"/>
                          <a:ea typeface="Aptos"/>
                          <a:cs typeface="Aptos"/>
                        </a:rPr>
                        <a:t>01</a:t>
                      </a:r>
                    </a:p>
                  </a:txBody>
                  <a:tcPr marL="91440" marR="91440" marT="45720" marB="45720">
                    <a:solidFill>
                      <a:srgbClr val="F4F8FB"/>
                    </a:solidFill>
                  </a:tcPr>
                </a:tc>
                <a:tc>
                  <a:txBody>
                    <a:bodyPr/>
                    <a:lstStyle/>
                    <a:p>
                      <a:pPr algn="ctr"/>
                      <a:r>
                        <a:rPr sz="1350">
                          <a:solidFill>
                            <a:srgbClr val="142735"/>
                          </a:solidFill>
                          <a:latin typeface="Aptos"/>
                          <a:ea typeface="Aptos"/>
                          <a:cs typeface="Aptos"/>
                        </a:rPr>
                        <a:t>1</a:t>
                      </a:r>
                    </a:p>
                  </a:txBody>
                  <a:tcPr marL="91440" marR="91440" marT="45720" marB="45720">
                    <a:solidFill>
                      <a:srgbClr val="F4F8FB"/>
                    </a:solidFill>
                  </a:tcPr>
                </a:tc>
                <a:tc>
                  <a:txBody>
                    <a:bodyPr/>
                    <a:lstStyle/>
                    <a:p>
                      <a:pPr algn="ctr"/>
                      <a:r>
                        <a:rPr sz="1350">
                          <a:solidFill>
                            <a:srgbClr val="142735"/>
                          </a:solidFill>
                          <a:latin typeface="Aptos"/>
                          <a:ea typeface="Aptos"/>
                          <a:cs typeface="Aptos"/>
                        </a:rPr>
                        <a:t>0</a:t>
                      </a:r>
                    </a:p>
                  </a:txBody>
                  <a:tcPr marL="91440" marR="91440" marT="45720" marB="45720">
                    <a:solidFill>
                      <a:srgbClr val="F4F8FB"/>
                    </a:solidFill>
                  </a:tcPr>
                </a:tc>
                <a:tc>
                  <a:txBody>
                    <a:bodyPr/>
                    <a:lstStyle/>
                    <a:p>
                      <a:pPr algn="ctr"/>
                      <a:r>
                        <a:rPr sz="1350">
                          <a:solidFill>
                            <a:srgbClr val="142735"/>
                          </a:solidFill>
                          <a:latin typeface="Aptos"/>
                          <a:ea typeface="Aptos"/>
                          <a:cs typeface="Aptos"/>
                        </a:rPr>
                        <a:t>I₁=C̅</a:t>
                      </a:r>
                    </a:p>
                  </a:txBody>
                  <a:tcPr marL="91440" marR="91440" marT="45720" marB="45720">
                    <a:solidFill>
                      <a:srgbClr val="F4F8FB"/>
                    </a:solidFill>
                  </a:tcPr>
                </a:tc>
              </a:tr>
              <a:tr h="685800">
                <a:tc>
                  <a:txBody>
                    <a:bodyPr/>
                    <a:lstStyle/>
                    <a:p>
                      <a:pPr algn="ctr"/>
                      <a:r>
                        <a:rPr sz="1350">
                          <a:solidFill>
                            <a:srgbClr val="142735"/>
                          </a:solidFill>
                          <a:latin typeface="Aptos"/>
                          <a:ea typeface="Aptos"/>
                          <a:cs typeface="Aptos"/>
                        </a:rPr>
                        <a:t>10</a:t>
                      </a:r>
                    </a:p>
                  </a:txBody>
                  <a:tcPr marL="91440" marR="91440" marT="45720" marB="45720">
                    <a:solidFill>
                      <a:srgbClr val="FFFFFF"/>
                    </a:solidFill>
                  </a:tcPr>
                </a:tc>
                <a:tc>
                  <a:txBody>
                    <a:bodyPr/>
                    <a:lstStyle/>
                    <a:p>
                      <a:pPr algn="ctr"/>
                      <a:r>
                        <a:rPr sz="1350">
                          <a:solidFill>
                            <a:srgbClr val="142735"/>
                          </a:solidFill>
                          <a:latin typeface="Aptos"/>
                          <a:ea typeface="Aptos"/>
                          <a:cs typeface="Aptos"/>
                        </a:rPr>
                        <a:t>0</a:t>
                      </a:r>
                    </a:p>
                  </a:txBody>
                  <a:tcPr marL="91440" marR="91440" marT="45720" marB="45720">
                    <a:solidFill>
                      <a:srgbClr val="FFFFFF"/>
                    </a:solidFill>
                  </a:tcPr>
                </a:tc>
                <a:tc>
                  <a:txBody>
                    <a:bodyPr/>
                    <a:lstStyle/>
                    <a:p>
                      <a:pPr algn="ctr"/>
                      <a:r>
                        <a:rPr sz="1350">
                          <a:solidFill>
                            <a:srgbClr val="142735"/>
                          </a:solidFill>
                          <a:latin typeface="Aptos"/>
                          <a:ea typeface="Aptos"/>
                          <a:cs typeface="Aptos"/>
                        </a:rPr>
                        <a:t>0</a:t>
                      </a:r>
                    </a:p>
                  </a:txBody>
                  <a:tcPr marL="91440" marR="91440" marT="45720" marB="45720">
                    <a:solidFill>
                      <a:srgbClr val="FFFFFF"/>
                    </a:solidFill>
                  </a:tcPr>
                </a:tc>
                <a:tc>
                  <a:txBody>
                    <a:bodyPr/>
                    <a:lstStyle/>
                    <a:p>
                      <a:pPr algn="ctr"/>
                      <a:r>
                        <a:rPr sz="1350">
                          <a:solidFill>
                            <a:srgbClr val="142735"/>
                          </a:solidFill>
                          <a:latin typeface="Aptos"/>
                          <a:ea typeface="Aptos"/>
                          <a:cs typeface="Aptos"/>
                        </a:rPr>
                        <a:t>I₂=0</a:t>
                      </a:r>
                    </a:p>
                  </a:txBody>
                  <a:tcPr marL="91440" marR="91440" marT="45720" marB="45720">
                    <a:solidFill>
                      <a:srgbClr val="FFFFFF"/>
                    </a:solidFill>
                  </a:tcPr>
                </a:tc>
              </a:tr>
              <a:tr h="685800">
                <a:tc>
                  <a:txBody>
                    <a:bodyPr/>
                    <a:lstStyle/>
                    <a:p>
                      <a:pPr algn="ctr"/>
                      <a:r>
                        <a:rPr sz="1350">
                          <a:solidFill>
                            <a:srgbClr val="142735"/>
                          </a:solidFill>
                          <a:latin typeface="Aptos"/>
                          <a:ea typeface="Aptos"/>
                          <a:cs typeface="Aptos"/>
                        </a:rPr>
                        <a:t>11</a:t>
                      </a:r>
                    </a:p>
                  </a:txBody>
                  <a:tcPr marL="91440" marR="91440" marT="45720" marB="45720">
                    <a:solidFill>
                      <a:srgbClr val="F4F8FB"/>
                    </a:solidFill>
                  </a:tcPr>
                </a:tc>
                <a:tc>
                  <a:txBody>
                    <a:bodyPr/>
                    <a:lstStyle/>
                    <a:p>
                      <a:pPr algn="ctr"/>
                      <a:r>
                        <a:rPr sz="1350">
                          <a:solidFill>
                            <a:srgbClr val="142735"/>
                          </a:solidFill>
                          <a:latin typeface="Aptos"/>
                          <a:ea typeface="Aptos"/>
                          <a:cs typeface="Aptos"/>
                        </a:rPr>
                        <a:t>1</a:t>
                      </a:r>
                    </a:p>
                  </a:txBody>
                  <a:tcPr marL="91440" marR="91440" marT="45720" marB="45720">
                    <a:solidFill>
                      <a:srgbClr val="F4F8FB"/>
                    </a:solidFill>
                  </a:tcPr>
                </a:tc>
                <a:tc>
                  <a:txBody>
                    <a:bodyPr/>
                    <a:lstStyle/>
                    <a:p>
                      <a:pPr algn="ctr"/>
                      <a:r>
                        <a:rPr sz="1350">
                          <a:solidFill>
                            <a:srgbClr val="142735"/>
                          </a:solidFill>
                          <a:latin typeface="Aptos"/>
                          <a:ea typeface="Aptos"/>
                          <a:cs typeface="Aptos"/>
                        </a:rPr>
                        <a:t>1</a:t>
                      </a:r>
                    </a:p>
                  </a:txBody>
                  <a:tcPr marL="91440" marR="91440" marT="45720" marB="45720">
                    <a:solidFill>
                      <a:srgbClr val="F4F8FB"/>
                    </a:solidFill>
                  </a:tcPr>
                </a:tc>
                <a:tc>
                  <a:txBody>
                    <a:bodyPr/>
                    <a:lstStyle/>
                    <a:p>
                      <a:pPr algn="ctr"/>
                      <a:r>
                        <a:rPr sz="1350">
                          <a:solidFill>
                            <a:srgbClr val="142735"/>
                          </a:solidFill>
                          <a:latin typeface="Aptos"/>
                          <a:ea typeface="Aptos"/>
                          <a:cs typeface="Aptos"/>
                        </a:rPr>
                        <a:t>I₃=1</a:t>
                      </a:r>
                    </a:p>
                  </a:txBody>
                  <a:tcPr marL="91440" marR="91440" marT="45720" marB="45720">
                    <a:solidFill>
                      <a:srgbClr val="F4F8FB"/>
                    </a:solidFill>
                  </a:tcPr>
                </a:tc>
              </a:tr>
            </a:tbl>
          </a:graphicData>
        </a:graphic>
      </p:graphicFrame>
      <p:sp>
        <p:nvSpPr>
          <p:cNvPr id="7" name="">
            <a:extLst xmlns:a="http://schemas.openxmlformats.org/drawingml/2006/main">
              <a:ext uri="{FF2B5EF4-FFF2-40B4-BE49-F238E27FC236}">
                <a16:creationId xmlns:a16="http://schemas.microsoft.com/office/drawing/2014/main" id="{821E9F7F-284C-4F3E-87CF-BAC4C8FF6E19}"/>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F11E2127-1BC0-41C5-88BF-FBCC762B6017}"/>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Підключення MUX: I₀=C, I₁=C̅, I₂=0, I₃=1.</a:t>
            </a:r>
          </a:p>
        </p:txBody>
      </p:sp>
    </p:spTree>
    <p:extLst>
      <p:ext uri="{BB962C8B-B14F-4D97-AF65-F5344CB8AC3E}">
        <p14:creationId xmlns:p14="http://schemas.microsoft.com/office/powerpoint/2010/main" val="275785331"/>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514A4277-CBF1-4021-8912-FBC8E228A43C}"/>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8E03330-3701-40E4-B4B4-BDEA02C8B4BC}"/>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РЕАЛІЗАЦІЯ ФУНКЦІЇ ЧЕРЕЗ MUX</a:t>
            </a:r>
          </a:p>
        </p:txBody>
      </p:sp>
      <p:sp>
        <p:nvSpPr>
          <p:cNvPr id="3" name="">
            <a:extLst xmlns:a="http://schemas.openxmlformats.org/drawingml/2006/main">
              <a:ext uri="{FF2B5EF4-FFF2-40B4-BE49-F238E27FC236}">
                <a16:creationId xmlns:a16="http://schemas.microsoft.com/office/drawing/2014/main" id="{D8AD2ADB-4F4A-4CC5-854A-B0B2524407B7}"/>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Перевірка реалізації на всіх наборах</a:t>
            </a:r>
          </a:p>
        </p:txBody>
      </p:sp>
      <p:sp>
        <p:nvSpPr>
          <p:cNvPr id="4" name="">
            <a:extLst xmlns:a="http://schemas.openxmlformats.org/drawingml/2006/main">
              <a:ext uri="{FF2B5EF4-FFF2-40B4-BE49-F238E27FC236}">
                <a16:creationId xmlns:a16="http://schemas.microsoft.com/office/drawing/2014/main" id="{17A32DEA-619D-44ED-BC72-1F5061F2D516}"/>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512B65B5-9D06-48AF-BBCA-ED4F6E2BD62D}"/>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23</a:t>
            </a:r>
          </a:p>
        </p:txBody>
      </p:sp>
      <p:graphicFrame>
        <p:nvGraphicFramePr>
          <p:cNvPr id="14" name=""/>
          <p:cNvGraphicFramePr/>
          <p:nvPr/>
        </p:nvGraphicFramePr>
        <p:xfrm>
          <a:off xmlns:a="http://schemas.openxmlformats.org/drawingml/2006/main" x="1666875" y="1571625"/>
          <a:ext xmlns:a="http://schemas.openxmlformats.org/drawingml/2006/main" cx="8858250" cy="3333750"/>
        </p:xfrm>
        <a:graphic xmlns:a="http://schemas.openxmlformats.org/drawingml/2006/main">
          <a:graphicData uri="http://schemas.openxmlformats.org/drawingml/2006/table">
            <a:tbl>
              <a:tblPr firstRow="1" bandRow="1"/>
              <a:tblGrid>
                <a:gridCol w="2952750"/>
                <a:gridCol w="2952750"/>
                <a:gridCol w="2952750"/>
              </a:tblGrid>
              <a:tr h="666750">
                <a:tc>
                  <a:txBody>
                    <a:bodyPr/>
                    <a:lstStyle/>
                    <a:p>
                      <a:pPr algn="ctr"/>
                      <a:r>
                        <a:rPr sz="1350" b="1">
                          <a:solidFill>
                            <a:srgbClr val="FFFFFF"/>
                          </a:solidFill>
                          <a:latin typeface="Aptos"/>
                          <a:ea typeface="Aptos"/>
                          <a:cs typeface="Aptos"/>
                        </a:rPr>
                        <a:t>AB</a:t>
                      </a:r>
                    </a:p>
                  </a:txBody>
                  <a:tcPr marL="91440" marR="91440" marT="45720" marB="45720">
                    <a:solidFill>
                      <a:srgbClr val="163A5F"/>
                    </a:solidFill>
                  </a:tcPr>
                </a:tc>
                <a:tc>
                  <a:txBody>
                    <a:bodyPr/>
                    <a:lstStyle/>
                    <a:p>
                      <a:pPr algn="ctr"/>
                      <a:r>
                        <a:rPr sz="1350" b="1">
                          <a:solidFill>
                            <a:srgbClr val="FFFFFF"/>
                          </a:solidFill>
                          <a:latin typeface="Aptos"/>
                          <a:ea typeface="Aptos"/>
                          <a:cs typeface="Aptos"/>
                        </a:rPr>
                        <a:t>Вибраний сигнал</a:t>
                      </a:r>
                    </a:p>
                  </a:txBody>
                  <a:tcPr marL="91440" marR="91440" marT="45720" marB="45720">
                    <a:solidFill>
                      <a:srgbClr val="163A5F"/>
                    </a:solidFill>
                  </a:tcPr>
                </a:tc>
                <a:tc>
                  <a:txBody>
                    <a:bodyPr/>
                    <a:lstStyle/>
                    <a:p>
                      <a:pPr algn="ctr"/>
                      <a:r>
                        <a:rPr sz="1350" b="1">
                          <a:solidFill>
                            <a:srgbClr val="FFFFFF"/>
                          </a:solidFill>
                          <a:latin typeface="Aptos"/>
                          <a:ea typeface="Aptos"/>
                          <a:cs typeface="Aptos"/>
                        </a:rPr>
                        <a:t>Набори з F=1</a:t>
                      </a:r>
                    </a:p>
                  </a:txBody>
                  <a:tcPr marL="91440" marR="91440" marT="45720" marB="45720">
                    <a:solidFill>
                      <a:srgbClr val="163A5F"/>
                    </a:solidFill>
                  </a:tcPr>
                </a:tc>
              </a:tr>
              <a:tr h="666750">
                <a:tc>
                  <a:txBody>
                    <a:bodyPr/>
                    <a:lstStyle/>
                    <a:p>
                      <a:pPr algn="ctr"/>
                      <a:r>
                        <a:rPr sz="1350">
                          <a:solidFill>
                            <a:srgbClr val="142735"/>
                          </a:solidFill>
                          <a:latin typeface="Aptos"/>
                          <a:ea typeface="Aptos"/>
                          <a:cs typeface="Aptos"/>
                        </a:rPr>
                        <a:t>00</a:t>
                      </a:r>
                    </a:p>
                  </a:txBody>
                  <a:tcPr marL="91440" marR="91440" marT="45720" marB="45720">
                    <a:solidFill>
                      <a:srgbClr val="FFFFFF"/>
                    </a:solidFill>
                  </a:tcPr>
                </a:tc>
                <a:tc>
                  <a:txBody>
                    <a:bodyPr/>
                    <a:lstStyle/>
                    <a:p>
                      <a:pPr algn="ctr"/>
                      <a:r>
                        <a:rPr sz="1350">
                          <a:solidFill>
                            <a:srgbClr val="142735"/>
                          </a:solidFill>
                          <a:latin typeface="Aptos"/>
                          <a:ea typeface="Aptos"/>
                          <a:cs typeface="Aptos"/>
                        </a:rPr>
                        <a:t>C</a:t>
                      </a:r>
                    </a:p>
                  </a:txBody>
                  <a:tcPr marL="91440" marR="91440" marT="45720" marB="45720">
                    <a:solidFill>
                      <a:srgbClr val="FFFFFF"/>
                    </a:solidFill>
                  </a:tcPr>
                </a:tc>
                <a:tc>
                  <a:txBody>
                    <a:bodyPr/>
                    <a:lstStyle/>
                    <a:p>
                      <a:pPr algn="ctr"/>
                      <a:r>
                        <a:rPr sz="1350">
                          <a:solidFill>
                            <a:srgbClr val="142735"/>
                          </a:solidFill>
                          <a:latin typeface="Aptos"/>
                          <a:ea typeface="Aptos"/>
                          <a:cs typeface="Aptos"/>
                        </a:rPr>
                        <a:t>001</a:t>
                      </a:r>
                    </a:p>
                  </a:txBody>
                  <a:tcPr marL="91440" marR="91440" marT="45720" marB="45720">
                    <a:solidFill>
                      <a:srgbClr val="FFFFFF"/>
                    </a:solidFill>
                  </a:tcPr>
                </a:tc>
              </a:tr>
              <a:tr h="666750">
                <a:tc>
                  <a:txBody>
                    <a:bodyPr/>
                    <a:lstStyle/>
                    <a:p>
                      <a:pPr algn="ctr"/>
                      <a:r>
                        <a:rPr sz="1350">
                          <a:solidFill>
                            <a:srgbClr val="142735"/>
                          </a:solidFill>
                          <a:latin typeface="Aptos"/>
                          <a:ea typeface="Aptos"/>
                          <a:cs typeface="Aptos"/>
                        </a:rPr>
                        <a:t>01</a:t>
                      </a:r>
                    </a:p>
                  </a:txBody>
                  <a:tcPr marL="91440" marR="91440" marT="45720" marB="45720">
                    <a:solidFill>
                      <a:srgbClr val="F4F8FB"/>
                    </a:solidFill>
                  </a:tcPr>
                </a:tc>
                <a:tc>
                  <a:txBody>
                    <a:bodyPr/>
                    <a:lstStyle/>
                    <a:p>
                      <a:pPr algn="ctr"/>
                      <a:r>
                        <a:rPr sz="1350">
                          <a:solidFill>
                            <a:srgbClr val="142735"/>
                          </a:solidFill>
                          <a:latin typeface="Aptos"/>
                          <a:ea typeface="Aptos"/>
                          <a:cs typeface="Aptos"/>
                        </a:rPr>
                        <a:t>C̅</a:t>
                      </a:r>
                    </a:p>
                  </a:txBody>
                  <a:tcPr marL="91440" marR="91440" marT="45720" marB="45720">
                    <a:solidFill>
                      <a:srgbClr val="F4F8FB"/>
                    </a:solidFill>
                  </a:tcPr>
                </a:tc>
                <a:tc>
                  <a:txBody>
                    <a:bodyPr/>
                    <a:lstStyle/>
                    <a:p>
                      <a:pPr algn="ctr"/>
                      <a:r>
                        <a:rPr sz="1350">
                          <a:solidFill>
                            <a:srgbClr val="142735"/>
                          </a:solidFill>
                          <a:latin typeface="Aptos"/>
                          <a:ea typeface="Aptos"/>
                          <a:cs typeface="Aptos"/>
                        </a:rPr>
                        <a:t>010</a:t>
                      </a:r>
                    </a:p>
                  </a:txBody>
                  <a:tcPr marL="91440" marR="91440" marT="45720" marB="45720">
                    <a:solidFill>
                      <a:srgbClr val="F4F8FB"/>
                    </a:solidFill>
                  </a:tcPr>
                </a:tc>
              </a:tr>
              <a:tr h="666750">
                <a:tc>
                  <a:txBody>
                    <a:bodyPr/>
                    <a:lstStyle/>
                    <a:p>
                      <a:pPr algn="ctr"/>
                      <a:r>
                        <a:rPr sz="1350">
                          <a:solidFill>
                            <a:srgbClr val="142735"/>
                          </a:solidFill>
                          <a:latin typeface="Aptos"/>
                          <a:ea typeface="Aptos"/>
                          <a:cs typeface="Aptos"/>
                        </a:rPr>
                        <a:t>10</a:t>
                      </a:r>
                    </a:p>
                  </a:txBody>
                  <a:tcPr marL="91440" marR="91440" marT="45720" marB="45720">
                    <a:solidFill>
                      <a:srgbClr val="FFFFFF"/>
                    </a:solidFill>
                  </a:tcPr>
                </a:tc>
                <a:tc>
                  <a:txBody>
                    <a:bodyPr/>
                    <a:lstStyle/>
                    <a:p>
                      <a:pPr algn="ctr"/>
                      <a:r>
                        <a:rPr sz="1350">
                          <a:solidFill>
                            <a:srgbClr val="142735"/>
                          </a:solidFill>
                          <a:latin typeface="Aptos"/>
                          <a:ea typeface="Aptos"/>
                          <a:cs typeface="Aptos"/>
                        </a:rPr>
                        <a:t>0</a:t>
                      </a:r>
                    </a:p>
                  </a:txBody>
                  <a:tcPr marL="91440" marR="91440" marT="45720" marB="45720">
                    <a:solidFill>
                      <a:srgbClr val="FFFFFF"/>
                    </a:solidFill>
                  </a:tcPr>
                </a:tc>
                <a:tc>
                  <a:txBody>
                    <a:bodyPr/>
                    <a:lstStyle/>
                    <a:p>
                      <a:pPr algn="ctr"/>
                      <a:r>
                        <a:rPr sz="1350">
                          <a:solidFill>
                            <a:srgbClr val="142735"/>
                          </a:solidFill>
                          <a:latin typeface="Aptos"/>
                          <a:ea typeface="Aptos"/>
                          <a:cs typeface="Aptos"/>
                        </a:rPr>
                        <a:t>—</a:t>
                      </a:r>
                    </a:p>
                  </a:txBody>
                  <a:tcPr marL="91440" marR="91440" marT="45720" marB="45720">
                    <a:solidFill>
                      <a:srgbClr val="FFFFFF"/>
                    </a:solidFill>
                  </a:tcPr>
                </a:tc>
              </a:tr>
              <a:tr h="666750">
                <a:tc>
                  <a:txBody>
                    <a:bodyPr/>
                    <a:lstStyle/>
                    <a:p>
                      <a:pPr algn="ctr"/>
                      <a:r>
                        <a:rPr sz="1350">
                          <a:solidFill>
                            <a:srgbClr val="142735"/>
                          </a:solidFill>
                          <a:latin typeface="Aptos"/>
                          <a:ea typeface="Aptos"/>
                          <a:cs typeface="Aptos"/>
                        </a:rPr>
                        <a:t>11</a:t>
                      </a:r>
                    </a:p>
                  </a:txBody>
                  <a:tcPr marL="91440" marR="91440" marT="45720" marB="45720">
                    <a:solidFill>
                      <a:srgbClr val="F4F8FB"/>
                    </a:solidFill>
                  </a:tcPr>
                </a:tc>
                <a:tc>
                  <a:txBody>
                    <a:bodyPr/>
                    <a:lstStyle/>
                    <a:p>
                      <a:pPr algn="ctr"/>
                      <a:r>
                        <a:rPr sz="1350">
                          <a:solidFill>
                            <a:srgbClr val="142735"/>
                          </a:solidFill>
                          <a:latin typeface="Aptos"/>
                          <a:ea typeface="Aptos"/>
                          <a:cs typeface="Aptos"/>
                        </a:rPr>
                        <a:t>1</a:t>
                      </a:r>
                    </a:p>
                  </a:txBody>
                  <a:tcPr marL="91440" marR="91440" marT="45720" marB="45720">
                    <a:solidFill>
                      <a:srgbClr val="F4F8FB"/>
                    </a:solidFill>
                  </a:tcPr>
                </a:tc>
                <a:tc>
                  <a:txBody>
                    <a:bodyPr/>
                    <a:lstStyle/>
                    <a:p>
                      <a:pPr algn="ctr"/>
                      <a:r>
                        <a:rPr sz="1350">
                          <a:solidFill>
                            <a:srgbClr val="142735"/>
                          </a:solidFill>
                          <a:latin typeface="Aptos"/>
                          <a:ea typeface="Aptos"/>
                          <a:cs typeface="Aptos"/>
                        </a:rPr>
                        <a:t>110, 111</a:t>
                      </a:r>
                    </a:p>
                  </a:txBody>
                  <a:tcPr marL="91440" marR="91440" marT="45720" marB="45720">
                    <a:solidFill>
                      <a:srgbClr val="F4F8FB"/>
                    </a:solidFill>
                  </a:tcPr>
                </a:tc>
              </a:tr>
            </a:tbl>
          </a:graphicData>
        </a:graphic>
      </p:graphicFrame>
      <p:sp>
        <p:nvSpPr>
          <p:cNvPr id="7" name="">
            <a:extLst xmlns:a="http://schemas.openxmlformats.org/drawingml/2006/main">
              <a:ext uri="{FF2B5EF4-FFF2-40B4-BE49-F238E27FC236}">
                <a16:creationId xmlns:a16="http://schemas.microsoft.com/office/drawing/2014/main" id="{84CE559C-C862-4AE0-8EAB-96FF8C68EADB}"/>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0B061933-72D8-4724-9933-0297337D654D}"/>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Перевірка повинна відтворити початкову таблицю, а не лише підтвердити підключення каналів.</a:t>
            </a:r>
          </a:p>
        </p:txBody>
      </p:sp>
    </p:spTree>
    <p:extLst>
      <p:ext uri="{BB962C8B-B14F-4D97-AF65-F5344CB8AC3E}">
        <p14:creationId xmlns:p14="http://schemas.microsoft.com/office/powerpoint/2010/main" val="583625615"/>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81E6417-B610-4E19-B058-FA91EAB0F849}"/>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3B29DB55-0F4E-48EB-949E-03F7AC1DBA20}"/>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МУЛЬТИПЛЕКСОР</a:t>
            </a:r>
          </a:p>
        </p:txBody>
      </p:sp>
      <p:sp>
        <p:nvSpPr>
          <p:cNvPr id="3" name="">
            <a:extLst xmlns:a="http://schemas.openxmlformats.org/drawingml/2006/main">
              <a:ext uri="{FF2B5EF4-FFF2-40B4-BE49-F238E27FC236}">
                <a16:creationId xmlns:a16="http://schemas.microsoft.com/office/drawing/2014/main" id="{F8B6FD82-3698-42ED-97C0-378FB74CC6A8}"/>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MUX 8 у 1 реалізує функцію трьох змінних без зовнішньої логіки</a:t>
            </a:r>
          </a:p>
        </p:txBody>
      </p:sp>
      <p:sp>
        <p:nvSpPr>
          <p:cNvPr id="4" name="">
            <a:extLst xmlns:a="http://schemas.openxmlformats.org/drawingml/2006/main">
              <a:ext uri="{FF2B5EF4-FFF2-40B4-BE49-F238E27FC236}">
                <a16:creationId xmlns:a16="http://schemas.microsoft.com/office/drawing/2014/main" id="{15850DFD-9F47-41BC-843C-A2E1A7AD6798}"/>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82CB00C2-511A-47F4-946F-3A26EC5874A9}"/>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24</a:t>
            </a:r>
          </a:p>
        </p:txBody>
      </p:sp>
      <p:graphicFrame>
        <p:nvGraphicFramePr>
          <p:cNvPr id="16" name=""/>
          <p:cNvGraphicFramePr/>
          <p:nvPr/>
        </p:nvGraphicFramePr>
        <p:xfrm>
          <a:off xmlns:a="http://schemas.openxmlformats.org/drawingml/2006/main" x="1047750" y="2381250"/>
          <a:ext xmlns:a="http://schemas.openxmlformats.org/drawingml/2006/main" cx="10096500" cy="1333500"/>
        </p:xfrm>
        <a:graphic xmlns:a="http://schemas.openxmlformats.org/drawingml/2006/main">
          <a:graphicData uri="http://schemas.openxmlformats.org/drawingml/2006/table">
            <a:tbl>
              <a:tblPr firstRow="1" bandRow="1"/>
              <a:tblGrid>
                <a:gridCol w="1262063"/>
                <a:gridCol w="1262063"/>
                <a:gridCol w="1262063"/>
                <a:gridCol w="1262063"/>
                <a:gridCol w="1262063"/>
                <a:gridCol w="1262063"/>
                <a:gridCol w="1262063"/>
                <a:gridCol w="1262063"/>
              </a:tblGrid>
              <a:tr h="666750">
                <a:tc>
                  <a:txBody>
                    <a:bodyPr/>
                    <a:lstStyle/>
                    <a:p>
                      <a:pPr algn="ctr"/>
                      <a:r>
                        <a:rPr sz="1425" b="1">
                          <a:solidFill>
                            <a:srgbClr val="FFFFFF"/>
                          </a:solidFill>
                          <a:latin typeface="Aptos"/>
                          <a:ea typeface="Aptos"/>
                          <a:cs typeface="Aptos"/>
                        </a:rPr>
                        <a:t>I₀</a:t>
                      </a:r>
                    </a:p>
                  </a:txBody>
                  <a:tcPr marL="91440" marR="91440" marT="45720" marB="45720">
                    <a:solidFill>
                      <a:srgbClr val="163A5F"/>
                    </a:solidFill>
                  </a:tcPr>
                </a:tc>
                <a:tc>
                  <a:txBody>
                    <a:bodyPr/>
                    <a:lstStyle/>
                    <a:p>
                      <a:pPr algn="ctr"/>
                      <a:r>
                        <a:rPr sz="1425" b="1">
                          <a:solidFill>
                            <a:srgbClr val="FFFFFF"/>
                          </a:solidFill>
                          <a:latin typeface="Aptos"/>
                          <a:ea typeface="Aptos"/>
                          <a:cs typeface="Aptos"/>
                        </a:rPr>
                        <a:t>I₁</a:t>
                      </a:r>
                    </a:p>
                  </a:txBody>
                  <a:tcPr marL="91440" marR="91440" marT="45720" marB="45720">
                    <a:solidFill>
                      <a:srgbClr val="163A5F"/>
                    </a:solidFill>
                  </a:tcPr>
                </a:tc>
                <a:tc>
                  <a:txBody>
                    <a:bodyPr/>
                    <a:lstStyle/>
                    <a:p>
                      <a:pPr algn="ctr"/>
                      <a:r>
                        <a:rPr sz="1425" b="1">
                          <a:solidFill>
                            <a:srgbClr val="FFFFFF"/>
                          </a:solidFill>
                          <a:latin typeface="Aptos"/>
                          <a:ea typeface="Aptos"/>
                          <a:cs typeface="Aptos"/>
                        </a:rPr>
                        <a:t>I₂</a:t>
                      </a:r>
                    </a:p>
                  </a:txBody>
                  <a:tcPr marL="91440" marR="91440" marT="45720" marB="45720">
                    <a:solidFill>
                      <a:srgbClr val="163A5F"/>
                    </a:solidFill>
                  </a:tcPr>
                </a:tc>
                <a:tc>
                  <a:txBody>
                    <a:bodyPr/>
                    <a:lstStyle/>
                    <a:p>
                      <a:pPr algn="ctr"/>
                      <a:r>
                        <a:rPr sz="1425" b="1">
                          <a:solidFill>
                            <a:srgbClr val="FFFFFF"/>
                          </a:solidFill>
                          <a:latin typeface="Aptos"/>
                          <a:ea typeface="Aptos"/>
                          <a:cs typeface="Aptos"/>
                        </a:rPr>
                        <a:t>I₃</a:t>
                      </a:r>
                    </a:p>
                  </a:txBody>
                  <a:tcPr marL="91440" marR="91440" marT="45720" marB="45720">
                    <a:solidFill>
                      <a:srgbClr val="163A5F"/>
                    </a:solidFill>
                  </a:tcPr>
                </a:tc>
                <a:tc>
                  <a:txBody>
                    <a:bodyPr/>
                    <a:lstStyle/>
                    <a:p>
                      <a:pPr algn="ctr"/>
                      <a:r>
                        <a:rPr sz="1425" b="1">
                          <a:solidFill>
                            <a:srgbClr val="FFFFFF"/>
                          </a:solidFill>
                          <a:latin typeface="Aptos"/>
                          <a:ea typeface="Aptos"/>
                          <a:cs typeface="Aptos"/>
                        </a:rPr>
                        <a:t>I₄</a:t>
                      </a:r>
                    </a:p>
                  </a:txBody>
                  <a:tcPr marL="91440" marR="91440" marT="45720" marB="45720">
                    <a:solidFill>
                      <a:srgbClr val="163A5F"/>
                    </a:solidFill>
                  </a:tcPr>
                </a:tc>
                <a:tc>
                  <a:txBody>
                    <a:bodyPr/>
                    <a:lstStyle/>
                    <a:p>
                      <a:pPr algn="ctr"/>
                      <a:r>
                        <a:rPr sz="1425" b="1">
                          <a:solidFill>
                            <a:srgbClr val="FFFFFF"/>
                          </a:solidFill>
                          <a:latin typeface="Aptos"/>
                          <a:ea typeface="Aptos"/>
                          <a:cs typeface="Aptos"/>
                        </a:rPr>
                        <a:t>I₅</a:t>
                      </a:r>
                    </a:p>
                  </a:txBody>
                  <a:tcPr marL="91440" marR="91440" marT="45720" marB="45720">
                    <a:solidFill>
                      <a:srgbClr val="163A5F"/>
                    </a:solidFill>
                  </a:tcPr>
                </a:tc>
                <a:tc>
                  <a:txBody>
                    <a:bodyPr/>
                    <a:lstStyle/>
                    <a:p>
                      <a:pPr algn="ctr"/>
                      <a:r>
                        <a:rPr sz="1425" b="1">
                          <a:solidFill>
                            <a:srgbClr val="FFFFFF"/>
                          </a:solidFill>
                          <a:latin typeface="Aptos"/>
                          <a:ea typeface="Aptos"/>
                          <a:cs typeface="Aptos"/>
                        </a:rPr>
                        <a:t>I₆</a:t>
                      </a:r>
                    </a:p>
                  </a:txBody>
                  <a:tcPr marL="91440" marR="91440" marT="45720" marB="45720">
                    <a:solidFill>
                      <a:srgbClr val="163A5F"/>
                    </a:solidFill>
                  </a:tcPr>
                </a:tc>
                <a:tc>
                  <a:txBody>
                    <a:bodyPr/>
                    <a:lstStyle/>
                    <a:p>
                      <a:pPr algn="ctr"/>
                      <a:r>
                        <a:rPr sz="1425" b="1">
                          <a:solidFill>
                            <a:srgbClr val="FFFFFF"/>
                          </a:solidFill>
                          <a:latin typeface="Aptos"/>
                          <a:ea typeface="Aptos"/>
                          <a:cs typeface="Aptos"/>
                        </a:rPr>
                        <a:t>I₇</a:t>
                      </a:r>
                    </a:p>
                  </a:txBody>
                  <a:tcPr marL="91440" marR="91440" marT="45720" marB="45720">
                    <a:solidFill>
                      <a:srgbClr val="163A5F"/>
                    </a:solidFill>
                  </a:tcPr>
                </a:tc>
              </a:tr>
              <a:tr h="666750">
                <a:tc>
                  <a:txBody>
                    <a:bodyPr/>
                    <a:lstStyle/>
                    <a:p>
                      <a:pPr algn="ctr"/>
                      <a:r>
                        <a:rPr sz="1425">
                          <a:solidFill>
                            <a:srgbClr val="142735"/>
                          </a:solidFill>
                          <a:latin typeface="Aptos"/>
                          <a:ea typeface="Aptos"/>
                          <a:cs typeface="Aptos"/>
                        </a:rPr>
                        <a:t>0</a:t>
                      </a:r>
                    </a:p>
                  </a:txBody>
                  <a:tcPr marL="91440" marR="91440" marT="45720" marB="45720">
                    <a:solidFill>
                      <a:srgbClr val="FFFFFF"/>
                    </a:solidFill>
                  </a:tcPr>
                </a:tc>
                <a:tc>
                  <a:txBody>
                    <a:bodyPr/>
                    <a:lstStyle/>
                    <a:p>
                      <a:pPr algn="ctr"/>
                      <a:r>
                        <a:rPr sz="1425">
                          <a:solidFill>
                            <a:srgbClr val="142735"/>
                          </a:solidFill>
                          <a:latin typeface="Aptos"/>
                          <a:ea typeface="Aptos"/>
                          <a:cs typeface="Aptos"/>
                        </a:rPr>
                        <a:t>1</a:t>
                      </a:r>
                    </a:p>
                  </a:txBody>
                  <a:tcPr marL="91440" marR="91440" marT="45720" marB="45720">
                    <a:solidFill>
                      <a:srgbClr val="FFFFFF"/>
                    </a:solidFill>
                  </a:tcPr>
                </a:tc>
                <a:tc>
                  <a:txBody>
                    <a:bodyPr/>
                    <a:lstStyle/>
                    <a:p>
                      <a:pPr algn="ctr"/>
                      <a:r>
                        <a:rPr sz="1425">
                          <a:solidFill>
                            <a:srgbClr val="142735"/>
                          </a:solidFill>
                          <a:latin typeface="Aptos"/>
                          <a:ea typeface="Aptos"/>
                          <a:cs typeface="Aptos"/>
                        </a:rPr>
                        <a:t>1</a:t>
                      </a:r>
                    </a:p>
                  </a:txBody>
                  <a:tcPr marL="91440" marR="91440" marT="45720" marB="45720">
                    <a:solidFill>
                      <a:srgbClr val="FFFFFF"/>
                    </a:solidFill>
                  </a:tcPr>
                </a:tc>
                <a:tc>
                  <a:txBody>
                    <a:bodyPr/>
                    <a:lstStyle/>
                    <a:p>
                      <a:pPr algn="ctr"/>
                      <a:r>
                        <a:rPr sz="1425">
                          <a:solidFill>
                            <a:srgbClr val="142735"/>
                          </a:solidFill>
                          <a:latin typeface="Aptos"/>
                          <a:ea typeface="Aptos"/>
                          <a:cs typeface="Aptos"/>
                        </a:rPr>
                        <a:t>0</a:t>
                      </a:r>
                    </a:p>
                  </a:txBody>
                  <a:tcPr marL="91440" marR="91440" marT="45720" marB="45720">
                    <a:solidFill>
                      <a:srgbClr val="FFFFFF"/>
                    </a:solidFill>
                  </a:tcPr>
                </a:tc>
                <a:tc>
                  <a:txBody>
                    <a:bodyPr/>
                    <a:lstStyle/>
                    <a:p>
                      <a:pPr algn="ctr"/>
                      <a:r>
                        <a:rPr sz="1425">
                          <a:solidFill>
                            <a:srgbClr val="142735"/>
                          </a:solidFill>
                          <a:latin typeface="Aptos"/>
                          <a:ea typeface="Aptos"/>
                          <a:cs typeface="Aptos"/>
                        </a:rPr>
                        <a:t>0</a:t>
                      </a:r>
                    </a:p>
                  </a:txBody>
                  <a:tcPr marL="91440" marR="91440" marT="45720" marB="45720">
                    <a:solidFill>
                      <a:srgbClr val="FFFFFF"/>
                    </a:solidFill>
                  </a:tcPr>
                </a:tc>
                <a:tc>
                  <a:txBody>
                    <a:bodyPr/>
                    <a:lstStyle/>
                    <a:p>
                      <a:pPr algn="ctr"/>
                      <a:r>
                        <a:rPr sz="1425">
                          <a:solidFill>
                            <a:srgbClr val="142735"/>
                          </a:solidFill>
                          <a:latin typeface="Aptos"/>
                          <a:ea typeface="Aptos"/>
                          <a:cs typeface="Aptos"/>
                        </a:rPr>
                        <a:t>0</a:t>
                      </a:r>
                    </a:p>
                  </a:txBody>
                  <a:tcPr marL="91440" marR="91440" marT="45720" marB="45720">
                    <a:solidFill>
                      <a:srgbClr val="FFFFFF"/>
                    </a:solidFill>
                  </a:tcPr>
                </a:tc>
                <a:tc>
                  <a:txBody>
                    <a:bodyPr/>
                    <a:lstStyle/>
                    <a:p>
                      <a:pPr algn="ctr"/>
                      <a:r>
                        <a:rPr sz="1425">
                          <a:solidFill>
                            <a:srgbClr val="142735"/>
                          </a:solidFill>
                          <a:latin typeface="Aptos"/>
                          <a:ea typeface="Aptos"/>
                          <a:cs typeface="Aptos"/>
                        </a:rPr>
                        <a:t>1</a:t>
                      </a:r>
                    </a:p>
                  </a:txBody>
                  <a:tcPr marL="91440" marR="91440" marT="45720" marB="45720">
                    <a:solidFill>
                      <a:srgbClr val="FFFFFF"/>
                    </a:solidFill>
                  </a:tcPr>
                </a:tc>
                <a:tc>
                  <a:txBody>
                    <a:bodyPr/>
                    <a:lstStyle/>
                    <a:p>
                      <a:pPr algn="ctr"/>
                      <a:r>
                        <a:rPr sz="1425">
                          <a:solidFill>
                            <a:srgbClr val="142735"/>
                          </a:solidFill>
                          <a:latin typeface="Aptos"/>
                          <a:ea typeface="Aptos"/>
                          <a:cs typeface="Aptos"/>
                        </a:rPr>
                        <a:t>1</a:t>
                      </a:r>
                    </a:p>
                  </a:txBody>
                  <a:tcPr marL="91440" marR="91440" marT="45720" marB="45720">
                    <a:solidFill>
                      <a:srgbClr val="FFFFFF"/>
                    </a:solidFill>
                  </a:tcPr>
                </a:tc>
              </a:tr>
            </a:tbl>
          </a:graphicData>
        </a:graphic>
      </p:graphicFrame>
      <p:sp>
        <p:nvSpPr>
          <p:cNvPr id="7" name="">
            <a:extLst xmlns:a="http://schemas.openxmlformats.org/drawingml/2006/main">
              <a:ext uri="{FF2B5EF4-FFF2-40B4-BE49-F238E27FC236}">
                <a16:creationId xmlns:a16="http://schemas.microsoft.com/office/drawing/2014/main" id="{21D59BA1-506F-4805-A42B-48A2BE3FB2C3}"/>
              </a:ext>
            </a:extLst>
          </p:cNvPr>
          <p:cNvSpPr>
            <a:spLocks xmlns:a="http://schemas.openxmlformats.org/drawingml/2006/main" noGrp="1"/>
          </p:cNvSpPr>
          <p:nvPr/>
        </p:nvSpPr>
        <p:spPr>
          <a:xfrm xmlns:a="http://schemas.openxmlformats.org/drawingml/2006/main">
            <a:off x="3619500" y="1524000"/>
            <a:ext cx="4953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950" b="1">
                <a:solidFill>
                  <a:srgbClr val="0B2035"/>
                </a:solidFill>
                <a:latin typeface="Aptos"/>
                <a:ea typeface="Aptos"/>
                <a:cs typeface="Aptos"/>
              </a:defRPr>
            </a:pPr>
            <a:r>
              <a:rPr sz="1950" b="1">
                <a:solidFill>
                  <a:srgbClr val="0B2035"/>
                </a:solidFill>
                <a:latin typeface="Aptos"/>
                <a:ea typeface="Aptos"/>
                <a:cs typeface="Aptos"/>
              </a:rPr>
              <a:t>S₂S₁S₀ = A B C</a:t>
            </a:r>
          </a:p>
        </p:txBody>
      </p:sp>
      <p:sp>
        <p:nvSpPr>
          <p:cNvPr id="8" name="">
            <a:extLst xmlns:a="http://schemas.openxmlformats.org/drawingml/2006/main">
              <a:ext uri="{FF2B5EF4-FFF2-40B4-BE49-F238E27FC236}">
                <a16:creationId xmlns:a16="http://schemas.microsoft.com/office/drawing/2014/main" id="{8DFC6090-860F-48B6-9AA4-7B18006D7611}"/>
              </a:ext>
            </a:extLst>
          </p:cNvPr>
          <p:cNvSpPr>
            <a:spLocks xmlns:a="http://schemas.openxmlformats.org/drawingml/2006/main" noGrp="1"/>
          </p:cNvSpPr>
          <p:nvPr/>
        </p:nvSpPr>
        <p:spPr>
          <a:xfrm xmlns:a="http://schemas.openxmlformats.org/drawingml/2006/main">
            <a:off x="3476625" y="4191000"/>
            <a:ext cx="5238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425" b="0">
                <a:solidFill>
                  <a:srgbClr val="586B78"/>
                </a:solidFill>
                <a:latin typeface="Aptos"/>
                <a:ea typeface="Aptos"/>
                <a:cs typeface="Aptos"/>
              </a:defRPr>
            </a:pPr>
            <a:r>
              <a:rPr sz="1425" b="0">
                <a:solidFill>
                  <a:srgbClr val="586B78"/>
                </a:solidFill>
                <a:latin typeface="Aptos"/>
                <a:ea typeface="Aptos"/>
                <a:cs typeface="Aptos"/>
              </a:rPr>
              <a:t>кожний Iₖ дорівнює F на рядку k</a:t>
            </a:r>
          </a:p>
        </p:txBody>
      </p:sp>
      <p:sp>
        <p:nvSpPr>
          <p:cNvPr id="9" name="">
            <a:extLst xmlns:a="http://schemas.openxmlformats.org/drawingml/2006/main">
              <a:ext uri="{FF2B5EF4-FFF2-40B4-BE49-F238E27FC236}">
                <a16:creationId xmlns:a16="http://schemas.microsoft.com/office/drawing/2014/main" id="{B41A59A6-3709-4FA8-A519-7CE4F9C5D97A}"/>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A3A525F-6386-4A28-BFE3-CF63E87154F8}"/>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Кожний інформаційний вхід відповідає одному рядку таблиці істинності.</a:t>
            </a:r>
          </a:p>
        </p:txBody>
      </p:sp>
    </p:spTree>
    <p:extLst>
      <p:ext uri="{BB962C8B-B14F-4D97-AF65-F5344CB8AC3E}">
        <p14:creationId xmlns:p14="http://schemas.microsoft.com/office/powerpoint/2010/main" val="2045925525"/>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EEEA47D5-1BE4-440C-8421-4040135B68EE}"/>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F6DA73F-989E-4E4A-8E2A-46658E73179C}"/>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МУЛЬТИПЛЕКСОР</a:t>
            </a:r>
          </a:p>
        </p:txBody>
      </p:sp>
      <p:sp>
        <p:nvSpPr>
          <p:cNvPr id="3" name="">
            <a:extLst xmlns:a="http://schemas.openxmlformats.org/drawingml/2006/main">
              <a:ext uri="{FF2B5EF4-FFF2-40B4-BE49-F238E27FC236}">
                <a16:creationId xmlns:a16="http://schemas.microsoft.com/office/drawing/2014/main" id="{D33EFA0F-1780-4C2F-98E9-3DEF60B1DE49}"/>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Каскадування мультиплексорів</a:t>
            </a:r>
          </a:p>
        </p:txBody>
      </p:sp>
      <p:sp>
        <p:nvSpPr>
          <p:cNvPr id="4" name="">
            <a:extLst xmlns:a="http://schemas.openxmlformats.org/drawingml/2006/main">
              <a:ext uri="{FF2B5EF4-FFF2-40B4-BE49-F238E27FC236}">
                <a16:creationId xmlns:a16="http://schemas.microsoft.com/office/drawing/2014/main" id="{1018D883-7A45-49DC-B4F1-DC8E394618C6}"/>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8F971A78-9E47-4712-95E0-3E15EF9620CA}"/>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25</a:t>
            </a:r>
          </a:p>
        </p:txBody>
      </p:sp>
      <p:sp>
        <p:nvSpPr>
          <p:cNvPr id="6" name="">
            <a:extLst xmlns:a="http://schemas.openxmlformats.org/drawingml/2006/main">
              <a:ext uri="{FF2B5EF4-FFF2-40B4-BE49-F238E27FC236}">
                <a16:creationId xmlns:a16="http://schemas.microsoft.com/office/drawing/2014/main" id="{E058AAA4-AD29-4C6C-8D60-894CA60E07F8}"/>
              </a:ext>
            </a:extLst>
          </p:cNvPr>
          <p:cNvSpPr>
            <a:spLocks xmlns:a="http://schemas.openxmlformats.org/drawingml/2006/main" noGrp="1"/>
          </p:cNvSpPr>
          <p:nvPr/>
        </p:nvSpPr>
        <p:spPr>
          <a:xfrm xmlns:a="http://schemas.openxmlformats.org/drawingml/2006/main">
            <a:off x="2952750" y="1571625"/>
            <a:ext cx="1619250" cy="1428750"/>
          </a:xfrm>
          <a:prstGeom xmlns:a="http://schemas.openxmlformats.org/drawingml/2006/main" prst="trapezoid">
            <a:avLst/>
          </a:prstGeom>
          <a:solidFill xmlns:a="http://schemas.openxmlformats.org/drawingml/2006/main">
            <a:srgbClr val="EAF3F8"/>
          </a:solidFill>
          <a:ln xmlns:a="http://schemas.openxmlformats.org/drawingml/2006/main" w="14288">
            <a:solidFill>
              <a:srgbClr val="0F9DA8"/>
            </a:solidFill>
            <a:prstDash val="solid"/>
          </a:ln>
        </p:spPr>
      </p:sp>
      <p:sp>
        <p:nvSpPr>
          <p:cNvPr id="7" name="">
            <a:extLst xmlns:a="http://schemas.openxmlformats.org/drawingml/2006/main">
              <a:ext uri="{FF2B5EF4-FFF2-40B4-BE49-F238E27FC236}">
                <a16:creationId xmlns:a16="http://schemas.microsoft.com/office/drawing/2014/main" id="{604A1A89-8778-4160-9158-85178442A9F1}"/>
              </a:ext>
            </a:extLst>
          </p:cNvPr>
          <p:cNvSpPr>
            <a:spLocks xmlns:a="http://schemas.openxmlformats.org/drawingml/2006/main" noGrp="1"/>
          </p:cNvSpPr>
          <p:nvPr/>
        </p:nvSpPr>
        <p:spPr>
          <a:xfrm xmlns:a="http://schemas.openxmlformats.org/drawingml/2006/main">
            <a:off x="3067050" y="2095500"/>
            <a:ext cx="13906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66667"/>
          </a:bodyPr>
          <a:lstStyle xmlns:a="http://schemas.openxmlformats.org/drawingml/2006/main"/>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MUX</a:t>
            </a:r>
          </a:p>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4→1</a:t>
            </a:r>
          </a:p>
        </p:txBody>
      </p:sp>
      <p:sp>
        <p:nvSpPr>
          <p:cNvPr id="8" name="">
            <a:extLst xmlns:a="http://schemas.openxmlformats.org/drawingml/2006/main">
              <a:ext uri="{FF2B5EF4-FFF2-40B4-BE49-F238E27FC236}">
                <a16:creationId xmlns:a16="http://schemas.microsoft.com/office/drawing/2014/main" id="{84E1802B-987A-46EC-AAD3-32BE410697C9}"/>
              </a:ext>
            </a:extLst>
          </p:cNvPr>
          <p:cNvSpPr>
            <a:spLocks xmlns:a="http://schemas.openxmlformats.org/drawingml/2006/main" noGrp="1"/>
          </p:cNvSpPr>
          <p:nvPr/>
        </p:nvSpPr>
        <p:spPr>
          <a:xfrm xmlns:a="http://schemas.openxmlformats.org/drawingml/2006/main">
            <a:off x="2952750" y="3762375"/>
            <a:ext cx="1619250" cy="1428750"/>
          </a:xfrm>
          <a:prstGeom xmlns:a="http://schemas.openxmlformats.org/drawingml/2006/main" prst="trapezoid">
            <a:avLst/>
          </a:prstGeom>
          <a:solidFill xmlns:a="http://schemas.openxmlformats.org/drawingml/2006/main">
            <a:srgbClr val="EAF3F8"/>
          </a:solidFill>
          <a:ln xmlns:a="http://schemas.openxmlformats.org/drawingml/2006/main" w="14288">
            <a:solidFill>
              <a:srgbClr val="0F9DA8"/>
            </a:solidFill>
            <a:prstDash val="solid"/>
          </a:ln>
        </p:spPr>
      </p:sp>
      <p:sp>
        <p:nvSpPr>
          <p:cNvPr id="9" name="">
            <a:extLst xmlns:a="http://schemas.openxmlformats.org/drawingml/2006/main">
              <a:ext uri="{FF2B5EF4-FFF2-40B4-BE49-F238E27FC236}">
                <a16:creationId xmlns:a16="http://schemas.microsoft.com/office/drawing/2014/main" id="{C444FF86-5448-4828-B401-1B07CC908AEA}"/>
              </a:ext>
            </a:extLst>
          </p:cNvPr>
          <p:cNvSpPr>
            <a:spLocks xmlns:a="http://schemas.openxmlformats.org/drawingml/2006/main" noGrp="1"/>
          </p:cNvSpPr>
          <p:nvPr/>
        </p:nvSpPr>
        <p:spPr>
          <a:xfrm xmlns:a="http://schemas.openxmlformats.org/drawingml/2006/main">
            <a:off x="3067050" y="4286250"/>
            <a:ext cx="13906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66667"/>
          </a:bodyPr>
          <a:lstStyle xmlns:a="http://schemas.openxmlformats.org/drawingml/2006/main"/>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MUX</a:t>
            </a:r>
          </a:p>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4→1</a:t>
            </a:r>
          </a:p>
        </p:txBody>
      </p:sp>
      <p:sp>
        <p:nvSpPr>
          <p:cNvPr id="10" name="">
            <a:extLst xmlns:a="http://schemas.openxmlformats.org/drawingml/2006/main">
              <a:ext uri="{FF2B5EF4-FFF2-40B4-BE49-F238E27FC236}">
                <a16:creationId xmlns:a16="http://schemas.microsoft.com/office/drawing/2014/main" id="{F3F624CB-AD26-44FD-8129-299470460EED}"/>
              </a:ext>
            </a:extLst>
          </p:cNvPr>
          <p:cNvSpPr>
            <a:spLocks xmlns:a="http://schemas.openxmlformats.org/drawingml/2006/main" noGrp="1"/>
          </p:cNvSpPr>
          <p:nvPr/>
        </p:nvSpPr>
        <p:spPr>
          <a:xfrm xmlns:a="http://schemas.openxmlformats.org/drawingml/2006/main">
            <a:off x="7239000" y="2619375"/>
            <a:ext cx="1619250" cy="1524000"/>
          </a:xfrm>
          <a:prstGeom xmlns:a="http://schemas.openxmlformats.org/drawingml/2006/main" prst="trapezoid">
            <a:avLst/>
          </a:prstGeom>
          <a:solidFill xmlns:a="http://schemas.openxmlformats.org/drawingml/2006/main">
            <a:srgbClr val="EAF3F8"/>
          </a:solidFill>
          <a:ln xmlns:a="http://schemas.openxmlformats.org/drawingml/2006/main" w="14288">
            <a:solidFill>
              <a:srgbClr val="0F9DA8"/>
            </a:solidFill>
            <a:prstDash val="solid"/>
          </a:ln>
        </p:spPr>
      </p:sp>
      <p:sp>
        <p:nvSpPr>
          <p:cNvPr id="11" name="">
            <a:extLst xmlns:a="http://schemas.openxmlformats.org/drawingml/2006/main">
              <a:ext uri="{FF2B5EF4-FFF2-40B4-BE49-F238E27FC236}">
                <a16:creationId xmlns:a16="http://schemas.microsoft.com/office/drawing/2014/main" id="{D805837F-580D-4DE8-B551-9DFB9247DEA9}"/>
              </a:ext>
            </a:extLst>
          </p:cNvPr>
          <p:cNvSpPr>
            <a:spLocks xmlns:a="http://schemas.openxmlformats.org/drawingml/2006/main" noGrp="1"/>
          </p:cNvSpPr>
          <p:nvPr/>
        </p:nvSpPr>
        <p:spPr>
          <a:xfrm xmlns:a="http://schemas.openxmlformats.org/drawingml/2006/main">
            <a:off x="7353300" y="3190875"/>
            <a:ext cx="13906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66667"/>
          </a:bodyPr>
          <a:lstStyle xmlns:a="http://schemas.openxmlformats.org/drawingml/2006/main"/>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MUX</a:t>
            </a:r>
          </a:p>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2→1</a:t>
            </a:r>
          </a:p>
        </p:txBody>
      </p:sp>
      <p:sp>
        <p:nvSpPr>
          <p:cNvPr id="12" name="">
            <a:extLst xmlns:a="http://schemas.openxmlformats.org/drawingml/2006/main">
              <a:ext uri="{FF2B5EF4-FFF2-40B4-BE49-F238E27FC236}">
                <a16:creationId xmlns:a16="http://schemas.microsoft.com/office/drawing/2014/main" id="{04CE7C89-B74C-4C3F-A95A-34742E7E3541}"/>
              </a:ext>
            </a:extLst>
          </p:cNvPr>
          <p:cNvSpPr>
            <a:spLocks xmlns:a="http://schemas.openxmlformats.org/drawingml/2006/main" noGrp="1"/>
          </p:cNvSpPr>
          <p:nvPr/>
        </p:nvSpPr>
        <p:spPr>
          <a:xfrm xmlns:a="http://schemas.openxmlformats.org/drawingml/2006/main">
            <a:off x="4572000" y="2286000"/>
            <a:ext cx="2667000" cy="714375"/>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pic>
        <p:nvPicPr>
          <p:cNvPr id="36" name=""/>
          <p:cNvPicPr>
            <a:picLocks xmlns:a="http://schemas.openxmlformats.org/drawingml/2006/main" noChangeAspect="1"/>
          </p:cNvPicPr>
          <p:nvPr/>
        </p:nvPicPr>
        <p:blipFill>
          <a:blip xmlns:r="http://schemas.openxmlformats.org/officeDocument/2006/relationships" xmlns:a="http://schemas.openxmlformats.org/drawingml/2006/main" r:embed="R6c6f59912c2d4aa4">
            <a:extLst>
              <a:ext uri="{96DAC541-7B7A-43D3-8B79-37D633B846F1}">
                <asvg:svgBlip xmlns:asvg="http://schemas.microsoft.com/office/drawing/2016/SVG/main" r:embed="R253bf6d2226b4697"/>
              </a:ext>
            </a:extLst>
          </a:blip>
          <a:stretch xmlns:a="http://schemas.openxmlformats.org/drawingml/2006/main"/>
        </p:blipFill>
        <p:spPr>
          <a:xfrm xmlns:a="http://schemas.openxmlformats.org/drawingml/2006/main">
            <a:off x="4572000" y="3762375"/>
            <a:ext cx="2667000" cy="714375"/>
          </a:xfrm>
          <a:prstGeom xmlns:a="http://schemas.openxmlformats.org/drawingml/2006/main" prst="rect">
            <a:avLst/>
          </a:prstGeom>
        </p:spPr>
      </p:pic>
      <p:sp>
        <p:nvSpPr>
          <p:cNvPr id="14" name="">
            <a:extLst xmlns:a="http://schemas.openxmlformats.org/drawingml/2006/main">
              <a:ext uri="{FF2B5EF4-FFF2-40B4-BE49-F238E27FC236}">
                <a16:creationId xmlns:a16="http://schemas.microsoft.com/office/drawing/2014/main" id="{B9B5F956-BD5C-44F0-8BCC-1C769FC4B519}"/>
              </a:ext>
            </a:extLst>
          </p:cNvPr>
          <p:cNvSpPr>
            <a:spLocks xmlns:a="http://schemas.openxmlformats.org/drawingml/2006/main" noGrp="1"/>
          </p:cNvSpPr>
          <p:nvPr/>
        </p:nvSpPr>
        <p:spPr>
          <a:xfrm xmlns:a="http://schemas.openxmlformats.org/drawingml/2006/main">
            <a:off x="8858250" y="3381375"/>
            <a:ext cx="1809750" cy="0"/>
          </a:xfrm>
          <a:prstGeom xmlns:a="http://schemas.openxmlformats.org/drawingml/2006/main" prst="line">
            <a:avLst/>
          </a:prstGeom>
          <a:noFill xmlns:a="http://schemas.openxmlformats.org/drawingml/2006/main"/>
          <a:ln xmlns:a="http://schemas.openxmlformats.org/drawingml/2006/main" w="38100">
            <a:solidFill>
              <a:srgbClr val="0F9DA8"/>
            </a:solidFill>
            <a:prstDash val="solid"/>
          </a:ln>
        </p:spPr>
      </p:sp>
      <p:sp>
        <p:nvSpPr>
          <p:cNvPr id="15" name="">
            <a:extLst xmlns:a="http://schemas.openxmlformats.org/drawingml/2006/main">
              <a:ext uri="{FF2B5EF4-FFF2-40B4-BE49-F238E27FC236}">
                <a16:creationId xmlns:a16="http://schemas.microsoft.com/office/drawing/2014/main" id="{ACE7A164-2069-4EE2-B9EB-8CA2683204F4}"/>
              </a:ext>
            </a:extLst>
          </p:cNvPr>
          <p:cNvSpPr>
            <a:spLocks xmlns:a="http://schemas.openxmlformats.org/drawingml/2006/main" noGrp="1"/>
          </p:cNvSpPr>
          <p:nvPr/>
        </p:nvSpPr>
        <p:spPr>
          <a:xfrm xmlns:a="http://schemas.openxmlformats.org/drawingml/2006/main">
            <a:off x="10763250" y="3238500"/>
            <a:ext cx="381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0702"/>
          </a:bodyPr>
          <a:lstStyle xmlns:a="http://schemas.openxmlformats.org/drawingml/2006/main"/>
          <a:p xmlns:a="http://schemas.openxmlformats.org/drawingml/2006/main">
            <a:pPr algn="l">
              <a:defRPr sz="1425" b="1">
                <a:solidFill>
                  <a:srgbClr val="142735"/>
                </a:solidFill>
                <a:latin typeface="Aptos"/>
                <a:ea typeface="Aptos"/>
                <a:cs typeface="Aptos"/>
              </a:defRPr>
            </a:pPr>
            <a:r>
              <a:rPr sz="1425" b="1">
                <a:solidFill>
                  <a:srgbClr val="142735"/>
                </a:solidFill>
                <a:latin typeface="Aptos"/>
                <a:ea typeface="Aptos"/>
                <a:cs typeface="Aptos"/>
              </a:rPr>
              <a:t>Y</a:t>
            </a:r>
          </a:p>
        </p:txBody>
      </p:sp>
      <p:sp>
        <p:nvSpPr>
          <p:cNvPr id="16" name="">
            <a:extLst xmlns:a="http://schemas.openxmlformats.org/drawingml/2006/main">
              <a:ext uri="{FF2B5EF4-FFF2-40B4-BE49-F238E27FC236}">
                <a16:creationId xmlns:a16="http://schemas.microsoft.com/office/drawing/2014/main" id="{36032AAC-017B-44F2-A941-E6DCF39B35C3}"/>
              </a:ext>
            </a:extLst>
          </p:cNvPr>
          <p:cNvSpPr>
            <a:spLocks xmlns:a="http://schemas.openxmlformats.org/drawingml/2006/main" noGrp="1"/>
          </p:cNvSpPr>
          <p:nvPr/>
        </p:nvSpPr>
        <p:spPr>
          <a:xfrm xmlns:a="http://schemas.openxmlformats.org/drawingml/2006/main">
            <a:off x="1143000" y="2095500"/>
            <a:ext cx="1143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0196"/>
          </a:bodyPr>
          <a:lstStyle xmlns:a="http://schemas.openxmlformats.org/drawingml/2006/main"/>
          <a:p xmlns:a="http://schemas.openxmlformats.org/drawingml/2006/main">
            <a:pPr algn="l">
              <a:defRPr sz="1275" b="1">
                <a:solidFill>
                  <a:srgbClr val="142735"/>
                </a:solidFill>
                <a:latin typeface="Aptos"/>
                <a:ea typeface="Aptos"/>
                <a:cs typeface="Aptos"/>
              </a:defRPr>
            </a:pPr>
            <a:r>
              <a:rPr sz="1275" b="1">
                <a:solidFill>
                  <a:srgbClr val="142735"/>
                </a:solidFill>
                <a:latin typeface="Aptos"/>
                <a:ea typeface="Aptos"/>
                <a:cs typeface="Aptos"/>
              </a:rPr>
              <a:t>I₀…I₃</a:t>
            </a:r>
          </a:p>
        </p:txBody>
      </p:sp>
      <p:sp>
        <p:nvSpPr>
          <p:cNvPr id="17" name="">
            <a:extLst xmlns:a="http://schemas.openxmlformats.org/drawingml/2006/main">
              <a:ext uri="{FF2B5EF4-FFF2-40B4-BE49-F238E27FC236}">
                <a16:creationId xmlns:a16="http://schemas.microsoft.com/office/drawing/2014/main" id="{E1A2199A-5489-411B-8130-47EB67333BD5}"/>
              </a:ext>
            </a:extLst>
          </p:cNvPr>
          <p:cNvSpPr>
            <a:spLocks xmlns:a="http://schemas.openxmlformats.org/drawingml/2006/main" noGrp="1"/>
          </p:cNvSpPr>
          <p:nvPr/>
        </p:nvSpPr>
        <p:spPr>
          <a:xfrm xmlns:a="http://schemas.openxmlformats.org/drawingml/2006/main">
            <a:off x="2286000" y="2238375"/>
            <a:ext cx="666750"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18" name="">
            <a:extLst xmlns:a="http://schemas.openxmlformats.org/drawingml/2006/main">
              <a:ext uri="{FF2B5EF4-FFF2-40B4-BE49-F238E27FC236}">
                <a16:creationId xmlns:a16="http://schemas.microsoft.com/office/drawing/2014/main" id="{DB0BD291-32DE-4784-BF7B-3E42E38B7086}"/>
              </a:ext>
            </a:extLst>
          </p:cNvPr>
          <p:cNvSpPr>
            <a:spLocks xmlns:a="http://schemas.openxmlformats.org/drawingml/2006/main" noGrp="1"/>
          </p:cNvSpPr>
          <p:nvPr/>
        </p:nvSpPr>
        <p:spPr>
          <a:xfrm xmlns:a="http://schemas.openxmlformats.org/drawingml/2006/main">
            <a:off x="1143000" y="4286250"/>
            <a:ext cx="1143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0196"/>
          </a:bodyPr>
          <a:lstStyle xmlns:a="http://schemas.openxmlformats.org/drawingml/2006/main"/>
          <a:p xmlns:a="http://schemas.openxmlformats.org/drawingml/2006/main">
            <a:pPr algn="l">
              <a:defRPr sz="1275" b="1">
                <a:solidFill>
                  <a:srgbClr val="142735"/>
                </a:solidFill>
                <a:latin typeface="Aptos"/>
                <a:ea typeface="Aptos"/>
                <a:cs typeface="Aptos"/>
              </a:defRPr>
            </a:pPr>
            <a:r>
              <a:rPr sz="1275" b="1">
                <a:solidFill>
                  <a:srgbClr val="142735"/>
                </a:solidFill>
                <a:latin typeface="Aptos"/>
                <a:ea typeface="Aptos"/>
                <a:cs typeface="Aptos"/>
              </a:rPr>
              <a:t>I₄…I₇</a:t>
            </a:r>
          </a:p>
        </p:txBody>
      </p:sp>
      <p:sp>
        <p:nvSpPr>
          <p:cNvPr id="19" name="">
            <a:extLst xmlns:a="http://schemas.openxmlformats.org/drawingml/2006/main">
              <a:ext uri="{FF2B5EF4-FFF2-40B4-BE49-F238E27FC236}">
                <a16:creationId xmlns:a16="http://schemas.microsoft.com/office/drawing/2014/main" id="{832B9256-01B0-48D9-BF14-E21344436418}"/>
              </a:ext>
            </a:extLst>
          </p:cNvPr>
          <p:cNvSpPr>
            <a:spLocks xmlns:a="http://schemas.openxmlformats.org/drawingml/2006/main" noGrp="1"/>
          </p:cNvSpPr>
          <p:nvPr/>
        </p:nvSpPr>
        <p:spPr>
          <a:xfrm xmlns:a="http://schemas.openxmlformats.org/drawingml/2006/main">
            <a:off x="2286000" y="4429125"/>
            <a:ext cx="666750"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20" name="">
            <a:extLst xmlns:a="http://schemas.openxmlformats.org/drawingml/2006/main">
              <a:ext uri="{FF2B5EF4-FFF2-40B4-BE49-F238E27FC236}">
                <a16:creationId xmlns:a16="http://schemas.microsoft.com/office/drawing/2014/main" id="{84DB9BA7-5C16-4F87-9A5D-8B34AE660008}"/>
              </a:ext>
            </a:extLst>
          </p:cNvPr>
          <p:cNvSpPr>
            <a:spLocks xmlns:a="http://schemas.openxmlformats.org/drawingml/2006/main" noGrp="1"/>
          </p:cNvSpPr>
          <p:nvPr/>
        </p:nvSpPr>
        <p:spPr>
          <a:xfrm xmlns:a="http://schemas.openxmlformats.org/drawingml/2006/main">
            <a:off x="3333750" y="5286375"/>
            <a:ext cx="95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0196"/>
          </a:bodyPr>
          <a:lstStyle xmlns:a="http://schemas.openxmlformats.org/drawingml/2006/main"/>
          <a:p xmlns:a="http://schemas.openxmlformats.org/drawingml/2006/main">
            <a:pPr algn="ctr">
              <a:defRPr sz="1275" b="1">
                <a:solidFill>
                  <a:srgbClr val="F3A712"/>
                </a:solidFill>
                <a:latin typeface="Aptos"/>
                <a:ea typeface="Aptos"/>
                <a:cs typeface="Aptos"/>
              </a:defRPr>
            </a:pPr>
            <a:r>
              <a:rPr sz="1275" b="1">
                <a:solidFill>
                  <a:srgbClr val="F3A712"/>
                </a:solidFill>
                <a:latin typeface="Aptos"/>
                <a:ea typeface="Aptos"/>
                <a:cs typeface="Aptos"/>
              </a:rPr>
              <a:t>S₁S₀</a:t>
            </a:r>
          </a:p>
        </p:txBody>
      </p:sp>
      <p:sp>
        <p:nvSpPr>
          <p:cNvPr id="21" name="">
            <a:extLst xmlns:a="http://schemas.openxmlformats.org/drawingml/2006/main">
              <a:ext uri="{FF2B5EF4-FFF2-40B4-BE49-F238E27FC236}">
                <a16:creationId xmlns:a16="http://schemas.microsoft.com/office/drawing/2014/main" id="{0275EF86-C1C6-45E6-ABA1-9FD0EDF61084}"/>
              </a:ext>
            </a:extLst>
          </p:cNvPr>
          <p:cNvSpPr>
            <a:spLocks xmlns:a="http://schemas.openxmlformats.org/drawingml/2006/main" noGrp="1"/>
          </p:cNvSpPr>
          <p:nvPr/>
        </p:nvSpPr>
        <p:spPr>
          <a:xfrm xmlns:a="http://schemas.openxmlformats.org/drawingml/2006/main">
            <a:off x="7572375" y="4381500"/>
            <a:ext cx="95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0196"/>
          </a:bodyPr>
          <a:lstStyle xmlns:a="http://schemas.openxmlformats.org/drawingml/2006/main"/>
          <a:p xmlns:a="http://schemas.openxmlformats.org/drawingml/2006/main">
            <a:pPr algn="ctr">
              <a:defRPr sz="1275" b="1">
                <a:solidFill>
                  <a:srgbClr val="F3A712"/>
                </a:solidFill>
                <a:latin typeface="Aptos"/>
                <a:ea typeface="Aptos"/>
                <a:cs typeface="Aptos"/>
              </a:defRPr>
            </a:pPr>
            <a:r>
              <a:rPr sz="1275" b="1">
                <a:solidFill>
                  <a:srgbClr val="F3A712"/>
                </a:solidFill>
                <a:latin typeface="Aptos"/>
                <a:ea typeface="Aptos"/>
                <a:cs typeface="Aptos"/>
              </a:rPr>
              <a:t>S₂</a:t>
            </a:r>
          </a:p>
        </p:txBody>
      </p:sp>
      <p:sp>
        <p:nvSpPr>
          <p:cNvPr id="22" name="">
            <a:extLst xmlns:a="http://schemas.openxmlformats.org/drawingml/2006/main">
              <a:ext uri="{FF2B5EF4-FFF2-40B4-BE49-F238E27FC236}">
                <a16:creationId xmlns:a16="http://schemas.microsoft.com/office/drawing/2014/main" id="{09ABE8B8-FD43-4B26-AF99-029D2F921275}"/>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F8D17283-4B35-423E-A340-B51A4175CE52}"/>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MUX 8 у 1 можна побудувати з трьох менших мультиплексорів.</a:t>
            </a:r>
          </a:p>
        </p:txBody>
      </p:sp>
    </p:spTree>
    <p:extLst>
      <p:ext uri="{BB962C8B-B14F-4D97-AF65-F5344CB8AC3E}">
        <p14:creationId xmlns:p14="http://schemas.microsoft.com/office/powerpoint/2010/main" val="1226388259"/>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06DFEA4C-9259-4BDB-B7AC-A23D680F974F}"/>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3926918-83D0-46C2-9D59-B3628325CE75}"/>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ДЕМУЛЬТИПЛЕКСОР</a:t>
            </a:r>
          </a:p>
        </p:txBody>
      </p:sp>
      <p:sp>
        <p:nvSpPr>
          <p:cNvPr id="3" name="">
            <a:extLst xmlns:a="http://schemas.openxmlformats.org/drawingml/2006/main">
              <a:ext uri="{FF2B5EF4-FFF2-40B4-BE49-F238E27FC236}">
                <a16:creationId xmlns:a16="http://schemas.microsoft.com/office/drawing/2014/main" id="{E2F48B35-9E47-4D10-988D-4404DFA67AFF}"/>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Демультиплексор спрямовує одне джерело на один із виходів</a:t>
            </a:r>
          </a:p>
        </p:txBody>
      </p:sp>
      <p:sp>
        <p:nvSpPr>
          <p:cNvPr id="4" name="">
            <a:extLst xmlns:a="http://schemas.openxmlformats.org/drawingml/2006/main">
              <a:ext uri="{FF2B5EF4-FFF2-40B4-BE49-F238E27FC236}">
                <a16:creationId xmlns:a16="http://schemas.microsoft.com/office/drawing/2014/main" id="{AE54A48C-4727-4F95-AA4C-586C3DC5DE3F}"/>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DCAE74E0-28B8-4F0D-A5B9-A2ACF3C77CEA}"/>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26</a:t>
            </a:r>
          </a:p>
        </p:txBody>
      </p:sp>
      <p:sp>
        <p:nvSpPr>
          <p:cNvPr id="6" name="">
            <a:extLst xmlns:a="http://schemas.openxmlformats.org/drawingml/2006/main">
              <a:ext uri="{FF2B5EF4-FFF2-40B4-BE49-F238E27FC236}">
                <a16:creationId xmlns:a16="http://schemas.microsoft.com/office/drawing/2014/main" id="{1BE8BCE2-D93F-41A9-8D30-17F55FBDEB5C}"/>
              </a:ext>
            </a:extLst>
          </p:cNvPr>
          <p:cNvSpPr>
            <a:spLocks xmlns:a="http://schemas.openxmlformats.org/drawingml/2006/main" noGrp="1"/>
          </p:cNvSpPr>
          <p:nvPr/>
        </p:nvSpPr>
        <p:spPr>
          <a:xfrm xmlns:a="http://schemas.openxmlformats.org/drawingml/2006/main">
            <a:off x="4762500" y="1905000"/>
            <a:ext cx="2476500" cy="2571750"/>
          </a:xfrm>
          <a:prstGeom xmlns:a="http://schemas.openxmlformats.org/drawingml/2006/main" prst="trapezoid">
            <a:avLst/>
          </a:prstGeom>
          <a:solidFill xmlns:a="http://schemas.openxmlformats.org/drawingml/2006/main">
            <a:srgbClr val="EAF3F8"/>
          </a:solidFill>
          <a:ln xmlns:a="http://schemas.openxmlformats.org/drawingml/2006/main" w="14288">
            <a:solidFill>
              <a:srgbClr val="0F9DA8"/>
            </a:solidFill>
            <a:prstDash val="solid"/>
          </a:ln>
        </p:spPr>
      </p:sp>
      <p:sp>
        <p:nvSpPr>
          <p:cNvPr id="7" name="">
            <a:extLst xmlns:a="http://schemas.openxmlformats.org/drawingml/2006/main">
              <a:ext uri="{FF2B5EF4-FFF2-40B4-BE49-F238E27FC236}">
                <a16:creationId xmlns:a16="http://schemas.microsoft.com/office/drawing/2014/main" id="{9CAB45CE-E188-49F1-833F-EB3B641A39E5}"/>
              </a:ext>
            </a:extLst>
          </p:cNvPr>
          <p:cNvSpPr>
            <a:spLocks xmlns:a="http://schemas.openxmlformats.org/drawingml/2006/main" noGrp="1"/>
          </p:cNvSpPr>
          <p:nvPr/>
        </p:nvSpPr>
        <p:spPr>
          <a:xfrm xmlns:a="http://schemas.openxmlformats.org/drawingml/2006/main">
            <a:off x="4876800" y="3000375"/>
            <a:ext cx="22479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66667"/>
          </a:bodyPr>
          <a:lstStyle xmlns:a="http://schemas.openxmlformats.org/drawingml/2006/main"/>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DEMUX</a:t>
            </a:r>
          </a:p>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1→4</a:t>
            </a:r>
          </a:p>
        </p:txBody>
      </p:sp>
      <p:sp>
        <p:nvSpPr>
          <p:cNvPr id="8" name="">
            <a:extLst xmlns:a="http://schemas.openxmlformats.org/drawingml/2006/main">
              <a:ext uri="{FF2B5EF4-FFF2-40B4-BE49-F238E27FC236}">
                <a16:creationId xmlns:a16="http://schemas.microsoft.com/office/drawing/2014/main" id="{B102FE69-5BEF-4B58-BD2C-E0ACA8436F14}"/>
              </a:ext>
            </a:extLst>
          </p:cNvPr>
          <p:cNvSpPr>
            <a:spLocks xmlns:a="http://schemas.openxmlformats.org/drawingml/2006/main" noGrp="1"/>
          </p:cNvSpPr>
          <p:nvPr/>
        </p:nvSpPr>
        <p:spPr>
          <a:xfrm xmlns:a="http://schemas.openxmlformats.org/drawingml/2006/main">
            <a:off x="2286000" y="3190875"/>
            <a:ext cx="2476500" cy="0"/>
          </a:xfrm>
          <a:prstGeom xmlns:a="http://schemas.openxmlformats.org/drawingml/2006/main" prst="line">
            <a:avLst/>
          </a:prstGeom>
          <a:noFill xmlns:a="http://schemas.openxmlformats.org/drawingml/2006/main"/>
          <a:ln xmlns:a="http://schemas.openxmlformats.org/drawingml/2006/main" w="38100">
            <a:solidFill>
              <a:srgbClr val="0F9DA8"/>
            </a:solidFill>
            <a:prstDash val="solid"/>
          </a:ln>
        </p:spPr>
      </p:sp>
      <p:sp>
        <p:nvSpPr>
          <p:cNvPr id="9" name="">
            <a:extLst xmlns:a="http://schemas.openxmlformats.org/drawingml/2006/main">
              <a:ext uri="{FF2B5EF4-FFF2-40B4-BE49-F238E27FC236}">
                <a16:creationId xmlns:a16="http://schemas.microsoft.com/office/drawing/2014/main" id="{7C070417-055C-4622-A195-AFCACDEFC9EA}"/>
              </a:ext>
            </a:extLst>
          </p:cNvPr>
          <p:cNvSpPr>
            <a:spLocks xmlns:a="http://schemas.openxmlformats.org/drawingml/2006/main" noGrp="1"/>
          </p:cNvSpPr>
          <p:nvPr/>
        </p:nvSpPr>
        <p:spPr>
          <a:xfrm xmlns:a="http://schemas.openxmlformats.org/drawingml/2006/main">
            <a:off x="1714500" y="3048000"/>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76667"/>
          </a:bodyPr>
          <a:lstStyle xmlns:a="http://schemas.openxmlformats.org/drawingml/2006/main"/>
          <a:p xmlns:a="http://schemas.openxmlformats.org/drawingml/2006/main">
            <a:pPr algn="l">
              <a:defRPr sz="1500" b="1">
                <a:solidFill>
                  <a:srgbClr val="142735"/>
                </a:solidFill>
                <a:latin typeface="Aptos"/>
                <a:ea typeface="Aptos"/>
                <a:cs typeface="Aptos"/>
              </a:defRPr>
            </a:pPr>
            <a:r>
              <a:rPr sz="1500" b="1">
                <a:solidFill>
                  <a:srgbClr val="142735"/>
                </a:solidFill>
                <a:latin typeface="Aptos"/>
                <a:ea typeface="Aptos"/>
                <a:cs typeface="Aptos"/>
              </a:rPr>
              <a:t>D</a:t>
            </a:r>
          </a:p>
        </p:txBody>
      </p:sp>
      <p:sp>
        <p:nvSpPr>
          <p:cNvPr id="10" name="">
            <a:extLst xmlns:a="http://schemas.openxmlformats.org/drawingml/2006/main">
              <a:ext uri="{FF2B5EF4-FFF2-40B4-BE49-F238E27FC236}">
                <a16:creationId xmlns:a16="http://schemas.microsoft.com/office/drawing/2014/main" id="{6D5DB0C3-320B-48E7-B766-98D438099655}"/>
              </a:ext>
            </a:extLst>
          </p:cNvPr>
          <p:cNvSpPr>
            <a:spLocks xmlns:a="http://schemas.openxmlformats.org/drawingml/2006/main" noGrp="1"/>
          </p:cNvSpPr>
          <p:nvPr/>
        </p:nvSpPr>
        <p:spPr>
          <a:xfrm xmlns:a="http://schemas.openxmlformats.org/drawingml/2006/main">
            <a:off x="7239000" y="2286000"/>
            <a:ext cx="2381250"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11" name="">
            <a:extLst xmlns:a="http://schemas.openxmlformats.org/drawingml/2006/main">
              <a:ext uri="{FF2B5EF4-FFF2-40B4-BE49-F238E27FC236}">
                <a16:creationId xmlns:a16="http://schemas.microsoft.com/office/drawing/2014/main" id="{F358CF0E-E1EC-48AE-B8A8-2E71A04DEA98}"/>
              </a:ext>
            </a:extLst>
          </p:cNvPr>
          <p:cNvSpPr>
            <a:spLocks xmlns:a="http://schemas.openxmlformats.org/drawingml/2006/main" noGrp="1"/>
          </p:cNvSpPr>
          <p:nvPr/>
        </p:nvSpPr>
        <p:spPr>
          <a:xfrm xmlns:a="http://schemas.openxmlformats.org/drawingml/2006/main">
            <a:off x="9715500" y="2152650"/>
            <a:ext cx="52387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l">
              <a:defRPr sz="1200" b="1">
                <a:solidFill>
                  <a:srgbClr val="142735"/>
                </a:solidFill>
                <a:latin typeface="Aptos"/>
                <a:ea typeface="Aptos"/>
                <a:cs typeface="Aptos"/>
              </a:defRPr>
            </a:pPr>
            <a:r>
              <a:rPr sz="1200" b="1">
                <a:solidFill>
                  <a:srgbClr val="142735"/>
                </a:solidFill>
                <a:latin typeface="Aptos"/>
                <a:ea typeface="Aptos"/>
                <a:cs typeface="Aptos"/>
              </a:rPr>
              <a:t>Y0</a:t>
            </a:r>
          </a:p>
        </p:txBody>
      </p:sp>
      <p:sp>
        <p:nvSpPr>
          <p:cNvPr id="12" name="">
            <a:extLst xmlns:a="http://schemas.openxmlformats.org/drawingml/2006/main">
              <a:ext uri="{FF2B5EF4-FFF2-40B4-BE49-F238E27FC236}">
                <a16:creationId xmlns:a16="http://schemas.microsoft.com/office/drawing/2014/main" id="{59E5D5F2-B616-4411-BF9B-3E78B84809CA}"/>
              </a:ext>
            </a:extLst>
          </p:cNvPr>
          <p:cNvSpPr>
            <a:spLocks xmlns:a="http://schemas.openxmlformats.org/drawingml/2006/main" noGrp="1"/>
          </p:cNvSpPr>
          <p:nvPr/>
        </p:nvSpPr>
        <p:spPr>
          <a:xfrm xmlns:a="http://schemas.openxmlformats.org/drawingml/2006/main">
            <a:off x="7239000" y="2905125"/>
            <a:ext cx="2381250"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13" name="">
            <a:extLst xmlns:a="http://schemas.openxmlformats.org/drawingml/2006/main">
              <a:ext uri="{FF2B5EF4-FFF2-40B4-BE49-F238E27FC236}">
                <a16:creationId xmlns:a16="http://schemas.microsoft.com/office/drawing/2014/main" id="{47FF796B-1574-4461-B74E-5662FAD6C3F6}"/>
              </a:ext>
            </a:extLst>
          </p:cNvPr>
          <p:cNvSpPr>
            <a:spLocks xmlns:a="http://schemas.openxmlformats.org/drawingml/2006/main" noGrp="1"/>
          </p:cNvSpPr>
          <p:nvPr/>
        </p:nvSpPr>
        <p:spPr>
          <a:xfrm xmlns:a="http://schemas.openxmlformats.org/drawingml/2006/main">
            <a:off x="9715500" y="2771775"/>
            <a:ext cx="52387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l">
              <a:defRPr sz="1200" b="1">
                <a:solidFill>
                  <a:srgbClr val="142735"/>
                </a:solidFill>
                <a:latin typeface="Aptos"/>
                <a:ea typeface="Aptos"/>
                <a:cs typeface="Aptos"/>
              </a:defRPr>
            </a:pPr>
            <a:r>
              <a:rPr sz="1200" b="1">
                <a:solidFill>
                  <a:srgbClr val="142735"/>
                </a:solidFill>
                <a:latin typeface="Aptos"/>
                <a:ea typeface="Aptos"/>
                <a:cs typeface="Aptos"/>
              </a:rPr>
              <a:t>Y1</a:t>
            </a:r>
          </a:p>
        </p:txBody>
      </p:sp>
      <p:sp>
        <p:nvSpPr>
          <p:cNvPr id="14" name="">
            <a:extLst xmlns:a="http://schemas.openxmlformats.org/drawingml/2006/main">
              <a:ext uri="{FF2B5EF4-FFF2-40B4-BE49-F238E27FC236}">
                <a16:creationId xmlns:a16="http://schemas.microsoft.com/office/drawing/2014/main" id="{4EF90DF7-0902-4472-8B7D-42FD4F34B791}"/>
              </a:ext>
            </a:extLst>
          </p:cNvPr>
          <p:cNvSpPr>
            <a:spLocks xmlns:a="http://schemas.openxmlformats.org/drawingml/2006/main" noGrp="1"/>
          </p:cNvSpPr>
          <p:nvPr/>
        </p:nvSpPr>
        <p:spPr>
          <a:xfrm xmlns:a="http://schemas.openxmlformats.org/drawingml/2006/main">
            <a:off x="7239000" y="3524250"/>
            <a:ext cx="2381250" cy="0"/>
          </a:xfrm>
          <a:prstGeom xmlns:a="http://schemas.openxmlformats.org/drawingml/2006/main" prst="line">
            <a:avLst/>
          </a:prstGeom>
          <a:noFill xmlns:a="http://schemas.openxmlformats.org/drawingml/2006/main"/>
          <a:ln xmlns:a="http://schemas.openxmlformats.org/drawingml/2006/main" w="28575">
            <a:solidFill>
              <a:srgbClr val="0F9DA8"/>
            </a:solidFill>
            <a:prstDash val="solid"/>
          </a:ln>
        </p:spPr>
      </p:sp>
      <p:sp>
        <p:nvSpPr>
          <p:cNvPr id="15" name="">
            <a:extLst xmlns:a="http://schemas.openxmlformats.org/drawingml/2006/main">
              <a:ext uri="{FF2B5EF4-FFF2-40B4-BE49-F238E27FC236}">
                <a16:creationId xmlns:a16="http://schemas.microsoft.com/office/drawing/2014/main" id="{3E5A527C-4114-4949-870D-455E2E54C57F}"/>
              </a:ext>
            </a:extLst>
          </p:cNvPr>
          <p:cNvSpPr>
            <a:spLocks xmlns:a="http://schemas.openxmlformats.org/drawingml/2006/main" noGrp="1"/>
          </p:cNvSpPr>
          <p:nvPr/>
        </p:nvSpPr>
        <p:spPr>
          <a:xfrm xmlns:a="http://schemas.openxmlformats.org/drawingml/2006/main">
            <a:off x="9715500" y="3390900"/>
            <a:ext cx="52387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l">
              <a:defRPr sz="1200" b="1">
                <a:solidFill>
                  <a:srgbClr val="142735"/>
                </a:solidFill>
                <a:latin typeface="Aptos"/>
                <a:ea typeface="Aptos"/>
                <a:cs typeface="Aptos"/>
              </a:defRPr>
            </a:pPr>
            <a:r>
              <a:rPr sz="1200" b="1">
                <a:solidFill>
                  <a:srgbClr val="142735"/>
                </a:solidFill>
                <a:latin typeface="Aptos"/>
                <a:ea typeface="Aptos"/>
                <a:cs typeface="Aptos"/>
              </a:rPr>
              <a:t>Y2</a:t>
            </a:r>
          </a:p>
        </p:txBody>
      </p:sp>
      <p:sp>
        <p:nvSpPr>
          <p:cNvPr id="16" name="">
            <a:extLst xmlns:a="http://schemas.openxmlformats.org/drawingml/2006/main">
              <a:ext uri="{FF2B5EF4-FFF2-40B4-BE49-F238E27FC236}">
                <a16:creationId xmlns:a16="http://schemas.microsoft.com/office/drawing/2014/main" id="{C438C4F7-F8EF-4FB3-B8C0-8D78A01A8955}"/>
              </a:ext>
            </a:extLst>
          </p:cNvPr>
          <p:cNvSpPr>
            <a:spLocks xmlns:a="http://schemas.openxmlformats.org/drawingml/2006/main" noGrp="1"/>
          </p:cNvSpPr>
          <p:nvPr/>
        </p:nvSpPr>
        <p:spPr>
          <a:xfrm xmlns:a="http://schemas.openxmlformats.org/drawingml/2006/main">
            <a:off x="7239000" y="4143375"/>
            <a:ext cx="2381250"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17" name="">
            <a:extLst xmlns:a="http://schemas.openxmlformats.org/drawingml/2006/main">
              <a:ext uri="{FF2B5EF4-FFF2-40B4-BE49-F238E27FC236}">
                <a16:creationId xmlns:a16="http://schemas.microsoft.com/office/drawing/2014/main" id="{5D12B800-8FDD-4D5F-AA14-2F12F24AB085}"/>
              </a:ext>
            </a:extLst>
          </p:cNvPr>
          <p:cNvSpPr>
            <a:spLocks xmlns:a="http://schemas.openxmlformats.org/drawingml/2006/main" noGrp="1"/>
          </p:cNvSpPr>
          <p:nvPr/>
        </p:nvSpPr>
        <p:spPr>
          <a:xfrm xmlns:a="http://schemas.openxmlformats.org/drawingml/2006/main">
            <a:off x="9715500" y="4010025"/>
            <a:ext cx="52387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l">
              <a:defRPr sz="1200" b="1">
                <a:solidFill>
                  <a:srgbClr val="142735"/>
                </a:solidFill>
                <a:latin typeface="Aptos"/>
                <a:ea typeface="Aptos"/>
                <a:cs typeface="Aptos"/>
              </a:defRPr>
            </a:pPr>
            <a:r>
              <a:rPr sz="1200" b="1">
                <a:solidFill>
                  <a:srgbClr val="142735"/>
                </a:solidFill>
                <a:latin typeface="Aptos"/>
                <a:ea typeface="Aptos"/>
                <a:cs typeface="Aptos"/>
              </a:rPr>
              <a:t>Y3</a:t>
            </a:r>
          </a:p>
        </p:txBody>
      </p:sp>
      <p:sp>
        <p:nvSpPr>
          <p:cNvPr id="18" name="">
            <a:extLst xmlns:a="http://schemas.openxmlformats.org/drawingml/2006/main">
              <a:ext uri="{FF2B5EF4-FFF2-40B4-BE49-F238E27FC236}">
                <a16:creationId xmlns:a16="http://schemas.microsoft.com/office/drawing/2014/main" id="{B2DC2B37-A2FE-4D8F-B743-01527D1069B7}"/>
              </a:ext>
            </a:extLst>
          </p:cNvPr>
          <p:cNvSpPr>
            <a:spLocks xmlns:a="http://schemas.openxmlformats.org/drawingml/2006/main" noGrp="1"/>
          </p:cNvSpPr>
          <p:nvPr/>
        </p:nvSpPr>
        <p:spPr>
          <a:xfrm xmlns:a="http://schemas.openxmlformats.org/drawingml/2006/main">
            <a:off x="6000750" y="4476750"/>
            <a:ext cx="0" cy="619125"/>
          </a:xfrm>
          <a:prstGeom xmlns:a="http://schemas.openxmlformats.org/drawingml/2006/main" prst="line">
            <a:avLst/>
          </a:prstGeom>
          <a:noFill xmlns:a="http://schemas.openxmlformats.org/drawingml/2006/main"/>
          <a:ln xmlns:a="http://schemas.openxmlformats.org/drawingml/2006/main" w="28575">
            <a:solidFill>
              <a:srgbClr val="F3A712"/>
            </a:solidFill>
            <a:prstDash val="solid"/>
          </a:ln>
        </p:spPr>
      </p:sp>
      <p:sp>
        <p:nvSpPr>
          <p:cNvPr id="19" name="">
            <a:extLst xmlns:a="http://schemas.openxmlformats.org/drawingml/2006/main">
              <a:ext uri="{FF2B5EF4-FFF2-40B4-BE49-F238E27FC236}">
                <a16:creationId xmlns:a16="http://schemas.microsoft.com/office/drawing/2014/main" id="{25A06929-F31B-4C01-A7BD-36027DC82F76}"/>
              </a:ext>
            </a:extLst>
          </p:cNvPr>
          <p:cNvSpPr>
            <a:spLocks xmlns:a="http://schemas.openxmlformats.org/drawingml/2006/main" noGrp="1"/>
          </p:cNvSpPr>
          <p:nvPr/>
        </p:nvSpPr>
        <p:spPr>
          <a:xfrm xmlns:a="http://schemas.openxmlformats.org/drawingml/2006/main">
            <a:off x="5572125" y="5191125"/>
            <a:ext cx="857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0196"/>
          </a:bodyPr>
          <a:lstStyle xmlns:a="http://schemas.openxmlformats.org/drawingml/2006/main"/>
          <a:p xmlns:a="http://schemas.openxmlformats.org/drawingml/2006/main">
            <a:pPr algn="ctr">
              <a:defRPr sz="1275" b="1">
                <a:solidFill>
                  <a:srgbClr val="F3A712"/>
                </a:solidFill>
                <a:latin typeface="Aptos"/>
                <a:ea typeface="Aptos"/>
                <a:cs typeface="Aptos"/>
              </a:defRPr>
            </a:pPr>
            <a:r>
              <a:rPr sz="1275" b="1">
                <a:solidFill>
                  <a:srgbClr val="F3A712"/>
                </a:solidFill>
                <a:latin typeface="Aptos"/>
                <a:ea typeface="Aptos"/>
                <a:cs typeface="Aptos"/>
              </a:rPr>
              <a:t>S₁S₀</a:t>
            </a:r>
          </a:p>
        </p:txBody>
      </p:sp>
      <p:sp>
        <p:nvSpPr>
          <p:cNvPr id="20" name="">
            <a:extLst xmlns:a="http://schemas.openxmlformats.org/drawingml/2006/main">
              <a:ext uri="{FF2B5EF4-FFF2-40B4-BE49-F238E27FC236}">
                <a16:creationId xmlns:a16="http://schemas.microsoft.com/office/drawing/2014/main" id="{A8768E55-B46F-4E3F-814C-11A4A4E19C19}"/>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24E8AAC-6F6B-4C6F-B43D-D5BE1C74B47A}"/>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MUX збирає багато каналів в один, DEMUX розподіляє один канал між багатьма.</a:t>
            </a:r>
          </a:p>
        </p:txBody>
      </p:sp>
    </p:spTree>
    <p:extLst>
      <p:ext uri="{BB962C8B-B14F-4D97-AF65-F5344CB8AC3E}">
        <p14:creationId xmlns:p14="http://schemas.microsoft.com/office/powerpoint/2010/main" val="233742713"/>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2BA360C9-B4A2-4362-A605-6B96CEE192E5}"/>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84C8396-A3B7-4E0D-AC36-ABE906758C1F}"/>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ДЕМУЛЬТИПЛЕКСОР</a:t>
            </a:r>
          </a:p>
        </p:txBody>
      </p:sp>
      <p:sp>
        <p:nvSpPr>
          <p:cNvPr id="3" name="">
            <a:extLst xmlns:a="http://schemas.openxmlformats.org/drawingml/2006/main">
              <a:ext uri="{FF2B5EF4-FFF2-40B4-BE49-F238E27FC236}">
                <a16:creationId xmlns:a16="http://schemas.microsoft.com/office/drawing/2014/main" id="{56963E06-5057-4496-B6C8-FBB60B634789}"/>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Демультиплексор 1 у 4</a:t>
            </a:r>
          </a:p>
        </p:txBody>
      </p:sp>
      <p:sp>
        <p:nvSpPr>
          <p:cNvPr id="4" name="">
            <a:extLst xmlns:a="http://schemas.openxmlformats.org/drawingml/2006/main">
              <a:ext uri="{FF2B5EF4-FFF2-40B4-BE49-F238E27FC236}">
                <a16:creationId xmlns:a16="http://schemas.microsoft.com/office/drawing/2014/main" id="{88D3B863-BBBD-4938-87A4-5FD57A8A68F1}"/>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3D38B272-CE50-4A3F-B11C-DB8684865BCF}"/>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27</a:t>
            </a:r>
          </a:p>
        </p:txBody>
      </p:sp>
      <p:graphicFrame>
        <p:nvGraphicFramePr>
          <p:cNvPr id="14" name=""/>
          <p:cNvGraphicFramePr/>
          <p:nvPr/>
        </p:nvGraphicFramePr>
        <p:xfrm>
          <a:off xmlns:a="http://schemas.openxmlformats.org/drawingml/2006/main" x="1190625" y="1428750"/>
          <a:ext xmlns:a="http://schemas.openxmlformats.org/drawingml/2006/main" cx="9810750" cy="3714750"/>
        </p:xfrm>
        <a:graphic xmlns:a="http://schemas.openxmlformats.org/drawingml/2006/main">
          <a:graphicData uri="http://schemas.openxmlformats.org/drawingml/2006/table">
            <a:tbl>
              <a:tblPr firstRow="1" bandRow="1"/>
              <a:tblGrid>
                <a:gridCol w="1401536"/>
                <a:gridCol w="1401536"/>
                <a:gridCol w="1401536"/>
                <a:gridCol w="1401536"/>
                <a:gridCol w="1401536"/>
                <a:gridCol w="1401536"/>
                <a:gridCol w="1401536"/>
              </a:tblGrid>
              <a:tr h="619125">
                <a:tc>
                  <a:txBody>
                    <a:bodyPr/>
                    <a:lstStyle/>
                    <a:p>
                      <a:pPr algn="ctr"/>
                      <a:r>
                        <a:rPr sz="1200" b="1">
                          <a:solidFill>
                            <a:srgbClr val="FFFFFF"/>
                          </a:solidFill>
                          <a:latin typeface="Aptos"/>
                          <a:ea typeface="Aptos"/>
                          <a:cs typeface="Aptos"/>
                        </a:rPr>
                        <a:t>D</a:t>
                      </a:r>
                    </a:p>
                  </a:txBody>
                  <a:tcPr marL="91440" marR="91440" marT="45720" marB="45720">
                    <a:solidFill>
                      <a:srgbClr val="163A5F"/>
                    </a:solidFill>
                  </a:tcPr>
                </a:tc>
                <a:tc>
                  <a:txBody>
                    <a:bodyPr/>
                    <a:lstStyle/>
                    <a:p>
                      <a:pPr algn="ctr"/>
                      <a:r>
                        <a:rPr sz="1200" b="1">
                          <a:solidFill>
                            <a:srgbClr val="FFFFFF"/>
                          </a:solidFill>
                          <a:latin typeface="Aptos"/>
                          <a:ea typeface="Aptos"/>
                          <a:cs typeface="Aptos"/>
                        </a:rPr>
                        <a:t>S₁</a:t>
                      </a:r>
                    </a:p>
                  </a:txBody>
                  <a:tcPr marL="91440" marR="91440" marT="45720" marB="45720">
                    <a:solidFill>
                      <a:srgbClr val="163A5F"/>
                    </a:solidFill>
                  </a:tcPr>
                </a:tc>
                <a:tc>
                  <a:txBody>
                    <a:bodyPr/>
                    <a:lstStyle/>
                    <a:p>
                      <a:pPr algn="ctr"/>
                      <a:r>
                        <a:rPr sz="1200" b="1">
                          <a:solidFill>
                            <a:srgbClr val="FFFFFF"/>
                          </a:solidFill>
                          <a:latin typeface="Aptos"/>
                          <a:ea typeface="Aptos"/>
                          <a:cs typeface="Aptos"/>
                        </a:rPr>
                        <a:t>S₀</a:t>
                      </a:r>
                    </a:p>
                  </a:txBody>
                  <a:tcPr marL="91440" marR="91440" marT="45720" marB="45720">
                    <a:solidFill>
                      <a:srgbClr val="163A5F"/>
                    </a:solidFill>
                  </a:tcPr>
                </a:tc>
                <a:tc>
                  <a:txBody>
                    <a:bodyPr/>
                    <a:lstStyle/>
                    <a:p>
                      <a:pPr algn="ctr"/>
                      <a:r>
                        <a:rPr sz="1200" b="1">
                          <a:solidFill>
                            <a:srgbClr val="FFFFFF"/>
                          </a:solidFill>
                          <a:latin typeface="Aptos"/>
                          <a:ea typeface="Aptos"/>
                          <a:cs typeface="Aptos"/>
                        </a:rPr>
                        <a:t>Y₀</a:t>
                      </a:r>
                    </a:p>
                  </a:txBody>
                  <a:tcPr marL="91440" marR="91440" marT="45720" marB="45720">
                    <a:solidFill>
                      <a:srgbClr val="163A5F"/>
                    </a:solidFill>
                  </a:tcPr>
                </a:tc>
                <a:tc>
                  <a:txBody>
                    <a:bodyPr/>
                    <a:lstStyle/>
                    <a:p>
                      <a:pPr algn="ctr"/>
                      <a:r>
                        <a:rPr sz="1200" b="1">
                          <a:solidFill>
                            <a:srgbClr val="FFFFFF"/>
                          </a:solidFill>
                          <a:latin typeface="Aptos"/>
                          <a:ea typeface="Aptos"/>
                          <a:cs typeface="Aptos"/>
                        </a:rPr>
                        <a:t>Y₁</a:t>
                      </a:r>
                    </a:p>
                  </a:txBody>
                  <a:tcPr marL="91440" marR="91440" marT="45720" marB="45720">
                    <a:solidFill>
                      <a:srgbClr val="163A5F"/>
                    </a:solidFill>
                  </a:tcPr>
                </a:tc>
                <a:tc>
                  <a:txBody>
                    <a:bodyPr/>
                    <a:lstStyle/>
                    <a:p>
                      <a:pPr algn="ctr"/>
                      <a:r>
                        <a:rPr sz="1200" b="1">
                          <a:solidFill>
                            <a:srgbClr val="FFFFFF"/>
                          </a:solidFill>
                          <a:latin typeface="Aptos"/>
                          <a:ea typeface="Aptos"/>
                          <a:cs typeface="Aptos"/>
                        </a:rPr>
                        <a:t>Y₂</a:t>
                      </a:r>
                    </a:p>
                  </a:txBody>
                  <a:tcPr marL="91440" marR="91440" marT="45720" marB="45720">
                    <a:solidFill>
                      <a:srgbClr val="163A5F"/>
                    </a:solidFill>
                  </a:tcPr>
                </a:tc>
                <a:tc>
                  <a:txBody>
                    <a:bodyPr/>
                    <a:lstStyle/>
                    <a:p>
                      <a:pPr algn="ctr"/>
                      <a:r>
                        <a:rPr sz="1200" b="1">
                          <a:solidFill>
                            <a:srgbClr val="FFFFFF"/>
                          </a:solidFill>
                          <a:latin typeface="Aptos"/>
                          <a:ea typeface="Aptos"/>
                          <a:cs typeface="Aptos"/>
                        </a:rPr>
                        <a:t>Y₃</a:t>
                      </a:r>
                    </a:p>
                  </a:txBody>
                  <a:tcPr marL="91440" marR="91440" marT="45720" marB="45720">
                    <a:solidFill>
                      <a:srgbClr val="163A5F"/>
                    </a:solidFill>
                  </a:tcPr>
                </a:tc>
              </a:tr>
              <a:tr h="619125">
                <a:tc>
                  <a:txBody>
                    <a:bodyPr/>
                    <a:lstStyle/>
                    <a:p>
                      <a:pPr algn="ctr"/>
                      <a:r>
                        <a:rPr sz="1200">
                          <a:solidFill>
                            <a:srgbClr val="142735"/>
                          </a:solidFill>
                          <a:latin typeface="Aptos"/>
                          <a:ea typeface="Aptos"/>
                          <a:cs typeface="Aptos"/>
                        </a:rPr>
                        <a:t>0</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X</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X</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0</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0</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0</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0</a:t>
                      </a:r>
                    </a:p>
                  </a:txBody>
                  <a:tcPr marL="91440" marR="91440" marT="45720" marB="45720">
                    <a:solidFill>
                      <a:srgbClr val="FFFFFF"/>
                    </a:solidFill>
                  </a:tcPr>
                </a:tc>
              </a:tr>
              <a:tr h="619125">
                <a:tc>
                  <a:txBody>
                    <a:bodyPr/>
                    <a:lstStyle/>
                    <a:p>
                      <a:pPr algn="ctr"/>
                      <a:r>
                        <a:rPr sz="1200">
                          <a:solidFill>
                            <a:srgbClr val="142735"/>
                          </a:solidFill>
                          <a:latin typeface="Aptos"/>
                          <a:ea typeface="Aptos"/>
                          <a:cs typeface="Aptos"/>
                        </a:rPr>
                        <a:t>1</a:t>
                      </a:r>
                    </a:p>
                  </a:txBody>
                  <a:tcPr marL="91440" marR="91440" marT="45720" marB="45720">
                    <a:solidFill>
                      <a:srgbClr val="F4F8FB"/>
                    </a:solidFill>
                  </a:tcPr>
                </a:tc>
                <a:tc>
                  <a:txBody>
                    <a:bodyPr/>
                    <a:lstStyle/>
                    <a:p>
                      <a:pPr algn="ctr"/>
                      <a:r>
                        <a:rPr sz="1200">
                          <a:solidFill>
                            <a:srgbClr val="142735"/>
                          </a:solidFill>
                          <a:latin typeface="Aptos"/>
                          <a:ea typeface="Aptos"/>
                          <a:cs typeface="Aptos"/>
                        </a:rPr>
                        <a:t>0</a:t>
                      </a:r>
                    </a:p>
                  </a:txBody>
                  <a:tcPr marL="91440" marR="91440" marT="45720" marB="45720">
                    <a:solidFill>
                      <a:srgbClr val="F4F8FB"/>
                    </a:solidFill>
                  </a:tcPr>
                </a:tc>
                <a:tc>
                  <a:txBody>
                    <a:bodyPr/>
                    <a:lstStyle/>
                    <a:p>
                      <a:pPr algn="ctr"/>
                      <a:r>
                        <a:rPr sz="1200">
                          <a:solidFill>
                            <a:srgbClr val="142735"/>
                          </a:solidFill>
                          <a:latin typeface="Aptos"/>
                          <a:ea typeface="Aptos"/>
                          <a:cs typeface="Aptos"/>
                        </a:rPr>
                        <a:t>0</a:t>
                      </a:r>
                    </a:p>
                  </a:txBody>
                  <a:tcPr marL="91440" marR="91440" marT="45720" marB="45720">
                    <a:solidFill>
                      <a:srgbClr val="F4F8FB"/>
                    </a:solidFill>
                  </a:tcPr>
                </a:tc>
                <a:tc>
                  <a:txBody>
                    <a:bodyPr/>
                    <a:lstStyle/>
                    <a:p>
                      <a:pPr algn="ctr"/>
                      <a:r>
                        <a:rPr sz="1200">
                          <a:solidFill>
                            <a:srgbClr val="142735"/>
                          </a:solidFill>
                          <a:latin typeface="Aptos"/>
                          <a:ea typeface="Aptos"/>
                          <a:cs typeface="Aptos"/>
                        </a:rPr>
                        <a:t>1</a:t>
                      </a:r>
                    </a:p>
                  </a:txBody>
                  <a:tcPr marL="91440" marR="91440" marT="45720" marB="45720">
                    <a:solidFill>
                      <a:srgbClr val="F4F8FB"/>
                    </a:solidFill>
                  </a:tcPr>
                </a:tc>
                <a:tc>
                  <a:txBody>
                    <a:bodyPr/>
                    <a:lstStyle/>
                    <a:p>
                      <a:pPr algn="ctr"/>
                      <a:r>
                        <a:rPr sz="1200">
                          <a:solidFill>
                            <a:srgbClr val="142735"/>
                          </a:solidFill>
                          <a:latin typeface="Aptos"/>
                          <a:ea typeface="Aptos"/>
                          <a:cs typeface="Aptos"/>
                        </a:rPr>
                        <a:t>0</a:t>
                      </a:r>
                    </a:p>
                  </a:txBody>
                  <a:tcPr marL="91440" marR="91440" marT="45720" marB="45720">
                    <a:solidFill>
                      <a:srgbClr val="F4F8FB"/>
                    </a:solidFill>
                  </a:tcPr>
                </a:tc>
                <a:tc>
                  <a:txBody>
                    <a:bodyPr/>
                    <a:lstStyle/>
                    <a:p>
                      <a:pPr algn="ctr"/>
                      <a:r>
                        <a:rPr sz="1200">
                          <a:solidFill>
                            <a:srgbClr val="142735"/>
                          </a:solidFill>
                          <a:latin typeface="Aptos"/>
                          <a:ea typeface="Aptos"/>
                          <a:cs typeface="Aptos"/>
                        </a:rPr>
                        <a:t>0</a:t>
                      </a:r>
                    </a:p>
                  </a:txBody>
                  <a:tcPr marL="91440" marR="91440" marT="45720" marB="45720">
                    <a:solidFill>
                      <a:srgbClr val="F4F8FB"/>
                    </a:solidFill>
                  </a:tcPr>
                </a:tc>
                <a:tc>
                  <a:txBody>
                    <a:bodyPr/>
                    <a:lstStyle/>
                    <a:p>
                      <a:pPr algn="ctr"/>
                      <a:r>
                        <a:rPr sz="1200">
                          <a:solidFill>
                            <a:srgbClr val="142735"/>
                          </a:solidFill>
                          <a:latin typeface="Aptos"/>
                          <a:ea typeface="Aptos"/>
                          <a:cs typeface="Aptos"/>
                        </a:rPr>
                        <a:t>0</a:t>
                      </a:r>
                    </a:p>
                  </a:txBody>
                  <a:tcPr marL="91440" marR="91440" marT="45720" marB="45720">
                    <a:solidFill>
                      <a:srgbClr val="F4F8FB"/>
                    </a:solidFill>
                  </a:tcPr>
                </a:tc>
              </a:tr>
              <a:tr h="619125">
                <a:tc>
                  <a:txBody>
                    <a:bodyPr/>
                    <a:lstStyle/>
                    <a:p>
                      <a:pPr algn="ctr"/>
                      <a:r>
                        <a:rPr sz="1200">
                          <a:solidFill>
                            <a:srgbClr val="142735"/>
                          </a:solidFill>
                          <a:latin typeface="Aptos"/>
                          <a:ea typeface="Aptos"/>
                          <a:cs typeface="Aptos"/>
                        </a:rPr>
                        <a:t>1</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0</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1</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0</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1</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0</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0</a:t>
                      </a:r>
                    </a:p>
                  </a:txBody>
                  <a:tcPr marL="91440" marR="91440" marT="45720" marB="45720">
                    <a:solidFill>
                      <a:srgbClr val="FFFFFF"/>
                    </a:solidFill>
                  </a:tcPr>
                </a:tc>
              </a:tr>
              <a:tr h="619125">
                <a:tc>
                  <a:txBody>
                    <a:bodyPr/>
                    <a:lstStyle/>
                    <a:p>
                      <a:pPr algn="ctr"/>
                      <a:r>
                        <a:rPr sz="1200">
                          <a:solidFill>
                            <a:srgbClr val="142735"/>
                          </a:solidFill>
                          <a:latin typeface="Aptos"/>
                          <a:ea typeface="Aptos"/>
                          <a:cs typeface="Aptos"/>
                        </a:rPr>
                        <a:t>1</a:t>
                      </a:r>
                    </a:p>
                  </a:txBody>
                  <a:tcPr marL="91440" marR="91440" marT="45720" marB="45720">
                    <a:solidFill>
                      <a:srgbClr val="F4F8FB"/>
                    </a:solidFill>
                  </a:tcPr>
                </a:tc>
                <a:tc>
                  <a:txBody>
                    <a:bodyPr/>
                    <a:lstStyle/>
                    <a:p>
                      <a:pPr algn="ctr"/>
                      <a:r>
                        <a:rPr sz="1200">
                          <a:solidFill>
                            <a:srgbClr val="142735"/>
                          </a:solidFill>
                          <a:latin typeface="Aptos"/>
                          <a:ea typeface="Aptos"/>
                          <a:cs typeface="Aptos"/>
                        </a:rPr>
                        <a:t>1</a:t>
                      </a:r>
                    </a:p>
                  </a:txBody>
                  <a:tcPr marL="91440" marR="91440" marT="45720" marB="45720">
                    <a:solidFill>
                      <a:srgbClr val="F4F8FB"/>
                    </a:solidFill>
                  </a:tcPr>
                </a:tc>
                <a:tc>
                  <a:txBody>
                    <a:bodyPr/>
                    <a:lstStyle/>
                    <a:p>
                      <a:pPr algn="ctr"/>
                      <a:r>
                        <a:rPr sz="1200">
                          <a:solidFill>
                            <a:srgbClr val="142735"/>
                          </a:solidFill>
                          <a:latin typeface="Aptos"/>
                          <a:ea typeface="Aptos"/>
                          <a:cs typeface="Aptos"/>
                        </a:rPr>
                        <a:t>0</a:t>
                      </a:r>
                    </a:p>
                  </a:txBody>
                  <a:tcPr marL="91440" marR="91440" marT="45720" marB="45720">
                    <a:solidFill>
                      <a:srgbClr val="F4F8FB"/>
                    </a:solidFill>
                  </a:tcPr>
                </a:tc>
                <a:tc>
                  <a:txBody>
                    <a:bodyPr/>
                    <a:lstStyle/>
                    <a:p>
                      <a:pPr algn="ctr"/>
                      <a:r>
                        <a:rPr sz="1200">
                          <a:solidFill>
                            <a:srgbClr val="142735"/>
                          </a:solidFill>
                          <a:latin typeface="Aptos"/>
                          <a:ea typeface="Aptos"/>
                          <a:cs typeface="Aptos"/>
                        </a:rPr>
                        <a:t>0</a:t>
                      </a:r>
                    </a:p>
                  </a:txBody>
                  <a:tcPr marL="91440" marR="91440" marT="45720" marB="45720">
                    <a:solidFill>
                      <a:srgbClr val="F4F8FB"/>
                    </a:solidFill>
                  </a:tcPr>
                </a:tc>
                <a:tc>
                  <a:txBody>
                    <a:bodyPr/>
                    <a:lstStyle/>
                    <a:p>
                      <a:pPr algn="ctr"/>
                      <a:r>
                        <a:rPr sz="1200">
                          <a:solidFill>
                            <a:srgbClr val="142735"/>
                          </a:solidFill>
                          <a:latin typeface="Aptos"/>
                          <a:ea typeface="Aptos"/>
                          <a:cs typeface="Aptos"/>
                        </a:rPr>
                        <a:t>0</a:t>
                      </a:r>
                    </a:p>
                  </a:txBody>
                  <a:tcPr marL="91440" marR="91440" marT="45720" marB="45720">
                    <a:solidFill>
                      <a:srgbClr val="F4F8FB"/>
                    </a:solidFill>
                  </a:tcPr>
                </a:tc>
                <a:tc>
                  <a:txBody>
                    <a:bodyPr/>
                    <a:lstStyle/>
                    <a:p>
                      <a:pPr algn="ctr"/>
                      <a:r>
                        <a:rPr sz="1200">
                          <a:solidFill>
                            <a:srgbClr val="142735"/>
                          </a:solidFill>
                          <a:latin typeface="Aptos"/>
                          <a:ea typeface="Aptos"/>
                          <a:cs typeface="Aptos"/>
                        </a:rPr>
                        <a:t>1</a:t>
                      </a:r>
                    </a:p>
                  </a:txBody>
                  <a:tcPr marL="91440" marR="91440" marT="45720" marB="45720">
                    <a:solidFill>
                      <a:srgbClr val="F4F8FB"/>
                    </a:solidFill>
                  </a:tcPr>
                </a:tc>
                <a:tc>
                  <a:txBody>
                    <a:bodyPr/>
                    <a:lstStyle/>
                    <a:p>
                      <a:pPr algn="ctr"/>
                      <a:r>
                        <a:rPr sz="1200">
                          <a:solidFill>
                            <a:srgbClr val="142735"/>
                          </a:solidFill>
                          <a:latin typeface="Aptos"/>
                          <a:ea typeface="Aptos"/>
                          <a:cs typeface="Aptos"/>
                        </a:rPr>
                        <a:t>0</a:t>
                      </a:r>
                    </a:p>
                  </a:txBody>
                  <a:tcPr marL="91440" marR="91440" marT="45720" marB="45720">
                    <a:solidFill>
                      <a:srgbClr val="F4F8FB"/>
                    </a:solidFill>
                  </a:tcPr>
                </a:tc>
              </a:tr>
              <a:tr h="619125">
                <a:tc>
                  <a:txBody>
                    <a:bodyPr/>
                    <a:lstStyle/>
                    <a:p>
                      <a:pPr algn="ctr"/>
                      <a:r>
                        <a:rPr sz="1200">
                          <a:solidFill>
                            <a:srgbClr val="142735"/>
                          </a:solidFill>
                          <a:latin typeface="Aptos"/>
                          <a:ea typeface="Aptos"/>
                          <a:cs typeface="Aptos"/>
                        </a:rPr>
                        <a:t>1</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1</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1</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0</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0</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0</a:t>
                      </a:r>
                    </a:p>
                  </a:txBody>
                  <a:tcPr marL="91440" marR="91440" marT="45720" marB="45720">
                    <a:solidFill>
                      <a:srgbClr val="FFFFFF"/>
                    </a:solidFill>
                  </a:tcPr>
                </a:tc>
                <a:tc>
                  <a:txBody>
                    <a:bodyPr/>
                    <a:lstStyle/>
                    <a:p>
                      <a:pPr algn="ctr"/>
                      <a:r>
                        <a:rPr sz="1200">
                          <a:solidFill>
                            <a:srgbClr val="142735"/>
                          </a:solidFill>
                          <a:latin typeface="Aptos"/>
                          <a:ea typeface="Aptos"/>
                          <a:cs typeface="Aptos"/>
                        </a:rPr>
                        <a:t>1</a:t>
                      </a:r>
                    </a:p>
                  </a:txBody>
                  <a:tcPr marL="91440" marR="91440" marT="45720" marB="45720">
                    <a:solidFill>
                      <a:srgbClr val="FFFFFF"/>
                    </a:solidFill>
                  </a:tcPr>
                </a:tc>
              </a:tr>
            </a:tbl>
          </a:graphicData>
        </a:graphic>
      </p:graphicFrame>
      <p:sp>
        <p:nvSpPr>
          <p:cNvPr id="7" name="">
            <a:extLst xmlns:a="http://schemas.openxmlformats.org/drawingml/2006/main">
              <a:ext uri="{FF2B5EF4-FFF2-40B4-BE49-F238E27FC236}">
                <a16:creationId xmlns:a16="http://schemas.microsoft.com/office/drawing/2014/main" id="{B79CEF2C-7A4B-4934-905C-1D3CF439DB06}"/>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6C873468-880C-4A04-93AD-EF4785F48C71}"/>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Кожний вихід є входом D, дозволеним одним мінтермом адреси.</a:t>
            </a:r>
          </a:p>
        </p:txBody>
      </p:sp>
    </p:spTree>
    <p:extLst>
      <p:ext uri="{BB962C8B-B14F-4D97-AF65-F5344CB8AC3E}">
        <p14:creationId xmlns:p14="http://schemas.microsoft.com/office/powerpoint/2010/main" val="357200547"/>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D8F97698-4B31-4E08-90C1-2D49B683DA26}"/>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997B0C1-E930-4F09-BD56-7003CA9D81D7}"/>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ПОРІВНЯННЯ ВУЗЛІВ</a:t>
            </a:r>
          </a:p>
        </p:txBody>
      </p:sp>
      <p:sp>
        <p:nvSpPr>
          <p:cNvPr id="3" name="">
            <a:extLst xmlns:a="http://schemas.openxmlformats.org/drawingml/2006/main">
              <a:ext uri="{FF2B5EF4-FFF2-40B4-BE49-F238E27FC236}">
                <a16:creationId xmlns:a16="http://schemas.microsoft.com/office/drawing/2014/main" id="{DB9A84B3-505B-4213-AC17-BD679C746085}"/>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Дешифратор і DEMUX мають подібну структуру, але різний інтерфейс</a:t>
            </a:r>
          </a:p>
        </p:txBody>
      </p:sp>
      <p:sp>
        <p:nvSpPr>
          <p:cNvPr id="4" name="">
            <a:extLst xmlns:a="http://schemas.openxmlformats.org/drawingml/2006/main">
              <a:ext uri="{FF2B5EF4-FFF2-40B4-BE49-F238E27FC236}">
                <a16:creationId xmlns:a16="http://schemas.microsoft.com/office/drawing/2014/main" id="{5928722D-A3A4-4132-9BE6-C2EFD580FBEE}"/>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2048D26D-F760-48C5-9EF3-1D58439EB770}"/>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28</a:t>
            </a:r>
          </a:p>
        </p:txBody>
      </p:sp>
      <p:sp>
        <p:nvSpPr>
          <p:cNvPr id="6" name="">
            <a:extLst xmlns:a="http://schemas.openxmlformats.org/drawingml/2006/main">
              <a:ext uri="{FF2B5EF4-FFF2-40B4-BE49-F238E27FC236}">
                <a16:creationId xmlns:a16="http://schemas.microsoft.com/office/drawing/2014/main" id="{B2A5E123-1348-4D95-910F-122C86065E71}"/>
              </a:ext>
            </a:extLst>
          </p:cNvPr>
          <p:cNvSpPr>
            <a:spLocks xmlns:a="http://schemas.openxmlformats.org/drawingml/2006/main" noGrp="1"/>
          </p:cNvSpPr>
          <p:nvPr/>
        </p:nvSpPr>
        <p:spPr>
          <a:xfrm xmlns:a="http://schemas.openxmlformats.org/drawingml/2006/main">
            <a:off x="857250" y="2000250"/>
            <a:ext cx="2476500" cy="2190750"/>
          </a:xfrm>
          <a:prstGeom xmlns:a="http://schemas.openxmlformats.org/drawingml/2006/main" prst="roundRect">
            <a:avLst>
              <a:gd name="adj" fmla="val 3478"/>
            </a:avLst>
          </a:prstGeom>
          <a:solidFill xmlns:a="http://schemas.openxmlformats.org/drawingml/2006/main">
            <a:srgbClr val="EAF3F8"/>
          </a:solidFill>
          <a:ln xmlns:a="http://schemas.openxmlformats.org/drawingml/2006/main" w="14288">
            <a:solidFill>
              <a:srgbClr val="0F9DA8"/>
            </a:solidFill>
            <a:prstDash val="solid"/>
          </a:ln>
        </p:spPr>
      </p:sp>
      <p:sp>
        <p:nvSpPr>
          <p:cNvPr id="7" name="">
            <a:extLst xmlns:a="http://schemas.openxmlformats.org/drawingml/2006/main">
              <a:ext uri="{FF2B5EF4-FFF2-40B4-BE49-F238E27FC236}">
                <a16:creationId xmlns:a16="http://schemas.microsoft.com/office/drawing/2014/main" id="{0FF8AB71-4F43-461B-94D3-61E3A6A7678B}"/>
              </a:ext>
            </a:extLst>
          </p:cNvPr>
          <p:cNvSpPr>
            <a:spLocks xmlns:a="http://schemas.openxmlformats.org/drawingml/2006/main" noGrp="1"/>
          </p:cNvSpPr>
          <p:nvPr/>
        </p:nvSpPr>
        <p:spPr>
          <a:xfrm xmlns:a="http://schemas.openxmlformats.org/drawingml/2006/main">
            <a:off x="971550" y="2905125"/>
            <a:ext cx="22479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DECODER</a:t>
            </a:r>
          </a:p>
        </p:txBody>
      </p:sp>
      <p:sp>
        <p:nvSpPr>
          <p:cNvPr id="8" name="">
            <a:extLst xmlns:a="http://schemas.openxmlformats.org/drawingml/2006/main">
              <a:ext uri="{FF2B5EF4-FFF2-40B4-BE49-F238E27FC236}">
                <a16:creationId xmlns:a16="http://schemas.microsoft.com/office/drawing/2014/main" id="{B29FB64A-2DB9-46AB-A5C8-D139E2141FB8}"/>
              </a:ext>
            </a:extLst>
          </p:cNvPr>
          <p:cNvSpPr>
            <a:spLocks xmlns:a="http://schemas.openxmlformats.org/drawingml/2006/main" noGrp="1"/>
          </p:cNvSpPr>
          <p:nvPr/>
        </p:nvSpPr>
        <p:spPr>
          <a:xfrm xmlns:a="http://schemas.openxmlformats.org/drawingml/2006/main">
            <a:off x="1571625" y="1571625"/>
            <a:ext cx="1047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4444"/>
          </a:bodyPr>
          <a:lstStyle xmlns:a="http://schemas.openxmlformats.org/drawingml/2006/main"/>
          <a:p xmlns:a="http://schemas.openxmlformats.org/drawingml/2006/main">
            <a:pPr algn="ctr">
              <a:defRPr sz="1350" b="1">
                <a:solidFill>
                  <a:srgbClr val="142735"/>
                </a:solidFill>
                <a:latin typeface="Aptos"/>
                <a:ea typeface="Aptos"/>
                <a:cs typeface="Aptos"/>
              </a:defRPr>
            </a:pPr>
            <a:r>
              <a:rPr sz="1350" b="1">
                <a:solidFill>
                  <a:srgbClr val="142735"/>
                </a:solidFill>
                <a:latin typeface="Aptos"/>
                <a:ea typeface="Aptos"/>
                <a:cs typeface="Aptos"/>
              </a:rPr>
              <a:t>код</a:t>
            </a:r>
          </a:p>
        </p:txBody>
      </p:sp>
      <p:sp>
        <p:nvSpPr>
          <p:cNvPr id="9" name="">
            <a:extLst xmlns:a="http://schemas.openxmlformats.org/drawingml/2006/main">
              <a:ext uri="{FF2B5EF4-FFF2-40B4-BE49-F238E27FC236}">
                <a16:creationId xmlns:a16="http://schemas.microsoft.com/office/drawing/2014/main" id="{CCC8E4D5-0D53-46A5-B8D3-4EE57217928F}"/>
              </a:ext>
            </a:extLst>
          </p:cNvPr>
          <p:cNvSpPr>
            <a:spLocks xmlns:a="http://schemas.openxmlformats.org/drawingml/2006/main" noGrp="1"/>
          </p:cNvSpPr>
          <p:nvPr/>
        </p:nvSpPr>
        <p:spPr>
          <a:xfrm xmlns:a="http://schemas.openxmlformats.org/drawingml/2006/main">
            <a:off x="1571625" y="4476750"/>
            <a:ext cx="1047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4444"/>
          </a:bodyPr>
          <a:lstStyle xmlns:a="http://schemas.openxmlformats.org/drawingml/2006/main"/>
          <a:p xmlns:a="http://schemas.openxmlformats.org/drawingml/2006/main">
            <a:pPr algn="ctr">
              <a:defRPr sz="1350" b="1">
                <a:solidFill>
                  <a:srgbClr val="0F9DA8"/>
                </a:solidFill>
                <a:latin typeface="Aptos"/>
                <a:ea typeface="Aptos"/>
                <a:cs typeface="Aptos"/>
              </a:defRPr>
            </a:pPr>
            <a:r>
              <a:rPr sz="1350" b="1">
                <a:solidFill>
                  <a:srgbClr val="0F9DA8"/>
                </a:solidFill>
                <a:latin typeface="Aptos"/>
                <a:ea typeface="Aptos"/>
                <a:cs typeface="Aptos"/>
              </a:rPr>
              <a:t>one-hot</a:t>
            </a:r>
          </a:p>
        </p:txBody>
      </p:sp>
      <p:sp>
        <p:nvSpPr>
          <p:cNvPr id="10" name="">
            <a:extLst xmlns:a="http://schemas.openxmlformats.org/drawingml/2006/main">
              <a:ext uri="{FF2B5EF4-FFF2-40B4-BE49-F238E27FC236}">
                <a16:creationId xmlns:a16="http://schemas.microsoft.com/office/drawing/2014/main" id="{48863F72-A62F-44D9-A83D-5B79F8462DDD}"/>
              </a:ext>
            </a:extLst>
          </p:cNvPr>
          <p:cNvSpPr>
            <a:spLocks xmlns:a="http://schemas.openxmlformats.org/drawingml/2006/main" noGrp="1"/>
          </p:cNvSpPr>
          <p:nvPr/>
        </p:nvSpPr>
        <p:spPr>
          <a:xfrm xmlns:a="http://schemas.openxmlformats.org/drawingml/2006/main">
            <a:off x="4857750" y="2000250"/>
            <a:ext cx="2476500" cy="2190750"/>
          </a:xfrm>
          <a:prstGeom xmlns:a="http://schemas.openxmlformats.org/drawingml/2006/main" prst="trapezoid">
            <a:avLst/>
          </a:prstGeom>
          <a:solidFill xmlns:a="http://schemas.openxmlformats.org/drawingml/2006/main">
            <a:srgbClr val="EAF3F8"/>
          </a:solidFill>
          <a:ln xmlns:a="http://schemas.openxmlformats.org/drawingml/2006/main" w="14288">
            <a:solidFill>
              <a:srgbClr val="0F9DA8"/>
            </a:solidFill>
            <a:prstDash val="solid"/>
          </a:ln>
        </p:spPr>
      </p:sp>
      <p:sp>
        <p:nvSpPr>
          <p:cNvPr id="11" name="">
            <a:extLst xmlns:a="http://schemas.openxmlformats.org/drawingml/2006/main">
              <a:ext uri="{FF2B5EF4-FFF2-40B4-BE49-F238E27FC236}">
                <a16:creationId xmlns:a16="http://schemas.microsoft.com/office/drawing/2014/main" id="{BFB54CD6-E8A3-499C-BC59-AC444B1ED46B}"/>
              </a:ext>
            </a:extLst>
          </p:cNvPr>
          <p:cNvSpPr>
            <a:spLocks xmlns:a="http://schemas.openxmlformats.org/drawingml/2006/main" noGrp="1"/>
          </p:cNvSpPr>
          <p:nvPr/>
        </p:nvSpPr>
        <p:spPr>
          <a:xfrm xmlns:a="http://schemas.openxmlformats.org/drawingml/2006/main">
            <a:off x="4972050" y="2905125"/>
            <a:ext cx="22479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DEMUX</a:t>
            </a:r>
          </a:p>
        </p:txBody>
      </p:sp>
      <p:sp>
        <p:nvSpPr>
          <p:cNvPr id="12" name="">
            <a:extLst xmlns:a="http://schemas.openxmlformats.org/drawingml/2006/main">
              <a:ext uri="{FF2B5EF4-FFF2-40B4-BE49-F238E27FC236}">
                <a16:creationId xmlns:a16="http://schemas.microsoft.com/office/drawing/2014/main" id="{334EE3A1-BEEA-45BC-9C64-5DCDD586ACD8}"/>
              </a:ext>
            </a:extLst>
          </p:cNvPr>
          <p:cNvSpPr>
            <a:spLocks xmlns:a="http://schemas.openxmlformats.org/drawingml/2006/main" noGrp="1"/>
          </p:cNvSpPr>
          <p:nvPr/>
        </p:nvSpPr>
        <p:spPr>
          <a:xfrm xmlns:a="http://schemas.openxmlformats.org/drawingml/2006/main">
            <a:off x="5572125" y="1571625"/>
            <a:ext cx="1047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4444"/>
          </a:bodyPr>
          <a:lstStyle xmlns:a="http://schemas.openxmlformats.org/drawingml/2006/main"/>
          <a:p xmlns:a="http://schemas.openxmlformats.org/drawingml/2006/main">
            <a:pPr algn="ctr">
              <a:defRPr sz="1350" b="1">
                <a:solidFill>
                  <a:srgbClr val="142735"/>
                </a:solidFill>
                <a:latin typeface="Aptos"/>
                <a:ea typeface="Aptos"/>
                <a:cs typeface="Aptos"/>
              </a:defRPr>
            </a:pPr>
            <a:r>
              <a:rPr sz="1350" b="1">
                <a:solidFill>
                  <a:srgbClr val="142735"/>
                </a:solidFill>
                <a:latin typeface="Aptos"/>
                <a:ea typeface="Aptos"/>
                <a:cs typeface="Aptos"/>
              </a:rPr>
              <a:t>D + код</a:t>
            </a:r>
          </a:p>
        </p:txBody>
      </p:sp>
      <p:sp>
        <p:nvSpPr>
          <p:cNvPr id="13" name="">
            <a:extLst xmlns:a="http://schemas.openxmlformats.org/drawingml/2006/main">
              <a:ext uri="{FF2B5EF4-FFF2-40B4-BE49-F238E27FC236}">
                <a16:creationId xmlns:a16="http://schemas.microsoft.com/office/drawing/2014/main" id="{AD542079-31DC-42AC-8F16-0659F8CCF0A1}"/>
              </a:ext>
            </a:extLst>
          </p:cNvPr>
          <p:cNvSpPr>
            <a:spLocks xmlns:a="http://schemas.openxmlformats.org/drawingml/2006/main" noGrp="1"/>
          </p:cNvSpPr>
          <p:nvPr/>
        </p:nvSpPr>
        <p:spPr>
          <a:xfrm xmlns:a="http://schemas.openxmlformats.org/drawingml/2006/main">
            <a:off x="5429250" y="4476750"/>
            <a:ext cx="1333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4444"/>
          </a:bodyPr>
          <a:lstStyle xmlns:a="http://schemas.openxmlformats.org/drawingml/2006/main"/>
          <a:p xmlns:a="http://schemas.openxmlformats.org/drawingml/2006/main">
            <a:pPr algn="ctr">
              <a:defRPr sz="1350" b="1">
                <a:solidFill>
                  <a:srgbClr val="0F9DA8"/>
                </a:solidFill>
                <a:latin typeface="Aptos"/>
                <a:ea typeface="Aptos"/>
                <a:cs typeface="Aptos"/>
              </a:defRPr>
            </a:pPr>
            <a:r>
              <a:rPr sz="1350" b="1">
                <a:solidFill>
                  <a:srgbClr val="0F9DA8"/>
                </a:solidFill>
                <a:latin typeface="Aptos"/>
                <a:ea typeface="Aptos"/>
                <a:cs typeface="Aptos"/>
              </a:rPr>
              <a:t>маршрут D</a:t>
            </a:r>
          </a:p>
        </p:txBody>
      </p:sp>
      <p:sp>
        <p:nvSpPr>
          <p:cNvPr id="14" name="">
            <a:extLst xmlns:a="http://schemas.openxmlformats.org/drawingml/2006/main">
              <a:ext uri="{FF2B5EF4-FFF2-40B4-BE49-F238E27FC236}">
                <a16:creationId xmlns:a16="http://schemas.microsoft.com/office/drawing/2014/main" id="{1F60D9D2-F43A-4ED7-86A3-E7958B784B25}"/>
              </a:ext>
            </a:extLst>
          </p:cNvPr>
          <p:cNvSpPr>
            <a:spLocks xmlns:a="http://schemas.openxmlformats.org/drawingml/2006/main" noGrp="1"/>
          </p:cNvSpPr>
          <p:nvPr/>
        </p:nvSpPr>
        <p:spPr>
          <a:xfrm xmlns:a="http://schemas.openxmlformats.org/drawingml/2006/main">
            <a:off x="8572500" y="2190750"/>
            <a:ext cx="2381250" cy="1809750"/>
          </a:xfrm>
          <a:prstGeom xmlns:a="http://schemas.openxmlformats.org/drawingml/2006/main" prst="roundRect">
            <a:avLst>
              <a:gd name="adj" fmla="val 8421"/>
            </a:avLst>
          </a:prstGeom>
          <a:solidFill xmlns:a="http://schemas.openxmlformats.org/drawingml/2006/main">
            <a:srgbClr val="F4F8FB"/>
          </a:solidFill>
          <a:ln xmlns:a="http://schemas.openxmlformats.org/drawingml/2006/main" w="14288">
            <a:solidFill>
              <a:srgbClr val="C9D6DF"/>
            </a:solidFill>
            <a:prstDash val="solid"/>
          </a:ln>
        </p:spPr>
      </p:sp>
      <p:sp>
        <p:nvSpPr>
          <p:cNvPr id="15" name="">
            <a:extLst xmlns:a="http://schemas.openxmlformats.org/drawingml/2006/main">
              <a:ext uri="{FF2B5EF4-FFF2-40B4-BE49-F238E27FC236}">
                <a16:creationId xmlns:a16="http://schemas.microsoft.com/office/drawing/2014/main" id="{43B15B5D-8891-447D-8DBE-188AF0FE2A65}"/>
              </a:ext>
            </a:extLst>
          </p:cNvPr>
          <p:cNvSpPr>
            <a:spLocks xmlns:a="http://schemas.openxmlformats.org/drawingml/2006/main" noGrp="1"/>
          </p:cNvSpPr>
          <p:nvPr/>
        </p:nvSpPr>
        <p:spPr>
          <a:xfrm xmlns:a="http://schemas.openxmlformats.org/drawingml/2006/main">
            <a:off x="8858250" y="2571750"/>
            <a:ext cx="1809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4167"/>
          </a:bodyPr>
          <a:lstStyle xmlns:a="http://schemas.openxmlformats.org/drawingml/2006/main"/>
          <a:p xmlns:a="http://schemas.openxmlformats.org/drawingml/2006/main">
            <a:pPr algn="ctr">
              <a:defRPr sz="1500" b="1">
                <a:solidFill>
                  <a:srgbClr val="0B2035"/>
                </a:solidFill>
                <a:latin typeface="Aptos"/>
                <a:ea typeface="Aptos"/>
                <a:cs typeface="Aptos"/>
              </a:defRPr>
            </a:pPr>
            <a:r>
              <a:rPr sz="1500" b="1">
                <a:solidFill>
                  <a:srgbClr val="0B2035"/>
                </a:solidFill>
                <a:latin typeface="Aptos"/>
                <a:ea typeface="Aptos"/>
                <a:cs typeface="Aptos"/>
              </a:rPr>
              <a:t>При D=1</a:t>
            </a:r>
          </a:p>
          <a:p xmlns:a="http://schemas.openxmlformats.org/drawingml/2006/main">
            <a:pPr algn="ctr">
              <a:defRPr sz="1500" b="1">
                <a:solidFill>
                  <a:srgbClr val="0B2035"/>
                </a:solidFill>
                <a:latin typeface="Aptos"/>
                <a:ea typeface="Aptos"/>
                <a:cs typeface="Aptos"/>
              </a:defRPr>
            </a:pPr>
            <a:r>
              <a:rPr sz="1500" b="1">
                <a:solidFill>
                  <a:srgbClr val="0B2035"/>
                </a:solidFill>
                <a:latin typeface="Aptos"/>
                <a:ea typeface="Aptos"/>
                <a:cs typeface="Aptos"/>
              </a:rPr>
              <a:t>DEMUX поводиться</a:t>
            </a:r>
          </a:p>
          <a:p xmlns:a="http://schemas.openxmlformats.org/drawingml/2006/main">
            <a:pPr algn="ctr">
              <a:defRPr sz="1500" b="1">
                <a:solidFill>
                  <a:srgbClr val="0B2035"/>
                </a:solidFill>
                <a:latin typeface="Aptos"/>
                <a:ea typeface="Aptos"/>
                <a:cs typeface="Aptos"/>
              </a:defRPr>
            </a:pPr>
            <a:r>
              <a:rPr sz="1500" b="1">
                <a:solidFill>
                  <a:srgbClr val="0B2035"/>
                </a:solidFill>
                <a:latin typeface="Aptos"/>
                <a:ea typeface="Aptos"/>
                <a:cs typeface="Aptos"/>
              </a:rPr>
              <a:t>як decoder</a:t>
            </a:r>
          </a:p>
        </p:txBody>
      </p:sp>
      <p:sp>
        <p:nvSpPr>
          <p:cNvPr id="16" name="">
            <a:extLst xmlns:a="http://schemas.openxmlformats.org/drawingml/2006/main">
              <a:ext uri="{FF2B5EF4-FFF2-40B4-BE49-F238E27FC236}">
                <a16:creationId xmlns:a16="http://schemas.microsoft.com/office/drawing/2014/main" id="{7E451C72-1EC0-42A7-AC71-49EEC00B8250}"/>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E4EE5B4C-0F72-4D31-B791-46976A9DFB0C}"/>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Схожі рівняння не означають однакове функціональне призначення.</a:t>
            </a:r>
          </a:p>
        </p:txBody>
      </p:sp>
    </p:spTree>
    <p:extLst>
      <p:ext uri="{BB962C8B-B14F-4D97-AF65-F5344CB8AC3E}">
        <p14:creationId xmlns:p14="http://schemas.microsoft.com/office/powerpoint/2010/main" val="692216419"/>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C00C60D9-096F-4C0B-BC3A-2803C9E43D66}"/>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F0069599-F769-4BF0-BDB1-1152E4EE3F62}"/>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КОМПАРАТОР</a:t>
            </a:r>
          </a:p>
        </p:txBody>
      </p:sp>
      <p:sp>
        <p:nvSpPr>
          <p:cNvPr id="3" name="">
            <a:extLst xmlns:a="http://schemas.openxmlformats.org/drawingml/2006/main">
              <a:ext uri="{FF2B5EF4-FFF2-40B4-BE49-F238E27FC236}">
                <a16:creationId xmlns:a16="http://schemas.microsoft.com/office/drawing/2014/main" id="{BEA7B3AE-0F56-4481-B114-E97D185887D3}"/>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Цифровий компаратор визначає відношення між числами</a:t>
            </a:r>
          </a:p>
        </p:txBody>
      </p:sp>
      <p:sp>
        <p:nvSpPr>
          <p:cNvPr id="4" name="">
            <a:extLst xmlns:a="http://schemas.openxmlformats.org/drawingml/2006/main">
              <a:ext uri="{FF2B5EF4-FFF2-40B4-BE49-F238E27FC236}">
                <a16:creationId xmlns:a16="http://schemas.microsoft.com/office/drawing/2014/main" id="{44E9684E-A46D-4E04-BDED-719AE6ABBFB7}"/>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ADA20F98-8128-4A33-A3BD-98AB4DD701F0}"/>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29</a:t>
            </a:r>
          </a:p>
        </p:txBody>
      </p:sp>
      <p:sp>
        <p:nvSpPr>
          <p:cNvPr id="6" name="">
            <a:extLst xmlns:a="http://schemas.openxmlformats.org/drawingml/2006/main">
              <a:ext uri="{FF2B5EF4-FFF2-40B4-BE49-F238E27FC236}">
                <a16:creationId xmlns:a16="http://schemas.microsoft.com/office/drawing/2014/main" id="{127E74E1-25D7-4E6C-BA5E-289FA2BCAE4A}"/>
              </a:ext>
            </a:extLst>
          </p:cNvPr>
          <p:cNvSpPr>
            <a:spLocks xmlns:a="http://schemas.openxmlformats.org/drawingml/2006/main" noGrp="1"/>
          </p:cNvSpPr>
          <p:nvPr/>
        </p:nvSpPr>
        <p:spPr>
          <a:xfrm xmlns:a="http://schemas.openxmlformats.org/drawingml/2006/main">
            <a:off x="4762500" y="2000250"/>
            <a:ext cx="2667000" cy="2286000"/>
          </a:xfrm>
          <a:prstGeom xmlns:a="http://schemas.openxmlformats.org/drawingml/2006/main" prst="roundRect">
            <a:avLst>
              <a:gd name="adj" fmla="val 3333"/>
            </a:avLst>
          </a:prstGeom>
          <a:solidFill xmlns:a="http://schemas.openxmlformats.org/drawingml/2006/main">
            <a:srgbClr val="EAF3F8"/>
          </a:solidFill>
          <a:ln xmlns:a="http://schemas.openxmlformats.org/drawingml/2006/main" w="14288">
            <a:solidFill>
              <a:srgbClr val="0F9DA8"/>
            </a:solidFill>
            <a:prstDash val="solid"/>
          </a:ln>
        </p:spPr>
      </p:sp>
      <p:sp>
        <p:nvSpPr>
          <p:cNvPr id="7" name="">
            <a:extLst xmlns:a="http://schemas.openxmlformats.org/drawingml/2006/main">
              <a:ext uri="{FF2B5EF4-FFF2-40B4-BE49-F238E27FC236}">
                <a16:creationId xmlns:a16="http://schemas.microsoft.com/office/drawing/2014/main" id="{E6469E19-E09C-498D-8208-CC259DEBAFE6}"/>
              </a:ext>
            </a:extLst>
          </p:cNvPr>
          <p:cNvSpPr>
            <a:spLocks xmlns:a="http://schemas.openxmlformats.org/drawingml/2006/main" noGrp="1"/>
          </p:cNvSpPr>
          <p:nvPr/>
        </p:nvSpPr>
        <p:spPr>
          <a:xfrm xmlns:a="http://schemas.openxmlformats.org/drawingml/2006/main">
            <a:off x="4876800" y="2952750"/>
            <a:ext cx="24384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66667"/>
          </a:bodyPr>
          <a:lstStyle xmlns:a="http://schemas.openxmlformats.org/drawingml/2006/main"/>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COMPARATOR</a:t>
            </a:r>
          </a:p>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4-bit</a:t>
            </a:r>
          </a:p>
        </p:txBody>
      </p:sp>
      <p:sp>
        <p:nvSpPr>
          <p:cNvPr id="8" name="">
            <a:extLst xmlns:a="http://schemas.openxmlformats.org/drawingml/2006/main">
              <a:ext uri="{FF2B5EF4-FFF2-40B4-BE49-F238E27FC236}">
                <a16:creationId xmlns:a16="http://schemas.microsoft.com/office/drawing/2014/main" id="{5A357A69-6D3A-4E94-B7C9-B81EA894B621}"/>
              </a:ext>
            </a:extLst>
          </p:cNvPr>
          <p:cNvSpPr>
            <a:spLocks xmlns:a="http://schemas.openxmlformats.org/drawingml/2006/main" noGrp="1"/>
          </p:cNvSpPr>
          <p:nvPr/>
        </p:nvSpPr>
        <p:spPr>
          <a:xfrm xmlns:a="http://schemas.openxmlformats.org/drawingml/2006/main">
            <a:off x="2381250" y="2619375"/>
            <a:ext cx="2381250"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9" name="">
            <a:extLst xmlns:a="http://schemas.openxmlformats.org/drawingml/2006/main">
              <a:ext uri="{FF2B5EF4-FFF2-40B4-BE49-F238E27FC236}">
                <a16:creationId xmlns:a16="http://schemas.microsoft.com/office/drawing/2014/main" id="{E08757B4-7E07-4E85-9754-306579769708}"/>
              </a:ext>
            </a:extLst>
          </p:cNvPr>
          <p:cNvSpPr>
            <a:spLocks xmlns:a="http://schemas.openxmlformats.org/drawingml/2006/main" noGrp="1"/>
          </p:cNvSpPr>
          <p:nvPr/>
        </p:nvSpPr>
        <p:spPr>
          <a:xfrm xmlns:a="http://schemas.openxmlformats.org/drawingml/2006/main">
            <a:off x="2381250" y="3667125"/>
            <a:ext cx="2381250"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10" name="">
            <a:extLst xmlns:a="http://schemas.openxmlformats.org/drawingml/2006/main">
              <a:ext uri="{FF2B5EF4-FFF2-40B4-BE49-F238E27FC236}">
                <a16:creationId xmlns:a16="http://schemas.microsoft.com/office/drawing/2014/main" id="{77B84A00-1566-44BD-BCD2-05208C7501E9}"/>
              </a:ext>
            </a:extLst>
          </p:cNvPr>
          <p:cNvSpPr>
            <a:spLocks xmlns:a="http://schemas.openxmlformats.org/drawingml/2006/main" noGrp="1"/>
          </p:cNvSpPr>
          <p:nvPr/>
        </p:nvSpPr>
        <p:spPr>
          <a:xfrm xmlns:a="http://schemas.openxmlformats.org/drawingml/2006/main">
            <a:off x="1762125" y="2457450"/>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73016"/>
          </a:bodyPr>
          <a:lstStyle xmlns:a="http://schemas.openxmlformats.org/drawingml/2006/main"/>
          <a:p xmlns:a="http://schemas.openxmlformats.org/drawingml/2006/main">
            <a:pPr algn="l">
              <a:defRPr sz="1575" b="1">
                <a:solidFill>
                  <a:srgbClr val="142735"/>
                </a:solidFill>
                <a:latin typeface="Aptos"/>
                <a:ea typeface="Aptos"/>
                <a:cs typeface="Aptos"/>
              </a:defRPr>
            </a:pPr>
            <a:r>
              <a:rPr sz="1575" b="1">
                <a:solidFill>
                  <a:srgbClr val="142735"/>
                </a:solidFill>
                <a:latin typeface="Aptos"/>
                <a:ea typeface="Aptos"/>
                <a:cs typeface="Aptos"/>
              </a:rPr>
              <a:t>A</a:t>
            </a:r>
          </a:p>
        </p:txBody>
      </p:sp>
      <p:sp>
        <p:nvSpPr>
          <p:cNvPr id="11" name="">
            <a:extLst xmlns:a="http://schemas.openxmlformats.org/drawingml/2006/main">
              <a:ext uri="{FF2B5EF4-FFF2-40B4-BE49-F238E27FC236}">
                <a16:creationId xmlns:a16="http://schemas.microsoft.com/office/drawing/2014/main" id="{2A31524B-2CF8-490A-AC11-966A20BEE0D5}"/>
              </a:ext>
            </a:extLst>
          </p:cNvPr>
          <p:cNvSpPr>
            <a:spLocks xmlns:a="http://schemas.openxmlformats.org/drawingml/2006/main" noGrp="1"/>
          </p:cNvSpPr>
          <p:nvPr/>
        </p:nvSpPr>
        <p:spPr>
          <a:xfrm xmlns:a="http://schemas.openxmlformats.org/drawingml/2006/main">
            <a:off x="1762125" y="3505200"/>
            <a:ext cx="42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73016"/>
          </a:bodyPr>
          <a:lstStyle xmlns:a="http://schemas.openxmlformats.org/drawingml/2006/main"/>
          <a:p xmlns:a="http://schemas.openxmlformats.org/drawingml/2006/main">
            <a:pPr algn="l">
              <a:defRPr sz="1575" b="1">
                <a:solidFill>
                  <a:srgbClr val="142735"/>
                </a:solidFill>
                <a:latin typeface="Aptos"/>
                <a:ea typeface="Aptos"/>
                <a:cs typeface="Aptos"/>
              </a:defRPr>
            </a:pPr>
            <a:r>
              <a:rPr sz="1575" b="1">
                <a:solidFill>
                  <a:srgbClr val="142735"/>
                </a:solidFill>
                <a:latin typeface="Aptos"/>
                <a:ea typeface="Aptos"/>
                <a:cs typeface="Aptos"/>
              </a:rPr>
              <a:t>B</a:t>
            </a:r>
          </a:p>
        </p:txBody>
      </p:sp>
      <p:sp>
        <p:nvSpPr>
          <p:cNvPr id="12" name="">
            <a:extLst xmlns:a="http://schemas.openxmlformats.org/drawingml/2006/main">
              <a:ext uri="{FF2B5EF4-FFF2-40B4-BE49-F238E27FC236}">
                <a16:creationId xmlns:a16="http://schemas.microsoft.com/office/drawing/2014/main" id="{3B13F1F0-1EAE-458C-8B75-A35536C5EEFC}"/>
              </a:ext>
            </a:extLst>
          </p:cNvPr>
          <p:cNvSpPr>
            <a:spLocks xmlns:a="http://schemas.openxmlformats.org/drawingml/2006/main" noGrp="1"/>
          </p:cNvSpPr>
          <p:nvPr/>
        </p:nvSpPr>
        <p:spPr>
          <a:xfrm xmlns:a="http://schemas.openxmlformats.org/drawingml/2006/main">
            <a:off x="7429500" y="2428875"/>
            <a:ext cx="2190750" cy="0"/>
          </a:xfrm>
          <a:prstGeom xmlns:a="http://schemas.openxmlformats.org/drawingml/2006/main" prst="line">
            <a:avLst/>
          </a:prstGeom>
          <a:noFill xmlns:a="http://schemas.openxmlformats.org/drawingml/2006/main"/>
          <a:ln xmlns:a="http://schemas.openxmlformats.org/drawingml/2006/main" w="28575">
            <a:solidFill>
              <a:srgbClr val="0F9DA8"/>
            </a:solidFill>
            <a:prstDash val="solid"/>
          </a:ln>
        </p:spPr>
      </p:sp>
      <p:sp>
        <p:nvSpPr>
          <p:cNvPr id="13" name="">
            <a:extLst xmlns:a="http://schemas.openxmlformats.org/drawingml/2006/main">
              <a:ext uri="{FF2B5EF4-FFF2-40B4-BE49-F238E27FC236}">
                <a16:creationId xmlns:a16="http://schemas.microsoft.com/office/drawing/2014/main" id="{EBF87048-EE3C-4FA4-9099-A2FF05700D3C}"/>
              </a:ext>
            </a:extLst>
          </p:cNvPr>
          <p:cNvSpPr>
            <a:spLocks xmlns:a="http://schemas.openxmlformats.org/drawingml/2006/main" noGrp="1"/>
          </p:cNvSpPr>
          <p:nvPr/>
        </p:nvSpPr>
        <p:spPr>
          <a:xfrm xmlns:a="http://schemas.openxmlformats.org/drawingml/2006/main">
            <a:off x="9715500" y="2286000"/>
            <a:ext cx="1333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1">
                <a:solidFill>
                  <a:srgbClr val="142735"/>
                </a:solidFill>
                <a:latin typeface="Aptos"/>
                <a:ea typeface="Aptos"/>
                <a:cs typeface="Aptos"/>
              </a:defRPr>
            </a:pPr>
            <a:r>
              <a:rPr sz="1275" b="1">
                <a:solidFill>
                  <a:srgbClr val="142735"/>
                </a:solidFill>
                <a:latin typeface="Aptos"/>
                <a:ea typeface="Aptos"/>
                <a:cs typeface="Aptos"/>
              </a:rPr>
              <a:t>G  A&gt;B</a:t>
            </a:r>
          </a:p>
        </p:txBody>
      </p:sp>
      <p:sp>
        <p:nvSpPr>
          <p:cNvPr id="14" name="">
            <a:extLst xmlns:a="http://schemas.openxmlformats.org/drawingml/2006/main">
              <a:ext uri="{FF2B5EF4-FFF2-40B4-BE49-F238E27FC236}">
                <a16:creationId xmlns:a16="http://schemas.microsoft.com/office/drawing/2014/main" id="{7BA02626-3250-492E-BE2E-F61516DED335}"/>
              </a:ext>
            </a:extLst>
          </p:cNvPr>
          <p:cNvSpPr>
            <a:spLocks xmlns:a="http://schemas.openxmlformats.org/drawingml/2006/main" noGrp="1"/>
          </p:cNvSpPr>
          <p:nvPr/>
        </p:nvSpPr>
        <p:spPr>
          <a:xfrm xmlns:a="http://schemas.openxmlformats.org/drawingml/2006/main">
            <a:off x="7429500" y="3190875"/>
            <a:ext cx="2190750"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15" name="">
            <a:extLst xmlns:a="http://schemas.openxmlformats.org/drawingml/2006/main">
              <a:ext uri="{FF2B5EF4-FFF2-40B4-BE49-F238E27FC236}">
                <a16:creationId xmlns:a16="http://schemas.microsoft.com/office/drawing/2014/main" id="{A8E6906F-1255-418C-9B99-6353B0FC5658}"/>
              </a:ext>
            </a:extLst>
          </p:cNvPr>
          <p:cNvSpPr>
            <a:spLocks xmlns:a="http://schemas.openxmlformats.org/drawingml/2006/main" noGrp="1"/>
          </p:cNvSpPr>
          <p:nvPr/>
        </p:nvSpPr>
        <p:spPr>
          <a:xfrm xmlns:a="http://schemas.openxmlformats.org/drawingml/2006/main">
            <a:off x="9715500" y="3048000"/>
            <a:ext cx="1333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1">
                <a:solidFill>
                  <a:srgbClr val="142735"/>
                </a:solidFill>
                <a:latin typeface="Aptos"/>
                <a:ea typeface="Aptos"/>
                <a:cs typeface="Aptos"/>
              </a:defRPr>
            </a:pPr>
            <a:r>
              <a:rPr sz="1275" b="1">
                <a:solidFill>
                  <a:srgbClr val="142735"/>
                </a:solidFill>
                <a:latin typeface="Aptos"/>
                <a:ea typeface="Aptos"/>
                <a:cs typeface="Aptos"/>
              </a:rPr>
              <a:t>E  A=B</a:t>
            </a:r>
          </a:p>
        </p:txBody>
      </p:sp>
      <p:sp>
        <p:nvSpPr>
          <p:cNvPr id="16" name="">
            <a:extLst xmlns:a="http://schemas.openxmlformats.org/drawingml/2006/main">
              <a:ext uri="{FF2B5EF4-FFF2-40B4-BE49-F238E27FC236}">
                <a16:creationId xmlns:a16="http://schemas.microsoft.com/office/drawing/2014/main" id="{01CD5ED4-D3F3-4180-B28F-FBA41C2027BB}"/>
              </a:ext>
            </a:extLst>
          </p:cNvPr>
          <p:cNvSpPr>
            <a:spLocks xmlns:a="http://schemas.openxmlformats.org/drawingml/2006/main" noGrp="1"/>
          </p:cNvSpPr>
          <p:nvPr/>
        </p:nvSpPr>
        <p:spPr>
          <a:xfrm xmlns:a="http://schemas.openxmlformats.org/drawingml/2006/main">
            <a:off x="7429500" y="3952875"/>
            <a:ext cx="2190750"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17" name="">
            <a:extLst xmlns:a="http://schemas.openxmlformats.org/drawingml/2006/main">
              <a:ext uri="{FF2B5EF4-FFF2-40B4-BE49-F238E27FC236}">
                <a16:creationId xmlns:a16="http://schemas.microsoft.com/office/drawing/2014/main" id="{C36105EB-760F-4508-A1FE-B02BF2723621}"/>
              </a:ext>
            </a:extLst>
          </p:cNvPr>
          <p:cNvSpPr>
            <a:spLocks xmlns:a="http://schemas.openxmlformats.org/drawingml/2006/main" noGrp="1"/>
          </p:cNvSpPr>
          <p:nvPr/>
        </p:nvSpPr>
        <p:spPr>
          <a:xfrm xmlns:a="http://schemas.openxmlformats.org/drawingml/2006/main">
            <a:off x="9715500" y="3810000"/>
            <a:ext cx="1333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1">
                <a:solidFill>
                  <a:srgbClr val="142735"/>
                </a:solidFill>
                <a:latin typeface="Aptos"/>
                <a:ea typeface="Aptos"/>
                <a:cs typeface="Aptos"/>
              </a:defRPr>
            </a:pPr>
            <a:r>
              <a:rPr sz="1275" b="1">
                <a:solidFill>
                  <a:srgbClr val="142735"/>
                </a:solidFill>
                <a:latin typeface="Aptos"/>
                <a:ea typeface="Aptos"/>
                <a:cs typeface="Aptos"/>
              </a:rPr>
              <a:t>L  A&lt;B</a:t>
            </a:r>
          </a:p>
        </p:txBody>
      </p:sp>
      <p:sp>
        <p:nvSpPr>
          <p:cNvPr id="18" name="">
            <a:extLst xmlns:a="http://schemas.openxmlformats.org/drawingml/2006/main">
              <a:ext uri="{FF2B5EF4-FFF2-40B4-BE49-F238E27FC236}">
                <a16:creationId xmlns:a16="http://schemas.microsoft.com/office/drawing/2014/main" id="{9F191A5C-6DE4-45EE-BFA2-3943A914CFED}"/>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1868878-01EF-462E-8490-743778415BC6}"/>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Comparator перетворює два двійкові слова на три взаємовиключні ознаки.</a:t>
            </a:r>
          </a:p>
        </p:txBody>
      </p:sp>
    </p:spTree>
    <p:extLst>
      <p:ext uri="{BB962C8B-B14F-4D97-AF65-F5344CB8AC3E}">
        <p14:creationId xmlns:p14="http://schemas.microsoft.com/office/powerpoint/2010/main" val="359632466"/>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A8A4BEEB-0097-467C-AAAE-759EC4EC2AF3}"/>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45D4CD3-E19D-4015-BAB8-92FE318F9B0E}"/>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КОМПАРАТОР</a:t>
            </a:r>
          </a:p>
        </p:txBody>
      </p:sp>
      <p:sp>
        <p:nvSpPr>
          <p:cNvPr id="3" name="">
            <a:extLst xmlns:a="http://schemas.openxmlformats.org/drawingml/2006/main">
              <a:ext uri="{FF2B5EF4-FFF2-40B4-BE49-F238E27FC236}">
                <a16:creationId xmlns:a16="http://schemas.microsoft.com/office/drawing/2014/main" id="{E65CB9DA-C2E7-48E4-96CD-BF9A257A33F0}"/>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Однорозрядний компаратор</a:t>
            </a:r>
          </a:p>
        </p:txBody>
      </p:sp>
      <p:sp>
        <p:nvSpPr>
          <p:cNvPr id="4" name="">
            <a:extLst xmlns:a="http://schemas.openxmlformats.org/drawingml/2006/main">
              <a:ext uri="{FF2B5EF4-FFF2-40B4-BE49-F238E27FC236}">
                <a16:creationId xmlns:a16="http://schemas.microsoft.com/office/drawing/2014/main" id="{8D6A2389-F028-4CEE-BA40-7F3D555DA79C}"/>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BB73D6DF-F896-45EB-A2EC-B19FDE25964D}"/>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30</a:t>
            </a:r>
          </a:p>
        </p:txBody>
      </p:sp>
      <p:graphicFrame>
        <p:nvGraphicFramePr>
          <p:cNvPr id="14" name=""/>
          <p:cNvGraphicFramePr/>
          <p:nvPr/>
        </p:nvGraphicFramePr>
        <p:xfrm>
          <a:off xmlns:a="http://schemas.openxmlformats.org/drawingml/2006/main" x="1809750" y="1571625"/>
          <a:ext xmlns:a="http://schemas.openxmlformats.org/drawingml/2006/main" cx="8572500" cy="3333750"/>
        </p:xfrm>
        <a:graphic xmlns:a="http://schemas.openxmlformats.org/drawingml/2006/main">
          <a:graphicData uri="http://schemas.openxmlformats.org/drawingml/2006/table">
            <a:tbl>
              <a:tblPr firstRow="1" bandRow="1"/>
              <a:tblGrid>
                <a:gridCol w="1714500"/>
                <a:gridCol w="1714500"/>
                <a:gridCol w="1714500"/>
                <a:gridCol w="1714500"/>
                <a:gridCol w="1714500"/>
              </a:tblGrid>
              <a:tr h="666750">
                <a:tc>
                  <a:txBody>
                    <a:bodyPr/>
                    <a:lstStyle/>
                    <a:p>
                      <a:pPr algn="ctr"/>
                      <a:r>
                        <a:rPr sz="1350" b="1">
                          <a:solidFill>
                            <a:srgbClr val="FFFFFF"/>
                          </a:solidFill>
                          <a:latin typeface="Aptos"/>
                          <a:ea typeface="Aptos"/>
                          <a:cs typeface="Aptos"/>
                        </a:rPr>
                        <a:t>A</a:t>
                      </a:r>
                    </a:p>
                  </a:txBody>
                  <a:tcPr marL="91440" marR="91440" marT="45720" marB="45720">
                    <a:solidFill>
                      <a:srgbClr val="163A5F"/>
                    </a:solidFill>
                  </a:tcPr>
                </a:tc>
                <a:tc>
                  <a:txBody>
                    <a:bodyPr/>
                    <a:lstStyle/>
                    <a:p>
                      <a:pPr algn="ctr"/>
                      <a:r>
                        <a:rPr sz="1350" b="1">
                          <a:solidFill>
                            <a:srgbClr val="FFFFFF"/>
                          </a:solidFill>
                          <a:latin typeface="Aptos"/>
                          <a:ea typeface="Aptos"/>
                          <a:cs typeface="Aptos"/>
                        </a:rPr>
                        <a:t>B</a:t>
                      </a:r>
                    </a:p>
                  </a:txBody>
                  <a:tcPr marL="91440" marR="91440" marT="45720" marB="45720">
                    <a:solidFill>
                      <a:srgbClr val="163A5F"/>
                    </a:solidFill>
                  </a:tcPr>
                </a:tc>
                <a:tc>
                  <a:txBody>
                    <a:bodyPr/>
                    <a:lstStyle/>
                    <a:p>
                      <a:pPr algn="ctr"/>
                      <a:r>
                        <a:rPr sz="1350" b="1">
                          <a:solidFill>
                            <a:srgbClr val="FFFFFF"/>
                          </a:solidFill>
                          <a:latin typeface="Aptos"/>
                          <a:ea typeface="Aptos"/>
                          <a:cs typeface="Aptos"/>
                        </a:rPr>
                        <a:t>G: A&gt;B</a:t>
                      </a:r>
                    </a:p>
                  </a:txBody>
                  <a:tcPr marL="91440" marR="91440" marT="45720" marB="45720">
                    <a:solidFill>
                      <a:srgbClr val="163A5F"/>
                    </a:solidFill>
                  </a:tcPr>
                </a:tc>
                <a:tc>
                  <a:txBody>
                    <a:bodyPr/>
                    <a:lstStyle/>
                    <a:p>
                      <a:pPr algn="ctr"/>
                      <a:r>
                        <a:rPr sz="1350" b="1">
                          <a:solidFill>
                            <a:srgbClr val="FFFFFF"/>
                          </a:solidFill>
                          <a:latin typeface="Aptos"/>
                          <a:ea typeface="Aptos"/>
                          <a:cs typeface="Aptos"/>
                        </a:rPr>
                        <a:t>E: A=B</a:t>
                      </a:r>
                    </a:p>
                  </a:txBody>
                  <a:tcPr marL="91440" marR="91440" marT="45720" marB="45720">
                    <a:solidFill>
                      <a:srgbClr val="163A5F"/>
                    </a:solidFill>
                  </a:tcPr>
                </a:tc>
                <a:tc>
                  <a:txBody>
                    <a:bodyPr/>
                    <a:lstStyle/>
                    <a:p>
                      <a:pPr algn="ctr"/>
                      <a:r>
                        <a:rPr sz="1350" b="1">
                          <a:solidFill>
                            <a:srgbClr val="FFFFFF"/>
                          </a:solidFill>
                          <a:latin typeface="Aptos"/>
                          <a:ea typeface="Aptos"/>
                          <a:cs typeface="Aptos"/>
                        </a:rPr>
                        <a:t>L: A&lt;B</a:t>
                      </a:r>
                    </a:p>
                  </a:txBody>
                  <a:tcPr marL="91440" marR="91440" marT="45720" marB="45720">
                    <a:solidFill>
                      <a:srgbClr val="163A5F"/>
                    </a:solidFill>
                  </a:tcPr>
                </a:tc>
              </a:tr>
              <a:tr h="666750">
                <a:tc>
                  <a:txBody>
                    <a:bodyPr/>
                    <a:lstStyle/>
                    <a:p>
                      <a:pPr algn="ctr"/>
                      <a:r>
                        <a:rPr sz="1350">
                          <a:solidFill>
                            <a:srgbClr val="142735"/>
                          </a:solidFill>
                          <a:latin typeface="Aptos"/>
                          <a:ea typeface="Aptos"/>
                          <a:cs typeface="Aptos"/>
                        </a:rPr>
                        <a:t>0</a:t>
                      </a:r>
                    </a:p>
                  </a:txBody>
                  <a:tcPr marL="91440" marR="91440" marT="45720" marB="45720">
                    <a:solidFill>
                      <a:srgbClr val="FFFFFF"/>
                    </a:solidFill>
                  </a:tcPr>
                </a:tc>
                <a:tc>
                  <a:txBody>
                    <a:bodyPr/>
                    <a:lstStyle/>
                    <a:p>
                      <a:pPr algn="ctr"/>
                      <a:r>
                        <a:rPr sz="1350">
                          <a:solidFill>
                            <a:srgbClr val="142735"/>
                          </a:solidFill>
                          <a:latin typeface="Aptos"/>
                          <a:ea typeface="Aptos"/>
                          <a:cs typeface="Aptos"/>
                        </a:rPr>
                        <a:t>0</a:t>
                      </a:r>
                    </a:p>
                  </a:txBody>
                  <a:tcPr marL="91440" marR="91440" marT="45720" marB="45720">
                    <a:solidFill>
                      <a:srgbClr val="FFFFFF"/>
                    </a:solidFill>
                  </a:tcPr>
                </a:tc>
                <a:tc>
                  <a:txBody>
                    <a:bodyPr/>
                    <a:lstStyle/>
                    <a:p>
                      <a:pPr algn="ctr"/>
                      <a:r>
                        <a:rPr sz="1350">
                          <a:solidFill>
                            <a:srgbClr val="142735"/>
                          </a:solidFill>
                          <a:latin typeface="Aptos"/>
                          <a:ea typeface="Aptos"/>
                          <a:cs typeface="Aptos"/>
                        </a:rPr>
                        <a:t>0</a:t>
                      </a:r>
                    </a:p>
                  </a:txBody>
                  <a:tcPr marL="91440" marR="91440" marT="45720" marB="45720">
                    <a:solidFill>
                      <a:srgbClr val="FFFFFF"/>
                    </a:solidFill>
                  </a:tcPr>
                </a:tc>
                <a:tc>
                  <a:txBody>
                    <a:bodyPr/>
                    <a:lstStyle/>
                    <a:p>
                      <a:pPr algn="ctr"/>
                      <a:r>
                        <a:rPr sz="1350">
                          <a:solidFill>
                            <a:srgbClr val="142735"/>
                          </a:solidFill>
                          <a:latin typeface="Aptos"/>
                          <a:ea typeface="Aptos"/>
                          <a:cs typeface="Aptos"/>
                        </a:rPr>
                        <a:t>1</a:t>
                      </a:r>
                    </a:p>
                  </a:txBody>
                  <a:tcPr marL="91440" marR="91440" marT="45720" marB="45720">
                    <a:solidFill>
                      <a:srgbClr val="FFFFFF"/>
                    </a:solidFill>
                  </a:tcPr>
                </a:tc>
                <a:tc>
                  <a:txBody>
                    <a:bodyPr/>
                    <a:lstStyle/>
                    <a:p>
                      <a:pPr algn="ctr"/>
                      <a:r>
                        <a:rPr sz="1350">
                          <a:solidFill>
                            <a:srgbClr val="142735"/>
                          </a:solidFill>
                          <a:latin typeface="Aptos"/>
                          <a:ea typeface="Aptos"/>
                          <a:cs typeface="Aptos"/>
                        </a:rPr>
                        <a:t>0</a:t>
                      </a:r>
                    </a:p>
                  </a:txBody>
                  <a:tcPr marL="91440" marR="91440" marT="45720" marB="45720">
                    <a:solidFill>
                      <a:srgbClr val="FFFFFF"/>
                    </a:solidFill>
                  </a:tcPr>
                </a:tc>
              </a:tr>
              <a:tr h="666750">
                <a:tc>
                  <a:txBody>
                    <a:bodyPr/>
                    <a:lstStyle/>
                    <a:p>
                      <a:pPr algn="ctr"/>
                      <a:r>
                        <a:rPr sz="1350">
                          <a:solidFill>
                            <a:srgbClr val="142735"/>
                          </a:solidFill>
                          <a:latin typeface="Aptos"/>
                          <a:ea typeface="Aptos"/>
                          <a:cs typeface="Aptos"/>
                        </a:rPr>
                        <a:t>0</a:t>
                      </a:r>
                    </a:p>
                  </a:txBody>
                  <a:tcPr marL="91440" marR="91440" marT="45720" marB="45720">
                    <a:solidFill>
                      <a:srgbClr val="F4F8FB"/>
                    </a:solidFill>
                  </a:tcPr>
                </a:tc>
                <a:tc>
                  <a:txBody>
                    <a:bodyPr/>
                    <a:lstStyle/>
                    <a:p>
                      <a:pPr algn="ctr"/>
                      <a:r>
                        <a:rPr sz="1350">
                          <a:solidFill>
                            <a:srgbClr val="142735"/>
                          </a:solidFill>
                          <a:latin typeface="Aptos"/>
                          <a:ea typeface="Aptos"/>
                          <a:cs typeface="Aptos"/>
                        </a:rPr>
                        <a:t>1</a:t>
                      </a:r>
                    </a:p>
                  </a:txBody>
                  <a:tcPr marL="91440" marR="91440" marT="45720" marB="45720">
                    <a:solidFill>
                      <a:srgbClr val="F4F8FB"/>
                    </a:solidFill>
                  </a:tcPr>
                </a:tc>
                <a:tc>
                  <a:txBody>
                    <a:bodyPr/>
                    <a:lstStyle/>
                    <a:p>
                      <a:pPr algn="ctr"/>
                      <a:r>
                        <a:rPr sz="1350">
                          <a:solidFill>
                            <a:srgbClr val="142735"/>
                          </a:solidFill>
                          <a:latin typeface="Aptos"/>
                          <a:ea typeface="Aptos"/>
                          <a:cs typeface="Aptos"/>
                        </a:rPr>
                        <a:t>0</a:t>
                      </a:r>
                    </a:p>
                  </a:txBody>
                  <a:tcPr marL="91440" marR="91440" marT="45720" marB="45720">
                    <a:solidFill>
                      <a:srgbClr val="F4F8FB"/>
                    </a:solidFill>
                  </a:tcPr>
                </a:tc>
                <a:tc>
                  <a:txBody>
                    <a:bodyPr/>
                    <a:lstStyle/>
                    <a:p>
                      <a:pPr algn="ctr"/>
                      <a:r>
                        <a:rPr sz="1350">
                          <a:solidFill>
                            <a:srgbClr val="142735"/>
                          </a:solidFill>
                          <a:latin typeface="Aptos"/>
                          <a:ea typeface="Aptos"/>
                          <a:cs typeface="Aptos"/>
                        </a:rPr>
                        <a:t>0</a:t>
                      </a:r>
                    </a:p>
                  </a:txBody>
                  <a:tcPr marL="91440" marR="91440" marT="45720" marB="45720">
                    <a:solidFill>
                      <a:srgbClr val="F4F8FB"/>
                    </a:solidFill>
                  </a:tcPr>
                </a:tc>
                <a:tc>
                  <a:txBody>
                    <a:bodyPr/>
                    <a:lstStyle/>
                    <a:p>
                      <a:pPr algn="ctr"/>
                      <a:r>
                        <a:rPr sz="1350">
                          <a:solidFill>
                            <a:srgbClr val="142735"/>
                          </a:solidFill>
                          <a:latin typeface="Aptos"/>
                          <a:ea typeface="Aptos"/>
                          <a:cs typeface="Aptos"/>
                        </a:rPr>
                        <a:t>1</a:t>
                      </a:r>
                    </a:p>
                  </a:txBody>
                  <a:tcPr marL="91440" marR="91440" marT="45720" marB="45720">
                    <a:solidFill>
                      <a:srgbClr val="F4F8FB"/>
                    </a:solidFill>
                  </a:tcPr>
                </a:tc>
              </a:tr>
              <a:tr h="666750">
                <a:tc>
                  <a:txBody>
                    <a:bodyPr/>
                    <a:lstStyle/>
                    <a:p>
                      <a:pPr algn="ctr"/>
                      <a:r>
                        <a:rPr sz="1350">
                          <a:solidFill>
                            <a:srgbClr val="142735"/>
                          </a:solidFill>
                          <a:latin typeface="Aptos"/>
                          <a:ea typeface="Aptos"/>
                          <a:cs typeface="Aptos"/>
                        </a:rPr>
                        <a:t>1</a:t>
                      </a:r>
                    </a:p>
                  </a:txBody>
                  <a:tcPr marL="91440" marR="91440" marT="45720" marB="45720">
                    <a:solidFill>
                      <a:srgbClr val="FFFFFF"/>
                    </a:solidFill>
                  </a:tcPr>
                </a:tc>
                <a:tc>
                  <a:txBody>
                    <a:bodyPr/>
                    <a:lstStyle/>
                    <a:p>
                      <a:pPr algn="ctr"/>
                      <a:r>
                        <a:rPr sz="1350">
                          <a:solidFill>
                            <a:srgbClr val="142735"/>
                          </a:solidFill>
                          <a:latin typeface="Aptos"/>
                          <a:ea typeface="Aptos"/>
                          <a:cs typeface="Aptos"/>
                        </a:rPr>
                        <a:t>0</a:t>
                      </a:r>
                    </a:p>
                  </a:txBody>
                  <a:tcPr marL="91440" marR="91440" marT="45720" marB="45720">
                    <a:solidFill>
                      <a:srgbClr val="FFFFFF"/>
                    </a:solidFill>
                  </a:tcPr>
                </a:tc>
                <a:tc>
                  <a:txBody>
                    <a:bodyPr/>
                    <a:lstStyle/>
                    <a:p>
                      <a:pPr algn="ctr"/>
                      <a:r>
                        <a:rPr sz="1350">
                          <a:solidFill>
                            <a:srgbClr val="142735"/>
                          </a:solidFill>
                          <a:latin typeface="Aptos"/>
                          <a:ea typeface="Aptos"/>
                          <a:cs typeface="Aptos"/>
                        </a:rPr>
                        <a:t>1</a:t>
                      </a:r>
                    </a:p>
                  </a:txBody>
                  <a:tcPr marL="91440" marR="91440" marT="45720" marB="45720">
                    <a:solidFill>
                      <a:srgbClr val="FFFFFF"/>
                    </a:solidFill>
                  </a:tcPr>
                </a:tc>
                <a:tc>
                  <a:txBody>
                    <a:bodyPr/>
                    <a:lstStyle/>
                    <a:p>
                      <a:pPr algn="ctr"/>
                      <a:r>
                        <a:rPr sz="1350">
                          <a:solidFill>
                            <a:srgbClr val="142735"/>
                          </a:solidFill>
                          <a:latin typeface="Aptos"/>
                          <a:ea typeface="Aptos"/>
                          <a:cs typeface="Aptos"/>
                        </a:rPr>
                        <a:t>0</a:t>
                      </a:r>
                    </a:p>
                  </a:txBody>
                  <a:tcPr marL="91440" marR="91440" marT="45720" marB="45720">
                    <a:solidFill>
                      <a:srgbClr val="FFFFFF"/>
                    </a:solidFill>
                  </a:tcPr>
                </a:tc>
                <a:tc>
                  <a:txBody>
                    <a:bodyPr/>
                    <a:lstStyle/>
                    <a:p>
                      <a:pPr algn="ctr"/>
                      <a:r>
                        <a:rPr sz="1350">
                          <a:solidFill>
                            <a:srgbClr val="142735"/>
                          </a:solidFill>
                          <a:latin typeface="Aptos"/>
                          <a:ea typeface="Aptos"/>
                          <a:cs typeface="Aptos"/>
                        </a:rPr>
                        <a:t>0</a:t>
                      </a:r>
                    </a:p>
                  </a:txBody>
                  <a:tcPr marL="91440" marR="91440" marT="45720" marB="45720">
                    <a:solidFill>
                      <a:srgbClr val="FFFFFF"/>
                    </a:solidFill>
                  </a:tcPr>
                </a:tc>
              </a:tr>
              <a:tr h="666750">
                <a:tc>
                  <a:txBody>
                    <a:bodyPr/>
                    <a:lstStyle/>
                    <a:p>
                      <a:pPr algn="ctr"/>
                      <a:r>
                        <a:rPr sz="1350">
                          <a:solidFill>
                            <a:srgbClr val="142735"/>
                          </a:solidFill>
                          <a:latin typeface="Aptos"/>
                          <a:ea typeface="Aptos"/>
                          <a:cs typeface="Aptos"/>
                        </a:rPr>
                        <a:t>1</a:t>
                      </a:r>
                    </a:p>
                  </a:txBody>
                  <a:tcPr marL="91440" marR="91440" marT="45720" marB="45720">
                    <a:solidFill>
                      <a:srgbClr val="F4F8FB"/>
                    </a:solidFill>
                  </a:tcPr>
                </a:tc>
                <a:tc>
                  <a:txBody>
                    <a:bodyPr/>
                    <a:lstStyle/>
                    <a:p>
                      <a:pPr algn="ctr"/>
                      <a:r>
                        <a:rPr sz="1350">
                          <a:solidFill>
                            <a:srgbClr val="142735"/>
                          </a:solidFill>
                          <a:latin typeface="Aptos"/>
                          <a:ea typeface="Aptos"/>
                          <a:cs typeface="Aptos"/>
                        </a:rPr>
                        <a:t>1</a:t>
                      </a:r>
                    </a:p>
                  </a:txBody>
                  <a:tcPr marL="91440" marR="91440" marT="45720" marB="45720">
                    <a:solidFill>
                      <a:srgbClr val="F4F8FB"/>
                    </a:solidFill>
                  </a:tcPr>
                </a:tc>
                <a:tc>
                  <a:txBody>
                    <a:bodyPr/>
                    <a:lstStyle/>
                    <a:p>
                      <a:pPr algn="ctr"/>
                      <a:r>
                        <a:rPr sz="1350">
                          <a:solidFill>
                            <a:srgbClr val="142735"/>
                          </a:solidFill>
                          <a:latin typeface="Aptos"/>
                          <a:ea typeface="Aptos"/>
                          <a:cs typeface="Aptos"/>
                        </a:rPr>
                        <a:t>0</a:t>
                      </a:r>
                    </a:p>
                  </a:txBody>
                  <a:tcPr marL="91440" marR="91440" marT="45720" marB="45720">
                    <a:solidFill>
                      <a:srgbClr val="F4F8FB"/>
                    </a:solidFill>
                  </a:tcPr>
                </a:tc>
                <a:tc>
                  <a:txBody>
                    <a:bodyPr/>
                    <a:lstStyle/>
                    <a:p>
                      <a:pPr algn="ctr"/>
                      <a:r>
                        <a:rPr sz="1350">
                          <a:solidFill>
                            <a:srgbClr val="142735"/>
                          </a:solidFill>
                          <a:latin typeface="Aptos"/>
                          <a:ea typeface="Aptos"/>
                          <a:cs typeface="Aptos"/>
                        </a:rPr>
                        <a:t>1</a:t>
                      </a:r>
                    </a:p>
                  </a:txBody>
                  <a:tcPr marL="91440" marR="91440" marT="45720" marB="45720">
                    <a:solidFill>
                      <a:srgbClr val="F4F8FB"/>
                    </a:solidFill>
                  </a:tcPr>
                </a:tc>
                <a:tc>
                  <a:txBody>
                    <a:bodyPr/>
                    <a:lstStyle/>
                    <a:p>
                      <a:pPr algn="ctr"/>
                      <a:r>
                        <a:rPr sz="1350">
                          <a:solidFill>
                            <a:srgbClr val="142735"/>
                          </a:solidFill>
                          <a:latin typeface="Aptos"/>
                          <a:ea typeface="Aptos"/>
                          <a:cs typeface="Aptos"/>
                        </a:rPr>
                        <a:t>0</a:t>
                      </a:r>
                    </a:p>
                  </a:txBody>
                  <a:tcPr marL="91440" marR="91440" marT="45720" marB="45720">
                    <a:solidFill>
                      <a:srgbClr val="F4F8FB"/>
                    </a:solidFill>
                  </a:tcPr>
                </a:tc>
              </a:tr>
            </a:tbl>
          </a:graphicData>
        </a:graphic>
      </p:graphicFrame>
      <p:sp>
        <p:nvSpPr>
          <p:cNvPr id="7" name="">
            <a:extLst xmlns:a="http://schemas.openxmlformats.org/drawingml/2006/main">
              <a:ext uri="{FF2B5EF4-FFF2-40B4-BE49-F238E27FC236}">
                <a16:creationId xmlns:a16="http://schemas.microsoft.com/office/drawing/2014/main" id="{265771F0-CFE0-4A0C-BD23-E4275D22E4CE}"/>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E80E7FF3-2F7A-472E-AF89-E4FFDF11BB50}"/>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Більше, рівно і менше безпосередньо випливають із чотирьох комбінацій двох бітів.</a:t>
            </a:r>
          </a:p>
        </p:txBody>
      </p:sp>
    </p:spTree>
    <p:extLst>
      <p:ext uri="{BB962C8B-B14F-4D97-AF65-F5344CB8AC3E}">
        <p14:creationId xmlns:p14="http://schemas.microsoft.com/office/powerpoint/2010/main" val="613897777"/>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DB30847A-DC4B-42D8-A2D4-066E20BDE3B7}"/>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B0EE60D-35DB-4CB7-9003-D2EB94C4D303}"/>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КОМПАРАТОР</a:t>
            </a:r>
          </a:p>
        </p:txBody>
      </p:sp>
      <p:sp>
        <p:nvSpPr>
          <p:cNvPr id="3" name="">
            <a:extLst xmlns:a="http://schemas.openxmlformats.org/drawingml/2006/main">
              <a:ext uri="{FF2B5EF4-FFF2-40B4-BE49-F238E27FC236}">
                <a16:creationId xmlns:a16="http://schemas.microsoft.com/office/drawing/2014/main" id="{77D23FF2-B4EE-4361-AA4C-BD3A856A337F}"/>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Багаторозрядне порівняння починається зі старшого біта</a:t>
            </a:r>
          </a:p>
        </p:txBody>
      </p:sp>
      <p:sp>
        <p:nvSpPr>
          <p:cNvPr id="4" name="">
            <a:extLst xmlns:a="http://schemas.openxmlformats.org/drawingml/2006/main">
              <a:ext uri="{FF2B5EF4-FFF2-40B4-BE49-F238E27FC236}">
                <a16:creationId xmlns:a16="http://schemas.microsoft.com/office/drawing/2014/main" id="{95C22142-66E9-4809-8AA5-FC03A832DFDE}"/>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DA9B13D3-938D-4ABE-ADB4-C6D7807028D6}"/>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31</a:t>
            </a:r>
          </a:p>
        </p:txBody>
      </p:sp>
      <p:sp>
        <p:nvSpPr>
          <p:cNvPr id="6" name="">
            <a:extLst xmlns:a="http://schemas.openxmlformats.org/drawingml/2006/main">
              <a:ext uri="{FF2B5EF4-FFF2-40B4-BE49-F238E27FC236}">
                <a16:creationId xmlns:a16="http://schemas.microsoft.com/office/drawing/2014/main" id="{D1A223E1-3A24-468D-8358-B49C9184DECB}"/>
              </a:ext>
            </a:extLst>
          </p:cNvPr>
          <p:cNvSpPr>
            <a:spLocks xmlns:a="http://schemas.openxmlformats.org/drawingml/2006/main" noGrp="1"/>
          </p:cNvSpPr>
          <p:nvPr/>
        </p:nvSpPr>
        <p:spPr>
          <a:xfrm xmlns:a="http://schemas.openxmlformats.org/drawingml/2006/main">
            <a:off x="857250" y="2095500"/>
            <a:ext cx="2286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2700" b="1">
                <a:solidFill>
                  <a:srgbClr val="0B2035"/>
                </a:solidFill>
                <a:latin typeface="Aptos"/>
                <a:ea typeface="Aptos"/>
                <a:cs typeface="Aptos"/>
              </a:defRPr>
            </a:pPr>
            <a:r>
              <a:rPr sz="2700" b="1">
                <a:solidFill>
                  <a:srgbClr val="0B2035"/>
                </a:solidFill>
                <a:latin typeface="Aptos"/>
                <a:ea typeface="Aptos"/>
                <a:cs typeface="Aptos"/>
              </a:rPr>
              <a:t>A=10₂</a:t>
            </a:r>
          </a:p>
        </p:txBody>
      </p:sp>
      <p:sp>
        <p:nvSpPr>
          <p:cNvPr id="7" name="">
            <a:extLst xmlns:a="http://schemas.openxmlformats.org/drawingml/2006/main">
              <a:ext uri="{FF2B5EF4-FFF2-40B4-BE49-F238E27FC236}">
                <a16:creationId xmlns:a16="http://schemas.microsoft.com/office/drawing/2014/main" id="{F2859AD3-B70F-4F70-9A37-238E51914BAE}"/>
              </a:ext>
            </a:extLst>
          </p:cNvPr>
          <p:cNvSpPr>
            <a:spLocks xmlns:a="http://schemas.openxmlformats.org/drawingml/2006/main" noGrp="1"/>
          </p:cNvSpPr>
          <p:nvPr/>
        </p:nvSpPr>
        <p:spPr>
          <a:xfrm xmlns:a="http://schemas.openxmlformats.org/drawingml/2006/main">
            <a:off x="857250" y="3238500"/>
            <a:ext cx="2286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2700" b="1">
                <a:solidFill>
                  <a:srgbClr val="0B2035"/>
                </a:solidFill>
                <a:latin typeface="Aptos"/>
                <a:ea typeface="Aptos"/>
                <a:cs typeface="Aptos"/>
              </a:defRPr>
            </a:pPr>
            <a:r>
              <a:rPr sz="2700" b="1">
                <a:solidFill>
                  <a:srgbClr val="0B2035"/>
                </a:solidFill>
                <a:latin typeface="Aptos"/>
                <a:ea typeface="Aptos"/>
                <a:cs typeface="Aptos"/>
              </a:rPr>
              <a:t>B=01₂</a:t>
            </a:r>
          </a:p>
        </p:txBody>
      </p:sp>
      <p:sp>
        <p:nvSpPr>
          <p:cNvPr id="8" name="">
            <a:extLst xmlns:a="http://schemas.openxmlformats.org/drawingml/2006/main">
              <a:ext uri="{FF2B5EF4-FFF2-40B4-BE49-F238E27FC236}">
                <a16:creationId xmlns:a16="http://schemas.microsoft.com/office/drawing/2014/main" id="{C9BA337F-0171-44DE-98F7-979B1BBEFCA6}"/>
              </a:ext>
            </a:extLst>
          </p:cNvPr>
          <p:cNvSpPr>
            <a:spLocks xmlns:a="http://schemas.openxmlformats.org/drawingml/2006/main" noGrp="1"/>
          </p:cNvSpPr>
          <p:nvPr/>
        </p:nvSpPr>
        <p:spPr>
          <a:xfrm xmlns:a="http://schemas.openxmlformats.org/drawingml/2006/main">
            <a:off x="3905250" y="1666875"/>
            <a:ext cx="3143250" cy="2857500"/>
          </a:xfrm>
          <a:prstGeom xmlns:a="http://schemas.openxmlformats.org/drawingml/2006/main" prst="roundRect">
            <a:avLst>
              <a:gd name="adj" fmla="val 5333"/>
            </a:avLst>
          </a:prstGeom>
          <a:solidFill xmlns:a="http://schemas.openxmlformats.org/drawingml/2006/main">
            <a:srgbClr val="EAF3F8"/>
          </a:solidFill>
          <a:ln xmlns:a="http://schemas.openxmlformats.org/drawingml/2006/main" w="14288">
            <a:solidFill>
              <a:srgbClr val="0F9DA8"/>
            </a:solidFill>
            <a:prstDash val="solid"/>
          </a:ln>
        </p:spPr>
      </p:sp>
      <p:sp>
        <p:nvSpPr>
          <p:cNvPr id="9" name="">
            <a:extLst xmlns:a="http://schemas.openxmlformats.org/drawingml/2006/main">
              <a:ext uri="{FF2B5EF4-FFF2-40B4-BE49-F238E27FC236}">
                <a16:creationId xmlns:a16="http://schemas.microsoft.com/office/drawing/2014/main" id="{365EB56E-BB50-4B5D-8A0C-B9049E567960}"/>
              </a:ext>
            </a:extLst>
          </p:cNvPr>
          <p:cNvSpPr>
            <a:spLocks xmlns:a="http://schemas.openxmlformats.org/drawingml/2006/main" noGrp="1"/>
          </p:cNvSpPr>
          <p:nvPr/>
        </p:nvSpPr>
        <p:spPr>
          <a:xfrm xmlns:a="http://schemas.openxmlformats.org/drawingml/2006/main">
            <a:off x="4333875" y="1952625"/>
            <a:ext cx="2286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500" b="1">
                <a:solidFill>
                  <a:srgbClr val="0F9DA8"/>
                </a:solidFill>
                <a:latin typeface="Aptos"/>
                <a:ea typeface="Aptos"/>
                <a:cs typeface="Aptos"/>
              </a:defRPr>
            </a:pPr>
            <a:r>
              <a:rPr sz="1500" b="1">
                <a:solidFill>
                  <a:srgbClr val="0F9DA8"/>
                </a:solidFill>
                <a:latin typeface="Aptos"/>
                <a:ea typeface="Aptos"/>
                <a:cs typeface="Aptos"/>
              </a:rPr>
              <a:t>Порівняння MSB</a:t>
            </a:r>
          </a:p>
        </p:txBody>
      </p:sp>
      <p:sp>
        <p:nvSpPr>
          <p:cNvPr id="10" name="">
            <a:extLst xmlns:a="http://schemas.openxmlformats.org/drawingml/2006/main">
              <a:ext uri="{FF2B5EF4-FFF2-40B4-BE49-F238E27FC236}">
                <a16:creationId xmlns:a16="http://schemas.microsoft.com/office/drawing/2014/main" id="{F43D8645-B41B-48D7-9C60-682D38CFD7A6}"/>
              </a:ext>
            </a:extLst>
          </p:cNvPr>
          <p:cNvSpPr>
            <a:spLocks xmlns:a="http://schemas.openxmlformats.org/drawingml/2006/main" noGrp="1"/>
          </p:cNvSpPr>
          <p:nvPr/>
        </p:nvSpPr>
        <p:spPr>
          <a:xfrm xmlns:a="http://schemas.openxmlformats.org/drawingml/2006/main">
            <a:off x="4762500" y="2571750"/>
            <a:ext cx="142875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2250" b="1">
                <a:solidFill>
                  <a:srgbClr val="0B2035"/>
                </a:solidFill>
                <a:latin typeface="Aptos"/>
                <a:ea typeface="Aptos"/>
                <a:cs typeface="Aptos"/>
              </a:defRPr>
            </a:pPr>
            <a:r>
              <a:rPr sz="2250" b="1">
                <a:solidFill>
                  <a:srgbClr val="0B2035"/>
                </a:solidFill>
                <a:latin typeface="Aptos"/>
                <a:ea typeface="Aptos"/>
                <a:cs typeface="Aptos"/>
              </a:rPr>
              <a:t>A₁=1</a:t>
            </a:r>
          </a:p>
          <a:p xmlns:a="http://schemas.openxmlformats.org/drawingml/2006/main">
            <a:pPr algn="ctr">
              <a:defRPr sz="2250" b="1">
                <a:solidFill>
                  <a:srgbClr val="0B2035"/>
                </a:solidFill>
                <a:latin typeface="Aptos"/>
                <a:ea typeface="Aptos"/>
                <a:cs typeface="Aptos"/>
              </a:defRPr>
            </a:pPr>
            <a:r>
              <a:rPr sz="2250" b="1">
                <a:solidFill>
                  <a:srgbClr val="0B2035"/>
                </a:solidFill>
                <a:latin typeface="Aptos"/>
                <a:ea typeface="Aptos"/>
                <a:cs typeface="Aptos"/>
              </a:rPr>
              <a:t>B₁=0</a:t>
            </a:r>
          </a:p>
        </p:txBody>
      </p:sp>
      <p:sp>
        <p:nvSpPr>
          <p:cNvPr id="11" name="">
            <a:extLst xmlns:a="http://schemas.openxmlformats.org/drawingml/2006/main">
              <a:ext uri="{FF2B5EF4-FFF2-40B4-BE49-F238E27FC236}">
                <a16:creationId xmlns:a16="http://schemas.microsoft.com/office/drawing/2014/main" id="{DC49FE32-69A2-4F78-83CB-125B0D18BCE0}"/>
              </a:ext>
            </a:extLst>
          </p:cNvPr>
          <p:cNvSpPr>
            <a:spLocks xmlns:a="http://schemas.openxmlformats.org/drawingml/2006/main" noGrp="1"/>
          </p:cNvSpPr>
          <p:nvPr/>
        </p:nvSpPr>
        <p:spPr>
          <a:xfrm xmlns:a="http://schemas.openxmlformats.org/drawingml/2006/main">
            <a:off x="4238625" y="3667125"/>
            <a:ext cx="2476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275" b="0">
                <a:solidFill>
                  <a:srgbClr val="586B78"/>
                </a:solidFill>
                <a:latin typeface="Aptos"/>
                <a:ea typeface="Aptos"/>
                <a:cs typeface="Aptos"/>
              </a:defRPr>
            </a:pPr>
            <a:r>
              <a:rPr sz="1275" b="0">
                <a:solidFill>
                  <a:srgbClr val="586B78"/>
                </a:solidFill>
                <a:latin typeface="Aptos"/>
                <a:ea typeface="Aptos"/>
                <a:cs typeface="Aptos"/>
              </a:rPr>
              <a:t>старший біт уже визначив результат</a:t>
            </a:r>
          </a:p>
        </p:txBody>
      </p:sp>
      <p:sp>
        <p:nvSpPr>
          <p:cNvPr id="12" name="">
            <a:extLst xmlns:a="http://schemas.openxmlformats.org/drawingml/2006/main">
              <a:ext uri="{FF2B5EF4-FFF2-40B4-BE49-F238E27FC236}">
                <a16:creationId xmlns:a16="http://schemas.microsoft.com/office/drawing/2014/main" id="{4063867A-8968-4529-86AC-D42C226B876A}"/>
              </a:ext>
            </a:extLst>
          </p:cNvPr>
          <p:cNvSpPr>
            <a:spLocks xmlns:a="http://schemas.openxmlformats.org/drawingml/2006/main" noGrp="1"/>
          </p:cNvSpPr>
          <p:nvPr/>
        </p:nvSpPr>
        <p:spPr>
          <a:xfrm xmlns:a="http://schemas.openxmlformats.org/drawingml/2006/main">
            <a:off x="8239125" y="2619375"/>
            <a:ext cx="2095500" cy="80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3900" b="1">
                <a:solidFill>
                  <a:srgbClr val="2E8B57"/>
                </a:solidFill>
                <a:latin typeface="Aptos"/>
                <a:ea typeface="Aptos"/>
                <a:cs typeface="Aptos"/>
              </a:defRPr>
            </a:pPr>
            <a:r>
              <a:rPr sz="3900" b="1">
                <a:solidFill>
                  <a:srgbClr val="2E8B57"/>
                </a:solidFill>
                <a:latin typeface="Aptos"/>
                <a:ea typeface="Aptos"/>
                <a:cs typeface="Aptos"/>
              </a:rPr>
              <a:t>A&gt;B</a:t>
            </a:r>
          </a:p>
        </p:txBody>
      </p:sp>
      <p:sp>
        <p:nvSpPr>
          <p:cNvPr id="13" name="">
            <a:extLst xmlns:a="http://schemas.openxmlformats.org/drawingml/2006/main">
              <a:ext uri="{FF2B5EF4-FFF2-40B4-BE49-F238E27FC236}">
                <a16:creationId xmlns:a16="http://schemas.microsoft.com/office/drawing/2014/main" id="{080F5C82-1AF5-4F50-B52F-98058F3D844F}"/>
              </a:ext>
            </a:extLst>
          </p:cNvPr>
          <p:cNvSpPr>
            <a:spLocks xmlns:a="http://schemas.openxmlformats.org/drawingml/2006/main" noGrp="1"/>
          </p:cNvSpPr>
          <p:nvPr/>
        </p:nvSpPr>
        <p:spPr>
          <a:xfrm xmlns:a="http://schemas.openxmlformats.org/drawingml/2006/main">
            <a:off x="8239125" y="3571875"/>
            <a:ext cx="2095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725" b="1">
                <a:solidFill>
                  <a:srgbClr val="0B2035"/>
                </a:solidFill>
                <a:latin typeface="Aptos"/>
                <a:ea typeface="Aptos"/>
                <a:cs typeface="Aptos"/>
              </a:defRPr>
            </a:pPr>
            <a:r>
              <a:rPr sz="1725" b="1">
                <a:solidFill>
                  <a:srgbClr val="0B2035"/>
                </a:solidFill>
                <a:latin typeface="Aptos"/>
                <a:ea typeface="Aptos"/>
                <a:cs typeface="Aptos"/>
              </a:rPr>
              <a:t>2₁₀ &gt; 1₁₀</a:t>
            </a:r>
          </a:p>
        </p:txBody>
      </p:sp>
      <p:sp>
        <p:nvSpPr>
          <p:cNvPr id="14" name="">
            <a:extLst xmlns:a="http://schemas.openxmlformats.org/drawingml/2006/main">
              <a:ext uri="{FF2B5EF4-FFF2-40B4-BE49-F238E27FC236}">
                <a16:creationId xmlns:a16="http://schemas.microsoft.com/office/drawing/2014/main" id="{05D3ADF3-E434-47D0-B158-BDBF8316427A}"/>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91C391F-13DA-4D0F-9FC7-4ACA3D52A351}"/>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Порівняння має пріоритетну структуру від старших розрядів до молодших.</a:t>
            </a:r>
          </a:p>
        </p:txBody>
      </p:sp>
    </p:spTree>
    <p:extLst>
      <p:ext uri="{BB962C8B-B14F-4D97-AF65-F5344CB8AC3E}">
        <p14:creationId xmlns:p14="http://schemas.microsoft.com/office/powerpoint/2010/main" val="26700640"/>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1" name="">
            <a:extLst xmlns:a="http://schemas.openxmlformats.org/drawingml/2006/main">
              <a:ext uri="{FF2B5EF4-FFF2-40B4-BE49-F238E27FC236}">
                <a16:creationId xmlns:a16="http://schemas.microsoft.com/office/drawing/2014/main" id="{E85E07F6-75CD-4970-A823-05B0EA6C897F}"/>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820F0EE-0E43-4D75-9637-D6BDB041EC9B}"/>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КОМПЛЕКСНИЙ ПРИКЛАД</a:t>
            </a:r>
          </a:p>
        </p:txBody>
      </p:sp>
      <p:sp>
        <p:nvSpPr>
          <p:cNvPr id="3" name="">
            <a:extLst xmlns:a="http://schemas.openxmlformats.org/drawingml/2006/main">
              <a:ext uri="{FF2B5EF4-FFF2-40B4-BE49-F238E27FC236}">
                <a16:creationId xmlns:a16="http://schemas.microsoft.com/office/drawing/2014/main" id="{0030492C-914C-4382-BDFE-ED4591418027}"/>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Вибір одного з чотирьох каналів із контролем дозволу</a:t>
            </a:r>
          </a:p>
        </p:txBody>
      </p:sp>
      <p:sp>
        <p:nvSpPr>
          <p:cNvPr id="4" name="">
            <a:extLst xmlns:a="http://schemas.openxmlformats.org/drawingml/2006/main">
              <a:ext uri="{FF2B5EF4-FFF2-40B4-BE49-F238E27FC236}">
                <a16:creationId xmlns:a16="http://schemas.microsoft.com/office/drawing/2014/main" id="{F7408094-D844-49C8-A34C-39D3F15137B5}"/>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9C8E37D0-9763-4F90-8371-1CA58FC9C7D2}"/>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32</a:t>
            </a:r>
          </a:p>
        </p:txBody>
      </p:sp>
      <p:sp>
        <p:nvSpPr>
          <p:cNvPr id="6" name="">
            <a:extLst xmlns:a="http://schemas.openxmlformats.org/drawingml/2006/main">
              <a:ext uri="{FF2B5EF4-FFF2-40B4-BE49-F238E27FC236}">
                <a16:creationId xmlns:a16="http://schemas.microsoft.com/office/drawing/2014/main" id="{02A6EC1D-643E-4138-B5B1-EAE5012203DF}"/>
              </a:ext>
            </a:extLst>
          </p:cNvPr>
          <p:cNvSpPr>
            <a:spLocks xmlns:a="http://schemas.openxmlformats.org/drawingml/2006/main" noGrp="1"/>
          </p:cNvSpPr>
          <p:nvPr/>
        </p:nvSpPr>
        <p:spPr>
          <a:xfrm xmlns:a="http://schemas.openxmlformats.org/drawingml/2006/main">
            <a:off x="904875" y="2619375"/>
            <a:ext cx="857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185"/>
          </a:bodyPr>
          <a:lstStyle xmlns:a="http://schemas.openxmlformats.org/drawingml/2006/main"/>
          <a:p xmlns:a="http://schemas.openxmlformats.org/drawingml/2006/main">
            <a:pPr algn="l">
              <a:defRPr sz="1350" b="1">
                <a:solidFill>
                  <a:srgbClr val="F3A712"/>
                </a:solidFill>
                <a:latin typeface="Aptos"/>
                <a:ea typeface="Aptos"/>
                <a:cs typeface="Aptos"/>
              </a:defRPr>
            </a:pPr>
            <a:r>
              <a:rPr sz="1350" b="1">
                <a:solidFill>
                  <a:srgbClr val="F3A712"/>
                </a:solidFill>
                <a:latin typeface="Aptos"/>
                <a:ea typeface="Aptos"/>
                <a:cs typeface="Aptos"/>
              </a:rPr>
              <a:t>S₁S₀</a:t>
            </a:r>
          </a:p>
        </p:txBody>
      </p:sp>
      <p:pic>
        <p:nvPicPr>
          <p:cNvPr id="37" name=""/>
          <p:cNvPicPr>
            <a:picLocks xmlns:a="http://schemas.openxmlformats.org/drawingml/2006/main" noChangeAspect="1"/>
          </p:cNvPicPr>
          <p:nvPr/>
        </p:nvPicPr>
        <p:blipFill>
          <a:blip xmlns:r="http://schemas.openxmlformats.org/officeDocument/2006/relationships" xmlns:a="http://schemas.openxmlformats.org/drawingml/2006/main" r:embed="R4f9d4b9292414883">
            <a:extLst>
              <a:ext uri="{96DAC541-7B7A-43D3-8B79-37D633B846F1}">
                <asvg:svgBlip xmlns:asvg="http://schemas.microsoft.com/office/drawing/2016/SVG/main" r:embed="R4b4032c5880149d3"/>
              </a:ext>
            </a:extLst>
          </a:blip>
          <a:stretch xmlns:a="http://schemas.openxmlformats.org/drawingml/2006/main"/>
        </p:blipFill>
        <p:spPr>
          <a:xfrm xmlns:a="http://schemas.openxmlformats.org/drawingml/2006/main">
            <a:off x="1714500" y="2095500"/>
            <a:ext cx="1809750" cy="66675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BF59AFCE-94EA-4002-8834-DBF678FB5034}"/>
              </a:ext>
            </a:extLst>
          </p:cNvPr>
          <p:cNvSpPr>
            <a:spLocks xmlns:a="http://schemas.openxmlformats.org/drawingml/2006/main" noGrp="1"/>
          </p:cNvSpPr>
          <p:nvPr/>
        </p:nvSpPr>
        <p:spPr>
          <a:xfrm xmlns:a="http://schemas.openxmlformats.org/drawingml/2006/main">
            <a:off x="1714500" y="2762250"/>
            <a:ext cx="1809750" cy="1714500"/>
          </a:xfrm>
          <a:prstGeom xmlns:a="http://schemas.openxmlformats.org/drawingml/2006/main" prst="line">
            <a:avLst/>
          </a:prstGeom>
          <a:noFill xmlns:a="http://schemas.openxmlformats.org/drawingml/2006/main"/>
          <a:ln xmlns:a="http://schemas.openxmlformats.org/drawingml/2006/main" w="28575">
            <a:solidFill>
              <a:srgbClr val="F3A712"/>
            </a:solidFill>
            <a:prstDash val="solid"/>
          </a:ln>
        </p:spPr>
      </p:sp>
      <p:sp>
        <p:nvSpPr>
          <p:cNvPr id="9" name="">
            <a:extLst xmlns:a="http://schemas.openxmlformats.org/drawingml/2006/main">
              <a:ext uri="{FF2B5EF4-FFF2-40B4-BE49-F238E27FC236}">
                <a16:creationId xmlns:a16="http://schemas.microsoft.com/office/drawing/2014/main" id="{136190F3-CD04-4832-BFDE-CC89165190FB}"/>
              </a:ext>
            </a:extLst>
          </p:cNvPr>
          <p:cNvSpPr>
            <a:spLocks xmlns:a="http://schemas.openxmlformats.org/drawingml/2006/main" noGrp="1"/>
          </p:cNvSpPr>
          <p:nvPr/>
        </p:nvSpPr>
        <p:spPr>
          <a:xfrm xmlns:a="http://schemas.openxmlformats.org/drawingml/2006/main">
            <a:off x="3524250" y="1381125"/>
            <a:ext cx="2000250" cy="1524000"/>
          </a:xfrm>
          <a:prstGeom xmlns:a="http://schemas.openxmlformats.org/drawingml/2006/main" prst="trapezoid">
            <a:avLst/>
          </a:prstGeom>
          <a:solidFill xmlns:a="http://schemas.openxmlformats.org/drawingml/2006/main">
            <a:srgbClr val="EAF3F8"/>
          </a:solidFill>
          <a:ln xmlns:a="http://schemas.openxmlformats.org/drawingml/2006/main" w="14288">
            <a:solidFill>
              <a:srgbClr val="0F9DA8"/>
            </a:solidFill>
            <a:prstDash val="solid"/>
          </a:ln>
        </p:spPr>
      </p:sp>
      <p:sp>
        <p:nvSpPr>
          <p:cNvPr id="10" name="">
            <a:extLst xmlns:a="http://schemas.openxmlformats.org/drawingml/2006/main">
              <a:ext uri="{FF2B5EF4-FFF2-40B4-BE49-F238E27FC236}">
                <a16:creationId xmlns:a16="http://schemas.microsoft.com/office/drawing/2014/main" id="{56D51E4A-C75B-4D00-B8A9-33FD3BD68ED4}"/>
              </a:ext>
            </a:extLst>
          </p:cNvPr>
          <p:cNvSpPr>
            <a:spLocks xmlns:a="http://schemas.openxmlformats.org/drawingml/2006/main" noGrp="1"/>
          </p:cNvSpPr>
          <p:nvPr/>
        </p:nvSpPr>
        <p:spPr>
          <a:xfrm xmlns:a="http://schemas.openxmlformats.org/drawingml/2006/main">
            <a:off x="3638550" y="1952625"/>
            <a:ext cx="17716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66667"/>
          </a:bodyPr>
          <a:lstStyle xmlns:a="http://schemas.openxmlformats.org/drawingml/2006/main"/>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MUX</a:t>
            </a:r>
          </a:p>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4→1</a:t>
            </a:r>
          </a:p>
        </p:txBody>
      </p:sp>
      <p:sp>
        <p:nvSpPr>
          <p:cNvPr id="11" name="">
            <a:extLst xmlns:a="http://schemas.openxmlformats.org/drawingml/2006/main">
              <a:ext uri="{FF2B5EF4-FFF2-40B4-BE49-F238E27FC236}">
                <a16:creationId xmlns:a16="http://schemas.microsoft.com/office/drawing/2014/main" id="{D4973E5A-B3F8-4522-BCDE-44DEF3D3B6F3}"/>
              </a:ext>
            </a:extLst>
          </p:cNvPr>
          <p:cNvSpPr>
            <a:spLocks xmlns:a="http://schemas.openxmlformats.org/drawingml/2006/main" noGrp="1"/>
          </p:cNvSpPr>
          <p:nvPr/>
        </p:nvSpPr>
        <p:spPr>
          <a:xfrm xmlns:a="http://schemas.openxmlformats.org/drawingml/2006/main">
            <a:off x="3524250" y="3714750"/>
            <a:ext cx="2000250" cy="1524000"/>
          </a:xfrm>
          <a:prstGeom xmlns:a="http://schemas.openxmlformats.org/drawingml/2006/main" prst="roundRect">
            <a:avLst>
              <a:gd name="adj" fmla="val 5000"/>
            </a:avLst>
          </a:prstGeom>
          <a:solidFill xmlns:a="http://schemas.openxmlformats.org/drawingml/2006/main">
            <a:srgbClr val="EAF3F8"/>
          </a:solidFill>
          <a:ln xmlns:a="http://schemas.openxmlformats.org/drawingml/2006/main" w="14288">
            <a:solidFill>
              <a:srgbClr val="0F9DA8"/>
            </a:solidFill>
            <a:prstDash val="solid"/>
          </a:ln>
        </p:spPr>
      </p:sp>
      <p:sp>
        <p:nvSpPr>
          <p:cNvPr id="12" name="">
            <a:extLst xmlns:a="http://schemas.openxmlformats.org/drawingml/2006/main">
              <a:ext uri="{FF2B5EF4-FFF2-40B4-BE49-F238E27FC236}">
                <a16:creationId xmlns:a16="http://schemas.microsoft.com/office/drawing/2014/main" id="{AE7600D1-CCB5-44E8-86CB-7FAC0253CB56}"/>
              </a:ext>
            </a:extLst>
          </p:cNvPr>
          <p:cNvSpPr>
            <a:spLocks xmlns:a="http://schemas.openxmlformats.org/drawingml/2006/main" noGrp="1"/>
          </p:cNvSpPr>
          <p:nvPr/>
        </p:nvSpPr>
        <p:spPr>
          <a:xfrm xmlns:a="http://schemas.openxmlformats.org/drawingml/2006/main">
            <a:off x="3638550" y="4286250"/>
            <a:ext cx="17716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66667"/>
          </a:bodyPr>
          <a:lstStyle xmlns:a="http://schemas.openxmlformats.org/drawingml/2006/main"/>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DECODER</a:t>
            </a:r>
          </a:p>
          <a:p xmlns:a="http://schemas.openxmlformats.org/drawingml/2006/main">
            <a:pPr algn="ctr">
              <a:defRPr sz="1425" b="1">
                <a:solidFill>
                  <a:srgbClr val="0B2035"/>
                </a:solidFill>
                <a:latin typeface="Aptos"/>
                <a:ea typeface="Aptos"/>
                <a:cs typeface="Aptos"/>
              </a:defRPr>
            </a:pPr>
            <a:r>
              <a:rPr sz="1425" b="1">
                <a:solidFill>
                  <a:srgbClr val="0B2035"/>
                </a:solidFill>
                <a:latin typeface="Aptos"/>
                <a:ea typeface="Aptos"/>
                <a:cs typeface="Aptos"/>
              </a:rPr>
              <a:t>2→4</a:t>
            </a:r>
          </a:p>
        </p:txBody>
      </p:sp>
      <p:sp>
        <p:nvSpPr>
          <p:cNvPr id="13" name="">
            <a:extLst xmlns:a="http://schemas.openxmlformats.org/drawingml/2006/main">
              <a:ext uri="{FF2B5EF4-FFF2-40B4-BE49-F238E27FC236}">
                <a16:creationId xmlns:a16="http://schemas.microsoft.com/office/drawing/2014/main" id="{E44E66A6-CF8D-4347-8CE0-37B8D2729E94}"/>
              </a:ext>
            </a:extLst>
          </p:cNvPr>
          <p:cNvSpPr>
            <a:spLocks xmlns:a="http://schemas.openxmlformats.org/drawingml/2006/main" noGrp="1"/>
          </p:cNvSpPr>
          <p:nvPr/>
        </p:nvSpPr>
        <p:spPr>
          <a:xfrm xmlns:a="http://schemas.openxmlformats.org/drawingml/2006/main">
            <a:off x="857250" y="1714500"/>
            <a:ext cx="95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0196"/>
          </a:bodyPr>
          <a:lstStyle xmlns:a="http://schemas.openxmlformats.org/drawingml/2006/main"/>
          <a:p xmlns:a="http://schemas.openxmlformats.org/drawingml/2006/main">
            <a:pPr algn="l">
              <a:defRPr sz="1275" b="1">
                <a:solidFill>
                  <a:srgbClr val="142735"/>
                </a:solidFill>
                <a:latin typeface="Aptos"/>
                <a:ea typeface="Aptos"/>
                <a:cs typeface="Aptos"/>
              </a:defRPr>
            </a:pPr>
            <a:r>
              <a:rPr sz="1275" b="1">
                <a:solidFill>
                  <a:srgbClr val="142735"/>
                </a:solidFill>
                <a:latin typeface="Aptos"/>
                <a:ea typeface="Aptos"/>
                <a:cs typeface="Aptos"/>
              </a:rPr>
              <a:t>I₀…I₃</a:t>
            </a:r>
          </a:p>
        </p:txBody>
      </p:sp>
      <p:sp>
        <p:nvSpPr>
          <p:cNvPr id="14" name="">
            <a:extLst xmlns:a="http://schemas.openxmlformats.org/drawingml/2006/main">
              <a:ext uri="{FF2B5EF4-FFF2-40B4-BE49-F238E27FC236}">
                <a16:creationId xmlns:a16="http://schemas.microsoft.com/office/drawing/2014/main" id="{4D33C13E-EB4D-480A-89D5-29033FACA343}"/>
              </a:ext>
            </a:extLst>
          </p:cNvPr>
          <p:cNvSpPr>
            <a:spLocks xmlns:a="http://schemas.openxmlformats.org/drawingml/2006/main" noGrp="1"/>
          </p:cNvSpPr>
          <p:nvPr/>
        </p:nvSpPr>
        <p:spPr>
          <a:xfrm xmlns:a="http://schemas.openxmlformats.org/drawingml/2006/main">
            <a:off x="1809750" y="1857375"/>
            <a:ext cx="1714500"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15" name="">
            <a:extLst xmlns:a="http://schemas.openxmlformats.org/drawingml/2006/main">
              <a:ext uri="{FF2B5EF4-FFF2-40B4-BE49-F238E27FC236}">
                <a16:creationId xmlns:a16="http://schemas.microsoft.com/office/drawing/2014/main" id="{8E298DD1-FD64-4528-A2F5-ACDA6A6078DC}"/>
              </a:ext>
            </a:extLst>
          </p:cNvPr>
          <p:cNvSpPr>
            <a:spLocks xmlns:a="http://schemas.openxmlformats.org/drawingml/2006/main" noGrp="1"/>
          </p:cNvSpPr>
          <p:nvPr/>
        </p:nvSpPr>
        <p:spPr>
          <a:xfrm xmlns:a="http://schemas.openxmlformats.org/drawingml/2006/main">
            <a:off x="5524500" y="2143125"/>
            <a:ext cx="2000250" cy="0"/>
          </a:xfrm>
          <a:prstGeom xmlns:a="http://schemas.openxmlformats.org/drawingml/2006/main" prst="line">
            <a:avLst/>
          </a:prstGeom>
          <a:noFill xmlns:a="http://schemas.openxmlformats.org/drawingml/2006/main"/>
          <a:ln xmlns:a="http://schemas.openxmlformats.org/drawingml/2006/main" w="38100">
            <a:solidFill>
              <a:srgbClr val="0F9DA8"/>
            </a:solidFill>
            <a:prstDash val="solid"/>
          </a:ln>
        </p:spPr>
      </p:sp>
      <p:sp>
        <p:nvSpPr>
          <p:cNvPr id="16" name="">
            <a:extLst xmlns:a="http://schemas.openxmlformats.org/drawingml/2006/main">
              <a:ext uri="{FF2B5EF4-FFF2-40B4-BE49-F238E27FC236}">
                <a16:creationId xmlns:a16="http://schemas.microsoft.com/office/drawing/2014/main" id="{85371F7F-9679-4AAA-BB4D-51C7887281B9}"/>
              </a:ext>
            </a:extLst>
          </p:cNvPr>
          <p:cNvSpPr>
            <a:spLocks xmlns:a="http://schemas.openxmlformats.org/drawingml/2006/main" noGrp="1"/>
          </p:cNvSpPr>
          <p:nvPr/>
        </p:nvSpPr>
        <p:spPr>
          <a:xfrm xmlns:a="http://schemas.openxmlformats.org/drawingml/2006/main">
            <a:off x="7667625" y="1952625"/>
            <a:ext cx="10477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725" b="1">
                <a:solidFill>
                  <a:srgbClr val="0B2035"/>
                </a:solidFill>
                <a:latin typeface="Aptos"/>
                <a:ea typeface="Aptos"/>
                <a:cs typeface="Aptos"/>
              </a:defRPr>
            </a:pPr>
            <a:r>
              <a:rPr sz="1725" b="1">
                <a:solidFill>
                  <a:srgbClr val="0B2035"/>
                </a:solidFill>
                <a:latin typeface="Aptos"/>
                <a:ea typeface="Aptos"/>
                <a:cs typeface="Aptos"/>
              </a:rPr>
              <a:t>Y=Iₛ</a:t>
            </a:r>
          </a:p>
        </p:txBody>
      </p:sp>
      <p:sp>
        <p:nvSpPr>
          <p:cNvPr id="17" name="">
            <a:extLst xmlns:a="http://schemas.openxmlformats.org/drawingml/2006/main">
              <a:ext uri="{FF2B5EF4-FFF2-40B4-BE49-F238E27FC236}">
                <a16:creationId xmlns:a16="http://schemas.microsoft.com/office/drawing/2014/main" id="{0F4CEE59-452C-4075-83C1-3CB52C511466}"/>
              </a:ext>
            </a:extLst>
          </p:cNvPr>
          <p:cNvSpPr>
            <a:spLocks xmlns:a="http://schemas.openxmlformats.org/drawingml/2006/main" noGrp="1"/>
          </p:cNvSpPr>
          <p:nvPr/>
        </p:nvSpPr>
        <p:spPr>
          <a:xfrm xmlns:a="http://schemas.openxmlformats.org/drawingml/2006/main">
            <a:off x="5524500" y="4000500"/>
            <a:ext cx="2000250" cy="0"/>
          </a:xfrm>
          <a:prstGeom xmlns:a="http://schemas.openxmlformats.org/drawingml/2006/main" prst="line">
            <a:avLst/>
          </a:prstGeom>
          <a:noFill xmlns:a="http://schemas.openxmlformats.org/drawingml/2006/main"/>
          <a:ln xmlns:a="http://schemas.openxmlformats.org/drawingml/2006/main" w="28575">
            <a:solidFill>
              <a:srgbClr val="C9D6DF"/>
            </a:solidFill>
            <a:prstDash val="solid"/>
          </a:ln>
        </p:spPr>
      </p:sp>
      <p:sp>
        <p:nvSpPr>
          <p:cNvPr id="18" name="">
            <a:extLst xmlns:a="http://schemas.openxmlformats.org/drawingml/2006/main">
              <a:ext uri="{FF2B5EF4-FFF2-40B4-BE49-F238E27FC236}">
                <a16:creationId xmlns:a16="http://schemas.microsoft.com/office/drawing/2014/main" id="{043E8118-6168-4563-987D-76AE96B33B10}"/>
              </a:ext>
            </a:extLst>
          </p:cNvPr>
          <p:cNvSpPr>
            <a:spLocks xmlns:a="http://schemas.openxmlformats.org/drawingml/2006/main" noGrp="1"/>
          </p:cNvSpPr>
          <p:nvPr/>
        </p:nvSpPr>
        <p:spPr>
          <a:xfrm xmlns:a="http://schemas.openxmlformats.org/drawingml/2006/main">
            <a:off x="7667625" y="3876675"/>
            <a:ext cx="428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714"/>
          </a:bodyPr>
          <a:lstStyle xmlns:a="http://schemas.openxmlformats.org/drawingml/2006/main"/>
          <a:p xmlns:a="http://schemas.openxmlformats.org/drawingml/2006/main">
            <a:pPr algn="l">
              <a:defRPr sz="1050" b="0">
                <a:solidFill>
                  <a:srgbClr val="142735"/>
                </a:solidFill>
                <a:latin typeface="Aptos"/>
                <a:ea typeface="Aptos"/>
                <a:cs typeface="Aptos"/>
              </a:defRPr>
            </a:pPr>
            <a:r>
              <a:rPr sz="1050" b="0">
                <a:solidFill>
                  <a:srgbClr val="142735"/>
                </a:solidFill>
                <a:latin typeface="Aptos"/>
                <a:ea typeface="Aptos"/>
                <a:cs typeface="Aptos"/>
              </a:rPr>
              <a:t>C0</a:t>
            </a:r>
          </a:p>
        </p:txBody>
      </p:sp>
      <p:sp>
        <p:nvSpPr>
          <p:cNvPr id="19" name="">
            <a:extLst xmlns:a="http://schemas.openxmlformats.org/drawingml/2006/main">
              <a:ext uri="{FF2B5EF4-FFF2-40B4-BE49-F238E27FC236}">
                <a16:creationId xmlns:a16="http://schemas.microsoft.com/office/drawing/2014/main" id="{D581DAA6-790B-4FFB-8E83-71951A6973AF}"/>
              </a:ext>
            </a:extLst>
          </p:cNvPr>
          <p:cNvSpPr>
            <a:spLocks xmlns:a="http://schemas.openxmlformats.org/drawingml/2006/main" noGrp="1"/>
          </p:cNvSpPr>
          <p:nvPr/>
        </p:nvSpPr>
        <p:spPr>
          <a:xfrm xmlns:a="http://schemas.openxmlformats.org/drawingml/2006/main">
            <a:off x="5524500" y="4333875"/>
            <a:ext cx="2000250" cy="0"/>
          </a:xfrm>
          <a:prstGeom xmlns:a="http://schemas.openxmlformats.org/drawingml/2006/main" prst="line">
            <a:avLst/>
          </a:prstGeom>
          <a:noFill xmlns:a="http://schemas.openxmlformats.org/drawingml/2006/main"/>
          <a:ln xmlns:a="http://schemas.openxmlformats.org/drawingml/2006/main" w="28575">
            <a:solidFill>
              <a:srgbClr val="C9D6DF"/>
            </a:solidFill>
            <a:prstDash val="solid"/>
          </a:ln>
        </p:spPr>
      </p:sp>
      <p:sp>
        <p:nvSpPr>
          <p:cNvPr id="20" name="">
            <a:extLst xmlns:a="http://schemas.openxmlformats.org/drawingml/2006/main">
              <a:ext uri="{FF2B5EF4-FFF2-40B4-BE49-F238E27FC236}">
                <a16:creationId xmlns:a16="http://schemas.microsoft.com/office/drawing/2014/main" id="{975EE20E-9225-48DA-9447-0DAE45EBD120}"/>
              </a:ext>
            </a:extLst>
          </p:cNvPr>
          <p:cNvSpPr>
            <a:spLocks xmlns:a="http://schemas.openxmlformats.org/drawingml/2006/main" noGrp="1"/>
          </p:cNvSpPr>
          <p:nvPr/>
        </p:nvSpPr>
        <p:spPr>
          <a:xfrm xmlns:a="http://schemas.openxmlformats.org/drawingml/2006/main">
            <a:off x="7667625" y="4210050"/>
            <a:ext cx="428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714"/>
          </a:bodyPr>
          <a:lstStyle xmlns:a="http://schemas.openxmlformats.org/drawingml/2006/main"/>
          <a:p xmlns:a="http://schemas.openxmlformats.org/drawingml/2006/main">
            <a:pPr algn="l">
              <a:defRPr sz="1050" b="0">
                <a:solidFill>
                  <a:srgbClr val="142735"/>
                </a:solidFill>
                <a:latin typeface="Aptos"/>
                <a:ea typeface="Aptos"/>
                <a:cs typeface="Aptos"/>
              </a:defRPr>
            </a:pPr>
            <a:r>
              <a:rPr sz="1050" b="0">
                <a:solidFill>
                  <a:srgbClr val="142735"/>
                </a:solidFill>
                <a:latin typeface="Aptos"/>
                <a:ea typeface="Aptos"/>
                <a:cs typeface="Aptos"/>
              </a:rPr>
              <a:t>C1</a:t>
            </a:r>
          </a:p>
        </p:txBody>
      </p:sp>
      <p:sp>
        <p:nvSpPr>
          <p:cNvPr id="21" name="">
            <a:extLst xmlns:a="http://schemas.openxmlformats.org/drawingml/2006/main">
              <a:ext uri="{FF2B5EF4-FFF2-40B4-BE49-F238E27FC236}">
                <a16:creationId xmlns:a16="http://schemas.microsoft.com/office/drawing/2014/main" id="{EE491B42-DEBD-46C6-8484-736A9752F735}"/>
              </a:ext>
            </a:extLst>
          </p:cNvPr>
          <p:cNvSpPr>
            <a:spLocks xmlns:a="http://schemas.openxmlformats.org/drawingml/2006/main" noGrp="1"/>
          </p:cNvSpPr>
          <p:nvPr/>
        </p:nvSpPr>
        <p:spPr>
          <a:xfrm xmlns:a="http://schemas.openxmlformats.org/drawingml/2006/main">
            <a:off x="5524500" y="4667250"/>
            <a:ext cx="2000250" cy="0"/>
          </a:xfrm>
          <a:prstGeom xmlns:a="http://schemas.openxmlformats.org/drawingml/2006/main" prst="line">
            <a:avLst/>
          </a:prstGeom>
          <a:noFill xmlns:a="http://schemas.openxmlformats.org/drawingml/2006/main"/>
          <a:ln xmlns:a="http://schemas.openxmlformats.org/drawingml/2006/main" w="28575">
            <a:solidFill>
              <a:srgbClr val="0F9DA8"/>
            </a:solidFill>
            <a:prstDash val="solid"/>
          </a:ln>
        </p:spPr>
      </p:sp>
      <p:sp>
        <p:nvSpPr>
          <p:cNvPr id="22" name="">
            <a:extLst xmlns:a="http://schemas.openxmlformats.org/drawingml/2006/main">
              <a:ext uri="{FF2B5EF4-FFF2-40B4-BE49-F238E27FC236}">
                <a16:creationId xmlns:a16="http://schemas.microsoft.com/office/drawing/2014/main" id="{25111FAD-784D-4638-A78A-CD9E07345358}"/>
              </a:ext>
            </a:extLst>
          </p:cNvPr>
          <p:cNvSpPr>
            <a:spLocks xmlns:a="http://schemas.openxmlformats.org/drawingml/2006/main" noGrp="1"/>
          </p:cNvSpPr>
          <p:nvPr/>
        </p:nvSpPr>
        <p:spPr>
          <a:xfrm xmlns:a="http://schemas.openxmlformats.org/drawingml/2006/main">
            <a:off x="7667625" y="4543425"/>
            <a:ext cx="428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714"/>
          </a:bodyPr>
          <a:lstStyle xmlns:a="http://schemas.openxmlformats.org/drawingml/2006/main"/>
          <a:p xmlns:a="http://schemas.openxmlformats.org/drawingml/2006/main">
            <a:pPr algn="l">
              <a:defRPr sz="1050" b="0">
                <a:solidFill>
                  <a:srgbClr val="142735"/>
                </a:solidFill>
                <a:latin typeface="Aptos"/>
                <a:ea typeface="Aptos"/>
                <a:cs typeface="Aptos"/>
              </a:defRPr>
            </a:pPr>
            <a:r>
              <a:rPr sz="1050" b="0">
                <a:solidFill>
                  <a:srgbClr val="142735"/>
                </a:solidFill>
                <a:latin typeface="Aptos"/>
                <a:ea typeface="Aptos"/>
                <a:cs typeface="Aptos"/>
              </a:rPr>
              <a:t>C2</a:t>
            </a:r>
          </a:p>
        </p:txBody>
      </p:sp>
      <p:sp>
        <p:nvSpPr>
          <p:cNvPr id="23" name="">
            <a:extLst xmlns:a="http://schemas.openxmlformats.org/drawingml/2006/main">
              <a:ext uri="{FF2B5EF4-FFF2-40B4-BE49-F238E27FC236}">
                <a16:creationId xmlns:a16="http://schemas.microsoft.com/office/drawing/2014/main" id="{691EB05D-3EDD-4B71-B66F-A84C6DC50CD3}"/>
              </a:ext>
            </a:extLst>
          </p:cNvPr>
          <p:cNvSpPr>
            <a:spLocks xmlns:a="http://schemas.openxmlformats.org/drawingml/2006/main" noGrp="1"/>
          </p:cNvSpPr>
          <p:nvPr/>
        </p:nvSpPr>
        <p:spPr>
          <a:xfrm xmlns:a="http://schemas.openxmlformats.org/drawingml/2006/main">
            <a:off x="5524500" y="5000625"/>
            <a:ext cx="2000250" cy="0"/>
          </a:xfrm>
          <a:prstGeom xmlns:a="http://schemas.openxmlformats.org/drawingml/2006/main" prst="line">
            <a:avLst/>
          </a:prstGeom>
          <a:noFill xmlns:a="http://schemas.openxmlformats.org/drawingml/2006/main"/>
          <a:ln xmlns:a="http://schemas.openxmlformats.org/drawingml/2006/main" w="28575">
            <a:solidFill>
              <a:srgbClr val="C9D6DF"/>
            </a:solidFill>
            <a:prstDash val="solid"/>
          </a:ln>
        </p:spPr>
      </p:sp>
      <p:sp>
        <p:nvSpPr>
          <p:cNvPr id="24" name="">
            <a:extLst xmlns:a="http://schemas.openxmlformats.org/drawingml/2006/main">
              <a:ext uri="{FF2B5EF4-FFF2-40B4-BE49-F238E27FC236}">
                <a16:creationId xmlns:a16="http://schemas.microsoft.com/office/drawing/2014/main" id="{A04F142F-4C24-4AB1-8523-7EF1C6ADE359}"/>
              </a:ext>
            </a:extLst>
          </p:cNvPr>
          <p:cNvSpPr>
            <a:spLocks xmlns:a="http://schemas.openxmlformats.org/drawingml/2006/main" noGrp="1"/>
          </p:cNvSpPr>
          <p:nvPr/>
        </p:nvSpPr>
        <p:spPr>
          <a:xfrm xmlns:a="http://schemas.openxmlformats.org/drawingml/2006/main">
            <a:off x="7667625" y="4876800"/>
            <a:ext cx="428625"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714"/>
          </a:bodyPr>
          <a:lstStyle xmlns:a="http://schemas.openxmlformats.org/drawingml/2006/main"/>
          <a:p xmlns:a="http://schemas.openxmlformats.org/drawingml/2006/main">
            <a:pPr algn="l">
              <a:defRPr sz="1050" b="0">
                <a:solidFill>
                  <a:srgbClr val="142735"/>
                </a:solidFill>
                <a:latin typeface="Aptos"/>
                <a:ea typeface="Aptos"/>
                <a:cs typeface="Aptos"/>
              </a:defRPr>
            </a:pPr>
            <a:r>
              <a:rPr sz="1050" b="0">
                <a:solidFill>
                  <a:srgbClr val="142735"/>
                </a:solidFill>
                <a:latin typeface="Aptos"/>
                <a:ea typeface="Aptos"/>
                <a:cs typeface="Aptos"/>
              </a:rPr>
              <a:t>C3</a:t>
            </a:r>
          </a:p>
        </p:txBody>
      </p:sp>
      <p:sp>
        <p:nvSpPr>
          <p:cNvPr id="25" name="">
            <a:extLst xmlns:a="http://schemas.openxmlformats.org/drawingml/2006/main">
              <a:ext uri="{FF2B5EF4-FFF2-40B4-BE49-F238E27FC236}">
                <a16:creationId xmlns:a16="http://schemas.microsoft.com/office/drawing/2014/main" id="{2FFCAE59-D968-4D27-B58D-D6E8BCF00DC4}"/>
              </a:ext>
            </a:extLst>
          </p:cNvPr>
          <p:cNvSpPr>
            <a:spLocks xmlns:a="http://schemas.openxmlformats.org/drawingml/2006/main" noGrp="1"/>
          </p:cNvSpPr>
          <p:nvPr/>
        </p:nvSpPr>
        <p:spPr>
          <a:xfrm xmlns:a="http://schemas.openxmlformats.org/drawingml/2006/main">
            <a:off x="857250" y="4810125"/>
            <a:ext cx="52387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85185"/>
          </a:bodyPr>
          <a:lstStyle xmlns:a="http://schemas.openxmlformats.org/drawingml/2006/main"/>
          <a:p xmlns:a="http://schemas.openxmlformats.org/drawingml/2006/main">
            <a:pPr algn="l">
              <a:defRPr sz="1350" b="1">
                <a:solidFill>
                  <a:srgbClr val="2E8B57"/>
                </a:solidFill>
                <a:latin typeface="Aptos"/>
                <a:ea typeface="Aptos"/>
                <a:cs typeface="Aptos"/>
              </a:defRPr>
            </a:pPr>
            <a:r>
              <a:rPr sz="1350" b="1">
                <a:solidFill>
                  <a:srgbClr val="2E8B57"/>
                </a:solidFill>
                <a:latin typeface="Aptos"/>
                <a:ea typeface="Aptos"/>
                <a:cs typeface="Aptos"/>
              </a:rPr>
              <a:t>EN</a:t>
            </a:r>
          </a:p>
        </p:txBody>
      </p:sp>
      <p:sp>
        <p:nvSpPr>
          <p:cNvPr id="26" name="">
            <a:extLst xmlns:a="http://schemas.openxmlformats.org/drawingml/2006/main">
              <a:ext uri="{FF2B5EF4-FFF2-40B4-BE49-F238E27FC236}">
                <a16:creationId xmlns:a16="http://schemas.microsoft.com/office/drawing/2014/main" id="{208EAB1C-640B-475C-AC66-CB68B5DE40DB}"/>
              </a:ext>
            </a:extLst>
          </p:cNvPr>
          <p:cNvSpPr>
            <a:spLocks xmlns:a="http://schemas.openxmlformats.org/drawingml/2006/main" noGrp="1"/>
          </p:cNvSpPr>
          <p:nvPr/>
        </p:nvSpPr>
        <p:spPr>
          <a:xfrm xmlns:a="http://schemas.openxmlformats.org/drawingml/2006/main">
            <a:off x="1381125" y="4953000"/>
            <a:ext cx="2143125" cy="0"/>
          </a:xfrm>
          <a:prstGeom xmlns:a="http://schemas.openxmlformats.org/drawingml/2006/main" prst="line">
            <a:avLst/>
          </a:prstGeom>
          <a:noFill xmlns:a="http://schemas.openxmlformats.org/drawingml/2006/main"/>
          <a:ln xmlns:a="http://schemas.openxmlformats.org/drawingml/2006/main" w="28575">
            <a:solidFill>
              <a:srgbClr val="2E8B57"/>
            </a:solidFill>
            <a:prstDash val="solid"/>
          </a:ln>
        </p:spPr>
      </p:sp>
      <p:sp>
        <p:nvSpPr>
          <p:cNvPr id="27" name="">
            <a:extLst xmlns:a="http://schemas.openxmlformats.org/drawingml/2006/main">
              <a:ext uri="{FF2B5EF4-FFF2-40B4-BE49-F238E27FC236}">
                <a16:creationId xmlns:a16="http://schemas.microsoft.com/office/drawing/2014/main" id="{FBFCA962-FB7F-4A8D-8438-EF5C21AC3AB1}"/>
              </a:ext>
            </a:extLst>
          </p:cNvPr>
          <p:cNvSpPr>
            <a:spLocks xmlns:a="http://schemas.openxmlformats.org/drawingml/2006/main" noGrp="1"/>
          </p:cNvSpPr>
          <p:nvPr/>
        </p:nvSpPr>
        <p:spPr>
          <a:xfrm xmlns:a="http://schemas.openxmlformats.org/drawingml/2006/main">
            <a:off x="8858250" y="2333625"/>
            <a:ext cx="2286000" cy="1428750"/>
          </a:xfrm>
          <a:prstGeom xmlns:a="http://schemas.openxmlformats.org/drawingml/2006/main" prst="roundRect">
            <a:avLst>
              <a:gd name="adj" fmla="val 9333"/>
            </a:avLst>
          </a:prstGeom>
          <a:solidFill xmlns:a="http://schemas.openxmlformats.org/drawingml/2006/main">
            <a:srgbClr val="F4F8FB"/>
          </a:solidFill>
          <a:ln xmlns:a="http://schemas.openxmlformats.org/drawingml/2006/main" w="14288">
            <a:solidFill>
              <a:srgbClr val="C9D6DF"/>
            </a:solidFill>
            <a:prstDash val="solid"/>
          </a:ln>
        </p:spPr>
      </p:sp>
      <p:sp>
        <p:nvSpPr>
          <p:cNvPr id="28" name="">
            <a:extLst xmlns:a="http://schemas.openxmlformats.org/drawingml/2006/main">
              <a:ext uri="{FF2B5EF4-FFF2-40B4-BE49-F238E27FC236}">
                <a16:creationId xmlns:a16="http://schemas.microsoft.com/office/drawing/2014/main" id="{9D7A394F-6F81-47BC-8CEB-4CB9368905F4}"/>
              </a:ext>
            </a:extLst>
          </p:cNvPr>
          <p:cNvSpPr>
            <a:spLocks xmlns:a="http://schemas.openxmlformats.org/drawingml/2006/main" noGrp="1"/>
          </p:cNvSpPr>
          <p:nvPr/>
        </p:nvSpPr>
        <p:spPr>
          <a:xfrm xmlns:a="http://schemas.openxmlformats.org/drawingml/2006/main">
            <a:off x="9144000" y="2667000"/>
            <a:ext cx="17145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575" b="1">
                <a:solidFill>
                  <a:srgbClr val="0B2035"/>
                </a:solidFill>
                <a:latin typeface="Aptos"/>
                <a:ea typeface="Aptos"/>
                <a:cs typeface="Aptos"/>
              </a:defRPr>
            </a:pPr>
            <a:r>
              <a:rPr sz="1575" b="1">
                <a:solidFill>
                  <a:srgbClr val="0B2035"/>
                </a:solidFill>
                <a:latin typeface="Aptos"/>
                <a:ea typeface="Aptos"/>
                <a:cs typeface="Aptos"/>
              </a:rPr>
              <a:t>EN=1, S=10</a:t>
            </a:r>
          </a:p>
          <a:p xmlns:a="http://schemas.openxmlformats.org/drawingml/2006/main">
            <a:pPr algn="ctr">
              <a:defRPr sz="1575" b="1">
                <a:solidFill>
                  <a:srgbClr val="0B2035"/>
                </a:solidFill>
                <a:latin typeface="Aptos"/>
                <a:ea typeface="Aptos"/>
                <a:cs typeface="Aptos"/>
              </a:defRPr>
            </a:pPr>
            <a:r>
              <a:rPr sz="1575" b="1">
                <a:solidFill>
                  <a:srgbClr val="0B2035"/>
                </a:solidFill>
                <a:latin typeface="Aptos"/>
                <a:ea typeface="Aptos"/>
                <a:cs typeface="Aptos"/>
              </a:rPr>
              <a:t>Y=I₂</a:t>
            </a:r>
          </a:p>
          <a:p xmlns:a="http://schemas.openxmlformats.org/drawingml/2006/main">
            <a:pPr algn="ctr">
              <a:defRPr sz="1575" b="1">
                <a:solidFill>
                  <a:srgbClr val="0B2035"/>
                </a:solidFill>
                <a:latin typeface="Aptos"/>
                <a:ea typeface="Aptos"/>
                <a:cs typeface="Aptos"/>
              </a:defRPr>
            </a:pPr>
            <a:r>
              <a:rPr sz="1575" b="1">
                <a:solidFill>
                  <a:srgbClr val="0B2035"/>
                </a:solidFill>
                <a:latin typeface="Aptos"/>
                <a:ea typeface="Aptos"/>
                <a:cs typeface="Aptos"/>
              </a:rPr>
              <a:t>C₂=1</a:t>
            </a:r>
          </a:p>
        </p:txBody>
      </p:sp>
      <p:sp>
        <p:nvSpPr>
          <p:cNvPr id="29" name="">
            <a:extLst xmlns:a="http://schemas.openxmlformats.org/drawingml/2006/main">
              <a:ext uri="{FF2B5EF4-FFF2-40B4-BE49-F238E27FC236}">
                <a16:creationId xmlns:a16="http://schemas.microsoft.com/office/drawing/2014/main" id="{04DCBD14-21BA-4606-B490-331FD5F27361}"/>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30" name="">
            <a:extLst xmlns:a="http://schemas.openxmlformats.org/drawingml/2006/main">
              <a:ext uri="{FF2B5EF4-FFF2-40B4-BE49-F238E27FC236}">
                <a16:creationId xmlns:a16="http://schemas.microsoft.com/office/drawing/2014/main" id="{D86BD3E5-D7F0-4D5E-A4B1-86932A138480}"/>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Одна адреса може одночасно керувати вибором джерела і формуванням локальних дозволів.</a:t>
            </a:r>
          </a:p>
        </p:txBody>
      </p:sp>
    </p:spTree>
    <p:extLst>
      <p:ext uri="{BB962C8B-B14F-4D97-AF65-F5344CB8AC3E}">
        <p14:creationId xmlns:p14="http://schemas.microsoft.com/office/powerpoint/2010/main" val="840882477"/>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145146CF-9D74-4E24-81A2-D7CDB09B4D84}"/>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C6FF670-C838-48B5-BC59-F997CEF697CE}"/>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ЧАСОВІ ВЛАСТИВОСТІ</a:t>
            </a:r>
          </a:p>
        </p:txBody>
      </p:sp>
      <p:sp>
        <p:nvSpPr>
          <p:cNvPr id="3" name="">
            <a:extLst xmlns:a="http://schemas.openxmlformats.org/drawingml/2006/main">
              <a:ext uri="{FF2B5EF4-FFF2-40B4-BE49-F238E27FC236}">
                <a16:creationId xmlns:a16="http://schemas.microsoft.com/office/drawing/2014/main" id="{B3A273F4-6DB5-4DDA-806C-6FBBB99F001F}"/>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Комбінаційний вузол має затримку та може створювати глітчі</a:t>
            </a:r>
          </a:p>
        </p:txBody>
      </p:sp>
      <p:sp>
        <p:nvSpPr>
          <p:cNvPr id="4" name="">
            <a:extLst xmlns:a="http://schemas.openxmlformats.org/drawingml/2006/main">
              <a:ext uri="{FF2B5EF4-FFF2-40B4-BE49-F238E27FC236}">
                <a16:creationId xmlns:a16="http://schemas.microsoft.com/office/drawing/2014/main" id="{36A70275-987D-4AB6-BB3F-1B83FB613202}"/>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7963ED76-B058-4805-ABB3-F61773C82127}"/>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33</a:t>
            </a:r>
          </a:p>
        </p:txBody>
      </p:sp>
      <p:sp>
        <p:nvSpPr>
          <p:cNvPr id="6" name="">
            <a:extLst xmlns:a="http://schemas.openxmlformats.org/drawingml/2006/main">
              <a:ext uri="{FF2B5EF4-FFF2-40B4-BE49-F238E27FC236}">
                <a16:creationId xmlns:a16="http://schemas.microsoft.com/office/drawing/2014/main" id="{9A96E46B-E9A3-4E69-B27E-032DB19D9DB2}"/>
              </a:ext>
            </a:extLst>
          </p:cNvPr>
          <p:cNvSpPr>
            <a:spLocks xmlns:a="http://schemas.openxmlformats.org/drawingml/2006/main" noGrp="1"/>
          </p:cNvSpPr>
          <p:nvPr/>
        </p:nvSpPr>
        <p:spPr>
          <a:xfrm xmlns:a="http://schemas.openxmlformats.org/drawingml/2006/main">
            <a:off x="714375" y="1619250"/>
            <a:ext cx="52387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l">
              <a:defRPr sz="1200" b="1">
                <a:solidFill>
                  <a:srgbClr val="142735"/>
                </a:solidFill>
                <a:latin typeface="Aptos"/>
                <a:ea typeface="Aptos"/>
                <a:cs typeface="Aptos"/>
              </a:defRPr>
            </a:pPr>
            <a:r>
              <a:rPr sz="1200" b="1">
                <a:solidFill>
                  <a:srgbClr val="142735"/>
                </a:solidFill>
                <a:latin typeface="Aptos"/>
                <a:ea typeface="Aptos"/>
                <a:cs typeface="Aptos"/>
              </a:rPr>
              <a:t>S</a:t>
            </a:r>
          </a:p>
        </p:txBody>
      </p:sp>
      <p:sp>
        <p:nvSpPr>
          <p:cNvPr id="7" name="">
            <a:extLst xmlns:a="http://schemas.openxmlformats.org/drawingml/2006/main">
              <a:ext uri="{FF2B5EF4-FFF2-40B4-BE49-F238E27FC236}">
                <a16:creationId xmlns:a16="http://schemas.microsoft.com/office/drawing/2014/main" id="{400F63D6-CE5A-42C3-BAFA-907206AE1A24}"/>
              </a:ext>
            </a:extLst>
          </p:cNvPr>
          <p:cNvSpPr>
            <a:spLocks xmlns:a="http://schemas.openxmlformats.org/drawingml/2006/main" noGrp="1"/>
          </p:cNvSpPr>
          <p:nvPr/>
        </p:nvSpPr>
        <p:spPr>
          <a:xfrm xmlns:a="http://schemas.openxmlformats.org/drawingml/2006/main">
            <a:off x="1524000" y="1762125"/>
            <a:ext cx="2095500"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8" name="">
            <a:extLst xmlns:a="http://schemas.openxmlformats.org/drawingml/2006/main">
              <a:ext uri="{FF2B5EF4-FFF2-40B4-BE49-F238E27FC236}">
                <a16:creationId xmlns:a16="http://schemas.microsoft.com/office/drawing/2014/main" id="{1891A8AC-6CB0-4FF1-8BC4-63FB949CC55C}"/>
              </a:ext>
            </a:extLst>
          </p:cNvPr>
          <p:cNvSpPr>
            <a:spLocks xmlns:a="http://schemas.openxmlformats.org/drawingml/2006/main" noGrp="1"/>
          </p:cNvSpPr>
          <p:nvPr/>
        </p:nvSpPr>
        <p:spPr>
          <a:xfrm xmlns:a="http://schemas.openxmlformats.org/drawingml/2006/main">
            <a:off x="3619500" y="1333500"/>
            <a:ext cx="0" cy="428625"/>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9" name="">
            <a:extLst xmlns:a="http://schemas.openxmlformats.org/drawingml/2006/main">
              <a:ext uri="{FF2B5EF4-FFF2-40B4-BE49-F238E27FC236}">
                <a16:creationId xmlns:a16="http://schemas.microsoft.com/office/drawing/2014/main" id="{4DD40C8F-4873-4987-A8A0-DCBA49ED45E4}"/>
              </a:ext>
            </a:extLst>
          </p:cNvPr>
          <p:cNvSpPr>
            <a:spLocks xmlns:a="http://schemas.openxmlformats.org/drawingml/2006/main" noGrp="1"/>
          </p:cNvSpPr>
          <p:nvPr/>
        </p:nvSpPr>
        <p:spPr>
          <a:xfrm xmlns:a="http://schemas.openxmlformats.org/drawingml/2006/main">
            <a:off x="3619500" y="1333500"/>
            <a:ext cx="6477000" cy="0"/>
          </a:xfrm>
          <a:prstGeom xmlns:a="http://schemas.openxmlformats.org/drawingml/2006/main" prst="line">
            <a:avLst/>
          </a:prstGeom>
          <a:noFill xmlns:a="http://schemas.openxmlformats.org/drawingml/2006/main"/>
          <a:ln xmlns:a="http://schemas.openxmlformats.org/drawingml/2006/main" w="28575">
            <a:solidFill>
              <a:srgbClr val="163A5F"/>
            </a:solidFill>
            <a:prstDash val="solid"/>
          </a:ln>
        </p:spPr>
      </p:sp>
      <p:sp>
        <p:nvSpPr>
          <p:cNvPr id="10" name="">
            <a:extLst xmlns:a="http://schemas.openxmlformats.org/drawingml/2006/main">
              <a:ext uri="{FF2B5EF4-FFF2-40B4-BE49-F238E27FC236}">
                <a16:creationId xmlns:a16="http://schemas.microsoft.com/office/drawing/2014/main" id="{099DAB38-269E-4B13-A418-222B10D1E487}"/>
              </a:ext>
            </a:extLst>
          </p:cNvPr>
          <p:cNvSpPr>
            <a:spLocks xmlns:a="http://schemas.openxmlformats.org/drawingml/2006/main" noGrp="1"/>
          </p:cNvSpPr>
          <p:nvPr/>
        </p:nvSpPr>
        <p:spPr>
          <a:xfrm xmlns:a="http://schemas.openxmlformats.org/drawingml/2006/main">
            <a:off x="714375" y="2905125"/>
            <a:ext cx="52387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l">
              <a:defRPr sz="1200" b="1">
                <a:solidFill>
                  <a:srgbClr val="142735"/>
                </a:solidFill>
                <a:latin typeface="Aptos"/>
                <a:ea typeface="Aptos"/>
                <a:cs typeface="Aptos"/>
              </a:defRPr>
            </a:pPr>
            <a:r>
              <a:rPr sz="1200" b="1">
                <a:solidFill>
                  <a:srgbClr val="142735"/>
                </a:solidFill>
                <a:latin typeface="Aptos"/>
                <a:ea typeface="Aptos"/>
                <a:cs typeface="Aptos"/>
              </a:rPr>
              <a:t>Y</a:t>
            </a:r>
          </a:p>
        </p:txBody>
      </p:sp>
      <p:sp>
        <p:nvSpPr>
          <p:cNvPr id="11" name="">
            <a:extLst xmlns:a="http://schemas.openxmlformats.org/drawingml/2006/main">
              <a:ext uri="{FF2B5EF4-FFF2-40B4-BE49-F238E27FC236}">
                <a16:creationId xmlns:a16="http://schemas.microsoft.com/office/drawing/2014/main" id="{56568F03-D7B4-4D96-918E-7A35DEFDD3E2}"/>
              </a:ext>
            </a:extLst>
          </p:cNvPr>
          <p:cNvSpPr>
            <a:spLocks xmlns:a="http://schemas.openxmlformats.org/drawingml/2006/main" noGrp="1"/>
          </p:cNvSpPr>
          <p:nvPr/>
        </p:nvSpPr>
        <p:spPr>
          <a:xfrm xmlns:a="http://schemas.openxmlformats.org/drawingml/2006/main">
            <a:off x="1524000" y="3048000"/>
            <a:ext cx="2571750" cy="0"/>
          </a:xfrm>
          <a:prstGeom xmlns:a="http://schemas.openxmlformats.org/drawingml/2006/main" prst="line">
            <a:avLst/>
          </a:prstGeom>
          <a:noFill xmlns:a="http://schemas.openxmlformats.org/drawingml/2006/main"/>
          <a:ln xmlns:a="http://schemas.openxmlformats.org/drawingml/2006/main" w="28575">
            <a:solidFill>
              <a:srgbClr val="0F9DA8"/>
            </a:solidFill>
            <a:prstDash val="solid"/>
          </a:ln>
        </p:spPr>
      </p:sp>
      <p:sp>
        <p:nvSpPr>
          <p:cNvPr id="12" name="">
            <a:extLst xmlns:a="http://schemas.openxmlformats.org/drawingml/2006/main">
              <a:ext uri="{FF2B5EF4-FFF2-40B4-BE49-F238E27FC236}">
                <a16:creationId xmlns:a16="http://schemas.microsoft.com/office/drawing/2014/main" id="{633896AA-E5B7-4F5A-8247-4902F3798577}"/>
              </a:ext>
            </a:extLst>
          </p:cNvPr>
          <p:cNvSpPr>
            <a:spLocks xmlns:a="http://schemas.openxmlformats.org/drawingml/2006/main" noGrp="1"/>
          </p:cNvSpPr>
          <p:nvPr/>
        </p:nvSpPr>
        <p:spPr>
          <a:xfrm xmlns:a="http://schemas.openxmlformats.org/drawingml/2006/main">
            <a:off x="4095750" y="2619375"/>
            <a:ext cx="0" cy="428625"/>
          </a:xfrm>
          <a:prstGeom xmlns:a="http://schemas.openxmlformats.org/drawingml/2006/main" prst="line">
            <a:avLst/>
          </a:prstGeom>
          <a:noFill xmlns:a="http://schemas.openxmlformats.org/drawingml/2006/main"/>
          <a:ln xmlns:a="http://schemas.openxmlformats.org/drawingml/2006/main" w="28575">
            <a:solidFill>
              <a:srgbClr val="0F9DA8"/>
            </a:solidFill>
            <a:prstDash val="solid"/>
          </a:ln>
        </p:spPr>
      </p:sp>
      <p:sp>
        <p:nvSpPr>
          <p:cNvPr id="13" name="">
            <a:extLst xmlns:a="http://schemas.openxmlformats.org/drawingml/2006/main">
              <a:ext uri="{FF2B5EF4-FFF2-40B4-BE49-F238E27FC236}">
                <a16:creationId xmlns:a16="http://schemas.microsoft.com/office/drawing/2014/main" id="{3EBA2999-3A3B-42BE-A514-C017428DD785}"/>
              </a:ext>
            </a:extLst>
          </p:cNvPr>
          <p:cNvSpPr>
            <a:spLocks xmlns:a="http://schemas.openxmlformats.org/drawingml/2006/main" noGrp="1"/>
          </p:cNvSpPr>
          <p:nvPr/>
        </p:nvSpPr>
        <p:spPr>
          <a:xfrm xmlns:a="http://schemas.openxmlformats.org/drawingml/2006/main">
            <a:off x="4095750" y="2619375"/>
            <a:ext cx="1524000" cy="0"/>
          </a:xfrm>
          <a:prstGeom xmlns:a="http://schemas.openxmlformats.org/drawingml/2006/main" prst="line">
            <a:avLst/>
          </a:prstGeom>
          <a:noFill xmlns:a="http://schemas.openxmlformats.org/drawingml/2006/main"/>
          <a:ln xmlns:a="http://schemas.openxmlformats.org/drawingml/2006/main" w="28575">
            <a:solidFill>
              <a:srgbClr val="0F9DA8"/>
            </a:solidFill>
            <a:prstDash val="solid"/>
          </a:ln>
        </p:spPr>
      </p:sp>
      <p:sp>
        <p:nvSpPr>
          <p:cNvPr id="14" name="">
            <a:extLst xmlns:a="http://schemas.openxmlformats.org/drawingml/2006/main">
              <a:ext uri="{FF2B5EF4-FFF2-40B4-BE49-F238E27FC236}">
                <a16:creationId xmlns:a16="http://schemas.microsoft.com/office/drawing/2014/main" id="{BC8A19D6-E694-442D-A777-80AFB635A32F}"/>
              </a:ext>
            </a:extLst>
          </p:cNvPr>
          <p:cNvSpPr>
            <a:spLocks xmlns:a="http://schemas.openxmlformats.org/drawingml/2006/main" noGrp="1"/>
          </p:cNvSpPr>
          <p:nvPr/>
        </p:nvSpPr>
        <p:spPr>
          <a:xfrm xmlns:a="http://schemas.openxmlformats.org/drawingml/2006/main">
            <a:off x="5619750" y="2619375"/>
            <a:ext cx="0" cy="428625"/>
          </a:xfrm>
          <a:prstGeom xmlns:a="http://schemas.openxmlformats.org/drawingml/2006/main" prst="line">
            <a:avLst/>
          </a:prstGeom>
          <a:noFill xmlns:a="http://schemas.openxmlformats.org/drawingml/2006/main"/>
          <a:ln xmlns:a="http://schemas.openxmlformats.org/drawingml/2006/main" w="28575">
            <a:solidFill>
              <a:srgbClr val="C94C4C"/>
            </a:solidFill>
            <a:prstDash val="solid"/>
          </a:ln>
        </p:spPr>
      </p:sp>
      <p:sp>
        <p:nvSpPr>
          <p:cNvPr id="15" name="">
            <a:extLst xmlns:a="http://schemas.openxmlformats.org/drawingml/2006/main">
              <a:ext uri="{FF2B5EF4-FFF2-40B4-BE49-F238E27FC236}">
                <a16:creationId xmlns:a16="http://schemas.microsoft.com/office/drawing/2014/main" id="{DD779343-DE9E-435C-8709-CFF1050FE837}"/>
              </a:ext>
            </a:extLst>
          </p:cNvPr>
          <p:cNvSpPr>
            <a:spLocks xmlns:a="http://schemas.openxmlformats.org/drawingml/2006/main" noGrp="1"/>
          </p:cNvSpPr>
          <p:nvPr/>
        </p:nvSpPr>
        <p:spPr>
          <a:xfrm xmlns:a="http://schemas.openxmlformats.org/drawingml/2006/main">
            <a:off x="5619750" y="3048000"/>
            <a:ext cx="381000" cy="0"/>
          </a:xfrm>
          <a:prstGeom xmlns:a="http://schemas.openxmlformats.org/drawingml/2006/main" prst="line">
            <a:avLst/>
          </a:prstGeom>
          <a:noFill xmlns:a="http://schemas.openxmlformats.org/drawingml/2006/main"/>
          <a:ln xmlns:a="http://schemas.openxmlformats.org/drawingml/2006/main" w="28575">
            <a:solidFill>
              <a:srgbClr val="C94C4C"/>
            </a:solidFill>
            <a:prstDash val="solid"/>
          </a:ln>
        </p:spPr>
      </p:sp>
      <p:sp>
        <p:nvSpPr>
          <p:cNvPr id="16" name="">
            <a:extLst xmlns:a="http://schemas.openxmlformats.org/drawingml/2006/main">
              <a:ext uri="{FF2B5EF4-FFF2-40B4-BE49-F238E27FC236}">
                <a16:creationId xmlns:a16="http://schemas.microsoft.com/office/drawing/2014/main" id="{860163EB-1FD2-45CF-AC38-9582F9C2A500}"/>
              </a:ext>
            </a:extLst>
          </p:cNvPr>
          <p:cNvSpPr>
            <a:spLocks xmlns:a="http://schemas.openxmlformats.org/drawingml/2006/main" noGrp="1"/>
          </p:cNvSpPr>
          <p:nvPr/>
        </p:nvSpPr>
        <p:spPr>
          <a:xfrm xmlns:a="http://schemas.openxmlformats.org/drawingml/2006/main">
            <a:off x="6000750" y="2619375"/>
            <a:ext cx="0" cy="428625"/>
          </a:xfrm>
          <a:prstGeom xmlns:a="http://schemas.openxmlformats.org/drawingml/2006/main" prst="line">
            <a:avLst/>
          </a:prstGeom>
          <a:noFill xmlns:a="http://schemas.openxmlformats.org/drawingml/2006/main"/>
          <a:ln xmlns:a="http://schemas.openxmlformats.org/drawingml/2006/main" w="28575">
            <a:solidFill>
              <a:srgbClr val="C94C4C"/>
            </a:solidFill>
            <a:prstDash val="solid"/>
          </a:ln>
        </p:spPr>
      </p:sp>
      <p:sp>
        <p:nvSpPr>
          <p:cNvPr id="17" name="">
            <a:extLst xmlns:a="http://schemas.openxmlformats.org/drawingml/2006/main">
              <a:ext uri="{FF2B5EF4-FFF2-40B4-BE49-F238E27FC236}">
                <a16:creationId xmlns:a16="http://schemas.microsoft.com/office/drawing/2014/main" id="{6D9DB9F7-2635-4ED1-A8AE-77543BA5B125}"/>
              </a:ext>
            </a:extLst>
          </p:cNvPr>
          <p:cNvSpPr>
            <a:spLocks xmlns:a="http://schemas.openxmlformats.org/drawingml/2006/main" noGrp="1"/>
          </p:cNvSpPr>
          <p:nvPr/>
        </p:nvSpPr>
        <p:spPr>
          <a:xfrm xmlns:a="http://schemas.openxmlformats.org/drawingml/2006/main">
            <a:off x="6000750" y="2619375"/>
            <a:ext cx="4095750" cy="0"/>
          </a:xfrm>
          <a:prstGeom xmlns:a="http://schemas.openxmlformats.org/drawingml/2006/main" prst="line">
            <a:avLst/>
          </a:prstGeom>
          <a:noFill xmlns:a="http://schemas.openxmlformats.org/drawingml/2006/main"/>
          <a:ln xmlns:a="http://schemas.openxmlformats.org/drawingml/2006/main" w="28575">
            <a:solidFill>
              <a:srgbClr val="0F9DA8"/>
            </a:solidFill>
            <a:prstDash val="solid"/>
          </a:ln>
        </p:spPr>
      </p:sp>
      <p:sp>
        <p:nvSpPr>
          <p:cNvPr id="18" name="">
            <a:extLst xmlns:a="http://schemas.openxmlformats.org/drawingml/2006/main">
              <a:ext uri="{FF2B5EF4-FFF2-40B4-BE49-F238E27FC236}">
                <a16:creationId xmlns:a16="http://schemas.microsoft.com/office/drawing/2014/main" id="{B39DD998-8AEA-4216-B8F9-1B440F640BE2}"/>
              </a:ext>
            </a:extLst>
          </p:cNvPr>
          <p:cNvSpPr>
            <a:spLocks xmlns:a="http://schemas.openxmlformats.org/drawingml/2006/main" noGrp="1"/>
          </p:cNvSpPr>
          <p:nvPr/>
        </p:nvSpPr>
        <p:spPr>
          <a:xfrm xmlns:a="http://schemas.openxmlformats.org/drawingml/2006/main">
            <a:off x="3619500" y="3667125"/>
            <a:ext cx="476250" cy="0"/>
          </a:xfrm>
          <a:prstGeom xmlns:a="http://schemas.openxmlformats.org/drawingml/2006/main" prst="line">
            <a:avLst/>
          </a:prstGeom>
          <a:noFill xmlns:a="http://schemas.openxmlformats.org/drawingml/2006/main"/>
          <a:ln xmlns:a="http://schemas.openxmlformats.org/drawingml/2006/main" w="47625">
            <a:solidFill>
              <a:srgbClr val="F3A712"/>
            </a:solidFill>
            <a:prstDash val="solid"/>
          </a:ln>
        </p:spPr>
      </p:sp>
      <p:sp>
        <p:nvSpPr>
          <p:cNvPr id="19" name="">
            <a:extLst xmlns:a="http://schemas.openxmlformats.org/drawingml/2006/main">
              <a:ext uri="{FF2B5EF4-FFF2-40B4-BE49-F238E27FC236}">
                <a16:creationId xmlns:a16="http://schemas.microsoft.com/office/drawing/2014/main" id="{ABAA8CCD-3B92-4C45-8331-DAE1B224CB7A}"/>
              </a:ext>
            </a:extLst>
          </p:cNvPr>
          <p:cNvSpPr>
            <a:spLocks xmlns:a="http://schemas.openxmlformats.org/drawingml/2006/main" noGrp="1"/>
          </p:cNvSpPr>
          <p:nvPr/>
        </p:nvSpPr>
        <p:spPr>
          <a:xfrm xmlns:a="http://schemas.openxmlformats.org/drawingml/2006/main">
            <a:off x="3333750" y="3810000"/>
            <a:ext cx="1143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125" b="1">
                <a:solidFill>
                  <a:srgbClr val="F3A712"/>
                </a:solidFill>
                <a:latin typeface="Aptos"/>
                <a:ea typeface="Aptos"/>
                <a:cs typeface="Aptos"/>
              </a:defRPr>
            </a:pPr>
            <a:r>
              <a:rPr sz="1125" b="1">
                <a:solidFill>
                  <a:srgbClr val="F3A712"/>
                </a:solidFill>
                <a:latin typeface="Aptos"/>
                <a:ea typeface="Aptos"/>
                <a:cs typeface="Aptos"/>
              </a:rPr>
              <a:t>затримка</a:t>
            </a:r>
          </a:p>
        </p:txBody>
      </p:sp>
      <p:sp>
        <p:nvSpPr>
          <p:cNvPr id="20" name="">
            <a:extLst xmlns:a="http://schemas.openxmlformats.org/drawingml/2006/main">
              <a:ext uri="{FF2B5EF4-FFF2-40B4-BE49-F238E27FC236}">
                <a16:creationId xmlns:a16="http://schemas.microsoft.com/office/drawing/2014/main" id="{0578732F-D58A-4BF6-AFFE-3761450E6BAA}"/>
              </a:ext>
            </a:extLst>
          </p:cNvPr>
          <p:cNvSpPr>
            <a:spLocks xmlns:a="http://schemas.openxmlformats.org/drawingml/2006/main" noGrp="1"/>
          </p:cNvSpPr>
          <p:nvPr/>
        </p:nvSpPr>
        <p:spPr>
          <a:xfrm xmlns:a="http://schemas.openxmlformats.org/drawingml/2006/main">
            <a:off x="5238750" y="4572000"/>
            <a:ext cx="1714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ctr">
              <a:defRPr sz="1275" b="1">
                <a:solidFill>
                  <a:srgbClr val="C94C4C"/>
                </a:solidFill>
                <a:latin typeface="Aptos"/>
                <a:ea typeface="Aptos"/>
                <a:cs typeface="Aptos"/>
              </a:defRPr>
            </a:pPr>
            <a:r>
              <a:rPr sz="1275" b="1">
                <a:solidFill>
                  <a:srgbClr val="C94C4C"/>
                </a:solidFill>
                <a:latin typeface="Aptos"/>
                <a:ea typeface="Aptos"/>
                <a:cs typeface="Aptos"/>
              </a:rPr>
              <a:t>короткий glitch</a:t>
            </a:r>
          </a:p>
        </p:txBody>
      </p:sp>
      <p:sp>
        <p:nvSpPr>
          <p:cNvPr id="21" name="">
            <a:extLst xmlns:a="http://schemas.openxmlformats.org/drawingml/2006/main">
              <a:ext uri="{FF2B5EF4-FFF2-40B4-BE49-F238E27FC236}">
                <a16:creationId xmlns:a16="http://schemas.microsoft.com/office/drawing/2014/main" id="{58DABFA3-61C4-4EB4-8CBB-6E9CC66DA812}"/>
              </a:ext>
            </a:extLst>
          </p:cNvPr>
          <p:cNvSpPr>
            <a:spLocks xmlns:a="http://schemas.openxmlformats.org/drawingml/2006/main" noGrp="1"/>
          </p:cNvSpPr>
          <p:nvPr/>
        </p:nvSpPr>
        <p:spPr>
          <a:xfrm xmlns:a="http://schemas.openxmlformats.org/drawingml/2006/main">
            <a:off x="6667500" y="4762500"/>
            <a:ext cx="37147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1482"/>
          </a:bodyPr>
          <a:lstStyle xmlns:a="http://schemas.openxmlformats.org/drawingml/2006/main"/>
          <a:p xmlns:a="http://schemas.openxmlformats.org/drawingml/2006/main">
            <a:pPr algn="ctr">
              <a:defRPr sz="1500" b="1">
                <a:solidFill>
                  <a:srgbClr val="0B2035"/>
                </a:solidFill>
                <a:latin typeface="Aptos"/>
                <a:ea typeface="Aptos"/>
                <a:cs typeface="Aptos"/>
              </a:defRPr>
            </a:pPr>
            <a:r>
              <a:rPr sz="1500" b="1">
                <a:solidFill>
                  <a:srgbClr val="0B2035"/>
                </a:solidFill>
                <a:latin typeface="Aptos"/>
                <a:ea typeface="Aptos"/>
                <a:cs typeface="Aptos"/>
              </a:rPr>
              <a:t>вихід використовують після стабілізації</a:t>
            </a:r>
          </a:p>
        </p:txBody>
      </p:sp>
      <p:sp>
        <p:nvSpPr>
          <p:cNvPr id="22" name="">
            <a:extLst xmlns:a="http://schemas.openxmlformats.org/drawingml/2006/main">
              <a:ext uri="{FF2B5EF4-FFF2-40B4-BE49-F238E27FC236}">
                <a16:creationId xmlns:a16="http://schemas.microsoft.com/office/drawing/2014/main" id="{7145047F-5B30-41CA-8466-04DEAA88371A}"/>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84741B12-C3D2-487F-B24D-013C715ED5B0}"/>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Функціональна таблиця описує сталі стани, але не перехід між ними.</a:t>
            </a:r>
          </a:p>
        </p:txBody>
      </p:sp>
    </p:spTree>
    <p:extLst>
      <p:ext uri="{BB962C8B-B14F-4D97-AF65-F5344CB8AC3E}">
        <p14:creationId xmlns:p14="http://schemas.microsoft.com/office/powerpoint/2010/main" val="818498566"/>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87B4590-6B8D-4E16-B1F8-3C6497F13FF9}"/>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F34D9CA-6FF8-4AE0-BFBB-E633AA72E6CD}"/>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ТИПОВІ ПОМИЛКИ</a:t>
            </a:r>
          </a:p>
        </p:txBody>
      </p:sp>
      <p:sp>
        <p:nvSpPr>
          <p:cNvPr id="3" name="">
            <a:extLst xmlns:a="http://schemas.openxmlformats.org/drawingml/2006/main">
              <a:ext uri="{FF2B5EF4-FFF2-40B4-BE49-F238E27FC236}">
                <a16:creationId xmlns:a16="http://schemas.microsoft.com/office/drawing/2014/main" id="{876A713F-9A18-45AC-96A0-58315AB267E5}"/>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Помилки, які змінюють функцію пристрою</a:t>
            </a:r>
          </a:p>
        </p:txBody>
      </p:sp>
      <p:sp>
        <p:nvSpPr>
          <p:cNvPr id="4" name="">
            <a:extLst xmlns:a="http://schemas.openxmlformats.org/drawingml/2006/main">
              <a:ext uri="{FF2B5EF4-FFF2-40B4-BE49-F238E27FC236}">
                <a16:creationId xmlns:a16="http://schemas.microsoft.com/office/drawing/2014/main" id="{125719A6-5FB6-4B27-8B2E-DF66AD4E5839}"/>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6E3B6A70-7B53-43E3-9FD8-256ACD7009C3}"/>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34</a:t>
            </a:r>
          </a:p>
        </p:txBody>
      </p:sp>
      <p:sp>
        <p:nvSpPr>
          <p:cNvPr id="6" name="">
            <a:extLst xmlns:a="http://schemas.openxmlformats.org/drawingml/2006/main">
              <a:ext uri="{FF2B5EF4-FFF2-40B4-BE49-F238E27FC236}">
                <a16:creationId xmlns:a16="http://schemas.microsoft.com/office/drawing/2014/main" id="{3E3CA33A-844D-4E5E-ACC8-134E77537293}"/>
              </a:ext>
            </a:extLst>
          </p:cNvPr>
          <p:cNvSpPr>
            <a:spLocks xmlns:a="http://schemas.openxmlformats.org/drawingml/2006/main" noGrp="1"/>
          </p:cNvSpPr>
          <p:nvPr/>
        </p:nvSpPr>
        <p:spPr>
          <a:xfrm xmlns:a="http://schemas.openxmlformats.org/drawingml/2006/main">
            <a:off x="762000" y="1428750"/>
            <a:ext cx="5257800" cy="1263650"/>
          </a:xfrm>
          <a:prstGeom xmlns:a="http://schemas.openxmlformats.org/drawingml/2006/main" prst="roundRect">
            <a:avLst>
              <a:gd name="adj" fmla="val 10553"/>
            </a:avLst>
          </a:prstGeom>
          <a:solidFill xmlns:a="http://schemas.openxmlformats.org/drawingml/2006/main">
            <a:srgbClr val="EAF3F8"/>
          </a:solidFill>
          <a:ln xmlns:a="http://schemas.openxmlformats.org/drawingml/2006/main" w="14288">
            <a:solidFill>
              <a:srgbClr val="C9D6DF"/>
            </a:solidFill>
            <a:prstDash val="solid"/>
          </a:ln>
        </p:spPr>
      </p:sp>
      <p:sp>
        <p:nvSpPr>
          <p:cNvPr id="7" name="">
            <a:extLst xmlns:a="http://schemas.openxmlformats.org/drawingml/2006/main">
              <a:ext uri="{FF2B5EF4-FFF2-40B4-BE49-F238E27FC236}">
                <a16:creationId xmlns:a16="http://schemas.microsoft.com/office/drawing/2014/main" id="{19B61363-D66D-404C-B0A7-35452D29BD4F}"/>
              </a:ext>
            </a:extLst>
          </p:cNvPr>
          <p:cNvSpPr>
            <a:spLocks xmlns:a="http://schemas.openxmlformats.org/drawingml/2006/main" noGrp="1"/>
          </p:cNvSpPr>
          <p:nvPr/>
        </p:nvSpPr>
        <p:spPr>
          <a:xfrm xmlns:a="http://schemas.openxmlformats.org/drawingml/2006/main">
            <a:off x="933450" y="2003425"/>
            <a:ext cx="114300" cy="114300"/>
          </a:xfrm>
          <a:prstGeom xmlns:a="http://schemas.openxmlformats.org/drawingml/2006/main" prst="ellipse">
            <a:avLst/>
          </a:prstGeom>
          <a:solidFill xmlns:a="http://schemas.openxmlformats.org/drawingml/2006/main">
            <a:srgbClr val="0F9DA8"/>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2A7B501A-6048-4828-81F9-0D649F5A38B5}"/>
              </a:ext>
            </a:extLst>
          </p:cNvPr>
          <p:cNvSpPr>
            <a:spLocks xmlns:a="http://schemas.openxmlformats.org/drawingml/2006/main" noGrp="1"/>
          </p:cNvSpPr>
          <p:nvPr/>
        </p:nvSpPr>
        <p:spPr>
          <a:xfrm xmlns:a="http://schemas.openxmlformats.org/drawingml/2006/main">
            <a:off x="1181100" y="1552575"/>
            <a:ext cx="4686300" cy="1054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42735"/>
                </a:solidFill>
                <a:latin typeface="Aptos"/>
                <a:ea typeface="Aptos"/>
                <a:cs typeface="Aptos"/>
              </a:defRPr>
            </a:pPr>
            <a:r>
              <a:rPr sz="1350" b="0">
                <a:solidFill>
                  <a:srgbClr val="142735"/>
                </a:solidFill>
                <a:latin typeface="Aptos"/>
                <a:ea typeface="Aptos"/>
                <a:cs typeface="Aptos"/>
              </a:rPr>
              <a:t>Переплутані ваги старшого і молодшого бітів</a:t>
            </a:r>
          </a:p>
        </p:txBody>
      </p:sp>
      <p:sp>
        <p:nvSpPr>
          <p:cNvPr id="9" name="">
            <a:extLst xmlns:a="http://schemas.openxmlformats.org/drawingml/2006/main">
              <a:ext uri="{FF2B5EF4-FFF2-40B4-BE49-F238E27FC236}">
                <a16:creationId xmlns:a16="http://schemas.microsoft.com/office/drawing/2014/main" id="{F3C2089E-7B4D-4785-A2B0-9E6695EF6FA8}"/>
              </a:ext>
            </a:extLst>
          </p:cNvPr>
          <p:cNvSpPr>
            <a:spLocks xmlns:a="http://schemas.openxmlformats.org/drawingml/2006/main" noGrp="1"/>
          </p:cNvSpPr>
          <p:nvPr/>
        </p:nvSpPr>
        <p:spPr>
          <a:xfrm xmlns:a="http://schemas.openxmlformats.org/drawingml/2006/main">
            <a:off x="6172200" y="1428750"/>
            <a:ext cx="5257800" cy="1263650"/>
          </a:xfrm>
          <a:prstGeom xmlns:a="http://schemas.openxmlformats.org/drawingml/2006/main" prst="roundRect">
            <a:avLst>
              <a:gd name="adj" fmla="val 10553"/>
            </a:avLst>
          </a:prstGeom>
          <a:solidFill xmlns:a="http://schemas.openxmlformats.org/drawingml/2006/main">
            <a:srgbClr val="F4F8FB"/>
          </a:solidFill>
          <a:ln xmlns:a="http://schemas.openxmlformats.org/drawingml/2006/main" w="14288">
            <a:solidFill>
              <a:srgbClr val="C9D6DF"/>
            </a:solidFill>
            <a:prstDash val="solid"/>
          </a:ln>
        </p:spPr>
      </p:sp>
      <p:sp>
        <p:nvSpPr>
          <p:cNvPr id="10" name="">
            <a:extLst xmlns:a="http://schemas.openxmlformats.org/drawingml/2006/main">
              <a:ext uri="{FF2B5EF4-FFF2-40B4-BE49-F238E27FC236}">
                <a16:creationId xmlns:a16="http://schemas.microsoft.com/office/drawing/2014/main" id="{0BB3DFEE-756A-488B-B3CB-87AEF454517D}"/>
              </a:ext>
            </a:extLst>
          </p:cNvPr>
          <p:cNvSpPr>
            <a:spLocks xmlns:a="http://schemas.openxmlformats.org/drawingml/2006/main" noGrp="1"/>
          </p:cNvSpPr>
          <p:nvPr/>
        </p:nvSpPr>
        <p:spPr>
          <a:xfrm xmlns:a="http://schemas.openxmlformats.org/drawingml/2006/main">
            <a:off x="6343650" y="2003425"/>
            <a:ext cx="114300" cy="114300"/>
          </a:xfrm>
          <a:prstGeom xmlns:a="http://schemas.openxmlformats.org/drawingml/2006/main" prst="ellipse">
            <a:avLst/>
          </a:prstGeom>
          <a:solidFill xmlns:a="http://schemas.openxmlformats.org/drawingml/2006/main">
            <a:srgbClr val="0F9DA8"/>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E30F3A20-F427-4FF8-BAF5-4F5C75722DB2}"/>
              </a:ext>
            </a:extLst>
          </p:cNvPr>
          <p:cNvSpPr>
            <a:spLocks xmlns:a="http://schemas.openxmlformats.org/drawingml/2006/main" noGrp="1"/>
          </p:cNvSpPr>
          <p:nvPr/>
        </p:nvSpPr>
        <p:spPr>
          <a:xfrm xmlns:a="http://schemas.openxmlformats.org/drawingml/2006/main">
            <a:off x="6591300" y="1552575"/>
            <a:ext cx="4686300" cy="1054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42735"/>
                </a:solidFill>
                <a:latin typeface="Aptos"/>
                <a:ea typeface="Aptos"/>
                <a:cs typeface="Aptos"/>
              </a:defRPr>
            </a:pPr>
            <a:r>
              <a:rPr sz="1350" b="0">
                <a:solidFill>
                  <a:srgbClr val="142735"/>
                </a:solidFill>
                <a:latin typeface="Aptos"/>
                <a:ea typeface="Aptos"/>
                <a:cs typeface="Aptos"/>
              </a:rPr>
              <a:t>Не враховано active-low входи або виходи</a:t>
            </a:r>
          </a:p>
        </p:txBody>
      </p:sp>
      <p:sp>
        <p:nvSpPr>
          <p:cNvPr id="12" name="">
            <a:extLst xmlns:a="http://schemas.openxmlformats.org/drawingml/2006/main">
              <a:ext uri="{FF2B5EF4-FFF2-40B4-BE49-F238E27FC236}">
                <a16:creationId xmlns:a16="http://schemas.microsoft.com/office/drawing/2014/main" id="{031F785D-189F-4C41-B182-15871913158C}"/>
              </a:ext>
            </a:extLst>
          </p:cNvPr>
          <p:cNvSpPr>
            <a:spLocks xmlns:a="http://schemas.openxmlformats.org/drawingml/2006/main" noGrp="1"/>
          </p:cNvSpPr>
          <p:nvPr/>
        </p:nvSpPr>
        <p:spPr>
          <a:xfrm xmlns:a="http://schemas.openxmlformats.org/drawingml/2006/main">
            <a:off x="762000" y="2844800"/>
            <a:ext cx="5257800" cy="1263650"/>
          </a:xfrm>
          <a:prstGeom xmlns:a="http://schemas.openxmlformats.org/drawingml/2006/main" prst="roundRect">
            <a:avLst>
              <a:gd name="adj" fmla="val 10553"/>
            </a:avLst>
          </a:prstGeom>
          <a:solidFill xmlns:a="http://schemas.openxmlformats.org/drawingml/2006/main">
            <a:srgbClr val="EAF3F8"/>
          </a:solidFill>
          <a:ln xmlns:a="http://schemas.openxmlformats.org/drawingml/2006/main" w="14288">
            <a:solidFill>
              <a:srgbClr val="C9D6DF"/>
            </a:solidFill>
            <a:prstDash val="solid"/>
          </a:ln>
        </p:spPr>
      </p:sp>
      <p:sp>
        <p:nvSpPr>
          <p:cNvPr id="13" name="">
            <a:extLst xmlns:a="http://schemas.openxmlformats.org/drawingml/2006/main">
              <a:ext uri="{FF2B5EF4-FFF2-40B4-BE49-F238E27FC236}">
                <a16:creationId xmlns:a16="http://schemas.microsoft.com/office/drawing/2014/main" id="{B89B5090-857A-42AF-AE56-6293A2B9F4D4}"/>
              </a:ext>
            </a:extLst>
          </p:cNvPr>
          <p:cNvSpPr>
            <a:spLocks xmlns:a="http://schemas.openxmlformats.org/drawingml/2006/main" noGrp="1"/>
          </p:cNvSpPr>
          <p:nvPr/>
        </p:nvSpPr>
        <p:spPr>
          <a:xfrm xmlns:a="http://schemas.openxmlformats.org/drawingml/2006/main">
            <a:off x="933450" y="3419475"/>
            <a:ext cx="114300" cy="114300"/>
          </a:xfrm>
          <a:prstGeom xmlns:a="http://schemas.openxmlformats.org/drawingml/2006/main" prst="ellipse">
            <a:avLst/>
          </a:prstGeom>
          <a:solidFill xmlns:a="http://schemas.openxmlformats.org/drawingml/2006/main">
            <a:srgbClr val="0F9DA8"/>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28BC4471-AB2C-42CD-89AE-0A20545E4200}"/>
              </a:ext>
            </a:extLst>
          </p:cNvPr>
          <p:cNvSpPr>
            <a:spLocks xmlns:a="http://schemas.openxmlformats.org/drawingml/2006/main" noGrp="1"/>
          </p:cNvSpPr>
          <p:nvPr/>
        </p:nvSpPr>
        <p:spPr>
          <a:xfrm xmlns:a="http://schemas.openxmlformats.org/drawingml/2006/main">
            <a:off x="1181100" y="2968625"/>
            <a:ext cx="4686300" cy="1054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42735"/>
                </a:solidFill>
                <a:latin typeface="Aptos"/>
                <a:ea typeface="Aptos"/>
                <a:cs typeface="Aptos"/>
              </a:defRPr>
            </a:pPr>
            <a:r>
              <a:rPr sz="1350" b="0">
                <a:solidFill>
                  <a:srgbClr val="142735"/>
                </a:solidFill>
                <a:latin typeface="Aptos"/>
                <a:ea typeface="Aptos"/>
                <a:cs typeface="Aptos"/>
              </a:rPr>
              <a:t>Простий encoder використано для кількох активних входів</a:t>
            </a:r>
          </a:p>
        </p:txBody>
      </p:sp>
      <p:sp>
        <p:nvSpPr>
          <p:cNvPr id="15" name="">
            <a:extLst xmlns:a="http://schemas.openxmlformats.org/drawingml/2006/main">
              <a:ext uri="{FF2B5EF4-FFF2-40B4-BE49-F238E27FC236}">
                <a16:creationId xmlns:a16="http://schemas.microsoft.com/office/drawing/2014/main" id="{C8A52B69-3C59-4C60-9BE5-2756B6284F1B}"/>
              </a:ext>
            </a:extLst>
          </p:cNvPr>
          <p:cNvSpPr>
            <a:spLocks xmlns:a="http://schemas.openxmlformats.org/drawingml/2006/main" noGrp="1"/>
          </p:cNvSpPr>
          <p:nvPr/>
        </p:nvSpPr>
        <p:spPr>
          <a:xfrm xmlns:a="http://schemas.openxmlformats.org/drawingml/2006/main">
            <a:off x="6172200" y="2844800"/>
            <a:ext cx="5257800" cy="1263650"/>
          </a:xfrm>
          <a:prstGeom xmlns:a="http://schemas.openxmlformats.org/drawingml/2006/main" prst="roundRect">
            <a:avLst>
              <a:gd name="adj" fmla="val 10553"/>
            </a:avLst>
          </a:prstGeom>
          <a:solidFill xmlns:a="http://schemas.openxmlformats.org/drawingml/2006/main">
            <a:srgbClr val="F4F8FB"/>
          </a:solidFill>
          <a:ln xmlns:a="http://schemas.openxmlformats.org/drawingml/2006/main" w="14288">
            <a:solidFill>
              <a:srgbClr val="C9D6DF"/>
            </a:solidFill>
            <a:prstDash val="solid"/>
          </a:ln>
        </p:spPr>
      </p:sp>
      <p:sp>
        <p:nvSpPr>
          <p:cNvPr id="16" name="">
            <a:extLst xmlns:a="http://schemas.openxmlformats.org/drawingml/2006/main">
              <a:ext uri="{FF2B5EF4-FFF2-40B4-BE49-F238E27FC236}">
                <a16:creationId xmlns:a16="http://schemas.microsoft.com/office/drawing/2014/main" id="{6AA4303E-9CCE-41D7-A85F-0A00ABA35A82}"/>
              </a:ext>
            </a:extLst>
          </p:cNvPr>
          <p:cNvSpPr>
            <a:spLocks xmlns:a="http://schemas.openxmlformats.org/drawingml/2006/main" noGrp="1"/>
          </p:cNvSpPr>
          <p:nvPr/>
        </p:nvSpPr>
        <p:spPr>
          <a:xfrm xmlns:a="http://schemas.openxmlformats.org/drawingml/2006/main">
            <a:off x="6343650" y="3419475"/>
            <a:ext cx="114300" cy="114300"/>
          </a:xfrm>
          <a:prstGeom xmlns:a="http://schemas.openxmlformats.org/drawingml/2006/main" prst="ellipse">
            <a:avLst/>
          </a:prstGeom>
          <a:solidFill xmlns:a="http://schemas.openxmlformats.org/drawingml/2006/main">
            <a:srgbClr val="0F9DA8"/>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7CFF8D4B-19E0-421F-8A9F-2F4901A33110}"/>
              </a:ext>
            </a:extLst>
          </p:cNvPr>
          <p:cNvSpPr>
            <a:spLocks xmlns:a="http://schemas.openxmlformats.org/drawingml/2006/main" noGrp="1"/>
          </p:cNvSpPr>
          <p:nvPr/>
        </p:nvSpPr>
        <p:spPr>
          <a:xfrm xmlns:a="http://schemas.openxmlformats.org/drawingml/2006/main">
            <a:off x="6591300" y="2968625"/>
            <a:ext cx="4686300" cy="1054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42735"/>
                </a:solidFill>
                <a:latin typeface="Aptos"/>
                <a:ea typeface="Aptos"/>
                <a:cs typeface="Aptos"/>
              </a:defRPr>
            </a:pPr>
            <a:r>
              <a:rPr sz="1350" b="0">
                <a:solidFill>
                  <a:srgbClr val="142735"/>
                </a:solidFill>
                <a:latin typeface="Aptos"/>
                <a:ea typeface="Aptos"/>
                <a:cs typeface="Aptos"/>
              </a:rPr>
              <a:t>У MUX переплутано адресні та інформаційні входи</a:t>
            </a:r>
          </a:p>
        </p:txBody>
      </p:sp>
      <p:sp>
        <p:nvSpPr>
          <p:cNvPr id="18" name="">
            <a:extLst xmlns:a="http://schemas.openxmlformats.org/drawingml/2006/main">
              <a:ext uri="{FF2B5EF4-FFF2-40B4-BE49-F238E27FC236}">
                <a16:creationId xmlns:a16="http://schemas.microsoft.com/office/drawing/2014/main" id="{A4A95064-96FB-4BAE-9CC1-473A319F5DAF}"/>
              </a:ext>
            </a:extLst>
          </p:cNvPr>
          <p:cNvSpPr>
            <a:spLocks xmlns:a="http://schemas.openxmlformats.org/drawingml/2006/main" noGrp="1"/>
          </p:cNvSpPr>
          <p:nvPr/>
        </p:nvSpPr>
        <p:spPr>
          <a:xfrm xmlns:a="http://schemas.openxmlformats.org/drawingml/2006/main">
            <a:off x="762000" y="4260850"/>
            <a:ext cx="5257800" cy="1263650"/>
          </a:xfrm>
          <a:prstGeom xmlns:a="http://schemas.openxmlformats.org/drawingml/2006/main" prst="roundRect">
            <a:avLst>
              <a:gd name="adj" fmla="val 10553"/>
            </a:avLst>
          </a:prstGeom>
          <a:solidFill xmlns:a="http://schemas.openxmlformats.org/drawingml/2006/main">
            <a:srgbClr val="EAF3F8"/>
          </a:solidFill>
          <a:ln xmlns:a="http://schemas.openxmlformats.org/drawingml/2006/main" w="14288">
            <a:solidFill>
              <a:srgbClr val="C9D6DF"/>
            </a:solidFill>
            <a:prstDash val="solid"/>
          </a:ln>
        </p:spPr>
      </p:sp>
      <p:sp>
        <p:nvSpPr>
          <p:cNvPr id="19" name="">
            <a:extLst xmlns:a="http://schemas.openxmlformats.org/drawingml/2006/main">
              <a:ext uri="{FF2B5EF4-FFF2-40B4-BE49-F238E27FC236}">
                <a16:creationId xmlns:a16="http://schemas.microsoft.com/office/drawing/2014/main" id="{C9D6AA41-3E68-4FA8-90F5-B16EB6029716}"/>
              </a:ext>
            </a:extLst>
          </p:cNvPr>
          <p:cNvSpPr>
            <a:spLocks xmlns:a="http://schemas.openxmlformats.org/drawingml/2006/main" noGrp="1"/>
          </p:cNvSpPr>
          <p:nvPr/>
        </p:nvSpPr>
        <p:spPr>
          <a:xfrm xmlns:a="http://schemas.openxmlformats.org/drawingml/2006/main">
            <a:off x="933450" y="4835525"/>
            <a:ext cx="114300" cy="114300"/>
          </a:xfrm>
          <a:prstGeom xmlns:a="http://schemas.openxmlformats.org/drawingml/2006/main" prst="ellipse">
            <a:avLst/>
          </a:prstGeom>
          <a:solidFill xmlns:a="http://schemas.openxmlformats.org/drawingml/2006/main">
            <a:srgbClr val="0F9DA8"/>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9D9C3B03-709D-421D-B7FC-6D6110BB746D}"/>
              </a:ext>
            </a:extLst>
          </p:cNvPr>
          <p:cNvSpPr>
            <a:spLocks xmlns:a="http://schemas.openxmlformats.org/drawingml/2006/main" noGrp="1"/>
          </p:cNvSpPr>
          <p:nvPr/>
        </p:nvSpPr>
        <p:spPr>
          <a:xfrm xmlns:a="http://schemas.openxmlformats.org/drawingml/2006/main">
            <a:off x="1181100" y="4384675"/>
            <a:ext cx="4686300" cy="1054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42735"/>
                </a:solidFill>
                <a:latin typeface="Aptos"/>
                <a:ea typeface="Aptos"/>
                <a:cs typeface="Aptos"/>
              </a:defRPr>
            </a:pPr>
            <a:r>
              <a:rPr sz="1350" b="0">
                <a:solidFill>
                  <a:srgbClr val="142735"/>
                </a:solidFill>
                <a:latin typeface="Aptos"/>
                <a:ea typeface="Aptos"/>
                <a:cs typeface="Aptos"/>
              </a:rPr>
              <a:t>Перевірено не всі набори</a:t>
            </a:r>
          </a:p>
        </p:txBody>
      </p:sp>
      <p:sp>
        <p:nvSpPr>
          <p:cNvPr id="21" name="">
            <a:extLst xmlns:a="http://schemas.openxmlformats.org/drawingml/2006/main">
              <a:ext uri="{FF2B5EF4-FFF2-40B4-BE49-F238E27FC236}">
                <a16:creationId xmlns:a16="http://schemas.microsoft.com/office/drawing/2014/main" id="{A970C4D2-B3E2-4349-9AEA-F5E50F57D6D1}"/>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B958D657-8FEC-4EBD-B9F2-3D57E696AF2B}"/>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Більшість помилок виявляються формальною таблицею та чіткими назвами сигналів.</a:t>
            </a:r>
          </a:p>
        </p:txBody>
      </p:sp>
    </p:spTree>
    <p:extLst>
      <p:ext uri="{BB962C8B-B14F-4D97-AF65-F5344CB8AC3E}">
        <p14:creationId xmlns:p14="http://schemas.microsoft.com/office/powerpoint/2010/main" val="847060832"/>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8" name="">
            <a:extLst xmlns:a="http://schemas.openxmlformats.org/drawingml/2006/main">
              <a:ext uri="{FF2B5EF4-FFF2-40B4-BE49-F238E27FC236}">
                <a16:creationId xmlns:a16="http://schemas.microsoft.com/office/drawing/2014/main" id="{469A6F62-2768-45E5-869F-C9076A5837EE}"/>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E57FEA5-9C76-449E-9B83-DC44F1098AF6}"/>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АЛГОРИТМ</a:t>
            </a:r>
          </a:p>
        </p:txBody>
      </p:sp>
      <p:sp>
        <p:nvSpPr>
          <p:cNvPr id="3" name="">
            <a:extLst xmlns:a="http://schemas.openxmlformats.org/drawingml/2006/main">
              <a:ext uri="{FF2B5EF4-FFF2-40B4-BE49-F238E27FC236}">
                <a16:creationId xmlns:a16="http://schemas.microsoft.com/office/drawing/2014/main" id="{FCA5373C-77D3-468A-AAB1-C17728BE58AA}"/>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Перевірка готового комбінаційного вузла</a:t>
            </a:r>
          </a:p>
        </p:txBody>
      </p:sp>
      <p:sp>
        <p:nvSpPr>
          <p:cNvPr id="4" name="">
            <a:extLst xmlns:a="http://schemas.openxmlformats.org/drawingml/2006/main">
              <a:ext uri="{FF2B5EF4-FFF2-40B4-BE49-F238E27FC236}">
                <a16:creationId xmlns:a16="http://schemas.microsoft.com/office/drawing/2014/main" id="{4AE4DF3A-86E2-4822-AB77-60E8E0079934}"/>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E8BE18E6-96F6-4D17-B06D-1CC42115A41D}"/>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35</a:t>
            </a:r>
          </a:p>
        </p:txBody>
      </p:sp>
      <p:sp>
        <p:nvSpPr>
          <p:cNvPr id="6" name="">
            <a:extLst xmlns:a="http://schemas.openxmlformats.org/drawingml/2006/main">
              <a:ext uri="{FF2B5EF4-FFF2-40B4-BE49-F238E27FC236}">
                <a16:creationId xmlns:a16="http://schemas.microsoft.com/office/drawing/2014/main" id="{51E106E8-2C97-4733-AA73-5ACED1123A24}"/>
              </a:ext>
            </a:extLst>
          </p:cNvPr>
          <p:cNvSpPr>
            <a:spLocks xmlns:a="http://schemas.openxmlformats.org/drawingml/2006/main" noGrp="1"/>
          </p:cNvSpPr>
          <p:nvPr/>
        </p:nvSpPr>
        <p:spPr>
          <a:xfrm xmlns:a="http://schemas.openxmlformats.org/drawingml/2006/main">
            <a:off x="1009650" y="1352550"/>
            <a:ext cx="10353675" cy="723900"/>
          </a:xfrm>
          <a:prstGeom xmlns:a="http://schemas.openxmlformats.org/drawingml/2006/main" prst="roundRect">
            <a:avLst>
              <a:gd name="adj" fmla="val 15789"/>
            </a:avLst>
          </a:prstGeom>
          <a:solidFill xmlns:a="http://schemas.openxmlformats.org/drawingml/2006/main">
            <a:srgbClr val="EAF3F8"/>
          </a:solidFill>
          <a:ln xmlns:a="http://schemas.openxmlformats.org/drawingml/2006/main" w="14288">
            <a:solidFill>
              <a:srgbClr val="C9D6DF"/>
            </a:solidFill>
            <a:prstDash val="solid"/>
          </a:ln>
        </p:spPr>
      </p:sp>
      <p:sp>
        <p:nvSpPr>
          <p:cNvPr id="7" name="">
            <a:extLst xmlns:a="http://schemas.openxmlformats.org/drawingml/2006/main">
              <a:ext uri="{FF2B5EF4-FFF2-40B4-BE49-F238E27FC236}">
                <a16:creationId xmlns:a16="http://schemas.microsoft.com/office/drawing/2014/main" id="{2259F7BD-6F1B-45A7-A49E-C8B82CB1843E}"/>
              </a:ext>
            </a:extLst>
          </p:cNvPr>
          <p:cNvSpPr>
            <a:spLocks xmlns:a="http://schemas.openxmlformats.org/drawingml/2006/main" noGrp="1"/>
          </p:cNvSpPr>
          <p:nvPr/>
        </p:nvSpPr>
        <p:spPr>
          <a:xfrm xmlns:a="http://schemas.openxmlformats.org/drawingml/2006/main">
            <a:off x="838200" y="1533525"/>
            <a:ext cx="361950" cy="361950"/>
          </a:xfrm>
          <a:prstGeom xmlns:a="http://schemas.openxmlformats.org/drawingml/2006/main" prst="ellipse">
            <a:avLst/>
          </a:prstGeom>
          <a:solidFill xmlns:a="http://schemas.openxmlformats.org/drawingml/2006/main">
            <a:srgbClr val="163A5F"/>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34E146C0-D744-465E-B8E7-B7910037ECDF}"/>
              </a:ext>
            </a:extLst>
          </p:cNvPr>
          <p:cNvSpPr>
            <a:spLocks xmlns:a="http://schemas.openxmlformats.org/drawingml/2006/main" noGrp="1"/>
          </p:cNvSpPr>
          <p:nvPr/>
        </p:nvSpPr>
        <p:spPr>
          <a:xfrm xmlns:a="http://schemas.openxmlformats.org/drawingml/2006/main">
            <a:off x="885825" y="1581150"/>
            <a:ext cx="2667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0196"/>
          </a:bodyPr>
          <a:lstStyle xmlns:a="http://schemas.openxmlformats.org/drawingml/2006/main"/>
          <a:p xmlns:a="http://schemas.openxmlformats.org/drawingml/2006/main">
            <a:pPr algn="ctr">
              <a:defRPr sz="1275" b="1">
                <a:solidFill>
                  <a:srgbClr val="FFFFFF"/>
                </a:solidFill>
                <a:latin typeface="Aptos"/>
                <a:ea typeface="Aptos"/>
                <a:cs typeface="Aptos"/>
              </a:defRPr>
            </a:pPr>
            <a:r>
              <a:rPr sz="1275" b="1">
                <a:solidFill>
                  <a:srgbClr val="FFFFFF"/>
                </a:solidFill>
                <a:latin typeface="Aptos"/>
                <a:ea typeface="Aptos"/>
                <a:cs typeface="Aptos"/>
              </a:rPr>
              <a:t>1</a:t>
            </a:r>
          </a:p>
        </p:txBody>
      </p:sp>
      <p:sp>
        <p:nvSpPr>
          <p:cNvPr id="9" name="">
            <a:extLst xmlns:a="http://schemas.openxmlformats.org/drawingml/2006/main">
              <a:ext uri="{FF2B5EF4-FFF2-40B4-BE49-F238E27FC236}">
                <a16:creationId xmlns:a16="http://schemas.microsoft.com/office/drawing/2014/main" id="{A5D39E09-A5BD-4EF1-8C2C-82F24DF4ECA1}"/>
              </a:ext>
            </a:extLst>
          </p:cNvPr>
          <p:cNvSpPr>
            <a:spLocks xmlns:a="http://schemas.openxmlformats.org/drawingml/2006/main" noGrp="1"/>
          </p:cNvSpPr>
          <p:nvPr/>
        </p:nvSpPr>
        <p:spPr>
          <a:xfrm xmlns:a="http://schemas.openxmlformats.org/drawingml/2006/main">
            <a:off x="1390650" y="1457325"/>
            <a:ext cx="9648825"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42735"/>
                </a:solidFill>
                <a:latin typeface="Aptos"/>
                <a:ea typeface="Aptos"/>
                <a:cs typeface="Aptos"/>
              </a:defRPr>
            </a:pPr>
            <a:r>
              <a:rPr sz="1350" b="0">
                <a:solidFill>
                  <a:srgbClr val="142735"/>
                </a:solidFill>
                <a:latin typeface="Aptos"/>
                <a:ea typeface="Aptos"/>
                <a:cs typeface="Aptos"/>
              </a:rPr>
              <a:t>Звірити інтерфейс і активні рівні</a:t>
            </a:r>
          </a:p>
        </p:txBody>
      </p:sp>
      <p:sp>
        <p:nvSpPr>
          <p:cNvPr id="10" name="">
            <a:extLst xmlns:a="http://schemas.openxmlformats.org/drawingml/2006/main">
              <a:ext uri="{FF2B5EF4-FFF2-40B4-BE49-F238E27FC236}">
                <a16:creationId xmlns:a16="http://schemas.microsoft.com/office/drawing/2014/main" id="{8E2BB15B-9EAA-4511-AD1E-590E100D36A4}"/>
              </a:ext>
            </a:extLst>
          </p:cNvPr>
          <p:cNvSpPr>
            <a:spLocks xmlns:a="http://schemas.openxmlformats.org/drawingml/2006/main" noGrp="1"/>
          </p:cNvSpPr>
          <p:nvPr/>
        </p:nvSpPr>
        <p:spPr>
          <a:xfrm xmlns:a="http://schemas.openxmlformats.org/drawingml/2006/main">
            <a:off x="1009650" y="2171700"/>
            <a:ext cx="10353675" cy="723900"/>
          </a:xfrm>
          <a:prstGeom xmlns:a="http://schemas.openxmlformats.org/drawingml/2006/main" prst="roundRect">
            <a:avLst>
              <a:gd name="adj" fmla="val 15789"/>
            </a:avLst>
          </a:prstGeom>
          <a:solidFill xmlns:a="http://schemas.openxmlformats.org/drawingml/2006/main">
            <a:srgbClr val="F4F8FB"/>
          </a:solidFill>
          <a:ln xmlns:a="http://schemas.openxmlformats.org/drawingml/2006/main" w="14288">
            <a:solidFill>
              <a:srgbClr val="C9D6DF"/>
            </a:solidFill>
            <a:prstDash val="solid"/>
          </a:ln>
        </p:spPr>
      </p:sp>
      <p:sp>
        <p:nvSpPr>
          <p:cNvPr id="11" name="">
            <a:extLst xmlns:a="http://schemas.openxmlformats.org/drawingml/2006/main">
              <a:ext uri="{FF2B5EF4-FFF2-40B4-BE49-F238E27FC236}">
                <a16:creationId xmlns:a16="http://schemas.microsoft.com/office/drawing/2014/main" id="{3BCC3E81-0D83-4AA1-9552-43D23F6E507E}"/>
              </a:ext>
            </a:extLst>
          </p:cNvPr>
          <p:cNvSpPr>
            <a:spLocks xmlns:a="http://schemas.openxmlformats.org/drawingml/2006/main" noGrp="1"/>
          </p:cNvSpPr>
          <p:nvPr/>
        </p:nvSpPr>
        <p:spPr>
          <a:xfrm xmlns:a="http://schemas.openxmlformats.org/drawingml/2006/main">
            <a:off x="838200" y="2352675"/>
            <a:ext cx="361950" cy="361950"/>
          </a:xfrm>
          <a:prstGeom xmlns:a="http://schemas.openxmlformats.org/drawingml/2006/main" prst="ellipse">
            <a:avLst/>
          </a:prstGeom>
          <a:solidFill xmlns:a="http://schemas.openxmlformats.org/drawingml/2006/main">
            <a:srgbClr val="163A5F"/>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8A7454EF-D559-4FEC-8656-BC8A81B26964}"/>
              </a:ext>
            </a:extLst>
          </p:cNvPr>
          <p:cNvSpPr>
            <a:spLocks xmlns:a="http://schemas.openxmlformats.org/drawingml/2006/main" noGrp="1"/>
          </p:cNvSpPr>
          <p:nvPr/>
        </p:nvSpPr>
        <p:spPr>
          <a:xfrm xmlns:a="http://schemas.openxmlformats.org/drawingml/2006/main">
            <a:off x="885825" y="2400300"/>
            <a:ext cx="2667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0196"/>
          </a:bodyPr>
          <a:lstStyle xmlns:a="http://schemas.openxmlformats.org/drawingml/2006/main"/>
          <a:p xmlns:a="http://schemas.openxmlformats.org/drawingml/2006/main">
            <a:pPr algn="ctr">
              <a:defRPr sz="1275" b="1">
                <a:solidFill>
                  <a:srgbClr val="FFFFFF"/>
                </a:solidFill>
                <a:latin typeface="Aptos"/>
                <a:ea typeface="Aptos"/>
                <a:cs typeface="Aptos"/>
              </a:defRPr>
            </a:pPr>
            <a:r>
              <a:rPr sz="1275" b="1">
                <a:solidFill>
                  <a:srgbClr val="FFFFFF"/>
                </a:solidFill>
                <a:latin typeface="Aptos"/>
                <a:ea typeface="Aptos"/>
                <a:cs typeface="Aptos"/>
              </a:rPr>
              <a:t>2</a:t>
            </a:r>
          </a:p>
        </p:txBody>
      </p:sp>
      <p:sp>
        <p:nvSpPr>
          <p:cNvPr id="13" name="">
            <a:extLst xmlns:a="http://schemas.openxmlformats.org/drawingml/2006/main">
              <a:ext uri="{FF2B5EF4-FFF2-40B4-BE49-F238E27FC236}">
                <a16:creationId xmlns:a16="http://schemas.microsoft.com/office/drawing/2014/main" id="{89BF1914-EBA2-4EE6-85C0-FF56B2C219C5}"/>
              </a:ext>
            </a:extLst>
          </p:cNvPr>
          <p:cNvSpPr>
            <a:spLocks xmlns:a="http://schemas.openxmlformats.org/drawingml/2006/main" noGrp="1"/>
          </p:cNvSpPr>
          <p:nvPr/>
        </p:nvSpPr>
        <p:spPr>
          <a:xfrm xmlns:a="http://schemas.openxmlformats.org/drawingml/2006/main">
            <a:off x="1390650" y="2276475"/>
            <a:ext cx="9648825"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42735"/>
                </a:solidFill>
                <a:latin typeface="Aptos"/>
                <a:ea typeface="Aptos"/>
                <a:cs typeface="Aptos"/>
              </a:defRPr>
            </a:pPr>
            <a:r>
              <a:rPr sz="1350" b="0">
                <a:solidFill>
                  <a:srgbClr val="142735"/>
                </a:solidFill>
                <a:latin typeface="Aptos"/>
                <a:ea typeface="Aptos"/>
                <a:cs typeface="Aptos"/>
              </a:rPr>
              <a:t>Перевірити всі дозволені коди</a:t>
            </a:r>
          </a:p>
        </p:txBody>
      </p:sp>
      <p:sp>
        <p:nvSpPr>
          <p:cNvPr id="14" name="">
            <a:extLst xmlns:a="http://schemas.openxmlformats.org/drawingml/2006/main">
              <a:ext uri="{FF2B5EF4-FFF2-40B4-BE49-F238E27FC236}">
                <a16:creationId xmlns:a16="http://schemas.microsoft.com/office/drawing/2014/main" id="{5F7F8C31-77BD-4AEE-AAF9-7141F3CF6CE6}"/>
              </a:ext>
            </a:extLst>
          </p:cNvPr>
          <p:cNvSpPr>
            <a:spLocks xmlns:a="http://schemas.openxmlformats.org/drawingml/2006/main" noGrp="1"/>
          </p:cNvSpPr>
          <p:nvPr/>
        </p:nvSpPr>
        <p:spPr>
          <a:xfrm xmlns:a="http://schemas.openxmlformats.org/drawingml/2006/main">
            <a:off x="1009650" y="2990850"/>
            <a:ext cx="10353675" cy="723900"/>
          </a:xfrm>
          <a:prstGeom xmlns:a="http://schemas.openxmlformats.org/drawingml/2006/main" prst="roundRect">
            <a:avLst>
              <a:gd name="adj" fmla="val 15789"/>
            </a:avLst>
          </a:prstGeom>
          <a:solidFill xmlns:a="http://schemas.openxmlformats.org/drawingml/2006/main">
            <a:srgbClr val="EAF3F8"/>
          </a:solidFill>
          <a:ln xmlns:a="http://schemas.openxmlformats.org/drawingml/2006/main" w="14288">
            <a:solidFill>
              <a:srgbClr val="C9D6DF"/>
            </a:solidFill>
            <a:prstDash val="solid"/>
          </a:ln>
        </p:spPr>
      </p:sp>
      <p:sp>
        <p:nvSpPr>
          <p:cNvPr id="15" name="">
            <a:extLst xmlns:a="http://schemas.openxmlformats.org/drawingml/2006/main">
              <a:ext uri="{FF2B5EF4-FFF2-40B4-BE49-F238E27FC236}">
                <a16:creationId xmlns:a16="http://schemas.microsoft.com/office/drawing/2014/main" id="{7616D81A-BB9F-40DC-93EF-50F42822084B}"/>
              </a:ext>
            </a:extLst>
          </p:cNvPr>
          <p:cNvSpPr>
            <a:spLocks xmlns:a="http://schemas.openxmlformats.org/drawingml/2006/main" noGrp="1"/>
          </p:cNvSpPr>
          <p:nvPr/>
        </p:nvSpPr>
        <p:spPr>
          <a:xfrm xmlns:a="http://schemas.openxmlformats.org/drawingml/2006/main">
            <a:off x="838200" y="3171825"/>
            <a:ext cx="361950" cy="361950"/>
          </a:xfrm>
          <a:prstGeom xmlns:a="http://schemas.openxmlformats.org/drawingml/2006/main" prst="ellipse">
            <a:avLst/>
          </a:prstGeom>
          <a:solidFill xmlns:a="http://schemas.openxmlformats.org/drawingml/2006/main">
            <a:srgbClr val="163A5F"/>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AD960944-5165-4001-8E2D-03AF60A640AA}"/>
              </a:ext>
            </a:extLst>
          </p:cNvPr>
          <p:cNvSpPr>
            <a:spLocks xmlns:a="http://schemas.openxmlformats.org/drawingml/2006/main" noGrp="1"/>
          </p:cNvSpPr>
          <p:nvPr/>
        </p:nvSpPr>
        <p:spPr>
          <a:xfrm xmlns:a="http://schemas.openxmlformats.org/drawingml/2006/main">
            <a:off x="885825" y="3219450"/>
            <a:ext cx="2667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0196"/>
          </a:bodyPr>
          <a:lstStyle xmlns:a="http://schemas.openxmlformats.org/drawingml/2006/main"/>
          <a:p xmlns:a="http://schemas.openxmlformats.org/drawingml/2006/main">
            <a:pPr algn="ctr">
              <a:defRPr sz="1275" b="1">
                <a:solidFill>
                  <a:srgbClr val="FFFFFF"/>
                </a:solidFill>
                <a:latin typeface="Aptos"/>
                <a:ea typeface="Aptos"/>
                <a:cs typeface="Aptos"/>
              </a:defRPr>
            </a:pPr>
            <a:r>
              <a:rPr sz="1275" b="1">
                <a:solidFill>
                  <a:srgbClr val="FFFFFF"/>
                </a:solidFill>
                <a:latin typeface="Aptos"/>
                <a:ea typeface="Aptos"/>
                <a:cs typeface="Aptos"/>
              </a:rPr>
              <a:t>3</a:t>
            </a:r>
          </a:p>
        </p:txBody>
      </p:sp>
      <p:sp>
        <p:nvSpPr>
          <p:cNvPr id="17" name="">
            <a:extLst xmlns:a="http://schemas.openxmlformats.org/drawingml/2006/main">
              <a:ext uri="{FF2B5EF4-FFF2-40B4-BE49-F238E27FC236}">
                <a16:creationId xmlns:a16="http://schemas.microsoft.com/office/drawing/2014/main" id="{5B955BB7-8653-47AF-85BB-FEDDE7AE98AD}"/>
              </a:ext>
            </a:extLst>
          </p:cNvPr>
          <p:cNvSpPr>
            <a:spLocks xmlns:a="http://schemas.openxmlformats.org/drawingml/2006/main" noGrp="1"/>
          </p:cNvSpPr>
          <p:nvPr/>
        </p:nvSpPr>
        <p:spPr>
          <a:xfrm xmlns:a="http://schemas.openxmlformats.org/drawingml/2006/main">
            <a:off x="1390650" y="3095625"/>
            <a:ext cx="9648825"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42735"/>
                </a:solidFill>
                <a:latin typeface="Aptos"/>
                <a:ea typeface="Aptos"/>
                <a:cs typeface="Aptos"/>
              </a:defRPr>
            </a:pPr>
            <a:r>
              <a:rPr sz="1350" b="0">
                <a:solidFill>
                  <a:srgbClr val="142735"/>
                </a:solidFill>
                <a:latin typeface="Aptos"/>
                <a:ea typeface="Aptos"/>
                <a:cs typeface="Aptos"/>
              </a:rPr>
              <a:t>Перевірити заборонені та невикористані коди</a:t>
            </a:r>
          </a:p>
        </p:txBody>
      </p:sp>
      <p:sp>
        <p:nvSpPr>
          <p:cNvPr id="18" name="">
            <a:extLst xmlns:a="http://schemas.openxmlformats.org/drawingml/2006/main">
              <a:ext uri="{FF2B5EF4-FFF2-40B4-BE49-F238E27FC236}">
                <a16:creationId xmlns:a16="http://schemas.microsoft.com/office/drawing/2014/main" id="{34C8285E-6998-41EB-9D7F-E93A87458C23}"/>
              </a:ext>
            </a:extLst>
          </p:cNvPr>
          <p:cNvSpPr>
            <a:spLocks xmlns:a="http://schemas.openxmlformats.org/drawingml/2006/main" noGrp="1"/>
          </p:cNvSpPr>
          <p:nvPr/>
        </p:nvSpPr>
        <p:spPr>
          <a:xfrm xmlns:a="http://schemas.openxmlformats.org/drawingml/2006/main">
            <a:off x="1009650" y="3810000"/>
            <a:ext cx="10353675" cy="723900"/>
          </a:xfrm>
          <a:prstGeom xmlns:a="http://schemas.openxmlformats.org/drawingml/2006/main" prst="roundRect">
            <a:avLst>
              <a:gd name="adj" fmla="val 15789"/>
            </a:avLst>
          </a:prstGeom>
          <a:solidFill xmlns:a="http://schemas.openxmlformats.org/drawingml/2006/main">
            <a:srgbClr val="F4F8FB"/>
          </a:solidFill>
          <a:ln xmlns:a="http://schemas.openxmlformats.org/drawingml/2006/main" w="14288">
            <a:solidFill>
              <a:srgbClr val="C9D6DF"/>
            </a:solidFill>
            <a:prstDash val="solid"/>
          </a:ln>
        </p:spPr>
      </p:sp>
      <p:sp>
        <p:nvSpPr>
          <p:cNvPr id="19" name="">
            <a:extLst xmlns:a="http://schemas.openxmlformats.org/drawingml/2006/main">
              <a:ext uri="{FF2B5EF4-FFF2-40B4-BE49-F238E27FC236}">
                <a16:creationId xmlns:a16="http://schemas.microsoft.com/office/drawing/2014/main" id="{D874A799-A439-4EC0-BD7B-8162B689259C}"/>
              </a:ext>
            </a:extLst>
          </p:cNvPr>
          <p:cNvSpPr>
            <a:spLocks xmlns:a="http://schemas.openxmlformats.org/drawingml/2006/main" noGrp="1"/>
          </p:cNvSpPr>
          <p:nvPr/>
        </p:nvSpPr>
        <p:spPr>
          <a:xfrm xmlns:a="http://schemas.openxmlformats.org/drawingml/2006/main">
            <a:off x="838200" y="3990975"/>
            <a:ext cx="361950" cy="361950"/>
          </a:xfrm>
          <a:prstGeom xmlns:a="http://schemas.openxmlformats.org/drawingml/2006/main" prst="ellipse">
            <a:avLst/>
          </a:prstGeom>
          <a:solidFill xmlns:a="http://schemas.openxmlformats.org/drawingml/2006/main">
            <a:srgbClr val="163A5F"/>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96241E67-0028-4DE8-BB68-EAB5CB51F2E6}"/>
              </a:ext>
            </a:extLst>
          </p:cNvPr>
          <p:cNvSpPr>
            <a:spLocks xmlns:a="http://schemas.openxmlformats.org/drawingml/2006/main" noGrp="1"/>
          </p:cNvSpPr>
          <p:nvPr/>
        </p:nvSpPr>
        <p:spPr>
          <a:xfrm xmlns:a="http://schemas.openxmlformats.org/drawingml/2006/main">
            <a:off x="885825" y="4038600"/>
            <a:ext cx="2667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0196"/>
          </a:bodyPr>
          <a:lstStyle xmlns:a="http://schemas.openxmlformats.org/drawingml/2006/main"/>
          <a:p xmlns:a="http://schemas.openxmlformats.org/drawingml/2006/main">
            <a:pPr algn="ctr">
              <a:defRPr sz="1275" b="1">
                <a:solidFill>
                  <a:srgbClr val="FFFFFF"/>
                </a:solidFill>
                <a:latin typeface="Aptos"/>
                <a:ea typeface="Aptos"/>
                <a:cs typeface="Aptos"/>
              </a:defRPr>
            </a:pPr>
            <a:r>
              <a:rPr sz="1275" b="1">
                <a:solidFill>
                  <a:srgbClr val="FFFFFF"/>
                </a:solidFill>
                <a:latin typeface="Aptos"/>
                <a:ea typeface="Aptos"/>
                <a:cs typeface="Aptos"/>
              </a:rPr>
              <a:t>4</a:t>
            </a:r>
          </a:p>
        </p:txBody>
      </p:sp>
      <p:sp>
        <p:nvSpPr>
          <p:cNvPr id="21" name="">
            <a:extLst xmlns:a="http://schemas.openxmlformats.org/drawingml/2006/main">
              <a:ext uri="{FF2B5EF4-FFF2-40B4-BE49-F238E27FC236}">
                <a16:creationId xmlns:a16="http://schemas.microsoft.com/office/drawing/2014/main" id="{45052189-DD3C-45E4-BAE8-B50687141D6B}"/>
              </a:ext>
            </a:extLst>
          </p:cNvPr>
          <p:cNvSpPr>
            <a:spLocks xmlns:a="http://schemas.openxmlformats.org/drawingml/2006/main" noGrp="1"/>
          </p:cNvSpPr>
          <p:nvPr/>
        </p:nvSpPr>
        <p:spPr>
          <a:xfrm xmlns:a="http://schemas.openxmlformats.org/drawingml/2006/main">
            <a:off x="1390650" y="3914775"/>
            <a:ext cx="9648825"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42735"/>
                </a:solidFill>
                <a:latin typeface="Aptos"/>
                <a:ea typeface="Aptos"/>
                <a:cs typeface="Aptos"/>
              </a:defRPr>
            </a:pPr>
            <a:r>
              <a:rPr sz="1350" b="0">
                <a:solidFill>
                  <a:srgbClr val="142735"/>
                </a:solidFill>
                <a:latin typeface="Aptos"/>
                <a:ea typeface="Aptos"/>
                <a:cs typeface="Aptos"/>
              </a:rPr>
              <a:t>Порівняти вихід із початковою таблицею</a:t>
            </a:r>
          </a:p>
        </p:txBody>
      </p:sp>
      <p:sp>
        <p:nvSpPr>
          <p:cNvPr id="22" name="">
            <a:extLst xmlns:a="http://schemas.openxmlformats.org/drawingml/2006/main">
              <a:ext uri="{FF2B5EF4-FFF2-40B4-BE49-F238E27FC236}">
                <a16:creationId xmlns:a16="http://schemas.microsoft.com/office/drawing/2014/main" id="{CFF6EE8E-8864-46FB-8F3B-7ABF95C0451D}"/>
              </a:ext>
            </a:extLst>
          </p:cNvPr>
          <p:cNvSpPr>
            <a:spLocks xmlns:a="http://schemas.openxmlformats.org/drawingml/2006/main" noGrp="1"/>
          </p:cNvSpPr>
          <p:nvPr/>
        </p:nvSpPr>
        <p:spPr>
          <a:xfrm xmlns:a="http://schemas.openxmlformats.org/drawingml/2006/main">
            <a:off x="1009650" y="4629150"/>
            <a:ext cx="10353675" cy="723900"/>
          </a:xfrm>
          <a:prstGeom xmlns:a="http://schemas.openxmlformats.org/drawingml/2006/main" prst="roundRect">
            <a:avLst>
              <a:gd name="adj" fmla="val 15789"/>
            </a:avLst>
          </a:prstGeom>
          <a:solidFill xmlns:a="http://schemas.openxmlformats.org/drawingml/2006/main">
            <a:srgbClr val="EAF3F8"/>
          </a:solidFill>
          <a:ln xmlns:a="http://schemas.openxmlformats.org/drawingml/2006/main" w="14288">
            <a:solidFill>
              <a:srgbClr val="C9D6DF"/>
            </a:solidFill>
            <a:prstDash val="solid"/>
          </a:ln>
        </p:spPr>
      </p:sp>
      <p:sp>
        <p:nvSpPr>
          <p:cNvPr id="23" name="">
            <a:extLst xmlns:a="http://schemas.openxmlformats.org/drawingml/2006/main">
              <a:ext uri="{FF2B5EF4-FFF2-40B4-BE49-F238E27FC236}">
                <a16:creationId xmlns:a16="http://schemas.microsoft.com/office/drawing/2014/main" id="{B4B6E4B1-3C4F-421D-B126-797AF2576461}"/>
              </a:ext>
            </a:extLst>
          </p:cNvPr>
          <p:cNvSpPr>
            <a:spLocks xmlns:a="http://schemas.openxmlformats.org/drawingml/2006/main" noGrp="1"/>
          </p:cNvSpPr>
          <p:nvPr/>
        </p:nvSpPr>
        <p:spPr>
          <a:xfrm xmlns:a="http://schemas.openxmlformats.org/drawingml/2006/main">
            <a:off x="838200" y="4810125"/>
            <a:ext cx="361950" cy="361950"/>
          </a:xfrm>
          <a:prstGeom xmlns:a="http://schemas.openxmlformats.org/drawingml/2006/main" prst="ellipse">
            <a:avLst/>
          </a:prstGeom>
          <a:solidFill xmlns:a="http://schemas.openxmlformats.org/drawingml/2006/main">
            <a:srgbClr val="163A5F"/>
          </a:solidFill>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23D36023-4F3D-47E3-9AD6-B27A5F704670}"/>
              </a:ext>
            </a:extLst>
          </p:cNvPr>
          <p:cNvSpPr>
            <a:spLocks xmlns:a="http://schemas.openxmlformats.org/drawingml/2006/main" noGrp="1"/>
          </p:cNvSpPr>
          <p:nvPr/>
        </p:nvSpPr>
        <p:spPr>
          <a:xfrm xmlns:a="http://schemas.openxmlformats.org/drawingml/2006/main">
            <a:off x="885825" y="4857750"/>
            <a:ext cx="2667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0196"/>
          </a:bodyPr>
          <a:lstStyle xmlns:a="http://schemas.openxmlformats.org/drawingml/2006/main"/>
          <a:p xmlns:a="http://schemas.openxmlformats.org/drawingml/2006/main">
            <a:pPr algn="ctr">
              <a:defRPr sz="1275" b="1">
                <a:solidFill>
                  <a:srgbClr val="FFFFFF"/>
                </a:solidFill>
                <a:latin typeface="Aptos"/>
                <a:ea typeface="Aptos"/>
                <a:cs typeface="Aptos"/>
              </a:defRPr>
            </a:pPr>
            <a:r>
              <a:rPr sz="1275" b="1">
                <a:solidFill>
                  <a:srgbClr val="FFFFFF"/>
                </a:solidFill>
                <a:latin typeface="Aptos"/>
                <a:ea typeface="Aptos"/>
                <a:cs typeface="Aptos"/>
              </a:rPr>
              <a:t>5</a:t>
            </a:r>
          </a:p>
        </p:txBody>
      </p:sp>
      <p:sp>
        <p:nvSpPr>
          <p:cNvPr id="25" name="">
            <a:extLst xmlns:a="http://schemas.openxmlformats.org/drawingml/2006/main">
              <a:ext uri="{FF2B5EF4-FFF2-40B4-BE49-F238E27FC236}">
                <a16:creationId xmlns:a16="http://schemas.microsoft.com/office/drawing/2014/main" id="{99410EB5-CC53-4796-A836-3C4DF8C57BCE}"/>
              </a:ext>
            </a:extLst>
          </p:cNvPr>
          <p:cNvSpPr>
            <a:spLocks xmlns:a="http://schemas.openxmlformats.org/drawingml/2006/main" noGrp="1"/>
          </p:cNvSpPr>
          <p:nvPr/>
        </p:nvSpPr>
        <p:spPr>
          <a:xfrm xmlns:a="http://schemas.openxmlformats.org/drawingml/2006/main">
            <a:off x="1390650" y="4733925"/>
            <a:ext cx="9648825"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42735"/>
                </a:solidFill>
                <a:latin typeface="Aptos"/>
                <a:ea typeface="Aptos"/>
                <a:cs typeface="Aptos"/>
              </a:defRPr>
            </a:pPr>
            <a:r>
              <a:rPr sz="1350" b="0">
                <a:solidFill>
                  <a:srgbClr val="142735"/>
                </a:solidFill>
                <a:latin typeface="Aptos"/>
                <a:ea typeface="Aptos"/>
                <a:cs typeface="Aptos"/>
              </a:rPr>
              <a:t>Оцінити критичний шлях і перехідні імпульси</a:t>
            </a:r>
          </a:p>
        </p:txBody>
      </p:sp>
      <p:sp>
        <p:nvSpPr>
          <p:cNvPr id="26" name="">
            <a:extLst xmlns:a="http://schemas.openxmlformats.org/drawingml/2006/main">
              <a:ext uri="{FF2B5EF4-FFF2-40B4-BE49-F238E27FC236}">
                <a16:creationId xmlns:a16="http://schemas.microsoft.com/office/drawing/2014/main" id="{F61ADA88-B0D9-4FEC-B9B2-156DB572C8E4}"/>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27" name="">
            <a:extLst xmlns:a="http://schemas.openxmlformats.org/drawingml/2006/main">
              <a:ext uri="{FF2B5EF4-FFF2-40B4-BE49-F238E27FC236}">
                <a16:creationId xmlns:a16="http://schemas.microsoft.com/office/drawing/2014/main" id="{3C469EB6-63EA-4F74-83ED-73AAF5085031}"/>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Функціональна, інтерфейсна та часова перевірки доповнюють одна одну.</a:t>
            </a:r>
          </a:p>
        </p:txBody>
      </p:sp>
    </p:spTree>
    <p:extLst>
      <p:ext uri="{BB962C8B-B14F-4D97-AF65-F5344CB8AC3E}">
        <p14:creationId xmlns:p14="http://schemas.microsoft.com/office/powerpoint/2010/main" val="391164203"/>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C2C7D5D-572C-489E-8CD9-FD453EA18F0C}"/>
              </a:ext>
            </a:extLst>
          </p:cNvPr>
          <p:cNvSpPr>
            <a:spLocks xmlns:a="http://schemas.openxmlformats.org/drawingml/2006/main" noGrp="1"/>
          </p:cNvSpPr>
          <p:nvPr/>
        </p:nvSpPr>
        <p:spPr>
          <a:xfrm xmlns:a="http://schemas.openxmlformats.org/drawingml/2006/main">
            <a:off x="0" y="0"/>
            <a:ext cx="12192000" cy="95250"/>
          </a:xfrm>
          <a:prstGeom xmlns:a="http://schemas.openxmlformats.org/drawingml/2006/main" prst="rect">
            <a:avLst/>
          </a:prstGeom>
          <a:solidFill xmlns:a="http://schemas.openxmlformats.org/drawingml/2006/main">
            <a:srgbClr val="0F9DA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A3929F3-01D1-4F7A-AC83-DAE928D541F1}"/>
              </a:ext>
            </a:extLst>
          </p:cNvPr>
          <p:cNvSpPr>
            <a:spLocks xmlns:a="http://schemas.openxmlformats.org/drawingml/2006/main" noGrp="1"/>
          </p:cNvSpPr>
          <p:nvPr/>
        </p:nvSpPr>
        <p:spPr>
          <a:xfrm xmlns:a="http://schemas.openxmlformats.org/drawingml/2006/main">
            <a:off x="666750" y="304800"/>
            <a:ext cx="2952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825" b="1">
                <a:solidFill>
                  <a:srgbClr val="0F9DA8"/>
                </a:solidFill>
                <a:latin typeface="Aptos"/>
                <a:ea typeface="Aptos"/>
                <a:cs typeface="Aptos"/>
              </a:defRPr>
            </a:pPr>
            <a:r>
              <a:rPr sz="825" b="1">
                <a:solidFill>
                  <a:srgbClr val="0F9DA8"/>
                </a:solidFill>
                <a:latin typeface="Aptos"/>
                <a:ea typeface="Aptos"/>
                <a:cs typeface="Aptos"/>
              </a:rPr>
              <a:t>ГОЛОВНІ ІДЕЇ</a:t>
            </a:r>
          </a:p>
        </p:txBody>
      </p:sp>
      <p:sp>
        <p:nvSpPr>
          <p:cNvPr id="3" name="">
            <a:extLst xmlns:a="http://schemas.openxmlformats.org/drawingml/2006/main">
              <a:ext uri="{FF2B5EF4-FFF2-40B4-BE49-F238E27FC236}">
                <a16:creationId xmlns:a16="http://schemas.microsoft.com/office/drawing/2014/main" id="{BEDAFBD8-82E9-4B91-9DB5-45F4728004C0}"/>
              </a:ext>
            </a:extLst>
          </p:cNvPr>
          <p:cNvSpPr>
            <a:spLocks xmlns:a="http://schemas.openxmlformats.org/drawingml/2006/main" noGrp="1"/>
          </p:cNvSpPr>
          <p:nvPr/>
        </p:nvSpPr>
        <p:spPr>
          <a:xfrm xmlns:a="http://schemas.openxmlformats.org/drawingml/2006/main">
            <a:off x="666750" y="552450"/>
            <a:ext cx="1076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2175" b="1">
                <a:solidFill>
                  <a:srgbClr val="0B2035"/>
                </a:solidFill>
                <a:latin typeface="Aptos"/>
                <a:ea typeface="Aptos"/>
                <a:cs typeface="Aptos"/>
              </a:defRPr>
            </a:pPr>
            <a:r>
              <a:rPr sz="2175" b="1">
                <a:solidFill>
                  <a:srgbClr val="0B2035"/>
                </a:solidFill>
                <a:latin typeface="Aptos"/>
                <a:ea typeface="Aptos"/>
                <a:cs typeface="Aptos"/>
              </a:rPr>
              <a:t>Підсумок лекції</a:t>
            </a:r>
          </a:p>
        </p:txBody>
      </p:sp>
      <p:sp>
        <p:nvSpPr>
          <p:cNvPr id="4" name="">
            <a:extLst xmlns:a="http://schemas.openxmlformats.org/drawingml/2006/main">
              <a:ext uri="{FF2B5EF4-FFF2-40B4-BE49-F238E27FC236}">
                <a16:creationId xmlns:a16="http://schemas.microsoft.com/office/drawing/2014/main" id="{24D392B6-7113-4226-8F2F-C4FD485D539D}"/>
              </a:ext>
            </a:extLst>
          </p:cNvPr>
          <p:cNvSpPr>
            <a:spLocks xmlns:a="http://schemas.openxmlformats.org/drawingml/2006/main" noGrp="1"/>
          </p:cNvSpPr>
          <p:nvPr/>
        </p:nvSpPr>
        <p:spPr>
          <a:xfrm xmlns:a="http://schemas.openxmlformats.org/drawingml/2006/main">
            <a:off x="666750" y="6515100"/>
            <a:ext cx="2476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750" b="0">
                <a:solidFill>
                  <a:srgbClr val="586B78"/>
                </a:solidFill>
                <a:latin typeface="Aptos"/>
                <a:ea typeface="Aptos"/>
                <a:cs typeface="Aptos"/>
              </a:defRPr>
            </a:pPr>
            <a:r>
              <a:rPr sz="750" b="0">
                <a:solidFill>
                  <a:srgbClr val="586B78"/>
                </a:solidFill>
                <a:latin typeface="Aptos"/>
                <a:ea typeface="Aptos"/>
                <a:cs typeface="Aptos"/>
              </a:rPr>
              <a:t>Комп’ютерна логіка</a:t>
            </a:r>
          </a:p>
        </p:txBody>
      </p:sp>
      <p:sp>
        <p:nvSpPr>
          <p:cNvPr id="5" name="">
            <a:extLst xmlns:a="http://schemas.openxmlformats.org/drawingml/2006/main">
              <a:ext uri="{FF2B5EF4-FFF2-40B4-BE49-F238E27FC236}">
                <a16:creationId xmlns:a16="http://schemas.microsoft.com/office/drawing/2014/main" id="{0710C636-6021-4DF9-B853-16A7D798F7EC}"/>
              </a:ext>
            </a:extLst>
          </p:cNvPr>
          <p:cNvSpPr>
            <a:spLocks xmlns:a="http://schemas.openxmlformats.org/drawingml/2006/main" noGrp="1"/>
          </p:cNvSpPr>
          <p:nvPr/>
        </p:nvSpPr>
        <p:spPr>
          <a:xfrm xmlns:a="http://schemas.openxmlformats.org/drawingml/2006/main">
            <a:off x="11191875" y="6515100"/>
            <a:ext cx="33337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r">
              <a:defRPr sz="750" b="0">
                <a:solidFill>
                  <a:srgbClr val="586B78"/>
                </a:solidFill>
                <a:latin typeface="Aptos"/>
                <a:ea typeface="Aptos"/>
                <a:cs typeface="Aptos"/>
              </a:defRPr>
            </a:pPr>
            <a:r>
              <a:rPr sz="750" b="0">
                <a:solidFill>
                  <a:srgbClr val="586B78"/>
                </a:solidFill>
                <a:latin typeface="Aptos"/>
                <a:ea typeface="Aptos"/>
                <a:cs typeface="Aptos"/>
              </a:rPr>
              <a:t>36</a:t>
            </a:r>
          </a:p>
        </p:txBody>
      </p:sp>
      <p:sp>
        <p:nvSpPr>
          <p:cNvPr id="6" name="">
            <a:extLst xmlns:a="http://schemas.openxmlformats.org/drawingml/2006/main">
              <a:ext uri="{FF2B5EF4-FFF2-40B4-BE49-F238E27FC236}">
                <a16:creationId xmlns:a16="http://schemas.microsoft.com/office/drawing/2014/main" id="{92DB6780-A715-4E1A-BEFE-DA89694850B3}"/>
              </a:ext>
            </a:extLst>
          </p:cNvPr>
          <p:cNvSpPr>
            <a:spLocks xmlns:a="http://schemas.openxmlformats.org/drawingml/2006/main" noGrp="1"/>
          </p:cNvSpPr>
          <p:nvPr/>
        </p:nvSpPr>
        <p:spPr>
          <a:xfrm xmlns:a="http://schemas.openxmlformats.org/drawingml/2006/main">
            <a:off x="762000" y="1428750"/>
            <a:ext cx="5257800" cy="1231900"/>
          </a:xfrm>
          <a:prstGeom xmlns:a="http://schemas.openxmlformats.org/drawingml/2006/main" prst="roundRect">
            <a:avLst>
              <a:gd name="adj" fmla="val 10825"/>
            </a:avLst>
          </a:prstGeom>
          <a:solidFill xmlns:a="http://schemas.openxmlformats.org/drawingml/2006/main">
            <a:srgbClr val="EAF3F8"/>
          </a:solidFill>
          <a:ln xmlns:a="http://schemas.openxmlformats.org/drawingml/2006/main" w="14288">
            <a:solidFill>
              <a:srgbClr val="C9D6DF"/>
            </a:solidFill>
            <a:prstDash val="solid"/>
          </a:ln>
        </p:spPr>
      </p:sp>
      <p:sp>
        <p:nvSpPr>
          <p:cNvPr id="7" name="">
            <a:extLst xmlns:a="http://schemas.openxmlformats.org/drawingml/2006/main">
              <a:ext uri="{FF2B5EF4-FFF2-40B4-BE49-F238E27FC236}">
                <a16:creationId xmlns:a16="http://schemas.microsoft.com/office/drawing/2014/main" id="{5B3162A2-2AD0-453E-B3F7-DCAF6C8AC4F2}"/>
              </a:ext>
            </a:extLst>
          </p:cNvPr>
          <p:cNvSpPr>
            <a:spLocks xmlns:a="http://schemas.openxmlformats.org/drawingml/2006/main" noGrp="1"/>
          </p:cNvSpPr>
          <p:nvPr/>
        </p:nvSpPr>
        <p:spPr>
          <a:xfrm xmlns:a="http://schemas.openxmlformats.org/drawingml/2006/main">
            <a:off x="933450" y="1987550"/>
            <a:ext cx="114300" cy="114300"/>
          </a:xfrm>
          <a:prstGeom xmlns:a="http://schemas.openxmlformats.org/drawingml/2006/main" prst="ellipse">
            <a:avLst/>
          </a:prstGeom>
          <a:solidFill xmlns:a="http://schemas.openxmlformats.org/drawingml/2006/main">
            <a:srgbClr val="0F9DA8"/>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1BA41650-7D78-4C2C-B6B7-BC8A05AE549F}"/>
              </a:ext>
            </a:extLst>
          </p:cNvPr>
          <p:cNvSpPr>
            <a:spLocks xmlns:a="http://schemas.openxmlformats.org/drawingml/2006/main" noGrp="1"/>
          </p:cNvSpPr>
          <p:nvPr/>
        </p:nvSpPr>
        <p:spPr>
          <a:xfrm xmlns:a="http://schemas.openxmlformats.org/drawingml/2006/main">
            <a:off x="1181100" y="1552575"/>
            <a:ext cx="4686300" cy="1022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42735"/>
                </a:solidFill>
                <a:latin typeface="Aptos"/>
                <a:ea typeface="Aptos"/>
                <a:cs typeface="Aptos"/>
              </a:defRPr>
            </a:pPr>
            <a:r>
              <a:rPr sz="1350" b="0">
                <a:solidFill>
                  <a:srgbClr val="142735"/>
                </a:solidFill>
                <a:latin typeface="Aptos"/>
                <a:ea typeface="Aptos"/>
                <a:cs typeface="Aptos"/>
              </a:rPr>
              <a:t>Decoder: код → один вибраний вихід</a:t>
            </a:r>
          </a:p>
        </p:txBody>
      </p:sp>
      <p:sp>
        <p:nvSpPr>
          <p:cNvPr id="9" name="">
            <a:extLst xmlns:a="http://schemas.openxmlformats.org/drawingml/2006/main">
              <a:ext uri="{FF2B5EF4-FFF2-40B4-BE49-F238E27FC236}">
                <a16:creationId xmlns:a16="http://schemas.microsoft.com/office/drawing/2014/main" id="{B8A402A5-B3DB-4141-B0D8-AA2CDED9ECDA}"/>
              </a:ext>
            </a:extLst>
          </p:cNvPr>
          <p:cNvSpPr>
            <a:spLocks xmlns:a="http://schemas.openxmlformats.org/drawingml/2006/main" noGrp="1"/>
          </p:cNvSpPr>
          <p:nvPr/>
        </p:nvSpPr>
        <p:spPr>
          <a:xfrm xmlns:a="http://schemas.openxmlformats.org/drawingml/2006/main">
            <a:off x="6172200" y="1428750"/>
            <a:ext cx="5257800" cy="1231900"/>
          </a:xfrm>
          <a:prstGeom xmlns:a="http://schemas.openxmlformats.org/drawingml/2006/main" prst="roundRect">
            <a:avLst>
              <a:gd name="adj" fmla="val 10825"/>
            </a:avLst>
          </a:prstGeom>
          <a:solidFill xmlns:a="http://schemas.openxmlformats.org/drawingml/2006/main">
            <a:srgbClr val="F4F8FB"/>
          </a:solidFill>
          <a:ln xmlns:a="http://schemas.openxmlformats.org/drawingml/2006/main" w="14288">
            <a:solidFill>
              <a:srgbClr val="C9D6DF"/>
            </a:solidFill>
            <a:prstDash val="solid"/>
          </a:ln>
        </p:spPr>
      </p:sp>
      <p:sp>
        <p:nvSpPr>
          <p:cNvPr id="10" name="">
            <a:extLst xmlns:a="http://schemas.openxmlformats.org/drawingml/2006/main">
              <a:ext uri="{FF2B5EF4-FFF2-40B4-BE49-F238E27FC236}">
                <a16:creationId xmlns:a16="http://schemas.microsoft.com/office/drawing/2014/main" id="{A32D42AF-A7FB-4AF6-8187-D4126629C0A9}"/>
              </a:ext>
            </a:extLst>
          </p:cNvPr>
          <p:cNvSpPr>
            <a:spLocks xmlns:a="http://schemas.openxmlformats.org/drawingml/2006/main" noGrp="1"/>
          </p:cNvSpPr>
          <p:nvPr/>
        </p:nvSpPr>
        <p:spPr>
          <a:xfrm xmlns:a="http://schemas.openxmlformats.org/drawingml/2006/main">
            <a:off x="6343650" y="1987550"/>
            <a:ext cx="114300" cy="114300"/>
          </a:xfrm>
          <a:prstGeom xmlns:a="http://schemas.openxmlformats.org/drawingml/2006/main" prst="ellipse">
            <a:avLst/>
          </a:prstGeom>
          <a:solidFill xmlns:a="http://schemas.openxmlformats.org/drawingml/2006/main">
            <a:srgbClr val="0F9DA8"/>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7602BCCC-A3AD-4FF1-B477-4EDDCB611AD7}"/>
              </a:ext>
            </a:extLst>
          </p:cNvPr>
          <p:cNvSpPr>
            <a:spLocks xmlns:a="http://schemas.openxmlformats.org/drawingml/2006/main" noGrp="1"/>
          </p:cNvSpPr>
          <p:nvPr/>
        </p:nvSpPr>
        <p:spPr>
          <a:xfrm xmlns:a="http://schemas.openxmlformats.org/drawingml/2006/main">
            <a:off x="6591300" y="1552575"/>
            <a:ext cx="4686300" cy="1022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42735"/>
                </a:solidFill>
                <a:latin typeface="Aptos"/>
                <a:ea typeface="Aptos"/>
                <a:cs typeface="Aptos"/>
              </a:defRPr>
            </a:pPr>
            <a:r>
              <a:rPr sz="1350" b="0">
                <a:solidFill>
                  <a:srgbClr val="142735"/>
                </a:solidFill>
                <a:latin typeface="Aptos"/>
                <a:ea typeface="Aptos"/>
                <a:cs typeface="Aptos"/>
              </a:rPr>
              <a:t>Encoder: активний вхід → двійковий код</a:t>
            </a:r>
          </a:p>
        </p:txBody>
      </p:sp>
      <p:sp>
        <p:nvSpPr>
          <p:cNvPr id="12" name="">
            <a:extLst xmlns:a="http://schemas.openxmlformats.org/drawingml/2006/main">
              <a:ext uri="{FF2B5EF4-FFF2-40B4-BE49-F238E27FC236}">
                <a16:creationId xmlns:a16="http://schemas.microsoft.com/office/drawing/2014/main" id="{01D67FC6-B55A-41A1-93BA-A7DE554F3397}"/>
              </a:ext>
            </a:extLst>
          </p:cNvPr>
          <p:cNvSpPr>
            <a:spLocks xmlns:a="http://schemas.openxmlformats.org/drawingml/2006/main" noGrp="1"/>
          </p:cNvSpPr>
          <p:nvPr/>
        </p:nvSpPr>
        <p:spPr>
          <a:xfrm xmlns:a="http://schemas.openxmlformats.org/drawingml/2006/main">
            <a:off x="762000" y="2813050"/>
            <a:ext cx="5257800" cy="1231900"/>
          </a:xfrm>
          <a:prstGeom xmlns:a="http://schemas.openxmlformats.org/drawingml/2006/main" prst="roundRect">
            <a:avLst>
              <a:gd name="adj" fmla="val 10825"/>
            </a:avLst>
          </a:prstGeom>
          <a:solidFill xmlns:a="http://schemas.openxmlformats.org/drawingml/2006/main">
            <a:srgbClr val="EAF3F8"/>
          </a:solidFill>
          <a:ln xmlns:a="http://schemas.openxmlformats.org/drawingml/2006/main" w="14288">
            <a:solidFill>
              <a:srgbClr val="C9D6DF"/>
            </a:solidFill>
            <a:prstDash val="solid"/>
          </a:ln>
        </p:spPr>
      </p:sp>
      <p:sp>
        <p:nvSpPr>
          <p:cNvPr id="13" name="">
            <a:extLst xmlns:a="http://schemas.openxmlformats.org/drawingml/2006/main">
              <a:ext uri="{FF2B5EF4-FFF2-40B4-BE49-F238E27FC236}">
                <a16:creationId xmlns:a16="http://schemas.microsoft.com/office/drawing/2014/main" id="{D6361035-50AF-46CE-B61B-DB03B6623596}"/>
              </a:ext>
            </a:extLst>
          </p:cNvPr>
          <p:cNvSpPr>
            <a:spLocks xmlns:a="http://schemas.openxmlformats.org/drawingml/2006/main" noGrp="1"/>
          </p:cNvSpPr>
          <p:nvPr/>
        </p:nvSpPr>
        <p:spPr>
          <a:xfrm xmlns:a="http://schemas.openxmlformats.org/drawingml/2006/main">
            <a:off x="933450" y="3371850"/>
            <a:ext cx="114300" cy="114300"/>
          </a:xfrm>
          <a:prstGeom xmlns:a="http://schemas.openxmlformats.org/drawingml/2006/main" prst="ellipse">
            <a:avLst/>
          </a:prstGeom>
          <a:solidFill xmlns:a="http://schemas.openxmlformats.org/drawingml/2006/main">
            <a:srgbClr val="0F9DA8"/>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60B433B0-B6FE-4640-B553-0A26164D1A82}"/>
              </a:ext>
            </a:extLst>
          </p:cNvPr>
          <p:cNvSpPr>
            <a:spLocks xmlns:a="http://schemas.openxmlformats.org/drawingml/2006/main" noGrp="1"/>
          </p:cNvSpPr>
          <p:nvPr/>
        </p:nvSpPr>
        <p:spPr>
          <a:xfrm xmlns:a="http://schemas.openxmlformats.org/drawingml/2006/main">
            <a:off x="1181100" y="2936875"/>
            <a:ext cx="4686300" cy="1022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42735"/>
                </a:solidFill>
                <a:latin typeface="Aptos"/>
                <a:ea typeface="Aptos"/>
                <a:cs typeface="Aptos"/>
              </a:defRPr>
            </a:pPr>
            <a:r>
              <a:rPr sz="1350" b="0">
                <a:solidFill>
                  <a:srgbClr val="142735"/>
                </a:solidFill>
                <a:latin typeface="Aptos"/>
                <a:ea typeface="Aptos"/>
                <a:cs typeface="Aptos"/>
              </a:rPr>
              <a:t>MUX: багато джерел → один вихід</a:t>
            </a:r>
          </a:p>
        </p:txBody>
      </p:sp>
      <p:sp>
        <p:nvSpPr>
          <p:cNvPr id="15" name="">
            <a:extLst xmlns:a="http://schemas.openxmlformats.org/drawingml/2006/main">
              <a:ext uri="{FF2B5EF4-FFF2-40B4-BE49-F238E27FC236}">
                <a16:creationId xmlns:a16="http://schemas.microsoft.com/office/drawing/2014/main" id="{E88A87C6-FB88-4C6E-A4D3-B5C0481731AE}"/>
              </a:ext>
            </a:extLst>
          </p:cNvPr>
          <p:cNvSpPr>
            <a:spLocks xmlns:a="http://schemas.openxmlformats.org/drawingml/2006/main" noGrp="1"/>
          </p:cNvSpPr>
          <p:nvPr/>
        </p:nvSpPr>
        <p:spPr>
          <a:xfrm xmlns:a="http://schemas.openxmlformats.org/drawingml/2006/main">
            <a:off x="6172200" y="2813050"/>
            <a:ext cx="5257800" cy="1231900"/>
          </a:xfrm>
          <a:prstGeom xmlns:a="http://schemas.openxmlformats.org/drawingml/2006/main" prst="roundRect">
            <a:avLst>
              <a:gd name="adj" fmla="val 10825"/>
            </a:avLst>
          </a:prstGeom>
          <a:solidFill xmlns:a="http://schemas.openxmlformats.org/drawingml/2006/main">
            <a:srgbClr val="F4F8FB"/>
          </a:solidFill>
          <a:ln xmlns:a="http://schemas.openxmlformats.org/drawingml/2006/main" w="14288">
            <a:solidFill>
              <a:srgbClr val="C9D6DF"/>
            </a:solidFill>
            <a:prstDash val="solid"/>
          </a:ln>
        </p:spPr>
      </p:sp>
      <p:sp>
        <p:nvSpPr>
          <p:cNvPr id="16" name="">
            <a:extLst xmlns:a="http://schemas.openxmlformats.org/drawingml/2006/main">
              <a:ext uri="{FF2B5EF4-FFF2-40B4-BE49-F238E27FC236}">
                <a16:creationId xmlns:a16="http://schemas.microsoft.com/office/drawing/2014/main" id="{A29C1E98-7634-47CD-9ECB-F57AB6AE987A}"/>
              </a:ext>
            </a:extLst>
          </p:cNvPr>
          <p:cNvSpPr>
            <a:spLocks xmlns:a="http://schemas.openxmlformats.org/drawingml/2006/main" noGrp="1"/>
          </p:cNvSpPr>
          <p:nvPr/>
        </p:nvSpPr>
        <p:spPr>
          <a:xfrm xmlns:a="http://schemas.openxmlformats.org/drawingml/2006/main">
            <a:off x="6343650" y="3371850"/>
            <a:ext cx="114300" cy="114300"/>
          </a:xfrm>
          <a:prstGeom xmlns:a="http://schemas.openxmlformats.org/drawingml/2006/main" prst="ellipse">
            <a:avLst/>
          </a:prstGeom>
          <a:solidFill xmlns:a="http://schemas.openxmlformats.org/drawingml/2006/main">
            <a:srgbClr val="0F9DA8"/>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1E4BCF7D-64C2-4795-8AC7-C836566BB6FE}"/>
              </a:ext>
            </a:extLst>
          </p:cNvPr>
          <p:cNvSpPr>
            <a:spLocks xmlns:a="http://schemas.openxmlformats.org/drawingml/2006/main" noGrp="1"/>
          </p:cNvSpPr>
          <p:nvPr/>
        </p:nvSpPr>
        <p:spPr>
          <a:xfrm xmlns:a="http://schemas.openxmlformats.org/drawingml/2006/main">
            <a:off x="6591300" y="2936875"/>
            <a:ext cx="4686300" cy="1022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42735"/>
                </a:solidFill>
                <a:latin typeface="Aptos"/>
                <a:ea typeface="Aptos"/>
                <a:cs typeface="Aptos"/>
              </a:defRPr>
            </a:pPr>
            <a:r>
              <a:rPr sz="1350" b="0">
                <a:solidFill>
                  <a:srgbClr val="142735"/>
                </a:solidFill>
                <a:latin typeface="Aptos"/>
                <a:ea typeface="Aptos"/>
                <a:cs typeface="Aptos"/>
              </a:rPr>
              <a:t>DEMUX: одне джерело → вибраний вихід</a:t>
            </a:r>
          </a:p>
        </p:txBody>
      </p:sp>
      <p:sp>
        <p:nvSpPr>
          <p:cNvPr id="18" name="">
            <a:extLst xmlns:a="http://schemas.openxmlformats.org/drawingml/2006/main">
              <a:ext uri="{FF2B5EF4-FFF2-40B4-BE49-F238E27FC236}">
                <a16:creationId xmlns:a16="http://schemas.microsoft.com/office/drawing/2014/main" id="{B5F730FA-1C9B-490C-8466-89B6163A58F9}"/>
              </a:ext>
            </a:extLst>
          </p:cNvPr>
          <p:cNvSpPr>
            <a:spLocks xmlns:a="http://schemas.openxmlformats.org/drawingml/2006/main" noGrp="1"/>
          </p:cNvSpPr>
          <p:nvPr/>
        </p:nvSpPr>
        <p:spPr>
          <a:xfrm xmlns:a="http://schemas.openxmlformats.org/drawingml/2006/main">
            <a:off x="762000" y="4197350"/>
            <a:ext cx="5257800" cy="1231900"/>
          </a:xfrm>
          <a:prstGeom xmlns:a="http://schemas.openxmlformats.org/drawingml/2006/main" prst="roundRect">
            <a:avLst>
              <a:gd name="adj" fmla="val 10825"/>
            </a:avLst>
          </a:prstGeom>
          <a:solidFill xmlns:a="http://schemas.openxmlformats.org/drawingml/2006/main">
            <a:srgbClr val="EAF3F8"/>
          </a:solidFill>
          <a:ln xmlns:a="http://schemas.openxmlformats.org/drawingml/2006/main" w="14288">
            <a:solidFill>
              <a:srgbClr val="C9D6DF"/>
            </a:solidFill>
            <a:prstDash val="solid"/>
          </a:ln>
        </p:spPr>
      </p:sp>
      <p:sp>
        <p:nvSpPr>
          <p:cNvPr id="19" name="">
            <a:extLst xmlns:a="http://schemas.openxmlformats.org/drawingml/2006/main">
              <a:ext uri="{FF2B5EF4-FFF2-40B4-BE49-F238E27FC236}">
                <a16:creationId xmlns:a16="http://schemas.microsoft.com/office/drawing/2014/main" id="{2CACEB48-0225-4274-8C37-060293FE1DD2}"/>
              </a:ext>
            </a:extLst>
          </p:cNvPr>
          <p:cNvSpPr>
            <a:spLocks xmlns:a="http://schemas.openxmlformats.org/drawingml/2006/main" noGrp="1"/>
          </p:cNvSpPr>
          <p:nvPr/>
        </p:nvSpPr>
        <p:spPr>
          <a:xfrm xmlns:a="http://schemas.openxmlformats.org/drawingml/2006/main">
            <a:off x="933450" y="4756150"/>
            <a:ext cx="114300" cy="114300"/>
          </a:xfrm>
          <a:prstGeom xmlns:a="http://schemas.openxmlformats.org/drawingml/2006/main" prst="ellipse">
            <a:avLst/>
          </a:prstGeom>
          <a:solidFill xmlns:a="http://schemas.openxmlformats.org/drawingml/2006/main">
            <a:srgbClr val="0F9DA8"/>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1FBA8FA9-5D71-494F-B910-C27A157E1400}"/>
              </a:ext>
            </a:extLst>
          </p:cNvPr>
          <p:cNvSpPr>
            <a:spLocks xmlns:a="http://schemas.openxmlformats.org/drawingml/2006/main" noGrp="1"/>
          </p:cNvSpPr>
          <p:nvPr/>
        </p:nvSpPr>
        <p:spPr>
          <a:xfrm xmlns:a="http://schemas.openxmlformats.org/drawingml/2006/main">
            <a:off x="1181100" y="4321175"/>
            <a:ext cx="4686300" cy="1022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0">
                <a:solidFill>
                  <a:srgbClr val="142735"/>
                </a:solidFill>
                <a:latin typeface="Aptos"/>
                <a:ea typeface="Aptos"/>
                <a:cs typeface="Aptos"/>
              </a:defRPr>
            </a:pPr>
            <a:r>
              <a:rPr sz="1350" b="0">
                <a:solidFill>
                  <a:srgbClr val="142735"/>
                </a:solidFill>
                <a:latin typeface="Aptos"/>
                <a:ea typeface="Aptos"/>
                <a:cs typeface="Aptos"/>
              </a:rPr>
              <a:t>Comparator: A і B → більше, рівно або менше</a:t>
            </a:r>
          </a:p>
        </p:txBody>
      </p:sp>
      <p:sp>
        <p:nvSpPr>
          <p:cNvPr id="21" name="">
            <a:extLst xmlns:a="http://schemas.openxmlformats.org/drawingml/2006/main">
              <a:ext uri="{FF2B5EF4-FFF2-40B4-BE49-F238E27FC236}">
                <a16:creationId xmlns:a16="http://schemas.microsoft.com/office/drawing/2014/main" id="{DD8359BC-FB80-4188-A0F5-CEBE6286D060}"/>
              </a:ext>
            </a:extLst>
          </p:cNvPr>
          <p:cNvSpPr>
            <a:spLocks xmlns:a="http://schemas.openxmlformats.org/drawingml/2006/main" noGrp="1"/>
          </p:cNvSpPr>
          <p:nvPr/>
        </p:nvSpPr>
        <p:spPr>
          <a:xfrm xmlns:a="http://schemas.openxmlformats.org/drawingml/2006/main">
            <a:off x="666750" y="5905500"/>
            <a:ext cx="10858500" cy="457200"/>
          </a:xfrm>
          <a:prstGeom xmlns:a="http://schemas.openxmlformats.org/drawingml/2006/main" prst="roundRect">
            <a:avLst>
              <a:gd name="adj" fmla="val 25000"/>
            </a:avLst>
          </a:prstGeom>
          <a:solidFill xmlns:a="http://schemas.openxmlformats.org/drawingml/2006/main">
            <a:srgbClr val="EAF3F8"/>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EF2330BA-1713-4DB3-8F2B-AF505DDD2210}"/>
              </a:ext>
            </a:extLst>
          </p:cNvPr>
          <p:cNvSpPr>
            <a:spLocks xmlns:a="http://schemas.openxmlformats.org/drawingml/2006/main" noGrp="1"/>
          </p:cNvSpPr>
          <p:nvPr/>
        </p:nvSpPr>
        <p:spPr>
          <a:xfrm xmlns:a="http://schemas.openxmlformats.org/drawingml/2006/main">
            <a:off x="876300" y="5991225"/>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ormAutofit fontScale="95833"/>
          </a:bodyPr>
          <a:lstStyle xmlns:a="http://schemas.openxmlformats.org/drawingml/2006/main"/>
          <a:p xmlns:a="http://schemas.openxmlformats.org/drawingml/2006/main">
            <a:pPr algn="ctr">
              <a:defRPr sz="1200" b="1">
                <a:solidFill>
                  <a:srgbClr val="163A5F"/>
                </a:solidFill>
                <a:latin typeface="Aptos"/>
                <a:ea typeface="Aptos"/>
                <a:cs typeface="Aptos"/>
              </a:defRPr>
            </a:pPr>
            <a:r>
              <a:rPr sz="1200" b="1">
                <a:solidFill>
                  <a:srgbClr val="163A5F"/>
                </a:solidFill>
                <a:latin typeface="Aptos"/>
                <a:ea typeface="Aptos"/>
                <a:cs typeface="Aptos"/>
              </a:rPr>
              <a:t>Наступний крок — арифметичні комбінаційні вузли: напівсуматор, повний суматор і багаторозрядний суматор.</a:t>
            </a:r>
          </a:p>
        </p:txBody>
      </p:sp>
    </p:spTree>
    <p:extLst>
      <p:ext uri="{BB962C8B-B14F-4D97-AF65-F5344CB8AC3E}">
        <p14:creationId xmlns:p14="http://schemas.microsoft.com/office/powerpoint/2010/main" val="194336887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2026-09-29T08:50:21.7880000Z</dcterms:created>
  <dcterms:modified xsi:type="dcterms:W3CDTF">2026-09-29T08:50:21.7880000Z</dcterms:modified>
</coreProperties>
</file>