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22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64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1463040"/>
            <a:ext cx="10972800" cy="365760"/>
          </a:xfrm>
          <a:prstGeom prst="rect">
            <a:avLst/>
          </a:prstGeom>
          <a:noFill/>
          <a:ln/>
        </p:spPr>
        <p:txBody>
          <a:bodyPr wrap="square" lIns="0" tIns="0" rIns="0" bIns="0" rtlCol="0" anchor="ctr"/>
          <a:lstStyle/>
          <a:p>
            <a:pPr marL="0" indent="0">
              <a:buNone/>
            </a:pPr>
            <a:r>
              <a:rPr lang="en-US" sz="1400" kern="0" spc="300" dirty="0">
                <a:solidFill>
                  <a:srgbClr val="C9A227"/>
                </a:solidFill>
                <a:latin typeface="Consolas" pitchFamily="34" charset="0"/>
                <a:ea typeface="Consolas" pitchFamily="34" charset="-122"/>
                <a:cs typeface="Consolas" pitchFamily="34" charset="-120"/>
              </a:rPr>
              <a:t>ТЕМА 5  ·  КУРС «УПРАВЛІННЯ РИЗИКАМИ»</a:t>
            </a:r>
            <a:endParaRPr lang="en-US" sz="1400" dirty="0"/>
          </a:p>
        </p:txBody>
      </p:sp>
      <p:sp>
        <p:nvSpPr>
          <p:cNvPr id="5" name="Text 3"/>
          <p:cNvSpPr/>
          <p:nvPr/>
        </p:nvSpPr>
        <p:spPr>
          <a:xfrm>
            <a:off x="640080" y="2011680"/>
            <a:ext cx="10972800" cy="1463040"/>
          </a:xfrm>
          <a:prstGeom prst="rect">
            <a:avLst/>
          </a:prstGeom>
          <a:noFill/>
          <a:ln/>
        </p:spPr>
        <p:txBody>
          <a:bodyPr wrap="square" lIns="0" tIns="0" rIns="0" bIns="0" rtlCol="0" anchor="ctr"/>
          <a:lstStyle/>
          <a:p>
            <a:pPr marL="0" indent="0">
              <a:buNone/>
            </a:pPr>
            <a:r>
              <a:rPr lang="en-US" sz="4200" b="1" dirty="0">
                <a:solidFill>
                  <a:srgbClr val="FFFFFF"/>
                </a:solidFill>
                <a:latin typeface="Georgia" pitchFamily="34" charset="0"/>
                <a:ea typeface="Georgia" pitchFamily="34" charset="-122"/>
                <a:cs typeface="Georgia" pitchFamily="34" charset="-120"/>
              </a:rPr>
              <a:t>Ризик і теорія</a:t>
            </a:r>
            <a:endParaRPr lang="en-US" sz="4200" dirty="0"/>
          </a:p>
          <a:p>
            <a:pPr marL="0" indent="0">
              <a:buNone/>
            </a:pPr>
            <a:r>
              <a:rPr lang="en-US" sz="4200" b="1" dirty="0">
                <a:solidFill>
                  <a:srgbClr val="FFFFFF"/>
                </a:solidFill>
                <a:latin typeface="Georgia" pitchFamily="34" charset="0"/>
                <a:ea typeface="Georgia" pitchFamily="34" charset="-122"/>
                <a:cs typeface="Georgia" pitchFamily="34" charset="-120"/>
              </a:rPr>
              <a:t>корисності</a:t>
            </a:r>
            <a:endParaRPr lang="en-US" sz="4200" dirty="0"/>
          </a:p>
        </p:txBody>
      </p:sp>
      <p:sp>
        <p:nvSpPr>
          <p:cNvPr id="6" name="Text 4"/>
          <p:cNvSpPr/>
          <p:nvPr/>
        </p:nvSpPr>
        <p:spPr>
          <a:xfrm>
            <a:off x="640080" y="3840480"/>
            <a:ext cx="10972800" cy="1463040"/>
          </a:xfrm>
          <a:prstGeom prst="rect">
            <a:avLst/>
          </a:prstGeom>
          <a:noFill/>
          <a:ln/>
        </p:spPr>
        <p:txBody>
          <a:bodyPr wrap="square" lIns="0" tIns="0" rIns="0" bIns="0" rtlCol="0" anchor="ctr"/>
          <a:lstStyle/>
          <a:p>
            <a:pPr marL="0" indent="0">
              <a:buNone/>
            </a:pPr>
            <a:r>
              <a:rPr lang="en-US" sz="1500" dirty="0">
                <a:solidFill>
                  <a:srgbClr val="E8D48B"/>
                </a:solidFill>
                <a:latin typeface="Calibri" pitchFamily="34" charset="0"/>
                <a:ea typeface="Calibri" pitchFamily="34" charset="-122"/>
                <a:cs typeface="Calibri" pitchFamily="34" charset="-120"/>
              </a:rPr>
              <a:t>5.1  Засади теорії корисності в системі процесів прийняття рішень</a:t>
            </a:r>
            <a:endParaRPr lang="en-US" sz="1500" dirty="0"/>
          </a:p>
          <a:p>
            <a:pPr marL="0" indent="0">
              <a:buNone/>
            </a:pPr>
            <a:r>
              <a:rPr lang="en-US" sz="1500" dirty="0">
                <a:solidFill>
                  <a:srgbClr val="E8D48B"/>
                </a:solidFill>
                <a:latin typeface="Calibri" pitchFamily="34" charset="0"/>
                <a:ea typeface="Calibri" pitchFamily="34" charset="-122"/>
                <a:cs typeface="Calibri" pitchFamily="34" charset="-120"/>
              </a:rPr>
              <a:t>5.2  Методичні підходи до побудови функції корисності</a:t>
            </a:r>
            <a:endParaRPr lang="en-US" sz="1500" dirty="0"/>
          </a:p>
          <a:p>
            <a:pPr marL="0" indent="0">
              <a:buNone/>
            </a:pPr>
            <a:r>
              <a:rPr lang="en-US" sz="1500" dirty="0">
                <a:solidFill>
                  <a:srgbClr val="E8D48B"/>
                </a:solidFill>
                <a:latin typeface="Calibri" pitchFamily="34" charset="0"/>
                <a:ea typeface="Calibri" pitchFamily="34" charset="-122"/>
                <a:cs typeface="Calibri" pitchFamily="34" charset="-120"/>
              </a:rPr>
              <a:t>5.3  Постулати теорії очікуваної корисності</a:t>
            </a:r>
            <a:endParaRPr lang="en-US" sz="1500" dirty="0"/>
          </a:p>
          <a:p>
            <a:pPr marL="0" indent="0">
              <a:buNone/>
            </a:pPr>
            <a:r>
              <a:rPr lang="en-US" sz="1500" dirty="0">
                <a:solidFill>
                  <a:srgbClr val="E8D48B"/>
                </a:solidFill>
                <a:latin typeface="Calibri" pitchFamily="34" charset="0"/>
                <a:ea typeface="Calibri" pitchFamily="34" charset="-122"/>
                <a:cs typeface="Calibri" pitchFamily="34" charset="-120"/>
              </a:rPr>
              <a:t>5.4  Умови схильності, несхильності та байдужості до ризику</a:t>
            </a:r>
            <a:endParaRPr lang="en-US" sz="1500" dirty="0"/>
          </a:p>
        </p:txBody>
      </p:sp>
      <p:sp>
        <p:nvSpPr>
          <p:cNvPr id="7" name="Text 5"/>
          <p:cNvSpPr/>
          <p:nvPr/>
        </p:nvSpPr>
        <p:spPr>
          <a:xfrm>
            <a:off x="640080" y="5852160"/>
            <a:ext cx="9144000" cy="274320"/>
          </a:xfrm>
          <a:prstGeom prst="rect">
            <a:avLst/>
          </a:prstGeom>
          <a:noFill/>
          <a:ln/>
        </p:spPr>
        <p:txBody>
          <a:bodyPr wrap="square" lIns="0" tIns="0" rIns="0" bIns="0" rtlCol="0" anchor="ctr"/>
          <a:lstStyle/>
          <a:p>
            <a:pPr marL="0" indent="0">
              <a:buNone/>
            </a:pPr>
            <a:r>
              <a:rPr lang="en-US" sz="1200" dirty="0">
                <a:solidFill>
                  <a:srgbClr val="8A8278"/>
                </a:solidFill>
                <a:latin typeface="Consolas" pitchFamily="34" charset="0"/>
                <a:ea typeface="Consolas" pitchFamily="34" charset="-122"/>
                <a:cs typeface="Consolas" pitchFamily="34" charset="-120"/>
              </a:rPr>
              <a:t>Компетентності:  ІК  ·  ЗК1  ·  СК1  ·  ПРН1</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ТЕМА 5</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3000" b="1" dirty="0">
                <a:solidFill>
                  <a:srgbClr val="1A2B4A"/>
                </a:solidFill>
                <a:latin typeface="Georgia" pitchFamily="34" charset="0"/>
                <a:ea typeface="Georgia" pitchFamily="34" charset="-122"/>
                <a:cs typeface="Georgia" pitchFamily="34" charset="-120"/>
              </a:rPr>
              <a:t>План лекції</a:t>
            </a:r>
            <a:endParaRPr lang="en-US" sz="3000" dirty="0"/>
          </a:p>
        </p:txBody>
      </p:sp>
      <p:sp>
        <p:nvSpPr>
          <p:cNvPr id="6" name="Text 4"/>
          <p:cNvSpPr/>
          <p:nvPr/>
        </p:nvSpPr>
        <p:spPr>
          <a:xfrm>
            <a:off x="457200" y="1325880"/>
            <a:ext cx="73152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01</a:t>
            </a:r>
            <a:endParaRPr lang="en-US" sz="1800" dirty="0"/>
          </a:p>
        </p:txBody>
      </p:sp>
      <p:sp>
        <p:nvSpPr>
          <p:cNvPr id="7" name="Text 5"/>
          <p:cNvSpPr/>
          <p:nvPr/>
        </p:nvSpPr>
        <p:spPr>
          <a:xfrm>
            <a:off x="1371600" y="1325880"/>
            <a:ext cx="457200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Засади теорії корисності</a:t>
            </a:r>
            <a:endParaRPr lang="en-US" sz="1600" dirty="0"/>
          </a:p>
        </p:txBody>
      </p:sp>
      <p:sp>
        <p:nvSpPr>
          <p:cNvPr id="8" name="Text 6"/>
          <p:cNvSpPr/>
          <p:nvPr/>
        </p:nvSpPr>
        <p:spPr>
          <a:xfrm>
            <a:off x="1371600" y="1737360"/>
            <a:ext cx="4572000" cy="6400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поняття корисності, її роль у прийнятті рішень в умовах ризику</a:t>
            </a:r>
            <a:endParaRPr lang="en-US" sz="1300" dirty="0"/>
          </a:p>
        </p:txBody>
      </p:sp>
      <p:sp>
        <p:nvSpPr>
          <p:cNvPr id="9" name="Text 7"/>
          <p:cNvSpPr/>
          <p:nvPr/>
        </p:nvSpPr>
        <p:spPr>
          <a:xfrm>
            <a:off x="457200" y="2880360"/>
            <a:ext cx="73152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02</a:t>
            </a:r>
            <a:endParaRPr lang="en-US" sz="1800" dirty="0"/>
          </a:p>
        </p:txBody>
      </p:sp>
      <p:sp>
        <p:nvSpPr>
          <p:cNvPr id="10" name="Text 8"/>
          <p:cNvSpPr/>
          <p:nvPr/>
        </p:nvSpPr>
        <p:spPr>
          <a:xfrm>
            <a:off x="1371600" y="2880360"/>
            <a:ext cx="457200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Побудова функції корисності</a:t>
            </a:r>
            <a:endParaRPr lang="en-US" sz="1600" dirty="0"/>
          </a:p>
        </p:txBody>
      </p:sp>
      <p:sp>
        <p:nvSpPr>
          <p:cNvPr id="11" name="Text 9"/>
          <p:cNvSpPr/>
          <p:nvPr/>
        </p:nvSpPr>
        <p:spPr>
          <a:xfrm>
            <a:off x="1371600" y="3291840"/>
            <a:ext cx="4572000" cy="6400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методичні підходи, лотерея Неймана–Моргенштерна</a:t>
            </a:r>
            <a:endParaRPr lang="en-US" sz="1300" dirty="0"/>
          </a:p>
        </p:txBody>
      </p:sp>
      <p:sp>
        <p:nvSpPr>
          <p:cNvPr id="12" name="Text 10"/>
          <p:cNvSpPr/>
          <p:nvPr/>
        </p:nvSpPr>
        <p:spPr>
          <a:xfrm>
            <a:off x="457200" y="4434840"/>
            <a:ext cx="73152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03</a:t>
            </a:r>
            <a:endParaRPr lang="en-US" sz="1800" dirty="0"/>
          </a:p>
        </p:txBody>
      </p:sp>
      <p:sp>
        <p:nvSpPr>
          <p:cNvPr id="13" name="Text 11"/>
          <p:cNvSpPr/>
          <p:nvPr/>
        </p:nvSpPr>
        <p:spPr>
          <a:xfrm>
            <a:off x="1371600" y="4434840"/>
            <a:ext cx="457200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Постулати (аксіоми) теорії</a:t>
            </a:r>
            <a:endParaRPr lang="en-US" sz="1600" dirty="0"/>
          </a:p>
        </p:txBody>
      </p:sp>
      <p:sp>
        <p:nvSpPr>
          <p:cNvPr id="14" name="Text 12"/>
          <p:cNvSpPr/>
          <p:nvPr/>
        </p:nvSpPr>
        <p:spPr>
          <a:xfrm>
            <a:off x="1371600" y="4846320"/>
            <a:ext cx="4572000" cy="6400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аксіоми раціональної поведінки та теорема існування</a:t>
            </a:r>
            <a:endParaRPr lang="en-US" sz="1300" dirty="0"/>
          </a:p>
        </p:txBody>
      </p:sp>
      <p:sp>
        <p:nvSpPr>
          <p:cNvPr id="15" name="Text 13"/>
          <p:cNvSpPr/>
          <p:nvPr/>
        </p:nvSpPr>
        <p:spPr>
          <a:xfrm>
            <a:off x="6309360" y="1325880"/>
            <a:ext cx="73152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04</a:t>
            </a:r>
            <a:endParaRPr lang="en-US" sz="1800" dirty="0"/>
          </a:p>
        </p:txBody>
      </p:sp>
      <p:sp>
        <p:nvSpPr>
          <p:cNvPr id="16" name="Text 14"/>
          <p:cNvSpPr/>
          <p:nvPr/>
        </p:nvSpPr>
        <p:spPr>
          <a:xfrm>
            <a:off x="7223760" y="1325880"/>
            <a:ext cx="457200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Детермінований еквівалент</a:t>
            </a:r>
            <a:endParaRPr lang="en-US" sz="1600" dirty="0"/>
          </a:p>
        </p:txBody>
      </p:sp>
      <p:sp>
        <p:nvSpPr>
          <p:cNvPr id="17" name="Text 15"/>
          <p:cNvSpPr/>
          <p:nvPr/>
        </p:nvSpPr>
        <p:spPr>
          <a:xfrm>
            <a:off x="7223760" y="1737360"/>
            <a:ext cx="4572000" cy="6400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премія за ризик, страхова сума, зв’язок з функцією корисності</a:t>
            </a:r>
            <a:endParaRPr lang="en-US" sz="1300" dirty="0"/>
          </a:p>
        </p:txBody>
      </p:sp>
      <p:sp>
        <p:nvSpPr>
          <p:cNvPr id="18" name="Text 16"/>
          <p:cNvSpPr/>
          <p:nvPr/>
        </p:nvSpPr>
        <p:spPr>
          <a:xfrm>
            <a:off x="6309360" y="2880360"/>
            <a:ext cx="73152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05</a:t>
            </a:r>
            <a:endParaRPr lang="en-US" sz="1800" dirty="0"/>
          </a:p>
        </p:txBody>
      </p:sp>
      <p:sp>
        <p:nvSpPr>
          <p:cNvPr id="19" name="Text 17"/>
          <p:cNvSpPr/>
          <p:nvPr/>
        </p:nvSpPr>
        <p:spPr>
          <a:xfrm>
            <a:off x="7223760" y="2880360"/>
            <a:ext cx="457200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Схильність і несхильність</a:t>
            </a:r>
            <a:endParaRPr lang="en-US" sz="1600" dirty="0"/>
          </a:p>
        </p:txBody>
      </p:sp>
      <p:sp>
        <p:nvSpPr>
          <p:cNvPr id="20" name="Text 18"/>
          <p:cNvSpPr/>
          <p:nvPr/>
        </p:nvSpPr>
        <p:spPr>
          <a:xfrm>
            <a:off x="7223760" y="3291840"/>
            <a:ext cx="4572000" cy="6400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умови, форма функції корисності, типи ОПР</a:t>
            </a:r>
            <a:endParaRPr lang="en-US" sz="1300" dirty="0"/>
          </a:p>
        </p:txBody>
      </p:sp>
      <p:sp>
        <p:nvSpPr>
          <p:cNvPr id="21" name="Text 19"/>
          <p:cNvSpPr/>
          <p:nvPr/>
        </p:nvSpPr>
        <p:spPr>
          <a:xfrm>
            <a:off x="6309360" y="4434840"/>
            <a:ext cx="731520" cy="36576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06</a:t>
            </a:r>
            <a:endParaRPr lang="en-US" sz="1800" dirty="0"/>
          </a:p>
        </p:txBody>
      </p:sp>
      <p:sp>
        <p:nvSpPr>
          <p:cNvPr id="22" name="Text 20"/>
          <p:cNvSpPr/>
          <p:nvPr/>
        </p:nvSpPr>
        <p:spPr>
          <a:xfrm>
            <a:off x="7223760" y="4434840"/>
            <a:ext cx="457200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Практичне застосування</a:t>
            </a:r>
            <a:endParaRPr lang="en-US" sz="1600" dirty="0"/>
          </a:p>
        </p:txBody>
      </p:sp>
      <p:sp>
        <p:nvSpPr>
          <p:cNvPr id="23" name="Text 21"/>
          <p:cNvSpPr/>
          <p:nvPr/>
        </p:nvSpPr>
        <p:spPr>
          <a:xfrm>
            <a:off x="7223760" y="4846320"/>
            <a:ext cx="4572000" cy="6400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використання теорії корисності в управлінських рішеннях</a:t>
            </a:r>
            <a:endParaRPr lang="en-US" sz="1300" dirty="0"/>
          </a:p>
        </p:txBody>
      </p:sp>
      <p:sp>
        <p:nvSpPr>
          <p:cNvPr id="24" name="Text 22"/>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5" name="Text 23"/>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02 / 25</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ВСТУП</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Чому кількісних показників ризику недостатньо</a:t>
            </a:r>
            <a:endParaRPr lang="en-US" sz="2400" dirty="0"/>
          </a:p>
        </p:txBody>
      </p:sp>
      <p:sp>
        <p:nvSpPr>
          <p:cNvPr id="6" name="Text 4"/>
          <p:cNvSpPr/>
          <p:nvPr/>
        </p:nvSpPr>
        <p:spPr>
          <a:xfrm>
            <a:off x="457200" y="1234440"/>
            <a:ext cx="11247120" cy="118872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Середньоквадратичне відхилення чи коефіцієнт варіації описують об’єктивний розкид результатів, але не враховують суб’єктивне ставлення особи, що приймає рішення (ОПР), до ризику. Дві людини з однаковими числовими оцінками ризику можуть обрати різні альтернативи — саме тому потрібна теорія корисності.</a:t>
            </a:r>
            <a:endParaRPr lang="en-US" sz="1500" dirty="0"/>
          </a:p>
        </p:txBody>
      </p:sp>
      <p:sp>
        <p:nvSpPr>
          <p:cNvPr id="7" name="Shape 5"/>
          <p:cNvSpPr/>
          <p:nvPr/>
        </p:nvSpPr>
        <p:spPr>
          <a:xfrm>
            <a:off x="457200" y="2651760"/>
            <a:ext cx="3657600" cy="3017520"/>
          </a:xfrm>
          <a:prstGeom prst="roundRect">
            <a:avLst>
              <a:gd name="adj" fmla="val 3030"/>
            </a:avLst>
          </a:prstGeom>
          <a:solidFill>
            <a:srgbClr val="FFFFFF"/>
          </a:solidFill>
          <a:ln/>
        </p:spPr>
      </p:sp>
      <p:sp>
        <p:nvSpPr>
          <p:cNvPr id="8" name="Shape 6"/>
          <p:cNvSpPr/>
          <p:nvPr/>
        </p:nvSpPr>
        <p:spPr>
          <a:xfrm>
            <a:off x="457200" y="2651760"/>
            <a:ext cx="3657600" cy="109728"/>
          </a:xfrm>
          <a:prstGeom prst="rect">
            <a:avLst/>
          </a:prstGeom>
          <a:solidFill>
            <a:srgbClr val="C9A227"/>
          </a:solidFill>
          <a:ln w="12700">
            <a:solidFill>
              <a:srgbClr val="333333"/>
            </a:solidFill>
            <a:prstDash val="solid"/>
          </a:ln>
        </p:spPr>
      </p:sp>
      <p:sp>
        <p:nvSpPr>
          <p:cNvPr id="9" name="Text 7"/>
          <p:cNvSpPr/>
          <p:nvPr/>
        </p:nvSpPr>
        <p:spPr>
          <a:xfrm>
            <a:off x="685800" y="2971800"/>
            <a:ext cx="3200400" cy="5486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Суб’єктивність вибору</a:t>
            </a:r>
            <a:endParaRPr lang="en-US" sz="1600" dirty="0"/>
          </a:p>
        </p:txBody>
      </p:sp>
      <p:sp>
        <p:nvSpPr>
          <p:cNvPr id="10" name="Text 8"/>
          <p:cNvSpPr/>
          <p:nvPr/>
        </p:nvSpPr>
        <p:spPr>
          <a:xfrm>
            <a:off x="685800" y="3703320"/>
            <a:ext cx="3200400" cy="164592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Одна й та сама лотерея може бути прийнятною для одного підприємця і неприйнятною для іншого.</a:t>
            </a:r>
            <a:endParaRPr lang="en-US" sz="1400" dirty="0"/>
          </a:p>
        </p:txBody>
      </p:sp>
      <p:sp>
        <p:nvSpPr>
          <p:cNvPr id="11" name="Shape 9"/>
          <p:cNvSpPr/>
          <p:nvPr/>
        </p:nvSpPr>
        <p:spPr>
          <a:xfrm>
            <a:off x="4297680" y="2651760"/>
            <a:ext cx="3657600" cy="3017520"/>
          </a:xfrm>
          <a:prstGeom prst="roundRect">
            <a:avLst>
              <a:gd name="adj" fmla="val 3030"/>
            </a:avLst>
          </a:prstGeom>
          <a:solidFill>
            <a:srgbClr val="FFFFFF"/>
          </a:solidFill>
          <a:ln/>
        </p:spPr>
      </p:sp>
      <p:sp>
        <p:nvSpPr>
          <p:cNvPr id="12" name="Shape 10"/>
          <p:cNvSpPr/>
          <p:nvPr/>
        </p:nvSpPr>
        <p:spPr>
          <a:xfrm>
            <a:off x="4297680" y="2651760"/>
            <a:ext cx="3657600" cy="109728"/>
          </a:xfrm>
          <a:prstGeom prst="rect">
            <a:avLst/>
          </a:prstGeom>
          <a:solidFill>
            <a:srgbClr val="C9A227"/>
          </a:solidFill>
          <a:ln w="12700">
            <a:solidFill>
              <a:srgbClr val="333333"/>
            </a:solidFill>
            <a:prstDash val="solid"/>
          </a:ln>
        </p:spPr>
      </p:sp>
      <p:sp>
        <p:nvSpPr>
          <p:cNvPr id="13" name="Text 11"/>
          <p:cNvSpPr/>
          <p:nvPr/>
        </p:nvSpPr>
        <p:spPr>
          <a:xfrm>
            <a:off x="4526280" y="2971800"/>
            <a:ext cx="3200400" cy="5486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Максимізація корисності</a:t>
            </a:r>
            <a:endParaRPr lang="en-US" sz="1600" dirty="0"/>
          </a:p>
        </p:txBody>
      </p:sp>
      <p:sp>
        <p:nvSpPr>
          <p:cNvPr id="14" name="Text 12"/>
          <p:cNvSpPr/>
          <p:nvPr/>
        </p:nvSpPr>
        <p:spPr>
          <a:xfrm>
            <a:off x="4526280" y="3703320"/>
            <a:ext cx="3200400" cy="164592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Раціональна ОПР обирає альтернативу з найбільшою очікуваною корисністю, а не обов’язково з найбільшим очікуваним прибутком.</a:t>
            </a:r>
            <a:endParaRPr lang="en-US" sz="1400" dirty="0"/>
          </a:p>
        </p:txBody>
      </p:sp>
      <p:sp>
        <p:nvSpPr>
          <p:cNvPr id="15" name="Shape 13"/>
          <p:cNvSpPr/>
          <p:nvPr/>
        </p:nvSpPr>
        <p:spPr>
          <a:xfrm>
            <a:off x="8138160" y="2651760"/>
            <a:ext cx="3657600" cy="3017520"/>
          </a:xfrm>
          <a:prstGeom prst="roundRect">
            <a:avLst>
              <a:gd name="adj" fmla="val 3030"/>
            </a:avLst>
          </a:prstGeom>
          <a:solidFill>
            <a:srgbClr val="FFFFFF"/>
          </a:solidFill>
          <a:ln/>
        </p:spPr>
      </p:sp>
      <p:sp>
        <p:nvSpPr>
          <p:cNvPr id="16" name="Shape 14"/>
          <p:cNvSpPr/>
          <p:nvPr/>
        </p:nvSpPr>
        <p:spPr>
          <a:xfrm>
            <a:off x="8138160" y="2651760"/>
            <a:ext cx="3657600" cy="109728"/>
          </a:xfrm>
          <a:prstGeom prst="rect">
            <a:avLst/>
          </a:prstGeom>
          <a:solidFill>
            <a:srgbClr val="C9A227"/>
          </a:solidFill>
          <a:ln w="12700">
            <a:solidFill>
              <a:srgbClr val="333333"/>
            </a:solidFill>
            <a:prstDash val="solid"/>
          </a:ln>
        </p:spPr>
      </p:sp>
      <p:sp>
        <p:nvSpPr>
          <p:cNvPr id="17" name="Text 15"/>
          <p:cNvSpPr/>
          <p:nvPr/>
        </p:nvSpPr>
        <p:spPr>
          <a:xfrm>
            <a:off x="8366760" y="2971800"/>
            <a:ext cx="3200400" cy="5486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Індивідуальна функція</a:t>
            </a:r>
            <a:endParaRPr lang="en-US" sz="1600" dirty="0"/>
          </a:p>
        </p:txBody>
      </p:sp>
      <p:sp>
        <p:nvSpPr>
          <p:cNvPr id="18" name="Text 16"/>
          <p:cNvSpPr/>
          <p:nvPr/>
        </p:nvSpPr>
        <p:spPr>
          <a:xfrm>
            <a:off x="8366760" y="3703320"/>
            <a:ext cx="3200400" cy="164592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Кожна ОПР має власну функцію корисності, що відображає її пріоритети та ставлення до ризику.</a:t>
            </a:r>
            <a:endParaRPr lang="en-US" sz="1400" dirty="0"/>
          </a:p>
        </p:txBody>
      </p:sp>
      <p:sp>
        <p:nvSpPr>
          <p:cNvPr id="19" name="Text 17"/>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0" name="Text 1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03 / 25</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5.1  ЗАСАДИ ТЕОРІЇ КОРИСНОСТІ</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Поняття корисності в теорії прийняття рішень</a:t>
            </a:r>
            <a:endParaRPr lang="en-US" sz="2400" dirty="0"/>
          </a:p>
        </p:txBody>
      </p:sp>
      <p:sp>
        <p:nvSpPr>
          <p:cNvPr id="6" name="Shape 4"/>
          <p:cNvSpPr/>
          <p:nvPr/>
        </p:nvSpPr>
        <p:spPr>
          <a:xfrm>
            <a:off x="457200" y="1280160"/>
            <a:ext cx="11247120" cy="1463040"/>
          </a:xfrm>
          <a:prstGeom prst="roundRect">
            <a:avLst>
              <a:gd name="adj" fmla="val 5000"/>
            </a:avLst>
          </a:prstGeom>
          <a:solidFill>
            <a:srgbClr val="FFFFFF"/>
          </a:solidFill>
          <a:ln/>
        </p:spPr>
      </p:sp>
      <p:sp>
        <p:nvSpPr>
          <p:cNvPr id="7" name="Text 5"/>
          <p:cNvSpPr/>
          <p:nvPr/>
        </p:nvSpPr>
        <p:spPr>
          <a:xfrm>
            <a:off x="685800" y="1463040"/>
            <a:ext cx="10789920" cy="118872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Корисність — це деяке число, яке особа, що приймає рішення, приписує кожному можливому результату. Воно відображає ступінь задоволеності (цінності) цього результату для конкретної ОПР. Функція корисності U(x) показує, яку корисність ОПР надає кожному можливому значенню результату x.</a:t>
            </a:r>
            <a:endParaRPr lang="en-US" sz="1500" dirty="0"/>
          </a:p>
        </p:txBody>
      </p:sp>
      <p:sp>
        <p:nvSpPr>
          <p:cNvPr id="8" name="Shape 6"/>
          <p:cNvSpPr/>
          <p:nvPr/>
        </p:nvSpPr>
        <p:spPr>
          <a:xfrm>
            <a:off x="457200" y="3017520"/>
            <a:ext cx="3657600" cy="2651760"/>
          </a:xfrm>
          <a:prstGeom prst="roundRect">
            <a:avLst>
              <a:gd name="adj" fmla="val 3448"/>
            </a:avLst>
          </a:prstGeom>
          <a:solidFill>
            <a:srgbClr val="1A2B4A"/>
          </a:solidFill>
          <a:ln/>
        </p:spPr>
      </p:sp>
      <p:sp>
        <p:nvSpPr>
          <p:cNvPr id="9" name="Text 7"/>
          <p:cNvSpPr/>
          <p:nvPr/>
        </p:nvSpPr>
        <p:spPr>
          <a:xfrm>
            <a:off x="685800" y="3291840"/>
            <a:ext cx="3200400" cy="50292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Не грошова міра</a:t>
            </a:r>
            <a:endParaRPr lang="en-US" sz="1600" dirty="0"/>
          </a:p>
        </p:txBody>
      </p:sp>
      <p:sp>
        <p:nvSpPr>
          <p:cNvPr id="10" name="Text 8"/>
          <p:cNvSpPr/>
          <p:nvPr/>
        </p:nvSpPr>
        <p:spPr>
          <a:xfrm>
            <a:off x="685800" y="3977640"/>
            <a:ext cx="3200400" cy="13716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Корисність вимірює суб’єктивну цінність, а не об’єктивну грошову величину.</a:t>
            </a:r>
            <a:endParaRPr lang="en-US" sz="1400" dirty="0"/>
          </a:p>
        </p:txBody>
      </p:sp>
      <p:sp>
        <p:nvSpPr>
          <p:cNvPr id="11" name="Shape 9"/>
          <p:cNvSpPr/>
          <p:nvPr/>
        </p:nvSpPr>
        <p:spPr>
          <a:xfrm>
            <a:off x="4297680" y="3017520"/>
            <a:ext cx="3657600" cy="2651760"/>
          </a:xfrm>
          <a:prstGeom prst="roundRect">
            <a:avLst>
              <a:gd name="adj" fmla="val 3448"/>
            </a:avLst>
          </a:prstGeom>
          <a:solidFill>
            <a:srgbClr val="1A2B4A"/>
          </a:solidFill>
          <a:ln/>
        </p:spPr>
      </p:sp>
      <p:sp>
        <p:nvSpPr>
          <p:cNvPr id="12" name="Text 10"/>
          <p:cNvSpPr/>
          <p:nvPr/>
        </p:nvSpPr>
        <p:spPr>
          <a:xfrm>
            <a:off x="4526280" y="3291840"/>
            <a:ext cx="3200400" cy="50292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Індивідуальність</a:t>
            </a:r>
            <a:endParaRPr lang="en-US" sz="1600" dirty="0"/>
          </a:p>
        </p:txBody>
      </p:sp>
      <p:sp>
        <p:nvSpPr>
          <p:cNvPr id="13" name="Text 11"/>
          <p:cNvSpPr/>
          <p:nvPr/>
        </p:nvSpPr>
        <p:spPr>
          <a:xfrm>
            <a:off x="4526280" y="3977640"/>
            <a:ext cx="3200400" cy="13716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У кожної ОПР своя функція корисності, залежна від досвіду, багатства, темпераменту.</a:t>
            </a:r>
            <a:endParaRPr lang="en-US" sz="1400" dirty="0"/>
          </a:p>
        </p:txBody>
      </p:sp>
      <p:sp>
        <p:nvSpPr>
          <p:cNvPr id="14" name="Shape 12"/>
          <p:cNvSpPr/>
          <p:nvPr/>
        </p:nvSpPr>
        <p:spPr>
          <a:xfrm>
            <a:off x="8138160" y="3017520"/>
            <a:ext cx="3657600" cy="2651760"/>
          </a:xfrm>
          <a:prstGeom prst="roundRect">
            <a:avLst>
              <a:gd name="adj" fmla="val 3448"/>
            </a:avLst>
          </a:prstGeom>
          <a:solidFill>
            <a:srgbClr val="1A2B4A"/>
          </a:solidFill>
          <a:ln/>
        </p:spPr>
      </p:sp>
      <p:sp>
        <p:nvSpPr>
          <p:cNvPr id="15" name="Text 13"/>
          <p:cNvSpPr/>
          <p:nvPr/>
        </p:nvSpPr>
        <p:spPr>
          <a:xfrm>
            <a:off x="8366760" y="3291840"/>
            <a:ext cx="3200400" cy="50292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Основа вибору</a:t>
            </a:r>
            <a:endParaRPr lang="en-US" sz="1600" dirty="0"/>
          </a:p>
        </p:txBody>
      </p:sp>
      <p:sp>
        <p:nvSpPr>
          <p:cNvPr id="16" name="Text 14"/>
          <p:cNvSpPr/>
          <p:nvPr/>
        </p:nvSpPr>
        <p:spPr>
          <a:xfrm>
            <a:off x="8366760" y="3977640"/>
            <a:ext cx="3200400" cy="137160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Раціональна ОПР максимізує очікувану (середню) корисність альтернатив.</a:t>
            </a:r>
            <a:endParaRPr lang="en-US" sz="14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04 / 25</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5.1  ЗАСАДИ ТЕОРІЇ КОРИСНОСТІ</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Історичні витоки теорії корисності</a:t>
            </a:r>
            <a:endParaRPr lang="en-US" sz="2400" dirty="0"/>
          </a:p>
        </p:txBody>
      </p:sp>
      <p:sp>
        <p:nvSpPr>
          <p:cNvPr id="6" name="Shape 4"/>
          <p:cNvSpPr/>
          <p:nvPr/>
        </p:nvSpPr>
        <p:spPr>
          <a:xfrm>
            <a:off x="457200" y="1280160"/>
            <a:ext cx="11247120" cy="1463040"/>
          </a:xfrm>
          <a:prstGeom prst="roundRect">
            <a:avLst>
              <a:gd name="adj" fmla="val 5000"/>
            </a:avLst>
          </a:prstGeom>
          <a:solidFill>
            <a:srgbClr val="FFFFFF"/>
          </a:solidFill>
          <a:ln/>
        </p:spPr>
      </p:sp>
      <p:sp>
        <p:nvSpPr>
          <p:cNvPr id="7" name="Text 5"/>
          <p:cNvSpPr/>
          <p:nvPr/>
        </p:nvSpPr>
        <p:spPr>
          <a:xfrm>
            <a:off x="685800" y="14630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Даніїл Бернуллі (1738)</a:t>
            </a:r>
            <a:endParaRPr lang="en-US" sz="1600" dirty="0"/>
          </a:p>
        </p:txBody>
      </p:sp>
      <p:sp>
        <p:nvSpPr>
          <p:cNvPr id="8" name="Text 6"/>
          <p:cNvSpPr/>
          <p:nvPr/>
        </p:nvSpPr>
        <p:spPr>
          <a:xfrm>
            <a:off x="685800" y="19202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У роботі про Санкт-Петербурзький парадокс запропонував, що люди максимізують не очікуваний виграш, а очікувану корисність багатства. Гранична корисність багатства зменшується.</a:t>
            </a:r>
            <a:endParaRPr lang="en-US" sz="1400" dirty="0"/>
          </a:p>
        </p:txBody>
      </p:sp>
      <p:sp>
        <p:nvSpPr>
          <p:cNvPr id="9" name="Shape 7"/>
          <p:cNvSpPr/>
          <p:nvPr/>
        </p:nvSpPr>
        <p:spPr>
          <a:xfrm>
            <a:off x="457200" y="2880360"/>
            <a:ext cx="11247120" cy="1463040"/>
          </a:xfrm>
          <a:prstGeom prst="roundRect">
            <a:avLst>
              <a:gd name="adj" fmla="val 5000"/>
            </a:avLst>
          </a:prstGeom>
          <a:solidFill>
            <a:srgbClr val="FFFFFF"/>
          </a:solidFill>
          <a:ln/>
        </p:spPr>
      </p:sp>
      <p:sp>
        <p:nvSpPr>
          <p:cNvPr id="10" name="Text 8"/>
          <p:cNvSpPr/>
          <p:nvPr/>
        </p:nvSpPr>
        <p:spPr>
          <a:xfrm>
            <a:off x="685800" y="30632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Дж. фон Нейман і О. Моргенштерн (1944)</a:t>
            </a:r>
            <a:endParaRPr lang="en-US" sz="1600" dirty="0"/>
          </a:p>
        </p:txBody>
      </p:sp>
      <p:sp>
        <p:nvSpPr>
          <p:cNvPr id="11" name="Text 9"/>
          <p:cNvSpPr/>
          <p:nvPr/>
        </p:nvSpPr>
        <p:spPr>
          <a:xfrm>
            <a:off x="685800" y="35204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У книзі «Теорія ігор і економічна поведінка» сформулювали аксіоми раціональної поведінки та довели існування функції корисності, що описує вибір в умовах ризику.</a:t>
            </a:r>
            <a:endParaRPr lang="en-US" sz="1400" dirty="0"/>
          </a:p>
        </p:txBody>
      </p:sp>
      <p:sp>
        <p:nvSpPr>
          <p:cNvPr id="12" name="Shape 10"/>
          <p:cNvSpPr/>
          <p:nvPr/>
        </p:nvSpPr>
        <p:spPr>
          <a:xfrm>
            <a:off x="457200" y="4480560"/>
            <a:ext cx="11247120" cy="1463040"/>
          </a:xfrm>
          <a:prstGeom prst="roundRect">
            <a:avLst>
              <a:gd name="adj" fmla="val 5000"/>
            </a:avLst>
          </a:prstGeom>
          <a:solidFill>
            <a:srgbClr val="FFFFFF"/>
          </a:solidFill>
          <a:ln/>
        </p:spPr>
      </p:sp>
      <p:sp>
        <p:nvSpPr>
          <p:cNvPr id="13" name="Text 11"/>
          <p:cNvSpPr/>
          <p:nvPr/>
        </p:nvSpPr>
        <p:spPr>
          <a:xfrm>
            <a:off x="685800" y="46634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Сучасний розвиток</a:t>
            </a:r>
            <a:endParaRPr lang="en-US" sz="1600" dirty="0"/>
          </a:p>
        </p:txBody>
      </p:sp>
      <p:sp>
        <p:nvSpPr>
          <p:cNvPr id="14" name="Text 12"/>
          <p:cNvSpPr/>
          <p:nvPr/>
        </p:nvSpPr>
        <p:spPr>
          <a:xfrm>
            <a:off x="685800" y="51206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Теорія очікуваної корисності стала фундаментом економіки ризику, страхування, фінансів і поведінкової економіки (хоча пізніше з’явилися альтернативні моделі — проспект-теорія тощо).</a:t>
            </a:r>
            <a:endParaRPr lang="en-US" sz="1400" dirty="0"/>
          </a:p>
        </p:txBody>
      </p:sp>
      <p:sp>
        <p:nvSpPr>
          <p:cNvPr id="15" name="Text 13"/>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6" name="Text 14"/>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05 / 25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5.1  ЗАСАДИ ТЕОРІЇ КОРИСНОСТІ</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Роль теорії корисності в процесах прийняття рішень</a:t>
            </a:r>
            <a:endParaRPr lang="en-US" sz="2200" dirty="0"/>
          </a:p>
        </p:txBody>
      </p:sp>
      <p:sp>
        <p:nvSpPr>
          <p:cNvPr id="6" name="Shape 4"/>
          <p:cNvSpPr/>
          <p:nvPr/>
        </p:nvSpPr>
        <p:spPr>
          <a:xfrm>
            <a:off x="457200" y="1234440"/>
            <a:ext cx="11247120" cy="1051560"/>
          </a:xfrm>
          <a:prstGeom prst="roundRect">
            <a:avLst>
              <a:gd name="adj" fmla="val 6957"/>
            </a:avLst>
          </a:prstGeom>
          <a:solidFill>
            <a:srgbClr val="FFFFFF"/>
          </a:solidFill>
          <a:ln/>
        </p:spPr>
      </p:sp>
      <p:sp>
        <p:nvSpPr>
          <p:cNvPr id="7" name="Text 5"/>
          <p:cNvSpPr/>
          <p:nvPr/>
        </p:nvSpPr>
        <p:spPr>
          <a:xfrm>
            <a:off x="685800" y="150876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1</a:t>
            </a:r>
            <a:endParaRPr lang="en-US" sz="1800" dirty="0"/>
          </a:p>
        </p:txBody>
      </p:sp>
      <p:sp>
        <p:nvSpPr>
          <p:cNvPr id="8" name="Text 6"/>
          <p:cNvSpPr/>
          <p:nvPr/>
        </p:nvSpPr>
        <p:spPr>
          <a:xfrm>
            <a:off x="1554480" y="137160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Формалізація переваг</a:t>
            </a:r>
            <a:endParaRPr lang="en-US" sz="1600" dirty="0"/>
          </a:p>
        </p:txBody>
      </p:sp>
      <p:sp>
        <p:nvSpPr>
          <p:cNvPr id="9" name="Text 7"/>
          <p:cNvSpPr/>
          <p:nvPr/>
        </p:nvSpPr>
        <p:spPr>
          <a:xfrm>
            <a:off x="1554480" y="173736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Переводить якісні уподобання ОПР у числову шкалу, з якою можна виконувати обчислення.</a:t>
            </a:r>
            <a:endParaRPr lang="en-US" sz="1400" dirty="0"/>
          </a:p>
        </p:txBody>
      </p:sp>
      <p:sp>
        <p:nvSpPr>
          <p:cNvPr id="10" name="Shape 8"/>
          <p:cNvSpPr/>
          <p:nvPr/>
        </p:nvSpPr>
        <p:spPr>
          <a:xfrm>
            <a:off x="457200" y="2423160"/>
            <a:ext cx="11247120" cy="1051560"/>
          </a:xfrm>
          <a:prstGeom prst="roundRect">
            <a:avLst>
              <a:gd name="adj" fmla="val 6957"/>
            </a:avLst>
          </a:prstGeom>
          <a:solidFill>
            <a:srgbClr val="FFFFFF"/>
          </a:solidFill>
          <a:ln/>
        </p:spPr>
      </p:sp>
      <p:sp>
        <p:nvSpPr>
          <p:cNvPr id="11" name="Text 9"/>
          <p:cNvSpPr/>
          <p:nvPr/>
        </p:nvSpPr>
        <p:spPr>
          <a:xfrm>
            <a:off x="685800" y="269748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2</a:t>
            </a:r>
            <a:endParaRPr lang="en-US" sz="1800" dirty="0"/>
          </a:p>
        </p:txBody>
      </p:sp>
      <p:sp>
        <p:nvSpPr>
          <p:cNvPr id="12" name="Text 10"/>
          <p:cNvSpPr/>
          <p:nvPr/>
        </p:nvSpPr>
        <p:spPr>
          <a:xfrm>
            <a:off x="1554480" y="256032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Порівняння альтернатив</a:t>
            </a:r>
            <a:endParaRPr lang="en-US" sz="1600" dirty="0"/>
          </a:p>
        </p:txBody>
      </p:sp>
      <p:sp>
        <p:nvSpPr>
          <p:cNvPr id="13" name="Text 11"/>
          <p:cNvSpPr/>
          <p:nvPr/>
        </p:nvSpPr>
        <p:spPr>
          <a:xfrm>
            <a:off x="1554480" y="292608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Дозволяє порівнювати ризиковані варіанти через очікувану корисність, а не лише через очікуваний прибуток.</a:t>
            </a:r>
            <a:endParaRPr lang="en-US" sz="1400" dirty="0"/>
          </a:p>
        </p:txBody>
      </p:sp>
      <p:sp>
        <p:nvSpPr>
          <p:cNvPr id="14" name="Shape 12"/>
          <p:cNvSpPr/>
          <p:nvPr/>
        </p:nvSpPr>
        <p:spPr>
          <a:xfrm>
            <a:off x="457200" y="3611880"/>
            <a:ext cx="11247120" cy="1051560"/>
          </a:xfrm>
          <a:prstGeom prst="roundRect">
            <a:avLst>
              <a:gd name="adj" fmla="val 6957"/>
            </a:avLst>
          </a:prstGeom>
          <a:solidFill>
            <a:srgbClr val="FFFFFF"/>
          </a:solidFill>
          <a:ln/>
        </p:spPr>
      </p:sp>
      <p:sp>
        <p:nvSpPr>
          <p:cNvPr id="15" name="Text 13"/>
          <p:cNvSpPr/>
          <p:nvPr/>
        </p:nvSpPr>
        <p:spPr>
          <a:xfrm>
            <a:off x="685800" y="388620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3</a:t>
            </a:r>
            <a:endParaRPr lang="en-US" sz="1800" dirty="0"/>
          </a:p>
        </p:txBody>
      </p:sp>
      <p:sp>
        <p:nvSpPr>
          <p:cNvPr id="16" name="Text 14"/>
          <p:cNvSpPr/>
          <p:nvPr/>
        </p:nvSpPr>
        <p:spPr>
          <a:xfrm>
            <a:off x="1554480" y="374904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Врахування ставлення до ризику</a:t>
            </a:r>
            <a:endParaRPr lang="en-US" sz="1600" dirty="0"/>
          </a:p>
        </p:txBody>
      </p:sp>
      <p:sp>
        <p:nvSpPr>
          <p:cNvPr id="17" name="Text 15"/>
          <p:cNvSpPr/>
          <p:nvPr/>
        </p:nvSpPr>
        <p:spPr>
          <a:xfrm>
            <a:off x="1554480" y="411480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Форма функції корисності безпосередньо відображає схильність чи несхильність ОПР до ризику.</a:t>
            </a:r>
            <a:endParaRPr lang="en-US" sz="1400" dirty="0"/>
          </a:p>
        </p:txBody>
      </p:sp>
      <p:sp>
        <p:nvSpPr>
          <p:cNvPr id="18" name="Shape 16"/>
          <p:cNvSpPr/>
          <p:nvPr/>
        </p:nvSpPr>
        <p:spPr>
          <a:xfrm>
            <a:off x="457200" y="4800600"/>
            <a:ext cx="11247120" cy="1051560"/>
          </a:xfrm>
          <a:prstGeom prst="roundRect">
            <a:avLst>
              <a:gd name="adj" fmla="val 6957"/>
            </a:avLst>
          </a:prstGeom>
          <a:solidFill>
            <a:srgbClr val="FFFFFF"/>
          </a:solidFill>
          <a:ln/>
        </p:spPr>
      </p:sp>
      <p:sp>
        <p:nvSpPr>
          <p:cNvPr id="19" name="Text 17"/>
          <p:cNvSpPr/>
          <p:nvPr/>
        </p:nvSpPr>
        <p:spPr>
          <a:xfrm>
            <a:off x="685800" y="507492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4</a:t>
            </a:r>
            <a:endParaRPr lang="en-US" sz="1800" dirty="0"/>
          </a:p>
        </p:txBody>
      </p:sp>
      <p:sp>
        <p:nvSpPr>
          <p:cNvPr id="20" name="Text 18"/>
          <p:cNvSpPr/>
          <p:nvPr/>
        </p:nvSpPr>
        <p:spPr>
          <a:xfrm>
            <a:off x="1554480" y="493776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Обґрунтування страхування</a:t>
            </a:r>
            <a:endParaRPr lang="en-US" sz="1600" dirty="0"/>
          </a:p>
        </p:txBody>
      </p:sp>
      <p:sp>
        <p:nvSpPr>
          <p:cNvPr id="21" name="Text 19"/>
          <p:cNvSpPr/>
          <p:nvPr/>
        </p:nvSpPr>
        <p:spPr>
          <a:xfrm>
            <a:off x="1554480" y="530352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Пояснює, чому раціональна людина купує страховку навіть за «невигідною» з точки зору математичного сподівання ціною.</a:t>
            </a:r>
            <a:endParaRPr lang="en-US" sz="1400" dirty="0"/>
          </a:p>
        </p:txBody>
      </p:sp>
      <p:sp>
        <p:nvSpPr>
          <p:cNvPr id="22" name="Text 20"/>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3" name="Text 2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06 / 25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5.2  ПОБУДОВА ФУНКЦІЇ КОРИСНОСТІ</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Методичні підходи до побудови функції корисності</a:t>
            </a:r>
            <a:endParaRPr lang="en-US" sz="2200" dirty="0"/>
          </a:p>
        </p:txBody>
      </p:sp>
      <p:sp>
        <p:nvSpPr>
          <p:cNvPr id="6" name="Text 4"/>
          <p:cNvSpPr/>
          <p:nvPr/>
        </p:nvSpPr>
        <p:spPr>
          <a:xfrm>
            <a:off x="457200" y="1234440"/>
            <a:ext cx="11247120" cy="82296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Побудова індивідуальної функції корисності — ключовий етап застосування теорії. Найпоширеніший практичний підхід базується на концепції лотереї Неймана–Моргенштерна.</a:t>
            </a:r>
            <a:endParaRPr lang="en-US" sz="1500" dirty="0"/>
          </a:p>
        </p:txBody>
      </p:sp>
      <p:sp>
        <p:nvSpPr>
          <p:cNvPr id="7" name="Shape 5"/>
          <p:cNvSpPr/>
          <p:nvPr/>
        </p:nvSpPr>
        <p:spPr>
          <a:xfrm>
            <a:off x="457200" y="2194560"/>
            <a:ext cx="11247120" cy="1143000"/>
          </a:xfrm>
          <a:prstGeom prst="roundRect">
            <a:avLst>
              <a:gd name="adj" fmla="val 6400"/>
            </a:avLst>
          </a:prstGeom>
          <a:solidFill>
            <a:srgbClr val="FFFFFF"/>
          </a:solidFill>
          <a:ln/>
        </p:spPr>
      </p:sp>
      <p:sp>
        <p:nvSpPr>
          <p:cNvPr id="8" name="Text 6"/>
          <p:cNvSpPr/>
          <p:nvPr/>
        </p:nvSpPr>
        <p:spPr>
          <a:xfrm>
            <a:off x="685800" y="246888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1</a:t>
            </a:r>
            <a:endParaRPr lang="en-US" sz="1800" dirty="0"/>
          </a:p>
        </p:txBody>
      </p:sp>
      <p:sp>
        <p:nvSpPr>
          <p:cNvPr id="9" name="Text 7"/>
          <p:cNvSpPr/>
          <p:nvPr/>
        </p:nvSpPr>
        <p:spPr>
          <a:xfrm>
            <a:off x="1554480" y="233172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Визначення крайніх точок</a:t>
            </a:r>
            <a:endParaRPr lang="en-US" sz="1600" dirty="0"/>
          </a:p>
        </p:txBody>
      </p:sp>
      <p:sp>
        <p:nvSpPr>
          <p:cNvPr id="10" name="Text 8"/>
          <p:cNvSpPr/>
          <p:nvPr/>
        </p:nvSpPr>
        <p:spPr>
          <a:xfrm>
            <a:off x="1554480" y="2697480"/>
            <a:ext cx="9784080" cy="5029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Обирають найгірший (xmin) і найкращий (xmax) можливі результати. Присвоюють U(xmin) = 0, U(xmax) = 1 (або 100).</a:t>
            </a:r>
            <a:endParaRPr lang="en-US" sz="1300" dirty="0"/>
          </a:p>
        </p:txBody>
      </p:sp>
      <p:sp>
        <p:nvSpPr>
          <p:cNvPr id="11" name="Shape 9"/>
          <p:cNvSpPr/>
          <p:nvPr/>
        </p:nvSpPr>
        <p:spPr>
          <a:xfrm>
            <a:off x="457200" y="3474720"/>
            <a:ext cx="11247120" cy="1143000"/>
          </a:xfrm>
          <a:prstGeom prst="roundRect">
            <a:avLst>
              <a:gd name="adj" fmla="val 6400"/>
            </a:avLst>
          </a:prstGeom>
          <a:solidFill>
            <a:srgbClr val="FFFFFF"/>
          </a:solidFill>
          <a:ln/>
        </p:spPr>
      </p:sp>
      <p:sp>
        <p:nvSpPr>
          <p:cNvPr id="12" name="Text 10"/>
          <p:cNvSpPr/>
          <p:nvPr/>
        </p:nvSpPr>
        <p:spPr>
          <a:xfrm>
            <a:off x="685800" y="374904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2</a:t>
            </a:r>
            <a:endParaRPr lang="en-US" sz="1800" dirty="0"/>
          </a:p>
        </p:txBody>
      </p:sp>
      <p:sp>
        <p:nvSpPr>
          <p:cNvPr id="13" name="Text 11"/>
          <p:cNvSpPr/>
          <p:nvPr/>
        </p:nvSpPr>
        <p:spPr>
          <a:xfrm>
            <a:off x="1554480" y="361188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Побудова лотереї</a:t>
            </a:r>
            <a:endParaRPr lang="en-US" sz="1600" dirty="0"/>
          </a:p>
        </p:txBody>
      </p:sp>
      <p:sp>
        <p:nvSpPr>
          <p:cNvPr id="14" name="Text 12"/>
          <p:cNvSpPr/>
          <p:nvPr/>
        </p:nvSpPr>
        <p:spPr>
          <a:xfrm>
            <a:off x="1554480" y="3977640"/>
            <a:ext cx="9784080" cy="5029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Для проміжного результату x запитують: при якій імовірності p ОПР байдуже між гарантованим x і лотереєю (xmin з імовірністю 1−p, xmax з імовірністю p)?</a:t>
            </a:r>
            <a:endParaRPr lang="en-US" sz="1300" dirty="0"/>
          </a:p>
        </p:txBody>
      </p:sp>
      <p:sp>
        <p:nvSpPr>
          <p:cNvPr id="15" name="Shape 13"/>
          <p:cNvSpPr/>
          <p:nvPr/>
        </p:nvSpPr>
        <p:spPr>
          <a:xfrm>
            <a:off x="457200" y="4754880"/>
            <a:ext cx="11247120" cy="1143000"/>
          </a:xfrm>
          <a:prstGeom prst="roundRect">
            <a:avLst>
              <a:gd name="adj" fmla="val 6400"/>
            </a:avLst>
          </a:prstGeom>
          <a:solidFill>
            <a:srgbClr val="FFFFFF"/>
          </a:solidFill>
          <a:ln/>
        </p:spPr>
      </p:sp>
      <p:sp>
        <p:nvSpPr>
          <p:cNvPr id="16" name="Text 14"/>
          <p:cNvSpPr/>
          <p:nvPr/>
        </p:nvSpPr>
        <p:spPr>
          <a:xfrm>
            <a:off x="685800" y="502920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3</a:t>
            </a:r>
            <a:endParaRPr lang="en-US" sz="1800" dirty="0"/>
          </a:p>
        </p:txBody>
      </p:sp>
      <p:sp>
        <p:nvSpPr>
          <p:cNvPr id="17" name="Text 15"/>
          <p:cNvSpPr/>
          <p:nvPr/>
        </p:nvSpPr>
        <p:spPr>
          <a:xfrm>
            <a:off x="1554480" y="489204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Обчислення корисності</a:t>
            </a:r>
            <a:endParaRPr lang="en-US" sz="1600" dirty="0"/>
          </a:p>
        </p:txBody>
      </p:sp>
      <p:sp>
        <p:nvSpPr>
          <p:cNvPr id="18" name="Text 16"/>
          <p:cNvSpPr/>
          <p:nvPr/>
        </p:nvSpPr>
        <p:spPr>
          <a:xfrm>
            <a:off x="1554480" y="5257800"/>
            <a:ext cx="9784080" cy="50292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U(x) = p · U(xmax) + (1−p) · U(xmin). Повторюють для кількох точок і будують криву.</a:t>
            </a:r>
            <a:endParaRPr lang="en-US" sz="1300" dirty="0"/>
          </a:p>
        </p:txBody>
      </p:sp>
      <p:sp>
        <p:nvSpPr>
          <p:cNvPr id="19" name="Text 17"/>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0" name="Text 1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07 / 25</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5.2  ПОБУДОВА ФУНКЦІЇ КОРИСНОСТІ</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Лотерея як інструмент вимірювання корисності</a:t>
            </a:r>
            <a:endParaRPr lang="en-US" sz="2400" dirty="0"/>
          </a:p>
        </p:txBody>
      </p:sp>
      <p:sp>
        <p:nvSpPr>
          <p:cNvPr id="6" name="Shape 4"/>
          <p:cNvSpPr/>
          <p:nvPr/>
        </p:nvSpPr>
        <p:spPr>
          <a:xfrm>
            <a:off x="457200" y="1280160"/>
            <a:ext cx="11247120" cy="1371600"/>
          </a:xfrm>
          <a:prstGeom prst="roundRect">
            <a:avLst>
              <a:gd name="adj" fmla="val 5333"/>
            </a:avLst>
          </a:prstGeom>
          <a:solidFill>
            <a:srgbClr val="FFFFFF"/>
          </a:solidFill>
          <a:ln/>
        </p:spPr>
      </p:sp>
      <p:sp>
        <p:nvSpPr>
          <p:cNvPr id="7" name="Text 5"/>
          <p:cNvSpPr/>
          <p:nvPr/>
        </p:nvSpPr>
        <p:spPr>
          <a:xfrm>
            <a:off x="685800" y="1463040"/>
            <a:ext cx="10789920" cy="109728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Лотерея L(x1, p; x2) — це випадкова ситуація, у якій з імовірністю p настає результат x1, а з імовірністю (1−p) — результат x2. Очікувана корисність лотереї: U(L) = p · U(x1) + (1−p) · U(x2).</a:t>
            </a:r>
            <a:endParaRPr lang="en-US" sz="1500" dirty="0"/>
          </a:p>
        </p:txBody>
      </p:sp>
      <p:sp>
        <p:nvSpPr>
          <p:cNvPr id="8" name="Shape 6"/>
          <p:cNvSpPr/>
          <p:nvPr/>
        </p:nvSpPr>
        <p:spPr>
          <a:xfrm>
            <a:off x="457200" y="2926080"/>
            <a:ext cx="3657600" cy="2834640"/>
          </a:xfrm>
          <a:prstGeom prst="roundRect">
            <a:avLst>
              <a:gd name="adj" fmla="val 3226"/>
            </a:avLst>
          </a:prstGeom>
          <a:solidFill>
            <a:srgbClr val="1A2B4A"/>
          </a:solidFill>
          <a:ln/>
        </p:spPr>
      </p:sp>
      <p:sp>
        <p:nvSpPr>
          <p:cNvPr id="9" name="Text 7"/>
          <p:cNvSpPr/>
          <p:nvPr/>
        </p:nvSpPr>
        <p:spPr>
          <a:xfrm>
            <a:off x="685800" y="3200400"/>
            <a:ext cx="3200400" cy="64008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Детермінований еквівалент</a:t>
            </a:r>
            <a:endParaRPr lang="en-US" sz="1500" dirty="0"/>
          </a:p>
        </p:txBody>
      </p:sp>
      <p:sp>
        <p:nvSpPr>
          <p:cNvPr id="10" name="Text 8"/>
          <p:cNvSpPr/>
          <p:nvPr/>
        </p:nvSpPr>
        <p:spPr>
          <a:xfrm>
            <a:off x="68580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Гарантована сума x̂, така що U(x̂) = U(L). ОПР байдуже між отриманням x̂ напевно і участю в лотереї.</a:t>
            </a:r>
            <a:endParaRPr lang="en-US" sz="1300" dirty="0"/>
          </a:p>
        </p:txBody>
      </p:sp>
      <p:sp>
        <p:nvSpPr>
          <p:cNvPr id="11" name="Shape 9"/>
          <p:cNvSpPr/>
          <p:nvPr/>
        </p:nvSpPr>
        <p:spPr>
          <a:xfrm>
            <a:off x="4297680" y="2926080"/>
            <a:ext cx="3657600" cy="2834640"/>
          </a:xfrm>
          <a:prstGeom prst="roundRect">
            <a:avLst>
              <a:gd name="adj" fmla="val 3226"/>
            </a:avLst>
          </a:prstGeom>
          <a:solidFill>
            <a:srgbClr val="1A2B4A"/>
          </a:solidFill>
          <a:ln/>
        </p:spPr>
      </p:sp>
      <p:sp>
        <p:nvSpPr>
          <p:cNvPr id="12" name="Text 10"/>
          <p:cNvSpPr/>
          <p:nvPr/>
        </p:nvSpPr>
        <p:spPr>
          <a:xfrm>
            <a:off x="4526280" y="3200400"/>
            <a:ext cx="3200400" cy="64008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Премія за ризик</a:t>
            </a:r>
            <a:endParaRPr lang="en-US" sz="1500" dirty="0"/>
          </a:p>
        </p:txBody>
      </p:sp>
      <p:sp>
        <p:nvSpPr>
          <p:cNvPr id="13" name="Text 11"/>
          <p:cNvSpPr/>
          <p:nvPr/>
        </p:nvSpPr>
        <p:spPr>
          <a:xfrm>
            <a:off x="452628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Різниця між математичним сподіванням лотереї M(L) і детермінованим еквівалентом x̂. Показує, скільки ОПР готова «заплатити» за уникнення ризику.</a:t>
            </a:r>
            <a:endParaRPr lang="en-US" sz="1300" dirty="0"/>
          </a:p>
        </p:txBody>
      </p:sp>
      <p:sp>
        <p:nvSpPr>
          <p:cNvPr id="14" name="Shape 12"/>
          <p:cNvSpPr/>
          <p:nvPr/>
        </p:nvSpPr>
        <p:spPr>
          <a:xfrm>
            <a:off x="8138160" y="2926080"/>
            <a:ext cx="3657600" cy="2834640"/>
          </a:xfrm>
          <a:prstGeom prst="roundRect">
            <a:avLst>
              <a:gd name="adj" fmla="val 3226"/>
            </a:avLst>
          </a:prstGeom>
          <a:solidFill>
            <a:srgbClr val="1A2B4A"/>
          </a:solidFill>
          <a:ln/>
        </p:spPr>
      </p:sp>
      <p:sp>
        <p:nvSpPr>
          <p:cNvPr id="15" name="Text 13"/>
          <p:cNvSpPr/>
          <p:nvPr/>
        </p:nvSpPr>
        <p:spPr>
          <a:xfrm>
            <a:off x="8366760" y="3200400"/>
            <a:ext cx="3200400" cy="64008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Страхова сума</a:t>
            </a:r>
            <a:endParaRPr lang="en-US" sz="1500" dirty="0"/>
          </a:p>
        </p:txBody>
      </p:sp>
      <p:sp>
        <p:nvSpPr>
          <p:cNvPr id="16" name="Text 14"/>
          <p:cNvSpPr/>
          <p:nvPr/>
        </p:nvSpPr>
        <p:spPr>
          <a:xfrm>
            <a:off x="836676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Максимальна сума, яку несхильна до ризику ОПР готова сплатити, щоб уникнути участі в ризикованій ситуації.</a:t>
            </a:r>
            <a:endParaRPr lang="en-US" sz="13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08 / 25</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5.2  ПОБУДОВА ФУНКЦІЇ КОРИСНОСТІ</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Очікувана корисність альтернативи</a:t>
            </a:r>
            <a:endParaRPr lang="en-US" sz="2600" dirty="0"/>
          </a:p>
        </p:txBody>
      </p:sp>
      <p:sp>
        <p:nvSpPr>
          <p:cNvPr id="6" name="Shape 4"/>
          <p:cNvSpPr/>
          <p:nvPr/>
        </p:nvSpPr>
        <p:spPr>
          <a:xfrm>
            <a:off x="457200" y="1280160"/>
            <a:ext cx="11247120" cy="1645920"/>
          </a:xfrm>
          <a:prstGeom prst="roundRect">
            <a:avLst>
              <a:gd name="adj" fmla="val 4444"/>
            </a:avLst>
          </a:prstGeom>
          <a:solidFill>
            <a:srgbClr val="FFFFFF"/>
          </a:solidFill>
          <a:ln/>
        </p:spPr>
      </p:sp>
      <p:sp>
        <p:nvSpPr>
          <p:cNvPr id="7" name="Text 5"/>
          <p:cNvSpPr/>
          <p:nvPr/>
        </p:nvSpPr>
        <p:spPr>
          <a:xfrm>
            <a:off x="685800" y="1417320"/>
            <a:ext cx="10789920" cy="137160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Якщо альтернатива A призводить до результатів x1, x2, …, xn з імовірностями p1, p2, …, pn, то очікувана корисність:</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U(A) = Σ pi · U(xi)</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Раціональна ОПР обирає альтернативу з найбільшою очікуваною корисністю.</a:t>
            </a:r>
            <a:endParaRPr lang="en-US" sz="1500" dirty="0"/>
          </a:p>
        </p:txBody>
      </p:sp>
      <p:sp>
        <p:nvSpPr>
          <p:cNvPr id="8" name="Shape 6"/>
          <p:cNvSpPr/>
          <p:nvPr/>
        </p:nvSpPr>
        <p:spPr>
          <a:xfrm>
            <a:off x="457200" y="3200400"/>
            <a:ext cx="5577840" cy="2468880"/>
          </a:xfrm>
          <a:prstGeom prst="roundRect">
            <a:avLst>
              <a:gd name="adj" fmla="val 3704"/>
            </a:avLst>
          </a:prstGeom>
          <a:solidFill>
            <a:srgbClr val="1A2B4A"/>
          </a:solidFill>
          <a:ln/>
        </p:spPr>
      </p:sp>
      <p:sp>
        <p:nvSpPr>
          <p:cNvPr id="9" name="Text 7"/>
          <p:cNvSpPr/>
          <p:nvPr/>
        </p:nvSpPr>
        <p:spPr>
          <a:xfrm>
            <a:off x="731520" y="3474720"/>
            <a:ext cx="5029200" cy="45720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Відмінність від M(X)</a:t>
            </a:r>
            <a:endParaRPr lang="en-US" sz="1600" dirty="0"/>
          </a:p>
        </p:txBody>
      </p:sp>
      <p:sp>
        <p:nvSpPr>
          <p:cNvPr id="10" name="Text 8"/>
          <p:cNvSpPr/>
          <p:nvPr/>
        </p:nvSpPr>
        <p:spPr>
          <a:xfrm>
            <a:off x="731520" y="4114800"/>
            <a:ext cx="5029200" cy="12801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Математичне сподівання прибутку M(X) = Σ pi · xi не враховує кривизну функції корисності. U(A) враховує.</a:t>
            </a:r>
            <a:endParaRPr lang="en-US" sz="1400" dirty="0"/>
          </a:p>
        </p:txBody>
      </p:sp>
      <p:sp>
        <p:nvSpPr>
          <p:cNvPr id="11" name="Shape 9"/>
          <p:cNvSpPr/>
          <p:nvPr/>
        </p:nvSpPr>
        <p:spPr>
          <a:xfrm>
            <a:off x="6309360" y="3200400"/>
            <a:ext cx="5577840" cy="2468880"/>
          </a:xfrm>
          <a:prstGeom prst="roundRect">
            <a:avLst>
              <a:gd name="adj" fmla="val 3704"/>
            </a:avLst>
          </a:prstGeom>
          <a:solidFill>
            <a:srgbClr val="1A2B4A"/>
          </a:solidFill>
          <a:ln/>
        </p:spPr>
      </p:sp>
      <p:sp>
        <p:nvSpPr>
          <p:cNvPr id="12" name="Text 10"/>
          <p:cNvSpPr/>
          <p:nvPr/>
        </p:nvSpPr>
        <p:spPr>
          <a:xfrm>
            <a:off x="6583680" y="3474720"/>
            <a:ext cx="5029200" cy="45720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Критерій вибору</a:t>
            </a:r>
            <a:endParaRPr lang="en-US" sz="1600" dirty="0"/>
          </a:p>
        </p:txBody>
      </p:sp>
      <p:sp>
        <p:nvSpPr>
          <p:cNvPr id="13" name="Text 11"/>
          <p:cNvSpPr/>
          <p:nvPr/>
        </p:nvSpPr>
        <p:spPr>
          <a:xfrm>
            <a:off x="6583680" y="4114800"/>
            <a:ext cx="5029200" cy="12801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При порівнянні двох альтернатив обирають ту, для якої U(A) є більшим, навіть якщо M(X) у неї менший.</a:t>
            </a:r>
            <a:endParaRPr lang="en-US" sz="1400" dirty="0"/>
          </a:p>
        </p:txBody>
      </p:sp>
      <p:sp>
        <p:nvSpPr>
          <p:cNvPr id="14" name="Text 12"/>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5" name="Text 13"/>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09 / 25</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5.3  ПОСТУЛАТИ ТЕОРІЇ</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Аксіоми теорії очікуваної корисності</a:t>
            </a:r>
            <a:endParaRPr lang="en-US" sz="2600" dirty="0"/>
          </a:p>
        </p:txBody>
      </p:sp>
      <p:sp>
        <p:nvSpPr>
          <p:cNvPr id="6" name="Text 4"/>
          <p:cNvSpPr/>
          <p:nvPr/>
        </p:nvSpPr>
        <p:spPr>
          <a:xfrm>
            <a:off x="457200" y="1234440"/>
            <a:ext cx="11247120" cy="109728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Дж. фон Нейман і О. Моргенштерн сформулювали систему аксіом раціональної поведінки. Якщо уподобання ОПР задовольняють ці аксіоми, існує функція корисності, яка представляє ці уподобання, і ОПР діє так, ніби максимізує очікувану корисність.</a:t>
            </a:r>
            <a:endParaRPr lang="en-US" sz="1500" dirty="0"/>
          </a:p>
        </p:txBody>
      </p:sp>
      <p:sp>
        <p:nvSpPr>
          <p:cNvPr id="7" name="Shape 5"/>
          <p:cNvSpPr/>
          <p:nvPr/>
        </p:nvSpPr>
        <p:spPr>
          <a:xfrm>
            <a:off x="457200" y="2560320"/>
            <a:ext cx="3657600" cy="3108960"/>
          </a:xfrm>
          <a:prstGeom prst="roundRect">
            <a:avLst>
              <a:gd name="adj" fmla="val 2941"/>
            </a:avLst>
          </a:prstGeom>
          <a:solidFill>
            <a:srgbClr val="FFFFFF"/>
          </a:solidFill>
          <a:ln/>
        </p:spPr>
      </p:sp>
      <p:sp>
        <p:nvSpPr>
          <p:cNvPr id="8" name="Text 6"/>
          <p:cNvSpPr/>
          <p:nvPr/>
        </p:nvSpPr>
        <p:spPr>
          <a:xfrm>
            <a:off x="685800" y="2834640"/>
            <a:ext cx="320040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A1</a:t>
            </a:r>
            <a:endParaRPr lang="en-US" sz="1800" dirty="0"/>
          </a:p>
        </p:txBody>
      </p:sp>
      <p:sp>
        <p:nvSpPr>
          <p:cNvPr id="9" name="Text 7"/>
          <p:cNvSpPr/>
          <p:nvPr/>
        </p:nvSpPr>
        <p:spPr>
          <a:xfrm>
            <a:off x="685800" y="3383280"/>
            <a:ext cx="3200400" cy="5486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Повнота (порівнянність)</a:t>
            </a:r>
            <a:endParaRPr lang="en-US" sz="1500" dirty="0"/>
          </a:p>
        </p:txBody>
      </p:sp>
      <p:sp>
        <p:nvSpPr>
          <p:cNvPr id="10" name="Text 8"/>
          <p:cNvSpPr/>
          <p:nvPr/>
        </p:nvSpPr>
        <p:spPr>
          <a:xfrm>
            <a:off x="685800" y="4114800"/>
            <a:ext cx="3200400" cy="128016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Для будь-яких двох альтернатив ОПР може сказати, яка краща, або що вони рівноцінні.</a:t>
            </a:r>
            <a:endParaRPr lang="en-US" sz="1400" dirty="0"/>
          </a:p>
        </p:txBody>
      </p:sp>
      <p:sp>
        <p:nvSpPr>
          <p:cNvPr id="11" name="Shape 9"/>
          <p:cNvSpPr/>
          <p:nvPr/>
        </p:nvSpPr>
        <p:spPr>
          <a:xfrm>
            <a:off x="4297680" y="2560320"/>
            <a:ext cx="3657600" cy="3108960"/>
          </a:xfrm>
          <a:prstGeom prst="roundRect">
            <a:avLst>
              <a:gd name="adj" fmla="val 2941"/>
            </a:avLst>
          </a:prstGeom>
          <a:solidFill>
            <a:srgbClr val="FFFFFF"/>
          </a:solidFill>
          <a:ln/>
        </p:spPr>
      </p:sp>
      <p:sp>
        <p:nvSpPr>
          <p:cNvPr id="12" name="Text 10"/>
          <p:cNvSpPr/>
          <p:nvPr/>
        </p:nvSpPr>
        <p:spPr>
          <a:xfrm>
            <a:off x="4526280" y="2834640"/>
            <a:ext cx="320040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A2</a:t>
            </a:r>
            <a:endParaRPr lang="en-US" sz="1800" dirty="0"/>
          </a:p>
        </p:txBody>
      </p:sp>
      <p:sp>
        <p:nvSpPr>
          <p:cNvPr id="13" name="Text 11"/>
          <p:cNvSpPr/>
          <p:nvPr/>
        </p:nvSpPr>
        <p:spPr>
          <a:xfrm>
            <a:off x="4526280" y="3383280"/>
            <a:ext cx="3200400" cy="5486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Транзитивність</a:t>
            </a:r>
            <a:endParaRPr lang="en-US" sz="1500" dirty="0"/>
          </a:p>
        </p:txBody>
      </p:sp>
      <p:sp>
        <p:nvSpPr>
          <p:cNvPr id="14" name="Text 12"/>
          <p:cNvSpPr/>
          <p:nvPr/>
        </p:nvSpPr>
        <p:spPr>
          <a:xfrm>
            <a:off x="4526280" y="4114800"/>
            <a:ext cx="3200400" cy="128016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Якщо A краще за B, а B краще за C, то A краще за C.</a:t>
            </a:r>
            <a:endParaRPr lang="en-US" sz="1400" dirty="0"/>
          </a:p>
        </p:txBody>
      </p:sp>
      <p:sp>
        <p:nvSpPr>
          <p:cNvPr id="15" name="Shape 13"/>
          <p:cNvSpPr/>
          <p:nvPr/>
        </p:nvSpPr>
        <p:spPr>
          <a:xfrm>
            <a:off x="8138160" y="2560320"/>
            <a:ext cx="3657600" cy="3108960"/>
          </a:xfrm>
          <a:prstGeom prst="roundRect">
            <a:avLst>
              <a:gd name="adj" fmla="val 2941"/>
            </a:avLst>
          </a:prstGeom>
          <a:solidFill>
            <a:srgbClr val="FFFFFF"/>
          </a:solidFill>
          <a:ln/>
        </p:spPr>
      </p:sp>
      <p:sp>
        <p:nvSpPr>
          <p:cNvPr id="16" name="Text 14"/>
          <p:cNvSpPr/>
          <p:nvPr/>
        </p:nvSpPr>
        <p:spPr>
          <a:xfrm>
            <a:off x="8366760" y="2834640"/>
            <a:ext cx="3200400" cy="41148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A3</a:t>
            </a:r>
            <a:endParaRPr lang="en-US" sz="1800" dirty="0"/>
          </a:p>
        </p:txBody>
      </p:sp>
      <p:sp>
        <p:nvSpPr>
          <p:cNvPr id="17" name="Text 15"/>
          <p:cNvSpPr/>
          <p:nvPr/>
        </p:nvSpPr>
        <p:spPr>
          <a:xfrm>
            <a:off x="8366760" y="3383280"/>
            <a:ext cx="3200400" cy="5486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Неперервність</a:t>
            </a:r>
            <a:endParaRPr lang="en-US" sz="1500" dirty="0"/>
          </a:p>
        </p:txBody>
      </p:sp>
      <p:sp>
        <p:nvSpPr>
          <p:cNvPr id="18" name="Text 16"/>
          <p:cNvSpPr/>
          <p:nvPr/>
        </p:nvSpPr>
        <p:spPr>
          <a:xfrm>
            <a:off x="8366760" y="4114800"/>
            <a:ext cx="3200400" cy="128016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Якщо A ≻ B ≻ C, існує ймовірність p, при якій лотерея між A і C рівноцінна B.</a:t>
            </a:r>
            <a:endParaRPr lang="en-US" sz="1400" dirty="0"/>
          </a:p>
        </p:txBody>
      </p:sp>
      <p:sp>
        <p:nvSpPr>
          <p:cNvPr id="19" name="Text 17"/>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0" name="Text 18"/>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10 / 25</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5.3  ПОСТУЛАТИ ТЕОРІЇ</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Аксіоми (продовження)</a:t>
            </a:r>
            <a:endParaRPr lang="en-US" sz="2600" dirty="0"/>
          </a:p>
        </p:txBody>
      </p:sp>
      <p:sp>
        <p:nvSpPr>
          <p:cNvPr id="6" name="Shape 4"/>
          <p:cNvSpPr/>
          <p:nvPr/>
        </p:nvSpPr>
        <p:spPr>
          <a:xfrm>
            <a:off x="457200" y="1280160"/>
            <a:ext cx="11247120" cy="1463040"/>
          </a:xfrm>
          <a:prstGeom prst="roundRect">
            <a:avLst>
              <a:gd name="adj" fmla="val 5000"/>
            </a:avLst>
          </a:prstGeom>
          <a:solidFill>
            <a:srgbClr val="FFFFFF"/>
          </a:solidFill>
          <a:ln/>
        </p:spPr>
      </p:sp>
      <p:sp>
        <p:nvSpPr>
          <p:cNvPr id="7" name="Text 5"/>
          <p:cNvSpPr/>
          <p:nvPr/>
        </p:nvSpPr>
        <p:spPr>
          <a:xfrm>
            <a:off x="685800" y="14630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A4  Незалежність</a:t>
            </a:r>
            <a:endParaRPr lang="en-US" sz="1600" dirty="0"/>
          </a:p>
        </p:txBody>
      </p:sp>
      <p:sp>
        <p:nvSpPr>
          <p:cNvPr id="8" name="Text 6"/>
          <p:cNvSpPr/>
          <p:nvPr/>
        </p:nvSpPr>
        <p:spPr>
          <a:xfrm>
            <a:off x="685800" y="19202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Якщо A краще за B, то лотерея між A і C (з імовірністю p) краща за лотерею між B і C (з тією ж p). Уподобання між A і B не залежать від «спільного фону» C.</a:t>
            </a:r>
            <a:endParaRPr lang="en-US" sz="1400" dirty="0"/>
          </a:p>
        </p:txBody>
      </p:sp>
      <p:sp>
        <p:nvSpPr>
          <p:cNvPr id="9" name="Shape 7"/>
          <p:cNvSpPr/>
          <p:nvPr/>
        </p:nvSpPr>
        <p:spPr>
          <a:xfrm>
            <a:off x="457200" y="2880360"/>
            <a:ext cx="11247120" cy="1463040"/>
          </a:xfrm>
          <a:prstGeom prst="roundRect">
            <a:avLst>
              <a:gd name="adj" fmla="val 5000"/>
            </a:avLst>
          </a:prstGeom>
          <a:solidFill>
            <a:srgbClr val="FFFFFF"/>
          </a:solidFill>
          <a:ln/>
        </p:spPr>
      </p:sp>
      <p:sp>
        <p:nvSpPr>
          <p:cNvPr id="10" name="Text 8"/>
          <p:cNvSpPr/>
          <p:nvPr/>
        </p:nvSpPr>
        <p:spPr>
          <a:xfrm>
            <a:off x="685800" y="30632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A5  Монотонність імовірностей</a:t>
            </a:r>
            <a:endParaRPr lang="en-US" sz="1600" dirty="0"/>
          </a:p>
        </p:txBody>
      </p:sp>
      <p:sp>
        <p:nvSpPr>
          <p:cNvPr id="11" name="Text 9"/>
          <p:cNvSpPr/>
          <p:nvPr/>
        </p:nvSpPr>
        <p:spPr>
          <a:xfrm>
            <a:off x="685800" y="35204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Якщо A краще за B, то лотерея з вищою ймовірністю A краща за лотерею з нижчою ймовірністю A.</a:t>
            </a:r>
            <a:endParaRPr lang="en-US" sz="1400" dirty="0"/>
          </a:p>
        </p:txBody>
      </p:sp>
      <p:sp>
        <p:nvSpPr>
          <p:cNvPr id="12" name="Shape 10"/>
          <p:cNvSpPr/>
          <p:nvPr/>
        </p:nvSpPr>
        <p:spPr>
          <a:xfrm>
            <a:off x="457200" y="4480560"/>
            <a:ext cx="11247120" cy="1463040"/>
          </a:xfrm>
          <a:prstGeom prst="roundRect">
            <a:avLst>
              <a:gd name="adj" fmla="val 5000"/>
            </a:avLst>
          </a:prstGeom>
          <a:solidFill>
            <a:srgbClr val="FFFFFF"/>
          </a:solidFill>
          <a:ln/>
        </p:spPr>
      </p:sp>
      <p:sp>
        <p:nvSpPr>
          <p:cNvPr id="13" name="Text 11"/>
          <p:cNvSpPr/>
          <p:nvPr/>
        </p:nvSpPr>
        <p:spPr>
          <a:xfrm>
            <a:off x="685800" y="46634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A6  Складена лотерея</a:t>
            </a:r>
            <a:endParaRPr lang="en-US" sz="1600" dirty="0"/>
          </a:p>
        </p:txBody>
      </p:sp>
      <p:sp>
        <p:nvSpPr>
          <p:cNvPr id="14" name="Text 12"/>
          <p:cNvSpPr/>
          <p:nvPr/>
        </p:nvSpPr>
        <p:spPr>
          <a:xfrm>
            <a:off x="685800" y="51206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ОПР ставиться до складеної (багатоетапної) лотереї так само, як до еквівалентної простої лотереї з тими ж кінцевими ймовірностями результатів.</a:t>
            </a:r>
            <a:endParaRPr lang="en-US" sz="1400" dirty="0"/>
          </a:p>
        </p:txBody>
      </p:sp>
      <p:sp>
        <p:nvSpPr>
          <p:cNvPr id="15" name="Text 13"/>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6" name="Text 14"/>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11 / 25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5.3  ПОСТУЛАТИ ТЕОРІЇ</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Теорема про існування функції корисності</a:t>
            </a:r>
            <a:endParaRPr lang="en-US" sz="2400" dirty="0"/>
          </a:p>
        </p:txBody>
      </p:sp>
      <p:sp>
        <p:nvSpPr>
          <p:cNvPr id="6" name="Shape 4"/>
          <p:cNvSpPr/>
          <p:nvPr/>
        </p:nvSpPr>
        <p:spPr>
          <a:xfrm>
            <a:off x="457200" y="1280160"/>
            <a:ext cx="11247120" cy="2011680"/>
          </a:xfrm>
          <a:prstGeom prst="roundRect">
            <a:avLst>
              <a:gd name="adj" fmla="val 4545"/>
            </a:avLst>
          </a:prstGeom>
          <a:solidFill>
            <a:srgbClr val="1A2B4A"/>
          </a:solidFill>
          <a:ln/>
        </p:spPr>
      </p:sp>
      <p:sp>
        <p:nvSpPr>
          <p:cNvPr id="7" name="Text 5"/>
          <p:cNvSpPr/>
          <p:nvPr/>
        </p:nvSpPr>
        <p:spPr>
          <a:xfrm>
            <a:off x="731520" y="1508760"/>
            <a:ext cx="10698480" cy="1645920"/>
          </a:xfrm>
          <a:prstGeom prst="rect">
            <a:avLst/>
          </a:prstGeom>
          <a:noFill/>
          <a:ln/>
        </p:spPr>
        <p:txBody>
          <a:bodyPr wrap="square" lIns="0" tIns="0" rIns="0" bIns="0" rtlCol="0" anchor="ctr"/>
          <a:lstStyle/>
          <a:p>
            <a:pPr marL="0" indent="0">
              <a:buNone/>
            </a:pPr>
            <a:r>
              <a:rPr lang="en-US" sz="1500" dirty="0">
                <a:solidFill>
                  <a:srgbClr val="FFFFFF"/>
                </a:solidFill>
                <a:latin typeface="Calibri" pitchFamily="34" charset="0"/>
                <a:ea typeface="Calibri" pitchFamily="34" charset="-122"/>
                <a:cs typeface="Calibri" pitchFamily="34" charset="-120"/>
              </a:rPr>
              <a:t>Якщо уподобання ОПР задовольняють аксіоми повноти, транзитивності, неперервності, незалежності та монотонності, то існує функція корисності U, визначена з точністю до зростаючого лінійного перетворення, така що:</a:t>
            </a:r>
            <a:endParaRPr lang="en-US" sz="1500" dirty="0"/>
          </a:p>
          <a:p>
            <a:pPr marL="0" indent="0">
              <a:buNone/>
            </a:pPr>
            <a:endParaRPr lang="en-US" sz="1500" dirty="0"/>
          </a:p>
          <a:p>
            <a:pPr marL="0" indent="0">
              <a:buNone/>
            </a:pPr>
            <a:r>
              <a:rPr lang="en-US" sz="1500" dirty="0">
                <a:solidFill>
                  <a:srgbClr val="FFFFFF"/>
                </a:solidFill>
                <a:latin typeface="Calibri" pitchFamily="34" charset="0"/>
                <a:ea typeface="Calibri" pitchFamily="34" charset="-122"/>
                <a:cs typeface="Calibri" pitchFamily="34" charset="-120"/>
              </a:rPr>
              <a:t>A ≻ B  ⇔  U(A) &gt; U(B),</a:t>
            </a:r>
            <a:endParaRPr lang="en-US" sz="1500" dirty="0"/>
          </a:p>
          <a:p>
            <a:pPr marL="0" indent="0">
              <a:buNone/>
            </a:pPr>
            <a:r>
              <a:rPr lang="en-US" sz="1500" dirty="0">
                <a:solidFill>
                  <a:srgbClr val="FFFFFF"/>
                </a:solidFill>
                <a:latin typeface="Calibri" pitchFamily="34" charset="0"/>
                <a:ea typeface="Calibri" pitchFamily="34" charset="-122"/>
                <a:cs typeface="Calibri" pitchFamily="34" charset="-120"/>
              </a:rPr>
              <a:t>U(p·A + (1−p)·B) = p·U(A) + (1−p)·U(B).</a:t>
            </a:r>
            <a:endParaRPr lang="en-US" sz="1500" dirty="0"/>
          </a:p>
        </p:txBody>
      </p:sp>
      <p:sp>
        <p:nvSpPr>
          <p:cNvPr id="8" name="Shape 6"/>
          <p:cNvSpPr/>
          <p:nvPr/>
        </p:nvSpPr>
        <p:spPr>
          <a:xfrm>
            <a:off x="457200" y="3566160"/>
            <a:ext cx="3657600" cy="2194560"/>
          </a:xfrm>
          <a:prstGeom prst="roundRect">
            <a:avLst>
              <a:gd name="adj" fmla="val 4167"/>
            </a:avLst>
          </a:prstGeom>
          <a:solidFill>
            <a:srgbClr val="FFFFFF"/>
          </a:solidFill>
          <a:ln/>
        </p:spPr>
      </p:sp>
      <p:sp>
        <p:nvSpPr>
          <p:cNvPr id="9" name="Text 7"/>
          <p:cNvSpPr/>
          <p:nvPr/>
        </p:nvSpPr>
        <p:spPr>
          <a:xfrm>
            <a:off x="685800" y="3794760"/>
            <a:ext cx="32004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Кардинальність</a:t>
            </a:r>
            <a:endParaRPr lang="en-US" sz="1500" dirty="0"/>
          </a:p>
        </p:txBody>
      </p:sp>
      <p:sp>
        <p:nvSpPr>
          <p:cNvPr id="10" name="Text 8"/>
          <p:cNvSpPr/>
          <p:nvPr/>
        </p:nvSpPr>
        <p:spPr>
          <a:xfrm>
            <a:off x="685800" y="4389120"/>
            <a:ext cx="32004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Функція визначена з точністю до афінного перетворення: a·U + b (a &gt; 0).</a:t>
            </a:r>
            <a:endParaRPr lang="en-US" sz="1300" dirty="0"/>
          </a:p>
        </p:txBody>
      </p:sp>
      <p:sp>
        <p:nvSpPr>
          <p:cNvPr id="11" name="Shape 9"/>
          <p:cNvSpPr/>
          <p:nvPr/>
        </p:nvSpPr>
        <p:spPr>
          <a:xfrm>
            <a:off x="4297680" y="3566160"/>
            <a:ext cx="3657600" cy="2194560"/>
          </a:xfrm>
          <a:prstGeom prst="roundRect">
            <a:avLst>
              <a:gd name="adj" fmla="val 4167"/>
            </a:avLst>
          </a:prstGeom>
          <a:solidFill>
            <a:srgbClr val="FFFFFF"/>
          </a:solidFill>
          <a:ln/>
        </p:spPr>
      </p:sp>
      <p:sp>
        <p:nvSpPr>
          <p:cNvPr id="12" name="Text 10"/>
          <p:cNvSpPr/>
          <p:nvPr/>
        </p:nvSpPr>
        <p:spPr>
          <a:xfrm>
            <a:off x="4526280" y="3794760"/>
            <a:ext cx="32004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Лінійність за ймовірністю</a:t>
            </a:r>
            <a:endParaRPr lang="en-US" sz="1500" dirty="0"/>
          </a:p>
        </p:txBody>
      </p:sp>
      <p:sp>
        <p:nvSpPr>
          <p:cNvPr id="13" name="Text 11"/>
          <p:cNvSpPr/>
          <p:nvPr/>
        </p:nvSpPr>
        <p:spPr>
          <a:xfrm>
            <a:off x="4526280" y="4389120"/>
            <a:ext cx="32004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Очікувана корисність лінійна відносно ймовірностей результатів.</a:t>
            </a:r>
            <a:endParaRPr lang="en-US" sz="1300" dirty="0"/>
          </a:p>
        </p:txBody>
      </p:sp>
      <p:sp>
        <p:nvSpPr>
          <p:cNvPr id="14" name="Shape 12"/>
          <p:cNvSpPr/>
          <p:nvPr/>
        </p:nvSpPr>
        <p:spPr>
          <a:xfrm>
            <a:off x="8138160" y="3566160"/>
            <a:ext cx="3657600" cy="2194560"/>
          </a:xfrm>
          <a:prstGeom prst="roundRect">
            <a:avLst>
              <a:gd name="adj" fmla="val 4167"/>
            </a:avLst>
          </a:prstGeom>
          <a:solidFill>
            <a:srgbClr val="FFFFFF"/>
          </a:solidFill>
          <a:ln/>
        </p:spPr>
      </p:sp>
      <p:sp>
        <p:nvSpPr>
          <p:cNvPr id="15" name="Text 13"/>
          <p:cNvSpPr/>
          <p:nvPr/>
        </p:nvSpPr>
        <p:spPr>
          <a:xfrm>
            <a:off x="8366760" y="3794760"/>
            <a:ext cx="32004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Практичний висновок</a:t>
            </a:r>
            <a:endParaRPr lang="en-US" sz="1500" dirty="0"/>
          </a:p>
        </p:txBody>
      </p:sp>
      <p:sp>
        <p:nvSpPr>
          <p:cNvPr id="16" name="Text 14"/>
          <p:cNvSpPr/>
          <p:nvPr/>
        </p:nvSpPr>
        <p:spPr>
          <a:xfrm>
            <a:off x="8366760" y="4389120"/>
            <a:ext cx="32004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Достатньо побудувати U на множині результатів — і можна порівнювати будь-які лотереї.</a:t>
            </a:r>
            <a:endParaRPr lang="en-US" sz="13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12 / 25</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Три типи ставлення до ризику</a:t>
            </a:r>
            <a:endParaRPr lang="en-US" sz="2600" dirty="0"/>
          </a:p>
        </p:txBody>
      </p:sp>
      <p:sp>
        <p:nvSpPr>
          <p:cNvPr id="6" name="Shape 4"/>
          <p:cNvSpPr/>
          <p:nvPr/>
        </p:nvSpPr>
        <p:spPr>
          <a:xfrm>
            <a:off x="457200" y="1371600"/>
            <a:ext cx="3657600" cy="4572000"/>
          </a:xfrm>
          <a:prstGeom prst="roundRect">
            <a:avLst>
              <a:gd name="adj" fmla="val 2500"/>
            </a:avLst>
          </a:prstGeom>
          <a:solidFill>
            <a:srgbClr val="FFFFFF"/>
          </a:solidFill>
          <a:ln/>
        </p:spPr>
      </p:sp>
      <p:sp>
        <p:nvSpPr>
          <p:cNvPr id="7" name="Shape 5"/>
          <p:cNvSpPr/>
          <p:nvPr/>
        </p:nvSpPr>
        <p:spPr>
          <a:xfrm>
            <a:off x="457200" y="1371600"/>
            <a:ext cx="3657600" cy="137160"/>
          </a:xfrm>
          <a:prstGeom prst="rect">
            <a:avLst/>
          </a:prstGeom>
          <a:solidFill>
            <a:srgbClr val="2E7D32"/>
          </a:solidFill>
          <a:ln w="12700">
            <a:solidFill>
              <a:srgbClr val="333333"/>
            </a:solidFill>
            <a:prstDash val="solid"/>
          </a:ln>
        </p:spPr>
      </p:sp>
      <p:sp>
        <p:nvSpPr>
          <p:cNvPr id="8" name="Text 6"/>
          <p:cNvSpPr/>
          <p:nvPr/>
        </p:nvSpPr>
        <p:spPr>
          <a:xfrm>
            <a:off x="685800" y="1828800"/>
            <a:ext cx="3200400" cy="731520"/>
          </a:xfrm>
          <a:prstGeom prst="rect">
            <a:avLst/>
          </a:prstGeom>
          <a:noFill/>
          <a:ln/>
        </p:spPr>
        <p:txBody>
          <a:bodyPr wrap="square" lIns="0" tIns="0" rIns="0" bIns="0" rtlCol="0" anchor="ctr"/>
          <a:lstStyle/>
          <a:p>
            <a:pPr marL="0" indent="0">
              <a:buNone/>
            </a:pPr>
            <a:r>
              <a:rPr lang="en-US" sz="1800" b="1" dirty="0">
                <a:solidFill>
                  <a:srgbClr val="1A2B4A"/>
                </a:solidFill>
                <a:latin typeface="Georgia" pitchFamily="34" charset="0"/>
                <a:ea typeface="Georgia" pitchFamily="34" charset="-122"/>
                <a:cs typeface="Georgia" pitchFamily="34" charset="-120"/>
              </a:rPr>
              <a:t>Несхильність</a:t>
            </a:r>
            <a:endParaRPr lang="en-US" sz="1800" dirty="0"/>
          </a:p>
        </p:txBody>
      </p:sp>
      <p:sp>
        <p:nvSpPr>
          <p:cNvPr id="9" name="Text 7"/>
          <p:cNvSpPr/>
          <p:nvPr/>
        </p:nvSpPr>
        <p:spPr>
          <a:xfrm>
            <a:off x="685800" y="2743200"/>
            <a:ext cx="3200400" cy="27432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ОПР віддає перевагу гарантованому очікуваному виграшу перед участю в лотереї. Готова платити за зменшення ризику (страхування).</a:t>
            </a:r>
            <a:endParaRPr lang="en-US" sz="1400" dirty="0"/>
          </a:p>
        </p:txBody>
      </p:sp>
      <p:sp>
        <p:nvSpPr>
          <p:cNvPr id="10" name="Shape 8"/>
          <p:cNvSpPr/>
          <p:nvPr/>
        </p:nvSpPr>
        <p:spPr>
          <a:xfrm>
            <a:off x="4297680" y="1371600"/>
            <a:ext cx="3657600" cy="4572000"/>
          </a:xfrm>
          <a:prstGeom prst="roundRect">
            <a:avLst>
              <a:gd name="adj" fmla="val 2500"/>
            </a:avLst>
          </a:prstGeom>
          <a:solidFill>
            <a:srgbClr val="FFFFFF"/>
          </a:solidFill>
          <a:ln/>
        </p:spPr>
      </p:sp>
      <p:sp>
        <p:nvSpPr>
          <p:cNvPr id="11" name="Shape 9"/>
          <p:cNvSpPr/>
          <p:nvPr/>
        </p:nvSpPr>
        <p:spPr>
          <a:xfrm>
            <a:off x="4297680" y="1371600"/>
            <a:ext cx="3657600" cy="137160"/>
          </a:xfrm>
          <a:prstGeom prst="rect">
            <a:avLst/>
          </a:prstGeom>
          <a:solidFill>
            <a:srgbClr val="C9A227"/>
          </a:solidFill>
          <a:ln w="12700">
            <a:solidFill>
              <a:srgbClr val="333333"/>
            </a:solidFill>
            <a:prstDash val="solid"/>
          </a:ln>
        </p:spPr>
      </p:sp>
      <p:sp>
        <p:nvSpPr>
          <p:cNvPr id="12" name="Text 10"/>
          <p:cNvSpPr/>
          <p:nvPr/>
        </p:nvSpPr>
        <p:spPr>
          <a:xfrm>
            <a:off x="4526280" y="1828800"/>
            <a:ext cx="3200400" cy="731520"/>
          </a:xfrm>
          <a:prstGeom prst="rect">
            <a:avLst/>
          </a:prstGeom>
          <a:noFill/>
          <a:ln/>
        </p:spPr>
        <p:txBody>
          <a:bodyPr wrap="square" lIns="0" tIns="0" rIns="0" bIns="0" rtlCol="0" anchor="ctr"/>
          <a:lstStyle/>
          <a:p>
            <a:pPr marL="0" indent="0">
              <a:buNone/>
            </a:pPr>
            <a:r>
              <a:rPr lang="en-US" sz="1800" b="1" dirty="0">
                <a:solidFill>
                  <a:srgbClr val="1A2B4A"/>
                </a:solidFill>
                <a:latin typeface="Georgia" pitchFamily="34" charset="0"/>
                <a:ea typeface="Georgia" pitchFamily="34" charset="-122"/>
                <a:cs typeface="Georgia" pitchFamily="34" charset="-120"/>
              </a:rPr>
              <a:t>Байдужість (нейтральність)</a:t>
            </a:r>
            <a:endParaRPr lang="en-US" sz="1800" dirty="0"/>
          </a:p>
        </p:txBody>
      </p:sp>
      <p:sp>
        <p:nvSpPr>
          <p:cNvPr id="13" name="Text 11"/>
          <p:cNvSpPr/>
          <p:nvPr/>
        </p:nvSpPr>
        <p:spPr>
          <a:xfrm>
            <a:off x="4526280" y="2743200"/>
            <a:ext cx="3200400" cy="27432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ОПР байдуже між лотереєю та її математичним сподіванням. Рішення базується лише на очікуваному прибутку.</a:t>
            </a:r>
            <a:endParaRPr lang="en-US" sz="1400" dirty="0"/>
          </a:p>
        </p:txBody>
      </p:sp>
      <p:sp>
        <p:nvSpPr>
          <p:cNvPr id="14" name="Shape 12"/>
          <p:cNvSpPr/>
          <p:nvPr/>
        </p:nvSpPr>
        <p:spPr>
          <a:xfrm>
            <a:off x="8138160" y="1371600"/>
            <a:ext cx="3657600" cy="4572000"/>
          </a:xfrm>
          <a:prstGeom prst="roundRect">
            <a:avLst>
              <a:gd name="adj" fmla="val 2500"/>
            </a:avLst>
          </a:prstGeom>
          <a:solidFill>
            <a:srgbClr val="FFFFFF"/>
          </a:solidFill>
          <a:ln/>
        </p:spPr>
      </p:sp>
      <p:sp>
        <p:nvSpPr>
          <p:cNvPr id="15" name="Shape 13"/>
          <p:cNvSpPr/>
          <p:nvPr/>
        </p:nvSpPr>
        <p:spPr>
          <a:xfrm>
            <a:off x="8138160" y="1371600"/>
            <a:ext cx="3657600" cy="137160"/>
          </a:xfrm>
          <a:prstGeom prst="rect">
            <a:avLst/>
          </a:prstGeom>
          <a:solidFill>
            <a:srgbClr val="B71C1C"/>
          </a:solidFill>
          <a:ln w="12700">
            <a:solidFill>
              <a:srgbClr val="333333"/>
            </a:solidFill>
            <a:prstDash val="solid"/>
          </a:ln>
        </p:spPr>
      </p:sp>
      <p:sp>
        <p:nvSpPr>
          <p:cNvPr id="16" name="Text 14"/>
          <p:cNvSpPr/>
          <p:nvPr/>
        </p:nvSpPr>
        <p:spPr>
          <a:xfrm>
            <a:off x="8366760" y="1828800"/>
            <a:ext cx="3200400" cy="731520"/>
          </a:xfrm>
          <a:prstGeom prst="rect">
            <a:avLst/>
          </a:prstGeom>
          <a:noFill/>
          <a:ln/>
        </p:spPr>
        <p:txBody>
          <a:bodyPr wrap="square" lIns="0" tIns="0" rIns="0" bIns="0" rtlCol="0" anchor="ctr"/>
          <a:lstStyle/>
          <a:p>
            <a:pPr marL="0" indent="0">
              <a:buNone/>
            </a:pPr>
            <a:r>
              <a:rPr lang="en-US" sz="1800" b="1" dirty="0">
                <a:solidFill>
                  <a:srgbClr val="1A2B4A"/>
                </a:solidFill>
                <a:latin typeface="Georgia" pitchFamily="34" charset="0"/>
                <a:ea typeface="Georgia" pitchFamily="34" charset="-122"/>
                <a:cs typeface="Georgia" pitchFamily="34" charset="-120"/>
              </a:rPr>
              <a:t>Схильність</a:t>
            </a:r>
            <a:endParaRPr lang="en-US" sz="1800" dirty="0"/>
          </a:p>
        </p:txBody>
      </p:sp>
      <p:sp>
        <p:nvSpPr>
          <p:cNvPr id="17" name="Text 15"/>
          <p:cNvSpPr/>
          <p:nvPr/>
        </p:nvSpPr>
        <p:spPr>
          <a:xfrm>
            <a:off x="8366760" y="2743200"/>
            <a:ext cx="3200400" cy="274320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ОПР віддає перевагу участі в лотереї перед гарантованим очікуваним виграшем. Готова платити за можливість ризикувати (азартні ігри).</a:t>
            </a:r>
            <a:endParaRPr lang="en-US" sz="1400" dirty="0"/>
          </a:p>
        </p:txBody>
      </p:sp>
      <p:sp>
        <p:nvSpPr>
          <p:cNvPr id="18" name="Text 16"/>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13 / 25</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Умова несхильності до ризику</a:t>
            </a:r>
            <a:endParaRPr lang="en-US" sz="2600" dirty="0"/>
          </a:p>
        </p:txBody>
      </p:sp>
      <p:sp>
        <p:nvSpPr>
          <p:cNvPr id="6" name="Shape 4"/>
          <p:cNvSpPr/>
          <p:nvPr/>
        </p:nvSpPr>
        <p:spPr>
          <a:xfrm>
            <a:off x="457200" y="1280160"/>
            <a:ext cx="11247120" cy="1645920"/>
          </a:xfrm>
          <a:prstGeom prst="roundRect">
            <a:avLst>
              <a:gd name="adj" fmla="val 4444"/>
            </a:avLst>
          </a:prstGeom>
          <a:solidFill>
            <a:srgbClr val="FFFFFF"/>
          </a:solidFill>
          <a:ln/>
        </p:spPr>
      </p:sp>
      <p:sp>
        <p:nvSpPr>
          <p:cNvPr id="7" name="Text 5"/>
          <p:cNvSpPr/>
          <p:nvPr/>
        </p:nvSpPr>
        <p:spPr>
          <a:xfrm>
            <a:off x="685800" y="1417320"/>
            <a:ext cx="10789920" cy="137160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ОПР несхильна до ризику тоді і тільки тоді, коли корисність математичного сподівання більша за математичне сподівання корисності:</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U(M(X)) &gt; M[U(X)]</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Це еквівалентно тому, що функція корисності увігнута (опукла вгору).</a:t>
            </a:r>
            <a:endParaRPr lang="en-US" sz="1500" dirty="0"/>
          </a:p>
        </p:txBody>
      </p:sp>
      <p:sp>
        <p:nvSpPr>
          <p:cNvPr id="8" name="Shape 6"/>
          <p:cNvSpPr/>
          <p:nvPr/>
        </p:nvSpPr>
        <p:spPr>
          <a:xfrm>
            <a:off x="457200" y="3200400"/>
            <a:ext cx="3657600" cy="2560320"/>
          </a:xfrm>
          <a:prstGeom prst="roundRect">
            <a:avLst>
              <a:gd name="adj" fmla="val 3571"/>
            </a:avLst>
          </a:prstGeom>
          <a:solidFill>
            <a:srgbClr val="1A2B4A"/>
          </a:solidFill>
          <a:ln/>
        </p:spPr>
      </p:sp>
      <p:sp>
        <p:nvSpPr>
          <p:cNvPr id="9" name="Text 7"/>
          <p:cNvSpPr/>
          <p:nvPr/>
        </p:nvSpPr>
        <p:spPr>
          <a:xfrm>
            <a:off x="685800" y="3429000"/>
            <a:ext cx="3200400" cy="45720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Форма графіка</a:t>
            </a:r>
            <a:endParaRPr lang="en-US" sz="1500" dirty="0"/>
          </a:p>
        </p:txBody>
      </p:sp>
      <p:sp>
        <p:nvSpPr>
          <p:cNvPr id="10" name="Text 8"/>
          <p:cNvSpPr/>
          <p:nvPr/>
        </p:nvSpPr>
        <p:spPr>
          <a:xfrm>
            <a:off x="68580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U(x) зростає, але з уповільненням (спадна гранична корисність). Друга похідна U''(x) &lt; 0.</a:t>
            </a:r>
            <a:endParaRPr lang="en-US" sz="1300" dirty="0"/>
          </a:p>
        </p:txBody>
      </p:sp>
      <p:sp>
        <p:nvSpPr>
          <p:cNvPr id="11" name="Shape 9"/>
          <p:cNvSpPr/>
          <p:nvPr/>
        </p:nvSpPr>
        <p:spPr>
          <a:xfrm>
            <a:off x="4297680" y="3200400"/>
            <a:ext cx="3657600" cy="2560320"/>
          </a:xfrm>
          <a:prstGeom prst="roundRect">
            <a:avLst>
              <a:gd name="adj" fmla="val 3571"/>
            </a:avLst>
          </a:prstGeom>
          <a:solidFill>
            <a:srgbClr val="1A2B4A"/>
          </a:solidFill>
          <a:ln/>
        </p:spPr>
      </p:sp>
      <p:sp>
        <p:nvSpPr>
          <p:cNvPr id="12" name="Text 10"/>
          <p:cNvSpPr/>
          <p:nvPr/>
        </p:nvSpPr>
        <p:spPr>
          <a:xfrm>
            <a:off x="4526280" y="3429000"/>
            <a:ext cx="3200400" cy="45720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Економічний зміст</a:t>
            </a:r>
            <a:endParaRPr lang="en-US" sz="1500" dirty="0"/>
          </a:p>
        </p:txBody>
      </p:sp>
      <p:sp>
        <p:nvSpPr>
          <p:cNvPr id="13" name="Text 11"/>
          <p:cNvSpPr/>
          <p:nvPr/>
        </p:nvSpPr>
        <p:spPr>
          <a:xfrm>
            <a:off x="452628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Кожна додаткова одиниця багатства приносить дедалі менший приріст корисності. Втрати «болючіші» за еквівалентні виграші.</a:t>
            </a:r>
            <a:endParaRPr lang="en-US" sz="1300" dirty="0"/>
          </a:p>
        </p:txBody>
      </p:sp>
      <p:sp>
        <p:nvSpPr>
          <p:cNvPr id="14" name="Shape 12"/>
          <p:cNvSpPr/>
          <p:nvPr/>
        </p:nvSpPr>
        <p:spPr>
          <a:xfrm>
            <a:off x="8138160" y="3200400"/>
            <a:ext cx="3657600" cy="2560320"/>
          </a:xfrm>
          <a:prstGeom prst="roundRect">
            <a:avLst>
              <a:gd name="adj" fmla="val 3571"/>
            </a:avLst>
          </a:prstGeom>
          <a:solidFill>
            <a:srgbClr val="1A2B4A"/>
          </a:solidFill>
          <a:ln/>
        </p:spPr>
      </p:sp>
      <p:sp>
        <p:nvSpPr>
          <p:cNvPr id="15" name="Text 13"/>
          <p:cNvSpPr/>
          <p:nvPr/>
        </p:nvSpPr>
        <p:spPr>
          <a:xfrm>
            <a:off x="8366760" y="3429000"/>
            <a:ext cx="3200400" cy="45720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Поведінка</a:t>
            </a:r>
            <a:endParaRPr lang="en-US" sz="1500" dirty="0"/>
          </a:p>
        </p:txBody>
      </p:sp>
      <p:sp>
        <p:nvSpPr>
          <p:cNvPr id="16" name="Text 14"/>
          <p:cNvSpPr/>
          <p:nvPr/>
        </p:nvSpPr>
        <p:spPr>
          <a:xfrm>
            <a:off x="836676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Така ОПР купує страховку, диверсифікує портфель, уникає азартних ігор з «негативним» очікуванням.</a:t>
            </a:r>
            <a:endParaRPr lang="en-US" sz="13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14 / 25</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Умова схильності до ризику</a:t>
            </a:r>
            <a:endParaRPr lang="en-US" sz="2600" dirty="0"/>
          </a:p>
        </p:txBody>
      </p:sp>
      <p:sp>
        <p:nvSpPr>
          <p:cNvPr id="6" name="Shape 4"/>
          <p:cNvSpPr/>
          <p:nvPr/>
        </p:nvSpPr>
        <p:spPr>
          <a:xfrm>
            <a:off x="457200" y="1280160"/>
            <a:ext cx="11247120" cy="1645920"/>
          </a:xfrm>
          <a:prstGeom prst="roundRect">
            <a:avLst>
              <a:gd name="adj" fmla="val 4444"/>
            </a:avLst>
          </a:prstGeom>
          <a:solidFill>
            <a:srgbClr val="FFFFFF"/>
          </a:solidFill>
          <a:ln/>
        </p:spPr>
      </p:sp>
      <p:sp>
        <p:nvSpPr>
          <p:cNvPr id="7" name="Text 5"/>
          <p:cNvSpPr/>
          <p:nvPr/>
        </p:nvSpPr>
        <p:spPr>
          <a:xfrm>
            <a:off x="685800" y="1417320"/>
            <a:ext cx="10789920" cy="137160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ОПР схильна до ризику тоді і тільки тоді, коли математичне сподівання корисності більше за корисність математичного сподівання:</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U(M(X)) &lt; M[U(X)]</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Функція корисності опукла вниз (опукла). Друга похідна U''(x) &gt; 0.</a:t>
            </a:r>
            <a:endParaRPr lang="en-US" sz="1500" dirty="0"/>
          </a:p>
        </p:txBody>
      </p:sp>
      <p:sp>
        <p:nvSpPr>
          <p:cNvPr id="8" name="Shape 6"/>
          <p:cNvSpPr/>
          <p:nvPr/>
        </p:nvSpPr>
        <p:spPr>
          <a:xfrm>
            <a:off x="457200" y="3200400"/>
            <a:ext cx="3657600" cy="2560320"/>
          </a:xfrm>
          <a:prstGeom prst="roundRect">
            <a:avLst>
              <a:gd name="adj" fmla="val 3571"/>
            </a:avLst>
          </a:prstGeom>
          <a:solidFill>
            <a:srgbClr val="1A2B4A"/>
          </a:solidFill>
          <a:ln/>
        </p:spPr>
      </p:sp>
      <p:sp>
        <p:nvSpPr>
          <p:cNvPr id="9" name="Text 7"/>
          <p:cNvSpPr/>
          <p:nvPr/>
        </p:nvSpPr>
        <p:spPr>
          <a:xfrm>
            <a:off x="685800" y="3429000"/>
            <a:ext cx="3200400" cy="45720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Форма графіка</a:t>
            </a:r>
            <a:endParaRPr lang="en-US" sz="1500" dirty="0"/>
          </a:p>
        </p:txBody>
      </p:sp>
      <p:sp>
        <p:nvSpPr>
          <p:cNvPr id="10" name="Text 8"/>
          <p:cNvSpPr/>
          <p:nvPr/>
        </p:nvSpPr>
        <p:spPr>
          <a:xfrm>
            <a:off x="68580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U(x) зростає з прискоренням. Гранична корисність багатства зростає.</a:t>
            </a:r>
            <a:endParaRPr lang="en-US" sz="1300" dirty="0"/>
          </a:p>
        </p:txBody>
      </p:sp>
      <p:sp>
        <p:nvSpPr>
          <p:cNvPr id="11" name="Shape 9"/>
          <p:cNvSpPr/>
          <p:nvPr/>
        </p:nvSpPr>
        <p:spPr>
          <a:xfrm>
            <a:off x="4297680" y="3200400"/>
            <a:ext cx="3657600" cy="2560320"/>
          </a:xfrm>
          <a:prstGeom prst="roundRect">
            <a:avLst>
              <a:gd name="adj" fmla="val 3571"/>
            </a:avLst>
          </a:prstGeom>
          <a:solidFill>
            <a:srgbClr val="1A2B4A"/>
          </a:solidFill>
          <a:ln/>
        </p:spPr>
      </p:sp>
      <p:sp>
        <p:nvSpPr>
          <p:cNvPr id="12" name="Text 10"/>
          <p:cNvSpPr/>
          <p:nvPr/>
        </p:nvSpPr>
        <p:spPr>
          <a:xfrm>
            <a:off x="4526280" y="3429000"/>
            <a:ext cx="3200400" cy="45720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Економічний зміст</a:t>
            </a:r>
            <a:endParaRPr lang="en-US" sz="1500" dirty="0"/>
          </a:p>
        </p:txBody>
      </p:sp>
      <p:sp>
        <p:nvSpPr>
          <p:cNvPr id="13" name="Text 11"/>
          <p:cNvSpPr/>
          <p:nvPr/>
        </p:nvSpPr>
        <p:spPr>
          <a:xfrm>
            <a:off x="452628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Виграші «приємніші», ніж еквівалентні втрати є «болючими». ОПР отримує задоволення від самої участі в ризику.</a:t>
            </a:r>
            <a:endParaRPr lang="en-US" sz="1300" dirty="0"/>
          </a:p>
        </p:txBody>
      </p:sp>
      <p:sp>
        <p:nvSpPr>
          <p:cNvPr id="14" name="Shape 12"/>
          <p:cNvSpPr/>
          <p:nvPr/>
        </p:nvSpPr>
        <p:spPr>
          <a:xfrm>
            <a:off x="8138160" y="3200400"/>
            <a:ext cx="3657600" cy="2560320"/>
          </a:xfrm>
          <a:prstGeom prst="roundRect">
            <a:avLst>
              <a:gd name="adj" fmla="val 3571"/>
            </a:avLst>
          </a:prstGeom>
          <a:solidFill>
            <a:srgbClr val="1A2B4A"/>
          </a:solidFill>
          <a:ln/>
        </p:spPr>
      </p:sp>
      <p:sp>
        <p:nvSpPr>
          <p:cNvPr id="15" name="Text 13"/>
          <p:cNvSpPr/>
          <p:nvPr/>
        </p:nvSpPr>
        <p:spPr>
          <a:xfrm>
            <a:off x="8366760" y="3429000"/>
            <a:ext cx="3200400" cy="45720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Поведінка</a:t>
            </a:r>
            <a:endParaRPr lang="en-US" sz="1500" dirty="0"/>
          </a:p>
        </p:txBody>
      </p:sp>
      <p:sp>
        <p:nvSpPr>
          <p:cNvPr id="16" name="Text 14"/>
          <p:cNvSpPr/>
          <p:nvPr/>
        </p:nvSpPr>
        <p:spPr>
          <a:xfrm>
            <a:off x="8366760" y="4023360"/>
            <a:ext cx="3200400" cy="146304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Участь у лотереях, азартних іграх, спекулятивних операціях, стартапах з високим ризиком.</a:t>
            </a:r>
            <a:endParaRPr lang="en-US" sz="13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15 / 25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Умова байдужості (нейтральності) до ризику</a:t>
            </a:r>
            <a:endParaRPr lang="en-US" sz="2400" dirty="0"/>
          </a:p>
        </p:txBody>
      </p:sp>
      <p:sp>
        <p:nvSpPr>
          <p:cNvPr id="6" name="Shape 4"/>
          <p:cNvSpPr/>
          <p:nvPr/>
        </p:nvSpPr>
        <p:spPr>
          <a:xfrm>
            <a:off x="457200" y="1280160"/>
            <a:ext cx="11247120" cy="1645920"/>
          </a:xfrm>
          <a:prstGeom prst="roundRect">
            <a:avLst>
              <a:gd name="adj" fmla="val 4444"/>
            </a:avLst>
          </a:prstGeom>
          <a:solidFill>
            <a:srgbClr val="FFFFFF"/>
          </a:solidFill>
          <a:ln/>
        </p:spPr>
      </p:sp>
      <p:sp>
        <p:nvSpPr>
          <p:cNvPr id="7" name="Text 5"/>
          <p:cNvSpPr/>
          <p:nvPr/>
        </p:nvSpPr>
        <p:spPr>
          <a:xfrm>
            <a:off x="685800" y="1417320"/>
            <a:ext cx="10789920" cy="137160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ОПР байдужа (нейтральна) до ризику, коли корисність математичного сподівання дорівнює математичному сподіванню корисності:</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U(M(X)) = M[U(X)]</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Функція корисності лінійна: U(x) = a·x + b (a &gt; 0). Друга похідна U''(x) = 0.</a:t>
            </a:r>
            <a:endParaRPr lang="en-US" sz="1500" dirty="0"/>
          </a:p>
        </p:txBody>
      </p:sp>
      <p:sp>
        <p:nvSpPr>
          <p:cNvPr id="8" name="Shape 6"/>
          <p:cNvSpPr/>
          <p:nvPr/>
        </p:nvSpPr>
        <p:spPr>
          <a:xfrm>
            <a:off x="457200" y="3200400"/>
            <a:ext cx="3657600" cy="2560320"/>
          </a:xfrm>
          <a:prstGeom prst="roundRect">
            <a:avLst>
              <a:gd name="adj" fmla="val 3571"/>
            </a:avLst>
          </a:prstGeom>
          <a:solidFill>
            <a:srgbClr val="1A2B4A"/>
          </a:solidFill>
          <a:ln/>
        </p:spPr>
      </p:sp>
      <p:sp>
        <p:nvSpPr>
          <p:cNvPr id="9" name="Text 7"/>
          <p:cNvSpPr/>
          <p:nvPr/>
        </p:nvSpPr>
        <p:spPr>
          <a:xfrm>
            <a:off x="685800" y="3429000"/>
            <a:ext cx="3200400" cy="50292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Критерій рішення</a:t>
            </a:r>
            <a:endParaRPr lang="en-US" sz="1500" dirty="0"/>
          </a:p>
        </p:txBody>
      </p:sp>
      <p:sp>
        <p:nvSpPr>
          <p:cNvPr id="10" name="Text 8"/>
          <p:cNvSpPr/>
          <p:nvPr/>
        </p:nvSpPr>
        <p:spPr>
          <a:xfrm>
            <a:off x="685800" y="4114800"/>
            <a:ext cx="3200400" cy="13716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Нейтральна ОПР обирає альтернативу виключно за максимумом математичного сподівання прибутку (або мінімумом очікуваних втрат).</a:t>
            </a:r>
            <a:endParaRPr lang="en-US" sz="1300" dirty="0"/>
          </a:p>
        </p:txBody>
      </p:sp>
      <p:sp>
        <p:nvSpPr>
          <p:cNvPr id="11" name="Shape 9"/>
          <p:cNvSpPr/>
          <p:nvPr/>
        </p:nvSpPr>
        <p:spPr>
          <a:xfrm>
            <a:off x="4297680" y="3200400"/>
            <a:ext cx="3657600" cy="2560320"/>
          </a:xfrm>
          <a:prstGeom prst="roundRect">
            <a:avLst>
              <a:gd name="adj" fmla="val 3571"/>
            </a:avLst>
          </a:prstGeom>
          <a:solidFill>
            <a:srgbClr val="1A2B4A"/>
          </a:solidFill>
          <a:ln/>
        </p:spPr>
      </p:sp>
      <p:sp>
        <p:nvSpPr>
          <p:cNvPr id="12" name="Text 10"/>
          <p:cNvSpPr/>
          <p:nvPr/>
        </p:nvSpPr>
        <p:spPr>
          <a:xfrm>
            <a:off x="4526280" y="3429000"/>
            <a:ext cx="3200400" cy="50292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Практичне значення</a:t>
            </a:r>
            <a:endParaRPr lang="en-US" sz="1500" dirty="0"/>
          </a:p>
        </p:txBody>
      </p:sp>
      <p:sp>
        <p:nvSpPr>
          <p:cNvPr id="13" name="Text 11"/>
          <p:cNvSpPr/>
          <p:nvPr/>
        </p:nvSpPr>
        <p:spPr>
          <a:xfrm>
            <a:off x="4526280" y="4114800"/>
            <a:ext cx="3200400" cy="13716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У великих корпораціях і фінансових установах часто припускають нейтральність до ризику для диверсифікованих портфелів (за певних умов).</a:t>
            </a:r>
            <a:endParaRPr lang="en-US" sz="1300" dirty="0"/>
          </a:p>
        </p:txBody>
      </p:sp>
      <p:sp>
        <p:nvSpPr>
          <p:cNvPr id="14" name="Shape 12"/>
          <p:cNvSpPr/>
          <p:nvPr/>
        </p:nvSpPr>
        <p:spPr>
          <a:xfrm>
            <a:off x="8138160" y="3200400"/>
            <a:ext cx="3657600" cy="2560320"/>
          </a:xfrm>
          <a:prstGeom prst="roundRect">
            <a:avLst>
              <a:gd name="adj" fmla="val 3571"/>
            </a:avLst>
          </a:prstGeom>
          <a:solidFill>
            <a:srgbClr val="1A2B4A"/>
          </a:solidFill>
          <a:ln/>
        </p:spPr>
      </p:sp>
      <p:sp>
        <p:nvSpPr>
          <p:cNvPr id="15" name="Text 13"/>
          <p:cNvSpPr/>
          <p:nvPr/>
        </p:nvSpPr>
        <p:spPr>
          <a:xfrm>
            <a:off x="8366760" y="3429000"/>
            <a:ext cx="3200400" cy="50292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Рідкість у житті</a:t>
            </a:r>
            <a:endParaRPr lang="en-US" sz="1500" dirty="0"/>
          </a:p>
        </p:txBody>
      </p:sp>
      <p:sp>
        <p:nvSpPr>
          <p:cNvPr id="16" name="Text 14"/>
          <p:cNvSpPr/>
          <p:nvPr/>
        </p:nvSpPr>
        <p:spPr>
          <a:xfrm>
            <a:off x="8366760" y="4114800"/>
            <a:ext cx="3200400" cy="13716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На індивідуальному рівні повна нейтральність зустрічається рідко; більшість людей у важливих рішеннях виявляють несхильність.</a:t>
            </a:r>
            <a:endParaRPr lang="en-US" sz="13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16 / 25</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Детермінований еквівалент і премія за ризик</a:t>
            </a:r>
            <a:endParaRPr lang="en-US" sz="2400" dirty="0"/>
          </a:p>
        </p:txBody>
      </p:sp>
      <p:sp>
        <p:nvSpPr>
          <p:cNvPr id="6" name="Shape 4"/>
          <p:cNvSpPr/>
          <p:nvPr/>
        </p:nvSpPr>
        <p:spPr>
          <a:xfrm>
            <a:off x="457200" y="1280160"/>
            <a:ext cx="11247120" cy="1463040"/>
          </a:xfrm>
          <a:prstGeom prst="roundRect">
            <a:avLst>
              <a:gd name="adj" fmla="val 5000"/>
            </a:avLst>
          </a:prstGeom>
          <a:solidFill>
            <a:srgbClr val="FFFFFF"/>
          </a:solidFill>
          <a:ln/>
        </p:spPr>
      </p:sp>
      <p:sp>
        <p:nvSpPr>
          <p:cNvPr id="7" name="Text 5"/>
          <p:cNvSpPr/>
          <p:nvPr/>
        </p:nvSpPr>
        <p:spPr>
          <a:xfrm>
            <a:off x="685800" y="14630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Детермінований еквівалент (x̂)</a:t>
            </a:r>
            <a:endParaRPr lang="en-US" sz="1600" dirty="0"/>
          </a:p>
        </p:txBody>
      </p:sp>
      <p:sp>
        <p:nvSpPr>
          <p:cNvPr id="8" name="Text 6"/>
          <p:cNvSpPr/>
          <p:nvPr/>
        </p:nvSpPr>
        <p:spPr>
          <a:xfrm>
            <a:off x="685800" y="19202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Гарантована сума, корисність якої дорівнює очікуваній корисності лотереї: U(x̂) = M[U(X)]. Для несхильної ОПР x̂ &lt; M(X).</a:t>
            </a:r>
            <a:endParaRPr lang="en-US" sz="1400" dirty="0"/>
          </a:p>
        </p:txBody>
      </p:sp>
      <p:sp>
        <p:nvSpPr>
          <p:cNvPr id="9" name="Shape 7"/>
          <p:cNvSpPr/>
          <p:nvPr/>
        </p:nvSpPr>
        <p:spPr>
          <a:xfrm>
            <a:off x="457200" y="2880360"/>
            <a:ext cx="11247120" cy="1463040"/>
          </a:xfrm>
          <a:prstGeom prst="roundRect">
            <a:avLst>
              <a:gd name="adj" fmla="val 5000"/>
            </a:avLst>
          </a:prstGeom>
          <a:solidFill>
            <a:srgbClr val="FFFFFF"/>
          </a:solidFill>
          <a:ln/>
        </p:spPr>
      </p:sp>
      <p:sp>
        <p:nvSpPr>
          <p:cNvPr id="10" name="Text 8"/>
          <p:cNvSpPr/>
          <p:nvPr/>
        </p:nvSpPr>
        <p:spPr>
          <a:xfrm>
            <a:off x="685800" y="30632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Премія за ризик (π)</a:t>
            </a:r>
            <a:endParaRPr lang="en-US" sz="1600" dirty="0"/>
          </a:p>
        </p:txBody>
      </p:sp>
      <p:sp>
        <p:nvSpPr>
          <p:cNvPr id="11" name="Text 9"/>
          <p:cNvSpPr/>
          <p:nvPr/>
        </p:nvSpPr>
        <p:spPr>
          <a:xfrm>
            <a:off x="685800" y="35204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π = M(X) − x̂. Показує, скільки ОПР готова «віддати» з очікуваного виграшу, щоб уникнути ризику. Чим більша π — тим сильніша несхильність.</a:t>
            </a:r>
            <a:endParaRPr lang="en-US" sz="1400" dirty="0"/>
          </a:p>
        </p:txBody>
      </p:sp>
      <p:sp>
        <p:nvSpPr>
          <p:cNvPr id="12" name="Shape 10"/>
          <p:cNvSpPr/>
          <p:nvPr/>
        </p:nvSpPr>
        <p:spPr>
          <a:xfrm>
            <a:off x="457200" y="4480560"/>
            <a:ext cx="11247120" cy="1463040"/>
          </a:xfrm>
          <a:prstGeom prst="roundRect">
            <a:avLst>
              <a:gd name="adj" fmla="val 5000"/>
            </a:avLst>
          </a:prstGeom>
          <a:solidFill>
            <a:srgbClr val="FFFFFF"/>
          </a:solidFill>
          <a:ln/>
        </p:spPr>
      </p:sp>
      <p:sp>
        <p:nvSpPr>
          <p:cNvPr id="13" name="Text 11"/>
          <p:cNvSpPr/>
          <p:nvPr/>
        </p:nvSpPr>
        <p:spPr>
          <a:xfrm>
            <a:off x="685800" y="4663440"/>
            <a:ext cx="10789920" cy="36576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Страхова премія</a:t>
            </a:r>
            <a:endParaRPr lang="en-US" sz="1600" dirty="0"/>
          </a:p>
        </p:txBody>
      </p:sp>
      <p:sp>
        <p:nvSpPr>
          <p:cNvPr id="14" name="Text 12"/>
          <p:cNvSpPr/>
          <p:nvPr/>
        </p:nvSpPr>
        <p:spPr>
          <a:xfrm>
            <a:off x="685800" y="5120640"/>
            <a:ext cx="10789920" cy="6400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Максимальна сума, яку несхильна ОПР готова сплатити страховику. Пов’язана з премією за ризик і розміром можливих втрат.</a:t>
            </a:r>
            <a:endParaRPr lang="en-US" sz="1400" dirty="0"/>
          </a:p>
        </p:txBody>
      </p:sp>
      <p:sp>
        <p:nvSpPr>
          <p:cNvPr id="15" name="Text 13"/>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6" name="Text 14"/>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17 / 25</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Міра несхильності до ризику (коефіцієнт Ерроу–Пратта)</a:t>
            </a:r>
            <a:endParaRPr lang="en-US" sz="2200" dirty="0"/>
          </a:p>
        </p:txBody>
      </p:sp>
      <p:sp>
        <p:nvSpPr>
          <p:cNvPr id="6" name="Shape 4"/>
          <p:cNvSpPr/>
          <p:nvPr/>
        </p:nvSpPr>
        <p:spPr>
          <a:xfrm>
            <a:off x="457200" y="1280160"/>
            <a:ext cx="11247120" cy="1463040"/>
          </a:xfrm>
          <a:prstGeom prst="roundRect">
            <a:avLst>
              <a:gd name="adj" fmla="val 5000"/>
            </a:avLst>
          </a:prstGeom>
          <a:solidFill>
            <a:srgbClr val="FFFFFF"/>
          </a:solidFill>
          <a:ln/>
        </p:spPr>
      </p:sp>
      <p:sp>
        <p:nvSpPr>
          <p:cNvPr id="7" name="Text 5"/>
          <p:cNvSpPr/>
          <p:nvPr/>
        </p:nvSpPr>
        <p:spPr>
          <a:xfrm>
            <a:off x="685800" y="1417320"/>
            <a:ext cx="10789920" cy="118872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Локальна абсолютна міра несхильності до ризику:</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rA(x) = − U''(x) / U'(x)</a:t>
            </a:r>
            <a:endParaRPr lang="en-US" sz="1500" dirty="0"/>
          </a:p>
          <a:p>
            <a:pPr marL="0" indent="0">
              <a:buNone/>
            </a:pPr>
            <a:endParaRPr lang="en-US" sz="1500" dirty="0"/>
          </a:p>
          <a:p>
            <a:pPr marL="0" indent="0">
              <a:buNone/>
            </a:pPr>
            <a:r>
              <a:rPr lang="en-US" sz="1500" dirty="0">
                <a:solidFill>
                  <a:srgbClr val="1E1D1B"/>
                </a:solidFill>
                <a:latin typeface="Calibri" pitchFamily="34" charset="0"/>
                <a:ea typeface="Calibri" pitchFamily="34" charset="-122"/>
                <a:cs typeface="Calibri" pitchFamily="34" charset="-120"/>
              </a:rPr>
              <a:t>Чим більше rA(x), тим сильніша несхильність до ризику в точці x. Відносна міра: rR(x) = − x · U''(x) / U'(x).</a:t>
            </a:r>
            <a:endParaRPr lang="en-US" sz="1500" dirty="0"/>
          </a:p>
        </p:txBody>
      </p:sp>
      <p:sp>
        <p:nvSpPr>
          <p:cNvPr id="8" name="Shape 6"/>
          <p:cNvSpPr/>
          <p:nvPr/>
        </p:nvSpPr>
        <p:spPr>
          <a:xfrm>
            <a:off x="457200" y="3017520"/>
            <a:ext cx="3657600" cy="2651760"/>
          </a:xfrm>
          <a:prstGeom prst="roundRect">
            <a:avLst>
              <a:gd name="adj" fmla="val 3448"/>
            </a:avLst>
          </a:prstGeom>
          <a:solidFill>
            <a:srgbClr val="1A2B4A"/>
          </a:solidFill>
          <a:ln/>
        </p:spPr>
      </p:sp>
      <p:sp>
        <p:nvSpPr>
          <p:cNvPr id="9" name="Text 7"/>
          <p:cNvSpPr/>
          <p:nvPr/>
        </p:nvSpPr>
        <p:spPr>
          <a:xfrm>
            <a:off x="685800" y="3291840"/>
            <a:ext cx="3200400" cy="50292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Знак коефіцієнта</a:t>
            </a:r>
            <a:endParaRPr lang="en-US" sz="1500" dirty="0"/>
          </a:p>
        </p:txBody>
      </p:sp>
      <p:sp>
        <p:nvSpPr>
          <p:cNvPr id="10" name="Text 8"/>
          <p:cNvSpPr/>
          <p:nvPr/>
        </p:nvSpPr>
        <p:spPr>
          <a:xfrm>
            <a:off x="685800" y="3977640"/>
            <a:ext cx="3200400" cy="13716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rA &gt; 0 — несхильність; rA = 0 — нейтральність; rA &lt; 0 — схильність.</a:t>
            </a:r>
            <a:endParaRPr lang="en-US" sz="1300" dirty="0"/>
          </a:p>
        </p:txBody>
      </p:sp>
      <p:sp>
        <p:nvSpPr>
          <p:cNvPr id="11" name="Shape 9"/>
          <p:cNvSpPr/>
          <p:nvPr/>
        </p:nvSpPr>
        <p:spPr>
          <a:xfrm>
            <a:off x="4297680" y="3017520"/>
            <a:ext cx="3657600" cy="2651760"/>
          </a:xfrm>
          <a:prstGeom prst="roundRect">
            <a:avLst>
              <a:gd name="adj" fmla="val 3448"/>
            </a:avLst>
          </a:prstGeom>
          <a:solidFill>
            <a:srgbClr val="1A2B4A"/>
          </a:solidFill>
          <a:ln/>
        </p:spPr>
      </p:sp>
      <p:sp>
        <p:nvSpPr>
          <p:cNvPr id="12" name="Text 10"/>
          <p:cNvSpPr/>
          <p:nvPr/>
        </p:nvSpPr>
        <p:spPr>
          <a:xfrm>
            <a:off x="4526280" y="3291840"/>
            <a:ext cx="3200400" cy="50292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Зменшення з багатством</a:t>
            </a:r>
            <a:endParaRPr lang="en-US" sz="1500" dirty="0"/>
          </a:p>
        </p:txBody>
      </p:sp>
      <p:sp>
        <p:nvSpPr>
          <p:cNvPr id="13" name="Text 11"/>
          <p:cNvSpPr/>
          <p:nvPr/>
        </p:nvSpPr>
        <p:spPr>
          <a:xfrm>
            <a:off x="4526280" y="3977640"/>
            <a:ext cx="3200400" cy="13716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У багатьох людей абсолютна несхильність зменшується зі зростанням багатства (багаті ризикують більшими абсолютними сумами).</a:t>
            </a:r>
            <a:endParaRPr lang="en-US" sz="1300" dirty="0"/>
          </a:p>
        </p:txBody>
      </p:sp>
      <p:sp>
        <p:nvSpPr>
          <p:cNvPr id="14" name="Shape 12"/>
          <p:cNvSpPr/>
          <p:nvPr/>
        </p:nvSpPr>
        <p:spPr>
          <a:xfrm>
            <a:off x="8138160" y="3017520"/>
            <a:ext cx="3657600" cy="2651760"/>
          </a:xfrm>
          <a:prstGeom prst="roundRect">
            <a:avLst>
              <a:gd name="adj" fmla="val 3448"/>
            </a:avLst>
          </a:prstGeom>
          <a:solidFill>
            <a:srgbClr val="1A2B4A"/>
          </a:solidFill>
          <a:ln/>
        </p:spPr>
      </p:sp>
      <p:sp>
        <p:nvSpPr>
          <p:cNvPr id="15" name="Text 13"/>
          <p:cNvSpPr/>
          <p:nvPr/>
        </p:nvSpPr>
        <p:spPr>
          <a:xfrm>
            <a:off x="8366760" y="3291840"/>
            <a:ext cx="3200400" cy="502920"/>
          </a:xfrm>
          <a:prstGeom prst="rect">
            <a:avLst/>
          </a:prstGeom>
          <a:noFill/>
          <a:ln/>
        </p:spPr>
        <p:txBody>
          <a:bodyPr wrap="square" lIns="0" tIns="0" rIns="0" bIns="0" rtlCol="0" anchor="ctr"/>
          <a:lstStyle/>
          <a:p>
            <a:pPr marL="0" indent="0">
              <a:buNone/>
            </a:pPr>
            <a:r>
              <a:rPr lang="en-US" sz="1500" b="1" dirty="0">
                <a:solidFill>
                  <a:srgbClr val="C9A227"/>
                </a:solidFill>
                <a:latin typeface="Georgia" pitchFamily="34" charset="0"/>
                <a:ea typeface="Georgia" pitchFamily="34" charset="-122"/>
                <a:cs typeface="Georgia" pitchFamily="34" charset="-120"/>
              </a:rPr>
              <a:t>Застосування</a:t>
            </a:r>
            <a:endParaRPr lang="en-US" sz="1500" dirty="0"/>
          </a:p>
        </p:txBody>
      </p:sp>
      <p:sp>
        <p:nvSpPr>
          <p:cNvPr id="16" name="Text 14"/>
          <p:cNvSpPr/>
          <p:nvPr/>
        </p:nvSpPr>
        <p:spPr>
          <a:xfrm>
            <a:off x="8366760" y="3977640"/>
            <a:ext cx="3200400" cy="1371600"/>
          </a:xfrm>
          <a:prstGeom prst="rect">
            <a:avLst/>
          </a:prstGeom>
          <a:noFill/>
          <a:ln/>
        </p:spPr>
        <p:txBody>
          <a:bodyPr wrap="square" lIns="0" tIns="0" rIns="0" bIns="0" rtlCol="0" anchor="ctr"/>
          <a:lstStyle/>
          <a:p>
            <a:pPr marL="0" indent="0">
              <a:buNone/>
            </a:pPr>
            <a:r>
              <a:rPr lang="en-US" sz="1300" dirty="0">
                <a:solidFill>
                  <a:srgbClr val="FFFFFF"/>
                </a:solidFill>
                <a:latin typeface="Calibri" pitchFamily="34" charset="0"/>
                <a:ea typeface="Calibri" pitchFamily="34" charset="-122"/>
                <a:cs typeface="Calibri" pitchFamily="34" charset="-120"/>
              </a:rPr>
              <a:t>Використовується в моделях портфельного вибору, страхування та ціноутворення ризикових активів.</a:t>
            </a:r>
            <a:endParaRPr lang="en-US" sz="1300" dirty="0"/>
          </a:p>
        </p:txBody>
      </p:sp>
      <p:sp>
        <p:nvSpPr>
          <p:cNvPr id="17" name="Text 15"/>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8" name="Text 16"/>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18 / 25</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5.4  СТАВЛЕННЯ ДО РИЗИКУ</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Типи осіб, що приймають рішення</a:t>
            </a:r>
            <a:endParaRPr lang="en-US" sz="2600" dirty="0"/>
          </a:p>
        </p:txBody>
      </p:sp>
      <p:sp>
        <p:nvSpPr>
          <p:cNvPr id="6" name="Shape 4"/>
          <p:cNvSpPr/>
          <p:nvPr/>
        </p:nvSpPr>
        <p:spPr>
          <a:xfrm>
            <a:off x="457200" y="1280160"/>
            <a:ext cx="5577840" cy="2194560"/>
          </a:xfrm>
          <a:prstGeom prst="roundRect">
            <a:avLst>
              <a:gd name="adj" fmla="val 3333"/>
            </a:avLst>
          </a:prstGeom>
          <a:solidFill>
            <a:srgbClr val="FFFFFF"/>
          </a:solidFill>
          <a:ln/>
        </p:spPr>
      </p:sp>
      <p:sp>
        <p:nvSpPr>
          <p:cNvPr id="7" name="Text 5"/>
          <p:cNvSpPr/>
          <p:nvPr/>
        </p:nvSpPr>
        <p:spPr>
          <a:xfrm>
            <a:off x="731520" y="1508760"/>
            <a:ext cx="5029200" cy="41148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Обережний менеджер</a:t>
            </a:r>
            <a:endParaRPr lang="en-US" sz="1600" dirty="0"/>
          </a:p>
        </p:txBody>
      </p:sp>
      <p:sp>
        <p:nvSpPr>
          <p:cNvPr id="8" name="Text 6"/>
          <p:cNvSpPr/>
          <p:nvPr/>
        </p:nvSpPr>
        <p:spPr>
          <a:xfrm>
            <a:off x="731520" y="2103120"/>
            <a:ext cx="5029200" cy="10972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Несхильний до ризику. Обирає проєкти з помірним прибутком і низькою варіацією. Активно використовує страхування та хеджування.</a:t>
            </a:r>
            <a:endParaRPr lang="en-US" sz="1400" dirty="0"/>
          </a:p>
        </p:txBody>
      </p:sp>
      <p:sp>
        <p:nvSpPr>
          <p:cNvPr id="9" name="Shape 7"/>
          <p:cNvSpPr/>
          <p:nvPr/>
        </p:nvSpPr>
        <p:spPr>
          <a:xfrm>
            <a:off x="6309360" y="1280160"/>
            <a:ext cx="5577840" cy="2194560"/>
          </a:xfrm>
          <a:prstGeom prst="roundRect">
            <a:avLst>
              <a:gd name="adj" fmla="val 3333"/>
            </a:avLst>
          </a:prstGeom>
          <a:solidFill>
            <a:srgbClr val="FFFFFF"/>
          </a:solidFill>
          <a:ln/>
        </p:spPr>
      </p:sp>
      <p:sp>
        <p:nvSpPr>
          <p:cNvPr id="10" name="Text 8"/>
          <p:cNvSpPr/>
          <p:nvPr/>
        </p:nvSpPr>
        <p:spPr>
          <a:xfrm>
            <a:off x="6583680" y="1508760"/>
            <a:ext cx="5029200" cy="41148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Раціональний аналітик</a:t>
            </a:r>
            <a:endParaRPr lang="en-US" sz="1600" dirty="0"/>
          </a:p>
        </p:txBody>
      </p:sp>
      <p:sp>
        <p:nvSpPr>
          <p:cNvPr id="11" name="Text 9"/>
          <p:cNvSpPr/>
          <p:nvPr/>
        </p:nvSpPr>
        <p:spPr>
          <a:xfrm>
            <a:off x="6583680" y="2103120"/>
            <a:ext cx="5029200" cy="10972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Близький до нейтральності в межах диверсифікованого портфеля. Орієнтується на очікувану дохідність з урахуванням кореляцій.</a:t>
            </a:r>
            <a:endParaRPr lang="en-US" sz="1400" dirty="0"/>
          </a:p>
        </p:txBody>
      </p:sp>
      <p:sp>
        <p:nvSpPr>
          <p:cNvPr id="12" name="Shape 10"/>
          <p:cNvSpPr/>
          <p:nvPr/>
        </p:nvSpPr>
        <p:spPr>
          <a:xfrm>
            <a:off x="457200" y="3657600"/>
            <a:ext cx="5577840" cy="2194560"/>
          </a:xfrm>
          <a:prstGeom prst="roundRect">
            <a:avLst>
              <a:gd name="adj" fmla="val 3333"/>
            </a:avLst>
          </a:prstGeom>
          <a:solidFill>
            <a:srgbClr val="FFFFFF"/>
          </a:solidFill>
          <a:ln/>
        </p:spPr>
      </p:sp>
      <p:sp>
        <p:nvSpPr>
          <p:cNvPr id="13" name="Text 11"/>
          <p:cNvSpPr/>
          <p:nvPr/>
        </p:nvSpPr>
        <p:spPr>
          <a:xfrm>
            <a:off x="731520" y="3886200"/>
            <a:ext cx="5029200" cy="41148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Підприємець-новатор</a:t>
            </a:r>
            <a:endParaRPr lang="en-US" sz="1600" dirty="0"/>
          </a:p>
        </p:txBody>
      </p:sp>
      <p:sp>
        <p:nvSpPr>
          <p:cNvPr id="14" name="Text 12"/>
          <p:cNvSpPr/>
          <p:nvPr/>
        </p:nvSpPr>
        <p:spPr>
          <a:xfrm>
            <a:off x="731520" y="4480560"/>
            <a:ext cx="5029200" cy="10972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Може виявляти схильність до ризику в окремих рішеннях (стартапи, інновації), компенсуючи це обережністю в інших сферах.</a:t>
            </a:r>
            <a:endParaRPr lang="en-US" sz="1400" dirty="0"/>
          </a:p>
        </p:txBody>
      </p:sp>
      <p:sp>
        <p:nvSpPr>
          <p:cNvPr id="15" name="Shape 13"/>
          <p:cNvSpPr/>
          <p:nvPr/>
        </p:nvSpPr>
        <p:spPr>
          <a:xfrm>
            <a:off x="6309360" y="3657600"/>
            <a:ext cx="5577840" cy="2194560"/>
          </a:xfrm>
          <a:prstGeom prst="roundRect">
            <a:avLst>
              <a:gd name="adj" fmla="val 3333"/>
            </a:avLst>
          </a:prstGeom>
          <a:solidFill>
            <a:srgbClr val="FFFFFF"/>
          </a:solidFill>
          <a:ln/>
        </p:spPr>
      </p:sp>
      <p:sp>
        <p:nvSpPr>
          <p:cNvPr id="16" name="Text 14"/>
          <p:cNvSpPr/>
          <p:nvPr/>
        </p:nvSpPr>
        <p:spPr>
          <a:xfrm>
            <a:off x="6583680" y="3886200"/>
            <a:ext cx="5029200" cy="41148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Контекстна поведінка</a:t>
            </a:r>
            <a:endParaRPr lang="en-US" sz="1600" dirty="0"/>
          </a:p>
        </p:txBody>
      </p:sp>
      <p:sp>
        <p:nvSpPr>
          <p:cNvPr id="17" name="Text 15"/>
          <p:cNvSpPr/>
          <p:nvPr/>
        </p:nvSpPr>
        <p:spPr>
          <a:xfrm>
            <a:off x="6583680" y="4480560"/>
            <a:ext cx="5029200" cy="10972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Ставлення до ризику часто залежить від контексту: людина може бути несхильною до втрат і схильною до виграшів (ефект відображення).</a:t>
            </a:r>
            <a:endParaRPr lang="en-US" sz="1400" dirty="0"/>
          </a:p>
        </p:txBody>
      </p:sp>
      <p:sp>
        <p:nvSpPr>
          <p:cNvPr id="18" name="Text 16"/>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19 / 25</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ПРАКТИЧНЕ ЗАСТОСУВАННЯ</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Як застосовувати теорію корисності на практиці</a:t>
            </a:r>
            <a:endParaRPr lang="en-US" sz="2400" dirty="0"/>
          </a:p>
        </p:txBody>
      </p:sp>
      <p:sp>
        <p:nvSpPr>
          <p:cNvPr id="6" name="Shape 4"/>
          <p:cNvSpPr/>
          <p:nvPr/>
        </p:nvSpPr>
        <p:spPr>
          <a:xfrm>
            <a:off x="457200" y="1234440"/>
            <a:ext cx="11247120" cy="1051560"/>
          </a:xfrm>
          <a:prstGeom prst="roundRect">
            <a:avLst>
              <a:gd name="adj" fmla="val 6957"/>
            </a:avLst>
          </a:prstGeom>
          <a:solidFill>
            <a:srgbClr val="FFFFFF"/>
          </a:solidFill>
          <a:ln/>
        </p:spPr>
      </p:sp>
      <p:sp>
        <p:nvSpPr>
          <p:cNvPr id="7" name="Text 5"/>
          <p:cNvSpPr/>
          <p:nvPr/>
        </p:nvSpPr>
        <p:spPr>
          <a:xfrm>
            <a:off x="685800" y="150876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1</a:t>
            </a:r>
            <a:endParaRPr lang="en-US" sz="1800" dirty="0"/>
          </a:p>
        </p:txBody>
      </p:sp>
      <p:sp>
        <p:nvSpPr>
          <p:cNvPr id="8" name="Text 6"/>
          <p:cNvSpPr/>
          <p:nvPr/>
        </p:nvSpPr>
        <p:spPr>
          <a:xfrm>
            <a:off x="1554480" y="137160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Вибір інвестиційних проєктів</a:t>
            </a:r>
            <a:endParaRPr lang="en-US" sz="1600" dirty="0"/>
          </a:p>
        </p:txBody>
      </p:sp>
      <p:sp>
        <p:nvSpPr>
          <p:cNvPr id="9" name="Text 7"/>
          <p:cNvSpPr/>
          <p:nvPr/>
        </p:nvSpPr>
        <p:spPr>
          <a:xfrm>
            <a:off x="1554480" y="173736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Порівнювати не лише NPV, а й очікувану корисність з урахуванням функції корисності інвестора.</a:t>
            </a:r>
            <a:endParaRPr lang="en-US" sz="1400" dirty="0"/>
          </a:p>
        </p:txBody>
      </p:sp>
      <p:sp>
        <p:nvSpPr>
          <p:cNvPr id="10" name="Shape 8"/>
          <p:cNvSpPr/>
          <p:nvPr/>
        </p:nvSpPr>
        <p:spPr>
          <a:xfrm>
            <a:off x="457200" y="2423160"/>
            <a:ext cx="11247120" cy="1051560"/>
          </a:xfrm>
          <a:prstGeom prst="roundRect">
            <a:avLst>
              <a:gd name="adj" fmla="val 6957"/>
            </a:avLst>
          </a:prstGeom>
          <a:solidFill>
            <a:srgbClr val="FFFFFF"/>
          </a:solidFill>
          <a:ln/>
        </p:spPr>
      </p:sp>
      <p:sp>
        <p:nvSpPr>
          <p:cNvPr id="11" name="Text 9"/>
          <p:cNvSpPr/>
          <p:nvPr/>
        </p:nvSpPr>
        <p:spPr>
          <a:xfrm>
            <a:off x="685800" y="269748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2</a:t>
            </a:r>
            <a:endParaRPr lang="en-US" sz="1800" dirty="0"/>
          </a:p>
        </p:txBody>
      </p:sp>
      <p:sp>
        <p:nvSpPr>
          <p:cNvPr id="12" name="Text 10"/>
          <p:cNvSpPr/>
          <p:nvPr/>
        </p:nvSpPr>
        <p:spPr>
          <a:xfrm>
            <a:off x="1554480" y="256032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Страхові рішення</a:t>
            </a:r>
            <a:endParaRPr lang="en-US" sz="1600" dirty="0"/>
          </a:p>
        </p:txBody>
      </p:sp>
      <p:sp>
        <p:nvSpPr>
          <p:cNvPr id="13" name="Text 11"/>
          <p:cNvSpPr/>
          <p:nvPr/>
        </p:nvSpPr>
        <p:spPr>
          <a:xfrm>
            <a:off x="1554480" y="292608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Визначати максимальну прийнятну страхову премію через детермінований еквівалент і премію за ризик.</a:t>
            </a:r>
            <a:endParaRPr lang="en-US" sz="1400" dirty="0"/>
          </a:p>
        </p:txBody>
      </p:sp>
      <p:sp>
        <p:nvSpPr>
          <p:cNvPr id="14" name="Shape 12"/>
          <p:cNvSpPr/>
          <p:nvPr/>
        </p:nvSpPr>
        <p:spPr>
          <a:xfrm>
            <a:off x="457200" y="3611880"/>
            <a:ext cx="11247120" cy="1051560"/>
          </a:xfrm>
          <a:prstGeom prst="roundRect">
            <a:avLst>
              <a:gd name="adj" fmla="val 6957"/>
            </a:avLst>
          </a:prstGeom>
          <a:solidFill>
            <a:srgbClr val="FFFFFF"/>
          </a:solidFill>
          <a:ln/>
        </p:spPr>
      </p:sp>
      <p:sp>
        <p:nvSpPr>
          <p:cNvPr id="15" name="Text 13"/>
          <p:cNvSpPr/>
          <p:nvPr/>
        </p:nvSpPr>
        <p:spPr>
          <a:xfrm>
            <a:off x="685800" y="388620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3</a:t>
            </a:r>
            <a:endParaRPr lang="en-US" sz="1800" dirty="0"/>
          </a:p>
        </p:txBody>
      </p:sp>
      <p:sp>
        <p:nvSpPr>
          <p:cNvPr id="16" name="Text 14"/>
          <p:cNvSpPr/>
          <p:nvPr/>
        </p:nvSpPr>
        <p:spPr>
          <a:xfrm>
            <a:off x="1554480" y="374904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Формування команди</a:t>
            </a:r>
            <a:endParaRPr lang="en-US" sz="1600" dirty="0"/>
          </a:p>
        </p:txBody>
      </p:sp>
      <p:sp>
        <p:nvSpPr>
          <p:cNvPr id="17" name="Text 15"/>
          <p:cNvSpPr/>
          <p:nvPr/>
        </p:nvSpPr>
        <p:spPr>
          <a:xfrm>
            <a:off x="1554480" y="411480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Враховувати різне ставлення членів команди до ризику при розподілі повноважень і зон відповідальності.</a:t>
            </a:r>
            <a:endParaRPr lang="en-US" sz="1400" dirty="0"/>
          </a:p>
        </p:txBody>
      </p:sp>
      <p:sp>
        <p:nvSpPr>
          <p:cNvPr id="18" name="Shape 16"/>
          <p:cNvSpPr/>
          <p:nvPr/>
        </p:nvSpPr>
        <p:spPr>
          <a:xfrm>
            <a:off x="457200" y="4800600"/>
            <a:ext cx="11247120" cy="1051560"/>
          </a:xfrm>
          <a:prstGeom prst="roundRect">
            <a:avLst>
              <a:gd name="adj" fmla="val 6957"/>
            </a:avLst>
          </a:prstGeom>
          <a:solidFill>
            <a:srgbClr val="FFFFFF"/>
          </a:solidFill>
          <a:ln/>
        </p:spPr>
      </p:sp>
      <p:sp>
        <p:nvSpPr>
          <p:cNvPr id="19" name="Text 17"/>
          <p:cNvSpPr/>
          <p:nvPr/>
        </p:nvSpPr>
        <p:spPr>
          <a:xfrm>
            <a:off x="685800" y="5074920"/>
            <a:ext cx="64008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4</a:t>
            </a:r>
            <a:endParaRPr lang="en-US" sz="1800" dirty="0"/>
          </a:p>
        </p:txBody>
      </p:sp>
      <p:sp>
        <p:nvSpPr>
          <p:cNvPr id="20" name="Text 18"/>
          <p:cNvSpPr/>
          <p:nvPr/>
        </p:nvSpPr>
        <p:spPr>
          <a:xfrm>
            <a:off x="1554480" y="4937760"/>
            <a:ext cx="9784080" cy="320040"/>
          </a:xfrm>
          <a:prstGeom prst="rect">
            <a:avLst/>
          </a:prstGeom>
          <a:noFill/>
          <a:ln/>
        </p:spPr>
        <p:txBody>
          <a:bodyPr wrap="square" lIns="0" tIns="0" rIns="0" bIns="0" rtlCol="0" anchor="ctr"/>
          <a:lstStyle/>
          <a:p>
            <a:pPr marL="0" indent="0">
              <a:buNone/>
            </a:pPr>
            <a:r>
              <a:rPr lang="en-US" sz="1600" b="1" dirty="0">
                <a:solidFill>
                  <a:srgbClr val="1A2B4A"/>
                </a:solidFill>
                <a:latin typeface="Georgia" pitchFamily="34" charset="0"/>
                <a:ea typeface="Georgia" pitchFamily="34" charset="-122"/>
                <a:cs typeface="Georgia" pitchFamily="34" charset="-120"/>
              </a:rPr>
              <a:t>Політика ризик-апетиту</a:t>
            </a:r>
            <a:endParaRPr lang="en-US" sz="1600" dirty="0"/>
          </a:p>
        </p:txBody>
      </p:sp>
      <p:sp>
        <p:nvSpPr>
          <p:cNvPr id="21" name="Text 19"/>
          <p:cNvSpPr/>
          <p:nvPr/>
        </p:nvSpPr>
        <p:spPr>
          <a:xfrm>
            <a:off x="1554480" y="5303520"/>
            <a:ext cx="9784080" cy="411480"/>
          </a:xfrm>
          <a:prstGeom prst="rect">
            <a:avLst/>
          </a:prstGeom>
          <a:noFill/>
          <a:ln/>
        </p:spPr>
        <p:txBody>
          <a:bodyPr wrap="square" lIns="0" tIns="0" rIns="0" bIns="0" rtlCol="0" anchor="ctr"/>
          <a:lstStyle/>
          <a:p>
            <a:pPr marL="0" indent="0">
              <a:buNone/>
            </a:pPr>
            <a:r>
              <a:rPr lang="en-US" sz="1400" dirty="0">
                <a:solidFill>
                  <a:srgbClr val="5A534C"/>
                </a:solidFill>
                <a:latin typeface="Calibri" pitchFamily="34" charset="0"/>
                <a:ea typeface="Calibri" pitchFamily="34" charset="-122"/>
                <a:cs typeface="Calibri" pitchFamily="34" charset="-120"/>
              </a:rPr>
              <a:t>Формалізувати корпоративний ризик-апетит через параметри функції корисності або граничні значення коефіцієнтів.</a:t>
            </a:r>
            <a:endParaRPr lang="en-US" sz="1400" dirty="0"/>
          </a:p>
        </p:txBody>
      </p:sp>
      <p:sp>
        <p:nvSpPr>
          <p:cNvPr id="22" name="Text 20"/>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3" name="Text 2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20 / 25</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ОБМЕЖЕННЯ ТЕОРІЇ</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Обмеження теорії очікуваної корисності</a:t>
            </a:r>
            <a:endParaRPr lang="en-US" sz="2400" dirty="0"/>
          </a:p>
        </p:txBody>
      </p:sp>
      <p:sp>
        <p:nvSpPr>
          <p:cNvPr id="6" name="Shape 4"/>
          <p:cNvSpPr/>
          <p:nvPr/>
        </p:nvSpPr>
        <p:spPr>
          <a:xfrm>
            <a:off x="457200" y="1280160"/>
            <a:ext cx="5577840" cy="2194560"/>
          </a:xfrm>
          <a:prstGeom prst="roundRect">
            <a:avLst>
              <a:gd name="adj" fmla="val 3333"/>
            </a:avLst>
          </a:prstGeom>
          <a:solidFill>
            <a:srgbClr val="FFFFFF"/>
          </a:solidFill>
          <a:ln/>
        </p:spPr>
      </p:sp>
      <p:sp>
        <p:nvSpPr>
          <p:cNvPr id="7" name="Text 5"/>
          <p:cNvSpPr/>
          <p:nvPr/>
        </p:nvSpPr>
        <p:spPr>
          <a:xfrm>
            <a:off x="731520" y="1508760"/>
            <a:ext cx="50292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Складність побудови U(x)</a:t>
            </a:r>
            <a:endParaRPr lang="en-US" sz="1500" dirty="0"/>
          </a:p>
        </p:txBody>
      </p:sp>
      <p:sp>
        <p:nvSpPr>
          <p:cNvPr id="8" name="Text 6"/>
          <p:cNvSpPr/>
          <p:nvPr/>
        </p:nvSpPr>
        <p:spPr>
          <a:xfrm>
            <a:off x="731520" y="2103120"/>
            <a:ext cx="50292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На практиці важко точно відновити індивідуальну функцію корисності; відповіді ОПР можуть бути непослідовними.</a:t>
            </a:r>
            <a:endParaRPr lang="en-US" sz="1300" dirty="0"/>
          </a:p>
        </p:txBody>
      </p:sp>
      <p:sp>
        <p:nvSpPr>
          <p:cNvPr id="9" name="Shape 7"/>
          <p:cNvSpPr/>
          <p:nvPr/>
        </p:nvSpPr>
        <p:spPr>
          <a:xfrm>
            <a:off x="6309360" y="1280160"/>
            <a:ext cx="5577840" cy="2194560"/>
          </a:xfrm>
          <a:prstGeom prst="roundRect">
            <a:avLst>
              <a:gd name="adj" fmla="val 3333"/>
            </a:avLst>
          </a:prstGeom>
          <a:solidFill>
            <a:srgbClr val="FFFFFF"/>
          </a:solidFill>
          <a:ln/>
        </p:spPr>
      </p:sp>
      <p:sp>
        <p:nvSpPr>
          <p:cNvPr id="10" name="Text 8"/>
          <p:cNvSpPr/>
          <p:nvPr/>
        </p:nvSpPr>
        <p:spPr>
          <a:xfrm>
            <a:off x="6583680" y="1508760"/>
            <a:ext cx="50292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Порушення аксіом</a:t>
            </a:r>
            <a:endParaRPr lang="en-US" sz="1500" dirty="0"/>
          </a:p>
        </p:txBody>
      </p:sp>
      <p:sp>
        <p:nvSpPr>
          <p:cNvPr id="11" name="Text 9"/>
          <p:cNvSpPr/>
          <p:nvPr/>
        </p:nvSpPr>
        <p:spPr>
          <a:xfrm>
            <a:off x="6583680" y="2103120"/>
            <a:ext cx="50292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Експерименти (парадокси Алле, Еллсберга) показують, що реальні люди систематично порушують аксіоми незалежності та транзитивності.</a:t>
            </a:r>
            <a:endParaRPr lang="en-US" sz="1300" dirty="0"/>
          </a:p>
        </p:txBody>
      </p:sp>
      <p:sp>
        <p:nvSpPr>
          <p:cNvPr id="12" name="Shape 10"/>
          <p:cNvSpPr/>
          <p:nvPr/>
        </p:nvSpPr>
        <p:spPr>
          <a:xfrm>
            <a:off x="457200" y="3657600"/>
            <a:ext cx="5577840" cy="2194560"/>
          </a:xfrm>
          <a:prstGeom prst="roundRect">
            <a:avLst>
              <a:gd name="adj" fmla="val 3333"/>
            </a:avLst>
          </a:prstGeom>
          <a:solidFill>
            <a:srgbClr val="FFFFFF"/>
          </a:solidFill>
          <a:ln/>
        </p:spPr>
      </p:sp>
      <p:sp>
        <p:nvSpPr>
          <p:cNvPr id="13" name="Text 11"/>
          <p:cNvSpPr/>
          <p:nvPr/>
        </p:nvSpPr>
        <p:spPr>
          <a:xfrm>
            <a:off x="731520" y="3886200"/>
            <a:ext cx="50292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Контекстна залежність</a:t>
            </a:r>
            <a:endParaRPr lang="en-US" sz="1500" dirty="0"/>
          </a:p>
        </p:txBody>
      </p:sp>
      <p:sp>
        <p:nvSpPr>
          <p:cNvPr id="14" name="Text 12"/>
          <p:cNvSpPr/>
          <p:nvPr/>
        </p:nvSpPr>
        <p:spPr>
          <a:xfrm>
            <a:off x="731520" y="4480560"/>
            <a:ext cx="50292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Ставлення до ризику змінюється залежно від формулювання задачі (ефект фреймінгу) та точки відліку (втрати vs виграші).</a:t>
            </a:r>
            <a:endParaRPr lang="en-US" sz="1300" dirty="0"/>
          </a:p>
        </p:txBody>
      </p:sp>
      <p:sp>
        <p:nvSpPr>
          <p:cNvPr id="15" name="Shape 13"/>
          <p:cNvSpPr/>
          <p:nvPr/>
        </p:nvSpPr>
        <p:spPr>
          <a:xfrm>
            <a:off x="6309360" y="3657600"/>
            <a:ext cx="5577840" cy="2194560"/>
          </a:xfrm>
          <a:prstGeom prst="roundRect">
            <a:avLst>
              <a:gd name="adj" fmla="val 3333"/>
            </a:avLst>
          </a:prstGeom>
          <a:solidFill>
            <a:srgbClr val="FFFFFF"/>
          </a:solidFill>
          <a:ln/>
        </p:spPr>
      </p:sp>
      <p:sp>
        <p:nvSpPr>
          <p:cNvPr id="16" name="Text 14"/>
          <p:cNvSpPr/>
          <p:nvPr/>
        </p:nvSpPr>
        <p:spPr>
          <a:xfrm>
            <a:off x="6583680" y="3886200"/>
            <a:ext cx="5029200" cy="45720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Альтернативні теорії</a:t>
            </a:r>
            <a:endParaRPr lang="en-US" sz="1500" dirty="0"/>
          </a:p>
        </p:txBody>
      </p:sp>
      <p:sp>
        <p:nvSpPr>
          <p:cNvPr id="17" name="Text 15"/>
          <p:cNvSpPr/>
          <p:nvPr/>
        </p:nvSpPr>
        <p:spPr>
          <a:xfrm>
            <a:off x="6583680" y="4480560"/>
            <a:ext cx="5029200" cy="10972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Проспект-теорія Канемана і Тверські, теорія ранжованої очікуваної корисності та інші моделі краще описують реальну поведінку.</a:t>
            </a:r>
            <a:endParaRPr lang="en-US" sz="1300" dirty="0"/>
          </a:p>
        </p:txBody>
      </p:sp>
      <p:sp>
        <p:nvSpPr>
          <p:cNvPr id="18" name="Text 16"/>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9" name="Text 17"/>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21 / 25</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ЗВ’ЯЗОК З ПОПЕРЕДНІМИ ТЕМАМИ</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200" b="1" dirty="0">
                <a:solidFill>
                  <a:srgbClr val="1A2B4A"/>
                </a:solidFill>
                <a:latin typeface="Georgia" pitchFamily="34" charset="0"/>
                <a:ea typeface="Georgia" pitchFamily="34" charset="-122"/>
                <a:cs typeface="Georgia" pitchFamily="34" charset="-120"/>
              </a:rPr>
              <a:t>Теорія корисності та кількісне оцінювання ризику</a:t>
            </a:r>
            <a:endParaRPr lang="en-US" sz="2200" dirty="0"/>
          </a:p>
        </p:txBody>
      </p:sp>
      <p:sp>
        <p:nvSpPr>
          <p:cNvPr id="6" name="Text 4"/>
          <p:cNvSpPr/>
          <p:nvPr/>
        </p:nvSpPr>
        <p:spPr>
          <a:xfrm>
            <a:off x="457200" y="1234440"/>
            <a:ext cx="11247120" cy="822960"/>
          </a:xfrm>
          <a:prstGeom prst="rect">
            <a:avLst/>
          </a:prstGeom>
          <a:noFill/>
          <a:ln/>
        </p:spPr>
        <p:txBody>
          <a:bodyPr wrap="square" lIns="0" tIns="0" rIns="0" bIns="0" rtlCol="0" anchor="ctr"/>
          <a:lstStyle/>
          <a:p>
            <a:pPr marL="0" indent="0">
              <a:buNone/>
            </a:pPr>
            <a:r>
              <a:rPr lang="en-US" sz="1500" dirty="0">
                <a:solidFill>
                  <a:srgbClr val="1E1D1B"/>
                </a:solidFill>
                <a:latin typeface="Calibri" pitchFamily="34" charset="0"/>
                <a:ea typeface="Calibri" pitchFamily="34" charset="-122"/>
                <a:cs typeface="Calibri" pitchFamily="34" charset="-120"/>
              </a:rPr>
              <a:t>Кількісні показники (σ, V, крива ризику) описують об’єктивний бік ризику. Теорія корисності додає суб’єктивний вимір — як саме ця ОПР оцінює різні результати.</a:t>
            </a:r>
            <a:endParaRPr lang="en-US" sz="1500" dirty="0"/>
          </a:p>
        </p:txBody>
      </p:sp>
      <p:sp>
        <p:nvSpPr>
          <p:cNvPr id="7" name="Shape 5"/>
          <p:cNvSpPr/>
          <p:nvPr/>
        </p:nvSpPr>
        <p:spPr>
          <a:xfrm>
            <a:off x="457200" y="2286000"/>
            <a:ext cx="3657600" cy="3474720"/>
          </a:xfrm>
          <a:prstGeom prst="roundRect">
            <a:avLst>
              <a:gd name="adj" fmla="val 2632"/>
            </a:avLst>
          </a:prstGeom>
          <a:solidFill>
            <a:srgbClr val="1A2B4A"/>
          </a:solidFill>
          <a:ln/>
        </p:spPr>
      </p:sp>
      <p:sp>
        <p:nvSpPr>
          <p:cNvPr id="8" name="Text 6"/>
          <p:cNvSpPr/>
          <p:nvPr/>
        </p:nvSpPr>
        <p:spPr>
          <a:xfrm>
            <a:off x="685800" y="2606040"/>
            <a:ext cx="3200400" cy="54864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Вхідні дані</a:t>
            </a:r>
            <a:endParaRPr lang="en-US" sz="1600" dirty="0"/>
          </a:p>
        </p:txBody>
      </p:sp>
      <p:sp>
        <p:nvSpPr>
          <p:cNvPr id="9" name="Text 7"/>
          <p:cNvSpPr/>
          <p:nvPr/>
        </p:nvSpPr>
        <p:spPr>
          <a:xfrm>
            <a:off x="685800" y="3383280"/>
            <a:ext cx="3200400" cy="20116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Розподіл імовірностей результатів (з теми 4) є входом для розрахунку очікуваної корисності.</a:t>
            </a:r>
            <a:endParaRPr lang="en-US" sz="1400" dirty="0"/>
          </a:p>
        </p:txBody>
      </p:sp>
      <p:sp>
        <p:nvSpPr>
          <p:cNvPr id="10" name="Shape 8"/>
          <p:cNvSpPr/>
          <p:nvPr/>
        </p:nvSpPr>
        <p:spPr>
          <a:xfrm>
            <a:off x="4297680" y="2286000"/>
            <a:ext cx="3657600" cy="3474720"/>
          </a:xfrm>
          <a:prstGeom prst="roundRect">
            <a:avLst>
              <a:gd name="adj" fmla="val 2632"/>
            </a:avLst>
          </a:prstGeom>
          <a:solidFill>
            <a:srgbClr val="1A2B4A"/>
          </a:solidFill>
          <a:ln/>
        </p:spPr>
      </p:sp>
      <p:sp>
        <p:nvSpPr>
          <p:cNvPr id="11" name="Text 9"/>
          <p:cNvSpPr/>
          <p:nvPr/>
        </p:nvSpPr>
        <p:spPr>
          <a:xfrm>
            <a:off x="4526280" y="2606040"/>
            <a:ext cx="3200400" cy="54864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Критерій рішення</a:t>
            </a:r>
            <a:endParaRPr lang="en-US" sz="1600" dirty="0"/>
          </a:p>
        </p:txBody>
      </p:sp>
      <p:sp>
        <p:nvSpPr>
          <p:cNvPr id="12" name="Text 10"/>
          <p:cNvSpPr/>
          <p:nvPr/>
        </p:nvSpPr>
        <p:spPr>
          <a:xfrm>
            <a:off x="4526280" y="3383280"/>
            <a:ext cx="3200400" cy="20116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Замість мінімізації σ чи V можна максимізувати U(A) — це інший, часто більш адекватний критерій.</a:t>
            </a:r>
            <a:endParaRPr lang="en-US" sz="1400" dirty="0"/>
          </a:p>
        </p:txBody>
      </p:sp>
      <p:sp>
        <p:nvSpPr>
          <p:cNvPr id="13" name="Shape 11"/>
          <p:cNvSpPr/>
          <p:nvPr/>
        </p:nvSpPr>
        <p:spPr>
          <a:xfrm>
            <a:off x="8138160" y="2286000"/>
            <a:ext cx="3657600" cy="3474720"/>
          </a:xfrm>
          <a:prstGeom prst="roundRect">
            <a:avLst>
              <a:gd name="adj" fmla="val 2632"/>
            </a:avLst>
          </a:prstGeom>
          <a:solidFill>
            <a:srgbClr val="1A2B4A"/>
          </a:solidFill>
          <a:ln/>
        </p:spPr>
      </p:sp>
      <p:sp>
        <p:nvSpPr>
          <p:cNvPr id="14" name="Text 12"/>
          <p:cNvSpPr/>
          <p:nvPr/>
        </p:nvSpPr>
        <p:spPr>
          <a:xfrm>
            <a:off x="8366760" y="2606040"/>
            <a:ext cx="3200400" cy="548640"/>
          </a:xfrm>
          <a:prstGeom prst="rect">
            <a:avLst/>
          </a:prstGeom>
          <a:noFill/>
          <a:ln/>
        </p:spPr>
        <p:txBody>
          <a:bodyPr wrap="square" lIns="0" tIns="0" rIns="0" bIns="0" rtlCol="0" anchor="ctr"/>
          <a:lstStyle/>
          <a:p>
            <a:pPr marL="0" indent="0">
              <a:buNone/>
            </a:pPr>
            <a:r>
              <a:rPr lang="en-US" sz="1600" b="1" dirty="0">
                <a:solidFill>
                  <a:srgbClr val="C9A227"/>
                </a:solidFill>
                <a:latin typeface="Georgia" pitchFamily="34" charset="0"/>
                <a:ea typeface="Georgia" pitchFamily="34" charset="-122"/>
                <a:cs typeface="Georgia" pitchFamily="34" charset="-120"/>
              </a:rPr>
              <a:t>Зони ризику</a:t>
            </a:r>
            <a:endParaRPr lang="en-US" sz="1600" dirty="0"/>
          </a:p>
        </p:txBody>
      </p:sp>
      <p:sp>
        <p:nvSpPr>
          <p:cNvPr id="15" name="Text 13"/>
          <p:cNvSpPr/>
          <p:nvPr/>
        </p:nvSpPr>
        <p:spPr>
          <a:xfrm>
            <a:off x="8366760" y="3383280"/>
            <a:ext cx="3200400" cy="201168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Межі допустимого/критичного ризику можна задавати через граничні значення корисності, а не лише через грошові пороги.</a:t>
            </a:r>
            <a:endParaRPr lang="en-US" sz="1400" dirty="0"/>
          </a:p>
        </p:txBody>
      </p:sp>
      <p:sp>
        <p:nvSpPr>
          <p:cNvPr id="16" name="Text 14"/>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17" name="Text 15"/>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22 / 25</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ПІДСУМОК ФОРМУЛ</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400" b="1" dirty="0">
                <a:solidFill>
                  <a:srgbClr val="1A2B4A"/>
                </a:solidFill>
                <a:latin typeface="Georgia" pitchFamily="34" charset="0"/>
                <a:ea typeface="Georgia" pitchFamily="34" charset="-122"/>
                <a:cs typeface="Georgia" pitchFamily="34" charset="-120"/>
              </a:rPr>
              <a:t>Ключові формули теорії корисності</a:t>
            </a:r>
            <a:endParaRPr lang="en-US" sz="2400" dirty="0"/>
          </a:p>
        </p:txBody>
      </p:sp>
      <p:sp>
        <p:nvSpPr>
          <p:cNvPr id="6" name="Shape 4"/>
          <p:cNvSpPr/>
          <p:nvPr/>
        </p:nvSpPr>
        <p:spPr>
          <a:xfrm>
            <a:off x="457200" y="1280160"/>
            <a:ext cx="5577840" cy="1371600"/>
          </a:xfrm>
          <a:prstGeom prst="roundRect">
            <a:avLst>
              <a:gd name="adj" fmla="val 5333"/>
            </a:avLst>
          </a:prstGeom>
          <a:solidFill>
            <a:srgbClr val="FFFFFF"/>
          </a:solidFill>
          <a:ln/>
        </p:spPr>
      </p:sp>
      <p:sp>
        <p:nvSpPr>
          <p:cNvPr id="7" name="Text 5"/>
          <p:cNvSpPr/>
          <p:nvPr/>
        </p:nvSpPr>
        <p:spPr>
          <a:xfrm>
            <a:off x="731520" y="1463040"/>
            <a:ext cx="50292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Очікувана корисність</a:t>
            </a:r>
            <a:endParaRPr lang="en-US" sz="1400" dirty="0"/>
          </a:p>
        </p:txBody>
      </p:sp>
      <p:sp>
        <p:nvSpPr>
          <p:cNvPr id="8" name="Text 6"/>
          <p:cNvSpPr/>
          <p:nvPr/>
        </p:nvSpPr>
        <p:spPr>
          <a:xfrm>
            <a:off x="731520" y="1920240"/>
            <a:ext cx="5029200" cy="457200"/>
          </a:xfrm>
          <a:prstGeom prst="rect">
            <a:avLst/>
          </a:prstGeom>
          <a:noFill/>
          <a:ln/>
        </p:spPr>
        <p:txBody>
          <a:bodyPr wrap="square" lIns="0" tIns="0" rIns="0" bIns="0" rtlCol="0" anchor="ctr"/>
          <a:lstStyle/>
          <a:p>
            <a:pPr marL="0" indent="0">
              <a:buNone/>
            </a:pPr>
            <a:r>
              <a:rPr lang="en-US" sz="1500" b="1" dirty="0">
                <a:solidFill>
                  <a:srgbClr val="C9A227"/>
                </a:solidFill>
                <a:latin typeface="Consolas" pitchFamily="34" charset="0"/>
                <a:ea typeface="Consolas" pitchFamily="34" charset="-122"/>
                <a:cs typeface="Consolas" pitchFamily="34" charset="-120"/>
              </a:rPr>
              <a:t>U(A) = Σ pi · U(xi)</a:t>
            </a:r>
            <a:endParaRPr lang="en-US" sz="1500" dirty="0"/>
          </a:p>
        </p:txBody>
      </p:sp>
      <p:sp>
        <p:nvSpPr>
          <p:cNvPr id="9" name="Shape 7"/>
          <p:cNvSpPr/>
          <p:nvPr/>
        </p:nvSpPr>
        <p:spPr>
          <a:xfrm>
            <a:off x="6309360" y="1280160"/>
            <a:ext cx="5577840" cy="1371600"/>
          </a:xfrm>
          <a:prstGeom prst="roundRect">
            <a:avLst>
              <a:gd name="adj" fmla="val 5333"/>
            </a:avLst>
          </a:prstGeom>
          <a:solidFill>
            <a:srgbClr val="FFFFFF"/>
          </a:solidFill>
          <a:ln/>
        </p:spPr>
      </p:sp>
      <p:sp>
        <p:nvSpPr>
          <p:cNvPr id="10" name="Text 8"/>
          <p:cNvSpPr/>
          <p:nvPr/>
        </p:nvSpPr>
        <p:spPr>
          <a:xfrm>
            <a:off x="6583680" y="1463040"/>
            <a:ext cx="50292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Детермінований еквівалент</a:t>
            </a:r>
            <a:endParaRPr lang="en-US" sz="1400" dirty="0"/>
          </a:p>
        </p:txBody>
      </p:sp>
      <p:sp>
        <p:nvSpPr>
          <p:cNvPr id="11" name="Text 9"/>
          <p:cNvSpPr/>
          <p:nvPr/>
        </p:nvSpPr>
        <p:spPr>
          <a:xfrm>
            <a:off x="6583680" y="1920240"/>
            <a:ext cx="5029200" cy="457200"/>
          </a:xfrm>
          <a:prstGeom prst="rect">
            <a:avLst/>
          </a:prstGeom>
          <a:noFill/>
          <a:ln/>
        </p:spPr>
        <p:txBody>
          <a:bodyPr wrap="square" lIns="0" tIns="0" rIns="0" bIns="0" rtlCol="0" anchor="ctr"/>
          <a:lstStyle/>
          <a:p>
            <a:pPr marL="0" indent="0">
              <a:buNone/>
            </a:pPr>
            <a:r>
              <a:rPr lang="en-US" sz="1500" b="1" dirty="0">
                <a:solidFill>
                  <a:srgbClr val="C9A227"/>
                </a:solidFill>
                <a:latin typeface="Consolas" pitchFamily="34" charset="0"/>
                <a:ea typeface="Consolas" pitchFamily="34" charset="-122"/>
                <a:cs typeface="Consolas" pitchFamily="34" charset="-120"/>
              </a:rPr>
              <a:t>U(x̂) = M[U(X)]</a:t>
            </a:r>
            <a:endParaRPr lang="en-US" sz="1500" dirty="0"/>
          </a:p>
        </p:txBody>
      </p:sp>
      <p:sp>
        <p:nvSpPr>
          <p:cNvPr id="12" name="Shape 10"/>
          <p:cNvSpPr/>
          <p:nvPr/>
        </p:nvSpPr>
        <p:spPr>
          <a:xfrm>
            <a:off x="457200" y="2834640"/>
            <a:ext cx="5577840" cy="1371600"/>
          </a:xfrm>
          <a:prstGeom prst="roundRect">
            <a:avLst>
              <a:gd name="adj" fmla="val 5333"/>
            </a:avLst>
          </a:prstGeom>
          <a:solidFill>
            <a:srgbClr val="FFFFFF"/>
          </a:solidFill>
          <a:ln/>
        </p:spPr>
      </p:sp>
      <p:sp>
        <p:nvSpPr>
          <p:cNvPr id="13" name="Text 11"/>
          <p:cNvSpPr/>
          <p:nvPr/>
        </p:nvSpPr>
        <p:spPr>
          <a:xfrm>
            <a:off x="731520" y="3017520"/>
            <a:ext cx="50292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Премія за ризик</a:t>
            </a:r>
            <a:endParaRPr lang="en-US" sz="1400" dirty="0"/>
          </a:p>
        </p:txBody>
      </p:sp>
      <p:sp>
        <p:nvSpPr>
          <p:cNvPr id="14" name="Text 12"/>
          <p:cNvSpPr/>
          <p:nvPr/>
        </p:nvSpPr>
        <p:spPr>
          <a:xfrm>
            <a:off x="731520" y="3474720"/>
            <a:ext cx="5029200" cy="457200"/>
          </a:xfrm>
          <a:prstGeom prst="rect">
            <a:avLst/>
          </a:prstGeom>
          <a:noFill/>
          <a:ln/>
        </p:spPr>
        <p:txBody>
          <a:bodyPr wrap="square" lIns="0" tIns="0" rIns="0" bIns="0" rtlCol="0" anchor="ctr"/>
          <a:lstStyle/>
          <a:p>
            <a:pPr marL="0" indent="0">
              <a:buNone/>
            </a:pPr>
            <a:r>
              <a:rPr lang="en-US" sz="1500" b="1" dirty="0">
                <a:solidFill>
                  <a:srgbClr val="C9A227"/>
                </a:solidFill>
                <a:latin typeface="Consolas" pitchFamily="34" charset="0"/>
                <a:ea typeface="Consolas" pitchFamily="34" charset="-122"/>
                <a:cs typeface="Consolas" pitchFamily="34" charset="-120"/>
              </a:rPr>
              <a:t>π = M(X) − x̂</a:t>
            </a:r>
            <a:endParaRPr lang="en-US" sz="1500" dirty="0"/>
          </a:p>
        </p:txBody>
      </p:sp>
      <p:sp>
        <p:nvSpPr>
          <p:cNvPr id="15" name="Shape 13"/>
          <p:cNvSpPr/>
          <p:nvPr/>
        </p:nvSpPr>
        <p:spPr>
          <a:xfrm>
            <a:off x="6309360" y="2834640"/>
            <a:ext cx="5577840" cy="1371600"/>
          </a:xfrm>
          <a:prstGeom prst="roundRect">
            <a:avLst>
              <a:gd name="adj" fmla="val 5333"/>
            </a:avLst>
          </a:prstGeom>
          <a:solidFill>
            <a:srgbClr val="FFFFFF"/>
          </a:solidFill>
          <a:ln/>
        </p:spPr>
      </p:sp>
      <p:sp>
        <p:nvSpPr>
          <p:cNvPr id="16" name="Text 14"/>
          <p:cNvSpPr/>
          <p:nvPr/>
        </p:nvSpPr>
        <p:spPr>
          <a:xfrm>
            <a:off x="6583680" y="3017520"/>
            <a:ext cx="50292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Несхильність</a:t>
            </a:r>
            <a:endParaRPr lang="en-US" sz="1400" dirty="0"/>
          </a:p>
        </p:txBody>
      </p:sp>
      <p:sp>
        <p:nvSpPr>
          <p:cNvPr id="17" name="Text 15"/>
          <p:cNvSpPr/>
          <p:nvPr/>
        </p:nvSpPr>
        <p:spPr>
          <a:xfrm>
            <a:off x="6583680" y="3474720"/>
            <a:ext cx="5029200" cy="457200"/>
          </a:xfrm>
          <a:prstGeom prst="rect">
            <a:avLst/>
          </a:prstGeom>
          <a:noFill/>
          <a:ln/>
        </p:spPr>
        <p:txBody>
          <a:bodyPr wrap="square" lIns="0" tIns="0" rIns="0" bIns="0" rtlCol="0" anchor="ctr"/>
          <a:lstStyle/>
          <a:p>
            <a:pPr marL="0" indent="0">
              <a:buNone/>
            </a:pPr>
            <a:r>
              <a:rPr lang="en-US" sz="1500" b="1" dirty="0">
                <a:solidFill>
                  <a:srgbClr val="C9A227"/>
                </a:solidFill>
                <a:latin typeface="Consolas" pitchFamily="34" charset="0"/>
                <a:ea typeface="Consolas" pitchFamily="34" charset="-122"/>
                <a:cs typeface="Consolas" pitchFamily="34" charset="-120"/>
              </a:rPr>
              <a:t>U(M(X)) &gt; M[U(X)]  (U увігнута)</a:t>
            </a:r>
            <a:endParaRPr lang="en-US" sz="1500" dirty="0"/>
          </a:p>
        </p:txBody>
      </p:sp>
      <p:sp>
        <p:nvSpPr>
          <p:cNvPr id="18" name="Shape 16"/>
          <p:cNvSpPr/>
          <p:nvPr/>
        </p:nvSpPr>
        <p:spPr>
          <a:xfrm>
            <a:off x="457200" y="4389120"/>
            <a:ext cx="5577840" cy="1371600"/>
          </a:xfrm>
          <a:prstGeom prst="roundRect">
            <a:avLst>
              <a:gd name="adj" fmla="val 5333"/>
            </a:avLst>
          </a:prstGeom>
          <a:solidFill>
            <a:srgbClr val="FFFFFF"/>
          </a:solidFill>
          <a:ln/>
        </p:spPr>
      </p:sp>
      <p:sp>
        <p:nvSpPr>
          <p:cNvPr id="19" name="Text 17"/>
          <p:cNvSpPr/>
          <p:nvPr/>
        </p:nvSpPr>
        <p:spPr>
          <a:xfrm>
            <a:off x="731520" y="4572000"/>
            <a:ext cx="50292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Схильність</a:t>
            </a:r>
            <a:endParaRPr lang="en-US" sz="1400" dirty="0"/>
          </a:p>
        </p:txBody>
      </p:sp>
      <p:sp>
        <p:nvSpPr>
          <p:cNvPr id="20" name="Text 18"/>
          <p:cNvSpPr/>
          <p:nvPr/>
        </p:nvSpPr>
        <p:spPr>
          <a:xfrm>
            <a:off x="731520" y="5029200"/>
            <a:ext cx="5029200" cy="457200"/>
          </a:xfrm>
          <a:prstGeom prst="rect">
            <a:avLst/>
          </a:prstGeom>
          <a:noFill/>
          <a:ln/>
        </p:spPr>
        <p:txBody>
          <a:bodyPr wrap="square" lIns="0" tIns="0" rIns="0" bIns="0" rtlCol="0" anchor="ctr"/>
          <a:lstStyle/>
          <a:p>
            <a:pPr marL="0" indent="0">
              <a:buNone/>
            </a:pPr>
            <a:r>
              <a:rPr lang="en-US" sz="1500" b="1" dirty="0">
                <a:solidFill>
                  <a:srgbClr val="C9A227"/>
                </a:solidFill>
                <a:latin typeface="Consolas" pitchFamily="34" charset="0"/>
                <a:ea typeface="Consolas" pitchFamily="34" charset="-122"/>
                <a:cs typeface="Consolas" pitchFamily="34" charset="-120"/>
              </a:rPr>
              <a:t>U(M(X)) &lt; M[U(X)]  (U опукла)</a:t>
            </a:r>
            <a:endParaRPr lang="en-US" sz="1500" dirty="0"/>
          </a:p>
        </p:txBody>
      </p:sp>
      <p:sp>
        <p:nvSpPr>
          <p:cNvPr id="21" name="Shape 19"/>
          <p:cNvSpPr/>
          <p:nvPr/>
        </p:nvSpPr>
        <p:spPr>
          <a:xfrm>
            <a:off x="6309360" y="4389120"/>
            <a:ext cx="5577840" cy="1371600"/>
          </a:xfrm>
          <a:prstGeom prst="roundRect">
            <a:avLst>
              <a:gd name="adj" fmla="val 5333"/>
            </a:avLst>
          </a:prstGeom>
          <a:solidFill>
            <a:srgbClr val="FFFFFF"/>
          </a:solidFill>
          <a:ln/>
        </p:spPr>
      </p:sp>
      <p:sp>
        <p:nvSpPr>
          <p:cNvPr id="22" name="Text 20"/>
          <p:cNvSpPr/>
          <p:nvPr/>
        </p:nvSpPr>
        <p:spPr>
          <a:xfrm>
            <a:off x="6583680" y="4572000"/>
            <a:ext cx="5029200" cy="320040"/>
          </a:xfrm>
          <a:prstGeom prst="rect">
            <a:avLst/>
          </a:prstGeom>
          <a:noFill/>
          <a:ln/>
        </p:spPr>
        <p:txBody>
          <a:bodyPr wrap="square" lIns="0" tIns="0" rIns="0" bIns="0" rtlCol="0" anchor="ctr"/>
          <a:lstStyle/>
          <a:p>
            <a:pPr marL="0" indent="0">
              <a:buNone/>
            </a:pPr>
            <a:r>
              <a:rPr lang="en-US" sz="1400" b="1" dirty="0">
                <a:solidFill>
                  <a:srgbClr val="1A2B4A"/>
                </a:solidFill>
                <a:latin typeface="Georgia" pitchFamily="34" charset="0"/>
                <a:ea typeface="Georgia" pitchFamily="34" charset="-122"/>
                <a:cs typeface="Georgia" pitchFamily="34" charset="-120"/>
              </a:rPr>
              <a:t>Міра Ерроу–Пратта</a:t>
            </a:r>
            <a:endParaRPr lang="en-US" sz="1400" dirty="0"/>
          </a:p>
        </p:txBody>
      </p:sp>
      <p:sp>
        <p:nvSpPr>
          <p:cNvPr id="23" name="Text 21"/>
          <p:cNvSpPr/>
          <p:nvPr/>
        </p:nvSpPr>
        <p:spPr>
          <a:xfrm>
            <a:off x="6583680" y="5029200"/>
            <a:ext cx="5029200" cy="457200"/>
          </a:xfrm>
          <a:prstGeom prst="rect">
            <a:avLst/>
          </a:prstGeom>
          <a:noFill/>
          <a:ln/>
        </p:spPr>
        <p:txBody>
          <a:bodyPr wrap="square" lIns="0" tIns="0" rIns="0" bIns="0" rtlCol="0" anchor="ctr"/>
          <a:lstStyle/>
          <a:p>
            <a:pPr marL="0" indent="0">
              <a:buNone/>
            </a:pPr>
            <a:r>
              <a:rPr lang="en-US" sz="1500" b="1" dirty="0">
                <a:solidFill>
                  <a:srgbClr val="C9A227"/>
                </a:solidFill>
                <a:latin typeface="Consolas" pitchFamily="34" charset="0"/>
                <a:ea typeface="Consolas" pitchFamily="34" charset="-122"/>
                <a:cs typeface="Consolas" pitchFamily="34" charset="-120"/>
              </a:rPr>
              <a:t>rA(x) = −U''(x) / U'(x)</a:t>
            </a:r>
            <a:endParaRPr lang="en-US" sz="1500" dirty="0"/>
          </a:p>
        </p:txBody>
      </p:sp>
      <p:sp>
        <p:nvSpPr>
          <p:cNvPr id="24" name="Text 22"/>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5" name="Text 23"/>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23 / 25</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3EB"/>
          </a:solidFill>
          <a:ln w="12700">
            <a:solidFill>
              <a:srgbClr val="333333"/>
            </a:solidFill>
            <a:prstDash val="solid"/>
          </a:ln>
        </p:spPr>
      </p:sp>
      <p:sp>
        <p:nvSpPr>
          <p:cNvPr id="3" name="Shape 1"/>
          <p:cNvSpPr/>
          <p:nvPr/>
        </p:nvSpPr>
        <p:spPr>
          <a:xfrm>
            <a:off x="0" y="0"/>
            <a:ext cx="137160" cy="6858000"/>
          </a:xfrm>
          <a:prstGeom prst="rect">
            <a:avLst/>
          </a:prstGeom>
          <a:solidFill>
            <a:srgbClr val="C9A227"/>
          </a:solidFill>
          <a:ln w="12700">
            <a:solidFill>
              <a:srgbClr val="333333"/>
            </a:solidFill>
            <a:prstDash val="solid"/>
          </a:ln>
        </p:spPr>
      </p:sp>
      <p:sp>
        <p:nvSpPr>
          <p:cNvPr id="4" name="Text 2"/>
          <p:cNvSpPr/>
          <p:nvPr/>
        </p:nvSpPr>
        <p:spPr>
          <a:xfrm>
            <a:off x="411480" y="228600"/>
            <a:ext cx="10972800" cy="320040"/>
          </a:xfrm>
          <a:prstGeom prst="rect">
            <a:avLst/>
          </a:prstGeom>
          <a:noFill/>
          <a:ln/>
        </p:spPr>
        <p:txBody>
          <a:bodyPr wrap="square" lIns="0" tIns="0" rIns="0" bIns="0" rtlCol="0" anchor="ctr"/>
          <a:lstStyle/>
          <a:p>
            <a:pPr marL="0" indent="0">
              <a:buNone/>
            </a:pPr>
            <a:r>
              <a:rPr lang="en-US" sz="1200" kern="0" spc="200" dirty="0">
                <a:solidFill>
                  <a:srgbClr val="C9A227"/>
                </a:solidFill>
                <a:latin typeface="Consolas" pitchFamily="34" charset="0"/>
                <a:ea typeface="Consolas" pitchFamily="34" charset="-122"/>
                <a:cs typeface="Consolas" pitchFamily="34" charset="-120"/>
              </a:rPr>
              <a:t>ВИСНОВКИ</a:t>
            </a:r>
            <a:endParaRPr lang="en-US" sz="1200" dirty="0"/>
          </a:p>
        </p:txBody>
      </p:sp>
      <p:sp>
        <p:nvSpPr>
          <p:cNvPr id="5" name="Text 3"/>
          <p:cNvSpPr/>
          <p:nvPr/>
        </p:nvSpPr>
        <p:spPr>
          <a:xfrm>
            <a:off x="457200" y="640080"/>
            <a:ext cx="10972800" cy="457200"/>
          </a:xfrm>
          <a:prstGeom prst="rect">
            <a:avLst/>
          </a:prstGeom>
          <a:noFill/>
          <a:ln/>
        </p:spPr>
        <p:txBody>
          <a:bodyPr wrap="square" lIns="0" tIns="0" rIns="0" bIns="0" rtlCol="0" anchor="ctr"/>
          <a:lstStyle/>
          <a:p>
            <a:pPr marL="0" indent="0">
              <a:buNone/>
            </a:pPr>
            <a:r>
              <a:rPr lang="en-US" sz="2600" b="1" dirty="0">
                <a:solidFill>
                  <a:srgbClr val="1A2B4A"/>
                </a:solidFill>
                <a:latin typeface="Georgia" pitchFamily="34" charset="0"/>
                <a:ea typeface="Georgia" pitchFamily="34" charset="-122"/>
                <a:cs typeface="Georgia" pitchFamily="34" charset="-120"/>
              </a:rPr>
              <a:t>Ключові положення теми</a:t>
            </a:r>
            <a:endParaRPr lang="en-US" sz="2600" dirty="0"/>
          </a:p>
        </p:txBody>
      </p:sp>
      <p:sp>
        <p:nvSpPr>
          <p:cNvPr id="6" name="Shape 4"/>
          <p:cNvSpPr/>
          <p:nvPr/>
        </p:nvSpPr>
        <p:spPr>
          <a:xfrm>
            <a:off x="457200" y="1234440"/>
            <a:ext cx="11247120" cy="1051560"/>
          </a:xfrm>
          <a:prstGeom prst="roundRect">
            <a:avLst>
              <a:gd name="adj" fmla="val 6957"/>
            </a:avLst>
          </a:prstGeom>
          <a:solidFill>
            <a:srgbClr val="FFFFFF"/>
          </a:solidFill>
          <a:ln/>
        </p:spPr>
      </p:sp>
      <p:sp>
        <p:nvSpPr>
          <p:cNvPr id="7" name="Text 5"/>
          <p:cNvSpPr/>
          <p:nvPr/>
        </p:nvSpPr>
        <p:spPr>
          <a:xfrm>
            <a:off x="685800" y="1508760"/>
            <a:ext cx="82296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01</a:t>
            </a:r>
            <a:endParaRPr lang="en-US" sz="1800" dirty="0"/>
          </a:p>
        </p:txBody>
      </p:sp>
      <p:sp>
        <p:nvSpPr>
          <p:cNvPr id="8" name="Text 6"/>
          <p:cNvSpPr/>
          <p:nvPr/>
        </p:nvSpPr>
        <p:spPr>
          <a:xfrm>
            <a:off x="1645920" y="1371600"/>
            <a:ext cx="9601200" cy="3200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Корисність — суб’єктивна цінність результату</a:t>
            </a:r>
            <a:endParaRPr lang="en-US" sz="1500" dirty="0"/>
          </a:p>
        </p:txBody>
      </p:sp>
      <p:sp>
        <p:nvSpPr>
          <p:cNvPr id="9" name="Text 7"/>
          <p:cNvSpPr/>
          <p:nvPr/>
        </p:nvSpPr>
        <p:spPr>
          <a:xfrm>
            <a:off x="1645920" y="1737360"/>
            <a:ext cx="9601200" cy="4114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Раціональна ОПР максимізує очікувану корисність, а не обов’язково очікуваний прибуток.</a:t>
            </a:r>
            <a:endParaRPr lang="en-US" sz="1300" dirty="0"/>
          </a:p>
        </p:txBody>
      </p:sp>
      <p:sp>
        <p:nvSpPr>
          <p:cNvPr id="10" name="Shape 8"/>
          <p:cNvSpPr/>
          <p:nvPr/>
        </p:nvSpPr>
        <p:spPr>
          <a:xfrm>
            <a:off x="457200" y="2423160"/>
            <a:ext cx="11247120" cy="1051560"/>
          </a:xfrm>
          <a:prstGeom prst="roundRect">
            <a:avLst>
              <a:gd name="adj" fmla="val 6957"/>
            </a:avLst>
          </a:prstGeom>
          <a:solidFill>
            <a:srgbClr val="FFFFFF"/>
          </a:solidFill>
          <a:ln/>
        </p:spPr>
      </p:sp>
      <p:sp>
        <p:nvSpPr>
          <p:cNvPr id="11" name="Text 9"/>
          <p:cNvSpPr/>
          <p:nvPr/>
        </p:nvSpPr>
        <p:spPr>
          <a:xfrm>
            <a:off x="685800" y="2697480"/>
            <a:ext cx="82296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02</a:t>
            </a:r>
            <a:endParaRPr lang="en-US" sz="1800" dirty="0"/>
          </a:p>
        </p:txBody>
      </p:sp>
      <p:sp>
        <p:nvSpPr>
          <p:cNvPr id="12" name="Text 10"/>
          <p:cNvSpPr/>
          <p:nvPr/>
        </p:nvSpPr>
        <p:spPr>
          <a:xfrm>
            <a:off x="1645920" y="2560320"/>
            <a:ext cx="9601200" cy="3200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Аксіоми гарантують існування функції U</a:t>
            </a:r>
            <a:endParaRPr lang="en-US" sz="1500" dirty="0"/>
          </a:p>
        </p:txBody>
      </p:sp>
      <p:sp>
        <p:nvSpPr>
          <p:cNvPr id="13" name="Text 11"/>
          <p:cNvSpPr/>
          <p:nvPr/>
        </p:nvSpPr>
        <p:spPr>
          <a:xfrm>
            <a:off x="1645920" y="2926080"/>
            <a:ext cx="9601200" cy="4114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Повнота, транзитивність, неперервність, незалежність і монотонність — умови раціонального вибору.</a:t>
            </a:r>
            <a:endParaRPr lang="en-US" sz="1300" dirty="0"/>
          </a:p>
        </p:txBody>
      </p:sp>
      <p:sp>
        <p:nvSpPr>
          <p:cNvPr id="14" name="Shape 12"/>
          <p:cNvSpPr/>
          <p:nvPr/>
        </p:nvSpPr>
        <p:spPr>
          <a:xfrm>
            <a:off x="457200" y="3611880"/>
            <a:ext cx="11247120" cy="1051560"/>
          </a:xfrm>
          <a:prstGeom prst="roundRect">
            <a:avLst>
              <a:gd name="adj" fmla="val 6957"/>
            </a:avLst>
          </a:prstGeom>
          <a:solidFill>
            <a:srgbClr val="FFFFFF"/>
          </a:solidFill>
          <a:ln/>
        </p:spPr>
      </p:sp>
      <p:sp>
        <p:nvSpPr>
          <p:cNvPr id="15" name="Text 13"/>
          <p:cNvSpPr/>
          <p:nvPr/>
        </p:nvSpPr>
        <p:spPr>
          <a:xfrm>
            <a:off x="685800" y="3886200"/>
            <a:ext cx="82296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03</a:t>
            </a:r>
            <a:endParaRPr lang="en-US" sz="1800" dirty="0"/>
          </a:p>
        </p:txBody>
      </p:sp>
      <p:sp>
        <p:nvSpPr>
          <p:cNvPr id="16" name="Text 14"/>
          <p:cNvSpPr/>
          <p:nvPr/>
        </p:nvSpPr>
        <p:spPr>
          <a:xfrm>
            <a:off x="1645920" y="3749040"/>
            <a:ext cx="9601200" cy="3200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Форма U визначає ставлення до ризику</a:t>
            </a:r>
            <a:endParaRPr lang="en-US" sz="1500" dirty="0"/>
          </a:p>
        </p:txBody>
      </p:sp>
      <p:sp>
        <p:nvSpPr>
          <p:cNvPr id="17" name="Text 15"/>
          <p:cNvSpPr/>
          <p:nvPr/>
        </p:nvSpPr>
        <p:spPr>
          <a:xfrm>
            <a:off x="1645920" y="4114800"/>
            <a:ext cx="9601200" cy="4114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Увігнута — несхильність; опукла — схильність; лінійна — нейтральність. Премія за ризик кількісно вимірює несхильність.</a:t>
            </a:r>
            <a:endParaRPr lang="en-US" sz="1300" dirty="0"/>
          </a:p>
        </p:txBody>
      </p:sp>
      <p:sp>
        <p:nvSpPr>
          <p:cNvPr id="18" name="Shape 16"/>
          <p:cNvSpPr/>
          <p:nvPr/>
        </p:nvSpPr>
        <p:spPr>
          <a:xfrm>
            <a:off x="457200" y="4800600"/>
            <a:ext cx="11247120" cy="1051560"/>
          </a:xfrm>
          <a:prstGeom prst="roundRect">
            <a:avLst>
              <a:gd name="adj" fmla="val 6957"/>
            </a:avLst>
          </a:prstGeom>
          <a:solidFill>
            <a:srgbClr val="FFFFFF"/>
          </a:solidFill>
          <a:ln/>
        </p:spPr>
      </p:sp>
      <p:sp>
        <p:nvSpPr>
          <p:cNvPr id="19" name="Text 17"/>
          <p:cNvSpPr/>
          <p:nvPr/>
        </p:nvSpPr>
        <p:spPr>
          <a:xfrm>
            <a:off x="685800" y="5074920"/>
            <a:ext cx="822960" cy="457200"/>
          </a:xfrm>
          <a:prstGeom prst="rect">
            <a:avLst/>
          </a:prstGeom>
          <a:noFill/>
          <a:ln/>
        </p:spPr>
        <p:txBody>
          <a:bodyPr wrap="square" lIns="0" tIns="0" rIns="0" bIns="0" rtlCol="0" anchor="ctr"/>
          <a:lstStyle/>
          <a:p>
            <a:pPr marL="0" indent="0">
              <a:buNone/>
            </a:pPr>
            <a:r>
              <a:rPr lang="en-US" sz="1800" b="1" dirty="0">
                <a:solidFill>
                  <a:srgbClr val="C9A227"/>
                </a:solidFill>
                <a:latin typeface="Consolas" pitchFamily="34" charset="0"/>
                <a:ea typeface="Consolas" pitchFamily="34" charset="-122"/>
                <a:cs typeface="Consolas" pitchFamily="34" charset="-120"/>
              </a:rPr>
              <a:t>04</a:t>
            </a:r>
            <a:endParaRPr lang="en-US" sz="1800" dirty="0"/>
          </a:p>
        </p:txBody>
      </p:sp>
      <p:sp>
        <p:nvSpPr>
          <p:cNvPr id="20" name="Text 18"/>
          <p:cNvSpPr/>
          <p:nvPr/>
        </p:nvSpPr>
        <p:spPr>
          <a:xfrm>
            <a:off x="1645920" y="4937760"/>
            <a:ext cx="9601200" cy="320040"/>
          </a:xfrm>
          <a:prstGeom prst="rect">
            <a:avLst/>
          </a:prstGeom>
          <a:noFill/>
          <a:ln/>
        </p:spPr>
        <p:txBody>
          <a:bodyPr wrap="square" lIns="0" tIns="0" rIns="0" bIns="0" rtlCol="0" anchor="ctr"/>
          <a:lstStyle/>
          <a:p>
            <a:pPr marL="0" indent="0">
              <a:buNone/>
            </a:pPr>
            <a:r>
              <a:rPr lang="en-US" sz="1500" b="1" dirty="0">
                <a:solidFill>
                  <a:srgbClr val="1A2B4A"/>
                </a:solidFill>
                <a:latin typeface="Georgia" pitchFamily="34" charset="0"/>
                <a:ea typeface="Georgia" pitchFamily="34" charset="-122"/>
                <a:cs typeface="Georgia" pitchFamily="34" charset="-120"/>
              </a:rPr>
              <a:t>Теорія доповнює кількісний аналіз</a:t>
            </a:r>
            <a:endParaRPr lang="en-US" sz="1500" dirty="0"/>
          </a:p>
        </p:txBody>
      </p:sp>
      <p:sp>
        <p:nvSpPr>
          <p:cNvPr id="21" name="Text 19"/>
          <p:cNvSpPr/>
          <p:nvPr/>
        </p:nvSpPr>
        <p:spPr>
          <a:xfrm>
            <a:off x="1645920" y="5303520"/>
            <a:ext cx="9601200" cy="411480"/>
          </a:xfrm>
          <a:prstGeom prst="rect">
            <a:avLst/>
          </a:prstGeom>
          <a:noFill/>
          <a:ln/>
        </p:spPr>
        <p:txBody>
          <a:bodyPr wrap="square" lIns="0" tIns="0" rIns="0" bIns="0" rtlCol="0" anchor="ctr"/>
          <a:lstStyle/>
          <a:p>
            <a:pPr marL="0" indent="0">
              <a:buNone/>
            </a:pPr>
            <a:r>
              <a:rPr lang="en-US" sz="1300" dirty="0">
                <a:solidFill>
                  <a:srgbClr val="5A534C"/>
                </a:solidFill>
                <a:latin typeface="Calibri" pitchFamily="34" charset="0"/>
                <a:ea typeface="Calibri" pitchFamily="34" charset="-122"/>
                <a:cs typeface="Calibri" pitchFamily="34" charset="-120"/>
              </a:rPr>
              <a:t>Об’єктивні показники ризику + індивідуальна функція корисності = обґрунтоване рішення в умовах невизначеності.</a:t>
            </a:r>
            <a:endParaRPr lang="en-US" sz="1300" dirty="0"/>
          </a:p>
        </p:txBody>
      </p:sp>
      <p:sp>
        <p:nvSpPr>
          <p:cNvPr id="22" name="Text 20"/>
          <p:cNvSpPr/>
          <p:nvPr/>
        </p:nvSpPr>
        <p:spPr>
          <a:xfrm>
            <a:off x="457200" y="6537960"/>
            <a:ext cx="7315200" cy="228600"/>
          </a:xfrm>
          <a:prstGeom prst="rect">
            <a:avLst/>
          </a:prstGeom>
          <a:noFill/>
          <a:ln/>
        </p:spPr>
        <p:txBody>
          <a:bodyPr wrap="square" lIns="0" tIns="0" rIns="0" bIns="0" rtlCol="0" anchor="ctr"/>
          <a:lstStyle/>
          <a:p>
            <a:pPr marL="0" indent="0">
              <a:buNone/>
            </a:pPr>
            <a:r>
              <a:rPr lang="en-US" sz="1000" dirty="0">
                <a:solidFill>
                  <a:srgbClr val="8A8278"/>
                </a:solidFill>
                <a:latin typeface="Consolas" pitchFamily="34" charset="0"/>
                <a:ea typeface="Consolas" pitchFamily="34" charset="-122"/>
                <a:cs typeface="Consolas" pitchFamily="34" charset="-120"/>
              </a:rPr>
              <a:t>КУ «УПРАВЛІННЯ РИЗИКАМИ»  ·  ТЕМА 5</a:t>
            </a:r>
            <a:endParaRPr lang="en-US" sz="1000" dirty="0"/>
          </a:p>
        </p:txBody>
      </p:sp>
      <p:sp>
        <p:nvSpPr>
          <p:cNvPr id="23" name="Text 21"/>
          <p:cNvSpPr/>
          <p:nvPr/>
        </p:nvSpPr>
        <p:spPr>
          <a:xfrm>
            <a:off x="10241280" y="6537960"/>
            <a:ext cx="1463040" cy="228600"/>
          </a:xfrm>
          <a:prstGeom prst="rect">
            <a:avLst/>
          </a:prstGeom>
          <a:noFill/>
          <a:ln/>
        </p:spPr>
        <p:txBody>
          <a:bodyPr wrap="square" lIns="0" tIns="0" rIns="0" bIns="0" rtlCol="0" anchor="ctr"/>
          <a:lstStyle/>
          <a:p>
            <a:pPr marL="0" indent="0" algn="r">
              <a:buNone/>
            </a:pPr>
            <a:r>
              <a:rPr lang="en-US" sz="1000" dirty="0">
                <a:solidFill>
                  <a:srgbClr val="8A8278"/>
                </a:solidFill>
                <a:latin typeface="Consolas" pitchFamily="34" charset="0"/>
                <a:ea typeface="Consolas" pitchFamily="34" charset="-122"/>
                <a:cs typeface="Consolas" pitchFamily="34" charset="-120"/>
              </a:rPr>
              <a:t>24 / 25</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A2B4A"/>
          </a:solidFill>
          <a:ln w="12700">
            <a:solidFill>
              <a:srgbClr val="333333"/>
            </a:solidFill>
            <a:prstDash val="solid"/>
          </a:ln>
        </p:spPr>
      </p:sp>
      <p:sp>
        <p:nvSpPr>
          <p:cNvPr id="3" name="Shape 1"/>
          <p:cNvSpPr/>
          <p:nvPr/>
        </p:nvSpPr>
        <p:spPr>
          <a:xfrm>
            <a:off x="0" y="0"/>
            <a:ext cx="182880" cy="6858000"/>
          </a:xfrm>
          <a:prstGeom prst="rect">
            <a:avLst/>
          </a:prstGeom>
          <a:solidFill>
            <a:srgbClr val="C9A227"/>
          </a:solidFill>
          <a:ln w="12700">
            <a:solidFill>
              <a:srgbClr val="333333"/>
            </a:solidFill>
            <a:prstDash val="solid"/>
          </a:ln>
        </p:spPr>
      </p:sp>
      <p:sp>
        <p:nvSpPr>
          <p:cNvPr id="4" name="Text 2"/>
          <p:cNvSpPr/>
          <p:nvPr/>
        </p:nvSpPr>
        <p:spPr>
          <a:xfrm>
            <a:off x="640080" y="2377440"/>
            <a:ext cx="10972800" cy="914400"/>
          </a:xfrm>
          <a:prstGeom prst="rect">
            <a:avLst/>
          </a:prstGeom>
          <a:noFill/>
          <a:ln/>
        </p:spPr>
        <p:txBody>
          <a:bodyPr wrap="square" lIns="0" tIns="0" rIns="0" bIns="0" rtlCol="0" anchor="ctr"/>
          <a:lstStyle/>
          <a:p>
            <a:pPr marL="0" indent="0">
              <a:buNone/>
            </a:pPr>
            <a:r>
              <a:rPr lang="en-US" sz="4400" b="1" dirty="0">
                <a:solidFill>
                  <a:srgbClr val="FFFFFF"/>
                </a:solidFill>
                <a:latin typeface="Georgia" pitchFamily="34" charset="0"/>
                <a:ea typeface="Georgia" pitchFamily="34" charset="-122"/>
                <a:cs typeface="Georgia" pitchFamily="34" charset="-120"/>
              </a:rPr>
              <a:t>Дякую за увагу!</a:t>
            </a:r>
            <a:endParaRPr lang="en-US" sz="4400" dirty="0"/>
          </a:p>
        </p:txBody>
      </p:sp>
      <p:sp>
        <p:nvSpPr>
          <p:cNvPr id="5" name="Text 3"/>
          <p:cNvSpPr/>
          <p:nvPr/>
        </p:nvSpPr>
        <p:spPr>
          <a:xfrm>
            <a:off x="640080" y="3657600"/>
            <a:ext cx="10972800" cy="914400"/>
          </a:xfrm>
          <a:prstGeom prst="rect">
            <a:avLst/>
          </a:prstGeom>
          <a:noFill/>
          <a:ln/>
        </p:spPr>
        <p:txBody>
          <a:bodyPr wrap="square" lIns="0" tIns="0" rIns="0" bIns="0" rtlCol="0" anchor="ctr"/>
          <a:lstStyle/>
          <a:p>
            <a:pPr marL="0" indent="0">
              <a:buNone/>
            </a:pPr>
            <a:r>
              <a:rPr lang="en-US" sz="1800" dirty="0">
                <a:solidFill>
                  <a:srgbClr val="E8D48B"/>
                </a:solidFill>
                <a:latin typeface="Calibri" pitchFamily="34" charset="0"/>
                <a:ea typeface="Calibri" pitchFamily="34" charset="-122"/>
                <a:cs typeface="Calibri" pitchFamily="34" charset="-120"/>
              </a:rPr>
              <a:t>Тема 5  ·  Ризик і теорія корисності</a:t>
            </a:r>
            <a:endParaRPr lang="en-US" sz="1800" dirty="0"/>
          </a:p>
          <a:p>
            <a:pPr marL="0" indent="0">
              <a:buNone/>
            </a:pPr>
            <a:r>
              <a:rPr lang="en-US" sz="1800" dirty="0">
                <a:solidFill>
                  <a:srgbClr val="E8D48B"/>
                </a:solidFill>
                <a:latin typeface="Calibri" pitchFamily="34" charset="0"/>
                <a:ea typeface="Calibri" pitchFamily="34" charset="-122"/>
                <a:cs typeface="Calibri" pitchFamily="34" charset="-120"/>
              </a:rPr>
              <a:t>Курс «Управління ризиками»</a:t>
            </a:r>
            <a:endParaRPr lang="en-US" sz="1800" dirty="0"/>
          </a:p>
        </p:txBody>
      </p:sp>
      <p:sp>
        <p:nvSpPr>
          <p:cNvPr id="6" name="Text 4"/>
          <p:cNvSpPr/>
          <p:nvPr/>
        </p:nvSpPr>
        <p:spPr>
          <a:xfrm>
            <a:off x="640080" y="5029200"/>
            <a:ext cx="10972800" cy="365760"/>
          </a:xfrm>
          <a:prstGeom prst="rect">
            <a:avLst/>
          </a:prstGeom>
          <a:noFill/>
          <a:ln/>
        </p:spPr>
        <p:txBody>
          <a:bodyPr wrap="square" lIns="0" tIns="0" rIns="0" bIns="0" rtlCol="0" anchor="ctr"/>
          <a:lstStyle/>
          <a:p>
            <a:pPr marL="0" indent="0">
              <a:buNone/>
            </a:pPr>
            <a:r>
              <a:rPr lang="en-US" sz="1400" dirty="0">
                <a:solidFill>
                  <a:srgbClr val="8A8278"/>
                </a:solidFill>
                <a:latin typeface="Calibri" pitchFamily="34" charset="0"/>
                <a:ea typeface="Calibri" pitchFamily="34" charset="-122"/>
                <a:cs typeface="Calibri" pitchFamily="34" charset="-120"/>
              </a:rPr>
              <a:t>Питання для обговорення та практичні завдання — у наступному блоці</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2756</Words>
  <Application>Microsoft Macintosh PowerPoint</Application>
  <PresentationFormat>Широкоэкранный</PresentationFormat>
  <Paragraphs>346</Paragraphs>
  <Slides>25</Slides>
  <Notes>25</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25</vt:i4>
      </vt:variant>
    </vt:vector>
  </HeadingPairs>
  <TitlesOfParts>
    <vt:vector size="30" baseType="lpstr">
      <vt:lpstr>Arial</vt:lpstr>
      <vt:lpstr>Calibri</vt:lpstr>
      <vt:lpstr>Consolas</vt:lpstr>
      <vt:lpstr>Georgia</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5. Ризик і теорія корисності</dc:title>
  <dc:subject>PptxGenJS Presentation</dc:subject>
  <dc:creator>Курс «Управління ризиками»</dc:creator>
  <cp:lastModifiedBy>Александр Ткачук</cp:lastModifiedBy>
  <cp:revision>1</cp:revision>
  <dcterms:created xsi:type="dcterms:W3CDTF">2026-08-31T11:38:35Z</dcterms:created>
  <dcterms:modified xsi:type="dcterms:W3CDTF">2026-08-31T11:49:24Z</dcterms:modified>
</cp:coreProperties>
</file>