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charts/chart1.xml" ContentType="application/vnd.openxmlformats-officedocument.drawingml.chart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notesMasterIdLst>
    <p:notesMasterId r:id="rId3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B2A4A"/>
                </a:solidFill>
                <a:latin typeface="Cambria"/>
              </a:defRPr>
            </a:pPr>
            <a:r>
              <a:rPr sz="1400" b="0" i="0" u="none" strike="noStrike">
                <a:solidFill>
                  <a:srgbClr val="1B2A4A"/>
                </a:solidFill>
                <a:latin typeface="Cambria"/>
              </a:rPr>
              <a:t>Індекс дистанції влади (0–100)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</c:v>
                </c:pt>
              </c:strCache>
            </c:strRef>
          </c:tx>
          <c:spPr>
            <a:solidFill>
              <a:srgbClr val="C9A227"/>
            </a:solidFill>
            <a:effectLst/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B2A4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9A227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dPt>
            <c:idx val="7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dPt>
            <c:idx val="8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dPt>
            <c:idx val="9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dPt>
            <c:idx val="10"/>
            <c:invertIfNegative val="0"/>
            <c:bubble3D val="0"/>
            <c:spPr>
              <a:solidFill>
                <a:srgbClr val="1B2A4A"/>
              </a:solidFill>
              <a:effectLst/>
            </c:spPr>
          </c:dPt>
          <c:cat>
            <c:multiLvlStrRef>
              <c:f>Sheet1!$A$2:$A$12</c:f>
              <c:multiLvlStrCache>
                <c:ptCount val="11"/>
                <c:lvl>
                  <c:pt idx="0">
                    <c:v>Україна</c:v>
                  </c:pt>
                  <c:pt idx="1">
                    <c:v>Польща</c:v>
                  </c:pt>
                  <c:pt idx="2">
                    <c:v>Франція</c:v>
                  </c:pt>
                  <c:pt idx="3">
                    <c:v>Італія</c:v>
                  </c:pt>
                  <c:pt idx="4">
                    <c:v>США</c:v>
                  </c:pt>
                  <c:pt idx="5">
                    <c:v>Нідерланди</c:v>
                  </c:pt>
                  <c:pt idx="6">
                    <c:v>Німеччина</c:v>
                  </c:pt>
                  <c:pt idx="7">
                    <c:v>Велика Британія</c:v>
                  </c:pt>
                  <c:pt idx="8">
                    <c:v>Швеція</c:v>
                  </c:pt>
                  <c:pt idx="9">
                    <c:v>Данія</c:v>
                  </c:pt>
                  <c:pt idx="10">
                    <c:v>Австрія</c:v>
                  </c:pt>
                </c:lvl>
              </c:multiLvlStrCache>
            </c:multiLvl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92</c:v>
                </c:pt>
                <c:pt idx="1">
                  <c:v>68</c:v>
                </c:pt>
                <c:pt idx="2">
                  <c:v>68</c:v>
                </c:pt>
                <c:pt idx="3">
                  <c:v>50</c:v>
                </c:pt>
                <c:pt idx="4">
                  <c:v>40</c:v>
                </c:pt>
                <c:pt idx="5">
                  <c:v>38</c:v>
                </c:pt>
                <c:pt idx="6">
                  <c:v>35</c:v>
                </c:pt>
                <c:pt idx="7">
                  <c:v>35</c:v>
                </c:pt>
                <c:pt idx="8">
                  <c:v>31</c:v>
                </c:pt>
                <c:pt idx="9">
                  <c:v>18</c:v>
                </c:pt>
                <c:pt idx="10">
                  <c:v>11</c:v>
                </c:pt>
              </c:numCache>
            </c:numRef>
          </c:val>
        </c:ser>
        <c:dLbls>
          <c:numFmt formatCode="General" sourceLinked="0"/>
          <c:txPr>
            <a:bodyPr/>
            <a:lstStyle/>
            <a:p>
              <a:pPr>
                <a:defRPr b="0" i="0" strike="noStrike" sz="1100" u="none">
                  <a:solidFill>
                    <a:srgbClr val="1B2A4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2B3445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Лекція рухається від базового поняття проєкту до специфічних умов, у яких управляють міжнародними проєктами. Розділи 1–4 формують понятійний апарат; розділ 5 знайомить із методологічним інструментарієм; розділ 6 пояснює, чому міжнародні проєкти потребують особливих управлінських компетентностей.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PMBOK (PMI): тимчасова діяльність, здійснювана для створення унікального продукту, послуги або результату. ISO 21500:2021 додає вимір скоординованих і контрольованих завдань та чіткі обмеження щодо часу, вартості й ресурсів. Наголосіть на двох ключових атрибутах: тимчасовості (визначені початок і завершення) та унікальності (результат відрізняється від усіх подібних продуктів чи послуг).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Міжнародний проєкт реалізують за участю суб'єктів (донорів, виконавців, партнерів, бенефіціарів), що належать до різних національних юрисдикцій; він фінансується повністю або частково з іноземних чи наднаціональних джерел (програми ЄС, міжнародні фінансові установи, донорські фонди, дипломатичні представництва); і спрямований на розв'язання проблем транскордонного, регіонального чи глобального виміру або на розвиток спроможності країни-реципієнта відповідно до пріоритетів донора.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Незалежно від галузі будь-який проєкт, зокрема міжнародний, має ці сім ознак. Попросіть студентів визначити кожну ознаку в добре відомому їм проєкті. Зверніть увагу: навіть у межах стандартної донорської програми кожен проєкт є неповторним поєднанням цілей, контексту, команди та ресурсів.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 семи загальних ознак міжнародні проєкти додають чотири специфічні: транснаціональність, донорську орієнтацію, підзвітність за міжнародними стандартами (фінансова та змістовна звітність за правилами ЄС чи інших донорів) і міжкультурний характер комунікації та управління.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Класифікація допомагає обрати відповідні інструменти управління та визначити релевантні правила донорів. Один проєкт можна одночасно класифікувати за всіма п'ятьма критеріями — наприклад, проєкт Erasmus+ Capacity Building фінансується ЄС, є освітнім, транснаціональним, спрямованим на розбудову спроможності та реалізується консорціумом.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Кожна категорія фінансувальників має власні пріоритети, процедури та обсяги фінансування. Програми ЄС («Горизонт Європа», Erasmus+, Interreg, EU4Business); міжнародні фінансові установи (Світовий банк, ЄБРР, ЄІБ); агенції розвитку та донорські фонди (USAID, GIZ, SIDA, Європейський фонд за демократію); посольства (малі гранти); міжнародні неурядові організації. Джерела фінансування докладно розглянуто в Лекції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Проєкт — це тимчасова діяльність зі специфічним вимірюваним результатом. Програма — це група пов'язаних проєктів, якими керують скоординовано, щоб отримати вигоди, недосяжні за окремого управління ними, — наприклад, «Горизонт Європа», об'єднана стратегічною метою посилення наукового та інноваційного потенціалу Європи. Портфель — це сукупність проєктів, програм і операційної діяльності, якими керують як єдиною групою задля реалізації стратегії організації; його компоненти не обов'язково функціонально пов'язані (наприклад, портфель міжнародних проєктів університету, що фінансуються різними донорами).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Скористайтеся таблицею для перевірки розуміння: попросіть студентів розмістити у відповідних стовпцях рамкову програму «Горизонт Європа», окремий дослідницький проєкт «Горизонту Європа» та весь набір міжнародних проєктів університету.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Модель відповідає логіці управління проєктним циклом (PCM), яку застосовують Європейська Комісія та більшість донорів. Розгляньте кожну фазу, наголошуючи на документах, що створюються, і рішенні, яке ухвалюють наприкінці фази.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Оцінювання може бути проміжним, підсумковим або ex-post. Моніторинг показано як окрему фазу задля дидактичної наочності, проте фактично це наскрізний процес протягом усієї реалізації.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Моніторинг здійснюють паралельно з реалізацією, а висновки оцінювання можуть спонукати до перегляду планів. Тому управління є ітеративним: інформація з пізніших фаз повертається до ранніх. Запитання до студентів: чому моніторинг вважають наскрізним процесом, а не окремим етапом?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Проєктне середовище — це сукупність суб'єктів, чиї інтереси та ресурси впливають на проєкт або на яких проєкт впливає. Карта рухається від консорціуму в центрі (координатор і партнери) через донора й асоційованих партнерів до цільових груп і бенефіціарів і, нарешті, до ширшого кола стейкхолдерів: органів публічної влади, академічної спільноти, ЗМІ, конкуруючих ініціатив і громадськості.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Донор визначає пріоритети фінансування, процедурні вимоги та критерії оцінювання заявок і звітів. Координатор (провідний заявник) несе основну договірну відповідальність. Партнери (співзаявники) відповідають кожен за визначену частину плану роботи. Асоційовані партнери долучаються без прямого фінансування, надаючи експертну, консультаційну чи організаційну підтримку.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Прямі бенефіціари — безпосередні отримувачі послуг або продуктів проєкту; кінцеві бенефіціари — ширші групи, на які проєкт впливає опосередковано. Цільові групи зазнають прямого позитивного впливу на рівні конкретної мети проєкту та взаємодіють із проєктом під час реалізації. Стейкхолдери — найширша категорія. Це розрізнення є суттєвим для аналізу стейкхолдерів і для побудови логічної матриці.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PMBOK — універсальна, галузево нейтральна методологія, широко застосовувана в приватному секторі та дедалі частіше в міжнародних проєктах технічної допомоги. Класична структура (подана в PMBOK Guide до 6-го видання 2017 р. включно) поєднує десять галузей знань із п'ятьма групами процесів.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6-те видання (2017): процесний підхід — 10 галузей знань, 5 груп процесів, 49 процесів. 7-ме видання (2021): підхід на основі принципів — 12 принципів і 8 доменів ефективності. 8-ме видання (2025): 6 принципів (цілісне бачення; фокус на цінності; якість у процесах і продуктах; відповідальне лідерство; сталість; культура розширення повноважень), 7 доменів ефективності (врядування, зміст, строки, фінанси, стейкхолдери, ресурси, ризики), 40 процесів, вбудованих у домени, і 5 фокусних областей, що відповідають колишнім групам процесів. Студентам слід знати, на яке видання посилається донор або роботодавець.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PM² розробив Центр передового досвіду з управління проєктами Європейської Комісії (CoEPM²) для проєктів в інституціях ЄС, а згодом адаптував до грантових проєктів за програмами Союзу. Вона поєднує елементи PMBOK і PRINCE2 та пропонує стандартизовані артефакти й структуру фаз, пристосовану до публічного та наднаціонального врядування.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PCM запровадила Європейська Комісія для управління проєктами зовнішньої допомоги (розвитку та співробітництва). Він структурує проєкт за шістьма фазами життєвого циклу й вимагає обов'язкового застосування логіко-структурного підходу на етапі формулювання (виділено кольором).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ЛСП передбачає послідовний аналіз стейкхолдерів, проблем, цілей і стратегій, після чого розробляють логічну матрицю (логфрейм) — таблицю, що структурує ієрархію цілей з індикаторами, джерелами верифікації та припущеннями. Вона обов'язкова в більшості грантових конкурсів ЄС і слугує спільною мовою заявника й донора. Логічну матрицю докладно розглянемо в Лекції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Цей огляд підтримує самостійну роботу за темою 1: порівняльний аналіз PMBOK, PM² і PCM у міжнародному проєктному середовищі. Запитайте студентів, яка методологія найкраще підходить для (а) проєкту технічної допомоги USAID, (б) консорціуму Erasmus+, (в) інвестиційного проєкту приватного сектору.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Невизначеність: політична нестабільність, коливання валютних курсів, зміни законодавства, логістичні обмеження та — для проєктів в Україні за нинішніх умов — додаткові безпекові ризики (управління ризиками розглянуто в темі 7). Обмеженість ресурсів: фіксований бюджет, суворі правила допустимості, обов'язкове співфінансування, стислі строки звітування, обмежена гнучкість перерозподілу між бюджетними статтями без попередньої згоди. Асиметрія: правила встановлює донор; заявник має продемонструвати відповідність. Прозорість: публічні кошти передбачають антикорупційні запобіжники, запобігання конфліктам інтересів і подвійному фінансуванню та належне врядування.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Індекс дистанції влади (Гофстеде): міра, у якій менш впливові члени організацій сприймають нерівномірний розподіл влади. Україна має 92 бали — значно вище, ніж більшість країн ЄС-партнерів, що впливає на ухвалення рішень, зворотний зв'язок і делегування в консорціумах. Е. Голл розрізняє монохронні культури (лінійне планування, жорсткі строки) і поліхронні (паралельні завдання, гнучкий час). Показники: інструмент порівняння країн Hofstede Insights; Hofstede, Hofstede &amp; Minkov, Cultures and Organizations (2010).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image" Target="../media/image-24-7.png"/><Relationship Id="rId8" Type="http://schemas.openxmlformats.org/officeDocument/2006/relationships/image" Target="../media/image-2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image" Target="../media/image-30-1.png"/><Relationship Id="rId3" Type="http://schemas.openxmlformats.org/officeDocument/2006/relationships/image" Target="../media/image-30-2.png"/><Relationship Id="rId4" Type="http://schemas.openxmlformats.org/officeDocument/2006/relationships/image" Target="../media/image-30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937760" cy="493776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206240"/>
            <a:ext cx="3291840" cy="32918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394960"/>
            <a:ext cx="2377440" cy="23774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098280" y="1783080"/>
            <a:ext cx="2103120" cy="2103120"/>
          </a:xfrm>
          <a:prstGeom prst="ellipse">
            <a:avLst/>
          </a:prstGeom>
          <a:solidFill>
            <a:srgbClr val="31487A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66122" y="2350922"/>
            <a:ext cx="967435" cy="96743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68580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 ·  МАГІСТЕРСЬКА ПРОГРАМА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7373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rgbClr val="E9D6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Лекція 1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2331720"/>
            <a:ext cx="7863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Теоретико-методологічні засади управління міжнародними проєктами</a:t>
            </a:r>
            <a:endParaRPr lang="en-US" sz="34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52628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Сутність і типологія міжнародних проєктів, життєвий цикл проєкту, проєктне середовище та основні методології управління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58064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Змістовий модуль 1  ·  Проєктування та підготовка міжнародних проєктів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ОГЛЯД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737360"/>
            <a:ext cx="5303520" cy="1143000"/>
          </a:xfrm>
          <a:prstGeom prst="roundRect">
            <a:avLst>
              <a:gd name="adj" fmla="val 6400"/>
            </a:avLst>
          </a:prstGeom>
          <a:solidFill>
            <a:srgbClr val="F4F7FC"/>
          </a:solidFill>
          <a:ln/>
        </p:spPr>
      </p:sp>
      <p:sp>
        <p:nvSpPr>
          <p:cNvPr id="8" name="Shape 5"/>
          <p:cNvSpPr/>
          <p:nvPr/>
        </p:nvSpPr>
        <p:spPr>
          <a:xfrm>
            <a:off x="749808" y="202539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749808" y="20253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1810512"/>
            <a:ext cx="41605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Сутність, ознаки та типологія міжнародних проєктів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48640" y="3063240"/>
            <a:ext cx="5303520" cy="1143000"/>
          </a:xfrm>
          <a:prstGeom prst="roundRect">
            <a:avLst>
              <a:gd name="adj" fmla="val 6400"/>
            </a:avLst>
          </a:prstGeom>
          <a:solidFill>
            <a:srgbClr val="F4F7FC"/>
          </a:solidFill>
          <a:ln/>
        </p:spPr>
      </p:sp>
      <p:sp>
        <p:nvSpPr>
          <p:cNvPr id="12" name="Shape 9"/>
          <p:cNvSpPr/>
          <p:nvPr/>
        </p:nvSpPr>
        <p:spPr>
          <a:xfrm>
            <a:off x="749808" y="335127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749808" y="33512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508760" y="3136392"/>
            <a:ext cx="41605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Проєкт, програма, портфель проєктів: співвідношення понять у міжнародному менеджменті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548640" y="4389120"/>
            <a:ext cx="5303520" cy="1143000"/>
          </a:xfrm>
          <a:prstGeom prst="roundRect">
            <a:avLst>
              <a:gd name="adj" fmla="val 6400"/>
            </a:avLst>
          </a:prstGeom>
          <a:solidFill>
            <a:srgbClr val="F4F7FC"/>
          </a:solidFill>
          <a:ln/>
        </p:spPr>
      </p:sp>
      <p:sp>
        <p:nvSpPr>
          <p:cNvPr id="16" name="Shape 13"/>
          <p:cNvSpPr/>
          <p:nvPr/>
        </p:nvSpPr>
        <p:spPr>
          <a:xfrm>
            <a:off x="749808" y="467715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49808" y="46771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1508760" y="4462272"/>
            <a:ext cx="41605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Життєвий цикл міжнародного проєкту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6263640" y="1737360"/>
            <a:ext cx="5303520" cy="1143000"/>
          </a:xfrm>
          <a:prstGeom prst="roundRect">
            <a:avLst>
              <a:gd name="adj" fmla="val 6400"/>
            </a:avLst>
          </a:prstGeom>
          <a:solidFill>
            <a:srgbClr val="F4F7FC"/>
          </a:solidFill>
          <a:ln/>
        </p:spPr>
      </p:sp>
      <p:sp>
        <p:nvSpPr>
          <p:cNvPr id="20" name="Shape 17"/>
          <p:cNvSpPr/>
          <p:nvPr/>
        </p:nvSpPr>
        <p:spPr>
          <a:xfrm>
            <a:off x="6464808" y="202539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64808" y="20253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7223760" y="1810512"/>
            <a:ext cx="41605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Міжнародне проєктне середовище: донори, партнери, бенефіціари, цільові групи, стейкхолдери</a:t>
            </a:r>
            <a:endParaRPr lang="en-US" sz="1500" dirty="0"/>
          </a:p>
        </p:txBody>
      </p:sp>
      <p:sp>
        <p:nvSpPr>
          <p:cNvPr id="23" name="Shape 20"/>
          <p:cNvSpPr/>
          <p:nvPr/>
        </p:nvSpPr>
        <p:spPr>
          <a:xfrm>
            <a:off x="6263640" y="3063240"/>
            <a:ext cx="5303520" cy="1143000"/>
          </a:xfrm>
          <a:prstGeom prst="roundRect">
            <a:avLst>
              <a:gd name="adj" fmla="val 6400"/>
            </a:avLst>
          </a:prstGeom>
          <a:solidFill>
            <a:srgbClr val="F4F7FC"/>
          </a:solidFill>
          <a:ln/>
        </p:spPr>
      </p:sp>
      <p:sp>
        <p:nvSpPr>
          <p:cNvPr id="24" name="Shape 21"/>
          <p:cNvSpPr/>
          <p:nvPr/>
        </p:nvSpPr>
        <p:spPr>
          <a:xfrm>
            <a:off x="6464808" y="335127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464808" y="33512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223760" y="3136392"/>
            <a:ext cx="41605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Методології управління проєктами: PMBOK, PM², управління проєктним циклом, логіко-структурний підхід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6263640" y="4389120"/>
            <a:ext cx="5303520" cy="1143000"/>
          </a:xfrm>
          <a:prstGeom prst="roundRect">
            <a:avLst>
              <a:gd name="adj" fmla="val 6400"/>
            </a:avLst>
          </a:prstGeom>
          <a:solidFill>
            <a:srgbClr val="F4F7FC"/>
          </a:solidFill>
          <a:ln/>
        </p:spPr>
      </p:sp>
      <p:sp>
        <p:nvSpPr>
          <p:cNvPr id="28" name="Shape 25"/>
          <p:cNvSpPr/>
          <p:nvPr/>
        </p:nvSpPr>
        <p:spPr>
          <a:xfrm>
            <a:off x="6464808" y="467715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6464808" y="467715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600" dirty="0"/>
          </a:p>
        </p:txBody>
      </p:sp>
      <p:sp>
        <p:nvSpPr>
          <p:cNvPr id="30" name="Text 27"/>
          <p:cNvSpPr txBox="1"/>
          <p:nvPr/>
        </p:nvSpPr>
        <p:spPr>
          <a:xfrm>
            <a:off x="7223760" y="4462272"/>
            <a:ext cx="4160520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Особливості управління міжнародними проєктами в умовах невизначеності, міжкультурної взаємодії та обмежених ресурсів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937760" cy="493776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206240"/>
            <a:ext cx="3291840" cy="32918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394960"/>
            <a:ext cx="2377440" cy="23774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9601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8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31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D6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РОЗДІЛ 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Сутність, ознаки та типологія міжнародних проєктів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проєкт згідно з міжнародними стандартами?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робить проєкт міжнародним?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можна класифікувати міжнародні проєкти?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098280" y="2148840"/>
            <a:ext cx="1920240" cy="1920240"/>
          </a:xfrm>
          <a:prstGeom prst="ellipse">
            <a:avLst/>
          </a:prstGeom>
          <a:solidFill>
            <a:srgbClr val="31487A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6745" y="2667305"/>
            <a:ext cx="883310" cy="88331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· ПОНЯТТЯ ПРОЄКТУ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таке проєкт? Два стандартні визначення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5394960" cy="2971800"/>
          </a:xfrm>
          <a:prstGeom prst="roundRect">
            <a:avLst>
              <a:gd name="adj" fmla="val 2462"/>
            </a:avLst>
          </a:prstGeom>
          <a:solidFill>
            <a:srgbClr val="E8EEF9"/>
          </a:solidFill>
          <a:ln/>
        </p:spPr>
      </p:sp>
      <p:sp>
        <p:nvSpPr>
          <p:cNvPr id="8" name="Shape 5"/>
          <p:cNvSpPr/>
          <p:nvPr/>
        </p:nvSpPr>
        <p:spPr>
          <a:xfrm>
            <a:off x="868680" y="1965960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1502" y="2138782"/>
            <a:ext cx="294437" cy="29443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737360" y="196596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PMBOK Guide (PMI)</a:t>
            </a:r>
            <a:endParaRPr lang="en-US" sz="2000" dirty="0"/>
          </a:p>
        </p:txBody>
      </p:sp>
      <p:sp>
        <p:nvSpPr>
          <p:cNvPr id="11" name="Text 7"/>
          <p:cNvSpPr txBox="1"/>
          <p:nvPr/>
        </p:nvSpPr>
        <p:spPr>
          <a:xfrm>
            <a:off x="1737360" y="2743200"/>
            <a:ext cx="3840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«Тимчасова діяльність, здійснювана для створення унікального продукту, послуги або результату.»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1737360" y="4160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 to the Project Management Body of Knowledge, Project Management Institute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245352" y="1645920"/>
            <a:ext cx="5394960" cy="2971800"/>
          </a:xfrm>
          <a:prstGeom prst="roundRect">
            <a:avLst>
              <a:gd name="adj" fmla="val 2462"/>
            </a:avLst>
          </a:prstGeom>
          <a:solidFill>
            <a:srgbClr val="E8EEF9"/>
          </a:solidFill>
          <a:ln/>
        </p:spPr>
      </p:sp>
      <p:sp>
        <p:nvSpPr>
          <p:cNvPr id="14" name="Shape 10"/>
          <p:cNvSpPr/>
          <p:nvPr/>
        </p:nvSpPr>
        <p:spPr>
          <a:xfrm>
            <a:off x="6565392" y="1965960"/>
            <a:ext cx="640080" cy="6400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214" y="2138782"/>
            <a:ext cx="294437" cy="294437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434072" y="196596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 21500:2021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7434072" y="2743200"/>
            <a:ext cx="3840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i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«Унікальна сукупність процесів зі скоординованих і контрольованих завдань із датами початку й завершення для досягнення цілі … з урахуванням обмежень щодо часу, вартості та ресурсів.»</a:t>
            </a:r>
            <a:endParaRPr lang="en-US" sz="1450" dirty="0"/>
          </a:p>
        </p:txBody>
      </p:sp>
      <p:sp>
        <p:nvSpPr>
          <p:cNvPr id="18" name="Text 13"/>
          <p:cNvSpPr txBox="1"/>
          <p:nvPr/>
        </p:nvSpPr>
        <p:spPr>
          <a:xfrm>
            <a:off x="7434072" y="4160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Project, programme and portfolio management — Context and concepts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48640" y="4846320"/>
            <a:ext cx="5394960" cy="1280160"/>
          </a:xfrm>
          <a:prstGeom prst="roundRect">
            <a:avLst>
              <a:gd name="adj" fmla="val 5714"/>
            </a:avLst>
          </a:prstGeom>
          <a:solidFill>
            <a:srgbClr val="F4F7FC"/>
          </a:solidFill>
          <a:ln/>
        </p:spPr>
      </p:sp>
      <p:sp>
        <p:nvSpPr>
          <p:cNvPr id="20" name="Shape 15"/>
          <p:cNvSpPr/>
          <p:nvPr/>
        </p:nvSpPr>
        <p:spPr>
          <a:xfrm>
            <a:off x="777240" y="5138928"/>
            <a:ext cx="685800" cy="6858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06" y="5324094"/>
            <a:ext cx="315468" cy="31546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691640" y="4937760"/>
            <a:ext cx="4114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Тимчасовість</a:t>
            </a:r>
            <a:endParaRPr lang="en-US" sz="1400" dirty="0"/>
          </a:p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проєкт має чітко визначені початок і завершення.</a:t>
            </a:r>
            <a:endParaRPr lang="en-US" sz="1400" dirty="0"/>
          </a:p>
        </p:txBody>
      </p:sp>
      <p:sp>
        <p:nvSpPr>
          <p:cNvPr id="23" name="Shape 17"/>
          <p:cNvSpPr/>
          <p:nvPr/>
        </p:nvSpPr>
        <p:spPr>
          <a:xfrm>
            <a:off x="6245352" y="4846320"/>
            <a:ext cx="5394960" cy="1280160"/>
          </a:xfrm>
          <a:prstGeom prst="roundRect">
            <a:avLst>
              <a:gd name="adj" fmla="val 5714"/>
            </a:avLst>
          </a:prstGeom>
          <a:solidFill>
            <a:srgbClr val="F4F7FC"/>
          </a:solidFill>
          <a:ln/>
        </p:spPr>
      </p:sp>
      <p:sp>
        <p:nvSpPr>
          <p:cNvPr id="24" name="Shape 18"/>
          <p:cNvSpPr/>
          <p:nvPr/>
        </p:nvSpPr>
        <p:spPr>
          <a:xfrm>
            <a:off x="6473952" y="5138928"/>
            <a:ext cx="685800" cy="6858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118" y="5324094"/>
            <a:ext cx="315468" cy="31546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388352" y="4937760"/>
            <a:ext cx="4114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Унікальність</a:t>
            </a:r>
            <a:endParaRPr lang="en-US" sz="1400" dirty="0"/>
          </a:p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Продукт, послуга або результат певним чином відрізняється від усіх подібних.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· ПОНЯТТЯ ПРОЄКТУ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робить проєкт міжнародним?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45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Міжнародний проєкт — це проєкт, що відповідає чотирьом взаємопов'язаним критеріям: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48640" y="2240280"/>
            <a:ext cx="2567178" cy="2743200"/>
          </a:xfrm>
          <a:prstGeom prst="roundRect">
            <a:avLst>
              <a:gd name="adj" fmla="val 2850"/>
            </a:avLst>
          </a:prstGeom>
          <a:solidFill>
            <a:srgbClr val="F4F7FC"/>
          </a:solidFill>
          <a:ln/>
        </p:spPr>
      </p:sp>
      <p:sp>
        <p:nvSpPr>
          <p:cNvPr id="9" name="Shape 6"/>
          <p:cNvSpPr/>
          <p:nvPr/>
        </p:nvSpPr>
        <p:spPr>
          <a:xfrm>
            <a:off x="777240" y="24688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73" y="2617013"/>
            <a:ext cx="252374" cy="2523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" y="3154680"/>
            <a:ext cx="21099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Багатонаціональність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3611880"/>
            <a:ext cx="210997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Донори, виконавці, партнери та бенефіціари належать до різних національних юрисдикцій.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3390138" y="2240280"/>
            <a:ext cx="2567178" cy="2743200"/>
          </a:xfrm>
          <a:prstGeom prst="roundRect">
            <a:avLst>
              <a:gd name="adj" fmla="val 2850"/>
            </a:avLst>
          </a:prstGeom>
          <a:solidFill>
            <a:srgbClr val="F4F7FC"/>
          </a:solidFill>
          <a:ln/>
        </p:spPr>
      </p:sp>
      <p:sp>
        <p:nvSpPr>
          <p:cNvPr id="14" name="Shape 10"/>
          <p:cNvSpPr/>
          <p:nvPr/>
        </p:nvSpPr>
        <p:spPr>
          <a:xfrm>
            <a:off x="3618738" y="24688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871" y="2617013"/>
            <a:ext cx="252374" cy="25237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618738" y="3154680"/>
            <a:ext cx="21099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Зовнішнє фінансування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3618738" y="3611880"/>
            <a:ext cx="210997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Повне або часткове фінансування з іноземних чи наднаціональних джерел: програми ЄС, МФУ, донорські фонди, дипломатичні представництва.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6231636" y="2240280"/>
            <a:ext cx="2567178" cy="2743200"/>
          </a:xfrm>
          <a:prstGeom prst="roundRect">
            <a:avLst>
              <a:gd name="adj" fmla="val 2850"/>
            </a:avLst>
          </a:prstGeom>
          <a:solidFill>
            <a:srgbClr val="F4F7FC"/>
          </a:solidFill>
          <a:ln/>
        </p:spPr>
      </p:sp>
      <p:sp>
        <p:nvSpPr>
          <p:cNvPr id="19" name="Shape 14"/>
          <p:cNvSpPr/>
          <p:nvPr/>
        </p:nvSpPr>
        <p:spPr>
          <a:xfrm>
            <a:off x="6460236" y="24688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369" y="2617013"/>
            <a:ext cx="252374" cy="25237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460236" y="3154680"/>
            <a:ext cx="21099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Транснаціональна проблема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6460236" y="3611880"/>
            <a:ext cx="210997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Розв'язання проблем транскордонного, регіонального чи глобального виміру.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9073134" y="2240280"/>
            <a:ext cx="2567178" cy="2743200"/>
          </a:xfrm>
          <a:prstGeom prst="roundRect">
            <a:avLst>
              <a:gd name="adj" fmla="val 2850"/>
            </a:avLst>
          </a:prstGeom>
          <a:solidFill>
            <a:srgbClr val="F4F7FC"/>
          </a:solidFill>
          <a:ln/>
        </p:spPr>
      </p:sp>
      <p:sp>
        <p:nvSpPr>
          <p:cNvPr id="24" name="Shape 18"/>
          <p:cNvSpPr/>
          <p:nvPr/>
        </p:nvSpPr>
        <p:spPr>
          <a:xfrm>
            <a:off x="9301734" y="246888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9867" y="2617013"/>
            <a:ext cx="252374" cy="25237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301734" y="3154680"/>
            <a:ext cx="210997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Розвиток спроможності</a:t>
            </a:r>
            <a:endParaRPr lang="en-US" sz="1500" dirty="0"/>
          </a:p>
        </p:txBody>
      </p:sp>
      <p:sp>
        <p:nvSpPr>
          <p:cNvPr id="27" name="Text 20"/>
          <p:cNvSpPr txBox="1"/>
          <p:nvPr/>
        </p:nvSpPr>
        <p:spPr>
          <a:xfrm>
            <a:off x="9301734" y="3611880"/>
            <a:ext cx="210997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Розбудова спроможності країни-реципієнта відповідно до пріоритетів донора.</a:t>
            </a:r>
            <a:endParaRPr lang="en-US" sz="1300" dirty="0"/>
          </a:p>
        </p:txBody>
      </p:sp>
      <p:sp>
        <p:nvSpPr>
          <p:cNvPr id="28" name="Shape 21"/>
          <p:cNvSpPr/>
          <p:nvPr/>
        </p:nvSpPr>
        <p:spPr>
          <a:xfrm>
            <a:off x="548640" y="521208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1B2A4A"/>
          </a:solidFill>
          <a:ln/>
        </p:spPr>
      </p:sp>
      <p:sp>
        <p:nvSpPr>
          <p:cNvPr id="29" name="Shape 22"/>
          <p:cNvSpPr/>
          <p:nvPr/>
        </p:nvSpPr>
        <p:spPr>
          <a:xfrm>
            <a:off x="777240" y="5394960"/>
            <a:ext cx="548640" cy="548640"/>
          </a:xfrm>
          <a:prstGeom prst="ellipse">
            <a:avLst/>
          </a:prstGeom>
          <a:solidFill>
            <a:srgbClr val="31487A"/>
          </a:solidFill>
          <a:ln/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373" y="5543093"/>
            <a:ext cx="252374" cy="252374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1554480" y="5303520"/>
            <a:ext cx="98572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консорціум проєкту Erasmus+ Capacity Building за участю українських та європейських університетів, який фінансується з бюджету ЄС і спрямований на модернізацію вищої освіти, відповідає всім чотирьом критеріям.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· ЗАГАЛЬНІ ОЗНАКИ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Сім загальних ознак будь-якого проєкту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2567178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</p:spPr>
      </p:sp>
      <p:sp>
        <p:nvSpPr>
          <p:cNvPr id="8" name="Shape 5"/>
          <p:cNvSpPr/>
          <p:nvPr/>
        </p:nvSpPr>
        <p:spPr>
          <a:xfrm>
            <a:off x="777240" y="187452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028" y="2010308"/>
            <a:ext cx="231343" cy="23134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463040" y="1874520"/>
            <a:ext cx="15156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Тимчасовість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777240" y="2514600"/>
            <a:ext cx="21099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Визначені дата початку та дата завершення.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3390138" y="1645920"/>
            <a:ext cx="2567178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</p:spPr>
      </p:sp>
      <p:sp>
        <p:nvSpPr>
          <p:cNvPr id="13" name="Shape 9"/>
          <p:cNvSpPr/>
          <p:nvPr/>
        </p:nvSpPr>
        <p:spPr>
          <a:xfrm>
            <a:off x="3618738" y="187452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526" y="2010308"/>
            <a:ext cx="231343" cy="231343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304538" y="1874520"/>
            <a:ext cx="15156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Унікальність результату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3618738" y="2514600"/>
            <a:ext cx="21099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Неповторне поєднання цілей, контексту, команди та ресурсів.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6231636" y="1645920"/>
            <a:ext cx="2567178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</p:spPr>
      </p:sp>
      <p:sp>
        <p:nvSpPr>
          <p:cNvPr id="18" name="Shape 13"/>
          <p:cNvSpPr/>
          <p:nvPr/>
        </p:nvSpPr>
        <p:spPr>
          <a:xfrm>
            <a:off x="6460236" y="187452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024" y="2010308"/>
            <a:ext cx="231343" cy="231343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146036" y="1874520"/>
            <a:ext cx="15156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Цільова спрямованість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6460236" y="2514600"/>
            <a:ext cx="21099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Усі дії підпорядковані наперед визначеній меті, що вимірюється індикаторами.</a:t>
            </a:r>
            <a:endParaRPr lang="en-US" sz="1300" dirty="0"/>
          </a:p>
        </p:txBody>
      </p:sp>
      <p:sp>
        <p:nvSpPr>
          <p:cNvPr id="22" name="Shape 16"/>
          <p:cNvSpPr/>
          <p:nvPr/>
        </p:nvSpPr>
        <p:spPr>
          <a:xfrm>
            <a:off x="9073134" y="1645920"/>
            <a:ext cx="2567178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</p:spPr>
      </p:sp>
      <p:sp>
        <p:nvSpPr>
          <p:cNvPr id="23" name="Shape 17"/>
          <p:cNvSpPr/>
          <p:nvPr/>
        </p:nvSpPr>
        <p:spPr>
          <a:xfrm>
            <a:off x="9301734" y="187452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7522" y="2010308"/>
            <a:ext cx="231343" cy="231343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9987534" y="1874520"/>
            <a:ext cx="15156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Обмеженість ресурсів</a:t>
            </a:r>
            <a:endParaRPr lang="en-US" sz="1500" dirty="0"/>
          </a:p>
        </p:txBody>
      </p:sp>
      <p:sp>
        <p:nvSpPr>
          <p:cNvPr id="26" name="Text 19"/>
          <p:cNvSpPr txBox="1"/>
          <p:nvPr/>
        </p:nvSpPr>
        <p:spPr>
          <a:xfrm>
            <a:off x="9301734" y="2514600"/>
            <a:ext cx="21099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Фіксований бюджет, кадрове забезпечення та часові рамки.</a:t>
            </a:r>
            <a:endParaRPr lang="en-US" sz="1300" dirty="0"/>
          </a:p>
        </p:txBody>
      </p:sp>
      <p:sp>
        <p:nvSpPr>
          <p:cNvPr id="27" name="Shape 20"/>
          <p:cNvSpPr/>
          <p:nvPr/>
        </p:nvSpPr>
        <p:spPr>
          <a:xfrm>
            <a:off x="548640" y="4023360"/>
            <a:ext cx="2567178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</p:spPr>
      </p:sp>
      <p:sp>
        <p:nvSpPr>
          <p:cNvPr id="28" name="Shape 21"/>
          <p:cNvSpPr/>
          <p:nvPr/>
        </p:nvSpPr>
        <p:spPr>
          <a:xfrm>
            <a:off x="777240" y="425196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028" y="4387748"/>
            <a:ext cx="231343" cy="231343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1463040" y="4251960"/>
            <a:ext cx="15156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Складність</a:t>
            </a:r>
            <a:endParaRPr lang="en-US" sz="1500" dirty="0"/>
          </a:p>
        </p:txBody>
      </p:sp>
      <p:sp>
        <p:nvSpPr>
          <p:cNvPr id="31" name="Text 23"/>
          <p:cNvSpPr txBox="1"/>
          <p:nvPr/>
        </p:nvSpPr>
        <p:spPr>
          <a:xfrm>
            <a:off x="777240" y="4892040"/>
            <a:ext cx="21099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Потрібно поєднувати компетентності з різних галузей знань.</a:t>
            </a:r>
            <a:endParaRPr lang="en-US" sz="1300" dirty="0"/>
          </a:p>
        </p:txBody>
      </p:sp>
      <p:sp>
        <p:nvSpPr>
          <p:cNvPr id="32" name="Shape 24"/>
          <p:cNvSpPr/>
          <p:nvPr/>
        </p:nvSpPr>
        <p:spPr>
          <a:xfrm>
            <a:off x="3390138" y="4023360"/>
            <a:ext cx="2567178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</p:spPr>
      </p:sp>
      <p:sp>
        <p:nvSpPr>
          <p:cNvPr id="33" name="Shape 25"/>
          <p:cNvSpPr/>
          <p:nvPr/>
        </p:nvSpPr>
        <p:spPr>
          <a:xfrm>
            <a:off x="3618738" y="425196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4526" y="4387748"/>
            <a:ext cx="231343" cy="231343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4304538" y="4251960"/>
            <a:ext cx="15156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і невизначеність</a:t>
            </a:r>
            <a:endParaRPr lang="en-US" sz="1500" dirty="0"/>
          </a:p>
        </p:txBody>
      </p:sp>
      <p:sp>
        <p:nvSpPr>
          <p:cNvPr id="36" name="Text 27"/>
          <p:cNvSpPr txBox="1"/>
          <p:nvPr/>
        </p:nvSpPr>
        <p:spPr>
          <a:xfrm>
            <a:off x="3618738" y="4892040"/>
            <a:ext cx="21099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Чинники, які проєктна команда не може повністю контролювати.</a:t>
            </a:r>
            <a:endParaRPr lang="en-US" sz="1300" dirty="0"/>
          </a:p>
        </p:txBody>
      </p:sp>
      <p:sp>
        <p:nvSpPr>
          <p:cNvPr id="37" name="Shape 28"/>
          <p:cNvSpPr/>
          <p:nvPr/>
        </p:nvSpPr>
        <p:spPr>
          <a:xfrm>
            <a:off x="6231636" y="4023360"/>
            <a:ext cx="2567178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</p:spPr>
      </p:sp>
      <p:sp>
        <p:nvSpPr>
          <p:cNvPr id="38" name="Shape 29"/>
          <p:cNvSpPr/>
          <p:nvPr/>
        </p:nvSpPr>
        <p:spPr>
          <a:xfrm>
            <a:off x="6460236" y="425196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3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6024" y="4387748"/>
            <a:ext cx="231343" cy="231343"/>
          </a:xfrm>
          <a:prstGeom prst="rect">
            <a:avLst/>
          </a:prstGeom>
        </p:spPr>
      </p:pic>
      <p:sp>
        <p:nvSpPr>
          <p:cNvPr id="40" name="Text 30"/>
          <p:cNvSpPr txBox="1"/>
          <p:nvPr/>
        </p:nvSpPr>
        <p:spPr>
          <a:xfrm>
            <a:off x="7146036" y="4251960"/>
            <a:ext cx="15156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Поетапна реалізація</a:t>
            </a:r>
            <a:endParaRPr lang="en-US" sz="1500" dirty="0"/>
          </a:p>
        </p:txBody>
      </p:sp>
      <p:sp>
        <p:nvSpPr>
          <p:cNvPr id="41" name="Text 31"/>
          <p:cNvSpPr txBox="1"/>
          <p:nvPr/>
        </p:nvSpPr>
        <p:spPr>
          <a:xfrm>
            <a:off x="6460236" y="4892040"/>
            <a:ext cx="210997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Послідовне проходження стадій життєвого циклу.</a:t>
            </a:r>
            <a:endParaRPr lang="en-US" sz="1300" dirty="0"/>
          </a:p>
        </p:txBody>
      </p:sp>
      <p:sp>
        <p:nvSpPr>
          <p:cNvPr id="42" name="Shape 32"/>
          <p:cNvSpPr/>
          <p:nvPr/>
        </p:nvSpPr>
        <p:spPr>
          <a:xfrm>
            <a:off x="9073134" y="4023360"/>
            <a:ext cx="2567178" cy="2103120"/>
          </a:xfrm>
          <a:prstGeom prst="roundRect">
            <a:avLst>
              <a:gd name="adj" fmla="val 3478"/>
            </a:avLst>
          </a:prstGeom>
          <a:solidFill>
            <a:srgbClr val="1B2A4A"/>
          </a:solidFill>
          <a:ln/>
        </p:spPr>
      </p:sp>
      <p:sp>
        <p:nvSpPr>
          <p:cNvPr id="43" name="Text 33"/>
          <p:cNvSpPr txBox="1"/>
          <p:nvPr/>
        </p:nvSpPr>
        <p:spPr>
          <a:xfrm>
            <a:off x="9299448" y="420624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+ 4</a:t>
            </a:r>
            <a:endParaRPr lang="en-US" sz="3600" dirty="0"/>
          </a:p>
        </p:txBody>
      </p:sp>
      <p:sp>
        <p:nvSpPr>
          <p:cNvPr id="44" name="Text 34"/>
          <p:cNvSpPr txBox="1"/>
          <p:nvPr/>
        </p:nvSpPr>
        <p:spPr>
          <a:xfrm>
            <a:off x="9299448" y="498348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специфічні ознаки додаються для міжнародних проєктів (наступний слайд)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· СПЕЦИФІЧНІ ОЗНАКИ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міжнародні проєкти додають до загальних ознак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6537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711" y="2018447"/>
            <a:ext cx="260787" cy="26078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389888" y="1691640"/>
            <a:ext cx="5742432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Транснаціональність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Залучення учасників із різних країн.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" y="3003804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711" y="3156875"/>
            <a:ext cx="260787" cy="260787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89888" y="2830068"/>
            <a:ext cx="5742432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Донорська орієнтація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Підпорядкування вимогам і процедурам донора.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548640" y="4142232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711" y="4295303"/>
            <a:ext cx="260787" cy="260787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89888" y="3968496"/>
            <a:ext cx="5742432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Підзвітність за міжнародними стандартами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Фінансова та змістовна звітність відповідно до правил ЄС або інших донорів.</a:t>
            </a:r>
            <a:endParaRPr lang="en-US" sz="1400" dirty="0"/>
          </a:p>
        </p:txBody>
      </p:sp>
      <p:sp>
        <p:nvSpPr>
          <p:cNvPr id="16" name="Shape 10"/>
          <p:cNvSpPr/>
          <p:nvPr/>
        </p:nvSpPr>
        <p:spPr>
          <a:xfrm>
            <a:off x="548640" y="528066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11" y="5433731"/>
            <a:ext cx="260787" cy="260787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389888" y="5106924"/>
            <a:ext cx="5742432" cy="973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Міжкультурний характер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Комунікація й управління в умовах різних культурних традицій.</a:t>
            </a:r>
            <a:endParaRPr lang="en-US" sz="1400" dirty="0"/>
          </a:p>
        </p:txBody>
      </p:sp>
      <p:sp>
        <p:nvSpPr>
          <p:cNvPr id="19" name="Shape 12"/>
          <p:cNvSpPr/>
          <p:nvPr/>
        </p:nvSpPr>
        <p:spPr>
          <a:xfrm>
            <a:off x="7635240" y="1691640"/>
            <a:ext cx="4005072" cy="4389120"/>
          </a:xfrm>
          <a:prstGeom prst="roundRect">
            <a:avLst>
              <a:gd name="adj" fmla="val 1826"/>
            </a:avLst>
          </a:prstGeom>
          <a:solidFill>
            <a:srgbClr val="1B2A4A"/>
          </a:solidFill>
          <a:ln/>
        </p:spPr>
      </p:sp>
      <p:sp>
        <p:nvSpPr>
          <p:cNvPr id="20" name="Text 13"/>
          <p:cNvSpPr txBox="1"/>
          <p:nvPr/>
        </p:nvSpPr>
        <p:spPr>
          <a:xfrm>
            <a:off x="7635240" y="2240280"/>
            <a:ext cx="400507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+ 4</a:t>
            </a:r>
            <a:endParaRPr lang="en-US" sz="6600" dirty="0"/>
          </a:p>
        </p:txBody>
      </p:sp>
      <p:sp>
        <p:nvSpPr>
          <p:cNvPr id="21" name="Text 14"/>
          <p:cNvSpPr txBox="1"/>
          <p:nvPr/>
        </p:nvSpPr>
        <p:spPr>
          <a:xfrm>
            <a:off x="8001000" y="3566160"/>
            <a:ext cx="327355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сім загальних ознак, спільних для всіх проєктів, і чотири ознаки, специфічні для міжнародних проєктів</a:t>
            </a:r>
            <a:endParaRPr lang="en-US" sz="1500" dirty="0"/>
          </a:p>
        </p:txBody>
      </p:sp>
      <p:sp>
        <p:nvSpPr>
          <p:cNvPr id="22" name="Text 15"/>
          <p:cNvSpPr txBox="1"/>
          <p:nvPr/>
        </p:nvSpPr>
        <p:spPr>
          <a:xfrm>
            <a:off x="8001000" y="4892040"/>
            <a:ext cx="32735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AFC0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Разом вони визначають управлінський профіль міжнародного проєкту.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· ТИПОЛОГІЯ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Класифікація міжнародних проєктів: п'ять критеріїв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1672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8257032"/>
              </a:tblGrid>
              <a:tr h="7498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Критерій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Типи міжнародних проєктів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Джерело фінансування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Програми ЄС · міжнародні фінансові установи · агенції розвитку та донорські фонди · дипломатичні представництва й посольства · міжнародні неурядові організації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Сфера реалізації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Економічні · освітні та наукові · інфраструктурні · гуманітарні · екологічні · розбудова інституційної спроможності та врядування · транскордонне співробітництво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Масштаб і територіальне охоплення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Локальні · регіональні · національні · транскордонні · транснаціональні · глобальні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Характер результату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Інвестиційні (капітальні) · дослідницькі · консультаційні · технічна допомога · розбудова спроможності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Кількість учасників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Двосторонні (з двома партнерами) · багатосторонні (консорціумні), що потребують координації партнерів із різних країн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· ТИПОЛОГІЯ ЗА ДЖЕРЕЛОМ ФІНАНСУВАННЯ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Хто фінансує міжнародні проєкти?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2057400" cy="3246120"/>
          </a:xfrm>
          <a:prstGeom prst="roundRect">
            <a:avLst>
              <a:gd name="adj" fmla="val 3556"/>
            </a:avLst>
          </a:prstGeom>
          <a:solidFill>
            <a:srgbClr val="F4F7FC"/>
          </a:solidFill>
          <a:ln/>
        </p:spPr>
      </p:sp>
      <p:sp>
        <p:nvSpPr>
          <p:cNvPr id="8" name="Shape 5"/>
          <p:cNvSpPr/>
          <p:nvPr/>
        </p:nvSpPr>
        <p:spPr>
          <a:xfrm>
            <a:off x="777240" y="1920240"/>
            <a:ext cx="731520" cy="7315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4750" y="211775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77240" y="278892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Програми ЄС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777240" y="3246120"/>
            <a:ext cx="16002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«Горизонт Європа», Erasmus+, Interreg, EU4Business та інші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2807208" y="1691640"/>
            <a:ext cx="2057400" cy="3246120"/>
          </a:xfrm>
          <a:prstGeom prst="roundRect">
            <a:avLst>
              <a:gd name="adj" fmla="val 3556"/>
            </a:avLst>
          </a:prstGeom>
          <a:solidFill>
            <a:srgbClr val="F4F7FC"/>
          </a:solidFill>
          <a:ln/>
        </p:spPr>
      </p:sp>
      <p:sp>
        <p:nvSpPr>
          <p:cNvPr id="13" name="Shape 9"/>
          <p:cNvSpPr/>
          <p:nvPr/>
        </p:nvSpPr>
        <p:spPr>
          <a:xfrm>
            <a:off x="3035808" y="1920240"/>
            <a:ext cx="731520" cy="7315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318" y="2117750"/>
            <a:ext cx="336499" cy="336499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035808" y="278892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Міжнародні фінансові установи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3035808" y="3246120"/>
            <a:ext cx="16002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Світовий банк, ЄБРР, ЄІБ</a:t>
            </a:r>
            <a:endParaRPr lang="en-US" sz="1350" dirty="0"/>
          </a:p>
        </p:txBody>
      </p:sp>
      <p:sp>
        <p:nvSpPr>
          <p:cNvPr id="17" name="Shape 12"/>
          <p:cNvSpPr/>
          <p:nvPr/>
        </p:nvSpPr>
        <p:spPr>
          <a:xfrm>
            <a:off x="5065776" y="1691640"/>
            <a:ext cx="2057400" cy="3246120"/>
          </a:xfrm>
          <a:prstGeom prst="roundRect">
            <a:avLst>
              <a:gd name="adj" fmla="val 3556"/>
            </a:avLst>
          </a:prstGeom>
          <a:solidFill>
            <a:srgbClr val="F4F7FC"/>
          </a:solidFill>
          <a:ln/>
        </p:spPr>
      </p:sp>
      <p:sp>
        <p:nvSpPr>
          <p:cNvPr id="18" name="Shape 13"/>
          <p:cNvSpPr/>
          <p:nvPr/>
        </p:nvSpPr>
        <p:spPr>
          <a:xfrm>
            <a:off x="5294376" y="1920240"/>
            <a:ext cx="731520" cy="7315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886" y="2117750"/>
            <a:ext cx="336499" cy="336499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5294376" y="278892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Агенції розвитку та фонди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5294376" y="3246120"/>
            <a:ext cx="16002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USAID, GIZ, SIDA, Європейський фонд за демократію</a:t>
            </a:r>
            <a:endParaRPr lang="en-US" sz="1350" dirty="0"/>
          </a:p>
        </p:txBody>
      </p:sp>
      <p:sp>
        <p:nvSpPr>
          <p:cNvPr id="22" name="Shape 16"/>
          <p:cNvSpPr/>
          <p:nvPr/>
        </p:nvSpPr>
        <p:spPr>
          <a:xfrm>
            <a:off x="7324344" y="1691640"/>
            <a:ext cx="2057400" cy="3246120"/>
          </a:xfrm>
          <a:prstGeom prst="roundRect">
            <a:avLst>
              <a:gd name="adj" fmla="val 3556"/>
            </a:avLst>
          </a:prstGeom>
          <a:solidFill>
            <a:srgbClr val="F4F7FC"/>
          </a:solidFill>
          <a:ln/>
        </p:spPr>
      </p:sp>
      <p:sp>
        <p:nvSpPr>
          <p:cNvPr id="23" name="Shape 17"/>
          <p:cNvSpPr/>
          <p:nvPr/>
        </p:nvSpPr>
        <p:spPr>
          <a:xfrm>
            <a:off x="7552944" y="1920240"/>
            <a:ext cx="731520" cy="7315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0454" y="2117750"/>
            <a:ext cx="336499" cy="336499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552944" y="278892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Дипломатичні представництва</a:t>
            </a:r>
            <a:endParaRPr lang="en-US" sz="1500" dirty="0"/>
          </a:p>
        </p:txBody>
      </p:sp>
      <p:sp>
        <p:nvSpPr>
          <p:cNvPr id="26" name="Text 19"/>
          <p:cNvSpPr txBox="1"/>
          <p:nvPr/>
        </p:nvSpPr>
        <p:spPr>
          <a:xfrm>
            <a:off x="7552944" y="3246120"/>
            <a:ext cx="16002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Проєкти малих грантів посольств</a:t>
            </a:r>
            <a:endParaRPr lang="en-US" sz="1350" dirty="0"/>
          </a:p>
        </p:txBody>
      </p:sp>
      <p:sp>
        <p:nvSpPr>
          <p:cNvPr id="27" name="Shape 20"/>
          <p:cNvSpPr/>
          <p:nvPr/>
        </p:nvSpPr>
        <p:spPr>
          <a:xfrm>
            <a:off x="9582912" y="1691640"/>
            <a:ext cx="2057400" cy="3246120"/>
          </a:xfrm>
          <a:prstGeom prst="roundRect">
            <a:avLst>
              <a:gd name="adj" fmla="val 3556"/>
            </a:avLst>
          </a:prstGeom>
          <a:solidFill>
            <a:srgbClr val="F4F7FC"/>
          </a:solidFill>
          <a:ln/>
        </p:spPr>
      </p:sp>
      <p:sp>
        <p:nvSpPr>
          <p:cNvPr id="28" name="Shape 21"/>
          <p:cNvSpPr/>
          <p:nvPr/>
        </p:nvSpPr>
        <p:spPr>
          <a:xfrm>
            <a:off x="9811512" y="1920240"/>
            <a:ext cx="731520" cy="7315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9022" y="2117750"/>
            <a:ext cx="336499" cy="336499"/>
          </a:xfrm>
          <a:prstGeom prst="rect">
            <a:avLst/>
          </a:prstGeom>
        </p:spPr>
      </p:pic>
      <p:sp>
        <p:nvSpPr>
          <p:cNvPr id="30" name="Text 22"/>
          <p:cNvSpPr txBox="1"/>
          <p:nvPr/>
        </p:nvSpPr>
        <p:spPr>
          <a:xfrm>
            <a:off x="9811512" y="278892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Міжнародні НУО</a:t>
            </a:r>
            <a:endParaRPr lang="en-US" sz="1500" dirty="0"/>
          </a:p>
        </p:txBody>
      </p:sp>
      <p:sp>
        <p:nvSpPr>
          <p:cNvPr id="31" name="Text 23"/>
          <p:cNvSpPr txBox="1"/>
          <p:nvPr/>
        </p:nvSpPr>
        <p:spPr>
          <a:xfrm>
            <a:off x="9811512" y="3246120"/>
            <a:ext cx="16002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Проєкти міжнародних неурядових організацій</a:t>
            </a:r>
            <a:endParaRPr lang="en-US" sz="1350" dirty="0"/>
          </a:p>
        </p:txBody>
      </p:sp>
      <p:sp>
        <p:nvSpPr>
          <p:cNvPr id="32" name="Shape 24"/>
          <p:cNvSpPr/>
          <p:nvPr/>
        </p:nvSpPr>
        <p:spPr>
          <a:xfrm>
            <a:off x="548640" y="521208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1B2A4A"/>
          </a:solidFill>
          <a:ln/>
        </p:spPr>
      </p:sp>
      <p:sp>
        <p:nvSpPr>
          <p:cNvPr id="33" name="Shape 25"/>
          <p:cNvSpPr/>
          <p:nvPr/>
        </p:nvSpPr>
        <p:spPr>
          <a:xfrm>
            <a:off x="777240" y="5394960"/>
            <a:ext cx="548640" cy="548640"/>
          </a:xfrm>
          <a:prstGeom prst="ellipse">
            <a:avLst/>
          </a:prstGeom>
          <a:solidFill>
            <a:srgbClr val="31487A"/>
          </a:solidFill>
          <a:ln/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373" y="5543093"/>
            <a:ext cx="252374" cy="252374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1554480" y="5303520"/>
            <a:ext cx="98572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Кожна категорія донорів має власні пріоритети, процедури та обсяги фінансування; їх докладно розглянемо в Лекції 4.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937760" cy="493776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206240"/>
            <a:ext cx="3291840" cy="32918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394960"/>
            <a:ext cx="2377440" cy="23774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9601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8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31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D6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РОЗДІЛ 2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Проєкт, програма, портфель проєктів: співвідношення понять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це розрізнення важливе для інструментів, рішень і звітності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Скоординовані вигоди чи стратегічна узгодженість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«Правильно виконувати роботу» чи «виконувати правильну роботу»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098280" y="2148840"/>
            <a:ext cx="1920240" cy="1920240"/>
          </a:xfrm>
          <a:prstGeom prst="ellipse">
            <a:avLst/>
          </a:prstGeom>
          <a:solidFill>
            <a:srgbClr val="31487A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6745" y="2667305"/>
            <a:ext cx="883310" cy="88331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РІВНІ УПРАВЛІННЯ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рівні управління міжнародними проєктами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1828800" y="1737360"/>
            <a:ext cx="3291840" cy="1374648"/>
          </a:xfrm>
          <a:prstGeom prst="roundRect">
            <a:avLst>
              <a:gd name="adj" fmla="val 3991"/>
            </a:avLst>
          </a:prstGeom>
          <a:solidFill>
            <a:srgbClr val="1B2A4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2057400" y="1737360"/>
            <a:ext cx="2834640" cy="1374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Портфель</a:t>
            </a:r>
            <a:endParaRPr lang="en-US" sz="14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E2E8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Проєкти й програми, згруповані за єдиною стратегією організації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188720" y="3221736"/>
            <a:ext cx="4572000" cy="1374648"/>
          </a:xfrm>
          <a:prstGeom prst="roundRect">
            <a:avLst>
              <a:gd name="adj" fmla="val 3991"/>
            </a:avLst>
          </a:prstGeom>
          <a:solidFill>
            <a:srgbClr val="24365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417320" y="3221736"/>
            <a:ext cx="4114800" cy="1374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Програма</a:t>
            </a:r>
            <a:endParaRPr lang="en-US" sz="14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E2E8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Пов'язані проєкти, якими спільно керують задля синергетичних вигод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48640" y="4706112"/>
            <a:ext cx="5852160" cy="1374648"/>
          </a:xfrm>
          <a:prstGeom prst="roundRect">
            <a:avLst>
              <a:gd name="adj" fmla="val 3991"/>
            </a:avLst>
          </a:prstGeom>
          <a:solidFill>
            <a:srgbClr val="31487A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777240" y="4706112"/>
            <a:ext cx="5394960" cy="1374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</a:t>
            </a:r>
            <a:endParaRPr lang="en-US" sz="14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E2E8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Тимчасова діяльність зі специфічним вимірюваним результатом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720840" y="191109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3911" y="2064167"/>
            <a:ext cx="260787" cy="260787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562088" y="1737360"/>
            <a:ext cx="4078224" cy="1338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Портфель: «виконувати правильну роботу»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Стратегічний відбір і пріоритизація ініціатив відповідно до місії організації.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6720840" y="341376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911" y="3566831"/>
            <a:ext cx="260787" cy="260787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7562088" y="3240024"/>
            <a:ext cx="4078224" cy="1338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Програма: синергія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Узгодження цілей проєктів зі стратегічними пріоритетами; розподіл ресурсів; управління взаємозалежностями між проєктами.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6720840" y="4916424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3911" y="5069495"/>
            <a:ext cx="260787" cy="260787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562088" y="4742688"/>
            <a:ext cx="4078224" cy="1338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Проєкт: «правильно виконувати роботу»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Дотримання строків, бюджету та змісту проєкту.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ПОРІВНЯННЯ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Порівняння проєкту, програми та портфеля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1672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2935224"/>
                <a:gridCol w="2935224"/>
                <a:gridCol w="2935224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Вимір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Проєкт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Портфель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Сутність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Тимчасова діяльність зі специфічним вимірюваним результатом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Група пов'язаних проєктів і програмних заходів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Сукупність проєктів, програм і операційної діяльності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Зв'язок між компонентами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Функціонально взаємопов'язані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 обов'язково взаємопов'язані; об'єднані стратегією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Фокус управління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Строки, бюджет, зміст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Координація задля синергетичного ефекту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Стратегічний відбір і пріоритизація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Окремий проєкт Erasmus+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Рамкова програма ЄС «Горизонт Європа»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Портфель міжнародних проєктів університету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548640" y="5349240"/>
            <a:ext cx="11091672" cy="777240"/>
          </a:xfrm>
          <a:prstGeom prst="roundRect">
            <a:avLst>
              <a:gd name="adj" fmla="val 9412"/>
            </a:avLst>
          </a:prstGeom>
          <a:solidFill>
            <a:srgbClr val="1B2A4A"/>
          </a:solidFill>
          <a:ln/>
        </p:spPr>
      </p:sp>
      <p:sp>
        <p:nvSpPr>
          <p:cNvPr id="9" name="Shape 5"/>
          <p:cNvSpPr/>
          <p:nvPr/>
        </p:nvSpPr>
        <p:spPr>
          <a:xfrm>
            <a:off x="777240" y="5486400"/>
            <a:ext cx="502920" cy="502920"/>
          </a:xfrm>
          <a:prstGeom prst="ellipse">
            <a:avLst/>
          </a:prstGeom>
          <a:solidFill>
            <a:srgbClr val="31487A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3028" y="5622188"/>
            <a:ext cx="231343" cy="23134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508760" y="5440680"/>
            <a:ext cx="9902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 розрізнення є методологічно принциповим: воно визначає вибір інструментів управління, рівень ухвалення рішень і систему звітності.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937760" cy="493776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206240"/>
            <a:ext cx="3291840" cy="32918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394960"/>
            <a:ext cx="2377440" cy="23774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9601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8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31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D6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РОЗДІЛ 3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Життєвий цикл міжнародного проєкту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Шість фаз — від ініціювання до завершення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Відповідність управлінню проєктним циклом (PCM)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цикл є ітеративним, а не лінійним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098280" y="2148840"/>
            <a:ext cx="1920240" cy="1920240"/>
          </a:xfrm>
          <a:prstGeom prst="ellipse">
            <a:avLst/>
          </a:prstGeom>
          <a:solidFill>
            <a:srgbClr val="31487A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6745" y="2667305"/>
            <a:ext cx="883310" cy="88331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ЖИТТЄВИЙ ЦИКЛ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Шість фаз життєвого циклу міжнародного проєкту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1472946" y="2263140"/>
            <a:ext cx="9243060" cy="0"/>
          </a:xfrm>
          <a:prstGeom prst="line">
            <a:avLst/>
          </a:prstGeom>
          <a:noFill/>
          <a:ln w="25400">
            <a:solidFill>
              <a:srgbClr val="D5DDE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38606" y="182880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3150" y="2063344"/>
            <a:ext cx="399593" cy="39959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21792" y="288036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Ініціювання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342900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контексту, потреби цільових груп, ідея проєкту, відповідність пріоритетам донора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2887218" y="182880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762" y="2063344"/>
            <a:ext cx="399593" cy="399593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470404" y="288036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Планування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2488692" y="342900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Цілі, логічна матриця, індикатори, бюджет, графік, план управління ризиками, заявка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4735830" y="182880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0374" y="2063344"/>
            <a:ext cx="399593" cy="399593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19016" y="288036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Реалізація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4337304" y="342900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Виконання заходів, використання ресурсів, координація партнерів і команди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6584442" y="182880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986" y="2063344"/>
            <a:ext cx="399593" cy="399593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167628" y="288036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185916" y="342900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Систематичне відстеження прогресу за плановими індикаторами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8433054" y="182880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598" y="2063344"/>
            <a:ext cx="399593" cy="399593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8016240" y="288036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Оцінювання</a:t>
            </a:r>
            <a:endParaRPr lang="en-US" sz="1500" dirty="0"/>
          </a:p>
        </p:txBody>
      </p:sp>
      <p:sp>
        <p:nvSpPr>
          <p:cNvPr id="27" name="Text 19"/>
          <p:cNvSpPr txBox="1"/>
          <p:nvPr/>
        </p:nvSpPr>
        <p:spPr>
          <a:xfrm>
            <a:off x="8034528" y="342900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Релевантність, результативність, ефективність, вплив, сталість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10281666" y="182880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6210" y="2063344"/>
            <a:ext cx="399593" cy="399593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9864852" y="288036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</a:t>
            </a:r>
            <a:endParaRPr lang="en-US" sz="1500" dirty="0"/>
          </a:p>
        </p:txBody>
      </p:sp>
      <p:sp>
        <p:nvSpPr>
          <p:cNvPr id="31" name="Text 22"/>
          <p:cNvSpPr txBox="1"/>
          <p:nvPr/>
        </p:nvSpPr>
        <p:spPr>
          <a:xfrm>
            <a:off x="9883140" y="342900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Підсумкові звіти, передання результатів, архівування, набуті уроки</a:t>
            </a:r>
            <a:endParaRPr lang="en-US" sz="1300" dirty="0"/>
          </a:p>
        </p:txBody>
      </p:sp>
      <p:sp>
        <p:nvSpPr>
          <p:cNvPr id="32" name="Shape 23"/>
          <p:cNvSpPr/>
          <p:nvPr/>
        </p:nvSpPr>
        <p:spPr>
          <a:xfrm>
            <a:off x="548640" y="512064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1B2A4A"/>
          </a:solidFill>
          <a:ln/>
        </p:spPr>
      </p:sp>
      <p:sp>
        <p:nvSpPr>
          <p:cNvPr id="33" name="Shape 24"/>
          <p:cNvSpPr/>
          <p:nvPr/>
        </p:nvSpPr>
        <p:spPr>
          <a:xfrm>
            <a:off x="777240" y="5303520"/>
            <a:ext cx="548640" cy="548640"/>
          </a:xfrm>
          <a:prstGeom prst="ellipse">
            <a:avLst/>
          </a:prstGeom>
          <a:solidFill>
            <a:srgbClr val="31487A"/>
          </a:solidFill>
          <a:ln/>
        </p:spPr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373" y="5451653"/>
            <a:ext cx="252374" cy="252374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1554480" y="5212080"/>
            <a:ext cx="98572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узгоджується з управлінням проєктним циклом (PCM), яке застосовують Європейська Комісія та більшість донорських організацій.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ЖИТТЄВИЙ ЦИКЛ ДОКЛАДНО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Фази, відповідники PCM і ключові результати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377440"/>
                <a:gridCol w="6702552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Фаза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Відповідник у PCM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Ключовий зміст і результати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Ініціювання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Ідентифікація / Програмування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Аналіз контексту; проблеми та потреби цільових груп; ідея проєкту; попередня відповідність пріоритетам донора; рішення про продовження чи відмову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Планування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Формулювання / Проєктування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Цілі та результати; логічна матриця; індикатори; бюджет, графік і план управління ризиками; заявка на фінансування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Реалізація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Реалізація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Виконання запланованих заходів; використання ресурсів; координація партнерів; управління командою та документообігом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 Моніторинг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Наскрізний процес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Систематичне відстеження прогресу за індикаторами; актуальна інформація для управлінських рішень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 Оцінювання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Проміжне, підсумкове, ex-post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Систематичне, об'єктивне оцінювання релевантності, результативності, ефективності, впливу та сталості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 Завершення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Завершення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Підсумкове звітування; передання результатів бенефіціарам; архівування; узагальнення набутих уроків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ІТЕРАТИВНЕ УПРАВЛІННЯ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Життєвий цикл не є строго лінійним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2103120" y="2423160"/>
            <a:ext cx="2926080" cy="2926080"/>
          </a:xfrm>
          <a:prstGeom prst="ellipse">
            <a:avLst/>
          </a:prstGeom>
          <a:ln w="25400">
            <a:solidFill>
              <a:srgbClr val="D5DDE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2697480" y="3017520"/>
            <a:ext cx="1737360" cy="1737360"/>
          </a:xfrm>
          <a:prstGeom prst="ellipse">
            <a:avLst/>
          </a:prstGeom>
          <a:solidFill>
            <a:srgbClr val="E8EEF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2834640" y="3429000"/>
            <a:ext cx="1463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Ітеративне управління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177540" y="203454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87395" y="2244395"/>
            <a:ext cx="357530" cy="35753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064508" y="224028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Ініціювання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444570" y="276606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425" y="2975915"/>
            <a:ext cx="357530" cy="35753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331538" y="297180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Планування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4444570" y="422910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425" y="4438955"/>
            <a:ext cx="357530" cy="35753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331538" y="443484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Реалізація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3177540" y="4960620"/>
            <a:ext cx="777240" cy="7772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395" y="5170475"/>
            <a:ext cx="357530" cy="35753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4064508" y="5166360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</a:t>
            </a:r>
            <a:endParaRPr lang="en-US" sz="1400" dirty="0"/>
          </a:p>
        </p:txBody>
      </p:sp>
      <p:sp>
        <p:nvSpPr>
          <p:cNvPr id="22" name="Shape 15"/>
          <p:cNvSpPr/>
          <p:nvPr/>
        </p:nvSpPr>
        <p:spPr>
          <a:xfrm>
            <a:off x="1910510" y="4229100"/>
            <a:ext cx="777240" cy="77724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365" y="4438955"/>
            <a:ext cx="357530" cy="35753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429182" y="44348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Оцінювання</a:t>
            </a:r>
            <a:endParaRPr lang="en-US" sz="1400" dirty="0"/>
          </a:p>
        </p:txBody>
      </p:sp>
      <p:sp>
        <p:nvSpPr>
          <p:cNvPr id="25" name="Shape 17"/>
          <p:cNvSpPr/>
          <p:nvPr/>
        </p:nvSpPr>
        <p:spPr>
          <a:xfrm>
            <a:off x="1910510" y="276606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0365" y="2975915"/>
            <a:ext cx="357530" cy="357530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429182" y="297180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</a:t>
            </a:r>
            <a:endParaRPr lang="en-US" sz="1400" dirty="0"/>
          </a:p>
        </p:txBody>
      </p:sp>
      <p:sp>
        <p:nvSpPr>
          <p:cNvPr id="28" name="Shape 19"/>
          <p:cNvSpPr/>
          <p:nvPr/>
        </p:nvSpPr>
        <p:spPr>
          <a:xfrm>
            <a:off x="7223760" y="1956816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6831" y="2109887"/>
            <a:ext cx="260787" cy="260787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8065008" y="1783080"/>
            <a:ext cx="3575304" cy="1322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 триває паралельно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Він супроводжує реалізацію протягом усього проєкту, а не настає після неї.</a:t>
            </a:r>
            <a:endParaRPr lang="en-US" sz="1400" dirty="0"/>
          </a:p>
        </p:txBody>
      </p:sp>
      <p:sp>
        <p:nvSpPr>
          <p:cNvPr id="31" name="Shape 21"/>
          <p:cNvSpPr/>
          <p:nvPr/>
        </p:nvSpPr>
        <p:spPr>
          <a:xfrm>
            <a:off x="7223760" y="3444240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6831" y="3597311"/>
            <a:ext cx="260787" cy="260787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8065008" y="3270504"/>
            <a:ext cx="3575304" cy="1322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Оцінювання дає зворотний зв'язок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Висновки оцінювання можуть спонукати до перегляду планів, бюджетів і заходів.</a:t>
            </a:r>
            <a:endParaRPr lang="en-US" sz="1400" dirty="0"/>
          </a:p>
        </p:txBody>
      </p:sp>
      <p:sp>
        <p:nvSpPr>
          <p:cNvPr id="34" name="Shape 23"/>
          <p:cNvSpPr/>
          <p:nvPr/>
        </p:nvSpPr>
        <p:spPr>
          <a:xfrm>
            <a:off x="7223760" y="4931664"/>
            <a:ext cx="566928" cy="566928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3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6831" y="5084735"/>
            <a:ext cx="260787" cy="260787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8065008" y="4757928"/>
            <a:ext cx="3575304" cy="1322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Логіка PCM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Ітеративний цикл закладено в підході PCM Європейської Комісії та більшості донорів.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937760" cy="493776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206240"/>
            <a:ext cx="3291840" cy="32918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394960"/>
            <a:ext cx="2377440" cy="23774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9601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8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31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D6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РОЗДІЛ 4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Міжнародне проєктне середовище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Хто формує, фінансує, реалізує проєкт і отримує від нього вигоди?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Розрізнення бенефіціарів, цільових груп і стейкхолдерів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 для аналізу стейкхолдерів (Лекція 2)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098280" y="2148840"/>
            <a:ext cx="1920240" cy="1920240"/>
          </a:xfrm>
          <a:prstGeom prst="ellipse">
            <a:avLst/>
          </a:prstGeom>
          <a:solidFill>
            <a:srgbClr val="31487A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6745" y="2667305"/>
            <a:ext cx="883310" cy="88331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ПРОЄКТНЕ СЕРЕДОВИЩЕ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Карта середовища міжнародного проєкту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822960" y="1600200"/>
            <a:ext cx="4572000" cy="4572000"/>
          </a:xfrm>
          <a:prstGeom prst="ellipse">
            <a:avLst/>
          </a:prstGeom>
          <a:solidFill>
            <a:srgbClr val="F4F7F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371600" y="2148840"/>
            <a:ext cx="3474720" cy="3474720"/>
          </a:xfrm>
          <a:prstGeom prst="ellipse">
            <a:avLst/>
          </a:prstGeom>
          <a:solidFill>
            <a:srgbClr val="E8EEF9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920240" y="2697480"/>
            <a:ext cx="2377440" cy="2377440"/>
          </a:xfrm>
          <a:prstGeom prst="ellipse">
            <a:avLst/>
          </a:prstGeom>
          <a:solidFill>
            <a:srgbClr val="C9D5EC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468880" y="3246120"/>
            <a:ext cx="1280160" cy="1280160"/>
          </a:xfrm>
          <a:prstGeom prst="ellipse">
            <a:avLst/>
          </a:prstGeom>
          <a:solidFill>
            <a:srgbClr val="1B2A4A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2011680" y="167335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Ширші стейкхолдери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2103120" y="221284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Цільові групи · бенефіціари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2286000" y="272491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 · асоційовані партнери</a:t>
            </a:r>
            <a:endParaRPr lang="en-US" sz="1000" dirty="0"/>
          </a:p>
        </p:txBody>
      </p:sp>
      <p:sp>
        <p:nvSpPr>
          <p:cNvPr id="14" name="Text 11"/>
          <p:cNvSpPr txBox="1"/>
          <p:nvPr/>
        </p:nvSpPr>
        <p:spPr>
          <a:xfrm>
            <a:off x="2514600" y="365760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Консорціум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6126480" y="1737360"/>
            <a:ext cx="5486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Середовище — це сукупність суб'єктів, чиї інтереси та ресурси впливають на проєкт або зазнають його впливу.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126480" y="2743200"/>
            <a:ext cx="5513832" cy="731520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/>
        </p:spPr>
      </p:sp>
      <p:sp>
        <p:nvSpPr>
          <p:cNvPr id="17" name="Shape 14"/>
          <p:cNvSpPr/>
          <p:nvPr/>
        </p:nvSpPr>
        <p:spPr>
          <a:xfrm>
            <a:off x="6291072" y="28575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291072" y="28575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6995160" y="2743200"/>
            <a:ext cx="44622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Консорціум:  </a:t>
            </a:r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координатор і партнери, які реалізують план роботи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6126480" y="3611880"/>
            <a:ext cx="5513832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1" name="Shape 18"/>
          <p:cNvSpPr/>
          <p:nvPr/>
        </p:nvSpPr>
        <p:spPr>
          <a:xfrm>
            <a:off x="6291072" y="372618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291072" y="37261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6995160" y="3611880"/>
            <a:ext cx="44622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Фінансування та підтримка:  </a:t>
            </a:r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 і асоційовані партнери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6126480" y="4480560"/>
            <a:ext cx="5513832" cy="731520"/>
          </a:xfrm>
          <a:prstGeom prst="roundRect">
            <a:avLst>
              <a:gd name="adj" fmla="val 10000"/>
            </a:avLst>
          </a:prstGeom>
          <a:solidFill>
            <a:srgbClr val="F4F7FC"/>
          </a:solidFill>
          <a:ln/>
        </p:spPr>
      </p:sp>
      <p:sp>
        <p:nvSpPr>
          <p:cNvPr id="25" name="Shape 22"/>
          <p:cNvSpPr/>
          <p:nvPr/>
        </p:nvSpPr>
        <p:spPr>
          <a:xfrm>
            <a:off x="6291072" y="459486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291072" y="45948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6995160" y="4480560"/>
            <a:ext cx="44622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Безпосередній вплив:  </a:t>
            </a:r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цільові групи та бенефіціари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6126480" y="5349240"/>
            <a:ext cx="5513832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/>
        </p:spPr>
      </p:sp>
      <p:sp>
        <p:nvSpPr>
          <p:cNvPr id="29" name="Shape 26"/>
          <p:cNvSpPr/>
          <p:nvPr/>
        </p:nvSpPr>
        <p:spPr>
          <a:xfrm>
            <a:off x="6291072" y="546354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6291072" y="54635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6995160" y="5349240"/>
            <a:ext cx="44622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Ширші стейкхолдери:  </a:t>
            </a:r>
            <a:pPr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 публічної влади, академічна спільнота, ЗМІ, конкуруючі ініціативи, громадськість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КЛЮЧОВІ РОЛІ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ролі: донор, координатор і партнери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408676" cy="2080260"/>
          </a:xfrm>
          <a:prstGeom prst="roundRect">
            <a:avLst>
              <a:gd name="adj" fmla="val 3516"/>
            </a:avLst>
          </a:prstGeom>
          <a:solidFill>
            <a:srgbClr val="F4F7FC"/>
          </a:solidFill>
          <a:ln/>
        </p:spPr>
      </p:sp>
      <p:sp>
        <p:nvSpPr>
          <p:cNvPr id="8" name="Shape 5"/>
          <p:cNvSpPr/>
          <p:nvPr/>
        </p:nvSpPr>
        <p:spPr>
          <a:xfrm>
            <a:off x="777240" y="192024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73" y="2068373"/>
            <a:ext cx="252374" cy="25237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1920240"/>
            <a:ext cx="43113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 (орган, що надає фінансування)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777240" y="2606040"/>
            <a:ext cx="4951476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Надає фінансові чи інші ресурси; визначає пріоритети фінансування, процедурні вимоги та критерії оцінювання заявок і звітів. Наприклад, Європейська Комісія, виконавчі агенції ЄС, уряди країн-донорів, МФУ, приватні фонди.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6231636" y="1691640"/>
            <a:ext cx="5408676" cy="2080260"/>
          </a:xfrm>
          <a:prstGeom prst="roundRect">
            <a:avLst>
              <a:gd name="adj" fmla="val 3516"/>
            </a:avLst>
          </a:prstGeom>
          <a:solidFill>
            <a:srgbClr val="F4F7FC"/>
          </a:solidFill>
          <a:ln/>
        </p:spPr>
      </p:sp>
      <p:sp>
        <p:nvSpPr>
          <p:cNvPr id="13" name="Shape 9"/>
          <p:cNvSpPr/>
          <p:nvPr/>
        </p:nvSpPr>
        <p:spPr>
          <a:xfrm>
            <a:off x="6460236" y="192024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369" y="2068373"/>
            <a:ext cx="252374" cy="25237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191756" y="1920240"/>
            <a:ext cx="43113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Координатор (провідний заявник)</a:t>
            </a:r>
            <a:endParaRPr lang="en-US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6460236" y="2606040"/>
            <a:ext cx="4951476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Очолює консорціум, несе основну договірну відповідальність перед донором і координує діяльність партнерів.</a:t>
            </a:r>
            <a:endParaRPr lang="en-US" sz="1350" dirty="0"/>
          </a:p>
        </p:txBody>
      </p:sp>
      <p:sp>
        <p:nvSpPr>
          <p:cNvPr id="17" name="Shape 12"/>
          <p:cNvSpPr/>
          <p:nvPr/>
        </p:nvSpPr>
        <p:spPr>
          <a:xfrm>
            <a:off x="548640" y="4046220"/>
            <a:ext cx="5408676" cy="2080260"/>
          </a:xfrm>
          <a:prstGeom prst="roundRect">
            <a:avLst>
              <a:gd name="adj" fmla="val 3516"/>
            </a:avLst>
          </a:prstGeom>
          <a:solidFill>
            <a:srgbClr val="F4F7FC"/>
          </a:solidFill>
          <a:ln/>
        </p:spPr>
      </p:sp>
      <p:sp>
        <p:nvSpPr>
          <p:cNvPr id="18" name="Shape 13"/>
          <p:cNvSpPr/>
          <p:nvPr/>
        </p:nvSpPr>
        <p:spPr>
          <a:xfrm>
            <a:off x="777240" y="427482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373" y="4422953"/>
            <a:ext cx="252374" cy="252374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508760" y="4274820"/>
            <a:ext cx="43113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Партнери (співзаявники)</a:t>
            </a:r>
            <a:endParaRPr lang="en-US" sz="1600" dirty="0"/>
          </a:p>
        </p:txBody>
      </p:sp>
      <p:sp>
        <p:nvSpPr>
          <p:cNvPr id="21" name="Text 15"/>
          <p:cNvSpPr txBox="1"/>
          <p:nvPr/>
        </p:nvSpPr>
        <p:spPr>
          <a:xfrm>
            <a:off x="777240" y="4960620"/>
            <a:ext cx="4951476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Реалізують проєкт разом із координатором; кожен відповідає за визначену частину плану роботи.</a:t>
            </a:r>
            <a:endParaRPr lang="en-US" sz="1350" dirty="0"/>
          </a:p>
        </p:txBody>
      </p:sp>
      <p:sp>
        <p:nvSpPr>
          <p:cNvPr id="22" name="Shape 16"/>
          <p:cNvSpPr/>
          <p:nvPr/>
        </p:nvSpPr>
        <p:spPr>
          <a:xfrm>
            <a:off x="6231636" y="4046220"/>
            <a:ext cx="5408676" cy="2080260"/>
          </a:xfrm>
          <a:prstGeom prst="roundRect">
            <a:avLst>
              <a:gd name="adj" fmla="val 3516"/>
            </a:avLst>
          </a:prstGeom>
          <a:solidFill>
            <a:srgbClr val="F4F7FC"/>
          </a:solidFill>
          <a:ln/>
        </p:spPr>
      </p:sp>
      <p:sp>
        <p:nvSpPr>
          <p:cNvPr id="23" name="Shape 17"/>
          <p:cNvSpPr/>
          <p:nvPr/>
        </p:nvSpPr>
        <p:spPr>
          <a:xfrm>
            <a:off x="6460236" y="427482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369" y="4422953"/>
            <a:ext cx="252374" cy="252374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191756" y="4274820"/>
            <a:ext cx="43113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Асоційовані партнери</a:t>
            </a:r>
            <a:endParaRPr lang="en-US" sz="1600" dirty="0"/>
          </a:p>
        </p:txBody>
      </p:sp>
      <p:sp>
        <p:nvSpPr>
          <p:cNvPr id="26" name="Text 19"/>
          <p:cNvSpPr txBox="1"/>
          <p:nvPr/>
        </p:nvSpPr>
        <p:spPr>
          <a:xfrm>
            <a:off x="6460236" y="4960620"/>
            <a:ext cx="4951476" cy="982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Долучаються до проєкту без прямого фінансування від донора, надаючи експертну, консультаційну чи організаційну підтримку.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ЧАСТЕ ДЖЕРЕЛО ПЛУТАНИНИ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Бенефіціари, цільові групи та стейкхолдери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483864" cy="3429000"/>
          </a:xfrm>
          <a:prstGeom prst="roundRect">
            <a:avLst>
              <a:gd name="adj" fmla="val 2133"/>
            </a:avLst>
          </a:prstGeom>
          <a:solidFill>
            <a:srgbClr val="F4F7FC"/>
          </a:solidFill>
          <a:ln/>
        </p:spPr>
      </p:sp>
      <p:sp>
        <p:nvSpPr>
          <p:cNvPr id="8" name="Shape 5"/>
          <p:cNvSpPr/>
          <p:nvPr/>
        </p:nvSpPr>
        <p:spPr>
          <a:xfrm>
            <a:off x="822960" y="1965960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437" y="2126437"/>
            <a:ext cx="273406" cy="27340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1965960"/>
            <a:ext cx="21579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Бенефіціари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2743200"/>
            <a:ext cx="29352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Особи, групи або організації, які отримують прямі вигоди від проєкту</a:t>
            </a:r>
            <a:endParaRPr lang="en-US" sz="1350" dirty="0"/>
          </a:p>
          <a:p>
            <a:pPr marL="203200" indent="-2032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Прямі бенефіціари: безпосередні отримувачі послуг або продуктів</a:t>
            </a:r>
            <a:endParaRPr lang="en-US" sz="1350" dirty="0"/>
          </a:p>
          <a:p>
            <a:pPr marL="203200" indent="-2032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Кінцеві бенефіціари: ширші групи, на які проєкт впливає опосередковано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4352544" y="1691640"/>
            <a:ext cx="3483864" cy="3429000"/>
          </a:xfrm>
          <a:prstGeom prst="roundRect">
            <a:avLst>
              <a:gd name="adj" fmla="val 2133"/>
            </a:avLst>
          </a:prstGeom>
          <a:solidFill>
            <a:srgbClr val="1B2A4A"/>
          </a:solidFill>
          <a:ln/>
        </p:spPr>
      </p:sp>
      <p:sp>
        <p:nvSpPr>
          <p:cNvPr id="13" name="Shape 9"/>
          <p:cNvSpPr/>
          <p:nvPr/>
        </p:nvSpPr>
        <p:spPr>
          <a:xfrm>
            <a:off x="4626864" y="1965960"/>
            <a:ext cx="594360" cy="594360"/>
          </a:xfrm>
          <a:prstGeom prst="ellipse">
            <a:avLst/>
          </a:prstGeom>
          <a:solidFill>
            <a:srgbClr val="31487A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341" y="2126437"/>
            <a:ext cx="273406" cy="27340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404104" y="1965960"/>
            <a:ext cx="21579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Цільові групи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4626864" y="2743200"/>
            <a:ext cx="29352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D6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Конкретні групи, на які проєкт має прямий позитивний вплив на рівні конкретної мети проєкту</a:t>
            </a:r>
            <a:endParaRPr lang="en-US" sz="1350" dirty="0"/>
          </a:p>
          <a:p>
            <a:pPr marL="203200" indent="-2032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D6DE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 безпосередньо взаємодіє з ними під час реалізації</a:t>
            </a:r>
            <a:endParaRPr lang="en-US" sz="1350" dirty="0"/>
          </a:p>
        </p:txBody>
      </p:sp>
      <p:sp>
        <p:nvSpPr>
          <p:cNvPr id="17" name="Shape 12"/>
          <p:cNvSpPr/>
          <p:nvPr/>
        </p:nvSpPr>
        <p:spPr>
          <a:xfrm>
            <a:off x="8156448" y="1691640"/>
            <a:ext cx="3483864" cy="3429000"/>
          </a:xfrm>
          <a:prstGeom prst="roundRect">
            <a:avLst>
              <a:gd name="adj" fmla="val 2133"/>
            </a:avLst>
          </a:prstGeom>
          <a:solidFill>
            <a:srgbClr val="F4F7FC"/>
          </a:solidFill>
          <a:ln/>
        </p:spPr>
      </p:sp>
      <p:sp>
        <p:nvSpPr>
          <p:cNvPr id="18" name="Shape 13"/>
          <p:cNvSpPr/>
          <p:nvPr/>
        </p:nvSpPr>
        <p:spPr>
          <a:xfrm>
            <a:off x="8430768" y="1965960"/>
            <a:ext cx="594360" cy="59436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1245" y="2126437"/>
            <a:ext cx="273406" cy="273406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208008" y="1965960"/>
            <a:ext cx="21579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Стейкхолдери</a:t>
            </a:r>
            <a:endParaRPr lang="en-US" sz="1800" dirty="0"/>
          </a:p>
        </p:txBody>
      </p:sp>
      <p:sp>
        <p:nvSpPr>
          <p:cNvPr id="21" name="Text 15"/>
          <p:cNvSpPr txBox="1"/>
          <p:nvPr/>
        </p:nvSpPr>
        <p:spPr>
          <a:xfrm>
            <a:off x="8430768" y="2743200"/>
            <a:ext cx="29352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Усі особи, групи чи інституції, що мають інтерес до проєкту, впливають на нього або зазнають його впливу</a:t>
            </a:r>
            <a:endParaRPr lang="en-US" sz="1350" dirty="0"/>
          </a:p>
          <a:p>
            <a:pPr marL="203200" indent="-2032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 публічної влади, академічна спільнота, ЗМІ, конкуруючі ініціативи, громадськість</a:t>
            </a:r>
            <a:endParaRPr lang="en-US" sz="1350" dirty="0"/>
          </a:p>
        </p:txBody>
      </p:sp>
      <p:sp>
        <p:nvSpPr>
          <p:cNvPr id="22" name="Shape 16"/>
          <p:cNvSpPr/>
          <p:nvPr/>
        </p:nvSpPr>
        <p:spPr>
          <a:xfrm>
            <a:off x="548640" y="5303520"/>
            <a:ext cx="11091672" cy="822960"/>
          </a:xfrm>
          <a:prstGeom prst="roundRect">
            <a:avLst>
              <a:gd name="adj" fmla="val 8889"/>
            </a:avLst>
          </a:prstGeom>
          <a:solidFill>
            <a:srgbClr val="1B2A4A"/>
          </a:solidFill>
          <a:ln/>
        </p:spPr>
      </p:sp>
      <p:sp>
        <p:nvSpPr>
          <p:cNvPr id="23" name="Shape 17"/>
          <p:cNvSpPr/>
          <p:nvPr/>
        </p:nvSpPr>
        <p:spPr>
          <a:xfrm>
            <a:off x="777240" y="5440680"/>
            <a:ext cx="548640" cy="548640"/>
          </a:xfrm>
          <a:prstGeom prst="ellipse">
            <a:avLst/>
          </a:prstGeom>
          <a:solidFill>
            <a:srgbClr val="31487A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373" y="5588813"/>
            <a:ext cx="252374" cy="252374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1554480" y="5394960"/>
            <a:ext cx="9857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Розрізнення цих ролей є суттєвим для коректного аналізу стейкхолдерів (Лекція 2) і побудови логічної матриці.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937760" cy="493776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206240"/>
            <a:ext cx="3291840" cy="32918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394960"/>
            <a:ext cx="2377440" cy="23774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9601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8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31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D6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РОЗДІЛ 5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Методології управління проєктами: PMBOK, PM², PCM та логіко-структурний підхід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міжнародній практиці співіснують чотири методологічні системи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 залежить від донора, галузі та типу проєкту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Логічна матриця — спільна мова заявника й донора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098280" y="2148840"/>
            <a:ext cx="1920240" cy="1920240"/>
          </a:xfrm>
          <a:prstGeom prst="ellipse">
            <a:avLst/>
          </a:prstGeom>
          <a:solidFill>
            <a:srgbClr val="31487A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6745" y="2667305"/>
            <a:ext cx="883310" cy="88331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PMBOK (PMI, США)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PMBOK: десять галузей знань і п'ять груп процесів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91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ДЕСЯТЬ ГАЛУЗЕЙ ЗНАНЬ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548640" y="2103120"/>
            <a:ext cx="3063240" cy="640080"/>
          </a:xfrm>
          <a:prstGeom prst="roundRect">
            <a:avLst>
              <a:gd name="adj" fmla="val 11429"/>
            </a:avLst>
          </a:prstGeom>
          <a:solidFill>
            <a:srgbClr val="F4F7FC"/>
          </a:solidFill>
          <a:ln/>
        </p:spPr>
      </p:sp>
      <p:sp>
        <p:nvSpPr>
          <p:cNvPr id="9" name="Shape 6"/>
          <p:cNvSpPr/>
          <p:nvPr/>
        </p:nvSpPr>
        <p:spPr>
          <a:xfrm>
            <a:off x="658368" y="2212848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58368" y="22128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207008" y="21031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інтеграцією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3794760" y="2103120"/>
            <a:ext cx="3063240" cy="640080"/>
          </a:xfrm>
          <a:prstGeom prst="roundRect">
            <a:avLst>
              <a:gd name="adj" fmla="val 11429"/>
            </a:avLst>
          </a:prstGeom>
          <a:solidFill>
            <a:srgbClr val="F4F7FC"/>
          </a:solidFill>
          <a:ln/>
        </p:spPr>
      </p:sp>
      <p:sp>
        <p:nvSpPr>
          <p:cNvPr id="13" name="Shape 10"/>
          <p:cNvSpPr/>
          <p:nvPr/>
        </p:nvSpPr>
        <p:spPr>
          <a:xfrm>
            <a:off x="3904488" y="2212848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904488" y="22128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4453128" y="21031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змістом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48640" y="2889504"/>
            <a:ext cx="3063240" cy="640080"/>
          </a:xfrm>
          <a:prstGeom prst="roundRect">
            <a:avLst>
              <a:gd name="adj" fmla="val 11429"/>
            </a:avLst>
          </a:prstGeom>
          <a:solidFill>
            <a:srgbClr val="F4F7FC"/>
          </a:solidFill>
          <a:ln/>
        </p:spPr>
      </p:sp>
      <p:sp>
        <p:nvSpPr>
          <p:cNvPr id="17" name="Shape 14"/>
          <p:cNvSpPr/>
          <p:nvPr/>
        </p:nvSpPr>
        <p:spPr>
          <a:xfrm>
            <a:off x="658368" y="2999232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58368" y="29992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207008" y="2889504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строками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3794760" y="2889504"/>
            <a:ext cx="3063240" cy="640080"/>
          </a:xfrm>
          <a:prstGeom prst="roundRect">
            <a:avLst>
              <a:gd name="adj" fmla="val 11429"/>
            </a:avLst>
          </a:prstGeom>
          <a:solidFill>
            <a:srgbClr val="F4F7FC"/>
          </a:solidFill>
          <a:ln/>
        </p:spPr>
      </p:sp>
      <p:sp>
        <p:nvSpPr>
          <p:cNvPr id="21" name="Shape 18"/>
          <p:cNvSpPr/>
          <p:nvPr/>
        </p:nvSpPr>
        <p:spPr>
          <a:xfrm>
            <a:off x="3904488" y="2999232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3904488" y="29992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4453128" y="2889504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вартістю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548640" y="3675888"/>
            <a:ext cx="3063240" cy="640080"/>
          </a:xfrm>
          <a:prstGeom prst="roundRect">
            <a:avLst>
              <a:gd name="adj" fmla="val 11429"/>
            </a:avLst>
          </a:prstGeom>
          <a:solidFill>
            <a:srgbClr val="F4F7FC"/>
          </a:solidFill>
          <a:ln/>
        </p:spPr>
      </p:sp>
      <p:sp>
        <p:nvSpPr>
          <p:cNvPr id="25" name="Shape 22"/>
          <p:cNvSpPr/>
          <p:nvPr/>
        </p:nvSpPr>
        <p:spPr>
          <a:xfrm>
            <a:off x="658368" y="3785616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658368" y="37856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1207008" y="367588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якістю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3794760" y="3675888"/>
            <a:ext cx="3063240" cy="640080"/>
          </a:xfrm>
          <a:prstGeom prst="roundRect">
            <a:avLst>
              <a:gd name="adj" fmla="val 11429"/>
            </a:avLst>
          </a:prstGeom>
          <a:solidFill>
            <a:srgbClr val="F4F7FC"/>
          </a:solidFill>
          <a:ln/>
        </p:spPr>
      </p:sp>
      <p:sp>
        <p:nvSpPr>
          <p:cNvPr id="29" name="Shape 26"/>
          <p:cNvSpPr/>
          <p:nvPr/>
        </p:nvSpPr>
        <p:spPr>
          <a:xfrm>
            <a:off x="3904488" y="3785616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3904488" y="37856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200" dirty="0"/>
          </a:p>
        </p:txBody>
      </p:sp>
      <p:sp>
        <p:nvSpPr>
          <p:cNvPr id="31" name="Text 28"/>
          <p:cNvSpPr txBox="1"/>
          <p:nvPr/>
        </p:nvSpPr>
        <p:spPr>
          <a:xfrm>
            <a:off x="4453128" y="3675888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ресурсами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548640" y="4462272"/>
            <a:ext cx="3063240" cy="640080"/>
          </a:xfrm>
          <a:prstGeom prst="roundRect">
            <a:avLst>
              <a:gd name="adj" fmla="val 11429"/>
            </a:avLst>
          </a:prstGeom>
          <a:solidFill>
            <a:srgbClr val="F4F7FC"/>
          </a:solidFill>
          <a:ln/>
        </p:spPr>
      </p:sp>
      <p:sp>
        <p:nvSpPr>
          <p:cNvPr id="33" name="Shape 30"/>
          <p:cNvSpPr/>
          <p:nvPr/>
        </p:nvSpPr>
        <p:spPr>
          <a:xfrm>
            <a:off x="658368" y="4572000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658368" y="4572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1207008" y="446227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комунікаціями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3794760" y="4462272"/>
            <a:ext cx="3063240" cy="640080"/>
          </a:xfrm>
          <a:prstGeom prst="roundRect">
            <a:avLst>
              <a:gd name="adj" fmla="val 11429"/>
            </a:avLst>
          </a:prstGeom>
          <a:solidFill>
            <a:srgbClr val="F4F7FC"/>
          </a:solidFill>
          <a:ln/>
        </p:spPr>
      </p:sp>
      <p:sp>
        <p:nvSpPr>
          <p:cNvPr id="37" name="Shape 34"/>
          <p:cNvSpPr/>
          <p:nvPr/>
        </p:nvSpPr>
        <p:spPr>
          <a:xfrm>
            <a:off x="3904488" y="4572000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04488" y="45720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453128" y="446227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ризиками</a:t>
            </a:r>
            <a:endParaRPr lang="en-US" sz="1300" dirty="0"/>
          </a:p>
        </p:txBody>
      </p:sp>
      <p:sp>
        <p:nvSpPr>
          <p:cNvPr id="40" name="Shape 37"/>
          <p:cNvSpPr/>
          <p:nvPr/>
        </p:nvSpPr>
        <p:spPr>
          <a:xfrm>
            <a:off x="548640" y="5248656"/>
            <a:ext cx="3063240" cy="640080"/>
          </a:xfrm>
          <a:prstGeom prst="roundRect">
            <a:avLst>
              <a:gd name="adj" fmla="val 11429"/>
            </a:avLst>
          </a:prstGeom>
          <a:solidFill>
            <a:srgbClr val="F4F7FC"/>
          </a:solidFill>
          <a:ln/>
        </p:spPr>
      </p:sp>
      <p:sp>
        <p:nvSpPr>
          <p:cNvPr id="41" name="Shape 38"/>
          <p:cNvSpPr/>
          <p:nvPr/>
        </p:nvSpPr>
        <p:spPr>
          <a:xfrm>
            <a:off x="658368" y="5358384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658368" y="53583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1207008" y="5248656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закупівлями</a:t>
            </a:r>
            <a:endParaRPr lang="en-US" sz="1300" dirty="0"/>
          </a:p>
        </p:txBody>
      </p:sp>
      <p:sp>
        <p:nvSpPr>
          <p:cNvPr id="44" name="Shape 41"/>
          <p:cNvSpPr/>
          <p:nvPr/>
        </p:nvSpPr>
        <p:spPr>
          <a:xfrm>
            <a:off x="3794760" y="5248656"/>
            <a:ext cx="3063240" cy="640080"/>
          </a:xfrm>
          <a:prstGeom prst="roundRect">
            <a:avLst>
              <a:gd name="adj" fmla="val 11429"/>
            </a:avLst>
          </a:prstGeom>
          <a:solidFill>
            <a:srgbClr val="F4F7FC"/>
          </a:solidFill>
          <a:ln/>
        </p:spPr>
      </p:sp>
      <p:sp>
        <p:nvSpPr>
          <p:cNvPr id="45" name="Shape 42"/>
          <p:cNvSpPr/>
          <p:nvPr/>
        </p:nvSpPr>
        <p:spPr>
          <a:xfrm>
            <a:off x="3904488" y="5358384"/>
            <a:ext cx="420624" cy="420624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3904488" y="53583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200" dirty="0"/>
          </a:p>
        </p:txBody>
      </p:sp>
      <p:sp>
        <p:nvSpPr>
          <p:cNvPr id="47" name="Text 44"/>
          <p:cNvSpPr txBox="1"/>
          <p:nvPr/>
        </p:nvSpPr>
        <p:spPr>
          <a:xfrm>
            <a:off x="4453128" y="5248656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Управління стейкхолдерами</a:t>
            </a:r>
            <a:endParaRPr lang="en-US" sz="1300" dirty="0"/>
          </a:p>
        </p:txBody>
      </p:sp>
      <p:sp>
        <p:nvSpPr>
          <p:cNvPr id="48" name="Text 45"/>
          <p:cNvSpPr txBox="1"/>
          <p:nvPr/>
        </p:nvSpPr>
        <p:spPr>
          <a:xfrm>
            <a:off x="7498080" y="16916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П'ЯТЬ ГРУП ПРОЦЕСІВ</a:t>
            </a:r>
            <a:endParaRPr lang="en-US" sz="1200" dirty="0"/>
          </a:p>
        </p:txBody>
      </p:sp>
      <p:sp>
        <p:nvSpPr>
          <p:cNvPr id="49" name="Shape 46"/>
          <p:cNvSpPr/>
          <p:nvPr/>
        </p:nvSpPr>
        <p:spPr>
          <a:xfrm>
            <a:off x="7498080" y="2103120"/>
            <a:ext cx="4142232" cy="640080"/>
          </a:xfrm>
          <a:prstGeom prst="roundRect">
            <a:avLst>
              <a:gd name="adj" fmla="val 11429"/>
            </a:avLst>
          </a:prstGeom>
          <a:solidFill>
            <a:srgbClr val="1B2A4A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7726680" y="210312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Ініціювання</a:t>
            </a:r>
            <a:endParaRPr lang="en-US" sz="1500" dirty="0"/>
          </a:p>
        </p:txBody>
      </p:sp>
      <p:sp>
        <p:nvSpPr>
          <p:cNvPr id="51" name="Shape 48"/>
          <p:cNvSpPr/>
          <p:nvPr/>
        </p:nvSpPr>
        <p:spPr>
          <a:xfrm>
            <a:off x="7498080" y="2889504"/>
            <a:ext cx="4142232" cy="640080"/>
          </a:xfrm>
          <a:prstGeom prst="roundRect">
            <a:avLst>
              <a:gd name="adj" fmla="val 11429"/>
            </a:avLst>
          </a:prstGeom>
          <a:solidFill>
            <a:srgbClr val="1B2A4A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7726680" y="2889504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Планування</a:t>
            </a:r>
            <a:endParaRPr lang="en-US" sz="1500" dirty="0"/>
          </a:p>
        </p:txBody>
      </p:sp>
      <p:sp>
        <p:nvSpPr>
          <p:cNvPr id="53" name="Shape 50"/>
          <p:cNvSpPr/>
          <p:nvPr/>
        </p:nvSpPr>
        <p:spPr>
          <a:xfrm>
            <a:off x="7498080" y="3675888"/>
            <a:ext cx="4142232" cy="640080"/>
          </a:xfrm>
          <a:prstGeom prst="roundRect">
            <a:avLst>
              <a:gd name="adj" fmla="val 11429"/>
            </a:avLst>
          </a:prstGeom>
          <a:solidFill>
            <a:srgbClr val="1B2A4A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7726680" y="3675888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Виконання</a:t>
            </a:r>
            <a:endParaRPr lang="en-US" sz="1500" dirty="0"/>
          </a:p>
        </p:txBody>
      </p:sp>
      <p:sp>
        <p:nvSpPr>
          <p:cNvPr id="55" name="Shape 52"/>
          <p:cNvSpPr/>
          <p:nvPr/>
        </p:nvSpPr>
        <p:spPr>
          <a:xfrm>
            <a:off x="7498080" y="4462272"/>
            <a:ext cx="4142232" cy="640080"/>
          </a:xfrm>
          <a:prstGeom prst="roundRect">
            <a:avLst>
              <a:gd name="adj" fmla="val 11429"/>
            </a:avLst>
          </a:prstGeom>
          <a:solidFill>
            <a:srgbClr val="24365F"/>
          </a:solidFill>
          <a:ln/>
        </p:spPr>
      </p:sp>
      <p:sp>
        <p:nvSpPr>
          <p:cNvPr id="56" name="Text 53"/>
          <p:cNvSpPr txBox="1"/>
          <p:nvPr/>
        </p:nvSpPr>
        <p:spPr>
          <a:xfrm>
            <a:off x="7726680" y="4462272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 і контроль</a:t>
            </a:r>
            <a:endParaRPr lang="en-US" sz="1500" dirty="0"/>
          </a:p>
        </p:txBody>
      </p:sp>
      <p:sp>
        <p:nvSpPr>
          <p:cNvPr id="57" name="Shape 54"/>
          <p:cNvSpPr/>
          <p:nvPr/>
        </p:nvSpPr>
        <p:spPr>
          <a:xfrm>
            <a:off x="7498080" y="5248656"/>
            <a:ext cx="4142232" cy="640080"/>
          </a:xfrm>
          <a:prstGeom prst="roundRect">
            <a:avLst>
              <a:gd name="adj" fmla="val 11429"/>
            </a:avLst>
          </a:prstGeom>
          <a:solidFill>
            <a:srgbClr val="1B2A4A"/>
          </a:solidFill>
          <a:ln/>
        </p:spPr>
      </p:sp>
      <p:sp>
        <p:nvSpPr>
          <p:cNvPr id="58" name="Text 55"/>
          <p:cNvSpPr txBox="1"/>
          <p:nvPr/>
        </p:nvSpPr>
        <p:spPr>
          <a:xfrm>
            <a:off x="7726680" y="5248656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СУЧАСНІ ЗМІНИ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Еволюція PMBOK Guide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3520440" cy="3931920"/>
          </a:xfrm>
          <a:prstGeom prst="roundRect">
            <a:avLst>
              <a:gd name="adj" fmla="val 2078"/>
            </a:avLst>
          </a:prstGeom>
          <a:solidFill>
            <a:srgbClr val="F4F7F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187452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6-ТЕ ВИДАННЯ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14884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2017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288036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основі процесів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338328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1737360" y="3383280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галузей знань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822960" y="4096512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000" dirty="0"/>
          </a:p>
        </p:txBody>
      </p:sp>
      <p:sp>
        <p:nvSpPr>
          <p:cNvPr id="14" name="Text 11"/>
          <p:cNvSpPr txBox="1"/>
          <p:nvPr/>
        </p:nvSpPr>
        <p:spPr>
          <a:xfrm>
            <a:off x="1737360" y="4096512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груп процесів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822960" y="4809744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49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1737360" y="4809744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процесів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4334256" y="1691640"/>
            <a:ext cx="3520440" cy="3931920"/>
          </a:xfrm>
          <a:prstGeom prst="roundRect">
            <a:avLst>
              <a:gd name="adj" fmla="val 2078"/>
            </a:avLst>
          </a:prstGeom>
          <a:solidFill>
            <a:srgbClr val="F4F7FC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608576" y="187452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7-МЕ ВИДАННЯ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608576" y="214884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2021</a:t>
            </a:r>
            <a:endParaRPr lang="en-US" sz="4000" dirty="0"/>
          </a:p>
        </p:txBody>
      </p:sp>
      <p:sp>
        <p:nvSpPr>
          <p:cNvPr id="20" name="Text 17"/>
          <p:cNvSpPr txBox="1"/>
          <p:nvPr/>
        </p:nvSpPr>
        <p:spPr>
          <a:xfrm>
            <a:off x="4608576" y="288036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основі принципів</a:t>
            </a:r>
            <a:endParaRPr lang="en-US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4608576" y="338328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3000" dirty="0"/>
          </a:p>
        </p:txBody>
      </p:sp>
      <p:sp>
        <p:nvSpPr>
          <p:cNvPr id="22" name="Text 19"/>
          <p:cNvSpPr txBox="1"/>
          <p:nvPr/>
        </p:nvSpPr>
        <p:spPr>
          <a:xfrm>
            <a:off x="5522976" y="3383280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принципів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4608576" y="4096512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3000" dirty="0"/>
          </a:p>
        </p:txBody>
      </p:sp>
      <p:sp>
        <p:nvSpPr>
          <p:cNvPr id="24" name="Text 21"/>
          <p:cNvSpPr txBox="1"/>
          <p:nvPr/>
        </p:nvSpPr>
        <p:spPr>
          <a:xfrm>
            <a:off x="5522976" y="4096512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доменів ефективності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8119872" y="1691640"/>
            <a:ext cx="3520440" cy="3931920"/>
          </a:xfrm>
          <a:prstGeom prst="roundRect">
            <a:avLst>
              <a:gd name="adj" fmla="val 2078"/>
            </a:avLst>
          </a:prstGeom>
          <a:solidFill>
            <a:srgbClr val="1B2A4A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8394192" y="187452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8-МЕ ВИДАННЯ</a:t>
            </a:r>
            <a:endParaRPr lang="en-US" sz="1200" dirty="0"/>
          </a:p>
        </p:txBody>
      </p:sp>
      <p:sp>
        <p:nvSpPr>
          <p:cNvPr id="27" name="Text 24"/>
          <p:cNvSpPr txBox="1"/>
          <p:nvPr/>
        </p:nvSpPr>
        <p:spPr>
          <a:xfrm>
            <a:off x="8394192" y="214884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</a:t>
            </a:r>
            <a:endParaRPr lang="en-US" sz="4000" dirty="0"/>
          </a:p>
        </p:txBody>
      </p:sp>
      <p:sp>
        <p:nvSpPr>
          <p:cNvPr id="28" name="Text 25"/>
          <p:cNvSpPr txBox="1"/>
          <p:nvPr/>
        </p:nvSpPr>
        <p:spPr>
          <a:xfrm>
            <a:off x="8394192" y="288036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i="1" dirty="0">
                <a:solidFill>
                  <a:srgbClr val="E9D6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Інтегрований: принципи + процеси</a:t>
            </a:r>
            <a:endParaRPr lang="en-US" sz="1350" dirty="0"/>
          </a:p>
        </p:txBody>
      </p:sp>
      <p:sp>
        <p:nvSpPr>
          <p:cNvPr id="29" name="Text 26"/>
          <p:cNvSpPr txBox="1"/>
          <p:nvPr/>
        </p:nvSpPr>
        <p:spPr>
          <a:xfrm>
            <a:off x="8394192" y="3383280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000" dirty="0"/>
          </a:p>
        </p:txBody>
      </p:sp>
      <p:sp>
        <p:nvSpPr>
          <p:cNvPr id="30" name="Text 27"/>
          <p:cNvSpPr txBox="1"/>
          <p:nvPr/>
        </p:nvSpPr>
        <p:spPr>
          <a:xfrm>
            <a:off x="9308592" y="3383280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принципів</a:t>
            </a:r>
            <a:endParaRPr lang="en-US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8394192" y="4096512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3000" dirty="0"/>
          </a:p>
        </p:txBody>
      </p:sp>
      <p:sp>
        <p:nvSpPr>
          <p:cNvPr id="32" name="Text 29"/>
          <p:cNvSpPr txBox="1"/>
          <p:nvPr/>
        </p:nvSpPr>
        <p:spPr>
          <a:xfrm>
            <a:off x="9308592" y="4096512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доменів ефективності</a:t>
            </a:r>
            <a:endParaRPr lang="en-US" sz="1400" dirty="0"/>
          </a:p>
        </p:txBody>
      </p:sp>
      <p:sp>
        <p:nvSpPr>
          <p:cNvPr id="33" name="Text 30"/>
          <p:cNvSpPr txBox="1"/>
          <p:nvPr/>
        </p:nvSpPr>
        <p:spPr>
          <a:xfrm>
            <a:off x="8394192" y="4809744"/>
            <a:ext cx="914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</a:t>
            </a:r>
            <a:endParaRPr lang="en-US" sz="3000" dirty="0"/>
          </a:p>
        </p:txBody>
      </p:sp>
      <p:sp>
        <p:nvSpPr>
          <p:cNvPr id="34" name="Text 31"/>
          <p:cNvSpPr txBox="1"/>
          <p:nvPr/>
        </p:nvSpPr>
        <p:spPr>
          <a:xfrm>
            <a:off x="9308592" y="4809744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процесів</a:t>
            </a:r>
            <a:endParaRPr lang="en-US" sz="1400" dirty="0"/>
          </a:p>
        </p:txBody>
      </p:sp>
      <p:sp>
        <p:nvSpPr>
          <p:cNvPr id="35" name="Text 32"/>
          <p:cNvSpPr txBox="1"/>
          <p:nvPr/>
        </p:nvSpPr>
        <p:spPr>
          <a:xfrm>
            <a:off x="548640" y="58064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Project Management Institute, A Guide to the Project Management Body of Knowledge, 6-те (2017), 7-ме (2021) та 8-ме (2025) видання.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PM² (ЄВРОПЕЙСЬКА КОМІСІЯ)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PM²: методологія управління проєктами ЄК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1383030" y="2125980"/>
            <a:ext cx="5006340" cy="0"/>
          </a:xfrm>
          <a:prstGeom prst="line">
            <a:avLst/>
          </a:prstGeom>
          <a:noFill/>
          <a:ln w="25400">
            <a:solidFill>
              <a:srgbClr val="D5DDE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94410" y="173736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4265" y="1947215"/>
            <a:ext cx="357530" cy="35753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21792" y="2697480"/>
            <a:ext cx="15224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Ініціювання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2663190" y="173736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045" y="1947215"/>
            <a:ext cx="357530" cy="35753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290572" y="2697480"/>
            <a:ext cx="15224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Планування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4331970" y="173736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825" y="1947215"/>
            <a:ext cx="357530" cy="35753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3959352" y="2697480"/>
            <a:ext cx="15224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Виконання</a:t>
            </a:r>
            <a:endParaRPr lang="en-US" sz="1500" dirty="0"/>
          </a:p>
        </p:txBody>
      </p:sp>
      <p:sp>
        <p:nvSpPr>
          <p:cNvPr id="17" name="Shape 11"/>
          <p:cNvSpPr/>
          <p:nvPr/>
        </p:nvSpPr>
        <p:spPr>
          <a:xfrm>
            <a:off x="6000750" y="1737360"/>
            <a:ext cx="777240" cy="7772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605" y="1947215"/>
            <a:ext cx="357530" cy="35753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628132" y="2697480"/>
            <a:ext cx="15224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548640" y="35204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СТАНДАРТИЗОВАНІ АРТЕФАКТИ</a:t>
            </a:r>
            <a:endParaRPr lang="en-US" sz="1200" dirty="0"/>
          </a:p>
        </p:txBody>
      </p:sp>
      <p:sp>
        <p:nvSpPr>
          <p:cNvPr id="21" name="Shape 14"/>
          <p:cNvSpPr/>
          <p:nvPr/>
        </p:nvSpPr>
        <p:spPr>
          <a:xfrm>
            <a:off x="548640" y="3886200"/>
            <a:ext cx="2103120" cy="1143000"/>
          </a:xfrm>
          <a:prstGeom prst="roundRect">
            <a:avLst>
              <a:gd name="adj" fmla="val 6400"/>
            </a:avLst>
          </a:prstGeom>
          <a:solidFill>
            <a:srgbClr val="F4F7FC"/>
          </a:solidFill>
          <a:ln/>
        </p:spPr>
      </p:sp>
      <p:sp>
        <p:nvSpPr>
          <p:cNvPr id="22" name="Shape 15"/>
          <p:cNvSpPr/>
          <p:nvPr/>
        </p:nvSpPr>
        <p:spPr>
          <a:xfrm>
            <a:off x="777240" y="4114800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684" y="4238244"/>
            <a:ext cx="210312" cy="210312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17320" y="411480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Статут проєкту</a:t>
            </a:r>
            <a:endParaRPr lang="en-US" sz="1200" dirty="0"/>
          </a:p>
        </p:txBody>
      </p:sp>
      <p:sp>
        <p:nvSpPr>
          <p:cNvPr id="25" name="Shape 17"/>
          <p:cNvSpPr/>
          <p:nvPr/>
        </p:nvSpPr>
        <p:spPr>
          <a:xfrm>
            <a:off x="2834640" y="3886200"/>
            <a:ext cx="2103120" cy="1143000"/>
          </a:xfrm>
          <a:prstGeom prst="roundRect">
            <a:avLst>
              <a:gd name="adj" fmla="val 6400"/>
            </a:avLst>
          </a:prstGeom>
          <a:solidFill>
            <a:srgbClr val="F4F7FC"/>
          </a:solidFill>
          <a:ln/>
        </p:spPr>
      </p:sp>
      <p:sp>
        <p:nvSpPr>
          <p:cNvPr id="26" name="Shape 18"/>
          <p:cNvSpPr/>
          <p:nvPr/>
        </p:nvSpPr>
        <p:spPr>
          <a:xfrm>
            <a:off x="3063240" y="4114800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6684" y="4238244"/>
            <a:ext cx="210312" cy="210312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3703320" y="411480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управління проєктом</a:t>
            </a:r>
            <a:endParaRPr lang="en-US" sz="1200" dirty="0"/>
          </a:p>
        </p:txBody>
      </p:sp>
      <p:sp>
        <p:nvSpPr>
          <p:cNvPr id="29" name="Shape 20"/>
          <p:cNvSpPr/>
          <p:nvPr/>
        </p:nvSpPr>
        <p:spPr>
          <a:xfrm>
            <a:off x="5120640" y="3886200"/>
            <a:ext cx="2103120" cy="1143000"/>
          </a:xfrm>
          <a:prstGeom prst="roundRect">
            <a:avLst>
              <a:gd name="adj" fmla="val 6400"/>
            </a:avLst>
          </a:prstGeom>
          <a:solidFill>
            <a:srgbClr val="F4F7FC"/>
          </a:solidFill>
          <a:ln/>
        </p:spPr>
      </p:sp>
      <p:sp>
        <p:nvSpPr>
          <p:cNvPr id="30" name="Shape 21"/>
          <p:cNvSpPr/>
          <p:nvPr/>
        </p:nvSpPr>
        <p:spPr>
          <a:xfrm>
            <a:off x="5349240" y="4114800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2684" y="4238244"/>
            <a:ext cx="210312" cy="210312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5989320" y="411480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Журнал проблем і рішень</a:t>
            </a:r>
            <a:endParaRPr lang="en-US" sz="1200" dirty="0"/>
          </a:p>
        </p:txBody>
      </p:sp>
      <p:sp>
        <p:nvSpPr>
          <p:cNvPr id="33" name="Shape 23"/>
          <p:cNvSpPr/>
          <p:nvPr/>
        </p:nvSpPr>
        <p:spPr>
          <a:xfrm>
            <a:off x="548640" y="5257800"/>
            <a:ext cx="6675120" cy="868680"/>
          </a:xfrm>
          <a:prstGeom prst="roundRect">
            <a:avLst>
              <a:gd name="adj" fmla="val 8421"/>
            </a:avLst>
          </a:prstGeom>
          <a:solidFill>
            <a:srgbClr val="1B2A4A"/>
          </a:solidFill>
          <a:ln/>
        </p:spPr>
      </p:sp>
      <p:sp>
        <p:nvSpPr>
          <p:cNvPr id="34" name="Shape 24"/>
          <p:cNvSpPr/>
          <p:nvPr/>
        </p:nvSpPr>
        <p:spPr>
          <a:xfrm>
            <a:off x="777240" y="5417820"/>
            <a:ext cx="548640" cy="548640"/>
          </a:xfrm>
          <a:prstGeom prst="ellipse">
            <a:avLst/>
          </a:prstGeom>
          <a:solidFill>
            <a:srgbClr val="31487A"/>
          </a:solidFill>
          <a:ln/>
        </p:spPr>
      </p:sp>
      <p:pic>
        <p:nvPicPr>
          <p:cNvPr id="3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373" y="5565953"/>
            <a:ext cx="252374" cy="252374"/>
          </a:xfrm>
          <a:prstGeom prst="rect">
            <a:avLst/>
          </a:prstGeom>
        </p:spPr>
      </p:pic>
      <p:sp>
        <p:nvSpPr>
          <p:cNvPr id="36" name="Text 25"/>
          <p:cNvSpPr txBox="1"/>
          <p:nvPr/>
        </p:nvSpPr>
        <p:spPr>
          <a:xfrm>
            <a:off x="1554480" y="5349240"/>
            <a:ext cx="5440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Розроблено для публічного та наднаціонального врядування; адаптовано для грантових проєктів за програмами ЄС.</a:t>
            </a:r>
            <a:endParaRPr lang="en-US" sz="1350" dirty="0"/>
          </a:p>
        </p:txBody>
      </p:sp>
      <p:sp>
        <p:nvSpPr>
          <p:cNvPr id="37" name="Shape 26"/>
          <p:cNvSpPr/>
          <p:nvPr/>
        </p:nvSpPr>
        <p:spPr>
          <a:xfrm>
            <a:off x="7635240" y="1737360"/>
            <a:ext cx="4005072" cy="4389120"/>
          </a:xfrm>
          <a:prstGeom prst="roundRect">
            <a:avLst>
              <a:gd name="adj" fmla="val 1826"/>
            </a:avLst>
          </a:prstGeom>
          <a:solidFill>
            <a:srgbClr val="1B2A4A"/>
          </a:solidFill>
          <a:ln/>
        </p:spPr>
      </p:sp>
      <p:sp>
        <p:nvSpPr>
          <p:cNvPr id="38" name="Text 27"/>
          <p:cNvSpPr txBox="1"/>
          <p:nvPr/>
        </p:nvSpPr>
        <p:spPr>
          <a:xfrm>
            <a:off x="7909560" y="201168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PM² поєднує</a:t>
            </a:r>
            <a:endParaRPr lang="en-US" sz="2000" dirty="0"/>
          </a:p>
        </p:txBody>
      </p:sp>
      <p:sp>
        <p:nvSpPr>
          <p:cNvPr id="39" name="Text 28"/>
          <p:cNvSpPr txBox="1"/>
          <p:nvPr/>
        </p:nvSpPr>
        <p:spPr>
          <a:xfrm>
            <a:off x="7909560" y="2697480"/>
            <a:ext cx="3474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PMBOK</a:t>
            </a:r>
            <a:endParaRPr lang="en-US" sz="3400" dirty="0"/>
          </a:p>
        </p:txBody>
      </p:sp>
      <p:sp>
        <p:nvSpPr>
          <p:cNvPr id="40" name="Text 29"/>
          <p:cNvSpPr txBox="1"/>
          <p:nvPr/>
        </p:nvSpPr>
        <p:spPr>
          <a:xfrm>
            <a:off x="7909560" y="33832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2800" dirty="0"/>
          </a:p>
        </p:txBody>
      </p:sp>
      <p:sp>
        <p:nvSpPr>
          <p:cNvPr id="41" name="Text 30"/>
          <p:cNvSpPr txBox="1"/>
          <p:nvPr/>
        </p:nvSpPr>
        <p:spPr>
          <a:xfrm>
            <a:off x="7909560" y="3886200"/>
            <a:ext cx="3474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PRINCE2</a:t>
            </a:r>
            <a:endParaRPr lang="en-US" sz="3400" dirty="0"/>
          </a:p>
        </p:txBody>
      </p:sp>
      <p:sp>
        <p:nvSpPr>
          <p:cNvPr id="42" name="Text 31"/>
          <p:cNvSpPr txBox="1"/>
          <p:nvPr/>
        </p:nvSpPr>
        <p:spPr>
          <a:xfrm>
            <a:off x="7909560" y="484632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Розробник: Центр передового досвіду з управління проєктами (CoEPM²) Європейської Комісії</a:t>
            </a:r>
            <a:endParaRPr lang="en-US" sz="1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УПРАВЛІННЯ ПРОЄКТНИМ ЦИКЛОМ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PCM: шість фаз проєктного циклу ЄК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1472946" y="2217420"/>
            <a:ext cx="9243060" cy="0"/>
          </a:xfrm>
          <a:prstGeom prst="line">
            <a:avLst/>
          </a:prstGeom>
          <a:noFill/>
          <a:ln w="25400">
            <a:solidFill>
              <a:srgbClr val="D5DDE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38606" y="178308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3150" y="2017624"/>
            <a:ext cx="399593" cy="39959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21792" y="283464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Програмування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640080" y="338328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Стратегічна рамка та пріоритети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2887218" y="178308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762" y="2017624"/>
            <a:ext cx="399593" cy="399593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2470404" y="283464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2488692" y="338328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Проблеми, потреби та ідеї проєктів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4735830" y="1783080"/>
            <a:ext cx="868680" cy="86868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0374" y="2017624"/>
            <a:ext cx="399593" cy="399593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319016" y="283464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Формулювання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4337304" y="338328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Детальне проєктування за ЛСП (обов'язково)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6584442" y="178308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986" y="2017624"/>
            <a:ext cx="399593" cy="399593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6167628" y="283464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Реалізація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185916" y="338328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Виконання заходів і досягнення результатів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8433054" y="178308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598" y="2017624"/>
            <a:ext cx="399593" cy="399593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8016240" y="283464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</a:t>
            </a:r>
            <a:endParaRPr lang="en-US" sz="1500" dirty="0"/>
          </a:p>
        </p:txBody>
      </p:sp>
      <p:sp>
        <p:nvSpPr>
          <p:cNvPr id="27" name="Text 19"/>
          <p:cNvSpPr txBox="1"/>
          <p:nvPr/>
        </p:nvSpPr>
        <p:spPr>
          <a:xfrm>
            <a:off x="8034528" y="338328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Відстеження прогресу за індикаторами</a:t>
            </a:r>
            <a:endParaRPr lang="en-US" sz="1300" dirty="0"/>
          </a:p>
        </p:txBody>
      </p:sp>
      <p:sp>
        <p:nvSpPr>
          <p:cNvPr id="28" name="Shape 20"/>
          <p:cNvSpPr/>
          <p:nvPr/>
        </p:nvSpPr>
        <p:spPr>
          <a:xfrm>
            <a:off x="10281666" y="1783080"/>
            <a:ext cx="868680" cy="86868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6210" y="2017624"/>
            <a:ext cx="399593" cy="399593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9864852" y="2834640"/>
            <a:ext cx="17023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Оцінювання</a:t>
            </a:r>
            <a:endParaRPr lang="en-US" sz="1500" dirty="0"/>
          </a:p>
        </p:txBody>
      </p:sp>
      <p:sp>
        <p:nvSpPr>
          <p:cNvPr id="31" name="Text 22"/>
          <p:cNvSpPr txBox="1"/>
          <p:nvPr/>
        </p:nvSpPr>
        <p:spPr>
          <a:xfrm>
            <a:off x="9883140" y="3383280"/>
            <a:ext cx="166573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Оцінка результатів і набутих уроків</a:t>
            </a:r>
            <a:endParaRPr lang="en-US" sz="1300" dirty="0"/>
          </a:p>
        </p:txBody>
      </p:sp>
      <p:sp>
        <p:nvSpPr>
          <p:cNvPr id="32" name="Shape 23"/>
          <p:cNvSpPr/>
          <p:nvPr/>
        </p:nvSpPr>
        <p:spPr>
          <a:xfrm>
            <a:off x="548640" y="4617720"/>
            <a:ext cx="11091672" cy="1005840"/>
          </a:xfrm>
          <a:prstGeom prst="roundRect">
            <a:avLst>
              <a:gd name="adj" fmla="val 7273"/>
            </a:avLst>
          </a:prstGeom>
          <a:solidFill>
            <a:srgbClr val="1B2A4A"/>
          </a:solidFill>
          <a:ln/>
        </p:spPr>
      </p:sp>
      <p:sp>
        <p:nvSpPr>
          <p:cNvPr id="33" name="Shape 24"/>
          <p:cNvSpPr/>
          <p:nvPr/>
        </p:nvSpPr>
        <p:spPr>
          <a:xfrm>
            <a:off x="777240" y="4846320"/>
            <a:ext cx="548640" cy="548640"/>
          </a:xfrm>
          <a:prstGeom prst="ellipse">
            <a:avLst/>
          </a:prstGeom>
          <a:solidFill>
            <a:srgbClr val="31487A"/>
          </a:solidFill>
          <a:ln/>
        </p:spPr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373" y="4994453"/>
            <a:ext cx="252374" cy="252374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1554480" y="4709160"/>
            <a:ext cx="98572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Логіко-структурний підхід є обов'язковим на етапі формулювання — він пов'язує аналіз проблем зі структурованим, вимірюваним дизайном проєкту.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ЛОГІКО-СТРУКТУРНИЙ ПІДХІД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ЛСП: від аналізу до логічної матриці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1657807" y="1920240"/>
            <a:ext cx="8873338" cy="0"/>
          </a:xfrm>
          <a:prstGeom prst="line">
            <a:avLst/>
          </a:prstGeom>
          <a:noFill/>
          <a:ln w="25400">
            <a:solidFill>
              <a:srgbClr val="D5DDEB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383487" y="164592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383487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621792" y="2377440"/>
            <a:ext cx="2072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стейкхолдерів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3601822" y="164592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3601822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2840126" y="2377440"/>
            <a:ext cx="2072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проблем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5820156" y="164592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820156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5058461" y="2377440"/>
            <a:ext cx="2072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цілей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8038490" y="164592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038490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7276795" y="2377440"/>
            <a:ext cx="2072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стратегії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10256825" y="164592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256825" y="1645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9495130" y="2377440"/>
            <a:ext cx="2072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Логічна матриця</a:t>
            </a:r>
            <a:endParaRPr lang="en-US" sz="135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154680"/>
          <a:ext cx="11091672" cy="914400"/>
        </p:xfrm>
        <a:graphic>
          <a:graphicData uri="http://schemas.openxmlformats.org/drawingml/2006/table">
            <a:tbl>
              <a:tblPr/>
              <a:tblGrid>
                <a:gridCol w="2770632"/>
                <a:gridCol w="2770632"/>
                <a:gridCol w="2770632"/>
                <a:gridCol w="2779776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Ієрархія цілей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Індикатори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Джерела верифікації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Припущення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Загальна мета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Індикатори впливу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Статистика, дослідження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Конкретна мета (цілі)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Індикатори ефектів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Опитування, звіти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Умови для внеску в загальну мету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Індикатори результатів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Проєктна документація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Умови для досягнення конкретної мети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Заходи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Засоби / ресурси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Витрати / бюджет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Умови для отримання результатів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ПОРІВНЯЛЬНИЙ ОГЛЯД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методології коротко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1672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651760"/>
                <a:gridCol w="3566160"/>
                <a:gridCol w="3502152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Розробник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Основна структура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Типове застосування в міжнародних проєктах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PMBOK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Project Management Institute (США)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Галузі знань і групи процесів (у нових виданнях — принципи та домени ефективності)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Універсальна, галузево нейтральна; приватний сектор і проєкти технічної допомоги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Європейська Комісія, CoEPM²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Фази: ініціювання, планування, виконання, завершення; стандартні артефакти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Інституції ЄС; грантові проєкти за програмами ЄС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PCM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Європейська Комісія (зовнішня допомога)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Шестифазний проєктний цикл від програмування до оцінювання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Проєкти розвитку та співробітництва ЄС і більшості донорів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ЛСП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Аналітичний метод планування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Аналіз стейкхолдерів, проблем, цілей і стратегій; логічна матриця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2B344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Обов'язковий у більшості грантових конкурсів ЄС; спільна мова з донорами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D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937760" cy="493776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206240"/>
            <a:ext cx="3291840" cy="32918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394960"/>
            <a:ext cx="2377440" cy="23774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960120"/>
            <a:ext cx="2743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8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31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D6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РОЗДІЛ 6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9748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Невизначеність, міжкультурна взаємодія та обмежені ресурси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7589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П'ять чинників, що відрізняють міжнародні проєкти від національних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Культурні виміри в багатонаціональному консорціумі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▸"/>
            </a:pPr>
            <a:r>
              <a:rPr lang="en-US" sz="15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Специфічний контекст проєктів, що реалізуються в Україні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098280" y="2148840"/>
            <a:ext cx="1920240" cy="1920240"/>
          </a:xfrm>
          <a:prstGeom prst="ellipse">
            <a:avLst/>
          </a:prstGeom>
          <a:solidFill>
            <a:srgbClr val="31487A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6745" y="2667305"/>
            <a:ext cx="883310" cy="88331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СПЕЦИФІЧНІ УПРАВЛІНСЬКІ ВИКЛИКИ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П'ять специфічних чинників управління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16913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773" y="1965046"/>
            <a:ext cx="252374" cy="25237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371600" y="1691640"/>
            <a:ext cx="10268712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Невизначеність і ризик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Політична нестабільність, коливання валютних курсів, зміни законодавства, логістика; додаткові безпекові ризики для проєктів в Україні.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" y="2725826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73" y="2873959"/>
            <a:ext cx="252374" cy="25237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371600" y="2600554"/>
            <a:ext cx="10268712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Міжкультурна взаємодія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Різні управлінські традиції, стилі комунікації, орієнтація на час і рівні дистанції влади.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548640" y="3634740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73" y="3782873"/>
            <a:ext cx="252374" cy="25237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71600" y="3509467"/>
            <a:ext cx="10268712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Обмеженість ресурсів і жорсткі процедури донорів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Фіксований бюджет, правила допустимості, співфінансування, стислі строки звітування, обмежений перерозподіл коштів.</a:t>
            </a:r>
            <a:endParaRPr lang="en-US" sz="1400" dirty="0"/>
          </a:p>
        </p:txBody>
      </p:sp>
      <p:sp>
        <p:nvSpPr>
          <p:cNvPr id="16" name="Shape 10"/>
          <p:cNvSpPr/>
          <p:nvPr/>
        </p:nvSpPr>
        <p:spPr>
          <a:xfrm>
            <a:off x="548640" y="4543654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73" y="4691786"/>
            <a:ext cx="252374" cy="25237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371600" y="4418381"/>
            <a:ext cx="10268712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Асиметрія «донор — реципієнт»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 встановлює правила гри; заявник має продемонструвати відповідність їм.</a:t>
            </a:r>
            <a:endParaRPr lang="en-US" sz="1400" dirty="0"/>
          </a:p>
        </p:txBody>
      </p:sp>
      <p:sp>
        <p:nvSpPr>
          <p:cNvPr id="19" name="Shape 12"/>
          <p:cNvSpPr/>
          <p:nvPr/>
        </p:nvSpPr>
        <p:spPr>
          <a:xfrm>
            <a:off x="548640" y="5452567"/>
            <a:ext cx="548640" cy="54864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773" y="5600700"/>
            <a:ext cx="252374" cy="252374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371600" y="5327294"/>
            <a:ext cx="10268712" cy="799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Прозорість і підзвітність</a:t>
            </a:r>
            <a:endParaRPr lang="en-US" sz="14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Антикорупційні запобіжники; запобігання конфліктам інтересів і подвійному фінансуванню; належне врядування.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МІЖКУЛЬТУРНА ВЗАЄМОДІЯ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Дистанція влади в багатонаціональному консорціумі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645920"/>
          <a:ext cx="6583680" cy="4160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4"/>
          <p:cNvSpPr/>
          <p:nvPr/>
        </p:nvSpPr>
        <p:spPr>
          <a:xfrm>
            <a:off x="7452360" y="1645920"/>
            <a:ext cx="4187952" cy="1508760"/>
          </a:xfrm>
          <a:prstGeom prst="roundRect">
            <a:avLst>
              <a:gd name="adj" fmla="val 4848"/>
            </a:avLst>
          </a:prstGeom>
          <a:solidFill>
            <a:srgbClr val="F4F7FC"/>
          </a:solidFill>
          <a:ln/>
        </p:spPr>
      </p:sp>
      <p:sp>
        <p:nvSpPr>
          <p:cNvPr id="9" name="Shape 5"/>
          <p:cNvSpPr/>
          <p:nvPr/>
        </p:nvSpPr>
        <p:spPr>
          <a:xfrm>
            <a:off x="7680960" y="187452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6748" y="2010308"/>
            <a:ext cx="231343" cy="23134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8366760" y="1874520"/>
            <a:ext cx="3136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Дистанція влади (Г. Гофстеде)</a:t>
            </a:r>
            <a:endParaRPr lang="en-US" sz="1450" dirty="0"/>
          </a:p>
        </p:txBody>
      </p:sp>
      <p:sp>
        <p:nvSpPr>
          <p:cNvPr id="12" name="Text 7"/>
          <p:cNvSpPr txBox="1"/>
          <p:nvPr/>
        </p:nvSpPr>
        <p:spPr>
          <a:xfrm>
            <a:off x="7680960" y="2514600"/>
            <a:ext cx="3730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Культури з високим індексом очікують ієрархії та рішень «зверху вниз»; культури з низьким — консультацій і делегування.</a:t>
            </a:r>
            <a:endParaRPr lang="en-US" sz="1250" dirty="0"/>
          </a:p>
        </p:txBody>
      </p:sp>
      <p:sp>
        <p:nvSpPr>
          <p:cNvPr id="13" name="Shape 8"/>
          <p:cNvSpPr/>
          <p:nvPr/>
        </p:nvSpPr>
        <p:spPr>
          <a:xfrm>
            <a:off x="7452360" y="3383280"/>
            <a:ext cx="4187952" cy="1508760"/>
          </a:xfrm>
          <a:prstGeom prst="roundRect">
            <a:avLst>
              <a:gd name="adj" fmla="val 4848"/>
            </a:avLst>
          </a:prstGeom>
          <a:solidFill>
            <a:srgbClr val="F4F7FC"/>
          </a:solidFill>
          <a:ln/>
        </p:spPr>
      </p:sp>
      <p:sp>
        <p:nvSpPr>
          <p:cNvPr id="14" name="Shape 9"/>
          <p:cNvSpPr/>
          <p:nvPr/>
        </p:nvSpPr>
        <p:spPr>
          <a:xfrm>
            <a:off x="7680960" y="361188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748" y="3747668"/>
            <a:ext cx="231343" cy="231343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8366760" y="3611880"/>
            <a:ext cx="3136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Орієнтація на час (Е. Голл)</a:t>
            </a:r>
            <a:endParaRPr lang="en-US" sz="1450" dirty="0"/>
          </a:p>
        </p:txBody>
      </p:sp>
      <p:sp>
        <p:nvSpPr>
          <p:cNvPr id="17" name="Text 11"/>
          <p:cNvSpPr txBox="1"/>
          <p:nvPr/>
        </p:nvSpPr>
        <p:spPr>
          <a:xfrm>
            <a:off x="7680960" y="4251960"/>
            <a:ext cx="3730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Монохронні культури дотримуються лінійних графіків і жорстких строків; поліхронні виконують завдання паралельно.</a:t>
            </a:r>
            <a:endParaRPr lang="en-US" sz="1250" dirty="0"/>
          </a:p>
        </p:txBody>
      </p:sp>
      <p:sp>
        <p:nvSpPr>
          <p:cNvPr id="18" name="Shape 12"/>
          <p:cNvSpPr/>
          <p:nvPr/>
        </p:nvSpPr>
        <p:spPr>
          <a:xfrm>
            <a:off x="7452360" y="5074920"/>
            <a:ext cx="4187952" cy="731520"/>
          </a:xfrm>
          <a:prstGeom prst="roundRect">
            <a:avLst>
              <a:gd name="adj" fmla="val 10000"/>
            </a:avLst>
          </a:prstGeom>
          <a:solidFill>
            <a:srgbClr val="1B2A4A"/>
          </a:solidFill>
          <a:ln/>
        </p:spPr>
      </p:sp>
      <p:sp>
        <p:nvSpPr>
          <p:cNvPr id="19" name="Shape 13"/>
          <p:cNvSpPr/>
          <p:nvPr/>
        </p:nvSpPr>
        <p:spPr>
          <a:xfrm>
            <a:off x="7680960" y="5212080"/>
            <a:ext cx="457200" cy="457200"/>
          </a:xfrm>
          <a:prstGeom prst="ellipse">
            <a:avLst/>
          </a:prstGeom>
          <a:solidFill>
            <a:srgbClr val="31487A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4404" y="5335524"/>
            <a:ext cx="210312" cy="21031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8366760" y="5166360"/>
            <a:ext cx="3044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Менеджер має медіювати конфлікти та будувати довіру в розподілених командах.</a:t>
            </a:r>
            <a:endParaRPr lang="en-US" sz="1250" dirty="0"/>
          </a:p>
        </p:txBody>
      </p:sp>
      <p:sp>
        <p:nvSpPr>
          <p:cNvPr id="22" name="Text 15"/>
          <p:cNvSpPr txBox="1"/>
          <p:nvPr/>
        </p:nvSpPr>
        <p:spPr>
          <a:xfrm>
            <a:off x="548640" y="58978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Hofstede Insights, Country Comparison Tool; G. Hofstede, G. J. Hofstede, M. Minkov, Cultures and Organizations (3rd ed., 2010).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937760" cy="493776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206240"/>
            <a:ext cx="3291840" cy="32918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394960"/>
            <a:ext cx="2377440" cy="23774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4114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ПІДСУМКИ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8580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висновки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" y="1860804"/>
            <a:ext cx="210312" cy="21031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8720" y="1691640"/>
            <a:ext cx="466344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 — це тимчасова діяльність зі створення унікального результату; міжнародний проєкт додає багатонаціональних учасників, зовнішнє фінансування та транснаціональний вимір.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548640" y="315468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" y="3278124"/>
            <a:ext cx="210312" cy="21031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188720" y="3108960"/>
            <a:ext cx="466344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Сім загальних і чотири специфічні ознаки визначають управлінський профіль міжнародного проєкту.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548640" y="457200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4695444"/>
            <a:ext cx="210312" cy="21031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188720" y="4526280"/>
            <a:ext cx="466344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Проєкт, програма та портфель відрізняються рівнем управління: правильно виконувати роботу, створювати синергію, виконувати правильну роботу.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6309360" y="173736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2804" y="1860804"/>
            <a:ext cx="210312" cy="210312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949440" y="1691640"/>
            <a:ext cx="466344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Життєвий цикл охоплює шлях від ініціювання до завершення; моніторинг є наскрізним процесом, а управління — ітеративним.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6309360" y="315468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2804" y="3278124"/>
            <a:ext cx="210312" cy="21031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6949440" y="3108960"/>
            <a:ext cx="466344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PMBOK, PM², PCM і ЛСП співіснують; вибір залежить від донора, галузі та типу проєкту.</a:t>
            </a:r>
            <a:endParaRPr lang="en-US" sz="1500" dirty="0"/>
          </a:p>
        </p:txBody>
      </p:sp>
      <p:sp>
        <p:nvSpPr>
          <p:cNvPr id="22" name="Shape 15"/>
          <p:cNvSpPr/>
          <p:nvPr/>
        </p:nvSpPr>
        <p:spPr>
          <a:xfrm>
            <a:off x="6309360" y="457200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2804" y="4695444"/>
            <a:ext cx="210312" cy="210312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6949440" y="4526280"/>
            <a:ext cx="4663440" cy="1307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Невизначеність, культурне розмаїття, жорсткі правила донорів, асиметрія та підзвітність вимагають специфічних управлінських компетентностей.</a:t>
            </a:r>
            <a:endParaRPr lang="en-US" sz="1500" dirty="0"/>
          </a:p>
        </p:txBody>
      </p:sp>
      <p:sp>
        <p:nvSpPr>
          <p:cNvPr id="25" name="Text 17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26" name="Text 18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САМОПЕРЕВІРКА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самоконтролю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2112264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21122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783080"/>
            <a:ext cx="443484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міжнародний проєкт відрізняється від національного (внутрішнього) за учасниками та джерелами фінансування?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3154680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</p:spPr>
      </p:sp>
      <p:sp>
        <p:nvSpPr>
          <p:cNvPr id="11" name="Shape 9"/>
          <p:cNvSpPr/>
          <p:nvPr/>
        </p:nvSpPr>
        <p:spPr>
          <a:xfrm>
            <a:off x="731520" y="3575304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35753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3246120"/>
            <a:ext cx="443484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Наведіть приклад співвідношення проєкту, програми та портфеля проєктів на основі відомої вам програми ЄС.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</p:spPr>
      </p:sp>
      <p:sp>
        <p:nvSpPr>
          <p:cNvPr id="15" name="Shape 13"/>
          <p:cNvSpPr/>
          <p:nvPr/>
        </p:nvSpPr>
        <p:spPr>
          <a:xfrm>
            <a:off x="731520" y="5038344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50383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4709160"/>
            <a:ext cx="443484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моніторинг вважають наскрізним процесом, а не окремим етапом життєвого циклу проєкту?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217920" y="1691640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</p:spPr>
      </p:sp>
      <p:sp>
        <p:nvSpPr>
          <p:cNvPr id="19" name="Shape 17"/>
          <p:cNvSpPr/>
          <p:nvPr/>
        </p:nvSpPr>
        <p:spPr>
          <a:xfrm>
            <a:off x="6400800" y="2112264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00800" y="211226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40880" y="1783080"/>
            <a:ext cx="443484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Чим відрізняються бенефіціар і цільова група проєкту?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217920" y="3154680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</p:spPr>
      </p:sp>
      <p:sp>
        <p:nvSpPr>
          <p:cNvPr id="23" name="Shape 21"/>
          <p:cNvSpPr/>
          <p:nvPr/>
        </p:nvSpPr>
        <p:spPr>
          <a:xfrm>
            <a:off x="6400800" y="3575304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400800" y="35753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40880" y="3246120"/>
            <a:ext cx="443484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Порівняйте методологічні акценти PMBOK і PCM: яка з них більшою мірою орієнтована на міжнародні проєкти технічної допомоги і чому?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6217920" y="4617720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</p:spPr>
      </p:sp>
      <p:sp>
        <p:nvSpPr>
          <p:cNvPr id="27" name="Shape 25"/>
          <p:cNvSpPr/>
          <p:nvPr/>
        </p:nvSpPr>
        <p:spPr>
          <a:xfrm>
            <a:off x="6400800" y="5038344"/>
            <a:ext cx="457200" cy="45720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400800" y="50383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7040880" y="4709160"/>
            <a:ext cx="443484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чинники невизначеності характерні для міжнародних проєктів, що реалізуються в Україні?</a:t>
            </a:r>
            <a:endParaRPr lang="en-US" sz="13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Рекомендована література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1188720" cy="1188720"/>
          </a:xfrm>
          <a:prstGeom prst="ellipse">
            <a:avLst/>
          </a:prstGeom>
          <a:solidFill>
            <a:srgbClr val="1B2A4A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9594" y="2104034"/>
            <a:ext cx="546811" cy="546811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2194560" y="1737360"/>
            <a:ext cx="94183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Guide to the Project Management Body of Knowledge (PMBOK Guide). 7th edition. Project Management Institute, 2021.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PM² Project Management Methodology Guide. European Commission, Centre of Excellence in Project Management (CoEPM²).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 Delivery Methods. Volume 1: Project Cycle Management Guidelines. European Commission, EuropeAid Cooperation Office.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21500:2021 Project, programme and portfolio management — Context and concepts.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2B34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Standard for Program Management. 5th edition. Project Management Institute, 2024.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937760" cy="4937760"/>
          </a:xfrm>
          <a:prstGeom prst="ellipse">
            <a:avLst/>
          </a:prstGeom>
          <a:solidFill>
            <a:srgbClr val="24365F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4206240"/>
            <a:ext cx="3291840" cy="32918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-1097280" y="5394960"/>
            <a:ext cx="2377440" cy="2377440"/>
          </a:xfrm>
          <a:prstGeom prst="ellipse">
            <a:avLst/>
          </a:prstGeom>
          <a:ln w="15875">
            <a:solidFill>
              <a:srgbClr val="31487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463040"/>
            <a:ext cx="1005840" cy="1005840"/>
          </a:xfrm>
          <a:prstGeom prst="ellipse">
            <a:avLst/>
          </a:prstGeom>
          <a:solidFill>
            <a:srgbClr val="31487A"/>
          </a:solidFill>
          <a:ln w="19050">
            <a:solidFill>
              <a:srgbClr val="C9A227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0217" y="1734617"/>
            <a:ext cx="462686" cy="46268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2743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Дякую за увагу</a:t>
            </a:r>
            <a:endParaRPr lang="en-US" sz="36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703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Запитання та обговорення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7548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ДАЛІ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50292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2. Дизайн проєкту: концептуалізація, логіка втручання та обґрунтування проєкту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00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 ·  МІЖНАРОДНА ПРОЄКТНА ДІЯЛЬНІСТЬ</a:t>
            </a:r>
            <a:endParaRPr lang="en-US" sz="900" dirty="0"/>
          </a:p>
        </p:txBody>
      </p:sp>
      <p:sp>
        <p:nvSpPr>
          <p:cNvPr id="12" name="Text 9"/>
          <p:cNvSpPr txBox="1"/>
          <p:nvPr/>
        </p:nvSpPr>
        <p:spPr>
          <a:xfrm>
            <a:off x="10728655" y="64008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8E9B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1. Теоретико-методологічні засади управління міжнародними проєктами</dc:title>
  <dc:subject>PptxGenJS Presentation</dc:subject>
  <dc:creator>Міжнародна проєктна діяльність</dc:creator>
  <cp:lastModifiedBy>Міжнародна проєктна діяльність</cp:lastModifiedBy>
  <cp:revision>1</cp:revision>
  <dcterms:created xsi:type="dcterms:W3CDTF">2026-09-30T04:12:11Z</dcterms:created>
  <dcterms:modified xsi:type="dcterms:W3CDTF">2026-09-30T04:12:11Z</dcterms:modified>
</cp:coreProperties>
</file>